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 id="2147483895" r:id="rId2"/>
    <p:sldMasterId id="2147484276" r:id="rId3"/>
  </p:sldMasterIdLst>
  <p:notesMasterIdLst>
    <p:notesMasterId r:id="rId75"/>
  </p:notesMasterIdLst>
  <p:sldIdLst>
    <p:sldId id="499" r:id="rId4"/>
    <p:sldId id="398" r:id="rId5"/>
    <p:sldId id="433" r:id="rId6"/>
    <p:sldId id="436" r:id="rId7"/>
    <p:sldId id="468" r:id="rId8"/>
    <p:sldId id="438" r:id="rId9"/>
    <p:sldId id="442" r:id="rId10"/>
    <p:sldId id="443" r:id="rId11"/>
    <p:sldId id="444" r:id="rId12"/>
    <p:sldId id="445" r:id="rId13"/>
    <p:sldId id="458" r:id="rId14"/>
    <p:sldId id="441" r:id="rId15"/>
    <p:sldId id="446" r:id="rId16"/>
    <p:sldId id="447" r:id="rId17"/>
    <p:sldId id="268" r:id="rId18"/>
    <p:sldId id="473" r:id="rId19"/>
    <p:sldId id="475" r:id="rId20"/>
    <p:sldId id="474" r:id="rId21"/>
    <p:sldId id="476" r:id="rId22"/>
    <p:sldId id="357" r:id="rId23"/>
    <p:sldId id="452" r:id="rId24"/>
    <p:sldId id="358" r:id="rId25"/>
    <p:sldId id="360" r:id="rId26"/>
    <p:sldId id="477" r:id="rId27"/>
    <p:sldId id="364" r:id="rId28"/>
    <p:sldId id="365" r:id="rId29"/>
    <p:sldId id="366" r:id="rId30"/>
    <p:sldId id="367" r:id="rId31"/>
    <p:sldId id="470" r:id="rId32"/>
    <p:sldId id="369" r:id="rId33"/>
    <p:sldId id="370" r:id="rId34"/>
    <p:sldId id="371" r:id="rId35"/>
    <p:sldId id="454" r:id="rId36"/>
    <p:sldId id="487" r:id="rId37"/>
    <p:sldId id="375" r:id="rId38"/>
    <p:sldId id="488" r:id="rId39"/>
    <p:sldId id="489" r:id="rId40"/>
    <p:sldId id="490" r:id="rId41"/>
    <p:sldId id="472" r:id="rId42"/>
    <p:sldId id="491" r:id="rId43"/>
    <p:sldId id="383" r:id="rId44"/>
    <p:sldId id="381" r:id="rId45"/>
    <p:sldId id="382" r:id="rId46"/>
    <p:sldId id="386" r:id="rId47"/>
    <p:sldId id="387" r:id="rId48"/>
    <p:sldId id="467" r:id="rId49"/>
    <p:sldId id="389" r:id="rId50"/>
    <p:sldId id="307" r:id="rId51"/>
    <p:sldId id="478" r:id="rId52"/>
    <p:sldId id="463" r:id="rId53"/>
    <p:sldId id="308" r:id="rId54"/>
    <p:sldId id="391" r:id="rId55"/>
    <p:sldId id="392" r:id="rId56"/>
    <p:sldId id="348" r:id="rId57"/>
    <p:sldId id="493" r:id="rId58"/>
    <p:sldId id="494" r:id="rId59"/>
    <p:sldId id="495" r:id="rId60"/>
    <p:sldId id="481" r:id="rId61"/>
    <p:sldId id="482" r:id="rId62"/>
    <p:sldId id="339" r:id="rId63"/>
    <p:sldId id="484" r:id="rId64"/>
    <p:sldId id="485" r:id="rId65"/>
    <p:sldId id="486" r:id="rId66"/>
    <p:sldId id="496" r:id="rId67"/>
    <p:sldId id="459" r:id="rId68"/>
    <p:sldId id="460" r:id="rId69"/>
    <p:sldId id="461" r:id="rId70"/>
    <p:sldId id="497" r:id="rId71"/>
    <p:sldId id="498" r:id="rId72"/>
    <p:sldId id="465" r:id="rId73"/>
    <p:sldId id="425" r:id="rId7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A54D"/>
    <a:srgbClr val="6EA92D"/>
    <a:srgbClr val="FF0000"/>
    <a:srgbClr val="0000FF"/>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8034E78-7F5D-4C2E-B375-FC64B27BC917}" styleName="深色样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67" autoAdjust="0"/>
    <p:restoredTop sz="79781" autoAdjust="0"/>
  </p:normalViewPr>
  <p:slideViewPr>
    <p:cSldViewPr>
      <p:cViewPr varScale="1">
        <p:scale>
          <a:sx n="92" d="100"/>
          <a:sy n="92" d="100"/>
        </p:scale>
        <p:origin x="214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8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8810A91-8D84-42D3-BDF8-7532B01B1C2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D26A772A-1E57-4ECE-A044-2E8099AFCDD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95307423-A1E5-4BD2-AE88-9976A712936F}" type="datetimeFigureOut">
              <a:rPr lang="zh-CN" altLang="en-US"/>
              <a:pPr>
                <a:defRPr/>
              </a:pPr>
              <a:t>2022/8/29</a:t>
            </a:fld>
            <a:endParaRPr lang="zh-CN" altLang="en-US"/>
          </a:p>
        </p:txBody>
      </p:sp>
      <p:sp>
        <p:nvSpPr>
          <p:cNvPr id="4" name="幻灯片图像占位符 3">
            <a:extLst>
              <a:ext uri="{FF2B5EF4-FFF2-40B4-BE49-F238E27FC236}">
                <a16:creationId xmlns:a16="http://schemas.microsoft.com/office/drawing/2014/main" id="{4D53BB82-F30F-489C-89EA-7CDEE829826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99A77D5D-AE20-4426-BC61-8088C93A76C7}"/>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538DC12-BDDA-428D-939F-E100A3B6B011}"/>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5ED4EE97-1542-4D89-AB11-F13630386E3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9C5F0EC-C518-460A-B3FD-B3FAA8000DEC}" type="slidenum">
              <a:rPr lang="zh-CN" altLang="en-US"/>
              <a:pPr>
                <a:defRPr/>
              </a:pPr>
              <a:t>‹#›</a:t>
            </a:fld>
            <a:endParaRPr lang="en-US" altLang="zh-CN"/>
          </a:p>
        </p:txBody>
      </p:sp>
    </p:spTree>
    <p:extLst>
      <p:ext uri="{BB962C8B-B14F-4D97-AF65-F5344CB8AC3E}">
        <p14:creationId xmlns:p14="http://schemas.microsoft.com/office/powerpoint/2010/main" val="88508872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0013" y="1141413"/>
            <a:ext cx="4114800" cy="3086100"/>
          </a:xfrm>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3DE80291-01A3-406F-8604-7844AD21EA8F}"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PMingLiU" panose="02020500000000000000" pitchFamily="18" charset="-120"/>
              <a:cs typeface="+mn-cs"/>
            </a:endParaRPr>
          </a:p>
        </p:txBody>
      </p:sp>
    </p:spTree>
    <p:extLst>
      <p:ext uri="{BB962C8B-B14F-4D97-AF65-F5344CB8AC3E}">
        <p14:creationId xmlns:p14="http://schemas.microsoft.com/office/powerpoint/2010/main" val="732348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CE7D45D3-6159-4C10-888F-716862F5BB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4FEEBFD3-348F-4E5B-86C8-6B990EB779A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第八章 魏志</a:t>
            </a:r>
          </a:p>
        </p:txBody>
      </p:sp>
      <p:sp>
        <p:nvSpPr>
          <p:cNvPr id="56324" name="灯片编号占位符 3">
            <a:extLst>
              <a:ext uri="{FF2B5EF4-FFF2-40B4-BE49-F238E27FC236}">
                <a16:creationId xmlns:a16="http://schemas.microsoft.com/office/drawing/2014/main" id="{45846363-98AE-481D-A77F-645DD957B9C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61D578-C73E-499D-ADCE-722CD641146C}" type="slidenum">
              <a:rPr lang="zh-CN" altLang="en-US" smtClean="0"/>
              <a:pPr/>
              <a:t>33</a:t>
            </a:fld>
            <a:endParaRPr lang="en-US" altLang="zh-CN"/>
          </a:p>
        </p:txBody>
      </p:sp>
    </p:spTree>
    <p:extLst>
      <p:ext uri="{BB962C8B-B14F-4D97-AF65-F5344CB8AC3E}">
        <p14:creationId xmlns:p14="http://schemas.microsoft.com/office/powerpoint/2010/main" val="3684338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C6BA74C3-18F5-4060-8F97-57CB5DC840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62408A78-1D60-4BB8-8BE7-E6F2DB0C95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0420" name="灯片编号占位符 3">
            <a:extLst>
              <a:ext uri="{FF2B5EF4-FFF2-40B4-BE49-F238E27FC236}">
                <a16:creationId xmlns:a16="http://schemas.microsoft.com/office/drawing/2014/main" id="{348B1956-F54E-4825-9501-D1DC7811658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F2A425-D7CC-4460-BACC-77A7EEB4445B}" type="slidenum">
              <a:rPr lang="zh-CN" altLang="en-US" smtClean="0"/>
              <a:pPr/>
              <a:t>35</a:t>
            </a:fld>
            <a:endParaRPr lang="en-US" altLang="zh-CN"/>
          </a:p>
        </p:txBody>
      </p:sp>
    </p:spTree>
    <p:extLst>
      <p:ext uri="{BB962C8B-B14F-4D97-AF65-F5344CB8AC3E}">
        <p14:creationId xmlns:p14="http://schemas.microsoft.com/office/powerpoint/2010/main" val="25041636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A8DD0D14-6539-423A-A42C-87C079860F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4416AC97-058B-4B61-BC92-D4199F9F7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6" name="灯片编号占位符 3">
            <a:extLst>
              <a:ext uri="{FF2B5EF4-FFF2-40B4-BE49-F238E27FC236}">
                <a16:creationId xmlns:a16="http://schemas.microsoft.com/office/drawing/2014/main" id="{2F4D69CE-BABF-4320-B284-A5045703F5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9E896B-B8CC-482C-8E6D-5E037BAFE978}" type="slidenum">
              <a:rPr lang="zh-CN" altLang="en-US" smtClean="0"/>
              <a:pPr/>
              <a:t>38</a:t>
            </a:fld>
            <a:endParaRPr lang="en-US" altLang="zh-CN"/>
          </a:p>
        </p:txBody>
      </p:sp>
    </p:spTree>
    <p:extLst>
      <p:ext uri="{BB962C8B-B14F-4D97-AF65-F5344CB8AC3E}">
        <p14:creationId xmlns:p14="http://schemas.microsoft.com/office/powerpoint/2010/main" val="9189267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A8DD0D14-6539-423A-A42C-87C079860F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4416AC97-058B-4B61-BC92-D4199F9F7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6" name="灯片编号占位符 3">
            <a:extLst>
              <a:ext uri="{FF2B5EF4-FFF2-40B4-BE49-F238E27FC236}">
                <a16:creationId xmlns:a16="http://schemas.microsoft.com/office/drawing/2014/main" id="{2F4D69CE-BABF-4320-B284-A5045703F5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9E896B-B8CC-482C-8E6D-5E037BAFE978}" type="slidenum">
              <a:rPr lang="zh-CN" altLang="en-US" smtClean="0"/>
              <a:pPr/>
              <a:t>39</a:t>
            </a:fld>
            <a:endParaRPr lang="en-US" altLang="zh-CN"/>
          </a:p>
        </p:txBody>
      </p:sp>
    </p:spTree>
    <p:extLst>
      <p:ext uri="{BB962C8B-B14F-4D97-AF65-F5344CB8AC3E}">
        <p14:creationId xmlns:p14="http://schemas.microsoft.com/office/powerpoint/2010/main" val="1575413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A8DD0D14-6539-423A-A42C-87C079860F8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4416AC97-058B-4B61-BC92-D4199F9F7D2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516" name="灯片编号占位符 3">
            <a:extLst>
              <a:ext uri="{FF2B5EF4-FFF2-40B4-BE49-F238E27FC236}">
                <a16:creationId xmlns:a16="http://schemas.microsoft.com/office/drawing/2014/main" id="{2F4D69CE-BABF-4320-B284-A5045703F55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9E896B-B8CC-482C-8E6D-5E037BAFE978}" type="slidenum">
              <a:rPr lang="zh-CN" altLang="en-US" smtClean="0"/>
              <a:pPr/>
              <a:t>40</a:t>
            </a:fld>
            <a:endParaRPr lang="en-US" altLang="zh-CN"/>
          </a:p>
        </p:txBody>
      </p:sp>
    </p:spTree>
    <p:extLst>
      <p:ext uri="{BB962C8B-B14F-4D97-AF65-F5344CB8AC3E}">
        <p14:creationId xmlns:p14="http://schemas.microsoft.com/office/powerpoint/2010/main" val="4010019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5260A1C8-7569-43A4-9BA5-4CF3EDC3EBD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83D27EEB-38FA-44E8-B1AE-CD6CFA0751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8612" name="灯片编号占位符 3">
            <a:extLst>
              <a:ext uri="{FF2B5EF4-FFF2-40B4-BE49-F238E27FC236}">
                <a16:creationId xmlns:a16="http://schemas.microsoft.com/office/drawing/2014/main" id="{4BD5A4FE-0134-4F30-A890-2573C8E898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FCC8416-5C1C-4FFD-8CDE-47BEED751576}" type="slidenum">
              <a:rPr lang="zh-CN" altLang="en-US" smtClean="0"/>
              <a:pPr/>
              <a:t>41</a:t>
            </a:fld>
            <a:endParaRPr lang="en-US" altLang="zh-CN"/>
          </a:p>
        </p:txBody>
      </p:sp>
    </p:spTree>
    <p:extLst>
      <p:ext uri="{BB962C8B-B14F-4D97-AF65-F5344CB8AC3E}">
        <p14:creationId xmlns:p14="http://schemas.microsoft.com/office/powerpoint/2010/main" val="3435847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9603568A-516C-4814-A808-09E34605869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EFF5B4A7-09E2-4ACC-B47B-6630B11DB6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0" name="灯片编号占位符 3">
            <a:extLst>
              <a:ext uri="{FF2B5EF4-FFF2-40B4-BE49-F238E27FC236}">
                <a16:creationId xmlns:a16="http://schemas.microsoft.com/office/drawing/2014/main" id="{604CF4C7-9AB6-422B-BCF0-F9C04E1963E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AED7FED-C8BB-4167-8BB3-6275D886AB7B}" type="slidenum">
              <a:rPr lang="zh-CN" altLang="en-US" smtClean="0"/>
              <a:pPr/>
              <a:t>42</a:t>
            </a:fld>
            <a:endParaRPr lang="en-US" altLang="zh-CN"/>
          </a:p>
        </p:txBody>
      </p:sp>
    </p:spTree>
    <p:extLst>
      <p:ext uri="{BB962C8B-B14F-4D97-AF65-F5344CB8AC3E}">
        <p14:creationId xmlns:p14="http://schemas.microsoft.com/office/powerpoint/2010/main" val="3056622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06DE89F6-CDDB-419D-8A6B-AD3D984780D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478C6BF4-9CEC-413A-BC3F-CB10B937F1B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2708" name="灯片编号占位符 3">
            <a:extLst>
              <a:ext uri="{FF2B5EF4-FFF2-40B4-BE49-F238E27FC236}">
                <a16:creationId xmlns:a16="http://schemas.microsoft.com/office/drawing/2014/main" id="{F3259878-D8C6-4BB7-A1B6-35B1116154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4E0AFD-EB0D-42A2-B832-EAF1213615BB}" type="slidenum">
              <a:rPr lang="zh-CN" altLang="en-US" smtClean="0"/>
              <a:pPr/>
              <a:t>43</a:t>
            </a:fld>
            <a:endParaRPr lang="en-US" altLang="zh-CN"/>
          </a:p>
        </p:txBody>
      </p:sp>
    </p:spTree>
    <p:extLst>
      <p:ext uri="{BB962C8B-B14F-4D97-AF65-F5344CB8AC3E}">
        <p14:creationId xmlns:p14="http://schemas.microsoft.com/office/powerpoint/2010/main" val="989054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2EAFC4B2-87EF-451D-BC0F-8B6B0307770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5F205C95-C6E7-4FFC-BEFF-2A30118605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6804" name="灯片编号占位符 3">
            <a:extLst>
              <a:ext uri="{FF2B5EF4-FFF2-40B4-BE49-F238E27FC236}">
                <a16:creationId xmlns:a16="http://schemas.microsoft.com/office/drawing/2014/main" id="{D3F6BFCB-92E7-46FA-B923-431A5A7F53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6424C7-3CE4-469C-BB08-BB7231E24883}" type="slidenum">
              <a:rPr lang="zh-CN" altLang="en-US" smtClean="0"/>
              <a:pPr/>
              <a:t>44</a:t>
            </a:fld>
            <a:endParaRPr lang="en-US" altLang="zh-CN"/>
          </a:p>
        </p:txBody>
      </p:sp>
    </p:spTree>
    <p:extLst>
      <p:ext uri="{BB962C8B-B14F-4D97-AF65-F5344CB8AC3E}">
        <p14:creationId xmlns:p14="http://schemas.microsoft.com/office/powerpoint/2010/main" val="3630236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B8F6D68A-B637-4F43-B23C-69D1819F3E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14DFD5BF-7E8B-427C-879D-36FAE58B97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8852" name="灯片编号占位符 3">
            <a:extLst>
              <a:ext uri="{FF2B5EF4-FFF2-40B4-BE49-F238E27FC236}">
                <a16:creationId xmlns:a16="http://schemas.microsoft.com/office/drawing/2014/main" id="{8F8F60F3-904C-4C49-B717-A414D419BC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96D1DD-2DF1-4520-AC66-E33A22EF516A}" type="slidenum">
              <a:rPr lang="zh-CN" altLang="en-US" smtClean="0"/>
              <a:pPr/>
              <a:t>45</a:t>
            </a:fld>
            <a:endParaRPr lang="en-US" altLang="zh-CN"/>
          </a:p>
        </p:txBody>
      </p:sp>
    </p:spTree>
    <p:extLst>
      <p:ext uri="{BB962C8B-B14F-4D97-AF65-F5344CB8AC3E}">
        <p14:creationId xmlns:p14="http://schemas.microsoft.com/office/powerpoint/2010/main" val="254332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a:extLst>
              <a:ext uri="{FF2B5EF4-FFF2-40B4-BE49-F238E27FC236}">
                <a16:creationId xmlns:a16="http://schemas.microsoft.com/office/drawing/2014/main" id="{8F7A6637-8EC8-4E53-88B3-FBBEDE26C6D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备注占位符 2">
            <a:extLst>
              <a:ext uri="{FF2B5EF4-FFF2-40B4-BE49-F238E27FC236}">
                <a16:creationId xmlns:a16="http://schemas.microsoft.com/office/drawing/2014/main" id="{E8712C56-0917-406E-BB8F-8309D7C33E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a:t>没有高质量的数据，就没有高质量的挖掘结果</a:t>
            </a:r>
            <a:r>
              <a:rPr lang="en-US" altLang="zh-CN"/>
              <a:t>	</a:t>
            </a:r>
            <a:endParaRPr lang="zh-CN" altLang="en-US"/>
          </a:p>
        </p:txBody>
      </p:sp>
      <p:sp>
        <p:nvSpPr>
          <p:cNvPr id="24580" name="灯片编号占位符 3">
            <a:extLst>
              <a:ext uri="{FF2B5EF4-FFF2-40B4-BE49-F238E27FC236}">
                <a16:creationId xmlns:a16="http://schemas.microsoft.com/office/drawing/2014/main" id="{D81CA375-15CC-47CA-9EBF-D84E32299A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C4A1CA-1099-45B7-8A1D-D800EB5A55A4}" type="slidenum">
              <a:rPr lang="zh-CN" altLang="en-US" smtClean="0"/>
              <a:pPr/>
              <a:t>16</a:t>
            </a:fld>
            <a:endParaRPr lang="en-US" altLang="zh-CN"/>
          </a:p>
        </p:txBody>
      </p:sp>
    </p:spTree>
    <p:extLst>
      <p:ext uri="{BB962C8B-B14F-4D97-AF65-F5344CB8AC3E}">
        <p14:creationId xmlns:p14="http://schemas.microsoft.com/office/powerpoint/2010/main" val="4012546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C6E31D9A-03A8-416E-B942-A1680BC541A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7B020AF4-A7CD-401D-9B38-845490A884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80900" name="灯片编号占位符 3">
            <a:extLst>
              <a:ext uri="{FF2B5EF4-FFF2-40B4-BE49-F238E27FC236}">
                <a16:creationId xmlns:a16="http://schemas.microsoft.com/office/drawing/2014/main" id="{1B4E3B25-950A-45FC-A91D-AFCCABCBA3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EA8AE7-061C-4995-9A05-A53822923141}" type="slidenum">
              <a:rPr lang="zh-CN" altLang="en-US" smtClean="0"/>
              <a:pPr/>
              <a:t>46</a:t>
            </a:fld>
            <a:endParaRPr lang="en-US" altLang="zh-CN"/>
          </a:p>
        </p:txBody>
      </p:sp>
    </p:spTree>
    <p:extLst>
      <p:ext uri="{BB962C8B-B14F-4D97-AF65-F5344CB8AC3E}">
        <p14:creationId xmlns:p14="http://schemas.microsoft.com/office/powerpoint/2010/main" val="282539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9A014A8A-8B79-44CF-B584-5DC5731E598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63751A-CCB4-44F1-8AB4-A617F884B360}" type="slidenum">
              <a:rPr lang="en-US" altLang="zh-CN" smtClean="0"/>
              <a:pPr/>
              <a:t>65</a:t>
            </a:fld>
            <a:endParaRPr lang="en-US" altLang="zh-CN"/>
          </a:p>
        </p:txBody>
      </p:sp>
      <p:sp>
        <p:nvSpPr>
          <p:cNvPr id="92163" name="Rectangle 2">
            <a:extLst>
              <a:ext uri="{FF2B5EF4-FFF2-40B4-BE49-F238E27FC236}">
                <a16:creationId xmlns:a16="http://schemas.microsoft.com/office/drawing/2014/main" id="{0DD24937-873D-4B9A-8552-0FB14B0E339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4" name="Rectangle 3">
            <a:extLst>
              <a:ext uri="{FF2B5EF4-FFF2-40B4-BE49-F238E27FC236}">
                <a16:creationId xmlns:a16="http://schemas.microsoft.com/office/drawing/2014/main" id="{C55DCE7D-FD10-4903-9E10-D8703178DDF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现在来看看离散化的定义以及一种我们在前面已经提到过的离散化技术</a:t>
            </a:r>
            <a:r>
              <a:rPr lang="en-US" altLang="zh-CN">
                <a:latin typeface="Arial" panose="020B0604020202020204" pitchFamily="34" charset="0"/>
              </a:rPr>
              <a:t>——</a:t>
            </a:r>
            <a:r>
              <a:rPr lang="zh-CN" altLang="en-US"/>
              <a:t>概念分层</a:t>
            </a:r>
            <a:r>
              <a:rPr lang="en-US" altLang="zh-CN">
                <a:latin typeface="Arial" panose="020B0604020202020204" pitchFamily="34" charset="0"/>
              </a:rPr>
              <a:t>…</a:t>
            </a:r>
            <a:endParaRPr lang="en-US" altLang="zh-CN"/>
          </a:p>
          <a:p>
            <a:pPr eaLnBrk="1" hangingPunct="1"/>
            <a:r>
              <a:rPr lang="zh-CN" altLang="en-US"/>
              <a:t>概念分层后，数据的细节丢失了，但是概化后的数据更有意义，更容易解释，而且所需的存储空间更少。有效的减少</a:t>
            </a:r>
            <a:r>
              <a:rPr lang="en-US" altLang="zh-CN"/>
              <a:t>I/O</a:t>
            </a:r>
            <a:r>
              <a:rPr lang="zh-CN" altLang="en-US"/>
              <a:t>支出</a:t>
            </a:r>
          </a:p>
        </p:txBody>
      </p:sp>
    </p:spTree>
    <p:extLst>
      <p:ext uri="{BB962C8B-B14F-4D97-AF65-F5344CB8AC3E}">
        <p14:creationId xmlns:p14="http://schemas.microsoft.com/office/powerpoint/2010/main" val="28406321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863EB99A-3415-403E-A0FF-686D3873A6C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11BD50-4543-49BE-A330-F91F03E6D377}" type="slidenum">
              <a:rPr lang="en-US" altLang="zh-CN" smtClean="0"/>
              <a:pPr/>
              <a:t>66</a:t>
            </a:fld>
            <a:endParaRPr lang="en-US" altLang="zh-CN"/>
          </a:p>
        </p:txBody>
      </p:sp>
      <p:sp>
        <p:nvSpPr>
          <p:cNvPr id="94211" name="Rectangle 2">
            <a:extLst>
              <a:ext uri="{FF2B5EF4-FFF2-40B4-BE49-F238E27FC236}">
                <a16:creationId xmlns:a16="http://schemas.microsoft.com/office/drawing/2014/main" id="{F703FA95-FFC9-42F1-9352-C6B0161BBA7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2" name="Rectangle 3">
            <a:extLst>
              <a:ext uri="{FF2B5EF4-FFF2-40B4-BE49-F238E27FC236}">
                <a16:creationId xmlns:a16="http://schemas.microsoft.com/office/drawing/2014/main" id="{BBF6C168-D344-4207-9E7D-3F564C6E02BA}"/>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人工进行概念分层是一项乏味耗时的工作。实际数据挖掘操作中，我们发现很多分层蕴涵在数据库的模式中，因而可以自动的产生概念分层。或者可以对数据的统计分析动态的加以提炼，产生概念分层。</a:t>
            </a:r>
          </a:p>
          <a:p>
            <a:pPr eaLnBrk="1" hangingPunct="1"/>
            <a:r>
              <a:rPr lang="zh-CN" altLang="en-US"/>
              <a:t>数值属性的概念分层可以根据数值分布分析自动的构造，我们主要考察</a:t>
            </a:r>
            <a:r>
              <a:rPr lang="en-US" altLang="zh-CN"/>
              <a:t>5</a:t>
            </a:r>
            <a:r>
              <a:rPr lang="zh-CN" altLang="en-US"/>
              <a:t>中方法：</a:t>
            </a:r>
          </a:p>
          <a:p>
            <a:pPr eaLnBrk="1" hangingPunct="1"/>
            <a:r>
              <a:rPr lang="zh-CN" altLang="en-US"/>
              <a:t>分箱、递归的：比如将</a:t>
            </a:r>
            <a:r>
              <a:rPr lang="en-US" altLang="zh-CN"/>
              <a:t>10,000</a:t>
            </a:r>
            <a:r>
              <a:rPr lang="zh-CN" altLang="en-US"/>
              <a:t>个值，每个箱子中放</a:t>
            </a:r>
            <a:r>
              <a:rPr lang="en-US" altLang="zh-CN"/>
              <a:t>10</a:t>
            </a:r>
            <a:r>
              <a:rPr lang="zh-CN" altLang="en-US"/>
              <a:t>个，则可以将其规约为</a:t>
            </a:r>
            <a:r>
              <a:rPr lang="en-US" altLang="zh-CN"/>
              <a:t>1000</a:t>
            </a:r>
            <a:r>
              <a:rPr lang="zh-CN" altLang="en-US"/>
              <a:t>个值；如果要求将这</a:t>
            </a:r>
            <a:r>
              <a:rPr lang="en-US" altLang="zh-CN"/>
              <a:t>10,000</a:t>
            </a:r>
            <a:r>
              <a:rPr lang="zh-CN" altLang="en-US"/>
              <a:t>个值规约为</a:t>
            </a:r>
            <a:r>
              <a:rPr lang="en-US" altLang="zh-CN"/>
              <a:t>10</a:t>
            </a:r>
            <a:r>
              <a:rPr lang="zh-CN" altLang="en-US"/>
              <a:t>个概念，则只要将上述分箱方法递归的使用</a:t>
            </a:r>
            <a:r>
              <a:rPr lang="en-US" altLang="zh-CN"/>
              <a:t>3</a:t>
            </a:r>
            <a:r>
              <a:rPr lang="zh-CN" altLang="en-US"/>
              <a:t>次就可以了。</a:t>
            </a:r>
          </a:p>
          <a:p>
            <a:pPr eaLnBrk="1" hangingPunct="1"/>
            <a:endParaRPr lang="en-US" altLang="zh-CN"/>
          </a:p>
        </p:txBody>
      </p:sp>
    </p:spTree>
    <p:extLst>
      <p:ext uri="{BB962C8B-B14F-4D97-AF65-F5344CB8AC3E}">
        <p14:creationId xmlns:p14="http://schemas.microsoft.com/office/powerpoint/2010/main" val="30450877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B85AAF31-A2A8-4BE7-BD96-D3A4DA97D3B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0F1511-02DD-4C27-BE8D-E40D61554D49}" type="slidenum">
              <a:rPr lang="en-US" altLang="zh-CN" smtClean="0"/>
              <a:pPr/>
              <a:t>67</a:t>
            </a:fld>
            <a:endParaRPr lang="en-US" altLang="zh-CN"/>
          </a:p>
        </p:txBody>
      </p:sp>
      <p:sp>
        <p:nvSpPr>
          <p:cNvPr id="96259" name="Rectangle 2">
            <a:extLst>
              <a:ext uri="{FF2B5EF4-FFF2-40B4-BE49-F238E27FC236}">
                <a16:creationId xmlns:a16="http://schemas.microsoft.com/office/drawing/2014/main" id="{A90E902C-A9AE-4374-8D8E-4AE1094B8609}"/>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60" name="Rectangle 3">
            <a:extLst>
              <a:ext uri="{FF2B5EF4-FFF2-40B4-BE49-F238E27FC236}">
                <a16:creationId xmlns:a16="http://schemas.microsoft.com/office/drawing/2014/main" id="{4B1EA36D-500C-4032-8584-4AF521F1925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人工进行概念分层是一项乏味耗时的工作。实际数据挖掘操作中，我们发现很多分层蕴涵在数据库的模式中，因而可以自动的产生概念分层。或者可以对数据的统计分析动态的加以提炼，产生概念分层。</a:t>
            </a:r>
          </a:p>
          <a:p>
            <a:pPr eaLnBrk="1" hangingPunct="1"/>
            <a:r>
              <a:rPr lang="zh-CN" altLang="en-US"/>
              <a:t>数值属性的概念分层可以根据数值分布分析自动的构造，我们主要考察</a:t>
            </a:r>
            <a:r>
              <a:rPr lang="en-US" altLang="zh-CN"/>
              <a:t>5</a:t>
            </a:r>
            <a:r>
              <a:rPr lang="zh-CN" altLang="en-US"/>
              <a:t>中方法：</a:t>
            </a:r>
          </a:p>
          <a:p>
            <a:pPr eaLnBrk="1" hangingPunct="1"/>
            <a:r>
              <a:rPr lang="zh-CN" altLang="en-US"/>
              <a:t>分箱、递归的：比如将</a:t>
            </a:r>
            <a:r>
              <a:rPr lang="en-US" altLang="zh-CN"/>
              <a:t>10,000</a:t>
            </a:r>
            <a:r>
              <a:rPr lang="zh-CN" altLang="en-US"/>
              <a:t>个值，每个箱子中放</a:t>
            </a:r>
            <a:r>
              <a:rPr lang="en-US" altLang="zh-CN"/>
              <a:t>10</a:t>
            </a:r>
            <a:r>
              <a:rPr lang="zh-CN" altLang="en-US"/>
              <a:t>个，则可以将其规约为</a:t>
            </a:r>
            <a:r>
              <a:rPr lang="en-US" altLang="zh-CN"/>
              <a:t>1000</a:t>
            </a:r>
            <a:r>
              <a:rPr lang="zh-CN" altLang="en-US"/>
              <a:t>个值；如果要求将这</a:t>
            </a:r>
            <a:r>
              <a:rPr lang="en-US" altLang="zh-CN"/>
              <a:t>10,000</a:t>
            </a:r>
            <a:r>
              <a:rPr lang="zh-CN" altLang="en-US"/>
              <a:t>个值规约为</a:t>
            </a:r>
            <a:r>
              <a:rPr lang="en-US" altLang="zh-CN"/>
              <a:t>10</a:t>
            </a:r>
            <a:r>
              <a:rPr lang="zh-CN" altLang="en-US"/>
              <a:t>个概念，则只要将上述分箱方法递归的使用</a:t>
            </a:r>
            <a:r>
              <a:rPr lang="en-US" altLang="zh-CN"/>
              <a:t>3</a:t>
            </a:r>
            <a:r>
              <a:rPr lang="zh-CN" altLang="en-US"/>
              <a:t>次就可以了。</a:t>
            </a:r>
          </a:p>
          <a:p>
            <a:pPr eaLnBrk="1" hangingPunct="1"/>
            <a:endParaRPr lang="en-US" altLang="zh-CN"/>
          </a:p>
        </p:txBody>
      </p:sp>
    </p:spTree>
    <p:extLst>
      <p:ext uri="{BB962C8B-B14F-4D97-AF65-F5344CB8AC3E}">
        <p14:creationId xmlns:p14="http://schemas.microsoft.com/office/powerpoint/2010/main" val="42779989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41066842-B3D9-4F7E-876C-4CB9014C022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defTabSz="931863">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defTabSz="931863">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defTabSz="931863">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defTabSz="931863">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defTabSz="93186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defTabSz="93186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defTabSz="93186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defTabSz="931863"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eaLnBrk="0" hangingPunct="0">
              <a:spcBef>
                <a:spcPct val="0"/>
              </a:spcBef>
            </a:pPr>
            <a:fld id="{480AB32E-A880-469E-A6C9-E2EE1A46C6D3}" type="slidenum">
              <a:rPr lang="en-US" altLang="zh-CN" smtClean="0">
                <a:latin typeface="Times New Roman" panose="02020603050405020304" pitchFamily="18" charset="0"/>
              </a:rPr>
              <a:pPr eaLnBrk="0" hangingPunct="0">
                <a:spcBef>
                  <a:spcPct val="0"/>
                </a:spcBef>
              </a:pPr>
              <a:t>71</a:t>
            </a:fld>
            <a:endParaRPr lang="en-US" altLang="zh-CN">
              <a:latin typeface="Times New Roman" panose="02020603050405020304" pitchFamily="18" charset="0"/>
            </a:endParaRPr>
          </a:p>
        </p:txBody>
      </p:sp>
      <p:sp>
        <p:nvSpPr>
          <p:cNvPr id="101379" name="Rectangle 2">
            <a:extLst>
              <a:ext uri="{FF2B5EF4-FFF2-40B4-BE49-F238E27FC236}">
                <a16:creationId xmlns:a16="http://schemas.microsoft.com/office/drawing/2014/main" id="{CDFCA55D-9C8D-4401-AB89-2532D8B480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80" name="Rectangle 3">
            <a:extLst>
              <a:ext uri="{FF2B5EF4-FFF2-40B4-BE49-F238E27FC236}">
                <a16:creationId xmlns:a16="http://schemas.microsoft.com/office/drawing/2014/main" id="{B329BDD9-2E75-4266-908A-4F3DD9A4B0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p>
        </p:txBody>
      </p:sp>
    </p:spTree>
    <p:extLst>
      <p:ext uri="{BB962C8B-B14F-4D97-AF65-F5344CB8AC3E}">
        <p14:creationId xmlns:p14="http://schemas.microsoft.com/office/powerpoint/2010/main" val="16491288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E80766DB-FB69-4FED-B324-9A3A7A1780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55A18DD1-364C-48C2-BFC8-1C697D367C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数据挖掘中使用的数据不需要是所有的原始数据，特别是当一些属性明显和挖掘目的无关的时候，使用整个原始数据反而会降低挖掘效率，甚至产生无效规律，因此我们应该选择合适的属性进行数据挖掘</a:t>
            </a:r>
          </a:p>
        </p:txBody>
      </p:sp>
      <p:sp>
        <p:nvSpPr>
          <p:cNvPr id="33796" name="灯片编号占位符 3">
            <a:extLst>
              <a:ext uri="{FF2B5EF4-FFF2-40B4-BE49-F238E27FC236}">
                <a16:creationId xmlns:a16="http://schemas.microsoft.com/office/drawing/2014/main" id="{B9B24903-8C8D-464F-BC5F-C77F5F5A836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C0077B-31C9-4B7B-B049-612C82BADB2C}" type="slidenum">
              <a:rPr lang="zh-CN" altLang="en-US" smtClean="0"/>
              <a:pPr/>
              <a:t>21</a:t>
            </a:fld>
            <a:endParaRPr lang="en-US" altLang="zh-CN"/>
          </a:p>
        </p:txBody>
      </p:sp>
    </p:spTree>
    <p:extLst>
      <p:ext uri="{BB962C8B-B14F-4D97-AF65-F5344CB8AC3E}">
        <p14:creationId xmlns:p14="http://schemas.microsoft.com/office/powerpoint/2010/main" val="628629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6FA07E4C-DE0A-4052-AACD-06C4DE6428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C4ACED97-6368-4BE7-91E1-CF819437D8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数据挖掘中使用的数据不需要是所有的原始数据，特别是当一些属性明显和挖掘目的无关的时候，使用整个原始数据反而会降低挖掘效率，甚至产生无效规律，因此我们应该选择合适的属性进行数据挖掘</a:t>
            </a:r>
          </a:p>
        </p:txBody>
      </p:sp>
      <p:sp>
        <p:nvSpPr>
          <p:cNvPr id="37892" name="灯片编号占位符 3">
            <a:extLst>
              <a:ext uri="{FF2B5EF4-FFF2-40B4-BE49-F238E27FC236}">
                <a16:creationId xmlns:a16="http://schemas.microsoft.com/office/drawing/2014/main" id="{AD9CB3EA-3A21-437D-A569-5DC413D0C2F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7AEC5E-639F-428D-A3DD-E154265016A8}" type="slidenum">
              <a:rPr lang="zh-CN" altLang="en-US" smtClean="0"/>
              <a:pPr/>
              <a:t>22</a:t>
            </a:fld>
            <a:endParaRPr lang="en-US" altLang="zh-CN"/>
          </a:p>
        </p:txBody>
      </p:sp>
    </p:spTree>
    <p:extLst>
      <p:ext uri="{BB962C8B-B14F-4D97-AF65-F5344CB8AC3E}">
        <p14:creationId xmlns:p14="http://schemas.microsoft.com/office/powerpoint/2010/main" val="224666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53506450-7C69-4956-8470-5B878A7D2CA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928D42AE-4A37-4558-8C7C-24A6A63BE5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数据挖掘中使用的数据不需要是所有的原始数据，特别是当一些属性明显和挖掘目的无关的时候，使用整个原始数据反而会降低挖掘效率，甚至产生无效规律，因此我们应该选择合适的属性进行数据挖掘</a:t>
            </a:r>
          </a:p>
        </p:txBody>
      </p:sp>
      <p:sp>
        <p:nvSpPr>
          <p:cNvPr id="39940" name="灯片编号占位符 3">
            <a:extLst>
              <a:ext uri="{FF2B5EF4-FFF2-40B4-BE49-F238E27FC236}">
                <a16:creationId xmlns:a16="http://schemas.microsoft.com/office/drawing/2014/main" id="{DA9A04C1-B31D-4435-991D-EC95E863A5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B5F353-F888-4997-A44A-08C544F05F98}" type="slidenum">
              <a:rPr lang="zh-CN" altLang="en-US" smtClean="0"/>
              <a:pPr/>
              <a:t>23</a:t>
            </a:fld>
            <a:endParaRPr lang="en-US" altLang="zh-CN"/>
          </a:p>
        </p:txBody>
      </p:sp>
    </p:spTree>
    <p:extLst>
      <p:ext uri="{BB962C8B-B14F-4D97-AF65-F5344CB8AC3E}">
        <p14:creationId xmlns:p14="http://schemas.microsoft.com/office/powerpoint/2010/main" val="27843368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3CD9B2AB-635C-4CE3-9EEF-7B423948EF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3C54629B-36D6-439A-AD3B-535472BDAA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数据挖掘中使用的数据不需要是所有的原始数据，特别是当一些属性明显和挖掘目的无关的时候，使用整个原始数据反而会降低挖掘效率，甚至产生无效规律，因此我们应该选择合适的属性进行数据挖掘</a:t>
            </a:r>
          </a:p>
        </p:txBody>
      </p:sp>
      <p:sp>
        <p:nvSpPr>
          <p:cNvPr id="41988" name="灯片编号占位符 3">
            <a:extLst>
              <a:ext uri="{FF2B5EF4-FFF2-40B4-BE49-F238E27FC236}">
                <a16:creationId xmlns:a16="http://schemas.microsoft.com/office/drawing/2014/main" id="{9353A495-F821-48E9-8CDA-809074F1BE5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CB17BD9-048E-4EBD-8C04-E39060BE9C4C}" type="slidenum">
              <a:rPr lang="zh-CN" altLang="en-US" smtClean="0"/>
              <a:pPr/>
              <a:t>24</a:t>
            </a:fld>
            <a:endParaRPr lang="en-US" altLang="zh-CN"/>
          </a:p>
        </p:txBody>
      </p:sp>
    </p:spTree>
    <p:extLst>
      <p:ext uri="{BB962C8B-B14F-4D97-AF65-F5344CB8AC3E}">
        <p14:creationId xmlns:p14="http://schemas.microsoft.com/office/powerpoint/2010/main" val="26132893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a:extLst>
              <a:ext uri="{FF2B5EF4-FFF2-40B4-BE49-F238E27FC236}">
                <a16:creationId xmlns:a16="http://schemas.microsoft.com/office/drawing/2014/main" id="{B43D7E5D-1358-4923-BFB3-61447F24970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备注占位符 2">
            <a:extLst>
              <a:ext uri="{FF2B5EF4-FFF2-40B4-BE49-F238E27FC236}">
                <a16:creationId xmlns:a16="http://schemas.microsoft.com/office/drawing/2014/main" id="{9B71F160-ABC6-4BD6-9537-6BB3598F8FE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分箱的目的是对各个箱子中的数据进行处理，所有分箱完成以后要选择一种方法对数据进行平滑，使得数据尽可能接近</a:t>
            </a:r>
          </a:p>
        </p:txBody>
      </p:sp>
      <p:sp>
        <p:nvSpPr>
          <p:cNvPr id="50180" name="灯片编号占位符 3">
            <a:extLst>
              <a:ext uri="{FF2B5EF4-FFF2-40B4-BE49-F238E27FC236}">
                <a16:creationId xmlns:a16="http://schemas.microsoft.com/office/drawing/2014/main" id="{2F80F2A5-19D7-46A6-86F7-11F575238C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7E4BD0-92CE-412F-9FA2-7ACE189153FA}" type="slidenum">
              <a:rPr lang="zh-CN" altLang="en-US" smtClean="0"/>
              <a:pPr/>
              <a:t>30</a:t>
            </a:fld>
            <a:endParaRPr lang="en-US" altLang="zh-CN"/>
          </a:p>
        </p:txBody>
      </p:sp>
    </p:spTree>
    <p:extLst>
      <p:ext uri="{BB962C8B-B14F-4D97-AF65-F5344CB8AC3E}">
        <p14:creationId xmlns:p14="http://schemas.microsoft.com/office/powerpoint/2010/main" val="1162122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5EE76AAB-52B7-45DD-9CBC-74F16B7FBC6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9DD3410A-18F8-4394-8465-902728A0FF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分箱的目的是对各个箱子中的数据进行处理，所有分箱完成以后要选择一种方法对数据进行平滑，使得数据尽可能接近</a:t>
            </a:r>
          </a:p>
        </p:txBody>
      </p:sp>
      <p:sp>
        <p:nvSpPr>
          <p:cNvPr id="52228" name="灯片编号占位符 3">
            <a:extLst>
              <a:ext uri="{FF2B5EF4-FFF2-40B4-BE49-F238E27FC236}">
                <a16:creationId xmlns:a16="http://schemas.microsoft.com/office/drawing/2014/main" id="{8BA580E1-5DBA-46A5-BE31-E2E4339A7C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1A9A945-F784-4920-B983-68875BC26E4B}" type="slidenum">
              <a:rPr lang="zh-CN" altLang="en-US" smtClean="0"/>
              <a:pPr/>
              <a:t>31</a:t>
            </a:fld>
            <a:endParaRPr lang="en-US" altLang="zh-CN"/>
          </a:p>
        </p:txBody>
      </p:sp>
    </p:spTree>
    <p:extLst>
      <p:ext uri="{BB962C8B-B14F-4D97-AF65-F5344CB8AC3E}">
        <p14:creationId xmlns:p14="http://schemas.microsoft.com/office/powerpoint/2010/main" val="18928872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62C3715B-46E1-4451-837B-11B4B6C5BA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FCFF1F1E-0424-4AAE-8552-6C078D31C39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分箱的目的是对各个箱子中的数据进行处理，所有分箱完成以后要选择一种方法对数据进行平滑，使得数据尽可能接近</a:t>
            </a:r>
          </a:p>
        </p:txBody>
      </p:sp>
      <p:sp>
        <p:nvSpPr>
          <p:cNvPr id="54276" name="灯片编号占位符 3">
            <a:extLst>
              <a:ext uri="{FF2B5EF4-FFF2-40B4-BE49-F238E27FC236}">
                <a16:creationId xmlns:a16="http://schemas.microsoft.com/office/drawing/2014/main" id="{9CB41A27-D8DE-469C-9F85-D0B4625F57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80E1D7-63B7-4107-9897-EE107B1B8E7E}" type="slidenum">
              <a:rPr lang="zh-CN" altLang="en-US" smtClean="0"/>
              <a:pPr/>
              <a:t>32</a:t>
            </a:fld>
            <a:endParaRPr lang="en-US" altLang="zh-CN"/>
          </a:p>
        </p:txBody>
      </p:sp>
    </p:spTree>
    <p:extLst>
      <p:ext uri="{BB962C8B-B14F-4D97-AF65-F5344CB8AC3E}">
        <p14:creationId xmlns:p14="http://schemas.microsoft.com/office/powerpoint/2010/main" val="680431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399CA8D-5AC0-498E-8A5B-EB4200109B8D}"/>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3D706001-7D6D-432D-B80A-F5D81FE9EA0D}"/>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11F907FC-13E1-4473-BC8D-78976487F3CF}"/>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8488D598-26BF-433F-B6E3-ABC1B518438B}"/>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395AAAAC-94A5-41C4-BA82-A39D9F7D4826}"/>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482854C2-8432-4C5E-B5CB-386E89A31138}"/>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5277B2DF-9042-4320-87C1-FC0A335C65FC}"/>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24DC2FB9-EEEC-4188-882E-E6F0F8B495CF}"/>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006AFE7C-68F8-4E09-B5B0-8CBE3988304D}"/>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C46AAC55-2A35-44AE-BB05-F3996C4FED66}"/>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22FED200-DC48-45CE-B9A1-5D26292B0C5C}"/>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4E180C3E-B413-4189-BBE8-D3C4D96244C6}"/>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3EA734C-9C8F-4BC5-BFA3-634287DB9CBA}"/>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DC108EE5-EE63-49E7-8C2A-0AA3897DE3BD}"/>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grpSp>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8" name="Rectangle 16">
            <a:extLst>
              <a:ext uri="{FF2B5EF4-FFF2-40B4-BE49-F238E27FC236}">
                <a16:creationId xmlns:a16="http://schemas.microsoft.com/office/drawing/2014/main" id="{586744E7-22F1-43CD-B176-75EF1FC073BF}"/>
              </a:ext>
            </a:extLst>
          </p:cNvPr>
          <p:cNvSpPr>
            <a:spLocks noGrp="1" noChangeArrowheads="1"/>
          </p:cNvSpPr>
          <p:nvPr>
            <p:ph type="dt" sz="half" idx="10"/>
          </p:nvPr>
        </p:nvSpPr>
        <p:spPr>
          <a:xfrm>
            <a:off x="457200" y="6248400"/>
            <a:ext cx="2133600" cy="457200"/>
          </a:xfrm>
        </p:spPr>
        <p:txBody>
          <a:bodyPr/>
          <a:lstStyle>
            <a:lvl1pPr>
              <a:defRPr/>
            </a:lvl1pPr>
          </a:lstStyle>
          <a:p>
            <a:pPr>
              <a:defRPr/>
            </a:pPr>
            <a:fld id="{EC4B6577-532B-4C3F-9E6F-31032671D24A}" type="datetimeFigureOut">
              <a:rPr lang="zh-CN" altLang="en-US"/>
              <a:pPr>
                <a:defRPr/>
              </a:pPr>
              <a:t>2022/8/29</a:t>
            </a:fld>
            <a:endParaRPr lang="en-US" altLang="zh-CN"/>
          </a:p>
        </p:txBody>
      </p:sp>
      <p:sp>
        <p:nvSpPr>
          <p:cNvPr id="19" name="Rectangle 17">
            <a:extLst>
              <a:ext uri="{FF2B5EF4-FFF2-40B4-BE49-F238E27FC236}">
                <a16:creationId xmlns:a16="http://schemas.microsoft.com/office/drawing/2014/main" id="{2B9A47F0-B976-4B84-8B57-1D9885F1ADE6}"/>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0" name="Rectangle 18">
            <a:extLst>
              <a:ext uri="{FF2B5EF4-FFF2-40B4-BE49-F238E27FC236}">
                <a16:creationId xmlns:a16="http://schemas.microsoft.com/office/drawing/2014/main" id="{7666461F-E378-440B-921A-8E3CCEA5882C}"/>
              </a:ext>
            </a:extLst>
          </p:cNvPr>
          <p:cNvSpPr>
            <a:spLocks noGrp="1" noChangeArrowheads="1"/>
          </p:cNvSpPr>
          <p:nvPr>
            <p:ph type="sldNum" sz="quarter" idx="12"/>
          </p:nvPr>
        </p:nvSpPr>
        <p:spPr/>
        <p:txBody>
          <a:bodyPr/>
          <a:lstStyle>
            <a:lvl1pPr>
              <a:defRPr/>
            </a:lvl1pPr>
          </a:lstStyle>
          <a:p>
            <a:pPr>
              <a:defRPr/>
            </a:pPr>
            <a:fld id="{26DDDD8F-A404-4D8B-A1A8-D6DEFA6CF80E}" type="slidenum">
              <a:rPr lang="zh-CN" altLang="en-US"/>
              <a:pPr>
                <a:defRPr/>
              </a:pPr>
              <a:t>‹#›</a:t>
            </a:fld>
            <a:endParaRPr lang="en-US" altLang="zh-CN"/>
          </a:p>
        </p:txBody>
      </p:sp>
    </p:spTree>
    <p:extLst>
      <p:ext uri="{BB962C8B-B14F-4D97-AF65-F5344CB8AC3E}">
        <p14:creationId xmlns:p14="http://schemas.microsoft.com/office/powerpoint/2010/main" val="122939583"/>
      </p:ext>
    </p:extLst>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581066BE-6687-4C94-A992-8690BB70FE05}"/>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65D00596-B17E-458A-B9F0-1E94459A779F}"/>
              </a:ext>
            </a:extLst>
          </p:cNvPr>
          <p:cNvSpPr>
            <a:spLocks noGrp="1" noChangeArrowheads="1"/>
          </p:cNvSpPr>
          <p:nvPr>
            <p:ph type="sldNum" sz="quarter" idx="11"/>
          </p:nvPr>
        </p:nvSpPr>
        <p:spPr>
          <a:ln/>
        </p:spPr>
        <p:txBody>
          <a:bodyPr/>
          <a:lstStyle>
            <a:lvl1pPr>
              <a:defRPr/>
            </a:lvl1pPr>
          </a:lstStyle>
          <a:p>
            <a:pPr>
              <a:defRPr/>
            </a:pPr>
            <a:fld id="{6DB685B4-F019-41B3-AA7F-E796DCD446D7}" type="slidenum">
              <a:rPr lang="zh-CN" altLang="en-US"/>
              <a:pPr>
                <a:defRPr/>
              </a:pPr>
              <a:t>‹#›</a:t>
            </a:fld>
            <a:endParaRPr lang="en-US" altLang="zh-CN"/>
          </a:p>
        </p:txBody>
      </p:sp>
      <p:sp>
        <p:nvSpPr>
          <p:cNvPr id="6" name="Rectangle 16">
            <a:extLst>
              <a:ext uri="{FF2B5EF4-FFF2-40B4-BE49-F238E27FC236}">
                <a16:creationId xmlns:a16="http://schemas.microsoft.com/office/drawing/2014/main" id="{B2F1C961-F9E3-43DE-B486-28F1113849AB}"/>
              </a:ext>
            </a:extLst>
          </p:cNvPr>
          <p:cNvSpPr>
            <a:spLocks noGrp="1" noChangeArrowheads="1"/>
          </p:cNvSpPr>
          <p:nvPr>
            <p:ph type="dt" sz="half" idx="12"/>
          </p:nvPr>
        </p:nvSpPr>
        <p:spPr>
          <a:ln/>
        </p:spPr>
        <p:txBody>
          <a:bodyPr/>
          <a:lstStyle>
            <a:lvl1pPr>
              <a:defRPr/>
            </a:lvl1pPr>
          </a:lstStyle>
          <a:p>
            <a:pPr>
              <a:defRPr/>
            </a:pPr>
            <a:fld id="{6E234039-E160-440E-A8B1-D493D81E8313}" type="datetimeFigureOut">
              <a:rPr lang="zh-CN" altLang="en-US"/>
              <a:pPr>
                <a:defRPr/>
              </a:pPr>
              <a:t>2022/8/29</a:t>
            </a:fld>
            <a:endParaRPr lang="en-US" altLang="zh-CN"/>
          </a:p>
        </p:txBody>
      </p:sp>
    </p:spTree>
    <p:extLst>
      <p:ext uri="{BB962C8B-B14F-4D97-AF65-F5344CB8AC3E}">
        <p14:creationId xmlns:p14="http://schemas.microsoft.com/office/powerpoint/2010/main" val="3964503416"/>
      </p:ext>
    </p:extLst>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ADFD244B-7F4C-498A-BD8A-D39B8DC03593}"/>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6483EA0A-628D-44C9-98DC-8ABADC2FAA6A}"/>
              </a:ext>
            </a:extLst>
          </p:cNvPr>
          <p:cNvSpPr>
            <a:spLocks noGrp="1" noChangeArrowheads="1"/>
          </p:cNvSpPr>
          <p:nvPr>
            <p:ph type="sldNum" sz="quarter" idx="11"/>
          </p:nvPr>
        </p:nvSpPr>
        <p:spPr>
          <a:ln/>
        </p:spPr>
        <p:txBody>
          <a:bodyPr/>
          <a:lstStyle>
            <a:lvl1pPr>
              <a:defRPr/>
            </a:lvl1pPr>
          </a:lstStyle>
          <a:p>
            <a:pPr>
              <a:defRPr/>
            </a:pPr>
            <a:fld id="{D89C006E-7BA4-423C-9373-4183FDEB6376}" type="slidenum">
              <a:rPr lang="zh-CN" altLang="en-US"/>
              <a:pPr>
                <a:defRPr/>
              </a:pPr>
              <a:t>‹#›</a:t>
            </a:fld>
            <a:endParaRPr lang="en-US" altLang="zh-CN"/>
          </a:p>
        </p:txBody>
      </p:sp>
      <p:sp>
        <p:nvSpPr>
          <p:cNvPr id="6" name="Rectangle 16">
            <a:extLst>
              <a:ext uri="{FF2B5EF4-FFF2-40B4-BE49-F238E27FC236}">
                <a16:creationId xmlns:a16="http://schemas.microsoft.com/office/drawing/2014/main" id="{D5DD3445-9F9A-46A0-81F7-69BCCAD1C237}"/>
              </a:ext>
            </a:extLst>
          </p:cNvPr>
          <p:cNvSpPr>
            <a:spLocks noGrp="1" noChangeArrowheads="1"/>
          </p:cNvSpPr>
          <p:nvPr>
            <p:ph type="dt" sz="half" idx="12"/>
          </p:nvPr>
        </p:nvSpPr>
        <p:spPr>
          <a:ln/>
        </p:spPr>
        <p:txBody>
          <a:bodyPr/>
          <a:lstStyle>
            <a:lvl1pPr>
              <a:defRPr/>
            </a:lvl1pPr>
          </a:lstStyle>
          <a:p>
            <a:pPr>
              <a:defRPr/>
            </a:pPr>
            <a:fld id="{88CBF83A-38E9-47E2-885C-AC68A3FBB0FC}" type="datetimeFigureOut">
              <a:rPr lang="zh-CN" altLang="en-US"/>
              <a:pPr>
                <a:defRPr/>
              </a:pPr>
              <a:t>2022/8/29</a:t>
            </a:fld>
            <a:endParaRPr lang="en-US" altLang="zh-CN"/>
          </a:p>
        </p:txBody>
      </p:sp>
    </p:spTree>
    <p:extLst>
      <p:ext uri="{BB962C8B-B14F-4D97-AF65-F5344CB8AC3E}">
        <p14:creationId xmlns:p14="http://schemas.microsoft.com/office/powerpoint/2010/main" val="3239882154"/>
      </p:ext>
    </p:extLst>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5006211-FB56-497D-A0A6-FB5E24F6C213}"/>
              </a:ext>
            </a:extLst>
          </p:cNvPr>
          <p:cNvGrpSpPr>
            <a:grpSpLocks/>
          </p:cNvGrpSpPr>
          <p:nvPr/>
        </p:nvGrpSpPr>
        <p:grpSpPr bwMode="auto">
          <a:xfrm>
            <a:off x="0" y="0"/>
            <a:ext cx="9144000" cy="6858000"/>
            <a:chOff x="0" y="0"/>
            <a:chExt cx="5760" cy="4320"/>
          </a:xfrm>
        </p:grpSpPr>
        <p:sp>
          <p:nvSpPr>
            <p:cNvPr id="5" name="Rectangle 3">
              <a:extLst>
                <a:ext uri="{FF2B5EF4-FFF2-40B4-BE49-F238E27FC236}">
                  <a16:creationId xmlns:a16="http://schemas.microsoft.com/office/drawing/2014/main" id="{913E0B5B-9A8D-41DA-900D-254C9DBF60B8}"/>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solidFill>
                  <a:srgbClr val="000000"/>
                </a:solidFill>
                <a:latin typeface="Times New Roman" panose="02020603050405020304" pitchFamily="18" charset="0"/>
              </a:endParaRPr>
            </a:p>
          </p:txBody>
        </p:sp>
        <p:sp>
          <p:nvSpPr>
            <p:cNvPr id="6" name="Rectangle 4">
              <a:extLst>
                <a:ext uri="{FF2B5EF4-FFF2-40B4-BE49-F238E27FC236}">
                  <a16:creationId xmlns:a16="http://schemas.microsoft.com/office/drawing/2014/main" id="{A26D1434-DB69-45E5-B0C5-1066E40C469F}"/>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grpSp>
          <p:nvGrpSpPr>
            <p:cNvPr id="7" name="Group 5">
              <a:extLst>
                <a:ext uri="{FF2B5EF4-FFF2-40B4-BE49-F238E27FC236}">
                  <a16:creationId xmlns:a16="http://schemas.microsoft.com/office/drawing/2014/main" id="{E6C9F118-6CE9-40D5-9EC2-303602F3EC86}"/>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23E13AD4-1F2B-41C7-85F2-D8B9657EA77D}"/>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9" name="Rectangle 7">
                <a:extLst>
                  <a:ext uri="{FF2B5EF4-FFF2-40B4-BE49-F238E27FC236}">
                    <a16:creationId xmlns:a16="http://schemas.microsoft.com/office/drawing/2014/main" id="{16CA0DFA-25C5-4828-8E18-82821A2D1729}"/>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0" name="Rectangle 8">
                <a:extLst>
                  <a:ext uri="{FF2B5EF4-FFF2-40B4-BE49-F238E27FC236}">
                    <a16:creationId xmlns:a16="http://schemas.microsoft.com/office/drawing/2014/main" id="{2406A32E-2EDF-4626-A1AF-26372A65EA2B}"/>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1" name="Rectangle 9">
                <a:extLst>
                  <a:ext uri="{FF2B5EF4-FFF2-40B4-BE49-F238E27FC236}">
                    <a16:creationId xmlns:a16="http://schemas.microsoft.com/office/drawing/2014/main" id="{20BB14EA-3829-4047-92EC-DD22988CB4AE}"/>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2" name="Rectangle 10">
                <a:extLst>
                  <a:ext uri="{FF2B5EF4-FFF2-40B4-BE49-F238E27FC236}">
                    <a16:creationId xmlns:a16="http://schemas.microsoft.com/office/drawing/2014/main" id="{9A6CA587-CA1B-4A9A-89C4-D92FF566F09A}"/>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3" name="Rectangle 11">
                <a:extLst>
                  <a:ext uri="{FF2B5EF4-FFF2-40B4-BE49-F238E27FC236}">
                    <a16:creationId xmlns:a16="http://schemas.microsoft.com/office/drawing/2014/main" id="{00EB8404-42B1-4168-8CFA-7BBEC240739C}"/>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4" name="Rectangle 12">
                <a:extLst>
                  <a:ext uri="{FF2B5EF4-FFF2-40B4-BE49-F238E27FC236}">
                    <a16:creationId xmlns:a16="http://schemas.microsoft.com/office/drawing/2014/main" id="{6E7C484D-2205-4B42-A48F-8E0D8DDFE353}"/>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5" name="Rectangle 13">
                <a:extLst>
                  <a:ext uri="{FF2B5EF4-FFF2-40B4-BE49-F238E27FC236}">
                    <a16:creationId xmlns:a16="http://schemas.microsoft.com/office/drawing/2014/main" id="{AB771ADB-CC70-4F2B-A76B-455F629C3351}"/>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6" name="Rectangle 14">
                <a:extLst>
                  <a:ext uri="{FF2B5EF4-FFF2-40B4-BE49-F238E27FC236}">
                    <a16:creationId xmlns:a16="http://schemas.microsoft.com/office/drawing/2014/main" id="{80A1B59A-C0E8-4859-9872-D37075CCB25B}"/>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7" name="Rectangle 15">
                <a:extLst>
                  <a:ext uri="{FF2B5EF4-FFF2-40B4-BE49-F238E27FC236}">
                    <a16:creationId xmlns:a16="http://schemas.microsoft.com/office/drawing/2014/main" id="{362C125E-96B2-4DC6-95D1-4D321EA1E1EC}"/>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grpSp>
      </p:grpSp>
      <p:pic>
        <p:nvPicPr>
          <p:cNvPr id="18" name="图片 31">
            <a:extLst>
              <a:ext uri="{FF2B5EF4-FFF2-40B4-BE49-F238E27FC236}">
                <a16:creationId xmlns:a16="http://schemas.microsoft.com/office/drawing/2014/main" id="{EC3A04FB-FE72-4AF6-B5CC-48BF63255C0B}"/>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
        <p:nvSpPr>
          <p:cNvPr id="19" name="Rectangle 16">
            <a:extLst>
              <a:ext uri="{FF2B5EF4-FFF2-40B4-BE49-F238E27FC236}">
                <a16:creationId xmlns:a16="http://schemas.microsoft.com/office/drawing/2014/main" id="{9106BC93-8D2D-4A6D-9F8D-A1F0A354BF49}"/>
              </a:ext>
            </a:extLst>
          </p:cNvPr>
          <p:cNvSpPr>
            <a:spLocks noGrp="1" noChangeArrowheads="1"/>
          </p:cNvSpPr>
          <p:nvPr>
            <p:ph type="dt" sz="half" idx="10"/>
          </p:nvPr>
        </p:nvSpPr>
        <p:spPr>
          <a:xfrm>
            <a:off x="457200" y="6248400"/>
            <a:ext cx="2133600" cy="457200"/>
          </a:xfrm>
        </p:spPr>
        <p:txBody>
          <a:bodyPr/>
          <a:lstStyle>
            <a:lvl1pPr>
              <a:defRPr/>
            </a:lvl1pPr>
          </a:lstStyle>
          <a:p>
            <a:pPr>
              <a:defRPr/>
            </a:pPr>
            <a:fld id="{D9E34811-395E-41EF-86C4-D80D5A894F91}" type="datetimeFigureOut">
              <a:rPr lang="zh-CN" altLang="en-US"/>
              <a:pPr>
                <a:defRPr/>
              </a:pPr>
              <a:t>2022/8/29</a:t>
            </a:fld>
            <a:endParaRPr lang="en-US" altLang="zh-CN"/>
          </a:p>
        </p:txBody>
      </p:sp>
      <p:sp>
        <p:nvSpPr>
          <p:cNvPr id="20" name="Rectangle 17">
            <a:extLst>
              <a:ext uri="{FF2B5EF4-FFF2-40B4-BE49-F238E27FC236}">
                <a16:creationId xmlns:a16="http://schemas.microsoft.com/office/drawing/2014/main" id="{E5DA46E5-2D4B-46B2-B5A5-46ED586F8C29}"/>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a:extLst>
              <a:ext uri="{FF2B5EF4-FFF2-40B4-BE49-F238E27FC236}">
                <a16:creationId xmlns:a16="http://schemas.microsoft.com/office/drawing/2014/main" id="{0239FFC5-2CA9-4404-B35F-BF934A1DA106}"/>
              </a:ext>
            </a:extLst>
          </p:cNvPr>
          <p:cNvSpPr>
            <a:spLocks noGrp="1" noChangeArrowheads="1"/>
          </p:cNvSpPr>
          <p:nvPr>
            <p:ph type="sldNum" sz="quarter" idx="12"/>
          </p:nvPr>
        </p:nvSpPr>
        <p:spPr/>
        <p:txBody>
          <a:bodyPr/>
          <a:lstStyle>
            <a:lvl1pPr>
              <a:defRPr/>
            </a:lvl1pPr>
          </a:lstStyle>
          <a:p>
            <a:pPr>
              <a:defRPr/>
            </a:pPr>
            <a:fld id="{94F2650B-E62E-46EC-BE3F-7D533DCE890D}" type="slidenum">
              <a:rPr lang="zh-CN" altLang="en-US"/>
              <a:pPr>
                <a:defRPr/>
              </a:pPr>
              <a:t>‹#›</a:t>
            </a:fld>
            <a:endParaRPr lang="en-US" altLang="zh-CN"/>
          </a:p>
        </p:txBody>
      </p:sp>
    </p:spTree>
    <p:extLst>
      <p:ext uri="{BB962C8B-B14F-4D97-AF65-F5344CB8AC3E}">
        <p14:creationId xmlns:p14="http://schemas.microsoft.com/office/powerpoint/2010/main" val="3435919679"/>
      </p:ext>
    </p:extLst>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1FA05AAB-7E44-4B56-A9DF-7983326BCB4D}"/>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C1FB43FE-C28A-455F-90CC-78348F1D8EA1}"/>
              </a:ext>
            </a:extLst>
          </p:cNvPr>
          <p:cNvSpPr>
            <a:spLocks noGrp="1" noChangeArrowheads="1"/>
          </p:cNvSpPr>
          <p:nvPr>
            <p:ph type="sldNum" sz="quarter" idx="11"/>
          </p:nvPr>
        </p:nvSpPr>
        <p:spPr>
          <a:ln/>
        </p:spPr>
        <p:txBody>
          <a:bodyPr/>
          <a:lstStyle>
            <a:lvl1pPr>
              <a:defRPr/>
            </a:lvl1pPr>
          </a:lstStyle>
          <a:p>
            <a:pPr>
              <a:defRPr/>
            </a:pPr>
            <a:fld id="{FBE5E7C4-CEA8-466C-A40F-7B3514D50339}" type="slidenum">
              <a:rPr lang="zh-CN" altLang="en-US"/>
              <a:pPr>
                <a:defRPr/>
              </a:pPr>
              <a:t>‹#›</a:t>
            </a:fld>
            <a:endParaRPr lang="en-US" altLang="zh-CN"/>
          </a:p>
        </p:txBody>
      </p:sp>
      <p:sp>
        <p:nvSpPr>
          <p:cNvPr id="6" name="Rectangle 16">
            <a:extLst>
              <a:ext uri="{FF2B5EF4-FFF2-40B4-BE49-F238E27FC236}">
                <a16:creationId xmlns:a16="http://schemas.microsoft.com/office/drawing/2014/main" id="{852A5FBE-BB78-428D-BA2E-73397E115CF5}"/>
              </a:ext>
            </a:extLst>
          </p:cNvPr>
          <p:cNvSpPr>
            <a:spLocks noGrp="1" noChangeArrowheads="1"/>
          </p:cNvSpPr>
          <p:nvPr>
            <p:ph type="dt" sz="half" idx="12"/>
          </p:nvPr>
        </p:nvSpPr>
        <p:spPr>
          <a:ln/>
        </p:spPr>
        <p:txBody>
          <a:bodyPr/>
          <a:lstStyle>
            <a:lvl1pPr>
              <a:defRPr/>
            </a:lvl1pPr>
          </a:lstStyle>
          <a:p>
            <a:pPr>
              <a:defRPr/>
            </a:pPr>
            <a:fld id="{A1B058A6-56E6-48B1-80A1-B36FEEFFF4F0}" type="datetimeFigureOut">
              <a:rPr lang="zh-CN" altLang="en-US"/>
              <a:pPr>
                <a:defRPr/>
              </a:pPr>
              <a:t>2022/8/29</a:t>
            </a:fld>
            <a:endParaRPr lang="en-US" altLang="zh-CN"/>
          </a:p>
        </p:txBody>
      </p:sp>
    </p:spTree>
    <p:extLst>
      <p:ext uri="{BB962C8B-B14F-4D97-AF65-F5344CB8AC3E}">
        <p14:creationId xmlns:p14="http://schemas.microsoft.com/office/powerpoint/2010/main" val="478228390"/>
      </p:ext>
    </p:extLst>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21DD5175-DD73-4078-993A-98747777110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6D89AF65-61DB-45B3-8C2E-7FF7481E58BC}"/>
              </a:ext>
            </a:extLst>
          </p:cNvPr>
          <p:cNvSpPr>
            <a:spLocks noGrp="1" noChangeArrowheads="1"/>
          </p:cNvSpPr>
          <p:nvPr>
            <p:ph type="sldNum" sz="quarter" idx="11"/>
          </p:nvPr>
        </p:nvSpPr>
        <p:spPr>
          <a:ln/>
        </p:spPr>
        <p:txBody>
          <a:bodyPr/>
          <a:lstStyle>
            <a:lvl1pPr>
              <a:defRPr/>
            </a:lvl1pPr>
          </a:lstStyle>
          <a:p>
            <a:pPr>
              <a:defRPr/>
            </a:pPr>
            <a:fld id="{86E11393-8CC6-4899-8F38-07FEB518806F}" type="slidenum">
              <a:rPr lang="zh-CN" altLang="en-US"/>
              <a:pPr>
                <a:defRPr/>
              </a:pPr>
              <a:t>‹#›</a:t>
            </a:fld>
            <a:endParaRPr lang="en-US" altLang="zh-CN"/>
          </a:p>
        </p:txBody>
      </p:sp>
      <p:sp>
        <p:nvSpPr>
          <p:cNvPr id="6" name="Rectangle 16">
            <a:extLst>
              <a:ext uri="{FF2B5EF4-FFF2-40B4-BE49-F238E27FC236}">
                <a16:creationId xmlns:a16="http://schemas.microsoft.com/office/drawing/2014/main" id="{1BB279C2-8BCF-4C08-85B6-8431B970B038}"/>
              </a:ext>
            </a:extLst>
          </p:cNvPr>
          <p:cNvSpPr>
            <a:spLocks noGrp="1" noChangeArrowheads="1"/>
          </p:cNvSpPr>
          <p:nvPr>
            <p:ph type="dt" sz="half" idx="12"/>
          </p:nvPr>
        </p:nvSpPr>
        <p:spPr>
          <a:ln/>
        </p:spPr>
        <p:txBody>
          <a:bodyPr/>
          <a:lstStyle>
            <a:lvl1pPr>
              <a:defRPr/>
            </a:lvl1pPr>
          </a:lstStyle>
          <a:p>
            <a:pPr>
              <a:defRPr/>
            </a:pPr>
            <a:fld id="{0F117BB9-4CF0-45DA-8B14-29D567A794AF}" type="datetimeFigureOut">
              <a:rPr lang="zh-CN" altLang="en-US"/>
              <a:pPr>
                <a:defRPr/>
              </a:pPr>
              <a:t>2022/8/29</a:t>
            </a:fld>
            <a:endParaRPr lang="en-US" altLang="zh-CN"/>
          </a:p>
        </p:txBody>
      </p:sp>
    </p:spTree>
    <p:extLst>
      <p:ext uri="{BB962C8B-B14F-4D97-AF65-F5344CB8AC3E}">
        <p14:creationId xmlns:p14="http://schemas.microsoft.com/office/powerpoint/2010/main" val="3648761432"/>
      </p:ext>
    </p:extLst>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92433F00-EC2A-48A6-B543-3E4B1639FB9F}"/>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4E2D2C23-9C2F-407D-B490-177E5BD75CFD}"/>
              </a:ext>
            </a:extLst>
          </p:cNvPr>
          <p:cNvSpPr>
            <a:spLocks noGrp="1" noChangeArrowheads="1"/>
          </p:cNvSpPr>
          <p:nvPr>
            <p:ph type="sldNum" sz="quarter" idx="11"/>
          </p:nvPr>
        </p:nvSpPr>
        <p:spPr>
          <a:ln/>
        </p:spPr>
        <p:txBody>
          <a:bodyPr/>
          <a:lstStyle>
            <a:lvl1pPr>
              <a:defRPr/>
            </a:lvl1pPr>
          </a:lstStyle>
          <a:p>
            <a:pPr>
              <a:defRPr/>
            </a:pPr>
            <a:fld id="{6A3C56E5-E739-4361-875B-BE5AEC02966F}" type="slidenum">
              <a:rPr lang="zh-CN" altLang="en-US"/>
              <a:pPr>
                <a:defRPr/>
              </a:pPr>
              <a:t>‹#›</a:t>
            </a:fld>
            <a:endParaRPr lang="en-US" altLang="zh-CN"/>
          </a:p>
        </p:txBody>
      </p:sp>
      <p:sp>
        <p:nvSpPr>
          <p:cNvPr id="7" name="Rectangle 16">
            <a:extLst>
              <a:ext uri="{FF2B5EF4-FFF2-40B4-BE49-F238E27FC236}">
                <a16:creationId xmlns:a16="http://schemas.microsoft.com/office/drawing/2014/main" id="{4C215B63-B3D7-4480-B0ED-EED1AF5B2C39}"/>
              </a:ext>
            </a:extLst>
          </p:cNvPr>
          <p:cNvSpPr>
            <a:spLocks noGrp="1" noChangeArrowheads="1"/>
          </p:cNvSpPr>
          <p:nvPr>
            <p:ph type="dt" sz="half" idx="12"/>
          </p:nvPr>
        </p:nvSpPr>
        <p:spPr>
          <a:ln/>
        </p:spPr>
        <p:txBody>
          <a:bodyPr/>
          <a:lstStyle>
            <a:lvl1pPr>
              <a:defRPr/>
            </a:lvl1pPr>
          </a:lstStyle>
          <a:p>
            <a:pPr>
              <a:defRPr/>
            </a:pPr>
            <a:fld id="{0E4080BC-1966-467E-A3C9-2B07CBCA19A3}" type="datetimeFigureOut">
              <a:rPr lang="zh-CN" altLang="en-US"/>
              <a:pPr>
                <a:defRPr/>
              </a:pPr>
              <a:t>2022/8/29</a:t>
            </a:fld>
            <a:endParaRPr lang="en-US" altLang="zh-CN"/>
          </a:p>
        </p:txBody>
      </p:sp>
    </p:spTree>
    <p:extLst>
      <p:ext uri="{BB962C8B-B14F-4D97-AF65-F5344CB8AC3E}">
        <p14:creationId xmlns:p14="http://schemas.microsoft.com/office/powerpoint/2010/main" val="3804340358"/>
      </p:ext>
    </p:extLst>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C06FA129-D09A-4BA6-8BDA-A5A27F7FEBB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32FA77C0-2AEB-4900-9FF1-9663DB126230}"/>
              </a:ext>
            </a:extLst>
          </p:cNvPr>
          <p:cNvSpPr>
            <a:spLocks noGrp="1" noChangeArrowheads="1"/>
          </p:cNvSpPr>
          <p:nvPr>
            <p:ph type="sldNum" sz="quarter" idx="11"/>
          </p:nvPr>
        </p:nvSpPr>
        <p:spPr>
          <a:ln/>
        </p:spPr>
        <p:txBody>
          <a:bodyPr/>
          <a:lstStyle>
            <a:lvl1pPr>
              <a:defRPr/>
            </a:lvl1pPr>
          </a:lstStyle>
          <a:p>
            <a:pPr>
              <a:defRPr/>
            </a:pPr>
            <a:fld id="{C0C517E8-9AD4-4AA6-B83F-2BC1D9E1EDA3}" type="slidenum">
              <a:rPr lang="zh-CN" altLang="en-US"/>
              <a:pPr>
                <a:defRPr/>
              </a:pPr>
              <a:t>‹#›</a:t>
            </a:fld>
            <a:endParaRPr lang="en-US" altLang="zh-CN"/>
          </a:p>
        </p:txBody>
      </p:sp>
      <p:sp>
        <p:nvSpPr>
          <p:cNvPr id="9" name="Rectangle 16">
            <a:extLst>
              <a:ext uri="{FF2B5EF4-FFF2-40B4-BE49-F238E27FC236}">
                <a16:creationId xmlns:a16="http://schemas.microsoft.com/office/drawing/2014/main" id="{AB3D733F-E396-4E6C-8CA6-D3F18716A024}"/>
              </a:ext>
            </a:extLst>
          </p:cNvPr>
          <p:cNvSpPr>
            <a:spLocks noGrp="1" noChangeArrowheads="1"/>
          </p:cNvSpPr>
          <p:nvPr>
            <p:ph type="dt" sz="half" idx="12"/>
          </p:nvPr>
        </p:nvSpPr>
        <p:spPr>
          <a:ln/>
        </p:spPr>
        <p:txBody>
          <a:bodyPr/>
          <a:lstStyle>
            <a:lvl1pPr>
              <a:defRPr/>
            </a:lvl1pPr>
          </a:lstStyle>
          <a:p>
            <a:pPr>
              <a:defRPr/>
            </a:pPr>
            <a:fld id="{DE45C0D7-5461-4315-87CF-DBB081D2173F}" type="datetimeFigureOut">
              <a:rPr lang="zh-CN" altLang="en-US"/>
              <a:pPr>
                <a:defRPr/>
              </a:pPr>
              <a:t>2022/8/29</a:t>
            </a:fld>
            <a:endParaRPr lang="en-US" altLang="zh-CN"/>
          </a:p>
        </p:txBody>
      </p:sp>
    </p:spTree>
    <p:extLst>
      <p:ext uri="{BB962C8B-B14F-4D97-AF65-F5344CB8AC3E}">
        <p14:creationId xmlns:p14="http://schemas.microsoft.com/office/powerpoint/2010/main" val="1708951702"/>
      </p:ext>
    </p:extLst>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979EF422-9A65-4594-A545-02357EC26B3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B0BF4C4C-8258-492B-8FBC-A85BB2FB5E46}"/>
              </a:ext>
            </a:extLst>
          </p:cNvPr>
          <p:cNvSpPr>
            <a:spLocks noGrp="1" noChangeArrowheads="1"/>
          </p:cNvSpPr>
          <p:nvPr>
            <p:ph type="sldNum" sz="quarter" idx="11"/>
          </p:nvPr>
        </p:nvSpPr>
        <p:spPr>
          <a:ln/>
        </p:spPr>
        <p:txBody>
          <a:bodyPr/>
          <a:lstStyle>
            <a:lvl1pPr>
              <a:defRPr/>
            </a:lvl1pPr>
          </a:lstStyle>
          <a:p>
            <a:pPr>
              <a:defRPr/>
            </a:pPr>
            <a:fld id="{44779FAD-E182-4E8F-B89F-7ACFE52588E6}" type="slidenum">
              <a:rPr lang="zh-CN" altLang="en-US"/>
              <a:pPr>
                <a:defRPr/>
              </a:pPr>
              <a:t>‹#›</a:t>
            </a:fld>
            <a:endParaRPr lang="en-US" altLang="zh-CN"/>
          </a:p>
        </p:txBody>
      </p:sp>
      <p:sp>
        <p:nvSpPr>
          <p:cNvPr id="5" name="Rectangle 16">
            <a:extLst>
              <a:ext uri="{FF2B5EF4-FFF2-40B4-BE49-F238E27FC236}">
                <a16:creationId xmlns:a16="http://schemas.microsoft.com/office/drawing/2014/main" id="{03B978E5-B6ED-4B92-B25A-A09E6F469760}"/>
              </a:ext>
            </a:extLst>
          </p:cNvPr>
          <p:cNvSpPr>
            <a:spLocks noGrp="1" noChangeArrowheads="1"/>
          </p:cNvSpPr>
          <p:nvPr>
            <p:ph type="dt" sz="half" idx="12"/>
          </p:nvPr>
        </p:nvSpPr>
        <p:spPr>
          <a:ln/>
        </p:spPr>
        <p:txBody>
          <a:bodyPr/>
          <a:lstStyle>
            <a:lvl1pPr>
              <a:defRPr/>
            </a:lvl1pPr>
          </a:lstStyle>
          <a:p>
            <a:pPr>
              <a:defRPr/>
            </a:pPr>
            <a:fld id="{EB405571-8287-4232-8CD1-453E775B4382}" type="datetimeFigureOut">
              <a:rPr lang="zh-CN" altLang="en-US"/>
              <a:pPr>
                <a:defRPr/>
              </a:pPr>
              <a:t>2022/8/29</a:t>
            </a:fld>
            <a:endParaRPr lang="en-US" altLang="zh-CN"/>
          </a:p>
        </p:txBody>
      </p:sp>
    </p:spTree>
    <p:extLst>
      <p:ext uri="{BB962C8B-B14F-4D97-AF65-F5344CB8AC3E}">
        <p14:creationId xmlns:p14="http://schemas.microsoft.com/office/powerpoint/2010/main" val="4235054891"/>
      </p:ext>
    </p:extLst>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5F95EE9-1ACA-4194-A1E2-8D5D2C2A0D8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C9A0FF5C-466F-4A07-A28C-5AF55D0B8A7E}"/>
              </a:ext>
            </a:extLst>
          </p:cNvPr>
          <p:cNvSpPr>
            <a:spLocks noGrp="1" noChangeArrowheads="1"/>
          </p:cNvSpPr>
          <p:nvPr>
            <p:ph type="sldNum" sz="quarter" idx="11"/>
          </p:nvPr>
        </p:nvSpPr>
        <p:spPr>
          <a:ln/>
        </p:spPr>
        <p:txBody>
          <a:bodyPr/>
          <a:lstStyle>
            <a:lvl1pPr>
              <a:defRPr/>
            </a:lvl1pPr>
          </a:lstStyle>
          <a:p>
            <a:pPr>
              <a:defRPr/>
            </a:pPr>
            <a:fld id="{5D54E7C6-FA83-445B-ADDE-61F9EB13A1F1}" type="slidenum">
              <a:rPr lang="zh-CN" altLang="en-US"/>
              <a:pPr>
                <a:defRPr/>
              </a:pPr>
              <a:t>‹#›</a:t>
            </a:fld>
            <a:endParaRPr lang="en-US" altLang="zh-CN"/>
          </a:p>
        </p:txBody>
      </p:sp>
      <p:sp>
        <p:nvSpPr>
          <p:cNvPr id="4" name="Rectangle 16">
            <a:extLst>
              <a:ext uri="{FF2B5EF4-FFF2-40B4-BE49-F238E27FC236}">
                <a16:creationId xmlns:a16="http://schemas.microsoft.com/office/drawing/2014/main" id="{1E1AEA01-9458-4CEF-A7E7-ABDDF950F0C4}"/>
              </a:ext>
            </a:extLst>
          </p:cNvPr>
          <p:cNvSpPr>
            <a:spLocks noGrp="1" noChangeArrowheads="1"/>
          </p:cNvSpPr>
          <p:nvPr>
            <p:ph type="dt" sz="half" idx="12"/>
          </p:nvPr>
        </p:nvSpPr>
        <p:spPr>
          <a:ln/>
        </p:spPr>
        <p:txBody>
          <a:bodyPr/>
          <a:lstStyle>
            <a:lvl1pPr>
              <a:defRPr/>
            </a:lvl1pPr>
          </a:lstStyle>
          <a:p>
            <a:pPr>
              <a:defRPr/>
            </a:pPr>
            <a:fld id="{E892B05E-F762-446B-ACB4-7BB6A824B773}" type="datetimeFigureOut">
              <a:rPr lang="zh-CN" altLang="en-US"/>
              <a:pPr>
                <a:defRPr/>
              </a:pPr>
              <a:t>2022/8/29</a:t>
            </a:fld>
            <a:endParaRPr lang="en-US" altLang="zh-CN"/>
          </a:p>
        </p:txBody>
      </p:sp>
    </p:spTree>
    <p:extLst>
      <p:ext uri="{BB962C8B-B14F-4D97-AF65-F5344CB8AC3E}">
        <p14:creationId xmlns:p14="http://schemas.microsoft.com/office/powerpoint/2010/main" val="1665288312"/>
      </p:ext>
    </p:extLst>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A0067DFB-0384-4C52-B0E6-C82263B044F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7B724BD4-C431-46BD-91EA-83DEE3F7E131}"/>
              </a:ext>
            </a:extLst>
          </p:cNvPr>
          <p:cNvSpPr>
            <a:spLocks noGrp="1" noChangeArrowheads="1"/>
          </p:cNvSpPr>
          <p:nvPr>
            <p:ph type="sldNum" sz="quarter" idx="11"/>
          </p:nvPr>
        </p:nvSpPr>
        <p:spPr>
          <a:ln/>
        </p:spPr>
        <p:txBody>
          <a:bodyPr/>
          <a:lstStyle>
            <a:lvl1pPr>
              <a:defRPr/>
            </a:lvl1pPr>
          </a:lstStyle>
          <a:p>
            <a:pPr>
              <a:defRPr/>
            </a:pPr>
            <a:fld id="{09488E60-3B12-4500-86CB-3B2D934C3734}" type="slidenum">
              <a:rPr lang="zh-CN" altLang="en-US"/>
              <a:pPr>
                <a:defRPr/>
              </a:pPr>
              <a:t>‹#›</a:t>
            </a:fld>
            <a:endParaRPr lang="en-US" altLang="zh-CN"/>
          </a:p>
        </p:txBody>
      </p:sp>
      <p:sp>
        <p:nvSpPr>
          <p:cNvPr id="7" name="Rectangle 16">
            <a:extLst>
              <a:ext uri="{FF2B5EF4-FFF2-40B4-BE49-F238E27FC236}">
                <a16:creationId xmlns:a16="http://schemas.microsoft.com/office/drawing/2014/main" id="{87A2B43B-B129-4C31-90A9-64C2BD1EEE43}"/>
              </a:ext>
            </a:extLst>
          </p:cNvPr>
          <p:cNvSpPr>
            <a:spLocks noGrp="1" noChangeArrowheads="1"/>
          </p:cNvSpPr>
          <p:nvPr>
            <p:ph type="dt" sz="half" idx="12"/>
          </p:nvPr>
        </p:nvSpPr>
        <p:spPr>
          <a:ln/>
        </p:spPr>
        <p:txBody>
          <a:bodyPr/>
          <a:lstStyle>
            <a:lvl1pPr>
              <a:defRPr/>
            </a:lvl1pPr>
          </a:lstStyle>
          <a:p>
            <a:pPr>
              <a:defRPr/>
            </a:pPr>
            <a:fld id="{3816533C-4193-4AB3-ABB2-616D49047A79}" type="datetimeFigureOut">
              <a:rPr lang="zh-CN" altLang="en-US"/>
              <a:pPr>
                <a:defRPr/>
              </a:pPr>
              <a:t>2022/8/29</a:t>
            </a:fld>
            <a:endParaRPr lang="en-US" altLang="zh-CN"/>
          </a:p>
        </p:txBody>
      </p:sp>
    </p:spTree>
    <p:extLst>
      <p:ext uri="{BB962C8B-B14F-4D97-AF65-F5344CB8AC3E}">
        <p14:creationId xmlns:p14="http://schemas.microsoft.com/office/powerpoint/2010/main" val="2802709893"/>
      </p:ext>
    </p:extLst>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4AAB14B1-48BE-40B3-842B-2E1E1C952AA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01BF3B2A-88B5-4A7A-9C20-8D4D3593416E}"/>
              </a:ext>
            </a:extLst>
          </p:cNvPr>
          <p:cNvSpPr>
            <a:spLocks noGrp="1" noChangeArrowheads="1"/>
          </p:cNvSpPr>
          <p:nvPr>
            <p:ph type="sldNum" sz="quarter" idx="11"/>
          </p:nvPr>
        </p:nvSpPr>
        <p:spPr>
          <a:ln/>
        </p:spPr>
        <p:txBody>
          <a:bodyPr/>
          <a:lstStyle>
            <a:lvl1pPr>
              <a:defRPr/>
            </a:lvl1pPr>
          </a:lstStyle>
          <a:p>
            <a:pPr>
              <a:defRPr/>
            </a:pPr>
            <a:fld id="{652D472C-4C0D-456C-91BA-FAFFEA962BC7}" type="slidenum">
              <a:rPr lang="zh-CN" altLang="en-US"/>
              <a:pPr>
                <a:defRPr/>
              </a:pPr>
              <a:t>‹#›</a:t>
            </a:fld>
            <a:endParaRPr lang="en-US" altLang="zh-CN"/>
          </a:p>
        </p:txBody>
      </p:sp>
      <p:sp>
        <p:nvSpPr>
          <p:cNvPr id="6" name="Rectangle 16">
            <a:extLst>
              <a:ext uri="{FF2B5EF4-FFF2-40B4-BE49-F238E27FC236}">
                <a16:creationId xmlns:a16="http://schemas.microsoft.com/office/drawing/2014/main" id="{6E2C3148-ED54-4A2B-BE2D-C7F27901BC8D}"/>
              </a:ext>
            </a:extLst>
          </p:cNvPr>
          <p:cNvSpPr>
            <a:spLocks noGrp="1" noChangeArrowheads="1"/>
          </p:cNvSpPr>
          <p:nvPr>
            <p:ph type="dt" sz="half" idx="12"/>
          </p:nvPr>
        </p:nvSpPr>
        <p:spPr>
          <a:ln/>
        </p:spPr>
        <p:txBody>
          <a:bodyPr/>
          <a:lstStyle>
            <a:lvl1pPr>
              <a:defRPr/>
            </a:lvl1pPr>
          </a:lstStyle>
          <a:p>
            <a:pPr>
              <a:defRPr/>
            </a:pPr>
            <a:fld id="{4084345A-4614-4D95-830E-F0B1EF6A1DC6}" type="datetimeFigureOut">
              <a:rPr lang="zh-CN" altLang="en-US"/>
              <a:pPr>
                <a:defRPr/>
              </a:pPr>
              <a:t>2022/8/29</a:t>
            </a:fld>
            <a:endParaRPr lang="en-US" altLang="zh-CN"/>
          </a:p>
        </p:txBody>
      </p:sp>
    </p:spTree>
    <p:extLst>
      <p:ext uri="{BB962C8B-B14F-4D97-AF65-F5344CB8AC3E}">
        <p14:creationId xmlns:p14="http://schemas.microsoft.com/office/powerpoint/2010/main" val="2486551725"/>
      </p:ext>
    </p:extLst>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0DC1311F-4BAF-4E65-998E-F5849C32C1E1}"/>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39B2661D-FB32-4D03-BA41-B71E9DFB88C4}"/>
              </a:ext>
            </a:extLst>
          </p:cNvPr>
          <p:cNvSpPr>
            <a:spLocks noGrp="1" noChangeArrowheads="1"/>
          </p:cNvSpPr>
          <p:nvPr>
            <p:ph type="sldNum" sz="quarter" idx="11"/>
          </p:nvPr>
        </p:nvSpPr>
        <p:spPr>
          <a:ln/>
        </p:spPr>
        <p:txBody>
          <a:bodyPr/>
          <a:lstStyle>
            <a:lvl1pPr>
              <a:defRPr/>
            </a:lvl1pPr>
          </a:lstStyle>
          <a:p>
            <a:pPr>
              <a:defRPr/>
            </a:pPr>
            <a:fld id="{A3D8EE5C-1BBE-4646-ACFB-A86D1B3F1A31}" type="slidenum">
              <a:rPr lang="zh-CN" altLang="en-US"/>
              <a:pPr>
                <a:defRPr/>
              </a:pPr>
              <a:t>‹#›</a:t>
            </a:fld>
            <a:endParaRPr lang="en-US" altLang="zh-CN"/>
          </a:p>
        </p:txBody>
      </p:sp>
      <p:sp>
        <p:nvSpPr>
          <p:cNvPr id="7" name="Rectangle 16">
            <a:extLst>
              <a:ext uri="{FF2B5EF4-FFF2-40B4-BE49-F238E27FC236}">
                <a16:creationId xmlns:a16="http://schemas.microsoft.com/office/drawing/2014/main" id="{FDA8B1A7-224B-42D4-A93A-E4BC82B6E9DD}"/>
              </a:ext>
            </a:extLst>
          </p:cNvPr>
          <p:cNvSpPr>
            <a:spLocks noGrp="1" noChangeArrowheads="1"/>
          </p:cNvSpPr>
          <p:nvPr>
            <p:ph type="dt" sz="half" idx="12"/>
          </p:nvPr>
        </p:nvSpPr>
        <p:spPr>
          <a:ln/>
        </p:spPr>
        <p:txBody>
          <a:bodyPr/>
          <a:lstStyle>
            <a:lvl1pPr>
              <a:defRPr/>
            </a:lvl1pPr>
          </a:lstStyle>
          <a:p>
            <a:pPr>
              <a:defRPr/>
            </a:pPr>
            <a:fld id="{1A18C137-E32D-4086-8B5F-F14CCFA79565}" type="datetimeFigureOut">
              <a:rPr lang="zh-CN" altLang="en-US"/>
              <a:pPr>
                <a:defRPr/>
              </a:pPr>
              <a:t>2022/8/29</a:t>
            </a:fld>
            <a:endParaRPr lang="en-US" altLang="zh-CN"/>
          </a:p>
        </p:txBody>
      </p:sp>
    </p:spTree>
    <p:extLst>
      <p:ext uri="{BB962C8B-B14F-4D97-AF65-F5344CB8AC3E}">
        <p14:creationId xmlns:p14="http://schemas.microsoft.com/office/powerpoint/2010/main" val="2802243809"/>
      </p:ext>
    </p:extLst>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817789FC-C85D-49F4-B3C3-B39E01519C04}"/>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393F174D-CD6B-44ED-8BD2-A79956B2E5D7}"/>
              </a:ext>
            </a:extLst>
          </p:cNvPr>
          <p:cNvSpPr>
            <a:spLocks noGrp="1" noChangeArrowheads="1"/>
          </p:cNvSpPr>
          <p:nvPr>
            <p:ph type="sldNum" sz="quarter" idx="11"/>
          </p:nvPr>
        </p:nvSpPr>
        <p:spPr>
          <a:ln/>
        </p:spPr>
        <p:txBody>
          <a:bodyPr/>
          <a:lstStyle>
            <a:lvl1pPr>
              <a:defRPr/>
            </a:lvl1pPr>
          </a:lstStyle>
          <a:p>
            <a:pPr>
              <a:defRPr/>
            </a:pPr>
            <a:fld id="{65F679DA-1C00-4B29-9603-908739852452}" type="slidenum">
              <a:rPr lang="zh-CN" altLang="en-US"/>
              <a:pPr>
                <a:defRPr/>
              </a:pPr>
              <a:t>‹#›</a:t>
            </a:fld>
            <a:endParaRPr lang="en-US" altLang="zh-CN"/>
          </a:p>
        </p:txBody>
      </p:sp>
      <p:sp>
        <p:nvSpPr>
          <p:cNvPr id="6" name="Rectangle 16">
            <a:extLst>
              <a:ext uri="{FF2B5EF4-FFF2-40B4-BE49-F238E27FC236}">
                <a16:creationId xmlns:a16="http://schemas.microsoft.com/office/drawing/2014/main" id="{24239FBD-15E1-45E7-A2AB-FC4086BD102E}"/>
              </a:ext>
            </a:extLst>
          </p:cNvPr>
          <p:cNvSpPr>
            <a:spLocks noGrp="1" noChangeArrowheads="1"/>
          </p:cNvSpPr>
          <p:nvPr>
            <p:ph type="dt" sz="half" idx="12"/>
          </p:nvPr>
        </p:nvSpPr>
        <p:spPr>
          <a:ln/>
        </p:spPr>
        <p:txBody>
          <a:bodyPr/>
          <a:lstStyle>
            <a:lvl1pPr>
              <a:defRPr/>
            </a:lvl1pPr>
          </a:lstStyle>
          <a:p>
            <a:pPr>
              <a:defRPr/>
            </a:pPr>
            <a:fld id="{C1358475-D264-4685-9CF3-D19F318EB41F}" type="datetimeFigureOut">
              <a:rPr lang="zh-CN" altLang="en-US"/>
              <a:pPr>
                <a:defRPr/>
              </a:pPr>
              <a:t>2022/8/29</a:t>
            </a:fld>
            <a:endParaRPr lang="en-US" altLang="zh-CN"/>
          </a:p>
        </p:txBody>
      </p:sp>
    </p:spTree>
    <p:extLst>
      <p:ext uri="{BB962C8B-B14F-4D97-AF65-F5344CB8AC3E}">
        <p14:creationId xmlns:p14="http://schemas.microsoft.com/office/powerpoint/2010/main" val="2944754389"/>
      </p:ext>
    </p:extLst>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
            <a:extLst>
              <a:ext uri="{FF2B5EF4-FFF2-40B4-BE49-F238E27FC236}">
                <a16:creationId xmlns:a16="http://schemas.microsoft.com/office/drawing/2014/main" id="{2E50E63A-3CDE-46AE-8BCD-E4492CAC5E20}"/>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1B593A0F-814E-4216-B3D7-E74A325D4CE4}"/>
              </a:ext>
            </a:extLst>
          </p:cNvPr>
          <p:cNvSpPr>
            <a:spLocks noGrp="1" noChangeArrowheads="1"/>
          </p:cNvSpPr>
          <p:nvPr>
            <p:ph type="sldNum" sz="quarter" idx="11"/>
          </p:nvPr>
        </p:nvSpPr>
        <p:spPr>
          <a:ln/>
        </p:spPr>
        <p:txBody>
          <a:bodyPr/>
          <a:lstStyle>
            <a:lvl1pPr>
              <a:defRPr/>
            </a:lvl1pPr>
          </a:lstStyle>
          <a:p>
            <a:pPr>
              <a:defRPr/>
            </a:pPr>
            <a:fld id="{247CD7B0-6595-4807-B505-30A638A0CD45}" type="slidenum">
              <a:rPr lang="zh-CN" altLang="en-US"/>
              <a:pPr>
                <a:defRPr/>
              </a:pPr>
              <a:t>‹#›</a:t>
            </a:fld>
            <a:endParaRPr lang="en-US" altLang="zh-CN"/>
          </a:p>
        </p:txBody>
      </p:sp>
      <p:sp>
        <p:nvSpPr>
          <p:cNvPr id="6" name="Rectangle 16">
            <a:extLst>
              <a:ext uri="{FF2B5EF4-FFF2-40B4-BE49-F238E27FC236}">
                <a16:creationId xmlns:a16="http://schemas.microsoft.com/office/drawing/2014/main" id="{ABDF5F39-9CB6-4C68-B1D9-33BF7DE20E88}"/>
              </a:ext>
            </a:extLst>
          </p:cNvPr>
          <p:cNvSpPr>
            <a:spLocks noGrp="1" noChangeArrowheads="1"/>
          </p:cNvSpPr>
          <p:nvPr>
            <p:ph type="dt" sz="half" idx="12"/>
          </p:nvPr>
        </p:nvSpPr>
        <p:spPr>
          <a:ln/>
        </p:spPr>
        <p:txBody>
          <a:bodyPr/>
          <a:lstStyle>
            <a:lvl1pPr>
              <a:defRPr/>
            </a:lvl1pPr>
          </a:lstStyle>
          <a:p>
            <a:pPr>
              <a:defRPr/>
            </a:pPr>
            <a:fld id="{FC496B9C-688A-4302-A5D6-AF8311A01BF3}" type="datetimeFigureOut">
              <a:rPr lang="zh-CN" altLang="en-US"/>
              <a:pPr>
                <a:defRPr/>
              </a:pPr>
              <a:t>2022/8/29</a:t>
            </a:fld>
            <a:endParaRPr lang="en-US" altLang="zh-CN"/>
          </a:p>
        </p:txBody>
      </p:sp>
    </p:spTree>
    <p:extLst>
      <p:ext uri="{BB962C8B-B14F-4D97-AF65-F5344CB8AC3E}">
        <p14:creationId xmlns:p14="http://schemas.microsoft.com/office/powerpoint/2010/main" val="3647816181"/>
      </p:ext>
    </p:extLst>
  </p:cSld>
  <p:clrMapOvr>
    <a:masterClrMapping/>
  </p:clrMapOvr>
  <p:transition>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7813"/>
            <a:ext cx="8229600" cy="58531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a:extLst>
              <a:ext uri="{FF2B5EF4-FFF2-40B4-BE49-F238E27FC236}">
                <a16:creationId xmlns:a16="http://schemas.microsoft.com/office/drawing/2014/main" id="{7F0D9930-1E6C-42A3-884F-24520779072B}"/>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7BB0FC5-5B51-4CF1-88EE-A7AD9C318308}"/>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6F55E7B8-5694-4104-82E1-9790DC3B71C5}"/>
              </a:ext>
            </a:extLst>
          </p:cNvPr>
          <p:cNvSpPr>
            <a:spLocks noGrp="1" noChangeArrowheads="1"/>
          </p:cNvSpPr>
          <p:nvPr>
            <p:ph type="sldNum" sz="quarter" idx="12"/>
          </p:nvPr>
        </p:nvSpPr>
        <p:spPr/>
        <p:txBody>
          <a:bodyPr/>
          <a:lstStyle>
            <a:lvl1pPr>
              <a:defRPr/>
            </a:lvl1pPr>
          </a:lstStyle>
          <a:p>
            <a:pPr>
              <a:defRPr/>
            </a:pPr>
            <a:fld id="{7C96A00A-DD41-4DB5-B87A-098337A992E3}" type="slidenum">
              <a:rPr lang="en-US" altLang="zh-CN"/>
              <a:pPr>
                <a:defRPr/>
              </a:pPr>
              <a:t>‹#›</a:t>
            </a:fld>
            <a:endParaRPr lang="en-US" altLang="zh-CN"/>
          </a:p>
        </p:txBody>
      </p:sp>
    </p:spTree>
    <p:extLst>
      <p:ext uri="{BB962C8B-B14F-4D97-AF65-F5344CB8AC3E}">
        <p14:creationId xmlns:p14="http://schemas.microsoft.com/office/powerpoint/2010/main" val="111314634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AA9BA72C-96CE-41D7-A9D7-766851BF38C9}"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0333553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77996905-FCBB-444E-A098-1D590ADDE7F0}"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8265727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E51B1FD8-0E63-4180-AB45-4C4C12068213}"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20224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BBAD12CE-7ED6-491F-B375-180824C0EDD4}"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892295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8" name="Footer Placeholder 7"/>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9" name="Slide Number Placeholder 8"/>
          <p:cNvSpPr>
            <a:spLocks noGrp="1"/>
          </p:cNvSpPr>
          <p:nvPr>
            <p:ph type="sldNum" sz="quarter" idx="12"/>
          </p:nvPr>
        </p:nvSpPr>
        <p:spPr/>
        <p:txBody>
          <a:bodyPr/>
          <a:lstStyle/>
          <a:p>
            <a:pPr defTabSz="685800"/>
            <a:fld id="{ED8209CB-B2AB-4EC8-B75F-4A11313AA43B}"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6443526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Footer Placeholder 3"/>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Slide Number Placeholder 4"/>
          <p:cNvSpPr>
            <a:spLocks noGrp="1"/>
          </p:cNvSpPr>
          <p:nvPr>
            <p:ph type="sldNum" sz="quarter" idx="12"/>
          </p:nvPr>
        </p:nvSpPr>
        <p:spPr/>
        <p:txBody>
          <a:bodyPr/>
          <a:lstStyle/>
          <a:p>
            <a:pPr defTabSz="685800"/>
            <a:fld id="{027DA16A-2040-45BF-B68D-A9AC0E6AFB7D}"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66160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2">
            <a:extLst>
              <a:ext uri="{FF2B5EF4-FFF2-40B4-BE49-F238E27FC236}">
                <a16:creationId xmlns:a16="http://schemas.microsoft.com/office/drawing/2014/main" id="{E93C2834-038B-45DF-9A38-47E10B94E7CC}"/>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3">
            <a:extLst>
              <a:ext uri="{FF2B5EF4-FFF2-40B4-BE49-F238E27FC236}">
                <a16:creationId xmlns:a16="http://schemas.microsoft.com/office/drawing/2014/main" id="{FBC6D659-E8EF-41E5-B135-B0BF1BD28B7C}"/>
              </a:ext>
            </a:extLst>
          </p:cNvPr>
          <p:cNvSpPr>
            <a:spLocks noGrp="1" noChangeArrowheads="1"/>
          </p:cNvSpPr>
          <p:nvPr>
            <p:ph type="sldNum" sz="quarter" idx="11"/>
          </p:nvPr>
        </p:nvSpPr>
        <p:spPr>
          <a:ln/>
        </p:spPr>
        <p:txBody>
          <a:bodyPr/>
          <a:lstStyle>
            <a:lvl1pPr>
              <a:defRPr/>
            </a:lvl1pPr>
          </a:lstStyle>
          <a:p>
            <a:pPr>
              <a:defRPr/>
            </a:pPr>
            <a:fld id="{C9F44CA8-DA6F-4DAB-87D2-566E4977288E}" type="slidenum">
              <a:rPr lang="zh-CN" altLang="en-US"/>
              <a:pPr>
                <a:defRPr/>
              </a:pPr>
              <a:t>‹#›</a:t>
            </a:fld>
            <a:endParaRPr lang="en-US" altLang="zh-CN"/>
          </a:p>
        </p:txBody>
      </p:sp>
      <p:sp>
        <p:nvSpPr>
          <p:cNvPr id="6" name="Rectangle 16">
            <a:extLst>
              <a:ext uri="{FF2B5EF4-FFF2-40B4-BE49-F238E27FC236}">
                <a16:creationId xmlns:a16="http://schemas.microsoft.com/office/drawing/2014/main" id="{EA084514-CBAB-4091-8D80-E022E517C953}"/>
              </a:ext>
            </a:extLst>
          </p:cNvPr>
          <p:cNvSpPr>
            <a:spLocks noGrp="1" noChangeArrowheads="1"/>
          </p:cNvSpPr>
          <p:nvPr>
            <p:ph type="dt" sz="half" idx="12"/>
          </p:nvPr>
        </p:nvSpPr>
        <p:spPr>
          <a:ln/>
        </p:spPr>
        <p:txBody>
          <a:bodyPr/>
          <a:lstStyle>
            <a:lvl1pPr>
              <a:defRPr/>
            </a:lvl1pPr>
          </a:lstStyle>
          <a:p>
            <a:pPr>
              <a:defRPr/>
            </a:pPr>
            <a:fld id="{4D1BFC8F-37B7-4FB0-97B6-3225AE06042A}" type="datetimeFigureOut">
              <a:rPr lang="zh-CN" altLang="en-US"/>
              <a:pPr>
                <a:defRPr/>
              </a:pPr>
              <a:t>2022/8/29</a:t>
            </a:fld>
            <a:endParaRPr lang="en-US" altLang="zh-CN"/>
          </a:p>
        </p:txBody>
      </p:sp>
    </p:spTree>
    <p:extLst>
      <p:ext uri="{BB962C8B-B14F-4D97-AF65-F5344CB8AC3E}">
        <p14:creationId xmlns:p14="http://schemas.microsoft.com/office/powerpoint/2010/main" val="3575081092"/>
      </p:ext>
    </p:extLst>
  </p:cSld>
  <p:clrMapOvr>
    <a:masterClrMapping/>
  </p:clrMapOvr>
  <p:transition>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3" name="Footer Placeholder 2"/>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Slide Number Placeholder 3"/>
          <p:cNvSpPr>
            <a:spLocks noGrp="1"/>
          </p:cNvSpPr>
          <p:nvPr>
            <p:ph type="sldNum" sz="quarter" idx="12"/>
          </p:nvPr>
        </p:nvSpPr>
        <p:spPr/>
        <p:txBody>
          <a:bodyPr/>
          <a:lstStyle/>
          <a:p>
            <a:pPr defTabSz="685800"/>
            <a:fld id="{102616FA-999B-436F-898A-B44F954AD3E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1109121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06C96735-58E9-4292-8E94-412A724FEBB0}"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36002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15362791-9EBC-452D-965A-5505291CB8A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28467774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B7506636-A223-4CB4-96CD-1D2BDC2498EB}"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6601354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C3158AA2-9C40-4257-B29C-F59A6F7DB6F6}"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1421435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
            <a:extLst>
              <a:ext uri="{FF2B5EF4-FFF2-40B4-BE49-F238E27FC236}">
                <a16:creationId xmlns:a16="http://schemas.microsoft.com/office/drawing/2014/main" id="{6E4C2C96-7463-43DA-A4B4-7C528552758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B02423BF-A285-4EA0-82C4-329CD0440357}"/>
              </a:ext>
            </a:extLst>
          </p:cNvPr>
          <p:cNvSpPr>
            <a:spLocks noGrp="1" noChangeArrowheads="1"/>
          </p:cNvSpPr>
          <p:nvPr>
            <p:ph type="sldNum" sz="quarter" idx="11"/>
          </p:nvPr>
        </p:nvSpPr>
        <p:spPr>
          <a:ln/>
        </p:spPr>
        <p:txBody>
          <a:bodyPr/>
          <a:lstStyle>
            <a:lvl1pPr>
              <a:defRPr/>
            </a:lvl1pPr>
          </a:lstStyle>
          <a:p>
            <a:pPr>
              <a:defRPr/>
            </a:pPr>
            <a:fld id="{D94CFD16-A83E-4AA2-BB1E-A3015CE3C160}" type="slidenum">
              <a:rPr lang="zh-CN" altLang="en-US"/>
              <a:pPr>
                <a:defRPr/>
              </a:pPr>
              <a:t>‹#›</a:t>
            </a:fld>
            <a:endParaRPr lang="en-US" altLang="zh-CN"/>
          </a:p>
        </p:txBody>
      </p:sp>
      <p:sp>
        <p:nvSpPr>
          <p:cNvPr id="7" name="Rectangle 16">
            <a:extLst>
              <a:ext uri="{FF2B5EF4-FFF2-40B4-BE49-F238E27FC236}">
                <a16:creationId xmlns:a16="http://schemas.microsoft.com/office/drawing/2014/main" id="{75D052C3-2BAA-465A-BA49-DE061C392299}"/>
              </a:ext>
            </a:extLst>
          </p:cNvPr>
          <p:cNvSpPr>
            <a:spLocks noGrp="1" noChangeArrowheads="1"/>
          </p:cNvSpPr>
          <p:nvPr>
            <p:ph type="dt" sz="half" idx="12"/>
          </p:nvPr>
        </p:nvSpPr>
        <p:spPr>
          <a:ln/>
        </p:spPr>
        <p:txBody>
          <a:bodyPr/>
          <a:lstStyle>
            <a:lvl1pPr>
              <a:defRPr/>
            </a:lvl1pPr>
          </a:lstStyle>
          <a:p>
            <a:pPr>
              <a:defRPr/>
            </a:pPr>
            <a:fld id="{C1CB7D71-E38B-409A-A8FD-650C068E8A69}" type="datetimeFigureOut">
              <a:rPr lang="zh-CN" altLang="en-US"/>
              <a:pPr>
                <a:defRPr/>
              </a:pPr>
              <a:t>2022/8/29</a:t>
            </a:fld>
            <a:endParaRPr lang="en-US" altLang="zh-CN"/>
          </a:p>
        </p:txBody>
      </p:sp>
    </p:spTree>
    <p:extLst>
      <p:ext uri="{BB962C8B-B14F-4D97-AF65-F5344CB8AC3E}">
        <p14:creationId xmlns:p14="http://schemas.microsoft.com/office/powerpoint/2010/main" val="596939709"/>
      </p:ext>
    </p:extLst>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
            <a:extLst>
              <a:ext uri="{FF2B5EF4-FFF2-40B4-BE49-F238E27FC236}">
                <a16:creationId xmlns:a16="http://schemas.microsoft.com/office/drawing/2014/main" id="{D2BA3DCB-53FC-45DE-8E4C-A335FD5965B7}"/>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3">
            <a:extLst>
              <a:ext uri="{FF2B5EF4-FFF2-40B4-BE49-F238E27FC236}">
                <a16:creationId xmlns:a16="http://schemas.microsoft.com/office/drawing/2014/main" id="{A5D6D0EC-D319-451F-BAFB-C5D7277BBC7C}"/>
              </a:ext>
            </a:extLst>
          </p:cNvPr>
          <p:cNvSpPr>
            <a:spLocks noGrp="1" noChangeArrowheads="1"/>
          </p:cNvSpPr>
          <p:nvPr>
            <p:ph type="sldNum" sz="quarter" idx="11"/>
          </p:nvPr>
        </p:nvSpPr>
        <p:spPr>
          <a:ln/>
        </p:spPr>
        <p:txBody>
          <a:bodyPr/>
          <a:lstStyle>
            <a:lvl1pPr>
              <a:defRPr/>
            </a:lvl1pPr>
          </a:lstStyle>
          <a:p>
            <a:pPr>
              <a:defRPr/>
            </a:pPr>
            <a:fld id="{A1D51BE3-E533-42EA-9A9A-26BE8BD98BD1}" type="slidenum">
              <a:rPr lang="zh-CN" altLang="en-US"/>
              <a:pPr>
                <a:defRPr/>
              </a:pPr>
              <a:t>‹#›</a:t>
            </a:fld>
            <a:endParaRPr lang="en-US" altLang="zh-CN"/>
          </a:p>
        </p:txBody>
      </p:sp>
      <p:sp>
        <p:nvSpPr>
          <p:cNvPr id="9" name="Rectangle 16">
            <a:extLst>
              <a:ext uri="{FF2B5EF4-FFF2-40B4-BE49-F238E27FC236}">
                <a16:creationId xmlns:a16="http://schemas.microsoft.com/office/drawing/2014/main" id="{23EC9854-4BED-4EFB-B738-153F4ADA3389}"/>
              </a:ext>
            </a:extLst>
          </p:cNvPr>
          <p:cNvSpPr>
            <a:spLocks noGrp="1" noChangeArrowheads="1"/>
          </p:cNvSpPr>
          <p:nvPr>
            <p:ph type="dt" sz="half" idx="12"/>
          </p:nvPr>
        </p:nvSpPr>
        <p:spPr>
          <a:ln/>
        </p:spPr>
        <p:txBody>
          <a:bodyPr/>
          <a:lstStyle>
            <a:lvl1pPr>
              <a:defRPr/>
            </a:lvl1pPr>
          </a:lstStyle>
          <a:p>
            <a:pPr>
              <a:defRPr/>
            </a:pPr>
            <a:fld id="{B063E8B4-86DD-48BC-B78C-72424E03F965}" type="datetimeFigureOut">
              <a:rPr lang="zh-CN" altLang="en-US"/>
              <a:pPr>
                <a:defRPr/>
              </a:pPr>
              <a:t>2022/8/29</a:t>
            </a:fld>
            <a:endParaRPr lang="en-US" altLang="zh-CN"/>
          </a:p>
        </p:txBody>
      </p:sp>
    </p:spTree>
    <p:extLst>
      <p:ext uri="{BB962C8B-B14F-4D97-AF65-F5344CB8AC3E}">
        <p14:creationId xmlns:p14="http://schemas.microsoft.com/office/powerpoint/2010/main" val="2736575557"/>
      </p:ext>
    </p:extLst>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2">
            <a:extLst>
              <a:ext uri="{FF2B5EF4-FFF2-40B4-BE49-F238E27FC236}">
                <a16:creationId xmlns:a16="http://schemas.microsoft.com/office/drawing/2014/main" id="{FB0C8D95-AFBB-452B-92D6-7ED7837B040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3">
            <a:extLst>
              <a:ext uri="{FF2B5EF4-FFF2-40B4-BE49-F238E27FC236}">
                <a16:creationId xmlns:a16="http://schemas.microsoft.com/office/drawing/2014/main" id="{BDC5AB8A-D7F5-48B8-9418-E696092FA207}"/>
              </a:ext>
            </a:extLst>
          </p:cNvPr>
          <p:cNvSpPr>
            <a:spLocks noGrp="1" noChangeArrowheads="1"/>
          </p:cNvSpPr>
          <p:nvPr>
            <p:ph type="sldNum" sz="quarter" idx="11"/>
          </p:nvPr>
        </p:nvSpPr>
        <p:spPr>
          <a:ln/>
        </p:spPr>
        <p:txBody>
          <a:bodyPr/>
          <a:lstStyle>
            <a:lvl1pPr>
              <a:defRPr/>
            </a:lvl1pPr>
          </a:lstStyle>
          <a:p>
            <a:pPr>
              <a:defRPr/>
            </a:pPr>
            <a:fld id="{9AACCB37-C528-49DF-B6E0-A7C1BC9F102E}" type="slidenum">
              <a:rPr lang="zh-CN" altLang="en-US"/>
              <a:pPr>
                <a:defRPr/>
              </a:pPr>
              <a:t>‹#›</a:t>
            </a:fld>
            <a:endParaRPr lang="en-US" altLang="zh-CN"/>
          </a:p>
        </p:txBody>
      </p:sp>
      <p:sp>
        <p:nvSpPr>
          <p:cNvPr id="5" name="Rectangle 16">
            <a:extLst>
              <a:ext uri="{FF2B5EF4-FFF2-40B4-BE49-F238E27FC236}">
                <a16:creationId xmlns:a16="http://schemas.microsoft.com/office/drawing/2014/main" id="{149CE28A-E7C9-4988-AB7D-1A82392C4E89}"/>
              </a:ext>
            </a:extLst>
          </p:cNvPr>
          <p:cNvSpPr>
            <a:spLocks noGrp="1" noChangeArrowheads="1"/>
          </p:cNvSpPr>
          <p:nvPr>
            <p:ph type="dt" sz="half" idx="12"/>
          </p:nvPr>
        </p:nvSpPr>
        <p:spPr>
          <a:ln/>
        </p:spPr>
        <p:txBody>
          <a:bodyPr/>
          <a:lstStyle>
            <a:lvl1pPr>
              <a:defRPr/>
            </a:lvl1pPr>
          </a:lstStyle>
          <a:p>
            <a:pPr>
              <a:defRPr/>
            </a:pPr>
            <a:fld id="{CEAFB167-E5F6-4721-BC82-AEF396A2BC39}" type="datetimeFigureOut">
              <a:rPr lang="zh-CN" altLang="en-US"/>
              <a:pPr>
                <a:defRPr/>
              </a:pPr>
              <a:t>2022/8/29</a:t>
            </a:fld>
            <a:endParaRPr lang="en-US" altLang="zh-CN"/>
          </a:p>
        </p:txBody>
      </p:sp>
    </p:spTree>
    <p:extLst>
      <p:ext uri="{BB962C8B-B14F-4D97-AF65-F5344CB8AC3E}">
        <p14:creationId xmlns:p14="http://schemas.microsoft.com/office/powerpoint/2010/main" val="3689101660"/>
      </p:ext>
    </p:extLst>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39D9C551-467C-4FD3-B13A-E6D4EBD06EB2}"/>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3">
            <a:extLst>
              <a:ext uri="{FF2B5EF4-FFF2-40B4-BE49-F238E27FC236}">
                <a16:creationId xmlns:a16="http://schemas.microsoft.com/office/drawing/2014/main" id="{551DCBA1-AFC0-43A4-A052-E81ADFF3F3F0}"/>
              </a:ext>
            </a:extLst>
          </p:cNvPr>
          <p:cNvSpPr>
            <a:spLocks noGrp="1" noChangeArrowheads="1"/>
          </p:cNvSpPr>
          <p:nvPr>
            <p:ph type="sldNum" sz="quarter" idx="11"/>
          </p:nvPr>
        </p:nvSpPr>
        <p:spPr>
          <a:ln/>
        </p:spPr>
        <p:txBody>
          <a:bodyPr/>
          <a:lstStyle>
            <a:lvl1pPr>
              <a:defRPr/>
            </a:lvl1pPr>
          </a:lstStyle>
          <a:p>
            <a:pPr>
              <a:defRPr/>
            </a:pPr>
            <a:fld id="{349CB83B-8841-4E54-A454-598C287E9244}" type="slidenum">
              <a:rPr lang="zh-CN" altLang="en-US"/>
              <a:pPr>
                <a:defRPr/>
              </a:pPr>
              <a:t>‹#›</a:t>
            </a:fld>
            <a:endParaRPr lang="en-US" altLang="zh-CN"/>
          </a:p>
        </p:txBody>
      </p:sp>
      <p:sp>
        <p:nvSpPr>
          <p:cNvPr id="4" name="Rectangle 16">
            <a:extLst>
              <a:ext uri="{FF2B5EF4-FFF2-40B4-BE49-F238E27FC236}">
                <a16:creationId xmlns:a16="http://schemas.microsoft.com/office/drawing/2014/main" id="{A457BCE5-484F-45B4-A295-5F0E7A2313D1}"/>
              </a:ext>
            </a:extLst>
          </p:cNvPr>
          <p:cNvSpPr>
            <a:spLocks noGrp="1" noChangeArrowheads="1"/>
          </p:cNvSpPr>
          <p:nvPr>
            <p:ph type="dt" sz="half" idx="12"/>
          </p:nvPr>
        </p:nvSpPr>
        <p:spPr>
          <a:ln/>
        </p:spPr>
        <p:txBody>
          <a:bodyPr/>
          <a:lstStyle>
            <a:lvl1pPr>
              <a:defRPr/>
            </a:lvl1pPr>
          </a:lstStyle>
          <a:p>
            <a:pPr>
              <a:defRPr/>
            </a:pPr>
            <a:fld id="{E99D5B85-6E3C-4832-89C3-8A6DAECC32DC}" type="datetimeFigureOut">
              <a:rPr lang="zh-CN" altLang="en-US"/>
              <a:pPr>
                <a:defRPr/>
              </a:pPr>
              <a:t>2022/8/29</a:t>
            </a:fld>
            <a:endParaRPr lang="en-US" altLang="zh-CN"/>
          </a:p>
        </p:txBody>
      </p:sp>
    </p:spTree>
    <p:extLst>
      <p:ext uri="{BB962C8B-B14F-4D97-AF65-F5344CB8AC3E}">
        <p14:creationId xmlns:p14="http://schemas.microsoft.com/office/powerpoint/2010/main" val="39539041"/>
      </p:ext>
    </p:extLst>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ED645A65-DB01-412B-A643-B7587F960CFA}"/>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440CD30A-0C50-416A-844D-0EFCD7D8469D}"/>
              </a:ext>
            </a:extLst>
          </p:cNvPr>
          <p:cNvSpPr>
            <a:spLocks noGrp="1" noChangeArrowheads="1"/>
          </p:cNvSpPr>
          <p:nvPr>
            <p:ph type="sldNum" sz="quarter" idx="11"/>
          </p:nvPr>
        </p:nvSpPr>
        <p:spPr>
          <a:ln/>
        </p:spPr>
        <p:txBody>
          <a:bodyPr/>
          <a:lstStyle>
            <a:lvl1pPr>
              <a:defRPr/>
            </a:lvl1pPr>
          </a:lstStyle>
          <a:p>
            <a:pPr>
              <a:defRPr/>
            </a:pPr>
            <a:fld id="{D7640B08-B82A-4EA5-BF0C-1D066643C21D}" type="slidenum">
              <a:rPr lang="zh-CN" altLang="en-US"/>
              <a:pPr>
                <a:defRPr/>
              </a:pPr>
              <a:t>‹#›</a:t>
            </a:fld>
            <a:endParaRPr lang="en-US" altLang="zh-CN"/>
          </a:p>
        </p:txBody>
      </p:sp>
      <p:sp>
        <p:nvSpPr>
          <p:cNvPr id="7" name="Rectangle 16">
            <a:extLst>
              <a:ext uri="{FF2B5EF4-FFF2-40B4-BE49-F238E27FC236}">
                <a16:creationId xmlns:a16="http://schemas.microsoft.com/office/drawing/2014/main" id="{2C5DCDEC-0586-4B10-BA6F-C99819A2A694}"/>
              </a:ext>
            </a:extLst>
          </p:cNvPr>
          <p:cNvSpPr>
            <a:spLocks noGrp="1" noChangeArrowheads="1"/>
          </p:cNvSpPr>
          <p:nvPr>
            <p:ph type="dt" sz="half" idx="12"/>
          </p:nvPr>
        </p:nvSpPr>
        <p:spPr>
          <a:ln/>
        </p:spPr>
        <p:txBody>
          <a:bodyPr/>
          <a:lstStyle>
            <a:lvl1pPr>
              <a:defRPr/>
            </a:lvl1pPr>
          </a:lstStyle>
          <a:p>
            <a:pPr>
              <a:defRPr/>
            </a:pPr>
            <a:fld id="{C088E1A2-9AF2-4316-9AFB-2686357577DB}" type="datetimeFigureOut">
              <a:rPr lang="zh-CN" altLang="en-US"/>
              <a:pPr>
                <a:defRPr/>
              </a:pPr>
              <a:t>2022/8/29</a:t>
            </a:fld>
            <a:endParaRPr lang="en-US" altLang="zh-CN"/>
          </a:p>
        </p:txBody>
      </p:sp>
    </p:spTree>
    <p:extLst>
      <p:ext uri="{BB962C8B-B14F-4D97-AF65-F5344CB8AC3E}">
        <p14:creationId xmlns:p14="http://schemas.microsoft.com/office/powerpoint/2010/main" val="3765321746"/>
      </p:ext>
    </p:extLst>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2">
            <a:extLst>
              <a:ext uri="{FF2B5EF4-FFF2-40B4-BE49-F238E27FC236}">
                <a16:creationId xmlns:a16="http://schemas.microsoft.com/office/drawing/2014/main" id="{A338F7DE-69CB-4142-9205-E50B95B6404B}"/>
              </a:ext>
            </a:extLst>
          </p:cNvPr>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3">
            <a:extLst>
              <a:ext uri="{FF2B5EF4-FFF2-40B4-BE49-F238E27FC236}">
                <a16:creationId xmlns:a16="http://schemas.microsoft.com/office/drawing/2014/main" id="{D28ACDA0-3955-400F-ABE6-9C5B7506B3FB}"/>
              </a:ext>
            </a:extLst>
          </p:cNvPr>
          <p:cNvSpPr>
            <a:spLocks noGrp="1" noChangeArrowheads="1"/>
          </p:cNvSpPr>
          <p:nvPr>
            <p:ph type="sldNum" sz="quarter" idx="11"/>
          </p:nvPr>
        </p:nvSpPr>
        <p:spPr>
          <a:ln/>
        </p:spPr>
        <p:txBody>
          <a:bodyPr/>
          <a:lstStyle>
            <a:lvl1pPr>
              <a:defRPr/>
            </a:lvl1pPr>
          </a:lstStyle>
          <a:p>
            <a:pPr>
              <a:defRPr/>
            </a:pPr>
            <a:fld id="{290EE36D-50B4-446E-98F7-C6BE5DE2BB31}" type="slidenum">
              <a:rPr lang="zh-CN" altLang="en-US"/>
              <a:pPr>
                <a:defRPr/>
              </a:pPr>
              <a:t>‹#›</a:t>
            </a:fld>
            <a:endParaRPr lang="en-US" altLang="zh-CN"/>
          </a:p>
        </p:txBody>
      </p:sp>
      <p:sp>
        <p:nvSpPr>
          <p:cNvPr id="7" name="Rectangle 16">
            <a:extLst>
              <a:ext uri="{FF2B5EF4-FFF2-40B4-BE49-F238E27FC236}">
                <a16:creationId xmlns:a16="http://schemas.microsoft.com/office/drawing/2014/main" id="{03775BD4-D4F4-4EB5-AB45-E66FC9ABABBF}"/>
              </a:ext>
            </a:extLst>
          </p:cNvPr>
          <p:cNvSpPr>
            <a:spLocks noGrp="1" noChangeArrowheads="1"/>
          </p:cNvSpPr>
          <p:nvPr>
            <p:ph type="dt" sz="half" idx="12"/>
          </p:nvPr>
        </p:nvSpPr>
        <p:spPr>
          <a:ln/>
        </p:spPr>
        <p:txBody>
          <a:bodyPr/>
          <a:lstStyle>
            <a:lvl1pPr>
              <a:defRPr/>
            </a:lvl1pPr>
          </a:lstStyle>
          <a:p>
            <a:pPr>
              <a:defRPr/>
            </a:pPr>
            <a:fld id="{63EF7D9A-0073-466A-BF2E-18C35B5C243A}" type="datetimeFigureOut">
              <a:rPr lang="zh-CN" altLang="en-US"/>
              <a:pPr>
                <a:defRPr/>
              </a:pPr>
              <a:t>2022/8/29</a:t>
            </a:fld>
            <a:endParaRPr lang="en-US" altLang="zh-CN"/>
          </a:p>
        </p:txBody>
      </p:sp>
    </p:spTree>
    <p:extLst>
      <p:ext uri="{BB962C8B-B14F-4D97-AF65-F5344CB8AC3E}">
        <p14:creationId xmlns:p14="http://schemas.microsoft.com/office/powerpoint/2010/main" val="3725641055"/>
      </p:ext>
    </p:extLst>
  </p:cSld>
  <p:clrMapOvr>
    <a:masterClrMapping/>
  </p:clrMapOvr>
  <p:transition>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2BBA4B37-2E7F-475A-B763-FC044F297E43}"/>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vl1pPr>
          </a:lstStyle>
          <a:p>
            <a:pPr>
              <a:defRPr/>
            </a:pPr>
            <a:endParaRPr lang="en-US" altLang="zh-CN"/>
          </a:p>
        </p:txBody>
      </p:sp>
      <p:sp>
        <p:nvSpPr>
          <p:cNvPr id="128003" name="Rectangle 3">
            <a:extLst>
              <a:ext uri="{FF2B5EF4-FFF2-40B4-BE49-F238E27FC236}">
                <a16:creationId xmlns:a16="http://schemas.microsoft.com/office/drawing/2014/main" id="{BDF0CA16-4D22-4436-9571-40E651E8F711}"/>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Black" panose="020B0A04020102020204" pitchFamily="34" charset="0"/>
              </a:defRPr>
            </a:lvl1pPr>
          </a:lstStyle>
          <a:p>
            <a:pPr>
              <a:defRPr/>
            </a:pPr>
            <a:fld id="{DEABE793-54E1-4638-B62A-8CA7A8604977}" type="slidenum">
              <a:rPr lang="zh-CN" altLang="en-US"/>
              <a:pPr>
                <a:defRPr/>
              </a:pPr>
              <a:t>‹#›</a:t>
            </a:fld>
            <a:endParaRPr lang="en-US" altLang="zh-CN"/>
          </a:p>
        </p:txBody>
      </p:sp>
      <p:grpSp>
        <p:nvGrpSpPr>
          <p:cNvPr id="1028" name="Group 4">
            <a:extLst>
              <a:ext uri="{FF2B5EF4-FFF2-40B4-BE49-F238E27FC236}">
                <a16:creationId xmlns:a16="http://schemas.microsoft.com/office/drawing/2014/main" id="{458F6262-5B52-4167-AEF5-356480404C66}"/>
              </a:ext>
            </a:extLst>
          </p:cNvPr>
          <p:cNvGrpSpPr>
            <a:grpSpLocks/>
          </p:cNvGrpSpPr>
          <p:nvPr/>
        </p:nvGrpSpPr>
        <p:grpSpPr bwMode="auto">
          <a:xfrm>
            <a:off x="0" y="0"/>
            <a:ext cx="9144000" cy="546100"/>
            <a:chOff x="0" y="0"/>
            <a:chExt cx="5760" cy="344"/>
          </a:xfrm>
        </p:grpSpPr>
        <p:sp>
          <p:nvSpPr>
            <p:cNvPr id="1032" name="Rectangle 5">
              <a:extLst>
                <a:ext uri="{FF2B5EF4-FFF2-40B4-BE49-F238E27FC236}">
                  <a16:creationId xmlns:a16="http://schemas.microsoft.com/office/drawing/2014/main" id="{D048ACD4-3D76-4B59-ADAF-C1A64A5F87B5}"/>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61F83346-4B2F-407C-B762-5223EBA94612}"/>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00E3BED0-9457-4CD2-9648-FB40A4561BF5}"/>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5" name="Rectangle 8">
              <a:extLst>
                <a:ext uri="{FF2B5EF4-FFF2-40B4-BE49-F238E27FC236}">
                  <a16:creationId xmlns:a16="http://schemas.microsoft.com/office/drawing/2014/main" id="{8CA3EB5F-8CBD-423D-9B0D-790EE6FE7841}"/>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6" name="Rectangle 9">
              <a:extLst>
                <a:ext uri="{FF2B5EF4-FFF2-40B4-BE49-F238E27FC236}">
                  <a16:creationId xmlns:a16="http://schemas.microsoft.com/office/drawing/2014/main" id="{77ED5A17-F952-41D8-8AF7-30C4D79C5141}"/>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37" name="Rectangle 10">
              <a:extLst>
                <a:ext uri="{FF2B5EF4-FFF2-40B4-BE49-F238E27FC236}">
                  <a16:creationId xmlns:a16="http://schemas.microsoft.com/office/drawing/2014/main" id="{92B0F6FA-A6D1-478A-85E7-6801509A11C6}"/>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8" name="Rectangle 11">
              <a:extLst>
                <a:ext uri="{FF2B5EF4-FFF2-40B4-BE49-F238E27FC236}">
                  <a16:creationId xmlns:a16="http://schemas.microsoft.com/office/drawing/2014/main" id="{43C0813A-6E6E-44C6-A0EA-F76333AE44AA}"/>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FDE2DB31-C7C2-458B-8DEE-F4AB6413DC1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40" name="Rectangle 13">
              <a:extLst>
                <a:ext uri="{FF2B5EF4-FFF2-40B4-BE49-F238E27FC236}">
                  <a16:creationId xmlns:a16="http://schemas.microsoft.com/office/drawing/2014/main" id="{79D2D62B-A30A-43A6-9DF2-E4B768E7EB56}"/>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grpSp>
      <p:sp>
        <p:nvSpPr>
          <p:cNvPr id="1029" name="Rectangle 14">
            <a:extLst>
              <a:ext uri="{FF2B5EF4-FFF2-40B4-BE49-F238E27FC236}">
                <a16:creationId xmlns:a16="http://schemas.microsoft.com/office/drawing/2014/main" id="{CC4EED02-C231-44A5-8B4D-E235B5FC8C1D}"/>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a:extLst>
              <a:ext uri="{FF2B5EF4-FFF2-40B4-BE49-F238E27FC236}">
                <a16:creationId xmlns:a16="http://schemas.microsoft.com/office/drawing/2014/main" id="{7E16509A-6C58-483F-B97F-04F0771F4620}"/>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016" name="Rectangle 16">
            <a:extLst>
              <a:ext uri="{FF2B5EF4-FFF2-40B4-BE49-F238E27FC236}">
                <a16:creationId xmlns:a16="http://schemas.microsoft.com/office/drawing/2014/main" id="{A28CA11B-166B-48B8-B711-68E7B338564D}"/>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fld id="{42A19137-5D0D-4B2D-8F50-6F875C86529A}" type="datetimeFigureOut">
              <a:rPr lang="zh-CN" altLang="en-US"/>
              <a:pPr>
                <a:defRPr/>
              </a:pPr>
              <a:t>2022/8/29</a:t>
            </a:fld>
            <a:endParaRPr lang="en-US" altLang="zh-CN"/>
          </a:p>
        </p:txBody>
      </p:sp>
    </p:spTree>
  </p:cSld>
  <p:clrMap bg1="lt1" tx1="dk1" bg2="lt2" tx2="dk2" accent1="accent1" accent2="accent2" accent3="accent3" accent4="accent4" accent5="accent5" accent6="accent6" hlink="hlink" folHlink="folHlink"/>
  <p:sldLayoutIdLst>
    <p:sldLayoutId id="2147484273" r:id="rId1"/>
    <p:sldLayoutId id="2147484242" r:id="rId2"/>
    <p:sldLayoutId id="2147484243" r:id="rId3"/>
    <p:sldLayoutId id="2147484244" r:id="rId4"/>
    <p:sldLayoutId id="2147484245" r:id="rId5"/>
    <p:sldLayoutId id="2147484246" r:id="rId6"/>
    <p:sldLayoutId id="2147484247" r:id="rId7"/>
    <p:sldLayoutId id="2147484248" r:id="rId8"/>
    <p:sldLayoutId id="2147484249" r:id="rId9"/>
    <p:sldLayoutId id="2147484250" r:id="rId10"/>
    <p:sldLayoutId id="2147484251" r:id="rId11"/>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46FDB51C-4A9A-415E-ADFD-F6FC548AC5B0}"/>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solidFill>
                  <a:srgbClr val="000000"/>
                </a:solidFill>
              </a:defRPr>
            </a:lvl1pPr>
          </a:lstStyle>
          <a:p>
            <a:pPr>
              <a:defRPr/>
            </a:pPr>
            <a:endParaRPr lang="en-US" altLang="zh-CN"/>
          </a:p>
        </p:txBody>
      </p:sp>
      <p:sp>
        <p:nvSpPr>
          <p:cNvPr id="128003" name="Rectangle 3">
            <a:extLst>
              <a:ext uri="{FF2B5EF4-FFF2-40B4-BE49-F238E27FC236}">
                <a16:creationId xmlns:a16="http://schemas.microsoft.com/office/drawing/2014/main" id="{7AFD2CCA-9460-4537-91E3-0F2B03396707}"/>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solidFill>
                  <a:srgbClr val="000000"/>
                </a:solidFill>
                <a:latin typeface="Arial Black" panose="020B0A04020102020204" pitchFamily="34" charset="0"/>
              </a:defRPr>
            </a:lvl1pPr>
          </a:lstStyle>
          <a:p>
            <a:pPr>
              <a:defRPr/>
            </a:pPr>
            <a:fld id="{9535A55D-07AF-4059-BB21-60CC0565E92E}" type="slidenum">
              <a:rPr lang="zh-CN" altLang="en-US"/>
              <a:pPr>
                <a:defRPr/>
              </a:pPr>
              <a:t>‹#›</a:t>
            </a:fld>
            <a:endParaRPr lang="en-US" altLang="zh-CN"/>
          </a:p>
        </p:txBody>
      </p:sp>
      <p:grpSp>
        <p:nvGrpSpPr>
          <p:cNvPr id="2052" name="Group 4">
            <a:extLst>
              <a:ext uri="{FF2B5EF4-FFF2-40B4-BE49-F238E27FC236}">
                <a16:creationId xmlns:a16="http://schemas.microsoft.com/office/drawing/2014/main" id="{95CF58DF-BB57-4284-B60C-486C065C7E56}"/>
              </a:ext>
            </a:extLst>
          </p:cNvPr>
          <p:cNvGrpSpPr>
            <a:grpSpLocks/>
          </p:cNvGrpSpPr>
          <p:nvPr/>
        </p:nvGrpSpPr>
        <p:grpSpPr bwMode="auto">
          <a:xfrm>
            <a:off x="0" y="0"/>
            <a:ext cx="9144000" cy="546100"/>
            <a:chOff x="0" y="0"/>
            <a:chExt cx="5760" cy="344"/>
          </a:xfrm>
        </p:grpSpPr>
        <p:sp>
          <p:nvSpPr>
            <p:cNvPr id="2" name="Rectangle 5">
              <a:extLst>
                <a:ext uri="{FF2B5EF4-FFF2-40B4-BE49-F238E27FC236}">
                  <a16:creationId xmlns:a16="http://schemas.microsoft.com/office/drawing/2014/main" id="{3C811989-EBAE-42E8-8C7C-51B52D79C3B9}"/>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solidFill>
                  <a:srgbClr val="000000"/>
                </a:solidFill>
                <a:latin typeface="Times New Roman" panose="02020603050405020304" pitchFamily="18" charset="0"/>
              </a:endParaRPr>
            </a:p>
          </p:txBody>
        </p:sp>
        <p:sp>
          <p:nvSpPr>
            <p:cNvPr id="1033" name="Rectangle 6">
              <a:extLst>
                <a:ext uri="{FF2B5EF4-FFF2-40B4-BE49-F238E27FC236}">
                  <a16:creationId xmlns:a16="http://schemas.microsoft.com/office/drawing/2014/main" id="{D13CF33A-4DD5-46B7-9E19-7351AB1E258B}"/>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034" name="Rectangle 7">
              <a:extLst>
                <a:ext uri="{FF2B5EF4-FFF2-40B4-BE49-F238E27FC236}">
                  <a16:creationId xmlns:a16="http://schemas.microsoft.com/office/drawing/2014/main" id="{5CDB09D8-DBB1-4F15-B0F0-586084F7D710}"/>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666699"/>
                </a:solidFill>
              </a:endParaRPr>
            </a:p>
          </p:txBody>
        </p:sp>
        <p:sp>
          <p:nvSpPr>
            <p:cNvPr id="1035" name="Rectangle 8">
              <a:extLst>
                <a:ext uri="{FF2B5EF4-FFF2-40B4-BE49-F238E27FC236}">
                  <a16:creationId xmlns:a16="http://schemas.microsoft.com/office/drawing/2014/main" id="{D40C01FB-9C69-4FA1-8AF2-B76CF771FCC9}"/>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666699"/>
                </a:solidFill>
              </a:endParaRPr>
            </a:p>
          </p:txBody>
        </p:sp>
        <p:sp>
          <p:nvSpPr>
            <p:cNvPr id="1036" name="Rectangle 9">
              <a:extLst>
                <a:ext uri="{FF2B5EF4-FFF2-40B4-BE49-F238E27FC236}">
                  <a16:creationId xmlns:a16="http://schemas.microsoft.com/office/drawing/2014/main" id="{E600A552-DB35-4793-AD31-6EC35225F44A}"/>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9999CC"/>
                </a:solidFill>
              </a:endParaRPr>
            </a:p>
          </p:txBody>
        </p:sp>
        <p:sp>
          <p:nvSpPr>
            <p:cNvPr id="1037" name="Rectangle 10">
              <a:extLst>
                <a:ext uri="{FF2B5EF4-FFF2-40B4-BE49-F238E27FC236}">
                  <a16:creationId xmlns:a16="http://schemas.microsoft.com/office/drawing/2014/main" id="{CDF68A85-893E-48A7-9BA8-C139D1EB4201}"/>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666699"/>
                </a:solidFill>
              </a:endParaRPr>
            </a:p>
          </p:txBody>
        </p:sp>
        <p:sp>
          <p:nvSpPr>
            <p:cNvPr id="1038" name="Rectangle 11">
              <a:extLst>
                <a:ext uri="{FF2B5EF4-FFF2-40B4-BE49-F238E27FC236}">
                  <a16:creationId xmlns:a16="http://schemas.microsoft.com/office/drawing/2014/main" id="{3B23FF2C-F134-483C-883C-5874A5FBD9C4}"/>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solidFill>
                  <a:srgbClr val="000000"/>
                </a:solidFill>
                <a:latin typeface="Times New Roman" panose="02020603050405020304" pitchFamily="18" charset="0"/>
              </a:endParaRPr>
            </a:p>
          </p:txBody>
        </p:sp>
        <p:sp>
          <p:nvSpPr>
            <p:cNvPr id="1039" name="Rectangle 12">
              <a:extLst>
                <a:ext uri="{FF2B5EF4-FFF2-40B4-BE49-F238E27FC236}">
                  <a16:creationId xmlns:a16="http://schemas.microsoft.com/office/drawing/2014/main" id="{6FFF2F7E-BF27-404A-B960-D30D1233C0DC}"/>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9999CC"/>
                </a:solidFill>
              </a:endParaRPr>
            </a:p>
          </p:txBody>
        </p:sp>
        <p:sp>
          <p:nvSpPr>
            <p:cNvPr id="1040" name="Rectangle 13">
              <a:extLst>
                <a:ext uri="{FF2B5EF4-FFF2-40B4-BE49-F238E27FC236}">
                  <a16:creationId xmlns:a16="http://schemas.microsoft.com/office/drawing/2014/main" id="{0E0FE590-373B-4FFB-814F-2F37B3117E4E}"/>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rgbClr val="9999CC"/>
                </a:solidFill>
              </a:endParaRPr>
            </a:p>
          </p:txBody>
        </p:sp>
      </p:grpSp>
      <p:sp>
        <p:nvSpPr>
          <p:cNvPr id="2053" name="Rectangle 14">
            <a:extLst>
              <a:ext uri="{FF2B5EF4-FFF2-40B4-BE49-F238E27FC236}">
                <a16:creationId xmlns:a16="http://schemas.microsoft.com/office/drawing/2014/main" id="{D83BEDF5-E22F-413B-A631-02F5CFE8BB6D}"/>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4" name="Rectangle 15">
            <a:extLst>
              <a:ext uri="{FF2B5EF4-FFF2-40B4-BE49-F238E27FC236}">
                <a16:creationId xmlns:a16="http://schemas.microsoft.com/office/drawing/2014/main" id="{8EB3B7EA-C296-45EF-A8BB-FD70EF36DF42}"/>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28016" name="Rectangle 16">
            <a:extLst>
              <a:ext uri="{FF2B5EF4-FFF2-40B4-BE49-F238E27FC236}">
                <a16:creationId xmlns:a16="http://schemas.microsoft.com/office/drawing/2014/main" id="{A9392733-E820-45EA-B875-CDBDB033733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solidFill>
                  <a:srgbClr val="000000"/>
                </a:solidFill>
              </a:defRPr>
            </a:lvl1pPr>
          </a:lstStyle>
          <a:p>
            <a:pPr>
              <a:defRPr/>
            </a:pPr>
            <a:fld id="{91E6E860-0EB9-4DBC-905C-F658F4E894E8}" type="datetimeFigureOut">
              <a:rPr lang="zh-CN" altLang="en-US"/>
              <a:pPr>
                <a:defRPr/>
              </a:pPr>
              <a:t>2022/8/29</a:t>
            </a:fld>
            <a:endParaRPr lang="en-US" altLang="zh-CN"/>
          </a:p>
        </p:txBody>
      </p:sp>
      <p:pic>
        <p:nvPicPr>
          <p:cNvPr id="2056" name="图片 4">
            <a:extLst>
              <a:ext uri="{FF2B5EF4-FFF2-40B4-BE49-F238E27FC236}">
                <a16:creationId xmlns:a16="http://schemas.microsoft.com/office/drawing/2014/main" id="{2820CE82-237B-4C8B-96EE-880A64FF63BA}"/>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74" r:id="rId1"/>
    <p:sldLayoutId id="2147484252" r:id="rId2"/>
    <p:sldLayoutId id="2147484253" r:id="rId3"/>
    <p:sldLayoutId id="2147484254" r:id="rId4"/>
    <p:sldLayoutId id="2147484255" r:id="rId5"/>
    <p:sldLayoutId id="2147484256" r:id="rId6"/>
    <p:sldLayoutId id="2147484257" r:id="rId7"/>
    <p:sldLayoutId id="2147484258" r:id="rId8"/>
    <p:sldLayoutId id="2147484259" r:id="rId9"/>
    <p:sldLayoutId id="2147484260" r:id="rId10"/>
    <p:sldLayoutId id="2147484261" r:id="rId11"/>
    <p:sldLayoutId id="2147484275" r:id="rId12"/>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BDAA9967-D0D2-4B94-AA4E-4AE645DB7EFA}" type="slidenum">
              <a:rPr lang="en-US" altLang="zh-CN" smtClean="0">
                <a:solidFill>
                  <a:prstClr val="black">
                    <a:tint val="75000"/>
                  </a:prstClr>
                </a:solidFill>
                <a:latin typeface="Tahoma" panose="020B0604030504040204" pitchFamily="34" charset="0"/>
                <a:ea typeface="PMingLiU" panose="02020500000000000000" pitchFamily="18" charset="-120"/>
              </a:rPr>
              <a:pPr defTabSz="685800"/>
              <a:t>‹#›</a:t>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extLst>
      <p:ext uri="{BB962C8B-B14F-4D97-AF65-F5344CB8AC3E}">
        <p14:creationId xmlns:p14="http://schemas.microsoft.com/office/powerpoint/2010/main" val="3545102191"/>
      </p:ext>
    </p:extLst>
  </p:cSld>
  <p:clrMap bg1="lt1" tx1="dk1" bg2="lt2" tx2="dk2" accent1="accent1" accent2="accent2" accent3="accent3" accent4="accent4" accent5="accent5" accent6="accent6" hlink="hlink" folHlink="folHlink"/>
  <p:sldLayoutIdLst>
    <p:sldLayoutId id="2147484277" r:id="rId1"/>
    <p:sldLayoutId id="2147484278" r:id="rId2"/>
    <p:sldLayoutId id="2147484279" r:id="rId3"/>
    <p:sldLayoutId id="2147484280" r:id="rId4"/>
    <p:sldLayoutId id="2147484281" r:id="rId5"/>
    <p:sldLayoutId id="2147484282" r:id="rId6"/>
    <p:sldLayoutId id="2147484283" r:id="rId7"/>
    <p:sldLayoutId id="2147484284" r:id="rId8"/>
    <p:sldLayoutId id="2147484285" r:id="rId9"/>
    <p:sldLayoutId id="2147484286" r:id="rId10"/>
    <p:sldLayoutId id="2147484287"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Visio_Drawing.vsdx"/><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1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
          <p:cNvSpPr>
            <a:spLocks noChangeArrowheads="1"/>
          </p:cNvSpPr>
          <p:nvPr/>
        </p:nvSpPr>
        <p:spPr bwMode="auto">
          <a:xfrm>
            <a:off x="6247209" y="6669360"/>
            <a:ext cx="2896791" cy="195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7" name="矩形 8"/>
          <p:cNvSpPr>
            <a:spLocks noChangeArrowheads="1"/>
          </p:cNvSpPr>
          <p:nvPr/>
        </p:nvSpPr>
        <p:spPr bwMode="auto">
          <a:xfrm>
            <a:off x="0" y="-10758"/>
            <a:ext cx="2288382" cy="2464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5" name="副标题 2"/>
          <p:cNvSpPr>
            <a:spLocks noGrp="1"/>
          </p:cNvSpPr>
          <p:nvPr>
            <p:ph type="subTitle" idx="4294967295"/>
          </p:nvPr>
        </p:nvSpPr>
        <p:spPr>
          <a:xfrm>
            <a:off x="6247209" y="6669583"/>
            <a:ext cx="2896791" cy="195263"/>
          </a:xfrm>
        </p:spPr>
        <p:txBody>
          <a:bodyPr>
            <a:noAutofit/>
          </a:bodyPr>
          <a:lstStyle/>
          <a:p>
            <a:pPr marL="0" indent="0" algn="r">
              <a:lnSpc>
                <a:spcPct val="100000"/>
              </a:lnSpc>
              <a:spcBef>
                <a:spcPts val="0"/>
              </a:spcBef>
              <a:buNone/>
            </a:pPr>
            <a:r>
              <a:rPr lang="en-US" altLang="zh-CN" sz="700" dirty="0">
                <a:solidFill>
                  <a:schemeClr val="bg1"/>
                </a:solidFill>
                <a:latin typeface="微软雅黑" panose="020B0503020204020204" pitchFamily="34" charset="-122"/>
                <a:ea typeface="微软雅黑" panose="020B0503020204020204" pitchFamily="34" charset="-122"/>
              </a:rPr>
              <a:t>2018-2019-1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txBox="1">
            <a:spLocks/>
          </p:cNvSpPr>
          <p:nvPr/>
        </p:nvSpPr>
        <p:spPr>
          <a:xfrm>
            <a:off x="0" y="1268760"/>
            <a:ext cx="9144000" cy="25015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150000"/>
              </a:lnSpc>
              <a:spcBef>
                <a:spcPct val="0"/>
              </a:spcBef>
              <a:spcAft>
                <a:spcPts val="0"/>
              </a:spcAft>
              <a:buClrTx/>
              <a:buSzTx/>
              <a:buFontTx/>
              <a:buNone/>
              <a:tabLst/>
              <a:defRPr/>
            </a:pPr>
            <a:r>
              <a:rPr kumimoji="0" lang="zh-CN" altLang="en-US" sz="6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数据仓库与数据挖掘</a:t>
            </a:r>
            <a:endParaRPr kumimoji="0" lang="zh-CN" alt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Text Box 5">
            <a:extLst>
              <a:ext uri="{FF2B5EF4-FFF2-40B4-BE49-F238E27FC236}">
                <a16:creationId xmlns:a16="http://schemas.microsoft.com/office/drawing/2014/main" id="{70E81591-4BC7-4C72-89E7-7334CA2DA9FE}"/>
              </a:ext>
            </a:extLst>
          </p:cNvPr>
          <p:cNvSpPr txBox="1">
            <a:spLocks noChangeArrowheads="1"/>
          </p:cNvSpPr>
          <p:nvPr/>
        </p:nvSpPr>
        <p:spPr bwMode="auto">
          <a:xfrm>
            <a:off x="11868" y="3582342"/>
            <a:ext cx="9144000" cy="18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50000"/>
              </a:spcBef>
              <a:spcAft>
                <a:spcPct val="0"/>
              </a:spcAft>
              <a:buClrTx/>
              <a:buSzTx/>
              <a:buFontTx/>
              <a:buNone/>
              <a:tabLst/>
              <a:defRPr/>
            </a:pPr>
            <a:r>
              <a:rPr kumimoji="1"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a:rPr>
              <a:t>龙  军 </a:t>
            </a:r>
            <a:endParaRPr kumimoji="1"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a:endParaRPr>
          </a:p>
          <a:p>
            <a:pPr marL="0" marR="0" lvl="0" indent="0" algn="ctr" defTabSz="914400" rtl="0" eaLnBrk="1" fontAlgn="base" latinLnBrk="0" hangingPunct="1">
              <a:lnSpc>
                <a:spcPct val="150000"/>
              </a:lnSpc>
              <a:spcBef>
                <a:spcPts val="0"/>
              </a:spcBef>
              <a:spcAft>
                <a:spcPct val="0"/>
              </a:spcAft>
              <a:buClrTx/>
              <a:buSzTx/>
              <a:buFontTx/>
              <a:buNone/>
              <a:tabLst/>
              <a:defRPr/>
            </a:pPr>
            <a:r>
              <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jlong@csu.edu.cn  18673197878</a:t>
            </a:r>
          </a:p>
          <a:p>
            <a:pPr marL="0" marR="0" lvl="0" indent="0" algn="ctr" defTabSz="914400" rtl="0" eaLnBrk="1" fontAlgn="base" latinLnBrk="0" hangingPunct="1">
              <a:lnSpc>
                <a:spcPct val="150000"/>
              </a:lnSpc>
              <a:spcBef>
                <a:spcPts val="0"/>
              </a:spcBef>
              <a:spcAft>
                <a:spcPct val="0"/>
              </a:spcAft>
              <a:buClrTx/>
              <a:buSzTx/>
              <a:buFontTx/>
              <a:buNone/>
              <a:tabLst/>
              <a:defRPr/>
            </a:pPr>
            <a:r>
              <a:rPr kumimoji="0" lang="zh-CN" altLang="en-US"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计算机学院数据科学与工程系</a:t>
            </a:r>
            <a:endPar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pic>
        <p:nvPicPr>
          <p:cNvPr id="3" name="图片 2" descr="（蓝）大数据研究院LOGO">
            <a:extLst>
              <a:ext uri="{FF2B5EF4-FFF2-40B4-BE49-F238E27FC236}">
                <a16:creationId xmlns:a16="http://schemas.microsoft.com/office/drawing/2014/main" id="{59227CFE-FCE8-14BC-C344-2E36DC42809D}"/>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795" y="6191677"/>
            <a:ext cx="3260482" cy="646547"/>
          </a:xfrm>
          <a:prstGeom prst="rect">
            <a:avLst/>
          </a:prstGeom>
        </p:spPr>
      </p:pic>
    </p:spTree>
    <p:extLst>
      <p:ext uri="{BB962C8B-B14F-4D97-AF65-F5344CB8AC3E}">
        <p14:creationId xmlns:p14="http://schemas.microsoft.com/office/powerpoint/2010/main" val="2721298082"/>
      </p:ext>
    </p:extLst>
  </p:cSld>
  <p:clrMapOvr>
    <a:masterClrMapping/>
  </p:clrMapOvr>
  <mc:AlternateContent xmlns:mc="http://schemas.openxmlformats.org/markup-compatibility/2006" xmlns:p14="http://schemas.microsoft.com/office/powerpoint/2010/main">
    <mc:Choice Requires="p14">
      <p:transition spd="slow" p14:dur="2000" advTm="542"/>
    </mc:Choice>
    <mc:Fallback xmlns="">
      <p:transition spd="slow" advTm="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EC7B8B0A-697A-4C3E-BFB7-D4B623929337}"/>
              </a:ext>
            </a:extLst>
          </p:cNvPr>
          <p:cNvSpPr>
            <a:spLocks noGrp="1" noChangeArrowheads="1"/>
          </p:cNvSpPr>
          <p:nvPr>
            <p:ph idx="4294967295"/>
          </p:nvPr>
        </p:nvSpPr>
        <p:spPr>
          <a:xfrm>
            <a:off x="323850" y="1628775"/>
            <a:ext cx="8229600" cy="5119688"/>
          </a:xfrm>
        </p:spPr>
        <p:txBody>
          <a:bodyPr/>
          <a:lstStyle/>
          <a:p>
            <a:pPr marL="342900" lvl="1" indent="-457200">
              <a:lnSpc>
                <a:spcPct val="150000"/>
              </a:lnSpc>
              <a:spcAft>
                <a:spcPts val="0"/>
              </a:spcAft>
              <a:buClrTx/>
              <a:buSzTx/>
              <a:buFont typeface="Wingdings" panose="05000000000000000000" pitchFamily="2" charset="2"/>
              <a:buChar char="ü"/>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序列数据与流数据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序列数据能够反映了某一事物、现象等随时间的变化状态或程度。比如股票的交易价格与交易量、某地气温变化趋势、期货交易价格等都是时间序列。</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流数据特点就是，像流水一样，不是一次过来而是一点一点地“流”过来。它是一种</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顺序、大量、快速、</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连续流</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进和流出的数据序列</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，可以被视为一个随时间延续而</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无限增长的动态数据集合</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，流数据具有四个特点：</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 name="文本框 1">
            <a:extLst>
              <a:ext uri="{FF2B5EF4-FFF2-40B4-BE49-F238E27FC236}">
                <a16:creationId xmlns:a16="http://schemas.microsoft.com/office/drawing/2014/main" id="{5BF2D401-9C08-4854-923B-9E022C7520D4}"/>
              </a:ext>
            </a:extLst>
          </p:cNvPr>
          <p:cNvSpPr txBox="1"/>
          <p:nvPr/>
        </p:nvSpPr>
        <p:spPr>
          <a:xfrm>
            <a:off x="610815" y="4581128"/>
            <a:ext cx="7921625" cy="1631216"/>
          </a:xfrm>
          <a:prstGeom prst="rect">
            <a:avLst/>
          </a:prstGeom>
          <a:noFill/>
        </p:spPr>
        <p:txBody>
          <a:bodyPr>
            <a:spAutoFit/>
          </a:bodyPr>
          <a:lstStyle/>
          <a:p>
            <a:pPr marL="1257300" lvl="2" indent="-342900" eaLnBrk="1" hangingPunct="1">
              <a:lnSpc>
                <a:spcPts val="2400"/>
              </a:lnSpc>
              <a:buFont typeface="Wingdings" panose="05000000000000000000" pitchFamily="2" charset="2"/>
              <a:buChar char="u"/>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数据实时到达；</a:t>
            </a:r>
            <a:endParaRPr lang="en-US" altLang="zh-CN"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1257300" lvl="2" indent="-342900" eaLnBrk="1" hangingPunct="1">
              <a:lnSpc>
                <a:spcPts val="2400"/>
              </a:lnSpc>
              <a:buFont typeface="Wingdings" panose="05000000000000000000" pitchFamily="2" charset="2"/>
              <a:buChar char="u"/>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数据到达次序独立，不受应用系统所控制；</a:t>
            </a:r>
          </a:p>
          <a:p>
            <a:pPr marL="1257300" lvl="2" indent="-342900" eaLnBrk="1" hangingPunct="1">
              <a:lnSpc>
                <a:spcPts val="2400"/>
              </a:lnSpc>
              <a:buFont typeface="Wingdings" panose="05000000000000000000" pitchFamily="2" charset="2"/>
              <a:buChar char="u"/>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数据规模宏大且不能预知其最大值；</a:t>
            </a:r>
          </a:p>
          <a:p>
            <a:pPr marL="1257300" lvl="2" indent="-342900" eaLnBrk="1" hangingPunct="1">
              <a:lnSpc>
                <a:spcPts val="2400"/>
              </a:lnSpc>
              <a:buFont typeface="Wingdings" panose="05000000000000000000" pitchFamily="2" charset="2"/>
              <a:buChar char="u"/>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数据一经处理，除非特意保存，否则不能再次被取出处理，或者再次提取数据代价昂贵</a:t>
            </a:r>
          </a:p>
        </p:txBody>
      </p:sp>
      <p:sp>
        <p:nvSpPr>
          <p:cNvPr id="5" name="矩形 4">
            <a:extLst>
              <a:ext uri="{FF2B5EF4-FFF2-40B4-BE49-F238E27FC236}">
                <a16:creationId xmlns:a16="http://schemas.microsoft.com/office/drawing/2014/main" id="{32BD9606-0694-4BA2-A5DB-C12E609735AB}"/>
              </a:ext>
            </a:extLst>
          </p:cNvPr>
          <p:cNvSpPr/>
          <p:nvPr/>
        </p:nvSpPr>
        <p:spPr>
          <a:xfrm>
            <a:off x="328613" y="836613"/>
            <a:ext cx="3430747" cy="559769"/>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按照数据的内容分类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a:extLst>
              <a:ext uri="{FF2B5EF4-FFF2-40B4-BE49-F238E27FC236}">
                <a16:creationId xmlns:a16="http://schemas.microsoft.com/office/drawing/2014/main" id="{9F88A9D7-7C39-449C-A320-71C904391715}"/>
              </a:ext>
            </a:extLst>
          </p:cNvPr>
          <p:cNvSpPr>
            <a:spLocks noGrp="1"/>
          </p:cNvSpPr>
          <p:nvPr>
            <p:ph idx="4294967295"/>
          </p:nvPr>
        </p:nvSpPr>
        <p:spPr>
          <a:xfrm>
            <a:off x="530225" y="2060575"/>
            <a:ext cx="8229600" cy="3886200"/>
          </a:xfrm>
        </p:spPr>
        <p:txBody>
          <a:bodyPr/>
          <a:lstStyle/>
          <a:p>
            <a:pPr>
              <a:lnSpc>
                <a:spcPct val="120000"/>
              </a:lnSpc>
              <a:buClr>
                <a:srgbClr val="00007D"/>
              </a:buClr>
            </a:pPr>
            <a:r>
              <a:rPr lang="en-US" altLang="zh-CN" b="1">
                <a:solidFill>
                  <a:srgbClr val="A6A6A6"/>
                </a:solidFill>
                <a:latin typeface="黑体" panose="02010609060101010101" pitchFamily="49" charset="-122"/>
                <a:ea typeface="黑体" panose="02010609060101010101" pitchFamily="49" charset="-122"/>
              </a:rPr>
              <a:t>2.1 </a:t>
            </a:r>
            <a:r>
              <a:rPr lang="zh-CN" altLang="zh-CN" b="1">
                <a:solidFill>
                  <a:srgbClr val="A6A6A6"/>
                </a:solidFill>
                <a:latin typeface="黑体" panose="02010609060101010101" pitchFamily="49" charset="-122"/>
                <a:ea typeface="黑体" panose="02010609060101010101" pitchFamily="49" charset="-122"/>
              </a:rPr>
              <a:t>数据</a:t>
            </a:r>
            <a:r>
              <a:rPr lang="zh-CN" altLang="en-US" b="1">
                <a:solidFill>
                  <a:srgbClr val="A6A6A6"/>
                </a:solidFill>
                <a:latin typeface="黑体" panose="02010609060101010101" pitchFamily="49" charset="-122"/>
                <a:ea typeface="黑体" panose="02010609060101010101" pitchFamily="49" charset="-122"/>
              </a:rPr>
              <a:t>的概念与内容</a:t>
            </a:r>
            <a:endParaRPr lang="en-US" altLang="zh-CN" b="1">
              <a:solidFill>
                <a:srgbClr val="A6A6A6"/>
              </a:solidFill>
              <a:latin typeface="黑体" panose="02010609060101010101" pitchFamily="49" charset="-122"/>
              <a:ea typeface="黑体" panose="02010609060101010101" pitchFamily="49" charset="-122"/>
            </a:endParaRPr>
          </a:p>
          <a:p>
            <a:pPr>
              <a:lnSpc>
                <a:spcPct val="120000"/>
              </a:lnSpc>
            </a:pPr>
            <a:r>
              <a:rPr lang="en-US" altLang="zh-CN" b="1">
                <a:latin typeface="黑体" panose="02010609060101010101" pitchFamily="49" charset="-122"/>
                <a:ea typeface="黑体" panose="02010609060101010101" pitchFamily="49" charset="-122"/>
              </a:rPr>
              <a:t>2.2 </a:t>
            </a:r>
            <a:r>
              <a:rPr lang="zh-CN" altLang="zh-CN" b="1">
                <a:latin typeface="黑体" panose="02010609060101010101" pitchFamily="49" charset="-122"/>
                <a:ea typeface="黑体" panose="02010609060101010101" pitchFamily="49" charset="-122"/>
              </a:rPr>
              <a:t>数据</a:t>
            </a:r>
            <a:r>
              <a:rPr lang="zh-CN" altLang="en-US" b="1">
                <a:latin typeface="黑体" panose="02010609060101010101" pitchFamily="49" charset="-122"/>
                <a:ea typeface="黑体" panose="02010609060101010101" pitchFamily="49" charset="-122"/>
              </a:rPr>
              <a:t>属性与数据集</a:t>
            </a:r>
            <a:endParaRPr lang="en-US" altLang="zh-CN" b="1">
              <a:latin typeface="黑体" panose="02010609060101010101" pitchFamily="49" charset="-122"/>
              <a:ea typeface="黑体" panose="02010609060101010101" pitchFamily="49" charset="-122"/>
            </a:endParaRPr>
          </a:p>
          <a:p>
            <a:pPr>
              <a:lnSpc>
                <a:spcPct val="120000"/>
              </a:lnSpc>
              <a:buClr>
                <a:srgbClr val="00007D"/>
              </a:buClr>
            </a:pPr>
            <a:r>
              <a:rPr lang="en-US" altLang="zh-CN" b="1">
                <a:solidFill>
                  <a:srgbClr val="A6A6A6"/>
                </a:solidFill>
                <a:latin typeface="黑体" panose="02010609060101010101" pitchFamily="49" charset="-122"/>
                <a:ea typeface="黑体" panose="02010609060101010101" pitchFamily="49" charset="-122"/>
              </a:rPr>
              <a:t>2.3 </a:t>
            </a:r>
            <a:r>
              <a:rPr lang="zh-CN" altLang="zh-CN" b="1">
                <a:solidFill>
                  <a:srgbClr val="A6A6A6"/>
                </a:solidFill>
                <a:latin typeface="黑体" panose="02010609060101010101" pitchFamily="49" charset="-122"/>
                <a:ea typeface="黑体" panose="02010609060101010101" pitchFamily="49" charset="-122"/>
              </a:rPr>
              <a:t>数据预处理</a:t>
            </a:r>
            <a:endParaRPr lang="en-US" altLang="zh-CN" b="1">
              <a:solidFill>
                <a:srgbClr val="A6A6A6"/>
              </a:solidFill>
              <a:latin typeface="黑体" panose="02010609060101010101" pitchFamily="49" charset="-122"/>
              <a:ea typeface="黑体" panose="02010609060101010101" pitchFamily="49" charset="-122"/>
            </a:endParaRPr>
          </a:p>
        </p:txBody>
      </p:sp>
      <p:sp>
        <p:nvSpPr>
          <p:cNvPr id="11267" name="Text Box 5">
            <a:extLst>
              <a:ext uri="{FF2B5EF4-FFF2-40B4-BE49-F238E27FC236}">
                <a16:creationId xmlns:a16="http://schemas.microsoft.com/office/drawing/2014/main" id="{10A491A5-94D7-489B-B986-D5A22F550D68}"/>
              </a:ext>
            </a:extLst>
          </p:cNvPr>
          <p:cNvSpPr txBox="1">
            <a:spLocks noChangeArrowheads="1"/>
          </p:cNvSpPr>
          <p:nvPr/>
        </p:nvSpPr>
        <p:spPr bwMode="auto">
          <a:xfrm>
            <a:off x="514350" y="908050"/>
            <a:ext cx="3187700"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zh-CN" altLang="en-US" sz="3600" b="1" dirty="0">
                <a:latin typeface="黑体" panose="02010609060101010101" pitchFamily="49" charset="-122"/>
                <a:ea typeface="黑体" panose="02010609060101010101" pitchFamily="49" charset="-122"/>
                <a:cs typeface="+mj-cs"/>
              </a:rPr>
              <a:t>第 </a:t>
            </a:r>
            <a:r>
              <a:rPr lang="en-US" altLang="zh-CN" sz="3600" b="1" dirty="0">
                <a:latin typeface="黑体" panose="02010609060101010101" pitchFamily="49" charset="-122"/>
                <a:ea typeface="黑体" panose="02010609060101010101" pitchFamily="49" charset="-122"/>
              </a:rPr>
              <a:t>2</a:t>
            </a:r>
            <a:r>
              <a:rPr lang="en-US" altLang="zh-CN" sz="3600" b="1" dirty="0">
                <a:latin typeface="黑体" panose="02010609060101010101" pitchFamily="49" charset="-122"/>
                <a:ea typeface="黑体" panose="02010609060101010101" pitchFamily="49" charset="-122"/>
                <a:cs typeface="+mj-cs"/>
              </a:rPr>
              <a:t> </a:t>
            </a:r>
            <a:r>
              <a:rPr lang="zh-CN" altLang="en-US" sz="3600" b="1" dirty="0">
                <a:latin typeface="黑体" panose="02010609060101010101" pitchFamily="49" charset="-122"/>
                <a:ea typeface="黑体" panose="02010609060101010101" pitchFamily="49" charset="-122"/>
                <a:cs typeface="+mj-cs"/>
              </a:rPr>
              <a:t>章  数据</a:t>
            </a: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D2A091C7-CAB7-4027-8578-6BC706AE6547}"/>
              </a:ext>
            </a:extLst>
          </p:cNvPr>
          <p:cNvSpPr>
            <a:spLocks noGrp="1" noChangeArrowheads="1"/>
          </p:cNvSpPr>
          <p:nvPr>
            <p:ph idx="4294967295"/>
          </p:nvPr>
        </p:nvSpPr>
        <p:spPr>
          <a:xfrm>
            <a:off x="323850" y="1557338"/>
            <a:ext cx="8229600" cy="4845050"/>
          </a:xfrm>
        </p:spPr>
        <p:txBody>
          <a:bodyPr/>
          <a:lstStyle/>
          <a:p>
            <a:pPr marL="0" lvl="1" indent="0">
              <a:lnSpc>
                <a:spcPct val="150000"/>
              </a:lnSpc>
              <a:spcAft>
                <a:spcPts val="0"/>
              </a:spcAft>
              <a:buClrTx/>
              <a:buSzTx/>
              <a:buFont typeface="Wingdings" panose="05000000000000000000" pitchFamily="2" charset="2"/>
              <a:buNone/>
              <a:defRPr/>
            </a:pP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    </a:t>
            </a:r>
            <a:r>
              <a:rPr lang="zh-CN" altLang="en-US" sz="2400" b="1" kern="100" dirty="0">
                <a:latin typeface="黑体" panose="02010609060101010101" pitchFamily="49" charset="-122"/>
                <a:ea typeface="黑体" panose="02010609060101010101" pitchFamily="49" charset="-122"/>
                <a:cs typeface="Times New Roman" panose="02020603050405020304" pitchFamily="18" charset="0"/>
              </a:rPr>
              <a:t>数据的属性是指数据在某方面的特征，我们根据属性的性质将属性分为四种类型：</a:t>
            </a:r>
            <a:endParaRPr lang="en-US" altLang="zh-CN" sz="2000" b="1" kern="1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1507" name="Text Box 5">
            <a:extLst>
              <a:ext uri="{FF2B5EF4-FFF2-40B4-BE49-F238E27FC236}">
                <a16:creationId xmlns:a16="http://schemas.microsoft.com/office/drawing/2014/main" id="{70CBE85A-1906-46E7-A888-243EB835C44A}"/>
              </a:ext>
            </a:extLst>
          </p:cNvPr>
          <p:cNvSpPr txBox="1">
            <a:spLocks noChangeArrowheads="1"/>
          </p:cNvSpPr>
          <p:nvPr/>
        </p:nvSpPr>
        <p:spPr bwMode="auto">
          <a:xfrm>
            <a:off x="541338" y="620713"/>
            <a:ext cx="2244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a:defRPr/>
            </a:pPr>
            <a:r>
              <a:rPr lang="zh-CN" altLang="en-US" dirty="0">
                <a:effectLst/>
                <a:latin typeface="黑体" panose="02010609060101010101" pitchFamily="49" charset="-122"/>
                <a:ea typeface="黑体" panose="02010609060101010101" pitchFamily="49" charset="-122"/>
              </a:rPr>
              <a:t>数据的属性</a:t>
            </a:r>
          </a:p>
        </p:txBody>
      </p:sp>
      <p:sp>
        <p:nvSpPr>
          <p:cNvPr id="3" name="文本框 2">
            <a:extLst>
              <a:ext uri="{FF2B5EF4-FFF2-40B4-BE49-F238E27FC236}">
                <a16:creationId xmlns:a16="http://schemas.microsoft.com/office/drawing/2014/main" id="{777A64B0-CDE8-4EE3-A2A3-7A9D647E5B60}"/>
              </a:ext>
            </a:extLst>
          </p:cNvPr>
          <p:cNvSpPr txBox="1"/>
          <p:nvPr/>
        </p:nvSpPr>
        <p:spPr>
          <a:xfrm>
            <a:off x="-109538" y="2708275"/>
            <a:ext cx="8662988" cy="3694113"/>
          </a:xfrm>
          <a:prstGeom prst="rect">
            <a:avLst/>
          </a:prstGeom>
          <a:noFill/>
        </p:spPr>
        <p:txBody>
          <a:bodyPr>
            <a:spAutoFit/>
          </a:bodyPr>
          <a:lstStyle/>
          <a:p>
            <a:pPr lvl="2" eaLnBrk="1" hangingPunct="1">
              <a:lnSpc>
                <a:spcPct val="150000"/>
              </a:lnSpc>
              <a:buFont typeface="Wingdings" panose="05000000000000000000" pitchFamily="2" charset="2"/>
              <a:buChar char="Ø"/>
              <a:defRPr/>
            </a:pPr>
            <a:r>
              <a:rPr lang="zh-CN" altLang="en-US"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标称：</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如性别</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男、女</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、婚姻状况</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已婚、未婚</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、职业</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教师、医生、电工</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p>
          <a:p>
            <a:pPr lvl="2" eaLnBrk="1" hangingPunct="1">
              <a:lnSpc>
                <a:spcPct val="150000"/>
              </a:lnSpc>
              <a:buFont typeface="Wingdings" panose="05000000000000000000" pitchFamily="2" charset="2"/>
              <a:buChar char="Ø"/>
              <a:defRPr/>
            </a:pPr>
            <a:r>
              <a:rPr lang="zh-CN" altLang="en-US"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序数：</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成绩等级</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优、良、中、及格、不及格</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、衣服尺码</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(S</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M</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L</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400" b="1" dirty="0">
                <a:latin typeface="黑体" panose="02010609060101010101" pitchFamily="49" charset="-122"/>
                <a:ea typeface="黑体" panose="02010609060101010101" pitchFamily="49" charset="-122"/>
                <a:cs typeface="Times New Roman" panose="02020603050405020304" pitchFamily="18" charset="0"/>
              </a:rPr>
              <a:t>XL)</a:t>
            </a:r>
          </a:p>
          <a:p>
            <a:pPr lvl="2" eaLnBrk="1" hangingPunct="1">
              <a:lnSpc>
                <a:spcPct val="150000"/>
              </a:lnSpc>
              <a:buFont typeface="Wingdings" panose="05000000000000000000" pitchFamily="2" charset="2"/>
              <a:buChar char="Ø"/>
              <a:defRPr/>
            </a:pPr>
            <a:r>
              <a:rPr lang="zh-CN" altLang="en-US"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区间：</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测量单位，如温度、日历日期等</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ct val="150000"/>
              </a:lnSpc>
              <a:buFont typeface="Wingdings" panose="05000000000000000000" pitchFamily="2" charset="2"/>
              <a:buChar char="Ø"/>
              <a:defRPr/>
            </a:pPr>
            <a:r>
              <a:rPr lang="zh-CN" altLang="en-US" sz="24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比率：</a:t>
            </a:r>
            <a:r>
              <a:rPr lang="zh-CN" altLang="en-US" sz="2400" b="1" dirty="0">
                <a:latin typeface="黑体" panose="02010609060101010101" pitchFamily="49" charset="-122"/>
                <a:ea typeface="黑体" panose="02010609060101010101" pitchFamily="49" charset="-122"/>
                <a:cs typeface="Times New Roman" panose="02020603050405020304" pitchFamily="18" charset="0"/>
              </a:rPr>
              <a:t>如绝对温度、年龄、长度、成绩分数等</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a:defRPr/>
            </a:pP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a:extLst>
              <a:ext uri="{FF2B5EF4-FFF2-40B4-BE49-F238E27FC236}">
                <a16:creationId xmlns:a16="http://schemas.microsoft.com/office/drawing/2014/main" id="{71FE71E6-40FA-4B2B-9DB8-F6AFFFC9608B}"/>
              </a:ext>
            </a:extLst>
          </p:cNvPr>
          <p:cNvSpPr>
            <a:spLocks noGrp="1" noChangeArrowheads="1"/>
          </p:cNvSpPr>
          <p:nvPr>
            <p:ph idx="4294967295"/>
          </p:nvPr>
        </p:nvSpPr>
        <p:spPr>
          <a:xfrm>
            <a:off x="512763" y="1916113"/>
            <a:ext cx="8229600" cy="3886200"/>
          </a:xfrm>
        </p:spPr>
        <p:txBody>
          <a:bodyPr/>
          <a:lstStyle/>
          <a:p>
            <a:pPr marL="0" lvl="1" indent="0">
              <a:lnSpc>
                <a:spcPct val="150000"/>
              </a:lnSpc>
              <a:spcAft>
                <a:spcPts val="0"/>
              </a:spcAft>
              <a:buClrTx/>
              <a:buSzTx/>
              <a:buFont typeface="Wingdings" panose="05000000000000000000" pitchFamily="2" charset="2"/>
              <a:buNone/>
              <a:defRPr/>
            </a:pP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   数据集是待处理的数据对象的集合，在数据挖掘领域，数据集有三个重要的特性：维度、稀疏性和分辨率：</a:t>
            </a:r>
            <a:endParaRPr lang="en-US" altLang="zh-CN" sz="2000" b="1" kern="100" dirty="0">
              <a:latin typeface="黑体" panose="02010609060101010101" pitchFamily="49" charset="-122"/>
              <a:ea typeface="黑体" panose="02010609060101010101" pitchFamily="49" charset="-122"/>
              <a:cs typeface="Times New Roman" panose="02020603050405020304" pitchFamily="18" charset="0"/>
            </a:endParaRPr>
          </a:p>
          <a:p>
            <a:pPr marL="914400" lvl="2" indent="-457200" eaLnBrk="1" hangingPunct="1">
              <a:lnSpc>
                <a:spcPct val="150000"/>
              </a:lnSpc>
              <a:spcBef>
                <a:spcPct val="0"/>
              </a:spcBef>
              <a:buFont typeface="Wingdings" panose="05000000000000000000" pitchFamily="2" charset="2"/>
              <a:buChar char="Ø"/>
              <a:defRPr/>
            </a:pP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维度：</a:t>
            </a:r>
            <a:r>
              <a:rPr lang="zh-CN" altLang="en-US" b="1" dirty="0">
                <a:latin typeface="黑体" panose="02010609060101010101" pitchFamily="49" charset="-122"/>
                <a:ea typeface="黑体" panose="02010609060101010101" pitchFamily="49" charset="-122"/>
                <a:cs typeface="Times New Roman" panose="02020603050405020304" pitchFamily="18" charset="0"/>
              </a:rPr>
              <a:t>指数据集中的对象具有的属性个数总和</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914400" lvl="2" indent="-457200" eaLnBrk="1" hangingPunct="1">
              <a:lnSpc>
                <a:spcPct val="150000"/>
              </a:lnSpc>
              <a:spcBef>
                <a:spcPct val="0"/>
              </a:spcBef>
              <a:buFont typeface="Wingdings" panose="05000000000000000000" pitchFamily="2" charset="2"/>
              <a:buChar char="Ø"/>
              <a:defRPr/>
            </a:pP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稀疏性：</a:t>
            </a:r>
            <a:r>
              <a:rPr lang="zh-CN" altLang="en-US" b="1" dirty="0">
                <a:latin typeface="黑体" panose="02010609060101010101" pitchFamily="49" charset="-122"/>
                <a:ea typeface="黑体" panose="02010609060101010101" pitchFamily="49" charset="-122"/>
                <a:cs typeface="Times New Roman" panose="02020603050405020304" pitchFamily="18" charset="0"/>
              </a:rPr>
              <a:t>指在数据集中，有意义的数据的多少</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914400" lvl="2" indent="-457200" eaLnBrk="1" hangingPunct="1">
              <a:lnSpc>
                <a:spcPct val="150000"/>
              </a:lnSpc>
              <a:spcBef>
                <a:spcPct val="0"/>
              </a:spcBef>
              <a:buFont typeface="Wingdings" panose="05000000000000000000" pitchFamily="2" charset="2"/>
              <a:buChar char="Ø"/>
              <a:defRPr/>
            </a:pP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分辨率：</a:t>
            </a:r>
            <a:r>
              <a:rPr lang="zh-CN" altLang="en-US" b="1" dirty="0">
                <a:latin typeface="黑体" panose="02010609060101010101" pitchFamily="49" charset="-122"/>
                <a:ea typeface="黑体" panose="02010609060101010101" pitchFamily="49" charset="-122"/>
                <a:cs typeface="Times New Roman" panose="02020603050405020304" pitchFamily="18" charset="0"/>
              </a:rPr>
              <a:t>可以在不同的分辨率下或者粒度下得到数据，而且在不同的分辨率下对象的数据也不同</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21507" name="Text Box 5">
            <a:extLst>
              <a:ext uri="{FF2B5EF4-FFF2-40B4-BE49-F238E27FC236}">
                <a16:creationId xmlns:a16="http://schemas.microsoft.com/office/drawing/2014/main" id="{AF84123D-7998-47A1-9809-EE7B37EDF9BB}"/>
              </a:ext>
            </a:extLst>
          </p:cNvPr>
          <p:cNvSpPr txBox="1">
            <a:spLocks noChangeArrowheads="1"/>
          </p:cNvSpPr>
          <p:nvPr/>
        </p:nvSpPr>
        <p:spPr bwMode="auto">
          <a:xfrm>
            <a:off x="541338" y="620713"/>
            <a:ext cx="1724025" cy="708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sz="4000" b="1">
                <a:latin typeface="黑体" panose="02010609060101010101" pitchFamily="49" charset="-122"/>
                <a:ea typeface="黑体" panose="02010609060101010101" pitchFamily="49" charset="-122"/>
              </a:rPr>
              <a:t>数据集</a:t>
            </a: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a:extLst>
              <a:ext uri="{FF2B5EF4-FFF2-40B4-BE49-F238E27FC236}">
                <a16:creationId xmlns:a16="http://schemas.microsoft.com/office/drawing/2014/main" id="{A52E388B-1778-4AC7-A66C-2EAC5A0C1682}"/>
              </a:ext>
            </a:extLst>
          </p:cNvPr>
          <p:cNvSpPr>
            <a:spLocks noGrp="1"/>
          </p:cNvSpPr>
          <p:nvPr>
            <p:ph idx="4294967295"/>
          </p:nvPr>
        </p:nvSpPr>
        <p:spPr>
          <a:xfrm>
            <a:off x="395288" y="1700213"/>
            <a:ext cx="8229600" cy="4537100"/>
          </a:xfrm>
        </p:spPr>
        <p:txBody>
          <a:bodyPr/>
          <a:lstStyle/>
          <a:p>
            <a:pPr>
              <a:buClr>
                <a:srgbClr val="00007D"/>
              </a:buClr>
              <a:defRPr/>
            </a:pPr>
            <a:r>
              <a:rPr lang="en-US" altLang="zh-CN" b="1" dirty="0">
                <a:solidFill>
                  <a:srgbClr val="A6A6A6"/>
                </a:solidFill>
                <a:latin typeface="黑体" panose="02010609060101010101" pitchFamily="49" charset="-122"/>
                <a:ea typeface="黑体" panose="02010609060101010101" pitchFamily="49" charset="-122"/>
              </a:rPr>
              <a:t>2.1 </a:t>
            </a:r>
            <a:r>
              <a:rPr lang="zh-CN" altLang="zh-CN" b="1" dirty="0">
                <a:solidFill>
                  <a:srgbClr val="A6A6A6"/>
                </a:solidFill>
                <a:latin typeface="黑体" panose="02010609060101010101" pitchFamily="49" charset="-122"/>
                <a:ea typeface="黑体" panose="02010609060101010101" pitchFamily="49" charset="-122"/>
              </a:rPr>
              <a:t>数据</a:t>
            </a:r>
            <a:r>
              <a:rPr lang="zh-CN" altLang="en-US" b="1" dirty="0">
                <a:solidFill>
                  <a:srgbClr val="A6A6A6"/>
                </a:solidFill>
                <a:latin typeface="黑体" panose="02010609060101010101" pitchFamily="49" charset="-122"/>
                <a:ea typeface="黑体" panose="02010609060101010101" pitchFamily="49" charset="-122"/>
              </a:rPr>
              <a:t>的概念与内容</a:t>
            </a:r>
            <a:endParaRPr lang="en-US" altLang="zh-CN" b="1" dirty="0">
              <a:solidFill>
                <a:srgbClr val="A6A6A6"/>
              </a:solidFill>
              <a:latin typeface="黑体" panose="02010609060101010101" pitchFamily="49" charset="-122"/>
              <a:ea typeface="黑体" panose="02010609060101010101" pitchFamily="49" charset="-122"/>
            </a:endParaRPr>
          </a:p>
          <a:p>
            <a:pPr>
              <a:buClr>
                <a:srgbClr val="00007D"/>
              </a:buClr>
              <a:defRPr/>
            </a:pPr>
            <a:r>
              <a:rPr lang="en-US" altLang="zh-CN" b="1" dirty="0">
                <a:solidFill>
                  <a:srgbClr val="A6A6A6"/>
                </a:solidFill>
                <a:latin typeface="黑体" panose="02010609060101010101" pitchFamily="49" charset="-122"/>
                <a:ea typeface="黑体" panose="02010609060101010101" pitchFamily="49" charset="-122"/>
              </a:rPr>
              <a:t>2.2 </a:t>
            </a:r>
            <a:r>
              <a:rPr lang="zh-CN" altLang="zh-CN" b="1" dirty="0">
                <a:solidFill>
                  <a:srgbClr val="A6A6A6"/>
                </a:solidFill>
                <a:latin typeface="黑体" panose="02010609060101010101" pitchFamily="49" charset="-122"/>
                <a:ea typeface="黑体" panose="02010609060101010101" pitchFamily="49" charset="-122"/>
              </a:rPr>
              <a:t>数据</a:t>
            </a:r>
            <a:r>
              <a:rPr lang="zh-CN" altLang="en-US" b="1" dirty="0">
                <a:solidFill>
                  <a:srgbClr val="A6A6A6"/>
                </a:solidFill>
                <a:latin typeface="黑体" panose="02010609060101010101" pitchFamily="49" charset="-122"/>
                <a:ea typeface="黑体" panose="02010609060101010101" pitchFamily="49" charset="-122"/>
              </a:rPr>
              <a:t>属性与数据集</a:t>
            </a:r>
            <a:endParaRPr lang="en-US" altLang="zh-CN" b="1" dirty="0">
              <a:solidFill>
                <a:srgbClr val="A6A6A6"/>
              </a:solidFill>
              <a:latin typeface="黑体" panose="02010609060101010101" pitchFamily="49" charset="-122"/>
              <a:ea typeface="黑体" panose="02010609060101010101" pitchFamily="49" charset="-122"/>
            </a:endParaRPr>
          </a:p>
          <a:p>
            <a:pPr>
              <a:defRPr/>
            </a:pPr>
            <a:r>
              <a:rPr lang="en-US" altLang="zh-CN" b="1" dirty="0">
                <a:latin typeface="黑体" panose="02010609060101010101" pitchFamily="49" charset="-122"/>
                <a:ea typeface="黑体" panose="02010609060101010101" pitchFamily="49" charset="-122"/>
              </a:rPr>
              <a:t>2.3  </a:t>
            </a:r>
            <a:r>
              <a:rPr lang="zh-CN" altLang="en-US" b="1" dirty="0">
                <a:latin typeface="黑体" panose="02010609060101010101" pitchFamily="49" charset="-122"/>
                <a:ea typeface="黑体" panose="02010609060101010101" pitchFamily="49" charset="-122"/>
              </a:rPr>
              <a:t>数据预处理</a:t>
            </a:r>
            <a:endParaRPr lang="en-US" altLang="zh-CN"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2.3.1 </a:t>
            </a:r>
            <a:r>
              <a:rPr lang="zh-CN" altLang="en-US" sz="2400" b="1" dirty="0">
                <a:latin typeface="黑体" panose="02010609060101010101" pitchFamily="49" charset="-122"/>
                <a:ea typeface="黑体" panose="02010609060101010101" pitchFamily="49" charset="-122"/>
              </a:rPr>
              <a:t>数据预处理的意义</a:t>
            </a:r>
            <a:r>
              <a:rPr lang="en-US" altLang="zh-CN" sz="2400" b="1" dirty="0">
                <a:latin typeface="黑体" panose="02010609060101010101" pitchFamily="49" charset="-122"/>
                <a:ea typeface="黑体" panose="02010609060101010101" pitchFamily="49" charset="-122"/>
              </a:rPr>
              <a:t> </a:t>
            </a:r>
          </a:p>
          <a:p>
            <a:pPr lvl="1">
              <a:defRPr/>
            </a:pPr>
            <a:r>
              <a:rPr lang="en-US" altLang="zh-CN" b="1" dirty="0">
                <a:latin typeface="黑体" panose="02010609060101010101" pitchFamily="49" charset="-122"/>
                <a:ea typeface="黑体" panose="02010609060101010101" pitchFamily="49" charset="-122"/>
              </a:rPr>
              <a:t>2.3.2</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数据清洗</a:t>
            </a:r>
            <a:endParaRPr lang="en-US" altLang="zh-CN" sz="2400"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2.3.3</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数据集成</a:t>
            </a:r>
            <a:endParaRPr lang="en-US" altLang="zh-CN" sz="2400"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2.3.4</a:t>
            </a: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数据变换</a:t>
            </a:r>
            <a:endParaRPr lang="en-US" altLang="zh-CN" sz="2400" b="1" dirty="0">
              <a:latin typeface="黑体" panose="02010609060101010101" pitchFamily="49" charset="-122"/>
              <a:ea typeface="黑体" panose="02010609060101010101" pitchFamily="49" charset="-122"/>
            </a:endParaRPr>
          </a:p>
          <a:p>
            <a:pPr lvl="1">
              <a:defRPr/>
            </a:pPr>
            <a:r>
              <a:rPr lang="en-US" altLang="zh-CN" b="1" dirty="0">
                <a:latin typeface="黑体" panose="02010609060101010101" pitchFamily="49" charset="-122"/>
                <a:ea typeface="黑体" panose="02010609060101010101" pitchFamily="49" charset="-122"/>
              </a:rPr>
              <a:t>2.3.5 </a:t>
            </a:r>
            <a:r>
              <a:rPr lang="zh-CN" altLang="en-US" sz="2400" b="1" dirty="0">
                <a:latin typeface="黑体" panose="02010609060101010101" pitchFamily="49" charset="-122"/>
                <a:ea typeface="黑体" panose="02010609060101010101" pitchFamily="49" charset="-122"/>
              </a:rPr>
              <a:t>数据归约</a:t>
            </a:r>
            <a:endParaRPr lang="en-US" altLang="zh-CN" sz="2400" b="1" dirty="0">
              <a:latin typeface="黑体" panose="02010609060101010101" pitchFamily="49" charset="-122"/>
              <a:ea typeface="黑体" panose="02010609060101010101" pitchFamily="49" charset="-122"/>
            </a:endParaRPr>
          </a:p>
        </p:txBody>
      </p:sp>
      <p:sp>
        <p:nvSpPr>
          <p:cNvPr id="4" name="Text Box 5">
            <a:extLst>
              <a:ext uri="{FF2B5EF4-FFF2-40B4-BE49-F238E27FC236}">
                <a16:creationId xmlns:a16="http://schemas.microsoft.com/office/drawing/2014/main" id="{B4CF5446-7657-4D42-B12C-91682DF04B75}"/>
              </a:ext>
            </a:extLst>
          </p:cNvPr>
          <p:cNvSpPr txBox="1">
            <a:spLocks noChangeArrowheads="1"/>
          </p:cNvSpPr>
          <p:nvPr/>
        </p:nvSpPr>
        <p:spPr bwMode="auto">
          <a:xfrm>
            <a:off x="514350" y="908050"/>
            <a:ext cx="36480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zh-CN" altLang="en-US" sz="3600" b="1" dirty="0">
                <a:latin typeface="黑体" panose="02010609060101010101" pitchFamily="49" charset="-122"/>
                <a:ea typeface="黑体" panose="02010609060101010101" pitchFamily="49" charset="-122"/>
                <a:cs typeface="+mj-cs"/>
              </a:rPr>
              <a:t>第 </a:t>
            </a:r>
            <a:r>
              <a:rPr lang="en-US" altLang="zh-CN" sz="3600" b="1" dirty="0">
                <a:latin typeface="黑体" panose="02010609060101010101" pitchFamily="49" charset="-122"/>
                <a:ea typeface="黑体" panose="02010609060101010101" pitchFamily="49" charset="-122"/>
              </a:rPr>
              <a:t>2</a:t>
            </a:r>
            <a:r>
              <a:rPr lang="en-US" altLang="zh-CN" sz="3600" b="1" dirty="0">
                <a:latin typeface="黑体" panose="02010609060101010101" pitchFamily="49" charset="-122"/>
                <a:ea typeface="黑体" panose="02010609060101010101" pitchFamily="49" charset="-122"/>
                <a:cs typeface="+mj-cs"/>
              </a:rPr>
              <a:t> </a:t>
            </a:r>
            <a:r>
              <a:rPr lang="zh-CN" altLang="en-US" sz="3600" b="1" dirty="0">
                <a:latin typeface="黑体" panose="02010609060101010101" pitchFamily="49" charset="-122"/>
                <a:ea typeface="黑体" panose="02010609060101010101" pitchFamily="49" charset="-122"/>
                <a:cs typeface="+mj-cs"/>
              </a:rPr>
              <a:t>章    数据</a:t>
            </a: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A5529B6-BBA1-4569-ADA3-DF443BF50B01}"/>
              </a:ext>
            </a:extLst>
          </p:cNvPr>
          <p:cNvSpPr>
            <a:spLocks noGrp="1"/>
          </p:cNvSpPr>
          <p:nvPr>
            <p:ph idx="4294967295"/>
          </p:nvPr>
        </p:nvSpPr>
        <p:spPr>
          <a:xfrm>
            <a:off x="679450" y="1916832"/>
            <a:ext cx="8069014" cy="4608512"/>
          </a:xfrm>
        </p:spPr>
        <p:txBody>
          <a:bodyPr>
            <a:normAutofit/>
          </a:bodyPr>
          <a:lstStyle/>
          <a:p>
            <a:pPr marL="0" indent="0" eaLnBrk="1" hangingPunct="1">
              <a:lnSpc>
                <a:spcPct val="90000"/>
              </a:lnSpc>
              <a:buNone/>
              <a:defRPr/>
            </a:pPr>
            <a:endParaRPr lang="en-US" altLang="zh-CN" sz="2400" b="1" dirty="0">
              <a:latin typeface="黑体" panose="02010609060101010101" pitchFamily="49" charset="-122"/>
              <a:ea typeface="黑体" panose="02010609060101010101" pitchFamily="49" charset="-122"/>
            </a:endParaRPr>
          </a:p>
          <a:p>
            <a:pPr marL="342900" lvl="1" indent="-457200">
              <a:lnSpc>
                <a:spcPts val="2400"/>
              </a:lnSpc>
              <a:spcBef>
                <a:spcPts val="0"/>
              </a:spcBef>
              <a:spcAft>
                <a:spcPts val="60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不一致数据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444500" lvl="2" indent="0" eaLnBrk="1" hangingPunct="1">
              <a:lnSpc>
                <a:spcPts val="2400"/>
              </a:lnSpc>
              <a:spcBef>
                <a:spcPts val="0"/>
              </a:spcBef>
              <a:spcAft>
                <a:spcPts val="600"/>
              </a:spcAft>
              <a:buNone/>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缺乏统一的分类标准和编码方案。</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ts val="2400"/>
              </a:lnSpc>
              <a:spcBef>
                <a:spcPts val="600"/>
              </a:spcBef>
              <a:spcAft>
                <a:spcPts val="60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重复数据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444500" lvl="2" indent="0" eaLnBrk="1" hangingPunct="1">
              <a:lnSpc>
                <a:spcPts val="2400"/>
              </a:lnSpc>
              <a:spcBef>
                <a:spcPts val="0"/>
              </a:spcBef>
              <a:spcAft>
                <a:spcPts val="600"/>
              </a:spcAft>
              <a:buNone/>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存在相同的记录，相同的信息存储在多个数据源中。</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ts val="2400"/>
              </a:lnSpc>
              <a:spcBef>
                <a:spcPts val="600"/>
              </a:spcBef>
              <a:spcAft>
                <a:spcPts val="60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残缺数据</a:t>
            </a:r>
          </a:p>
          <a:p>
            <a:pPr marL="444500" lvl="2" indent="0" eaLnBrk="1" hangingPunct="1">
              <a:lnSpc>
                <a:spcPts val="2400"/>
              </a:lnSpc>
              <a:spcBef>
                <a:spcPts val="0"/>
              </a:spcBef>
              <a:spcAft>
                <a:spcPts val="600"/>
              </a:spcAft>
              <a:buNone/>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空值</a:t>
            </a:r>
          </a:p>
          <a:p>
            <a:pPr marL="342900" lvl="1" indent="-457200">
              <a:lnSpc>
                <a:spcPts val="2400"/>
              </a:lnSpc>
              <a:spcBef>
                <a:spcPts val="600"/>
              </a:spcBef>
              <a:spcAft>
                <a:spcPts val="60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噪声数据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lvl="1" indent="457200">
              <a:lnSpc>
                <a:spcPts val="2400"/>
              </a:lnSpc>
              <a:spcBef>
                <a:spcPts val="0"/>
              </a:spcBef>
              <a:spcAft>
                <a:spcPts val="600"/>
              </a:spcAft>
              <a:buClrTx/>
              <a:buSzTx/>
              <a:buNone/>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错误值或孤立点</a:t>
            </a:r>
            <a:endPar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ts val="2400"/>
              </a:lnSpc>
              <a:spcBef>
                <a:spcPts val="600"/>
              </a:spcBef>
              <a:spcAft>
                <a:spcPts val="60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高维数据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444500" lvl="1" indent="0">
              <a:lnSpc>
                <a:spcPts val="2400"/>
              </a:lnSpc>
              <a:spcBef>
                <a:spcPts val="0"/>
              </a:spcBef>
              <a:spcAft>
                <a:spcPts val="600"/>
              </a:spcAft>
              <a:buClrTx/>
              <a:buSzTx/>
              <a:buNone/>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存在无用属性</a:t>
            </a:r>
            <a:endParaRPr lang="zh-CN" altLang="en-US" sz="2400" dirty="0">
              <a:latin typeface="黑体" panose="02010609060101010101" pitchFamily="49" charset="-122"/>
              <a:ea typeface="黑体" panose="02010609060101010101" pitchFamily="49" charset="-122"/>
            </a:endParaRPr>
          </a:p>
        </p:txBody>
      </p:sp>
      <p:sp>
        <p:nvSpPr>
          <p:cNvPr id="28675" name="Text Box 5">
            <a:extLst>
              <a:ext uri="{FF2B5EF4-FFF2-40B4-BE49-F238E27FC236}">
                <a16:creationId xmlns:a16="http://schemas.microsoft.com/office/drawing/2014/main" id="{4E23C5FD-C380-4AAB-BF33-B5938F231E72}"/>
              </a:ext>
            </a:extLst>
          </p:cNvPr>
          <p:cNvSpPr txBox="1">
            <a:spLocks noChangeArrowheads="1"/>
          </p:cNvSpPr>
          <p:nvPr/>
        </p:nvSpPr>
        <p:spPr bwMode="auto">
          <a:xfrm>
            <a:off x="679450" y="1404640"/>
            <a:ext cx="7997006"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defRPr/>
            </a:pPr>
            <a:r>
              <a:rPr lang="zh-CN" altLang="en-US" sz="2400" dirty="0">
                <a:effectLst/>
                <a:latin typeface="黑体" panose="02010609060101010101" pitchFamily="49" charset="-122"/>
                <a:ea typeface="黑体" panose="02010609060101010101" pitchFamily="49" charset="-122"/>
              </a:rPr>
              <a:t>数据质量问题：现实世界的数据一般是含噪声的、不完整的、不一致的，是“肮脏的”。</a:t>
            </a:r>
          </a:p>
        </p:txBody>
      </p:sp>
      <p:sp>
        <p:nvSpPr>
          <p:cNvPr id="4" name="Text Box 5">
            <a:extLst>
              <a:ext uri="{FF2B5EF4-FFF2-40B4-BE49-F238E27FC236}">
                <a16:creationId xmlns:a16="http://schemas.microsoft.com/office/drawing/2014/main" id="{FFAEF193-0B29-4E84-9D23-ABCF1D1CC1DC}"/>
              </a:ext>
            </a:extLst>
          </p:cNvPr>
          <p:cNvSpPr txBox="1">
            <a:spLocks noChangeArrowheads="1"/>
          </p:cNvSpPr>
          <p:nvPr/>
        </p:nvSpPr>
        <p:spPr bwMode="auto">
          <a:xfrm>
            <a:off x="517525" y="692150"/>
            <a:ext cx="49180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defRPr/>
            </a:pPr>
            <a:r>
              <a:rPr lang="en-US" altLang="zh-CN" dirty="0">
                <a:effectLst/>
                <a:latin typeface="黑体" panose="02010609060101010101" pitchFamily="49" charset="-122"/>
                <a:ea typeface="黑体" panose="02010609060101010101" pitchFamily="49" charset="-122"/>
              </a:rPr>
              <a:t>2.3.1 </a:t>
            </a:r>
            <a:r>
              <a:rPr lang="zh-CN" altLang="en-US" dirty="0">
                <a:effectLst/>
                <a:latin typeface="黑体" panose="02010609060101010101" pitchFamily="49" charset="-122"/>
                <a:ea typeface="黑体" panose="02010609060101010101" pitchFamily="49" charset="-122"/>
              </a:rPr>
              <a:t>数据预处理的意义</a:t>
            </a: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5">
            <a:extLst>
              <a:ext uri="{FF2B5EF4-FFF2-40B4-BE49-F238E27FC236}">
                <a16:creationId xmlns:a16="http://schemas.microsoft.com/office/drawing/2014/main" id="{C8068E3F-E6E1-4BDD-B1EF-9A38C8739E9F}"/>
              </a:ext>
            </a:extLst>
          </p:cNvPr>
          <p:cNvSpPr txBox="1">
            <a:spLocks noChangeArrowheads="1"/>
          </p:cNvSpPr>
          <p:nvPr/>
        </p:nvSpPr>
        <p:spPr bwMode="auto">
          <a:xfrm>
            <a:off x="517525" y="692150"/>
            <a:ext cx="49180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defRPr/>
            </a:pPr>
            <a:r>
              <a:rPr lang="en-US" altLang="zh-CN" dirty="0">
                <a:effectLst/>
                <a:latin typeface="黑体" panose="02010609060101010101" pitchFamily="49" charset="-122"/>
                <a:ea typeface="黑体" panose="02010609060101010101" pitchFamily="49" charset="-122"/>
              </a:rPr>
              <a:t>2.3.1 </a:t>
            </a:r>
            <a:r>
              <a:rPr lang="zh-CN" altLang="en-US" dirty="0">
                <a:effectLst/>
                <a:latin typeface="黑体" panose="02010609060101010101" pitchFamily="49" charset="-122"/>
                <a:ea typeface="黑体" panose="02010609060101010101" pitchFamily="49" charset="-122"/>
              </a:rPr>
              <a:t>数据预处理的意义</a:t>
            </a:r>
          </a:p>
        </p:txBody>
      </p:sp>
      <p:sp>
        <p:nvSpPr>
          <p:cNvPr id="4" name="Rectangle 3">
            <a:extLst>
              <a:ext uri="{FF2B5EF4-FFF2-40B4-BE49-F238E27FC236}">
                <a16:creationId xmlns:a16="http://schemas.microsoft.com/office/drawing/2014/main" id="{ED924A5A-0537-4B9D-BCBB-F19E77BD63FA}"/>
              </a:ext>
            </a:extLst>
          </p:cNvPr>
          <p:cNvSpPr txBox="1">
            <a:spLocks noChangeArrowheads="1"/>
          </p:cNvSpPr>
          <p:nvPr/>
        </p:nvSpPr>
        <p:spPr bwMode="auto">
          <a:xfrm>
            <a:off x="696913" y="1556792"/>
            <a:ext cx="8229600"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nSpc>
                <a:spcPct val="150000"/>
              </a:lnSpc>
              <a:spcAft>
                <a:spcPts val="0"/>
              </a:spcAft>
              <a:buClrTx/>
              <a:buSzTx/>
              <a:buNone/>
              <a:defRPr/>
            </a:pPr>
            <a:r>
              <a:rPr lang="zh-CN" altLang="en-US" sz="2400" b="1" dirty="0">
                <a:solidFill>
                  <a:schemeClr val="accent1">
                    <a:lumMod val="25000"/>
                  </a:schemeClr>
                </a:solidFill>
                <a:latin typeface="黑体" panose="02010609060101010101" pitchFamily="49" charset="-122"/>
                <a:ea typeface="黑体" panose="02010609060101010101" pitchFamily="49" charset="-122"/>
                <a:cs typeface="+mj-cs"/>
              </a:rPr>
              <a:t>没有高质量数据就没有高质量的挖掘结果</a:t>
            </a:r>
            <a:endParaRPr lang="en-US" altLang="zh-CN" sz="2400" b="1" dirty="0">
              <a:solidFill>
                <a:schemeClr val="accent1">
                  <a:lumMod val="25000"/>
                </a:schemeClr>
              </a:solidFill>
              <a:latin typeface="黑体" panose="02010609060101010101" pitchFamily="49" charset="-122"/>
              <a:ea typeface="黑体" panose="02010609060101010101" pitchFamily="49" charset="-122"/>
              <a:cs typeface="+mj-cs"/>
            </a:endParaRPr>
          </a:p>
          <a:p>
            <a:pPr marL="787400" lvl="2" indent="-342900" eaLnBrk="1" hangingPunct="1">
              <a:lnSpc>
                <a:spcPct val="150000"/>
              </a:lnSpc>
              <a:buFont typeface="Wingdings" panose="05000000000000000000" pitchFamily="2" charset="2"/>
              <a:buChar char="ü"/>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高质量的决策必须依赖高质量的数据</a:t>
            </a:r>
          </a:p>
          <a:p>
            <a:pPr marL="787400" lvl="2" indent="-342900" eaLnBrk="1" hangingPunct="1">
              <a:lnSpc>
                <a:spcPct val="150000"/>
              </a:lnSpc>
              <a:buFont typeface="Wingdings" panose="05000000000000000000" pitchFamily="2" charset="2"/>
              <a:buChar char="ü"/>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数据仓库需要对高质量的数据进行一致地集成</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p:txBody>
      </p:sp>
      <p:grpSp>
        <p:nvGrpSpPr>
          <p:cNvPr id="5" name="Group 21">
            <a:extLst>
              <a:ext uri="{FF2B5EF4-FFF2-40B4-BE49-F238E27FC236}">
                <a16:creationId xmlns:a16="http://schemas.microsoft.com/office/drawing/2014/main" id="{B0F676EE-1191-4D39-9F58-8FEF93928CFA}"/>
              </a:ext>
            </a:extLst>
          </p:cNvPr>
          <p:cNvGrpSpPr>
            <a:grpSpLocks/>
          </p:cNvGrpSpPr>
          <p:nvPr/>
        </p:nvGrpSpPr>
        <p:grpSpPr bwMode="auto">
          <a:xfrm>
            <a:off x="1331640" y="4167609"/>
            <a:ext cx="6137275" cy="917575"/>
            <a:chOff x="768" y="3023"/>
            <a:chExt cx="3866" cy="578"/>
          </a:xfrm>
        </p:grpSpPr>
        <p:sp>
          <p:nvSpPr>
            <p:cNvPr id="6" name="Text Box 16">
              <a:extLst>
                <a:ext uri="{FF2B5EF4-FFF2-40B4-BE49-F238E27FC236}">
                  <a16:creationId xmlns:a16="http://schemas.microsoft.com/office/drawing/2014/main" id="{34F20C54-D452-4812-BD95-B2548DD5782A}"/>
                </a:ext>
              </a:extLst>
            </p:cNvPr>
            <p:cNvSpPr txBox="1">
              <a:spLocks noChangeArrowheads="1"/>
            </p:cNvSpPr>
            <p:nvPr/>
          </p:nvSpPr>
          <p:spPr bwMode="auto">
            <a:xfrm>
              <a:off x="768" y="3072"/>
              <a:ext cx="698" cy="52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rgbClr val="FF9900"/>
                    </a:outerShdw>
                  </a:effectLst>
                </a14:hiddenEffects>
              </a:ext>
            </a:ex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FF6600"/>
                  </a:solidFill>
                  <a:uLnTx/>
                  <a:uFillTx/>
                  <a:latin typeface="黑体" panose="02010609060101010101" pitchFamily="49" charset="-122"/>
                  <a:ea typeface="黑体" panose="02010609060101010101" pitchFamily="49" charset="-122"/>
                </a:rPr>
                <a:t>预处理</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FF6600"/>
                  </a:solidFill>
                  <a:uLnTx/>
                  <a:uFillTx/>
                  <a:latin typeface="黑体" panose="02010609060101010101" pitchFamily="49" charset="-122"/>
                  <a:ea typeface="黑体" panose="02010609060101010101" pitchFamily="49" charset="-122"/>
                </a:rPr>
                <a:t>数据</a:t>
              </a:r>
            </a:p>
          </p:txBody>
        </p:sp>
        <p:sp>
          <p:nvSpPr>
            <p:cNvPr id="7" name="Text Box 17">
              <a:extLst>
                <a:ext uri="{FF2B5EF4-FFF2-40B4-BE49-F238E27FC236}">
                  <a16:creationId xmlns:a16="http://schemas.microsoft.com/office/drawing/2014/main" id="{63CCB999-C35C-4228-9EB3-212D81AA3910}"/>
                </a:ext>
              </a:extLst>
            </p:cNvPr>
            <p:cNvSpPr txBox="1">
              <a:spLocks noChangeArrowheads="1"/>
            </p:cNvSpPr>
            <p:nvPr/>
          </p:nvSpPr>
          <p:spPr bwMode="auto">
            <a:xfrm>
              <a:off x="2160" y="3072"/>
              <a:ext cx="890" cy="52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rgbClr val="FF9900"/>
                    </a:outerShdw>
                  </a:effectLst>
                </a14:hiddenEffects>
              </a:ext>
            </a:ex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FF6600"/>
                  </a:solidFill>
                  <a:uLnTx/>
                  <a:uFillTx/>
                  <a:latin typeface="黑体" panose="02010609060101010101" pitchFamily="49" charset="-122"/>
                  <a:ea typeface="黑体" panose="02010609060101010101" pitchFamily="49" charset="-122"/>
                </a:rPr>
                <a:t>提高</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FF6600"/>
                  </a:solidFill>
                  <a:uLnTx/>
                  <a:uFillTx/>
                  <a:latin typeface="黑体" panose="02010609060101010101" pitchFamily="49" charset="-122"/>
                  <a:ea typeface="黑体" panose="02010609060101010101" pitchFamily="49" charset="-122"/>
                </a:rPr>
                <a:t>数据质量</a:t>
              </a:r>
            </a:p>
          </p:txBody>
        </p:sp>
        <p:sp>
          <p:nvSpPr>
            <p:cNvPr id="8" name="Text Box 18">
              <a:extLst>
                <a:ext uri="{FF2B5EF4-FFF2-40B4-BE49-F238E27FC236}">
                  <a16:creationId xmlns:a16="http://schemas.microsoft.com/office/drawing/2014/main" id="{BF5FE183-CFEB-4435-B8F1-23606406D667}"/>
                </a:ext>
              </a:extLst>
            </p:cNvPr>
            <p:cNvSpPr txBox="1">
              <a:spLocks noChangeArrowheads="1"/>
            </p:cNvSpPr>
            <p:nvPr/>
          </p:nvSpPr>
          <p:spPr bwMode="auto">
            <a:xfrm>
              <a:off x="3744" y="3072"/>
              <a:ext cx="890" cy="524"/>
            </a:xfrm>
            <a:prstGeom prst="rect">
              <a:avLst/>
            </a:prstGeom>
            <a:noFill/>
            <a:ln w="9525">
              <a:solidFill>
                <a:srgbClr val="FFFFFF"/>
              </a:solidFill>
              <a:miter lim="800000"/>
              <a:headEnd/>
              <a:tailE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rgbClr val="FF9900"/>
                    </a:outerShdw>
                  </a:effectLst>
                </a14:hiddenEffects>
              </a:ext>
            </a:extLst>
          </p:spPr>
          <p:txBody>
            <a:bodyPr wrap="none" lIns="92075" tIns="46038" rIns="92075" bIns="46038">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FF6600"/>
                  </a:solidFill>
                  <a:uLnTx/>
                  <a:uFillTx/>
                  <a:latin typeface="黑体" panose="02010609060101010101" pitchFamily="49" charset="-122"/>
                  <a:ea typeface="黑体" panose="02010609060101010101" pitchFamily="49" charset="-122"/>
                </a:rPr>
                <a:t>提高</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1" i="0" u="none" strike="noStrike" kern="0" cap="none" spc="0" normalizeH="0" baseline="0" noProof="0">
                  <a:ln>
                    <a:noFill/>
                  </a:ln>
                  <a:solidFill>
                    <a:srgbClr val="FF6600"/>
                  </a:solidFill>
                  <a:uLnTx/>
                  <a:uFillTx/>
                  <a:latin typeface="黑体" panose="02010609060101010101" pitchFamily="49" charset="-122"/>
                  <a:ea typeface="黑体" panose="02010609060101010101" pitchFamily="49" charset="-122"/>
                </a:rPr>
                <a:t>挖掘结果</a:t>
              </a:r>
            </a:p>
          </p:txBody>
        </p:sp>
        <p:sp>
          <p:nvSpPr>
            <p:cNvPr id="9" name="AutoShape 19">
              <a:extLst>
                <a:ext uri="{FF2B5EF4-FFF2-40B4-BE49-F238E27FC236}">
                  <a16:creationId xmlns:a16="http://schemas.microsoft.com/office/drawing/2014/main" id="{1BFE0B31-7AEE-4901-9A97-0C4B85A45043}"/>
                </a:ext>
              </a:extLst>
            </p:cNvPr>
            <p:cNvSpPr>
              <a:spLocks noChangeArrowheads="1"/>
            </p:cNvSpPr>
            <p:nvPr/>
          </p:nvSpPr>
          <p:spPr bwMode="auto">
            <a:xfrm>
              <a:off x="1536" y="3023"/>
              <a:ext cx="576" cy="578"/>
            </a:xfrm>
            <a:prstGeom prst="rightArrow">
              <a:avLst>
                <a:gd name="adj1" fmla="val 50000"/>
                <a:gd name="adj2" fmla="val 50000"/>
              </a:avLst>
            </a:prstGeom>
            <a:solidFill>
              <a:srgbClr val="00E4A8"/>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FFFFFF"/>
                </a:solidFill>
                <a:uLnTx/>
                <a:uFillTx/>
                <a:latin typeface="黑体" panose="02010609060101010101" pitchFamily="49" charset="-122"/>
                <a:ea typeface="黑体" panose="02010609060101010101" pitchFamily="49" charset="-122"/>
              </a:endParaRPr>
            </a:p>
          </p:txBody>
        </p:sp>
        <p:sp>
          <p:nvSpPr>
            <p:cNvPr id="10" name="AutoShape 20">
              <a:extLst>
                <a:ext uri="{FF2B5EF4-FFF2-40B4-BE49-F238E27FC236}">
                  <a16:creationId xmlns:a16="http://schemas.microsoft.com/office/drawing/2014/main" id="{6B220078-F45B-47BE-8258-99C0A6D7A40C}"/>
                </a:ext>
              </a:extLst>
            </p:cNvPr>
            <p:cNvSpPr>
              <a:spLocks noChangeArrowheads="1"/>
            </p:cNvSpPr>
            <p:nvPr/>
          </p:nvSpPr>
          <p:spPr bwMode="auto">
            <a:xfrm>
              <a:off x="3120" y="3023"/>
              <a:ext cx="576" cy="578"/>
            </a:xfrm>
            <a:prstGeom prst="rightArrow">
              <a:avLst>
                <a:gd name="adj1" fmla="val 50000"/>
                <a:gd name="adj2" fmla="val 50000"/>
              </a:avLst>
            </a:prstGeom>
            <a:solidFill>
              <a:srgbClr val="00E4A8"/>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1" i="0" u="none" strike="noStrike" kern="0" cap="none" spc="0" normalizeH="0" baseline="0" noProof="0">
                <a:ln>
                  <a:noFill/>
                </a:ln>
                <a:solidFill>
                  <a:srgbClr val="FFFFFF"/>
                </a:solidFill>
                <a:uLnTx/>
                <a:uFillTx/>
                <a:latin typeface="黑体" panose="02010609060101010101" pitchFamily="49" charset="-122"/>
                <a:ea typeface="黑体" panose="02010609060101010101" pitchFamily="49" charset="-122"/>
              </a:endParaRPr>
            </a:p>
          </p:txBody>
        </p:sp>
      </p:grpSp>
    </p:spTree>
    <p:extLst>
      <p:ext uri="{BB962C8B-B14F-4D97-AF65-F5344CB8AC3E}">
        <p14:creationId xmlns:p14="http://schemas.microsoft.com/office/powerpoint/2010/main" val="3384229038"/>
      </p:ext>
    </p:extLst>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078C1D01-56F2-4C60-A4F9-EBDAFFA3D0D0}"/>
              </a:ext>
            </a:extLst>
          </p:cNvPr>
          <p:cNvSpPr txBox="1">
            <a:spLocks noChangeArrowheads="1"/>
          </p:cNvSpPr>
          <p:nvPr/>
        </p:nvSpPr>
        <p:spPr bwMode="auto">
          <a:xfrm>
            <a:off x="683568" y="1484784"/>
            <a:ext cx="8077200" cy="2509278"/>
          </a:xfrm>
          <a:prstGeom prst="rect">
            <a:avLst/>
          </a:prstGeom>
          <a:noFill/>
          <a:ln>
            <a:noFill/>
          </a:ln>
          <a:effectLst>
            <a:outerShdw algn="ctr" rotWithShape="0">
              <a:srgbClr val="1C1C1C"/>
            </a:outerShdw>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chemeClr val="tx1"/>
                </a:solidFill>
                <a:miter lim="800000"/>
                <a:headEnd/>
                <a:tailEnd/>
              </a14:hiddenLine>
            </a:ext>
          </a:extLst>
        </p:spPr>
        <p:txBody>
          <a:bodyPr lIns="90000" tIns="46800" rIns="90000" bIns="46800">
            <a:spAutoFit/>
          </a:bodyPr>
          <a:lstStyle/>
          <a:p>
            <a:pPr marL="0" marR="0" lvl="0" indent="0" defTabSz="914400" eaLnBrk="1" fontAlgn="auto" latinLnBrk="0" hangingPunct="1">
              <a:lnSpc>
                <a:spcPts val="3500"/>
              </a:lnSpc>
              <a:spcBef>
                <a:spcPts val="0"/>
              </a:spcBef>
              <a:spcAft>
                <a:spcPts val="0"/>
              </a:spcAft>
              <a:buClrTx/>
              <a:buSzTx/>
              <a:buFontTx/>
              <a:buNone/>
              <a:tabLst/>
              <a:defRPr/>
            </a:pPr>
            <a:r>
              <a:rPr lang="zh-CN" altLang="en-US" sz="2400" b="1" dirty="0">
                <a:solidFill>
                  <a:schemeClr val="accent1">
                    <a:lumMod val="25000"/>
                  </a:schemeClr>
                </a:solidFill>
                <a:latin typeface="黑体" panose="02010609060101010101" pitchFamily="49" charset="-122"/>
                <a:ea typeface="黑体" panose="02010609060101010101" pitchFamily="49" charset="-122"/>
                <a:cs typeface="+mj-cs"/>
              </a:rPr>
              <a:t>数据预处理的意义</a:t>
            </a:r>
          </a:p>
          <a:p>
            <a:pPr marL="0" marR="0" lvl="0" indent="0" defTabSz="914400" eaLnBrk="1" fontAlgn="auto" latinLnBrk="0" hangingPunct="1">
              <a:lnSpc>
                <a:spcPts val="3500"/>
              </a:lnSpc>
              <a:spcBef>
                <a:spcPts val="600"/>
              </a:spcBef>
              <a:spcAft>
                <a:spcPts val="0"/>
              </a:spcAft>
              <a:buClr>
                <a:srgbClr val="FF0000"/>
              </a:buClr>
              <a:buSzTx/>
              <a:buFont typeface="Wingdings" panose="05000000000000000000" pitchFamily="2" charset="2"/>
              <a:buChar char="Ø"/>
              <a:tabLst>
                <a:tab pos="87313" algn="l"/>
                <a:tab pos="182563" algn="l"/>
                <a:tab pos="269875" algn="l"/>
              </a:tabLst>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 改进数据质量，提高其后的挖掘过程的精度和性能。    </a:t>
            </a:r>
          </a:p>
          <a:p>
            <a:pPr marL="0" marR="0" lvl="0" indent="0" defTabSz="914400" eaLnBrk="1" fontAlgn="auto" latinLnBrk="0" hangingPunct="1">
              <a:lnSpc>
                <a:spcPts val="3500"/>
              </a:lnSpc>
              <a:spcBef>
                <a:spcPts val="600"/>
              </a:spcBef>
              <a:spcAft>
                <a:spcPts val="0"/>
              </a:spcAft>
              <a:buClr>
                <a:srgbClr val="FF0000"/>
              </a:buClr>
              <a:buSzTx/>
              <a:buFont typeface="Wingdings" panose="05000000000000000000" pitchFamily="2" charset="2"/>
              <a:buChar char="Ø"/>
              <a:tabLst>
                <a:tab pos="87313" algn="l"/>
                <a:tab pos="182563" algn="l"/>
                <a:tab pos="269875" algn="l"/>
              </a:tabLst>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 数据预处理是知识发现过程的重要步骤。</a:t>
            </a:r>
          </a:p>
          <a:p>
            <a:pPr marL="0" marR="0" lvl="0" indent="0" defTabSz="914400" eaLnBrk="1" fontAlgn="auto" latinLnBrk="0" hangingPunct="1">
              <a:lnSpc>
                <a:spcPts val="3500"/>
              </a:lnSpc>
              <a:spcBef>
                <a:spcPts val="600"/>
              </a:spcBef>
              <a:spcAft>
                <a:spcPts val="0"/>
              </a:spcAft>
              <a:buClr>
                <a:srgbClr val="FF0000"/>
              </a:buClr>
              <a:buSzTx/>
              <a:buFont typeface="Wingdings" panose="05000000000000000000" pitchFamily="2" charset="2"/>
              <a:buChar char="Ø"/>
              <a:tabLst>
                <a:tab pos="87313" algn="l"/>
                <a:tab pos="182563" algn="l"/>
                <a:tab pos="269875" algn="l"/>
              </a:tabLst>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 检测数据异常、尽早调整数据，并归约待分析数据，将得到较高决策回报。</a:t>
            </a:r>
          </a:p>
        </p:txBody>
      </p:sp>
      <p:sp>
        <p:nvSpPr>
          <p:cNvPr id="3" name="Text Box 5">
            <a:extLst>
              <a:ext uri="{FF2B5EF4-FFF2-40B4-BE49-F238E27FC236}">
                <a16:creationId xmlns:a16="http://schemas.microsoft.com/office/drawing/2014/main" id="{290ACB5E-C182-4F1B-9EF4-E597CB13789E}"/>
              </a:ext>
            </a:extLst>
          </p:cNvPr>
          <p:cNvSpPr txBox="1">
            <a:spLocks noChangeArrowheads="1"/>
          </p:cNvSpPr>
          <p:nvPr/>
        </p:nvSpPr>
        <p:spPr bwMode="auto">
          <a:xfrm>
            <a:off x="517525" y="692150"/>
            <a:ext cx="4918075"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lnSpc>
                <a:spcPts val="3500"/>
              </a:lnSpc>
              <a:defRPr/>
            </a:pPr>
            <a:r>
              <a:rPr lang="en-US" altLang="zh-CN" dirty="0">
                <a:effectLst/>
                <a:latin typeface="黑体" panose="02010609060101010101" pitchFamily="49" charset="-122"/>
                <a:ea typeface="黑体" panose="02010609060101010101" pitchFamily="49" charset="-122"/>
              </a:rPr>
              <a:t>2.3.1 </a:t>
            </a:r>
            <a:r>
              <a:rPr lang="zh-CN" altLang="en-US" dirty="0">
                <a:effectLst/>
                <a:latin typeface="黑体" panose="02010609060101010101" pitchFamily="49" charset="-122"/>
                <a:ea typeface="黑体" panose="02010609060101010101" pitchFamily="49" charset="-122"/>
              </a:rPr>
              <a:t>数据预处理的意义</a:t>
            </a:r>
          </a:p>
        </p:txBody>
      </p:sp>
      <p:sp>
        <p:nvSpPr>
          <p:cNvPr id="4" name="矩形 3">
            <a:extLst>
              <a:ext uri="{FF2B5EF4-FFF2-40B4-BE49-F238E27FC236}">
                <a16:creationId xmlns:a16="http://schemas.microsoft.com/office/drawing/2014/main" id="{F10EC89F-9B18-469A-9659-E8DB7C353D1C}"/>
              </a:ext>
            </a:extLst>
          </p:cNvPr>
          <p:cNvSpPr/>
          <p:nvPr/>
        </p:nvSpPr>
        <p:spPr>
          <a:xfrm>
            <a:off x="683047" y="4581128"/>
            <a:ext cx="8123559" cy="929742"/>
          </a:xfrm>
          <a:prstGeom prst="rect">
            <a:avLst/>
          </a:prstGeom>
        </p:spPr>
        <p:txBody>
          <a:bodyPr wrap="square">
            <a:spAutoFit/>
          </a:bodyPr>
          <a:lstStyle/>
          <a:p>
            <a:pPr marL="0" lvl="1" indent="0">
              <a:lnSpc>
                <a:spcPts val="3500"/>
              </a:lnSpc>
              <a:spcAft>
                <a:spcPts val="0"/>
              </a:spcAft>
              <a:buClrTx/>
              <a:buSzTx/>
              <a:buNone/>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数据预处理</a:t>
            </a:r>
            <a:r>
              <a:rPr lang="zh-CN" altLang="en-US" sz="2400" b="1" kern="100" dirty="0">
                <a:latin typeface="黑体" panose="02010609060101010101" pitchFamily="49" charset="-122"/>
                <a:ea typeface="黑体" panose="02010609060101010101" pitchFamily="49" charset="-122"/>
                <a:cs typeface="Times New Roman" panose="02020603050405020304" pitchFamily="18" charset="0"/>
              </a:rPr>
              <a:t>是构建数据仓库或者进行数据挖掘的工作中</a:t>
            </a: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占工作量最大</a:t>
            </a:r>
            <a:r>
              <a:rPr lang="zh-CN" altLang="en-US" sz="2400" b="1" kern="100" dirty="0">
                <a:latin typeface="黑体" panose="02010609060101010101" pitchFamily="49" charset="-122"/>
                <a:ea typeface="黑体" panose="02010609060101010101" pitchFamily="49" charset="-122"/>
                <a:cs typeface="Times New Roman" panose="02020603050405020304" pitchFamily="18" charset="0"/>
              </a:rPr>
              <a:t>的一个步骤</a:t>
            </a:r>
            <a:endParaRPr lang="zh-CN" altLang="en-US"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82370520"/>
      </p:ext>
    </p:extLst>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a:extLst>
              <a:ext uri="{FF2B5EF4-FFF2-40B4-BE49-F238E27FC236}">
                <a16:creationId xmlns:a16="http://schemas.microsoft.com/office/drawing/2014/main" id="{2541C859-537D-4D6C-828D-A34E91083BD4}"/>
              </a:ext>
            </a:extLst>
          </p:cNvPr>
          <p:cNvSpPr>
            <a:spLocks noGrp="1" noChangeArrowheads="1"/>
          </p:cNvSpPr>
          <p:nvPr>
            <p:ph idx="4294967295"/>
          </p:nvPr>
        </p:nvSpPr>
        <p:spPr>
          <a:xfrm>
            <a:off x="467544" y="1484784"/>
            <a:ext cx="8568952" cy="3888432"/>
          </a:xfrm>
        </p:spPr>
        <p:txBody>
          <a:bodyPr/>
          <a:lstStyle/>
          <a:p>
            <a:pPr marL="384175" lvl="1" indent="-384175">
              <a:lnSpc>
                <a:spcPts val="2880"/>
              </a:lnSpc>
              <a:spcBef>
                <a:spcPts val="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数据清洗：</a:t>
            </a:r>
            <a:r>
              <a:rPr lang="zh-CN" altLang="en-US" sz="2000" b="1" dirty="0">
                <a:latin typeface="黑体" panose="02010609060101010101" pitchFamily="49" charset="-122"/>
                <a:ea typeface="黑体" panose="02010609060101010101" pitchFamily="49" charset="-122"/>
              </a:rPr>
              <a:t>除去噪声，纠正不一致性。</a:t>
            </a:r>
            <a:endParaRPr lang="en-US" altLang="zh-CN" sz="2000" b="1" dirty="0">
              <a:latin typeface="黑体" panose="02010609060101010101" pitchFamily="49" charset="-122"/>
              <a:ea typeface="黑体" panose="02010609060101010101" pitchFamily="49" charset="-122"/>
            </a:endParaRPr>
          </a:p>
          <a:p>
            <a:pPr marL="0" lvl="1" indent="357188">
              <a:lnSpc>
                <a:spcPts val="2880"/>
              </a:lnSpc>
              <a:spcBef>
                <a:spcPts val="0"/>
              </a:spcBef>
              <a:spcAft>
                <a:spcPts val="0"/>
              </a:spcAft>
              <a:buClrTx/>
              <a:buSzTx/>
              <a:buNone/>
              <a:defRPr/>
            </a:pPr>
            <a:r>
              <a:rPr lang="zh-CN" altLang="en-US" sz="2000" b="1" dirty="0">
                <a:solidFill>
                  <a:srgbClr val="00B0F0"/>
                </a:solidFill>
                <a:latin typeface="黑体" panose="02010609060101010101" pitchFamily="49" charset="-122"/>
                <a:ea typeface="黑体" panose="02010609060101010101" pitchFamily="49" charset="-122"/>
              </a:rPr>
              <a:t>填写空缺的值，平滑噪声数据，识别、删除孤立点，解决不一致性</a:t>
            </a:r>
          </a:p>
          <a:p>
            <a:pPr marL="384175" lvl="1" indent="-384175">
              <a:lnSpc>
                <a:spcPts val="2880"/>
              </a:lnSpc>
              <a:spcBef>
                <a:spcPts val="60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数据集成：</a:t>
            </a:r>
            <a:r>
              <a:rPr lang="zh-CN" altLang="en-US" sz="2000" b="1" dirty="0">
                <a:latin typeface="黑体" panose="02010609060101010101" pitchFamily="49" charset="-122"/>
                <a:ea typeface="黑体" panose="02010609060101010101" pitchFamily="49" charset="-122"/>
              </a:rPr>
              <a:t>将多种数据源合并成一致的数据存储。</a:t>
            </a:r>
            <a:endParaRPr lang="en-US" altLang="zh-CN" sz="2000" b="1" dirty="0">
              <a:latin typeface="黑体" panose="02010609060101010101" pitchFamily="49" charset="-122"/>
              <a:ea typeface="黑体" panose="02010609060101010101" pitchFamily="49" charset="-122"/>
            </a:endParaRPr>
          </a:p>
          <a:p>
            <a:pPr marL="0" lvl="1" indent="357188">
              <a:lnSpc>
                <a:spcPts val="2880"/>
              </a:lnSpc>
              <a:spcBef>
                <a:spcPts val="0"/>
              </a:spcBef>
              <a:spcAft>
                <a:spcPts val="0"/>
              </a:spcAft>
              <a:buClrTx/>
              <a:buSzTx/>
              <a:buNone/>
              <a:defRPr/>
            </a:pPr>
            <a:r>
              <a:rPr lang="zh-CN" altLang="en-US" sz="2000" b="1" dirty="0">
                <a:solidFill>
                  <a:srgbClr val="00B0F0"/>
                </a:solidFill>
                <a:latin typeface="黑体" panose="02010609060101010101" pitchFamily="49" charset="-122"/>
                <a:ea typeface="黑体" panose="02010609060101010101" pitchFamily="49" charset="-122"/>
              </a:rPr>
              <a:t>集成多个数据库、数据立方体或文件</a:t>
            </a:r>
          </a:p>
          <a:p>
            <a:pPr marL="384175" lvl="1" indent="-384175" defTabSz="896938">
              <a:lnSpc>
                <a:spcPts val="2880"/>
              </a:lnSpc>
              <a:spcBef>
                <a:spcPts val="60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数据变换：</a:t>
            </a:r>
            <a:r>
              <a:rPr lang="zh-CN" altLang="en-US" sz="2000" b="1" dirty="0">
                <a:latin typeface="黑体" panose="02010609060101010101" pitchFamily="49" charset="-122"/>
                <a:ea typeface="黑体" panose="02010609060101010101" pitchFamily="49" charset="-122"/>
              </a:rPr>
              <a:t>即规范化，可以改进距离度量的挖掘算法的精度和有效性。</a:t>
            </a:r>
            <a:endParaRPr lang="en-US" altLang="zh-CN" sz="2000" b="1" dirty="0">
              <a:latin typeface="黑体" panose="02010609060101010101" pitchFamily="49" charset="-122"/>
              <a:ea typeface="黑体" panose="02010609060101010101" pitchFamily="49" charset="-122"/>
            </a:endParaRPr>
          </a:p>
          <a:p>
            <a:pPr marL="0" lvl="1" indent="357188" defTabSz="896938">
              <a:lnSpc>
                <a:spcPts val="2880"/>
              </a:lnSpc>
              <a:spcBef>
                <a:spcPts val="0"/>
              </a:spcBef>
              <a:spcAft>
                <a:spcPts val="0"/>
              </a:spcAft>
              <a:buClrTx/>
              <a:buSzTx/>
              <a:buNone/>
              <a:defRPr/>
            </a:pPr>
            <a:r>
              <a:rPr lang="zh-CN" altLang="en-US" sz="2000" b="1" dirty="0">
                <a:solidFill>
                  <a:srgbClr val="00B0F0"/>
                </a:solidFill>
                <a:latin typeface="黑体" panose="02010609060101010101" pitchFamily="49" charset="-122"/>
                <a:ea typeface="黑体" panose="02010609060101010101" pitchFamily="49" charset="-122"/>
              </a:rPr>
              <a:t>规范化和聚集</a:t>
            </a:r>
          </a:p>
          <a:p>
            <a:pPr marL="384175" lvl="1" indent="-384175">
              <a:lnSpc>
                <a:spcPts val="2880"/>
              </a:lnSpc>
              <a:spcBef>
                <a:spcPts val="60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数据归约：</a:t>
            </a:r>
            <a:r>
              <a:rPr lang="zh-CN" altLang="en-US" sz="2000" b="1" dirty="0">
                <a:latin typeface="黑体" panose="02010609060101010101" pitchFamily="49" charset="-122"/>
                <a:ea typeface="黑体" panose="02010609060101010101" pitchFamily="49" charset="-122"/>
              </a:rPr>
              <a:t>通过聚集、删除冗余特性或聚类方法来压缩数据。</a:t>
            </a:r>
            <a:endParaRPr lang="en-US" altLang="zh-CN" sz="2000" b="1" dirty="0">
              <a:latin typeface="黑体" panose="02010609060101010101" pitchFamily="49" charset="-122"/>
              <a:ea typeface="黑体" panose="02010609060101010101" pitchFamily="49" charset="-122"/>
            </a:endParaRPr>
          </a:p>
          <a:p>
            <a:pPr marL="0" lvl="1" indent="357188">
              <a:lnSpc>
                <a:spcPts val="2880"/>
              </a:lnSpc>
              <a:spcBef>
                <a:spcPts val="0"/>
              </a:spcBef>
              <a:spcAft>
                <a:spcPts val="0"/>
              </a:spcAft>
              <a:buClrTx/>
              <a:buSzTx/>
              <a:buNone/>
              <a:defRPr/>
            </a:pPr>
            <a:r>
              <a:rPr lang="zh-CN" altLang="en-US" sz="2000" b="1" dirty="0">
                <a:solidFill>
                  <a:srgbClr val="00B0F0"/>
                </a:solidFill>
                <a:latin typeface="黑体" panose="02010609060101010101" pitchFamily="49" charset="-122"/>
                <a:ea typeface="黑体" panose="02010609060101010101" pitchFamily="49" charset="-122"/>
              </a:rPr>
              <a:t>通过一些技术（概念分层上卷等）得到数据集的压缩表示，它小得多，但可以得到相同或相近的结果</a:t>
            </a:r>
          </a:p>
        </p:txBody>
      </p:sp>
      <p:sp>
        <p:nvSpPr>
          <p:cNvPr id="29699" name="Text Box 5">
            <a:extLst>
              <a:ext uri="{FF2B5EF4-FFF2-40B4-BE49-F238E27FC236}">
                <a16:creationId xmlns:a16="http://schemas.microsoft.com/office/drawing/2014/main" id="{8AA0AC75-9169-4565-BA82-46A1D12D66D4}"/>
              </a:ext>
            </a:extLst>
          </p:cNvPr>
          <p:cNvSpPr txBox="1">
            <a:spLocks noChangeArrowheads="1"/>
          </p:cNvSpPr>
          <p:nvPr/>
        </p:nvSpPr>
        <p:spPr bwMode="auto">
          <a:xfrm>
            <a:off x="541338" y="620713"/>
            <a:ext cx="446271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lnSpc>
                <a:spcPts val="2880"/>
              </a:lnSpc>
              <a:defRPr/>
            </a:pPr>
            <a:r>
              <a:rPr lang="zh-CN" altLang="en-US" sz="2400" dirty="0">
                <a:effectLst/>
                <a:latin typeface="黑体" panose="02010609060101010101" pitchFamily="49" charset="-122"/>
                <a:ea typeface="黑体" panose="02010609060101010101" pitchFamily="49" charset="-122"/>
              </a:rPr>
              <a:t>数据预处理的基本方法</a:t>
            </a:r>
          </a:p>
        </p:txBody>
      </p:sp>
    </p:spTree>
    <p:extLst>
      <p:ext uri="{BB962C8B-B14F-4D97-AF65-F5344CB8AC3E}">
        <p14:creationId xmlns:p14="http://schemas.microsoft.com/office/powerpoint/2010/main" val="1553828186"/>
      </p:ext>
    </p:extLst>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9EDB5D08-FA11-4E78-B820-0EBDE74374FA}"/>
              </a:ext>
            </a:extLst>
          </p:cNvPr>
          <p:cNvSpPr txBox="1">
            <a:spLocks noChangeArrowheads="1"/>
          </p:cNvSpPr>
          <p:nvPr/>
        </p:nvSpPr>
        <p:spPr bwMode="auto">
          <a:xfrm>
            <a:off x="541338" y="620713"/>
            <a:ext cx="446271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defRPr/>
            </a:pPr>
            <a:r>
              <a:rPr lang="zh-CN" altLang="en-US" sz="2400" dirty="0"/>
              <a:t>数据预处理的基本方法</a:t>
            </a:r>
          </a:p>
        </p:txBody>
      </p:sp>
      <p:graphicFrame>
        <p:nvGraphicFramePr>
          <p:cNvPr id="6" name="对象 5">
            <a:extLst>
              <a:ext uri="{FF2B5EF4-FFF2-40B4-BE49-F238E27FC236}">
                <a16:creationId xmlns:a16="http://schemas.microsoft.com/office/drawing/2014/main" id="{9E4B7B8A-A189-423F-A5E1-26F09C219BDB}"/>
              </a:ext>
            </a:extLst>
          </p:cNvPr>
          <p:cNvGraphicFramePr>
            <a:graphicFrameLocks noChangeAspect="1"/>
          </p:cNvGraphicFramePr>
          <p:nvPr>
            <p:extLst>
              <p:ext uri="{D42A27DB-BD31-4B8C-83A1-F6EECF244321}">
                <p14:modId xmlns:p14="http://schemas.microsoft.com/office/powerpoint/2010/main" val="2525261688"/>
              </p:ext>
            </p:extLst>
          </p:nvPr>
        </p:nvGraphicFramePr>
        <p:xfrm>
          <a:off x="1817340" y="1556792"/>
          <a:ext cx="5274940" cy="4876253"/>
        </p:xfrm>
        <a:graphic>
          <a:graphicData uri="http://schemas.openxmlformats.org/presentationml/2006/ole">
            <mc:AlternateContent xmlns:mc="http://schemas.openxmlformats.org/markup-compatibility/2006">
              <mc:Choice xmlns:v="urn:schemas-microsoft-com:vml" Requires="v">
                <p:oleObj name="Visio" r:id="rId2" imgW="6048360" imgH="5600660" progId="Visio.Drawing.15">
                  <p:embed/>
                </p:oleObj>
              </mc:Choice>
              <mc:Fallback>
                <p:oleObj name="Visio" r:id="rId2" imgW="6048360" imgH="5600660" progId="Visio.Drawing.15">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340" y="1556792"/>
                        <a:ext cx="5274940" cy="4876253"/>
                      </a:xfrm>
                      <a:prstGeom prst="rect">
                        <a:avLst/>
                      </a:prstGeom>
                      <a:noFill/>
                    </p:spPr>
                  </p:pic>
                </p:oleObj>
              </mc:Fallback>
            </mc:AlternateContent>
          </a:graphicData>
        </a:graphic>
      </p:graphicFrame>
    </p:spTree>
    <p:extLst>
      <p:ext uri="{BB962C8B-B14F-4D97-AF65-F5344CB8AC3E}">
        <p14:creationId xmlns:p14="http://schemas.microsoft.com/office/powerpoint/2010/main" val="3420358906"/>
      </p:ext>
    </p:extLst>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D9D0C1D-471E-4BAA-821B-E0F7FA34FBDD}"/>
              </a:ext>
            </a:extLst>
          </p:cNvPr>
          <p:cNvSpPr txBox="1">
            <a:spLocks noChangeArrowheads="1"/>
          </p:cNvSpPr>
          <p:nvPr/>
        </p:nvSpPr>
        <p:spPr bwMode="auto">
          <a:xfrm>
            <a:off x="3059113" y="1844675"/>
            <a:ext cx="5688012"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4400" b="1">
                <a:solidFill>
                  <a:srgbClr val="FFC000"/>
                </a:solidFill>
                <a:latin typeface="微软雅黑" panose="020B0503020204020204" pitchFamily="34" charset="-122"/>
                <a:ea typeface="微软雅黑" panose="020B0503020204020204" pitchFamily="34" charset="-122"/>
              </a:rPr>
              <a:t> 第二章      数据</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4F1E05CF-ACDD-4A85-9B6D-2F8D58B0B122}"/>
              </a:ext>
            </a:extLst>
          </p:cNvPr>
          <p:cNvSpPr>
            <a:spLocks noGrp="1"/>
          </p:cNvSpPr>
          <p:nvPr>
            <p:ph idx="4294967295"/>
          </p:nvPr>
        </p:nvSpPr>
        <p:spPr>
          <a:xfrm>
            <a:off x="468313" y="1557338"/>
            <a:ext cx="8424862" cy="4751982"/>
          </a:xfrm>
        </p:spPr>
        <p:txBody>
          <a:bodyPr/>
          <a:lstStyle/>
          <a:p>
            <a:pPr marL="0" lvl="1" indent="0">
              <a:lnSpc>
                <a:spcPts val="2800"/>
              </a:lnSpc>
              <a:spcAft>
                <a:spcPts val="0"/>
              </a:spcAft>
              <a:buClrTx/>
              <a:buSzTx/>
              <a:buNone/>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数据清洗</a:t>
            </a:r>
            <a:r>
              <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(Data cleaning),</a:t>
            </a: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就是按照一定的规则把“脏数据”“洗掉”，即填充空缺的值，识别孤立点、消除噪声，并纠正数据中的不一致。</a:t>
            </a:r>
            <a:endPar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342900">
              <a:lnSpc>
                <a:spcPts val="2800"/>
              </a:lnSpc>
              <a:spcBef>
                <a:spcPts val="1200"/>
              </a:spcBef>
              <a:spcAft>
                <a:spcPts val="0"/>
              </a:spcAft>
              <a:buClrTx/>
              <a:buSzTx/>
              <a:buFont typeface="Wingdings" panose="05000000000000000000" pitchFamily="2" charset="2"/>
              <a:buChar char="ü"/>
              <a:defRPr/>
            </a:pP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通过对数据进行重新审查和校验的过程，</a:t>
            </a: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发现并纠正数据文件中可识别的错误，包括检查数据一致性，处理无效值和缺失值，删除重复信息、纠正存在的错误，并提供数据一致性等。</a:t>
            </a:r>
            <a:endParaRPr lang="en-US" altLang="zh-CN"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342900">
              <a:lnSpc>
                <a:spcPts val="2800"/>
              </a:lnSpc>
              <a:spcBef>
                <a:spcPts val="1200"/>
              </a:spcBef>
              <a:spcAft>
                <a:spcPts val="0"/>
              </a:spcAft>
              <a:buClrTx/>
              <a:buSzTx/>
              <a:buFont typeface="Wingdings" panose="05000000000000000000" pitchFamily="2" charset="2"/>
              <a:buChar char="ü"/>
              <a:defRPr/>
            </a:pP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目的是</a:t>
            </a: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提高数据质量</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kern="100" dirty="0">
              <a:latin typeface="黑体" panose="02010609060101010101" pitchFamily="49" charset="-122"/>
              <a:ea typeface="黑体" panose="02010609060101010101" pitchFamily="49" charset="-122"/>
              <a:cs typeface="Times New Roman" panose="02020603050405020304" pitchFamily="18" charset="0"/>
            </a:endParaRPr>
          </a:p>
          <a:p>
            <a:pPr marL="342900" lvl="1" indent="-342900">
              <a:lnSpc>
                <a:spcPts val="2800"/>
              </a:lnSpc>
              <a:spcBef>
                <a:spcPts val="1200"/>
              </a:spcBef>
              <a:spcAft>
                <a:spcPts val="0"/>
              </a:spcAft>
              <a:buClrTx/>
              <a:buSzTx/>
              <a:buFont typeface="Wingdings" panose="05000000000000000000" pitchFamily="2" charset="2"/>
              <a:buChar char="ü"/>
              <a:defRPr/>
            </a:pP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数据清理一般是</a:t>
            </a: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由计算机而不是人工完成。</a:t>
            </a:r>
            <a:endParaRPr lang="en-US" altLang="zh-CN"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342900">
              <a:lnSpc>
                <a:spcPts val="2800"/>
              </a:lnSpc>
              <a:spcBef>
                <a:spcPts val="1200"/>
              </a:spcBef>
              <a:spcAft>
                <a:spcPts val="0"/>
              </a:spcAft>
              <a:buClrTx/>
              <a:buSzTx/>
              <a:buFont typeface="Wingdings" panose="05000000000000000000" pitchFamily="2" charset="2"/>
              <a:buChar char="ü"/>
              <a:defRPr/>
            </a:pP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业界对数据清洗的认识：</a:t>
            </a: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数据清洗是数据仓库构建中最重要的问题。</a:t>
            </a:r>
            <a:endParaRPr lang="en-US" altLang="zh-CN" sz="2000"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4819" name="Text Box 5">
            <a:extLst>
              <a:ext uri="{FF2B5EF4-FFF2-40B4-BE49-F238E27FC236}">
                <a16:creationId xmlns:a16="http://schemas.microsoft.com/office/drawing/2014/main" id="{3FFB799B-1013-426E-B67F-98F3D91BEEAE}"/>
              </a:ext>
            </a:extLst>
          </p:cNvPr>
          <p:cNvSpPr txBox="1">
            <a:spLocks noChangeArrowheads="1"/>
          </p:cNvSpPr>
          <p:nvPr/>
        </p:nvSpPr>
        <p:spPr bwMode="auto">
          <a:xfrm>
            <a:off x="496888" y="765175"/>
            <a:ext cx="421912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lnSpc>
                <a:spcPts val="2800"/>
              </a:lnSpc>
              <a:defRPr/>
            </a:pPr>
            <a:r>
              <a:rPr lang="en-US" altLang="zh-CN" dirty="0">
                <a:effectLst/>
                <a:latin typeface="黑体" panose="02010609060101010101" pitchFamily="49" charset="-122"/>
                <a:ea typeface="黑体" panose="02010609060101010101" pitchFamily="49" charset="-122"/>
              </a:rPr>
              <a:t>2.3.2 </a:t>
            </a:r>
            <a:r>
              <a:rPr lang="zh-CN" altLang="en-US" dirty="0">
                <a:effectLst/>
                <a:latin typeface="黑体" panose="02010609060101010101" pitchFamily="49" charset="-122"/>
                <a:ea typeface="黑体" panose="02010609060101010101" pitchFamily="49" charset="-122"/>
              </a:rPr>
              <a:t>数据清洗</a:t>
            </a:r>
          </a:p>
        </p:txBody>
      </p:sp>
      <p:sp>
        <p:nvSpPr>
          <p:cNvPr id="2" name="矩形 1">
            <a:extLst>
              <a:ext uri="{FF2B5EF4-FFF2-40B4-BE49-F238E27FC236}">
                <a16:creationId xmlns:a16="http://schemas.microsoft.com/office/drawing/2014/main" id="{233938B0-0410-484A-BE40-B92D9A67CBAF}"/>
              </a:ext>
            </a:extLst>
          </p:cNvPr>
          <p:cNvSpPr/>
          <p:nvPr/>
        </p:nvSpPr>
        <p:spPr>
          <a:xfrm>
            <a:off x="496888" y="5589240"/>
            <a:ext cx="8496175" cy="404919"/>
          </a:xfrm>
          <a:prstGeom prst="rect">
            <a:avLst/>
          </a:prstGeom>
        </p:spPr>
        <p:txBody>
          <a:bodyPr wrap="square">
            <a:spAutoFit/>
          </a:bodyPr>
          <a:lstStyle/>
          <a:p>
            <a:pPr marL="0" lvl="1">
              <a:lnSpc>
                <a:spcPts val="2800"/>
              </a:lnSpc>
              <a:spcBef>
                <a:spcPct val="20000"/>
              </a:spcBef>
              <a:spcAft>
                <a:spcPts val="0"/>
              </a:spcAft>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数据清洗任务：</a:t>
            </a:r>
            <a:r>
              <a:rPr lang="en-US" altLang="zh-CN" sz="2000" b="1" kern="100" dirty="0">
                <a:solidFill>
                  <a:srgbClr val="9999FF">
                    <a:lumMod val="90000"/>
                  </a:srgbClr>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000" b="1" kern="100" dirty="0">
                <a:solidFill>
                  <a:srgbClr val="9999FF">
                    <a:lumMod val="90000"/>
                  </a:srgbClr>
                </a:solidFill>
                <a:latin typeface="黑体" panose="02010609060101010101" pitchFamily="49" charset="-122"/>
                <a:ea typeface="黑体" panose="02010609060101010101" pitchFamily="49" charset="-122"/>
                <a:cs typeface="Times New Roman" panose="02020603050405020304" pitchFamily="18" charset="0"/>
              </a:rPr>
              <a:t>）空缺值处理 </a:t>
            </a:r>
            <a:r>
              <a:rPr lang="en-US" altLang="zh-CN" sz="2000" b="1" kern="100" dirty="0">
                <a:solidFill>
                  <a:srgbClr val="9999FF">
                    <a:lumMod val="90000"/>
                  </a:srgbClr>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000" b="1" kern="100" dirty="0">
                <a:solidFill>
                  <a:srgbClr val="9999FF">
                    <a:lumMod val="90000"/>
                  </a:srgbClr>
                </a:solidFill>
                <a:latin typeface="黑体" panose="02010609060101010101" pitchFamily="49" charset="-122"/>
                <a:ea typeface="黑体" panose="02010609060101010101" pitchFamily="49" charset="-122"/>
                <a:cs typeface="Times New Roman" panose="02020603050405020304" pitchFamily="18" charset="0"/>
              </a:rPr>
              <a:t>）属性选择与处理 </a:t>
            </a:r>
            <a:r>
              <a:rPr lang="en-US" altLang="zh-CN" sz="2000" b="1" kern="100" dirty="0">
                <a:solidFill>
                  <a:srgbClr val="9999FF">
                    <a:lumMod val="90000"/>
                  </a:srgbClr>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2000" b="1" kern="100" dirty="0">
                <a:solidFill>
                  <a:srgbClr val="9999FF">
                    <a:lumMod val="90000"/>
                  </a:srgbClr>
                </a:solidFill>
                <a:latin typeface="黑体" panose="02010609060101010101" pitchFamily="49" charset="-122"/>
                <a:ea typeface="黑体" panose="02010609060101010101" pitchFamily="49" charset="-122"/>
                <a:cs typeface="Times New Roman" panose="02020603050405020304" pitchFamily="18" charset="0"/>
              </a:rPr>
              <a:t>）噪声数据处理</a:t>
            </a:r>
            <a:endParaRPr lang="zh-CN" altLang="en-US" sz="1600"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FA221DE3-2927-40D8-82E7-066934211279}"/>
              </a:ext>
            </a:extLst>
          </p:cNvPr>
          <p:cNvSpPr>
            <a:spLocks noGrp="1"/>
          </p:cNvSpPr>
          <p:nvPr>
            <p:ph idx="4294967295"/>
          </p:nvPr>
        </p:nvSpPr>
        <p:spPr>
          <a:xfrm>
            <a:off x="719138" y="1556792"/>
            <a:ext cx="8174037" cy="4176464"/>
          </a:xfrm>
        </p:spPr>
        <p:txBody>
          <a:bodyPr/>
          <a:lstStyle/>
          <a:p>
            <a:pPr marL="182563" lvl="2" indent="-182563" eaLnBrk="1" hangingPunct="1">
              <a:lnSpc>
                <a:spcPts val="2880"/>
              </a:lnSpc>
              <a:buFont typeface="Wingdings" panose="05000000000000000000" pitchFamily="2" charset="2"/>
              <a:buChar char="Ø"/>
              <a:tabLst>
                <a:tab pos="87313" algn="l"/>
                <a:tab pos="182563" algn="l"/>
                <a:tab pos="269875" algn="l"/>
                <a:tab pos="357188" algn="l"/>
                <a:tab pos="444500" algn="l"/>
                <a:tab pos="896938" algn="l"/>
              </a:tabLst>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忽略元组</a:t>
            </a:r>
          </a:p>
          <a:p>
            <a:pPr marL="182563" lvl="2" indent="-182563" eaLnBrk="1" hangingPunct="1">
              <a:lnSpc>
                <a:spcPts val="2880"/>
              </a:lnSpc>
              <a:buFont typeface="Wingdings" panose="05000000000000000000" pitchFamily="2" charset="2"/>
              <a:buChar char="Ø"/>
              <a:tabLst>
                <a:tab pos="87313" algn="l"/>
                <a:tab pos="182563" algn="l"/>
                <a:tab pos="269875" algn="l"/>
                <a:tab pos="357188" algn="l"/>
                <a:tab pos="444500" algn="l"/>
                <a:tab pos="896938" algn="l"/>
              </a:tabLst>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人工填写空缺值</a:t>
            </a:r>
          </a:p>
          <a:p>
            <a:pPr marL="182563" lvl="2" indent="-182563" eaLnBrk="1" hangingPunct="1">
              <a:lnSpc>
                <a:spcPts val="2880"/>
              </a:lnSpc>
              <a:buFont typeface="Wingdings" panose="05000000000000000000" pitchFamily="2" charset="2"/>
              <a:buChar char="Ø"/>
              <a:tabLst>
                <a:tab pos="87313" algn="l"/>
                <a:tab pos="182563" algn="l"/>
                <a:tab pos="269875" algn="l"/>
                <a:tab pos="357188" algn="l"/>
                <a:tab pos="444500" algn="l"/>
                <a:tab pos="896938" algn="l"/>
              </a:tabLst>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使用一个全局常量填充空缺值</a:t>
            </a:r>
          </a:p>
          <a:p>
            <a:pPr marL="182563" lvl="2" indent="-182563" eaLnBrk="1" hangingPunct="1">
              <a:lnSpc>
                <a:spcPts val="2880"/>
              </a:lnSpc>
              <a:buFont typeface="Wingdings" panose="05000000000000000000" pitchFamily="2" charset="2"/>
              <a:buChar char="Ø"/>
              <a:tabLst>
                <a:tab pos="87313" algn="l"/>
                <a:tab pos="182563" algn="l"/>
                <a:tab pos="269875" algn="l"/>
                <a:tab pos="357188" algn="l"/>
                <a:tab pos="444500" algn="l"/>
                <a:tab pos="896938" algn="l"/>
              </a:tabLst>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使用属性的平均值填充空缺值</a:t>
            </a:r>
          </a:p>
          <a:p>
            <a:pPr marL="182563" lvl="2" indent="-182563" eaLnBrk="1" hangingPunct="1">
              <a:lnSpc>
                <a:spcPts val="2880"/>
              </a:lnSpc>
              <a:buFont typeface="Wingdings" panose="05000000000000000000" pitchFamily="2" charset="2"/>
              <a:buChar char="Ø"/>
              <a:tabLst>
                <a:tab pos="87313" algn="l"/>
                <a:tab pos="182563" algn="l"/>
                <a:tab pos="269875" algn="l"/>
                <a:tab pos="357188" algn="l"/>
                <a:tab pos="444500" algn="l"/>
                <a:tab pos="896938" algn="l"/>
              </a:tabLst>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使用与给定元组属同一类的所有样本的平均值</a:t>
            </a:r>
          </a:p>
          <a:p>
            <a:pPr marL="0" lvl="2" indent="182563" eaLnBrk="1" hangingPunct="1">
              <a:lnSpc>
                <a:spcPts val="2880"/>
              </a:lnSpc>
              <a:buFont typeface="Wingdings" panose="05000000000000000000" pitchFamily="2" charset="2"/>
              <a:buChar char="Ø"/>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预测最可能值填充空缺值</a:t>
            </a:r>
            <a:endParaRPr lang="en-US"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342900" lvl="2" indent="0" eaLnBrk="1" hangingPunct="1">
              <a:lnSpc>
                <a:spcPts val="2880"/>
              </a:lnSpc>
              <a:spcBef>
                <a:spcPts val="600"/>
              </a:spcBef>
              <a:buFont typeface="Wingdings" panose="05000000000000000000" pitchFamily="2" charset="2"/>
              <a:buChar char="ü"/>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决策树算法、关联规则算法、神经网络算法等</a:t>
            </a:r>
            <a:endParaRPr lang="en-US" altLang="zh-CN"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342900" lvl="2" indent="0" eaLnBrk="1" hangingPunct="1">
              <a:lnSpc>
                <a:spcPts val="2880"/>
              </a:lnSpc>
              <a:spcBef>
                <a:spcPts val="600"/>
              </a:spcBef>
              <a:buFont typeface="Wingdings" panose="05000000000000000000" pitchFamily="2" charset="2"/>
              <a:buChar char="ü"/>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考虑数据库系统和挖掘算法的特点</a:t>
            </a:r>
            <a:endParaRPr lang="en-US" altLang="zh-CN"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182563" lvl="2" indent="-182563" eaLnBrk="1" hangingPunct="1">
              <a:lnSpc>
                <a:spcPts val="2880"/>
              </a:lnSpc>
              <a:buFont typeface="Wingdings" panose="05000000000000000000" pitchFamily="2" charset="2"/>
              <a:buChar char="Ø"/>
              <a:tabLst>
                <a:tab pos="87313" algn="l"/>
                <a:tab pos="182563" algn="l"/>
                <a:tab pos="269875" algn="l"/>
                <a:tab pos="357188" algn="l"/>
                <a:tab pos="444500" algn="l"/>
                <a:tab pos="896938" algn="l"/>
              </a:tabLst>
              <a:defRPr/>
            </a:pP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35843" name="Text Box 5">
            <a:extLst>
              <a:ext uri="{FF2B5EF4-FFF2-40B4-BE49-F238E27FC236}">
                <a16:creationId xmlns:a16="http://schemas.microsoft.com/office/drawing/2014/main" id="{06C6B3F8-F8AA-4FDF-B6CA-A1E2C531533C}"/>
              </a:ext>
            </a:extLst>
          </p:cNvPr>
          <p:cNvSpPr txBox="1">
            <a:spLocks noChangeArrowheads="1"/>
          </p:cNvSpPr>
          <p:nvPr/>
        </p:nvSpPr>
        <p:spPr bwMode="auto">
          <a:xfrm>
            <a:off x="323528" y="832644"/>
            <a:ext cx="471328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a:lnSpc>
                <a:spcPts val="2880"/>
              </a:lnSpc>
              <a:spcBef>
                <a:spcPct val="20000"/>
              </a:spcBef>
              <a:spcAft>
                <a:spcPts val="0"/>
              </a:spcAft>
              <a:defRPr/>
            </a:pPr>
            <a:r>
              <a:rPr lang="en-US" altLang="zh-CN" sz="2400" b="1" dirty="0">
                <a:solidFill>
                  <a:schemeClr val="accent1">
                    <a:lumMod val="25000"/>
                  </a:schemeClr>
                </a:solidFill>
                <a:latin typeface="黑体" panose="02010609060101010101" pitchFamily="49" charset="-122"/>
                <a:ea typeface="黑体" panose="02010609060101010101" pitchFamily="49" charset="-122"/>
                <a:cs typeface="+mj-cs"/>
              </a:rPr>
              <a:t>1</a:t>
            </a:r>
            <a:r>
              <a:rPr lang="zh-CN" altLang="en-US" sz="2400" b="1" dirty="0">
                <a:solidFill>
                  <a:schemeClr val="accent1">
                    <a:lumMod val="25000"/>
                  </a:schemeClr>
                </a:solidFill>
                <a:latin typeface="黑体" panose="02010609060101010101" pitchFamily="49" charset="-122"/>
                <a:ea typeface="黑体" panose="02010609060101010101" pitchFamily="49" charset="-122"/>
                <a:cs typeface="+mj-cs"/>
              </a:rPr>
              <a:t>、空缺值处理</a:t>
            </a:r>
          </a:p>
        </p:txBody>
      </p:sp>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a:extLst>
              <a:ext uri="{FF2B5EF4-FFF2-40B4-BE49-F238E27FC236}">
                <a16:creationId xmlns:a16="http://schemas.microsoft.com/office/drawing/2014/main" id="{2BEEEE5C-9B7F-4DCD-8E5A-BF1FFDB71DB8}"/>
              </a:ext>
            </a:extLst>
          </p:cNvPr>
          <p:cNvSpPr>
            <a:spLocks noGrp="1"/>
          </p:cNvSpPr>
          <p:nvPr>
            <p:ph idx="4294967295"/>
          </p:nvPr>
        </p:nvSpPr>
        <p:spPr>
          <a:xfrm>
            <a:off x="468313" y="2493442"/>
            <a:ext cx="8423845" cy="3527846"/>
          </a:xfrm>
        </p:spPr>
        <p:txBody>
          <a:bodyPr/>
          <a:lstStyle/>
          <a:p>
            <a:pPr marL="0" lvl="1" indent="-357188">
              <a:lnSpc>
                <a:spcPct val="150000"/>
              </a:lnSpc>
              <a:spcBef>
                <a:spcPts val="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赋予属性值明确的含义</a:t>
            </a:r>
            <a:endPar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lvl="2" indent="-357188" eaLnBrk="1" hangingPunct="1">
              <a:lnSpc>
                <a:spcPct val="150000"/>
              </a:lnSpc>
              <a:spcBef>
                <a:spcPts val="0"/>
              </a:spcBef>
              <a:spcAft>
                <a:spcPts val="0"/>
              </a:spcAft>
              <a:buNone/>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对名称和取值含义模糊的属性，赋予每个属性确切的、便于理解的属性名称。</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0" lvl="1" indent="-357188">
              <a:lnSpc>
                <a:spcPct val="150000"/>
              </a:lnSpc>
              <a:spcBef>
                <a:spcPts val="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统一属性值编码</a:t>
            </a:r>
            <a:endPar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lvl="2" indent="0" eaLnBrk="1" hangingPunct="1">
              <a:spcBef>
                <a:spcPts val="0"/>
              </a:spcBef>
              <a:spcAft>
                <a:spcPts val="0"/>
              </a:spcAft>
              <a:buNone/>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保证在各个数据源中对同一事物特征的描述是统一的。</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0" lvl="2" indent="0" eaLnBrk="1" hangingPunct="1">
              <a:spcBef>
                <a:spcPts val="0"/>
              </a:spcBef>
              <a:spcAft>
                <a:spcPts val="0"/>
              </a:spcAft>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例如：在不同数据源中用“</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M</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F</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”或者“</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”分别表示“男”、“女”，多个数据源合并的时候，就需要把这些属性值统一起来。</a:t>
            </a: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a:p>
            <a:pPr marL="0" lvl="1" indent="-357188">
              <a:lnSpc>
                <a:spcPct val="150000"/>
              </a:lnSpc>
              <a:spcBef>
                <a:spcPts val="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处理唯一属性</a:t>
            </a:r>
            <a:endPar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0" lvl="2" indent="0" eaLnBrk="1" hangingPunct="1">
              <a:lnSpc>
                <a:spcPct val="150000"/>
              </a:lnSpc>
              <a:spcBef>
                <a:spcPts val="0"/>
              </a:spcBef>
              <a:spcAft>
                <a:spcPts val="0"/>
              </a:spcAft>
              <a:buNone/>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需要建立挖掘结果和原始数据的对应关系则保留，若不形成规则，则去除。</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9939" name="Text Box 5">
            <a:extLst>
              <a:ext uri="{FF2B5EF4-FFF2-40B4-BE49-F238E27FC236}">
                <a16:creationId xmlns:a16="http://schemas.microsoft.com/office/drawing/2014/main" id="{CFBF69E3-A91E-47BD-845C-3FA60C7338F9}"/>
              </a:ext>
            </a:extLst>
          </p:cNvPr>
          <p:cNvSpPr txBox="1">
            <a:spLocks noChangeArrowheads="1"/>
          </p:cNvSpPr>
          <p:nvPr/>
        </p:nvSpPr>
        <p:spPr bwMode="auto">
          <a:xfrm>
            <a:off x="323850" y="765175"/>
            <a:ext cx="5537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spcBef>
                <a:spcPts val="0"/>
              </a:spcBef>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2</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、属性选择与处理</a:t>
            </a:r>
          </a:p>
        </p:txBody>
      </p:sp>
      <p:sp>
        <p:nvSpPr>
          <p:cNvPr id="2" name="矩形 1">
            <a:extLst>
              <a:ext uri="{FF2B5EF4-FFF2-40B4-BE49-F238E27FC236}">
                <a16:creationId xmlns:a16="http://schemas.microsoft.com/office/drawing/2014/main" id="{56423AAF-5A9D-49CE-8734-C1973E0BC12D}"/>
              </a:ext>
            </a:extLst>
          </p:cNvPr>
          <p:cNvSpPr/>
          <p:nvPr/>
        </p:nvSpPr>
        <p:spPr>
          <a:xfrm>
            <a:off x="468313" y="1340768"/>
            <a:ext cx="8423845" cy="1015663"/>
          </a:xfrm>
          <a:prstGeom prst="rect">
            <a:avLst/>
          </a:prstGeom>
        </p:spPr>
        <p:txBody>
          <a:bodyPr wrap="square">
            <a:spAutoFit/>
          </a:bodyPr>
          <a:lstStyle/>
          <a:p>
            <a:pPr>
              <a:spcBef>
                <a:spcPts val="0"/>
              </a:spcBef>
              <a:spcAft>
                <a:spcPts val="0"/>
              </a:spcAft>
            </a:pPr>
            <a:r>
              <a:rPr lang="zh-CN" altLang="en-US" sz="2000" b="1" dirty="0">
                <a:solidFill>
                  <a:srgbClr val="FF0000"/>
                </a:solidFill>
                <a:latin typeface="黑体" panose="02010609060101010101" pitchFamily="49" charset="-122"/>
                <a:ea typeface="黑体" panose="02010609060101010101" pitchFamily="49" charset="-122"/>
              </a:rPr>
              <a:t>属性的选择与处理包括统一属性编码、去除重复属性和不相关属性、合理选择关键字段等工作。</a:t>
            </a:r>
            <a:r>
              <a:rPr lang="zh-CN" altLang="en-US" sz="2000" b="1" dirty="0">
                <a:latin typeface="黑体" panose="02010609060101010101" pitchFamily="49" charset="-122"/>
                <a:ea typeface="黑体" panose="02010609060101010101" pitchFamily="49" charset="-122"/>
              </a:rPr>
              <a:t>去除与数据挖掘目的无关的属性值，可以大大减少数据挖掘的时间，同时保证数据挖掘的结果。</a:t>
            </a:r>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8311146F-8675-48B7-89CC-C5D06C358872}"/>
              </a:ext>
            </a:extLst>
          </p:cNvPr>
          <p:cNvSpPr>
            <a:spLocks noGrp="1"/>
          </p:cNvSpPr>
          <p:nvPr>
            <p:ph idx="4294967295"/>
          </p:nvPr>
        </p:nvSpPr>
        <p:spPr>
          <a:xfrm>
            <a:off x="323850" y="1340768"/>
            <a:ext cx="8712645" cy="4752528"/>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去除重复属性</a:t>
            </a:r>
            <a:endPar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444500" lvl="2" indent="0" eaLnBrk="1" hangingPunct="1">
              <a:lnSpc>
                <a:spcPct val="150000"/>
              </a:lnSpc>
              <a:buNone/>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原始数据中会出现意义相同或者可以用于表示同一信息的多个属性，则选择性去除重复属性。</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比如：年龄和出生日期，只需年龄段时，出生日期属性则冗余。</a:t>
            </a: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去除可忽略字段</a:t>
            </a:r>
            <a:endPar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444500" lvl="2" indent="0" eaLnBrk="1" hangingPunct="1">
              <a:lnSpc>
                <a:spcPct val="150000"/>
              </a:lnSpc>
              <a:buNone/>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若某属性值缺失非常严重，该属性已经不能成为有用知识时，则去除该属性。</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合理选择关联字段</a:t>
            </a:r>
            <a:endParaRPr lang="en-US" altLang="zh-CN"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444500" lvl="2" indent="0" eaLnBrk="1" hangingPunct="1">
              <a:lnSpc>
                <a:spcPct val="150000"/>
              </a:lnSpc>
              <a:buNone/>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如果属性</a:t>
            </a:r>
            <a:r>
              <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X</a:t>
            </a: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可以由另一个或多个属性推导或者计算出来，则认为这些字段之间的关联度高，属性</a:t>
            </a:r>
            <a:r>
              <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X</a:t>
            </a: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和它的关联属性对数据挖掘的作用是相同的，所以只选择其中之一，或者属性</a:t>
            </a:r>
            <a:r>
              <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X</a:t>
            </a: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，或者它的关联属性。</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444500" lvl="2" indent="0" eaLnBrk="1" hangingPunct="1">
              <a:lnSpc>
                <a:spcPct val="150000"/>
              </a:lnSpc>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如商品价格、数量和总价格之间有高度关联关系。</a:t>
            </a: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Text Box 5">
            <a:extLst>
              <a:ext uri="{FF2B5EF4-FFF2-40B4-BE49-F238E27FC236}">
                <a16:creationId xmlns:a16="http://schemas.microsoft.com/office/drawing/2014/main" id="{E68E53B1-FEE7-4064-9EF6-13190CA2EF46}"/>
              </a:ext>
            </a:extLst>
          </p:cNvPr>
          <p:cNvSpPr txBox="1">
            <a:spLocks noChangeArrowheads="1"/>
          </p:cNvSpPr>
          <p:nvPr/>
        </p:nvSpPr>
        <p:spPr bwMode="auto">
          <a:xfrm>
            <a:off x="323850" y="765175"/>
            <a:ext cx="553720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2</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、属性选择与处理</a:t>
            </a:r>
          </a:p>
        </p:txBody>
      </p:sp>
    </p:spTree>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5">
            <a:extLst>
              <a:ext uri="{FF2B5EF4-FFF2-40B4-BE49-F238E27FC236}">
                <a16:creationId xmlns:a16="http://schemas.microsoft.com/office/drawing/2014/main" id="{6DC4FA2D-7C64-41BC-ACBD-50AF9B3FAABC}"/>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
        <p:nvSpPr>
          <p:cNvPr id="44035" name="Rectangle 3">
            <a:extLst>
              <a:ext uri="{FF2B5EF4-FFF2-40B4-BE49-F238E27FC236}">
                <a16:creationId xmlns:a16="http://schemas.microsoft.com/office/drawing/2014/main" id="{C010B67D-21D0-4CC9-9696-758A0C12BB3E}"/>
              </a:ext>
            </a:extLst>
          </p:cNvPr>
          <p:cNvSpPr txBox="1">
            <a:spLocks noChangeArrowheads="1"/>
          </p:cNvSpPr>
          <p:nvPr/>
        </p:nvSpPr>
        <p:spPr bwMode="auto">
          <a:xfrm>
            <a:off x="539750" y="1141412"/>
            <a:ext cx="8229600" cy="5239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lvl="1" indent="0">
              <a:lnSpc>
                <a:spcPct val="150000"/>
              </a:lnSpc>
              <a:spcAft>
                <a:spcPts val="0"/>
              </a:spcAft>
              <a:buClrTx/>
              <a:buSzTx/>
              <a:buNone/>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噪声：</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一个测量变量中的随机错误或偏差。噪声数据本身含有偏差和孤立点，可能会导致错误的数据分析结果。</a:t>
            </a:r>
          </a:p>
          <a:p>
            <a:pPr marL="296863" lvl="1" indent="-411163">
              <a:lnSpc>
                <a:spcPct val="150000"/>
              </a:lnSpc>
              <a:spcBef>
                <a:spcPts val="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引起不正确属性值的原因</a:t>
            </a:r>
          </a:p>
          <a:p>
            <a:pPr marL="787400" lvl="2" indent="-342900" eaLnBrk="1" hangingPunct="1">
              <a:lnSpc>
                <a:spcPts val="2880"/>
              </a:lnSpc>
              <a:buClr>
                <a:srgbClr val="00B0F0"/>
              </a:buClr>
              <a:buFont typeface="Wingdings" panose="05000000000000000000" pitchFamily="2" charset="2"/>
              <a:buChar char="ü"/>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数据收集工具的问题</a:t>
            </a:r>
          </a:p>
          <a:p>
            <a:pPr marL="787400" lvl="2" indent="-342900" eaLnBrk="1" hangingPunct="1">
              <a:lnSpc>
                <a:spcPts val="2880"/>
              </a:lnSpc>
              <a:buClr>
                <a:srgbClr val="00B0F0"/>
              </a:buClr>
              <a:buFont typeface="Wingdings" panose="05000000000000000000" pitchFamily="2" charset="2"/>
              <a:buChar char="ü"/>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数据输入错误</a:t>
            </a:r>
          </a:p>
          <a:p>
            <a:pPr marL="787400" lvl="2" indent="-342900" eaLnBrk="1" hangingPunct="1">
              <a:lnSpc>
                <a:spcPts val="2880"/>
              </a:lnSpc>
              <a:buClr>
                <a:srgbClr val="00B0F0"/>
              </a:buClr>
              <a:buFont typeface="Wingdings" panose="05000000000000000000" pitchFamily="2" charset="2"/>
              <a:buChar char="ü"/>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数据传输错误</a:t>
            </a:r>
          </a:p>
          <a:p>
            <a:pPr marL="787400" lvl="2" indent="-342900" eaLnBrk="1" hangingPunct="1">
              <a:lnSpc>
                <a:spcPts val="2880"/>
              </a:lnSpc>
              <a:buClr>
                <a:srgbClr val="00B0F0"/>
              </a:buClr>
              <a:buFont typeface="Wingdings" panose="05000000000000000000" pitchFamily="2" charset="2"/>
              <a:buChar char="ü"/>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技术限制</a:t>
            </a:r>
          </a:p>
          <a:p>
            <a:pPr marL="201613" lvl="1" indent="-315913">
              <a:lnSpc>
                <a:spcPct val="150000"/>
              </a:lnSpc>
              <a:spcBef>
                <a:spcPts val="0"/>
              </a:spcBef>
              <a:spcAft>
                <a:spcPts val="0"/>
              </a:spcAft>
              <a:buClrTx/>
              <a:buSzTx/>
              <a:buFont typeface="Wingdings" panose="05000000000000000000" pitchFamily="2" charset="2"/>
              <a:buChar char="Ø"/>
              <a:tabLst>
                <a:tab pos="444500" algn="l"/>
              </a:tabLst>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命名规则的不一致</a:t>
            </a:r>
          </a:p>
        </p:txBody>
      </p:sp>
      <p:sp>
        <p:nvSpPr>
          <p:cNvPr id="2" name="矩形 1">
            <a:extLst>
              <a:ext uri="{FF2B5EF4-FFF2-40B4-BE49-F238E27FC236}">
                <a16:creationId xmlns:a16="http://schemas.microsoft.com/office/drawing/2014/main" id="{4F87ED20-77A8-49AF-9FE9-47F0AE05C7F9}"/>
              </a:ext>
            </a:extLst>
          </p:cNvPr>
          <p:cNvSpPr/>
          <p:nvPr/>
        </p:nvSpPr>
        <p:spPr>
          <a:xfrm>
            <a:off x="531432" y="4725144"/>
            <a:ext cx="7929000" cy="1735540"/>
          </a:xfrm>
          <a:prstGeom prst="rect">
            <a:avLst/>
          </a:prstGeom>
        </p:spPr>
        <p:txBody>
          <a:bodyPr wrap="square">
            <a:spAutoFit/>
          </a:bodyPr>
          <a:lstStyle/>
          <a:p>
            <a:pPr marL="342900" indent="-342900">
              <a:lnSpc>
                <a:spcPct val="150000"/>
              </a:lnSpc>
              <a:buFont typeface="Wingdings" panose="05000000000000000000" pitchFamily="2" charset="2"/>
              <a:buChar char="Ø"/>
              <a:tabLst>
                <a:tab pos="444500" algn="l"/>
                <a:tab pos="539750" algn="l"/>
                <a:tab pos="809625" algn="l"/>
              </a:tabLst>
            </a:pPr>
            <a:r>
              <a:rPr lang="zh-CN" altLang="en-US" sz="2000" b="1" dirty="0">
                <a:solidFill>
                  <a:srgbClr val="FF0000"/>
                </a:solidFill>
                <a:latin typeface="黑体" panose="02010609060101010101" pitchFamily="49" charset="-122"/>
                <a:ea typeface="黑体" panose="02010609060101010101" pitchFamily="49" charset="-122"/>
              </a:rPr>
              <a:t>噪声数据的基本处理方法：通常采用数据平滑技术去除噪声，。</a:t>
            </a:r>
            <a:endParaRPr lang="en-US" altLang="zh-CN" sz="2000" b="1" dirty="0">
              <a:solidFill>
                <a:srgbClr val="FF0000"/>
              </a:solidFill>
              <a:latin typeface="黑体" panose="02010609060101010101" pitchFamily="49" charset="-122"/>
              <a:ea typeface="黑体" panose="02010609060101010101" pitchFamily="49" charset="-122"/>
            </a:endParaRPr>
          </a:p>
          <a:p>
            <a:pPr marL="444500">
              <a:lnSpc>
                <a:spcPct val="150000"/>
              </a:lnSpc>
              <a:buFont typeface="Wingdings" panose="05000000000000000000" pitchFamily="2" charset="2"/>
              <a:buChar char="ü"/>
              <a:tabLst>
                <a:tab pos="444500" algn="l"/>
                <a:tab pos="539750" algn="l"/>
                <a:tab pos="627063" algn="l"/>
                <a:tab pos="809625" algn="l"/>
              </a:tabLst>
            </a:pP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  分箱（</a:t>
            </a:r>
            <a:r>
              <a:rPr lang="en-US" altLang="zh-CN"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binning</a:t>
            </a: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p>
          <a:p>
            <a:pPr marL="444500">
              <a:lnSpc>
                <a:spcPct val="150000"/>
              </a:lnSpc>
              <a:buFont typeface="Wingdings" panose="05000000000000000000" pitchFamily="2" charset="2"/>
              <a:buChar char="ü"/>
              <a:tabLst>
                <a:tab pos="444500" algn="l"/>
                <a:tab pos="539750" algn="l"/>
                <a:tab pos="627063" algn="l"/>
                <a:tab pos="809625" algn="l"/>
              </a:tabLst>
            </a:pP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  聚类（</a:t>
            </a:r>
            <a:r>
              <a:rPr lang="en-US" altLang="zh-CN"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clustering</a:t>
            </a: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p>
          <a:p>
            <a:pPr marL="444500">
              <a:lnSpc>
                <a:spcPct val="150000"/>
              </a:lnSpc>
              <a:buFont typeface="Wingdings" panose="05000000000000000000" pitchFamily="2" charset="2"/>
              <a:buChar char="ü"/>
              <a:tabLst>
                <a:tab pos="444500" algn="l"/>
                <a:tab pos="539750" algn="l"/>
                <a:tab pos="627063" algn="l"/>
                <a:tab pos="809625" algn="l"/>
              </a:tabLst>
            </a:pP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  回归（</a:t>
            </a:r>
            <a:r>
              <a:rPr lang="en-US" altLang="zh-CN"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regression</a:t>
            </a:r>
            <a:r>
              <a:rPr lang="zh-CN" altLang="en-US"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p>
        </p:txBody>
      </p:sp>
    </p:spTree>
    <p:extLst>
      <p:ext uri="{BB962C8B-B14F-4D97-AF65-F5344CB8AC3E}">
        <p14:creationId xmlns:p14="http://schemas.microsoft.com/office/powerpoint/2010/main" val="1689116710"/>
      </p:ext>
    </p:extLst>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a:extLst>
              <a:ext uri="{FF2B5EF4-FFF2-40B4-BE49-F238E27FC236}">
                <a16:creationId xmlns:a16="http://schemas.microsoft.com/office/drawing/2014/main" id="{258E80CB-5722-4F5A-91B0-879D12D738B7}"/>
              </a:ext>
            </a:extLst>
          </p:cNvPr>
          <p:cNvSpPr>
            <a:spLocks noGrp="1" noChangeArrowheads="1"/>
          </p:cNvSpPr>
          <p:nvPr>
            <p:ph idx="4294967295"/>
          </p:nvPr>
        </p:nvSpPr>
        <p:spPr>
          <a:xfrm>
            <a:off x="446856" y="1268760"/>
            <a:ext cx="8229600" cy="4679404"/>
          </a:xfrm>
        </p:spPr>
        <p:txBody>
          <a:bodyPr/>
          <a:lstStyle/>
          <a:p>
            <a:pPr marL="342900" lvl="1" indent="-255588">
              <a:lnSpc>
                <a:spcPct val="150000"/>
              </a:lnSpc>
              <a:spcBef>
                <a:spcPts val="600"/>
              </a:spcBef>
              <a:spcAft>
                <a:spcPts val="0"/>
              </a:spcAft>
              <a:buClrTx/>
              <a:buSzTx/>
              <a:buFont typeface="Wingdings" panose="05000000000000000000" pitchFamily="2" charset="2"/>
              <a:buChar char="Ø"/>
              <a:defRPr/>
            </a:pPr>
            <a:r>
              <a:rPr lang="zh-CN" altLang="en-US"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分箱</a:t>
            </a:r>
            <a:r>
              <a:rPr lang="en-US"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(binning):</a:t>
            </a:r>
            <a:r>
              <a:rPr lang="zh-CN" altLang="en-US"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通过考察周围的值来平滑存储数据的值，存储的值被分布到一些“桶”或箱中。</a:t>
            </a:r>
            <a:endParaRPr lang="en-US" altLang="zh-CN" sz="24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539750" lvl="2" indent="-182563" eaLnBrk="1" hangingPunct="1">
              <a:lnSpc>
                <a:spcPct val="150000"/>
              </a:lnSpc>
              <a:spcBef>
                <a:spcPts val="1200"/>
              </a:spcBef>
              <a:spcAft>
                <a:spcPts val="0"/>
              </a:spcAft>
              <a:buClr>
                <a:schemeClr val="tx1"/>
              </a:buClr>
              <a:buFont typeface="Wingdings" panose="05000000000000000000" pitchFamily="2" charset="2"/>
              <a:buChar char="ü"/>
              <a:tabLst>
                <a:tab pos="539750" algn="l"/>
              </a:tabLst>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箱子是按照属性值划分的子区间</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，如果属性处于某个子区间的范围，就把属性放进该区间代表的箱子。</a:t>
            </a:r>
          </a:p>
          <a:p>
            <a:pPr marL="539750" lvl="2" indent="-182563" eaLnBrk="1" hangingPunct="1">
              <a:lnSpc>
                <a:spcPct val="150000"/>
              </a:lnSpc>
              <a:spcBef>
                <a:spcPts val="1200"/>
              </a:spcBef>
              <a:spcAft>
                <a:spcPts val="0"/>
              </a:spcAft>
              <a:buClr>
                <a:schemeClr val="tx1"/>
              </a:buClr>
              <a:buFont typeface="Wingdings" panose="05000000000000000000" pitchFamily="2" charset="2"/>
              <a:buChar char="ü"/>
              <a:tabLst>
                <a:tab pos="539750" algn="l"/>
              </a:tabLst>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分箱方法：</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统一权重、统一区间、最小熵法、自定义区间等。</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539750" lvl="2" indent="-182563" eaLnBrk="1" hangingPunct="1">
              <a:lnSpc>
                <a:spcPct val="150000"/>
              </a:lnSpc>
              <a:spcBef>
                <a:spcPts val="1200"/>
              </a:spcBef>
              <a:spcAft>
                <a:spcPts val="0"/>
              </a:spcAft>
              <a:buClr>
                <a:schemeClr val="tx1"/>
              </a:buClr>
              <a:buFont typeface="Wingdings" panose="05000000000000000000" pitchFamily="2" charset="2"/>
              <a:buChar char="ü"/>
              <a:tabLst>
                <a:tab pos="539750" algn="l"/>
              </a:tabLst>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完成了分箱后，就需要</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采用一种方法对数据进行平滑，使得箱中的数据更接近</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，目前通常使用的平滑方法有</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按平均值平滑</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按边界值平滑</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和</a:t>
            </a: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按中值平滑</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lvl="1">
              <a:defRPr/>
            </a:pPr>
            <a:endParaRPr lang="zh-CN" altLang="en-US" sz="27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Text Box 5">
            <a:extLst>
              <a:ext uri="{FF2B5EF4-FFF2-40B4-BE49-F238E27FC236}">
                <a16:creationId xmlns:a16="http://schemas.microsoft.com/office/drawing/2014/main" id="{A271F0C7-7433-435A-A08E-67F1D4502FB3}"/>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Tree>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9075C295-139C-42CC-9922-310C3B1BBC56}"/>
              </a:ext>
            </a:extLst>
          </p:cNvPr>
          <p:cNvSpPr>
            <a:spLocks noGrp="1" noChangeArrowheads="1"/>
          </p:cNvSpPr>
          <p:nvPr>
            <p:ph idx="4294967295"/>
          </p:nvPr>
        </p:nvSpPr>
        <p:spPr>
          <a:xfrm>
            <a:off x="508823" y="1847056"/>
            <a:ext cx="8229600" cy="3886200"/>
          </a:xfrm>
        </p:spPr>
        <p:txBody>
          <a:bodyPr/>
          <a:lstStyle/>
          <a:p>
            <a:pPr marL="0" lvl="1" indent="0">
              <a:lnSpc>
                <a:spcPct val="150000"/>
              </a:lnSpc>
              <a:spcAft>
                <a:spcPts val="0"/>
              </a:spcAft>
              <a:buClrTx/>
              <a:buSzTx/>
              <a:buNone/>
              <a:defRPr/>
            </a:pPr>
            <a:r>
              <a:rPr lang="zh-CN" altLang="en-US"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rPr>
              <a:t>例：一组学生开支的排序后数据（单位：元）：</a:t>
            </a:r>
            <a:endParaRPr lang="en-US" altLang="zh-CN"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ct val="120000"/>
              </a:lnSpc>
              <a:buFont typeface="Wingdings" panose="05000000000000000000" pitchFamily="2" charset="2"/>
              <a:buNone/>
              <a:defRPr/>
            </a:pPr>
            <a:r>
              <a:rPr lang="en-US" altLang="zh-CN" sz="1800" b="1" dirty="0">
                <a:latin typeface="黑体" panose="02010609060101010101" pitchFamily="49" charset="-122"/>
                <a:ea typeface="黑体" panose="02010609060101010101" pitchFamily="49" charset="-122"/>
                <a:cs typeface="Times New Roman" panose="02020603050405020304" pitchFamily="18" charset="0"/>
              </a:rPr>
              <a:t>    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2300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  </a:t>
            </a:r>
          </a:p>
          <a:p>
            <a:pPr marL="0" indent="0">
              <a:lnSpc>
                <a:spcPct val="120000"/>
              </a:lnSpc>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a:p>
            <a:pPr marL="0" lvl="1" indent="0">
              <a:lnSpc>
                <a:spcPct val="150000"/>
              </a:lnSpc>
              <a:spcBef>
                <a:spcPts val="1200"/>
              </a:spcBef>
              <a:spcAft>
                <a:spcPts val="0"/>
              </a:spcAft>
              <a:buClrTx/>
              <a:buSzTx/>
              <a:buNone/>
              <a:defRPr/>
            </a:pP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统一权重法（等深分箱法）：</a:t>
            </a:r>
            <a:r>
              <a:rPr lang="zh-CN" altLang="en-US" sz="1800" b="1" kern="100" dirty="0">
                <a:solidFill>
                  <a:schemeClr val="tx2"/>
                </a:solidFill>
                <a:latin typeface="黑体" panose="02010609060101010101" pitchFamily="49" charset="-122"/>
                <a:ea typeface="黑体" panose="02010609060101010101" pitchFamily="49" charset="-122"/>
                <a:cs typeface="Times New Roman" panose="02020603050405020304" pitchFamily="18" charset="0"/>
              </a:rPr>
              <a:t>将数据集按记录行数分箱，每箱具有相同的记录数，每箱记录数称为箱子的深度。</a:t>
            </a: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设定权重（箱子深度）为</a:t>
            </a:r>
            <a:r>
              <a:rPr lang="en-US" altLang="zh-CN"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t>
            </a:r>
          </a:p>
          <a:p>
            <a:pPr marL="0" lvl="2" indent="0">
              <a:lnSpc>
                <a:spcPct val="120000"/>
              </a:lnSpc>
              <a:buSzPct val="75000"/>
              <a:buFont typeface="Wingdings" panose="05000000000000000000" pitchFamily="2" charset="2"/>
              <a:buNone/>
              <a:defRPr/>
            </a:pP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      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p>
          <a:p>
            <a:pPr marL="0" lvl="2" indent="0">
              <a:lnSpc>
                <a:spcPct val="120000"/>
              </a:lnSpc>
              <a:buSzPct val="75000"/>
              <a:buFont typeface="Wingdings" panose="05000000000000000000" pitchFamily="2" charset="2"/>
              <a:buNone/>
              <a:defRPr/>
            </a:pP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      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2300</a:t>
            </a:r>
          </a:p>
          <a:p>
            <a:pPr marL="0" lvl="2" indent="0">
              <a:lnSpc>
                <a:spcPct val="120000"/>
              </a:lnSpc>
              <a:buSzPct val="75000"/>
              <a:buFont typeface="Wingdings" panose="05000000000000000000" pitchFamily="2" charset="2"/>
              <a:buNone/>
              <a:defRPr/>
            </a:pP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      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p>
          <a:p>
            <a:pPr marL="0" lvl="2" indent="0">
              <a:lnSpc>
                <a:spcPct val="120000"/>
              </a:lnSpc>
              <a:buSzPct val="75000"/>
              <a:buFont typeface="Wingdings" panose="05000000000000000000" pitchFamily="2" charset="2"/>
              <a:buNone/>
              <a:defRPr/>
            </a:pP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      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a:p>
            <a:pPr marL="0" indent="0">
              <a:lnSpc>
                <a:spcPct val="80000"/>
              </a:lnSpc>
              <a:buFont typeface="Wingdings" panose="05000000000000000000" pitchFamily="2" charset="2"/>
              <a:buNone/>
              <a:defRPr/>
            </a:pPr>
            <a:endParaRPr lang="en-US" altLang="zh-CN" sz="2500" dirty="0">
              <a:latin typeface="黑体" panose="02010609060101010101" pitchFamily="49" charset="-122"/>
              <a:ea typeface="黑体" panose="02010609060101010101" pitchFamily="49" charset="-122"/>
            </a:endParaRPr>
          </a:p>
        </p:txBody>
      </p:sp>
      <p:sp>
        <p:nvSpPr>
          <p:cNvPr id="47107" name="Text Box 5">
            <a:extLst>
              <a:ext uri="{FF2B5EF4-FFF2-40B4-BE49-F238E27FC236}">
                <a16:creationId xmlns:a16="http://schemas.microsoft.com/office/drawing/2014/main" id="{F790B6CE-493E-41F4-A104-D72689AC70CF}"/>
              </a:ext>
            </a:extLst>
          </p:cNvPr>
          <p:cNvSpPr txBox="1">
            <a:spLocks noChangeArrowheads="1"/>
          </p:cNvSpPr>
          <p:nvPr/>
        </p:nvSpPr>
        <p:spPr bwMode="auto">
          <a:xfrm>
            <a:off x="544513" y="1196752"/>
            <a:ext cx="1422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marL="0" lvl="1" indent="0">
              <a:lnSpc>
                <a:spcPts val="2400"/>
              </a:lnSpc>
              <a:spcAft>
                <a:spcPts val="0"/>
              </a:spcAft>
              <a:buNone/>
              <a:defRPr/>
            </a:pPr>
            <a:r>
              <a:rPr lang="zh-CN" altLang="en-US" sz="24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分箱方法</a:t>
            </a:r>
          </a:p>
        </p:txBody>
      </p:sp>
      <p:sp>
        <p:nvSpPr>
          <p:cNvPr id="4" name="Text Box 5">
            <a:extLst>
              <a:ext uri="{FF2B5EF4-FFF2-40B4-BE49-F238E27FC236}">
                <a16:creationId xmlns:a16="http://schemas.microsoft.com/office/drawing/2014/main" id="{67F7C39D-B14A-4A32-8FDB-AD22839C5785}"/>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3CA85C0C-DA90-40A3-AF92-916AB4C9609E}"/>
              </a:ext>
            </a:extLst>
          </p:cNvPr>
          <p:cNvSpPr>
            <a:spLocks noGrp="1" noChangeArrowheads="1"/>
          </p:cNvSpPr>
          <p:nvPr>
            <p:ph idx="4294967295"/>
          </p:nvPr>
        </p:nvSpPr>
        <p:spPr>
          <a:xfrm>
            <a:off x="467544" y="1844824"/>
            <a:ext cx="8424862" cy="4462264"/>
          </a:xfrm>
        </p:spPr>
        <p:txBody>
          <a:bodyPr/>
          <a:lstStyle/>
          <a:p>
            <a:pPr marL="0" lvl="1" indent="0">
              <a:lnSpc>
                <a:spcPct val="150000"/>
              </a:lnSpc>
              <a:spcAft>
                <a:spcPts val="0"/>
              </a:spcAft>
              <a:buClrTx/>
              <a:buSzTx/>
              <a:buNone/>
              <a:defRPr/>
            </a:pPr>
            <a:r>
              <a:rPr lang="zh-CN" altLang="en-US"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rPr>
              <a:t>例：一组学生开支的排序后数据（单位：元）：</a:t>
            </a:r>
            <a:endParaRPr lang="en-US" altLang="zh-CN"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ct val="120000"/>
              </a:lnSpc>
              <a:buFont typeface="Wingdings" panose="05000000000000000000" pitchFamily="2" charset="2"/>
              <a:buNone/>
              <a:defRPr/>
            </a:pPr>
            <a:r>
              <a:rPr lang="en-US" altLang="zh-CN" sz="1800" b="1" dirty="0">
                <a:latin typeface="黑体" panose="02010609060101010101" pitchFamily="49" charset="-122"/>
                <a:ea typeface="黑体" panose="02010609060101010101" pitchFamily="49" charset="-122"/>
                <a:cs typeface="Times New Roman" panose="02020603050405020304" pitchFamily="18" charset="0"/>
              </a:rPr>
              <a:t>    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2300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  </a:t>
            </a:r>
          </a:p>
          <a:p>
            <a:pPr marL="0" indent="0">
              <a:lnSpc>
                <a:spcPct val="120000"/>
              </a:lnSpc>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a:p>
            <a:pPr marL="0" lvl="1" indent="0" algn="just">
              <a:lnSpc>
                <a:spcPct val="150000"/>
              </a:lnSpc>
              <a:spcAft>
                <a:spcPts val="0"/>
              </a:spcAft>
              <a:buClrTx/>
              <a:buSzTx/>
              <a:buNone/>
              <a:defRPr/>
            </a:pP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统一区间法（等宽分箱法）：</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使数据集在整个属性值的区间上平均分布，即每个箱的区间范围是一个常量，称为箱子宽度。确定箱子数目，如</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，数据集范围</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[800,5000]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，每个箱子宽度为（</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/4=1050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，则子区间为</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[800,1850]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[1850,2900]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[2900,3950]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[3950,5000]</a:t>
            </a:r>
            <a:endParaRPr lang="zh-CN" altLang="en-US" sz="1800" b="1" dirty="0">
              <a:latin typeface="黑体" panose="02010609060101010101" pitchFamily="49" charset="-122"/>
              <a:ea typeface="黑体" panose="02010609060101010101" pitchFamily="49" charset="-122"/>
              <a:cs typeface="Times New Roman" panose="02020603050405020304" pitchFamily="18" charset="0"/>
            </a:endParaRPr>
          </a:p>
          <a:p>
            <a:pPr marL="0" lvl="2" indent="0" algn="just">
              <a:lnSpc>
                <a:spcPct val="120000"/>
              </a:lnSpc>
              <a:buSzPct val="75000"/>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p>
          <a:p>
            <a:pPr marL="0" lvl="2" indent="0" algn="just">
              <a:lnSpc>
                <a:spcPct val="120000"/>
              </a:lnSpc>
              <a:buSzPct val="75000"/>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2300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p>
          <a:p>
            <a:pPr marL="0" lvl="2" indent="0" algn="just">
              <a:lnSpc>
                <a:spcPct val="120000"/>
              </a:lnSpc>
              <a:buSzPct val="75000"/>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p>
          <a:p>
            <a:pPr marL="0" lvl="2" indent="0" algn="just">
              <a:lnSpc>
                <a:spcPct val="120000"/>
              </a:lnSpc>
              <a:buSzPct val="75000"/>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solidFill>
                  <a:schemeClr val="bg2">
                    <a:lumMod val="40000"/>
                    <a:lumOff val="60000"/>
                  </a:schemeClr>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p:txBody>
      </p:sp>
      <p:sp>
        <p:nvSpPr>
          <p:cNvPr id="4" name="Text Box 5">
            <a:extLst>
              <a:ext uri="{FF2B5EF4-FFF2-40B4-BE49-F238E27FC236}">
                <a16:creationId xmlns:a16="http://schemas.microsoft.com/office/drawing/2014/main" id="{A8EA9544-2EF8-4CD1-B8AC-3A523E276049}"/>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
        <p:nvSpPr>
          <p:cNvPr id="6" name="Text Box 5">
            <a:extLst>
              <a:ext uri="{FF2B5EF4-FFF2-40B4-BE49-F238E27FC236}">
                <a16:creationId xmlns:a16="http://schemas.microsoft.com/office/drawing/2014/main" id="{3C5DD302-EA0D-49AF-88DA-AF301E9DE320}"/>
              </a:ext>
            </a:extLst>
          </p:cNvPr>
          <p:cNvSpPr txBox="1">
            <a:spLocks noChangeArrowheads="1"/>
          </p:cNvSpPr>
          <p:nvPr/>
        </p:nvSpPr>
        <p:spPr bwMode="auto">
          <a:xfrm>
            <a:off x="544513" y="1196752"/>
            <a:ext cx="1422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marL="0" lvl="1" indent="0">
              <a:lnSpc>
                <a:spcPts val="2400"/>
              </a:lnSpc>
              <a:spcAft>
                <a:spcPts val="0"/>
              </a:spcAft>
              <a:buNone/>
              <a:defRPr/>
            </a:pPr>
            <a:r>
              <a:rPr lang="zh-CN" altLang="en-US" sz="24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分箱方法</a:t>
            </a:r>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8A2702CB-F055-4D64-B2B0-8FC20DC49C13}"/>
              </a:ext>
            </a:extLst>
          </p:cNvPr>
          <p:cNvSpPr>
            <a:spLocks noGrp="1" noChangeArrowheads="1"/>
          </p:cNvSpPr>
          <p:nvPr>
            <p:ph idx="4294967295"/>
          </p:nvPr>
        </p:nvSpPr>
        <p:spPr>
          <a:xfrm>
            <a:off x="539750" y="1844824"/>
            <a:ext cx="8229600" cy="4377407"/>
          </a:xfrm>
        </p:spPr>
        <p:txBody>
          <a:bodyPr/>
          <a:lstStyle/>
          <a:p>
            <a:pPr marL="0" lvl="1" indent="0">
              <a:lnSpc>
                <a:spcPct val="150000"/>
              </a:lnSpc>
              <a:spcAft>
                <a:spcPts val="0"/>
              </a:spcAft>
              <a:buClrTx/>
              <a:buSzTx/>
              <a:buNone/>
              <a:defRPr/>
            </a:pPr>
            <a:r>
              <a:rPr lang="zh-CN" altLang="en-US"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rPr>
              <a:t>例：一组学生开支的排序后数据（单位：元）：</a:t>
            </a:r>
            <a:endParaRPr lang="en-US" altLang="zh-CN"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endParaRPr>
          </a:p>
          <a:p>
            <a:pPr marL="0" indent="0">
              <a:lnSpc>
                <a:spcPct val="120000"/>
              </a:lnSpc>
              <a:buFont typeface="Wingdings" panose="05000000000000000000" pitchFamily="2" charset="2"/>
              <a:buNone/>
              <a:defRPr/>
            </a:pPr>
            <a:r>
              <a:rPr lang="en-US" altLang="zh-CN" sz="1800" b="1" dirty="0">
                <a:latin typeface="黑体" panose="02010609060101010101" pitchFamily="49" charset="-122"/>
                <a:ea typeface="黑体" panose="02010609060101010101" pitchFamily="49" charset="-122"/>
                <a:cs typeface="Times New Roman" panose="02020603050405020304" pitchFamily="18" charset="0"/>
              </a:rPr>
              <a:t>    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2300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  </a:t>
            </a:r>
          </a:p>
          <a:p>
            <a:pPr marL="0" indent="0">
              <a:lnSpc>
                <a:spcPct val="120000"/>
              </a:lnSpc>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a:p>
            <a:pPr marL="342900" lvl="1" indent="-342900">
              <a:lnSpc>
                <a:spcPct val="150000"/>
              </a:lnSpc>
              <a:spcBef>
                <a:spcPts val="1200"/>
              </a:spcBef>
              <a:buClrTx/>
              <a:buSzTx/>
              <a:buFont typeface="Wingdings" panose="05000000000000000000" pitchFamily="2" charset="2"/>
              <a:buChar char="Ø"/>
              <a:defRPr/>
            </a:pPr>
            <a:r>
              <a:rPr lang="zh-CN" altLang="en-US" sz="18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自定义区间：</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如将收入划分为</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元以下、</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和</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以上</a:t>
            </a:r>
          </a:p>
          <a:p>
            <a:pPr marL="342900" lvl="1" indent="101600">
              <a:lnSpc>
                <a:spcPct val="120000"/>
              </a:lnSpc>
              <a:buFont typeface="Wingdings" panose="05000000000000000000" pitchFamily="2" charset="2"/>
              <a:buNone/>
              <a:defRPr/>
            </a:pP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p>
          <a:p>
            <a:pPr marL="342900" lvl="1" indent="101600">
              <a:lnSpc>
                <a:spcPct val="120000"/>
              </a:lnSpc>
              <a:buFont typeface="Wingdings" panose="05000000000000000000" pitchFamily="2" charset="2"/>
              <a:buNone/>
              <a:defRPr/>
            </a:pP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rPr>
              <a:t>1000,1200,1500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1500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1800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2000</a:t>
            </a:r>
          </a:p>
          <a:p>
            <a:pPr marL="342900" lvl="1" indent="101600">
              <a:lnSpc>
                <a:spcPct val="120000"/>
              </a:lnSpc>
              <a:buFont typeface="Wingdings" panose="05000000000000000000" pitchFamily="2" charset="2"/>
              <a:buNone/>
              <a:defRPr/>
            </a:pP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3</a:t>
            </a: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rPr>
              <a:t>2300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2500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2800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3000</a:t>
            </a:r>
          </a:p>
          <a:p>
            <a:pPr marL="342900" lvl="1" indent="101600">
              <a:lnSpc>
                <a:spcPct val="120000"/>
              </a:lnSpc>
              <a:buFont typeface="Wingdings" panose="05000000000000000000" pitchFamily="2" charset="2"/>
              <a:buNone/>
              <a:defRPr/>
            </a:pP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rPr>
              <a:t>3500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4500</a:t>
            </a:r>
          </a:p>
          <a:p>
            <a:pPr marL="342900" lvl="1" indent="101600">
              <a:lnSpc>
                <a:spcPct val="120000"/>
              </a:lnSpc>
              <a:buFont typeface="Wingdings" panose="05000000000000000000" pitchFamily="2" charset="2"/>
              <a:buNone/>
              <a:defRPr/>
            </a:pP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5</a:t>
            </a:r>
            <a:r>
              <a:rPr lang="zh-CN" altLang="en-US" sz="1800" b="1" dirty="0">
                <a:solidFill>
                  <a:srgbClr val="6565FF"/>
                </a:solidFill>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rPr>
              <a:t>4500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4800</a:t>
            </a:r>
            <a:r>
              <a:rPr lang="zh-CN" altLang="en-US" sz="1800" b="1" dirty="0">
                <a:latin typeface="黑体" panose="02010609060101010101" pitchFamily="49" charset="-122"/>
                <a:ea typeface="黑体" panose="02010609060101010101" pitchFamily="49" charset="-122"/>
              </a:rPr>
              <a:t>，</a:t>
            </a:r>
            <a:r>
              <a:rPr lang="en-US" altLang="zh-CN" sz="1800" b="1" dirty="0">
                <a:latin typeface="黑体" panose="02010609060101010101" pitchFamily="49" charset="-122"/>
                <a:ea typeface="黑体" panose="02010609060101010101" pitchFamily="49" charset="-122"/>
              </a:rPr>
              <a:t>5000</a:t>
            </a:r>
          </a:p>
          <a:p>
            <a:pPr marL="0" indent="0">
              <a:lnSpc>
                <a:spcPct val="80000"/>
              </a:lnSpc>
              <a:buFont typeface="Wingdings" panose="05000000000000000000" pitchFamily="2" charset="2"/>
              <a:buNone/>
              <a:defRPr/>
            </a:pPr>
            <a:endParaRPr lang="en-US" altLang="zh-CN" sz="2500" dirty="0">
              <a:latin typeface="黑体" panose="02010609060101010101" pitchFamily="49" charset="-122"/>
              <a:ea typeface="黑体" panose="02010609060101010101" pitchFamily="49" charset="-122"/>
            </a:endParaRPr>
          </a:p>
        </p:txBody>
      </p:sp>
      <p:sp>
        <p:nvSpPr>
          <p:cNvPr id="6" name="Text Box 5">
            <a:extLst>
              <a:ext uri="{FF2B5EF4-FFF2-40B4-BE49-F238E27FC236}">
                <a16:creationId xmlns:a16="http://schemas.microsoft.com/office/drawing/2014/main" id="{4DA1F814-FAA4-4C21-A2F8-01B5E6300A36}"/>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
        <p:nvSpPr>
          <p:cNvPr id="7" name="Text Box 5">
            <a:extLst>
              <a:ext uri="{FF2B5EF4-FFF2-40B4-BE49-F238E27FC236}">
                <a16:creationId xmlns:a16="http://schemas.microsoft.com/office/drawing/2014/main" id="{FCAF5CCB-2A9B-41C5-953D-C2BF7727A73F}"/>
              </a:ext>
            </a:extLst>
          </p:cNvPr>
          <p:cNvSpPr txBox="1">
            <a:spLocks noChangeArrowheads="1"/>
          </p:cNvSpPr>
          <p:nvPr/>
        </p:nvSpPr>
        <p:spPr bwMode="auto">
          <a:xfrm>
            <a:off x="544513" y="1196752"/>
            <a:ext cx="1422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marL="0" lvl="1" indent="0">
              <a:lnSpc>
                <a:spcPts val="2400"/>
              </a:lnSpc>
              <a:spcAft>
                <a:spcPts val="0"/>
              </a:spcAft>
              <a:buNone/>
              <a:defRPr/>
            </a:pPr>
            <a:r>
              <a:rPr lang="zh-CN" altLang="en-US" sz="24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分箱方法</a:t>
            </a:r>
          </a:p>
        </p:txBody>
      </p:sp>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91F5C90-D1F9-42BE-B205-1073342D4154}"/>
              </a:ext>
            </a:extLst>
          </p:cNvPr>
          <p:cNvSpPr/>
          <p:nvPr/>
        </p:nvSpPr>
        <p:spPr>
          <a:xfrm>
            <a:off x="755650" y="1844675"/>
            <a:ext cx="7561263" cy="2328523"/>
          </a:xfrm>
          <a:prstGeom prst="rect">
            <a:avLst/>
          </a:prstGeom>
        </p:spPr>
        <p:txBody>
          <a:bodyPr>
            <a:spAutoFit/>
          </a:bodyPr>
          <a:lstStyle/>
          <a:p>
            <a:pPr indent="304800">
              <a:lnSpc>
                <a:spcPct val="150000"/>
              </a:lnSpc>
              <a:spcAft>
                <a:spcPts val="0"/>
              </a:spcAft>
              <a:defRPr/>
            </a:pPr>
            <a:r>
              <a:rPr lang="zh-CN" altLang="zh-CN" sz="2000" b="1" dirty="0">
                <a:latin typeface="黑体" panose="02010609060101010101" pitchFamily="49" charset="-122"/>
                <a:ea typeface="黑体" panose="02010609060101010101" pitchFamily="49" charset="-122"/>
                <a:cs typeface="Times New Roman" panose="02020603050405020304" pitchFamily="18" charset="0"/>
              </a:rPr>
              <a:t>分箱目的是对各个箱子中的数据进行处理，完成了分箱之后，就需要采用一种方法对数据进行平滑，使得箱中的数据更接近，目前通常使用的平滑方法有</a:t>
            </a:r>
            <a:r>
              <a:rPr lang="zh-CN"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按平均值平滑、按边界值平滑和按中值平滑</a:t>
            </a:r>
            <a:r>
              <a:rPr lang="zh-CN" altLang="zh-CN" sz="2000" b="1" dirty="0">
                <a:latin typeface="黑体" panose="02010609060101010101" pitchFamily="49" charset="-122"/>
                <a:ea typeface="黑体" panose="02010609060101010101" pitchFamily="49" charset="-122"/>
                <a:cs typeface="Times New Roman" panose="02020603050405020304" pitchFamily="18" charset="0"/>
              </a:rPr>
              <a:t>。下面对上例</a:t>
            </a:r>
            <a:r>
              <a:rPr lang="zh-CN" altLang="zh-CN" sz="2000"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中统一</a:t>
            </a:r>
            <a:r>
              <a:rPr lang="zh-CN" altLang="en-US" sz="2000"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区间法</a:t>
            </a:r>
            <a:r>
              <a:rPr lang="zh-CN" altLang="zh-CN" sz="2000" b="1" dirty="0">
                <a:solidFill>
                  <a:srgbClr val="00B050"/>
                </a:solidFill>
                <a:latin typeface="黑体" panose="02010609060101010101" pitchFamily="49" charset="-122"/>
                <a:ea typeface="黑体" panose="02010609060101010101" pitchFamily="49" charset="-122"/>
                <a:cs typeface="Times New Roman" panose="02020603050405020304" pitchFamily="18" charset="0"/>
              </a:rPr>
              <a:t>分箱</a:t>
            </a:r>
            <a:r>
              <a:rPr lang="zh-CN" altLang="zh-CN" sz="2000" b="1" dirty="0">
                <a:latin typeface="黑体" panose="02010609060101010101" pitchFamily="49" charset="-122"/>
                <a:ea typeface="黑体" panose="02010609060101010101" pitchFamily="49" charset="-122"/>
                <a:cs typeface="Times New Roman" panose="02020603050405020304" pitchFamily="18" charset="0"/>
              </a:rPr>
              <a:t>后的结果，分别采用三种平滑方法进行处理。</a:t>
            </a:r>
          </a:p>
        </p:txBody>
      </p:sp>
      <p:sp>
        <p:nvSpPr>
          <p:cNvPr id="3" name="Text Box 5">
            <a:extLst>
              <a:ext uri="{FF2B5EF4-FFF2-40B4-BE49-F238E27FC236}">
                <a16:creationId xmlns:a16="http://schemas.microsoft.com/office/drawing/2014/main" id="{A15269A2-2206-4897-A35B-A858A0C2A3AF}"/>
              </a:ext>
            </a:extLst>
          </p:cNvPr>
          <p:cNvSpPr txBox="1">
            <a:spLocks noChangeArrowheads="1"/>
          </p:cNvSpPr>
          <p:nvPr/>
        </p:nvSpPr>
        <p:spPr bwMode="auto">
          <a:xfrm>
            <a:off x="544513" y="1196752"/>
            <a:ext cx="1422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marL="0" lvl="1" indent="0">
              <a:lnSpc>
                <a:spcPts val="2400"/>
              </a:lnSpc>
              <a:spcAft>
                <a:spcPts val="0"/>
              </a:spcAft>
              <a:buNone/>
              <a:defRPr/>
            </a:pPr>
            <a:r>
              <a:rPr lang="zh-CN" altLang="en-US" sz="24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分箱方法</a:t>
            </a:r>
          </a:p>
        </p:txBody>
      </p:sp>
      <p:sp>
        <p:nvSpPr>
          <p:cNvPr id="4" name="Text Box 5">
            <a:extLst>
              <a:ext uri="{FF2B5EF4-FFF2-40B4-BE49-F238E27FC236}">
                <a16:creationId xmlns:a16="http://schemas.microsoft.com/office/drawing/2014/main" id="{D9E9DBA7-FF4E-446A-AD08-90F7E36B1EEF}"/>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a:extLst>
              <a:ext uri="{FF2B5EF4-FFF2-40B4-BE49-F238E27FC236}">
                <a16:creationId xmlns:a16="http://schemas.microsoft.com/office/drawing/2014/main" id="{F409B02F-43BD-45AC-8A17-D7D765E5FFB8}"/>
              </a:ext>
            </a:extLst>
          </p:cNvPr>
          <p:cNvSpPr>
            <a:spLocks noGrp="1"/>
          </p:cNvSpPr>
          <p:nvPr>
            <p:ph idx="4294967295"/>
          </p:nvPr>
        </p:nvSpPr>
        <p:spPr>
          <a:xfrm>
            <a:off x="530225" y="2060575"/>
            <a:ext cx="8229600" cy="3886200"/>
          </a:xfrm>
        </p:spPr>
        <p:txBody>
          <a:bodyPr/>
          <a:lstStyle/>
          <a:p>
            <a:pPr>
              <a:lnSpc>
                <a:spcPct val="120000"/>
              </a:lnSpc>
            </a:pPr>
            <a:r>
              <a:rPr lang="en-US" altLang="zh-CN" b="1" dirty="0">
                <a:latin typeface="黑体" panose="02010609060101010101" pitchFamily="49" charset="-122"/>
                <a:ea typeface="黑体" panose="02010609060101010101" pitchFamily="49" charset="-122"/>
              </a:rPr>
              <a:t>2.1 </a:t>
            </a:r>
            <a:r>
              <a:rPr lang="zh-CN" altLang="zh-CN" b="1" dirty="0">
                <a:latin typeface="黑体" panose="02010609060101010101" pitchFamily="49" charset="-122"/>
                <a:ea typeface="黑体" panose="02010609060101010101" pitchFamily="49" charset="-122"/>
              </a:rPr>
              <a:t>数据</a:t>
            </a:r>
            <a:r>
              <a:rPr lang="zh-CN" altLang="en-US" b="1" dirty="0">
                <a:latin typeface="黑体" panose="02010609060101010101" pitchFamily="49" charset="-122"/>
                <a:ea typeface="黑体" panose="02010609060101010101" pitchFamily="49" charset="-122"/>
              </a:rPr>
              <a:t>的概念与内容</a:t>
            </a:r>
            <a:endParaRPr lang="en-US" altLang="zh-CN" b="1" dirty="0">
              <a:latin typeface="黑体" panose="02010609060101010101" pitchFamily="49" charset="-122"/>
              <a:ea typeface="黑体" panose="02010609060101010101" pitchFamily="49" charset="-122"/>
            </a:endParaRPr>
          </a:p>
          <a:p>
            <a:pPr>
              <a:lnSpc>
                <a:spcPct val="120000"/>
              </a:lnSpc>
              <a:buClr>
                <a:srgbClr val="00007D"/>
              </a:buClr>
            </a:pPr>
            <a:r>
              <a:rPr lang="en-US" altLang="zh-CN" b="1" dirty="0">
                <a:solidFill>
                  <a:srgbClr val="A6A6A6"/>
                </a:solidFill>
                <a:latin typeface="黑体" panose="02010609060101010101" pitchFamily="49" charset="-122"/>
                <a:ea typeface="黑体" panose="02010609060101010101" pitchFamily="49" charset="-122"/>
              </a:rPr>
              <a:t>2.2 </a:t>
            </a:r>
            <a:r>
              <a:rPr lang="zh-CN" altLang="zh-CN" b="1" dirty="0">
                <a:solidFill>
                  <a:srgbClr val="A6A6A6"/>
                </a:solidFill>
                <a:latin typeface="黑体" panose="02010609060101010101" pitchFamily="49" charset="-122"/>
                <a:ea typeface="黑体" panose="02010609060101010101" pitchFamily="49" charset="-122"/>
              </a:rPr>
              <a:t>数据</a:t>
            </a:r>
            <a:r>
              <a:rPr lang="zh-CN" altLang="en-US" b="1" dirty="0">
                <a:solidFill>
                  <a:srgbClr val="A6A6A6"/>
                </a:solidFill>
                <a:latin typeface="黑体" panose="02010609060101010101" pitchFamily="49" charset="-122"/>
                <a:ea typeface="黑体" panose="02010609060101010101" pitchFamily="49" charset="-122"/>
              </a:rPr>
              <a:t>属性与数据集</a:t>
            </a:r>
            <a:endParaRPr lang="en-US" altLang="zh-CN" b="1" dirty="0">
              <a:solidFill>
                <a:srgbClr val="A6A6A6"/>
              </a:solidFill>
              <a:latin typeface="黑体" panose="02010609060101010101" pitchFamily="49" charset="-122"/>
              <a:ea typeface="黑体" panose="02010609060101010101" pitchFamily="49" charset="-122"/>
            </a:endParaRPr>
          </a:p>
          <a:p>
            <a:pPr>
              <a:lnSpc>
                <a:spcPct val="120000"/>
              </a:lnSpc>
              <a:buClr>
                <a:srgbClr val="00007D"/>
              </a:buClr>
            </a:pPr>
            <a:r>
              <a:rPr lang="en-US" altLang="zh-CN" b="1" dirty="0">
                <a:solidFill>
                  <a:srgbClr val="A6A6A6"/>
                </a:solidFill>
                <a:latin typeface="黑体" panose="02010609060101010101" pitchFamily="49" charset="-122"/>
                <a:ea typeface="黑体" panose="02010609060101010101" pitchFamily="49" charset="-122"/>
              </a:rPr>
              <a:t>2.3 </a:t>
            </a:r>
            <a:r>
              <a:rPr lang="zh-CN" altLang="zh-CN" b="1" dirty="0">
                <a:solidFill>
                  <a:srgbClr val="A6A6A6"/>
                </a:solidFill>
                <a:latin typeface="黑体" panose="02010609060101010101" pitchFamily="49" charset="-122"/>
                <a:ea typeface="黑体" panose="02010609060101010101" pitchFamily="49" charset="-122"/>
              </a:rPr>
              <a:t>数据预处理</a:t>
            </a:r>
            <a:endParaRPr lang="en-US" altLang="zh-CN" b="1" dirty="0">
              <a:solidFill>
                <a:srgbClr val="A6A6A6"/>
              </a:solidFill>
              <a:latin typeface="黑体" panose="02010609060101010101" pitchFamily="49" charset="-122"/>
              <a:ea typeface="黑体" panose="02010609060101010101" pitchFamily="49" charset="-122"/>
            </a:endParaRPr>
          </a:p>
        </p:txBody>
      </p:sp>
      <p:sp>
        <p:nvSpPr>
          <p:cNvPr id="11267" name="Text Box 5">
            <a:extLst>
              <a:ext uri="{FF2B5EF4-FFF2-40B4-BE49-F238E27FC236}">
                <a16:creationId xmlns:a16="http://schemas.microsoft.com/office/drawing/2014/main" id="{61FBBB73-358B-41C8-8EE0-0EFB93CDD3BE}"/>
              </a:ext>
            </a:extLst>
          </p:cNvPr>
          <p:cNvSpPr txBox="1">
            <a:spLocks noChangeArrowheads="1"/>
          </p:cNvSpPr>
          <p:nvPr/>
        </p:nvSpPr>
        <p:spPr bwMode="auto">
          <a:xfrm>
            <a:off x="514350" y="908050"/>
            <a:ext cx="3182938" cy="646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defRPr/>
            </a:pPr>
            <a:r>
              <a:rPr lang="zh-CN" altLang="en-US" sz="3600" dirty="0">
                <a:latin typeface="黑体" panose="02010609060101010101" pitchFamily="49" charset="-122"/>
                <a:ea typeface="黑体" panose="02010609060101010101" pitchFamily="49" charset="-122"/>
                <a:cs typeface="+mj-cs"/>
              </a:rPr>
              <a:t>第 </a:t>
            </a:r>
            <a:r>
              <a:rPr lang="en-US" altLang="zh-CN" sz="3600" dirty="0">
                <a:latin typeface="黑体" panose="02010609060101010101" pitchFamily="49" charset="-122"/>
                <a:ea typeface="黑体" panose="02010609060101010101" pitchFamily="49" charset="-122"/>
                <a:cs typeface="+mj-cs"/>
              </a:rPr>
              <a:t>2 </a:t>
            </a:r>
            <a:r>
              <a:rPr lang="zh-CN" altLang="en-US" sz="3600" dirty="0">
                <a:latin typeface="黑体" panose="02010609060101010101" pitchFamily="49" charset="-122"/>
                <a:ea typeface="黑体" panose="02010609060101010101" pitchFamily="49" charset="-122"/>
                <a:cs typeface="+mj-cs"/>
              </a:rPr>
              <a:t>章  数据</a:t>
            </a:r>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A9C21E54-3222-46C4-81F9-5EF4C8131953}"/>
              </a:ext>
            </a:extLst>
          </p:cNvPr>
          <p:cNvSpPr>
            <a:spLocks noGrp="1" noChangeArrowheads="1"/>
          </p:cNvSpPr>
          <p:nvPr>
            <p:ph idx="4294967295"/>
          </p:nvPr>
        </p:nvSpPr>
        <p:spPr>
          <a:xfrm>
            <a:off x="544513" y="1772816"/>
            <a:ext cx="7483871" cy="4896544"/>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rPr>
              <a:t>统一区间法：</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1800</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2300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2800</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3500</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5000</a:t>
            </a:r>
          </a:p>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按平均值平滑：</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用平均值代替箱子中所有数据</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1300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1300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1300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1300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1300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1300</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2400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2400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2400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2400</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3250</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3250</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4575</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4575</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4575</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4575</a:t>
            </a:r>
          </a:p>
          <a:p>
            <a:pPr marL="457200" lvl="1" indent="0">
              <a:lnSpc>
                <a:spcPct val="120000"/>
              </a:lnSpc>
              <a:buFont typeface="Wingdings" panose="05000000000000000000" pitchFamily="2" charset="2"/>
              <a:buNone/>
              <a:defRPr/>
            </a:pP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defRPr/>
            </a:pP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0" indent="0">
              <a:lnSpc>
                <a:spcPct val="80000"/>
              </a:lnSpc>
              <a:buFont typeface="Wingdings" panose="05000000000000000000" pitchFamily="2" charset="2"/>
              <a:buNone/>
              <a:defRPr/>
            </a:pPr>
            <a:endParaRPr lang="en-US" altLang="zh-CN" sz="2000" b="1" dirty="0">
              <a:latin typeface="黑体" panose="02010609060101010101" pitchFamily="49" charset="-122"/>
              <a:ea typeface="黑体" panose="02010609060101010101" pitchFamily="49" charset="-122"/>
            </a:endParaRPr>
          </a:p>
        </p:txBody>
      </p:sp>
      <p:sp>
        <p:nvSpPr>
          <p:cNvPr id="5" name="Text Box 5">
            <a:extLst>
              <a:ext uri="{FF2B5EF4-FFF2-40B4-BE49-F238E27FC236}">
                <a16:creationId xmlns:a16="http://schemas.microsoft.com/office/drawing/2014/main" id="{EB6B604E-B2EA-4676-A762-1661FDDF9A45}"/>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
        <p:nvSpPr>
          <p:cNvPr id="6" name="Text Box 5">
            <a:extLst>
              <a:ext uri="{FF2B5EF4-FFF2-40B4-BE49-F238E27FC236}">
                <a16:creationId xmlns:a16="http://schemas.microsoft.com/office/drawing/2014/main" id="{56C62460-B243-4932-9B74-05DD60B024FA}"/>
              </a:ext>
            </a:extLst>
          </p:cNvPr>
          <p:cNvSpPr txBox="1">
            <a:spLocks noChangeArrowheads="1"/>
          </p:cNvSpPr>
          <p:nvPr/>
        </p:nvSpPr>
        <p:spPr bwMode="auto">
          <a:xfrm>
            <a:off x="544513" y="1196752"/>
            <a:ext cx="1422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marL="0" lvl="1" indent="0">
              <a:lnSpc>
                <a:spcPts val="2400"/>
              </a:lnSpc>
              <a:spcAft>
                <a:spcPts val="0"/>
              </a:spcAft>
              <a:buNone/>
              <a:defRPr/>
            </a:pPr>
            <a:r>
              <a:rPr lang="zh-CN" altLang="en-US" sz="24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分箱方法</a:t>
            </a:r>
          </a:p>
        </p:txBody>
      </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1BD7BD1B-B455-4DEA-84A7-AF70954EAF77}"/>
              </a:ext>
            </a:extLst>
          </p:cNvPr>
          <p:cNvSpPr>
            <a:spLocks noGrp="1" noChangeArrowheads="1"/>
          </p:cNvSpPr>
          <p:nvPr>
            <p:ph idx="4294967295"/>
          </p:nvPr>
        </p:nvSpPr>
        <p:spPr>
          <a:xfrm>
            <a:off x="544513" y="2060377"/>
            <a:ext cx="8229600" cy="4392959"/>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rPr>
              <a:t>统一区间法：</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2300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a:p>
            <a:pPr marL="342900" lvl="1" indent="-457200">
              <a:lnSpc>
                <a:spcPct val="150000"/>
              </a:lnSpc>
              <a:spcAft>
                <a:spcPts val="0"/>
              </a:spcAft>
              <a:buClrTx/>
              <a:buSzTx/>
              <a:buFont typeface="Wingdings" panose="05000000000000000000" pitchFamily="2" charset="2"/>
              <a:buChar char="Ø"/>
              <a:defRPr/>
            </a:pP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按边界值平滑：用距离较小的边界值替代数据</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a:p>
            <a:pPr marL="457200" lvl="1" indent="0">
              <a:lnSpc>
                <a:spcPct val="120000"/>
              </a:lnSpc>
              <a:buFont typeface="Wingdings" panose="05000000000000000000" pitchFamily="2" charset="2"/>
              <a:buNone/>
              <a:defRPr/>
            </a:pP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defRPr/>
            </a:pP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marL="0" indent="0">
              <a:lnSpc>
                <a:spcPct val="80000"/>
              </a:lnSpc>
              <a:buFont typeface="Wingdings" panose="05000000000000000000" pitchFamily="2" charset="2"/>
              <a:buNone/>
              <a:defRPr/>
            </a:pPr>
            <a:endParaRPr lang="en-US" altLang="zh-CN" sz="25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Text Box 5">
            <a:extLst>
              <a:ext uri="{FF2B5EF4-FFF2-40B4-BE49-F238E27FC236}">
                <a16:creationId xmlns:a16="http://schemas.microsoft.com/office/drawing/2014/main" id="{4B9476A9-3BA5-49CF-94FA-97FE1E72E0A8}"/>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
        <p:nvSpPr>
          <p:cNvPr id="6" name="Text Box 5">
            <a:extLst>
              <a:ext uri="{FF2B5EF4-FFF2-40B4-BE49-F238E27FC236}">
                <a16:creationId xmlns:a16="http://schemas.microsoft.com/office/drawing/2014/main" id="{C7183165-88BF-4132-8F41-ABD9E59F1829}"/>
              </a:ext>
            </a:extLst>
          </p:cNvPr>
          <p:cNvSpPr txBox="1">
            <a:spLocks noChangeArrowheads="1"/>
          </p:cNvSpPr>
          <p:nvPr/>
        </p:nvSpPr>
        <p:spPr bwMode="auto">
          <a:xfrm>
            <a:off x="544513" y="1196752"/>
            <a:ext cx="1422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marL="0" lvl="1" indent="0">
              <a:lnSpc>
                <a:spcPts val="2400"/>
              </a:lnSpc>
              <a:spcAft>
                <a:spcPts val="0"/>
              </a:spcAft>
              <a:buNone/>
              <a:defRPr/>
            </a:pPr>
            <a:r>
              <a:rPr lang="zh-CN" altLang="en-US" sz="24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分箱方法</a:t>
            </a:r>
          </a:p>
        </p:txBody>
      </p:sp>
    </p:spTree>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2AB71F62-652B-4D29-B13D-0EAEEA24339F}"/>
              </a:ext>
            </a:extLst>
          </p:cNvPr>
          <p:cNvSpPr>
            <a:spLocks noGrp="1" noChangeArrowheads="1"/>
          </p:cNvSpPr>
          <p:nvPr>
            <p:ph idx="4294967295"/>
          </p:nvPr>
        </p:nvSpPr>
        <p:spPr>
          <a:xfrm>
            <a:off x="544513" y="1916361"/>
            <a:ext cx="8229600" cy="4320951"/>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1800" b="1" kern="100" dirty="0">
                <a:solidFill>
                  <a:srgbClr val="00B050"/>
                </a:solidFill>
                <a:latin typeface="黑体" panose="02010609060101010101" pitchFamily="49" charset="-122"/>
                <a:ea typeface="黑体" panose="02010609060101010101" pitchFamily="49" charset="-122"/>
                <a:cs typeface="Times New Roman" panose="02020603050405020304" pitchFamily="18" charset="0"/>
              </a:rPr>
              <a:t>统一区间法：</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1200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1800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2300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2800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3500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4000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4500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4800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5000</a:t>
            </a:r>
          </a:p>
          <a:p>
            <a:pPr marL="342900" lvl="1" indent="-457200">
              <a:lnSpc>
                <a:spcPct val="150000"/>
              </a:lnSpc>
              <a:spcAft>
                <a:spcPts val="0"/>
              </a:spcAft>
              <a:buClrTx/>
              <a:buSzTx/>
              <a:buFont typeface="Wingdings" panose="05000000000000000000" pitchFamily="2" charset="2"/>
              <a:buChar char="Ø"/>
              <a:defRPr/>
            </a:pP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按中值平滑：</a:t>
            </a:r>
            <a:r>
              <a:rPr lang="zh-CN" altLang="en-US" sz="1800" b="1" kern="100" dirty="0">
                <a:latin typeface="黑体" panose="02010609060101010101" pitchFamily="49" charset="-122"/>
                <a:ea typeface="黑体" panose="02010609060101010101" pitchFamily="49" charset="-122"/>
                <a:cs typeface="Times New Roman" panose="02020603050405020304" pitchFamily="18" charset="0"/>
              </a:rPr>
              <a:t>用中值代替箱子中所有数据</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1350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1350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1350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1350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1350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1350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2400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2400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2400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2400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3250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3250</a:t>
            </a:r>
          </a:p>
          <a:p>
            <a:pPr lvl="1">
              <a:lnSpc>
                <a:spcPct val="120000"/>
              </a:lnSpc>
              <a:buFont typeface="Wingdings" panose="05000000000000000000" pitchFamily="2" charset="2"/>
              <a:buChar char="Ø"/>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箱</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4650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4650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4650</a:t>
            </a:r>
            <a:r>
              <a:rPr lang="zh-CN" altLang="en-US" sz="1800" b="1" dirty="0">
                <a:latin typeface="黑体" panose="02010609060101010101" pitchFamily="49" charset="-122"/>
                <a:ea typeface="黑体" panose="02010609060101010101" pitchFamily="49" charset="-122"/>
                <a:cs typeface="Times New Roman" panose="02020603050405020304" pitchFamily="18" charset="0"/>
              </a:rPr>
              <a:t>，</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4650</a:t>
            </a:r>
          </a:p>
          <a:p>
            <a:pPr marL="457200" lvl="1" indent="0">
              <a:lnSpc>
                <a:spcPct val="120000"/>
              </a:lnSpc>
              <a:buFont typeface="Wingdings" panose="05000000000000000000" pitchFamily="2" charset="2"/>
              <a:buNone/>
              <a:defRPr/>
            </a:pP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defRPr/>
            </a:pP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marL="0" indent="0">
              <a:lnSpc>
                <a:spcPct val="80000"/>
              </a:lnSpc>
              <a:buFont typeface="Wingdings" panose="05000000000000000000" pitchFamily="2" charset="2"/>
              <a:buNone/>
              <a:defRPr/>
            </a:pPr>
            <a:endParaRPr lang="en-US" altLang="zh-CN" sz="2500" dirty="0">
              <a:latin typeface="黑体" panose="02010609060101010101" pitchFamily="49" charset="-122"/>
              <a:ea typeface="黑体" panose="02010609060101010101" pitchFamily="49" charset="-122"/>
            </a:endParaRPr>
          </a:p>
        </p:txBody>
      </p:sp>
      <p:sp>
        <p:nvSpPr>
          <p:cNvPr id="5" name="Text Box 5">
            <a:extLst>
              <a:ext uri="{FF2B5EF4-FFF2-40B4-BE49-F238E27FC236}">
                <a16:creationId xmlns:a16="http://schemas.microsoft.com/office/drawing/2014/main" id="{67A24937-D5A4-4FD3-9B5B-7CBAC98E9EB4}"/>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
        <p:nvSpPr>
          <p:cNvPr id="6" name="Text Box 5">
            <a:extLst>
              <a:ext uri="{FF2B5EF4-FFF2-40B4-BE49-F238E27FC236}">
                <a16:creationId xmlns:a16="http://schemas.microsoft.com/office/drawing/2014/main" id="{395FA825-982A-448D-B835-388544ACCA27}"/>
              </a:ext>
            </a:extLst>
          </p:cNvPr>
          <p:cNvSpPr txBox="1">
            <a:spLocks noChangeArrowheads="1"/>
          </p:cNvSpPr>
          <p:nvPr/>
        </p:nvSpPr>
        <p:spPr bwMode="auto">
          <a:xfrm>
            <a:off x="544513" y="1196752"/>
            <a:ext cx="1422184"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zh-CN"/>
            </a:defPPr>
            <a:lvl1pPr eaLnBrk="1" hangingPunct="1">
              <a:buClrTx/>
              <a:buSzTx/>
              <a:buFontTx/>
              <a:buNone/>
              <a:defRPr sz="3200" b="1">
                <a:solidFill>
                  <a:schemeClr val="accent1">
                    <a:lumMod val="25000"/>
                  </a:schemeClr>
                </a:solidFill>
                <a:effectLst>
                  <a:outerShdw blurRad="38100" dist="38100" dir="2700000" algn="tl">
                    <a:srgbClr val="000000">
                      <a:alpha val="43137"/>
                    </a:srgbClr>
                  </a:outerShdw>
                </a:effectLst>
                <a:latin typeface="+mj-lt"/>
                <a:ea typeface="+mj-ea"/>
                <a:cs typeface="+mj-cs"/>
              </a:defRPr>
            </a:lvl1pPr>
            <a:lvl2pPr marL="742950" indent="-285750">
              <a:spcBef>
                <a:spcPct val="20000"/>
              </a:spcBef>
              <a:buClr>
                <a:schemeClr val="accent2"/>
              </a:buClr>
              <a:buSzPct val="80000"/>
              <a:buFont typeface="Wingdings" panose="05000000000000000000" pitchFamily="2" charset="2"/>
              <a:buChar char="¨"/>
              <a:defRPr sz="2800"/>
            </a:lvl2pPr>
            <a:lvl3pPr marL="1143000" indent="-228600">
              <a:spcBef>
                <a:spcPct val="20000"/>
              </a:spcBef>
              <a:buClr>
                <a:schemeClr val="bg2"/>
              </a:buClr>
              <a:buSzPct val="65000"/>
              <a:buFont typeface="Wingdings" panose="05000000000000000000" pitchFamily="2" charset="2"/>
              <a:buChar char="n"/>
              <a:defRPr sz="2400"/>
            </a:lvl3pPr>
            <a:lvl4pPr marL="1600200" indent="-228600">
              <a:spcBef>
                <a:spcPct val="20000"/>
              </a:spcBef>
              <a:buClr>
                <a:schemeClr val="accent2"/>
              </a:buClr>
              <a:buSzPct val="70000"/>
              <a:buFont typeface="Wingdings" panose="05000000000000000000" pitchFamily="2" charset="2"/>
              <a:buChar char="¨"/>
              <a:defRPr sz="2000"/>
            </a:lvl4pPr>
            <a:lvl5pPr marL="2057400" indent="-228600">
              <a:spcBef>
                <a:spcPct val="20000"/>
              </a:spcBef>
              <a:buClr>
                <a:schemeClr val="bg2"/>
              </a:buClr>
              <a:buFont typeface="Wingdings" panose="05000000000000000000" pitchFamily="2" charset="2"/>
              <a:buChar char="§"/>
              <a:defRPr sz="2000"/>
            </a:lvl5pPr>
            <a:lvl6pPr marL="2514600" indent="-228600" eaLnBrk="0" fontAlgn="base" hangingPunct="0">
              <a:spcBef>
                <a:spcPct val="20000"/>
              </a:spcBef>
              <a:spcAft>
                <a:spcPct val="0"/>
              </a:spcAft>
              <a:buClr>
                <a:schemeClr val="bg2"/>
              </a:buClr>
              <a:buFont typeface="Wingdings" panose="05000000000000000000" pitchFamily="2" charset="2"/>
              <a:buChar char="§"/>
              <a:defRPr sz="2000"/>
            </a:lvl6pPr>
            <a:lvl7pPr marL="2971800" indent="-228600" eaLnBrk="0" fontAlgn="base" hangingPunct="0">
              <a:spcBef>
                <a:spcPct val="20000"/>
              </a:spcBef>
              <a:spcAft>
                <a:spcPct val="0"/>
              </a:spcAft>
              <a:buClr>
                <a:schemeClr val="bg2"/>
              </a:buClr>
              <a:buFont typeface="Wingdings" panose="05000000000000000000" pitchFamily="2" charset="2"/>
              <a:buChar char="§"/>
              <a:defRPr sz="2000"/>
            </a:lvl7pPr>
            <a:lvl8pPr marL="3429000" indent="-228600" eaLnBrk="0" fontAlgn="base" hangingPunct="0">
              <a:spcBef>
                <a:spcPct val="20000"/>
              </a:spcBef>
              <a:spcAft>
                <a:spcPct val="0"/>
              </a:spcAft>
              <a:buClr>
                <a:schemeClr val="bg2"/>
              </a:buClr>
              <a:buFont typeface="Wingdings" panose="05000000000000000000" pitchFamily="2" charset="2"/>
              <a:buChar char="§"/>
              <a:defRPr sz="2000"/>
            </a:lvl8pPr>
            <a:lvl9pPr marL="3886200" indent="-228600" eaLnBrk="0" fontAlgn="base" hangingPunct="0">
              <a:spcBef>
                <a:spcPct val="20000"/>
              </a:spcBef>
              <a:spcAft>
                <a:spcPct val="0"/>
              </a:spcAft>
              <a:buClr>
                <a:schemeClr val="bg2"/>
              </a:buClr>
              <a:buFont typeface="Wingdings" panose="05000000000000000000" pitchFamily="2" charset="2"/>
              <a:buChar char="§"/>
              <a:defRPr sz="2000"/>
            </a:lvl9pPr>
          </a:lstStyle>
          <a:p>
            <a:pPr marL="0" lvl="1" indent="0">
              <a:lnSpc>
                <a:spcPts val="2400"/>
              </a:lnSpc>
              <a:spcAft>
                <a:spcPts val="0"/>
              </a:spcAft>
              <a:buNone/>
              <a:defRPr/>
            </a:pPr>
            <a:r>
              <a:rPr lang="zh-CN" altLang="en-US" sz="24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分箱方法</a:t>
            </a:r>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3820A4D6-1149-4937-870C-CC71CAF43976}"/>
              </a:ext>
            </a:extLst>
          </p:cNvPr>
          <p:cNvSpPr>
            <a:spLocks noGrp="1" noChangeArrowheads="1"/>
          </p:cNvSpPr>
          <p:nvPr>
            <p:ph idx="4294967295"/>
          </p:nvPr>
        </p:nvSpPr>
        <p:spPr>
          <a:xfrm>
            <a:off x="822062" y="1728885"/>
            <a:ext cx="7588200" cy="1522413"/>
          </a:xfrm>
        </p:spPr>
        <p:txBody>
          <a:bodyPr/>
          <a:lstStyle/>
          <a:p>
            <a:pPr marL="285750" lvl="1">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rPr>
              <a:t>按照涉及的自变量的多少，可分为一元回归分析和多元回归分析；</a:t>
            </a:r>
            <a:endParaRPr lang="en-US" altLang="zh-CN" sz="1800" b="1" dirty="0">
              <a:latin typeface="黑体" panose="02010609060101010101" pitchFamily="49" charset="-122"/>
              <a:ea typeface="黑体" panose="02010609060101010101" pitchFamily="49" charset="-122"/>
            </a:endParaRPr>
          </a:p>
          <a:p>
            <a:pPr marL="285750" lvl="1">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rPr>
              <a:t>按照自变量和因变量之间的关系类型，可分为线性回归分析和非线性回归分析；</a:t>
            </a:r>
            <a:endParaRPr lang="en-US" altLang="zh-CN" sz="1800" b="1" dirty="0">
              <a:latin typeface="黑体" panose="02010609060101010101" pitchFamily="49" charset="-122"/>
              <a:ea typeface="黑体" panose="02010609060101010101" pitchFamily="49" charset="-122"/>
            </a:endParaRPr>
          </a:p>
          <a:p>
            <a:pPr marL="285750" lvl="1">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rPr>
              <a:t>一元线性回归：找出适合两个变量的“最佳”直线，使得一个变量能够预测另一个，形如</a:t>
            </a:r>
            <a:r>
              <a:rPr lang="en-US" altLang="zh-CN" sz="1800" b="1" dirty="0">
                <a:latin typeface="黑体" panose="02010609060101010101" pitchFamily="49" charset="-122"/>
                <a:ea typeface="黑体" panose="02010609060101010101" pitchFamily="49" charset="-122"/>
              </a:rPr>
              <a:t>Y=</a:t>
            </a:r>
            <a:r>
              <a:rPr lang="en-US" altLang="zh-CN" sz="1800" b="1" dirty="0" err="1">
                <a:latin typeface="黑体" panose="02010609060101010101" pitchFamily="49" charset="-122"/>
                <a:ea typeface="黑体" panose="02010609060101010101" pitchFamily="49" charset="-122"/>
              </a:rPr>
              <a:t>aX+b</a:t>
            </a:r>
            <a:r>
              <a:rPr lang="zh-CN" altLang="en-US" sz="1800" b="1" dirty="0">
                <a:latin typeface="黑体" panose="02010609060101010101" pitchFamily="49" charset="-122"/>
                <a:ea typeface="黑体" panose="02010609060101010101" pitchFamily="49" charset="-122"/>
              </a:rPr>
              <a:t>。</a:t>
            </a:r>
          </a:p>
          <a:p>
            <a:pPr marL="285750" lvl="1">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rPr>
              <a:t>多线性回归：是线性回归的扩展，它涉及多于两个变量，数据要适合一个多维面，</a:t>
            </a:r>
            <a:r>
              <a:rPr lang="en-US" altLang="zh-CN" sz="1800" b="1" dirty="0">
                <a:latin typeface="黑体" panose="02010609060101010101" pitchFamily="49" charset="-122"/>
                <a:ea typeface="黑体" panose="02010609060101010101" pitchFamily="49" charset="-122"/>
              </a:rPr>
              <a:t>Z=</a:t>
            </a:r>
            <a:r>
              <a:rPr lang="en-US" altLang="zh-CN" sz="1800" b="1" dirty="0" err="1">
                <a:latin typeface="黑体" panose="02010609060101010101" pitchFamily="49" charset="-122"/>
                <a:ea typeface="黑体" panose="02010609060101010101" pitchFamily="49" charset="-122"/>
              </a:rPr>
              <a:t>aX+bY+c</a:t>
            </a:r>
            <a:r>
              <a:rPr lang="zh-CN" altLang="en-US" sz="1800" b="1" dirty="0">
                <a:latin typeface="黑体" panose="02010609060101010101" pitchFamily="49" charset="-122"/>
                <a:ea typeface="黑体" panose="02010609060101010101" pitchFamily="49" charset="-122"/>
              </a:rPr>
              <a:t>。</a:t>
            </a:r>
          </a:p>
          <a:p>
            <a:pPr marL="457200" lvl="1" indent="0">
              <a:lnSpc>
                <a:spcPct val="120000"/>
              </a:lnSpc>
              <a:buNone/>
              <a:defRPr/>
            </a:pPr>
            <a:r>
              <a:rPr lang="zh-CN" altLang="en-US" sz="1800" b="1" dirty="0">
                <a:latin typeface="黑体" panose="02010609060101010101" pitchFamily="49" charset="-122"/>
                <a:ea typeface="黑体" panose="02010609060101010101" pitchFamily="49" charset="-122"/>
              </a:rPr>
              <a:t>                      </a:t>
            </a:r>
            <a:endParaRPr lang="en-US" altLang="zh-CN" sz="2500" dirty="0">
              <a:latin typeface="黑体" panose="02010609060101010101" pitchFamily="49" charset="-122"/>
              <a:ea typeface="黑体" panose="02010609060101010101" pitchFamily="49" charset="-122"/>
            </a:endParaRPr>
          </a:p>
        </p:txBody>
      </p:sp>
      <p:sp>
        <p:nvSpPr>
          <p:cNvPr id="57347" name="Text Box 5">
            <a:extLst>
              <a:ext uri="{FF2B5EF4-FFF2-40B4-BE49-F238E27FC236}">
                <a16:creationId xmlns:a16="http://schemas.microsoft.com/office/drawing/2014/main" id="{7DC3B75B-F039-4174-90AC-0705A567DA31}"/>
              </a:ext>
            </a:extLst>
          </p:cNvPr>
          <p:cNvSpPr txBox="1">
            <a:spLocks noChangeArrowheads="1"/>
          </p:cNvSpPr>
          <p:nvPr/>
        </p:nvSpPr>
        <p:spPr bwMode="auto">
          <a:xfrm>
            <a:off x="441360" y="1199079"/>
            <a:ext cx="7588200"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342900">
              <a:lnSpc>
                <a:spcPct val="150000"/>
              </a:lnSpc>
              <a:spcAft>
                <a:spcPts val="0"/>
              </a:spcAft>
              <a:buClrTx/>
              <a:buSzTx/>
              <a:buFont typeface="Wingdings" panose="05000000000000000000" pitchFamily="2" charset="2"/>
              <a:buChar char="Ø"/>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回归：通过让数据适合一个函数（回归函数）来平滑数据。</a:t>
            </a:r>
          </a:p>
        </p:txBody>
      </p:sp>
      <p:sp>
        <p:nvSpPr>
          <p:cNvPr id="9" name="Text Box 5">
            <a:extLst>
              <a:ext uri="{FF2B5EF4-FFF2-40B4-BE49-F238E27FC236}">
                <a16:creationId xmlns:a16="http://schemas.microsoft.com/office/drawing/2014/main" id="{245C7261-22A0-4EF4-B564-DA5842A61961}"/>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pic>
        <p:nvPicPr>
          <p:cNvPr id="3" name="图片 2">
            <a:extLst>
              <a:ext uri="{FF2B5EF4-FFF2-40B4-BE49-F238E27FC236}">
                <a16:creationId xmlns:a16="http://schemas.microsoft.com/office/drawing/2014/main" id="{55AB38B2-B7EA-4176-98CE-3624AAF6E4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514850"/>
            <a:ext cx="5715000" cy="2343150"/>
          </a:xfrm>
          <a:prstGeom prst="rect">
            <a:avLst/>
          </a:prstGeom>
        </p:spPr>
      </p:pic>
      <p:sp>
        <p:nvSpPr>
          <p:cNvPr id="4" name="矩形 3">
            <a:extLst>
              <a:ext uri="{FF2B5EF4-FFF2-40B4-BE49-F238E27FC236}">
                <a16:creationId xmlns:a16="http://schemas.microsoft.com/office/drawing/2014/main" id="{7BDAB07C-E887-4ACC-940C-BC1C5785E72C}"/>
              </a:ext>
            </a:extLst>
          </p:cNvPr>
          <p:cNvSpPr/>
          <p:nvPr/>
        </p:nvSpPr>
        <p:spPr>
          <a:xfrm>
            <a:off x="6732240" y="5474255"/>
            <a:ext cx="1811714" cy="369332"/>
          </a:xfrm>
          <a:prstGeom prst="rect">
            <a:avLst/>
          </a:prstGeom>
        </p:spPr>
        <p:txBody>
          <a:bodyPr wrap="none">
            <a:spAutoFit/>
          </a:bodyPr>
          <a:lstStyle/>
          <a:p>
            <a:r>
              <a:rPr lang="zh-CN" altLang="en-US" dirty="0">
                <a:latin typeface="黑体" panose="02010609060101010101" pitchFamily="49" charset="-122"/>
                <a:ea typeface="黑体" panose="02010609060101010101" pitchFamily="49" charset="-122"/>
              </a:rPr>
              <a:t>非线性回归函数</a:t>
            </a:r>
          </a:p>
        </p:txBody>
      </p:sp>
    </p:spTree>
  </p:cSld>
  <p:clrMapOvr>
    <a:masterClrMapping/>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1">
            <a:extLst>
              <a:ext uri="{FF2B5EF4-FFF2-40B4-BE49-F238E27FC236}">
                <a16:creationId xmlns:a16="http://schemas.microsoft.com/office/drawing/2014/main" id="{7434D024-82D3-43AA-8F34-27ADA5BBCE1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2592115"/>
            <a:ext cx="5140414" cy="3061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5">
            <a:extLst>
              <a:ext uri="{FF2B5EF4-FFF2-40B4-BE49-F238E27FC236}">
                <a16:creationId xmlns:a16="http://schemas.microsoft.com/office/drawing/2014/main" id="{80129660-2377-4EEE-90B3-948C48DDE8BB}"/>
              </a:ext>
            </a:extLst>
          </p:cNvPr>
          <p:cNvSpPr txBox="1">
            <a:spLocks noChangeArrowheads="1"/>
          </p:cNvSpPr>
          <p:nvPr/>
        </p:nvSpPr>
        <p:spPr bwMode="auto">
          <a:xfrm>
            <a:off x="539750" y="555625"/>
            <a:ext cx="30956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marL="342900" lvl="1" indent="-457200">
              <a:lnSpc>
                <a:spcPts val="2400"/>
              </a:lnSpc>
              <a:spcBef>
                <a:spcPct val="20000"/>
              </a:spcBef>
              <a:spcAft>
                <a:spcPts val="0"/>
              </a:spcAft>
              <a:buFont typeface="Wingdings" panose="05000000000000000000" pitchFamily="2" charset="2"/>
              <a:buChar char="Ø"/>
              <a:defRPr sz="2800" b="1" kern="100">
                <a:solidFill>
                  <a:schemeClr val="accent1">
                    <a:lumMod val="90000"/>
                  </a:schemeClr>
                </a:solidFill>
                <a:effectLst>
                  <a:outerShdw blurRad="38100" dist="38100" dir="2700000" algn="tl">
                    <a:srgbClr val="000000">
                      <a:alpha val="43137"/>
                    </a:srgbClr>
                  </a:outerShdw>
                </a:effectLst>
                <a:latin typeface="+mn-ea"/>
                <a:ea typeface="+mn-ea"/>
                <a:cs typeface="Times New Roman" panose="02020603050405020304" pitchFamily="18" charset="0"/>
              </a:defRPr>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marL="0" lvl="1" indent="0">
              <a:buNone/>
              <a:defRPr/>
            </a:pPr>
            <a:r>
              <a:rPr lang="en-US" altLang="zh-CN" sz="2400" kern="1200" dirty="0">
                <a:solidFill>
                  <a:schemeClr val="accent1">
                    <a:lumMod val="25000"/>
                  </a:schemeClr>
                </a:solidFill>
                <a:effectLst/>
                <a:latin typeface="黑体" panose="02010609060101010101" pitchFamily="49" charset="-122"/>
                <a:ea typeface="黑体" panose="02010609060101010101" pitchFamily="49" charset="-122"/>
                <a:cs typeface="+mj-cs"/>
              </a:rPr>
              <a:t>3</a:t>
            </a:r>
            <a:r>
              <a:rPr lang="zh-CN" altLang="en-US" sz="2400" kern="1200" dirty="0">
                <a:solidFill>
                  <a:schemeClr val="accent1">
                    <a:lumMod val="25000"/>
                  </a:schemeClr>
                </a:solidFill>
                <a:effectLst/>
                <a:latin typeface="黑体" panose="02010609060101010101" pitchFamily="49" charset="-122"/>
                <a:ea typeface="黑体" panose="02010609060101010101" pitchFamily="49" charset="-122"/>
                <a:cs typeface="+mj-cs"/>
              </a:rPr>
              <a:t>、噪声数据处理</a:t>
            </a:r>
          </a:p>
        </p:txBody>
      </p:sp>
      <p:sp>
        <p:nvSpPr>
          <p:cNvPr id="3" name="Text Box 5">
            <a:extLst>
              <a:ext uri="{FF2B5EF4-FFF2-40B4-BE49-F238E27FC236}">
                <a16:creationId xmlns:a16="http://schemas.microsoft.com/office/drawing/2014/main" id="{A20EE77A-05C2-4FBE-827D-1B1751EF4EF6}"/>
              </a:ext>
            </a:extLst>
          </p:cNvPr>
          <p:cNvSpPr txBox="1">
            <a:spLocks noChangeArrowheads="1"/>
          </p:cNvSpPr>
          <p:nvPr/>
        </p:nvSpPr>
        <p:spPr bwMode="auto">
          <a:xfrm>
            <a:off x="395536" y="4710387"/>
            <a:ext cx="7588200"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342900">
              <a:lnSpc>
                <a:spcPct val="150000"/>
              </a:lnSpc>
              <a:spcAft>
                <a:spcPts val="0"/>
              </a:spcAft>
              <a:buClrTx/>
              <a:buSzTx/>
              <a:buFont typeface="Wingdings" panose="05000000000000000000" pitchFamily="2" charset="2"/>
              <a:buChar char="Ø"/>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计算机检查和人工检查相结合</a:t>
            </a:r>
          </a:p>
        </p:txBody>
      </p:sp>
      <p:sp>
        <p:nvSpPr>
          <p:cNvPr id="4" name="Rectangle 3">
            <a:extLst>
              <a:ext uri="{FF2B5EF4-FFF2-40B4-BE49-F238E27FC236}">
                <a16:creationId xmlns:a16="http://schemas.microsoft.com/office/drawing/2014/main" id="{BC0C4167-CA10-4E70-B536-A35624B4F746}"/>
              </a:ext>
            </a:extLst>
          </p:cNvPr>
          <p:cNvSpPr txBox="1">
            <a:spLocks noChangeArrowheads="1"/>
          </p:cNvSpPr>
          <p:nvPr/>
        </p:nvSpPr>
        <p:spPr bwMode="auto">
          <a:xfrm>
            <a:off x="718097" y="5507718"/>
            <a:ext cx="7588200" cy="764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rPr>
              <a:t>可以通过计算机将需要判定的数据与已知的正常值比较，将差异程度大于某个阈值的数据输出到一个表中，人工审核后识别出噪声数据。</a:t>
            </a:r>
          </a:p>
          <a:p>
            <a:pPr marL="457200" lvl="1" indent="0">
              <a:lnSpc>
                <a:spcPct val="120000"/>
              </a:lnSpc>
              <a:buFont typeface="Wingdings" panose="05000000000000000000" pitchFamily="2" charset="2"/>
              <a:buNone/>
              <a:defRPr/>
            </a:pPr>
            <a:r>
              <a:rPr lang="zh-CN" altLang="en-US" sz="1800" b="1" dirty="0">
                <a:latin typeface="黑体" panose="02010609060101010101" pitchFamily="49" charset="-122"/>
                <a:ea typeface="黑体" panose="02010609060101010101" pitchFamily="49" charset="-122"/>
              </a:rPr>
              <a:t>                      </a:t>
            </a:r>
            <a:endParaRPr lang="en-US" altLang="zh-CN" sz="2500" dirty="0">
              <a:latin typeface="黑体" panose="02010609060101010101" pitchFamily="49" charset="-122"/>
              <a:ea typeface="黑体" panose="02010609060101010101" pitchFamily="49" charset="-122"/>
            </a:endParaRPr>
          </a:p>
        </p:txBody>
      </p:sp>
      <p:sp>
        <p:nvSpPr>
          <p:cNvPr id="5" name="Text Box 5">
            <a:extLst>
              <a:ext uri="{FF2B5EF4-FFF2-40B4-BE49-F238E27FC236}">
                <a16:creationId xmlns:a16="http://schemas.microsoft.com/office/drawing/2014/main" id="{EC18A7EB-6303-449C-BFB4-F2E47B120D4B}"/>
              </a:ext>
            </a:extLst>
          </p:cNvPr>
          <p:cNvSpPr txBox="1">
            <a:spLocks noChangeArrowheads="1"/>
          </p:cNvSpPr>
          <p:nvPr/>
        </p:nvSpPr>
        <p:spPr bwMode="auto">
          <a:xfrm>
            <a:off x="395536" y="1139825"/>
            <a:ext cx="6408712"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342900">
              <a:lnSpc>
                <a:spcPct val="150000"/>
              </a:lnSpc>
              <a:spcAft>
                <a:spcPts val="0"/>
              </a:spcAft>
              <a:buClrTx/>
              <a:buSzTx/>
              <a:buFont typeface="Wingdings" panose="05000000000000000000" pitchFamily="2" charset="2"/>
              <a:buChar char="Ø"/>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聚类</a:t>
            </a:r>
            <a:r>
              <a:rPr lang="en-US" altLang="zh-CN"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通过聚类分析检测离群点，消除噪声。</a:t>
            </a:r>
            <a:endParaRPr lang="en-US" altLang="zh-CN"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Rectangle 48">
            <a:extLst>
              <a:ext uri="{FF2B5EF4-FFF2-40B4-BE49-F238E27FC236}">
                <a16:creationId xmlns:a16="http://schemas.microsoft.com/office/drawing/2014/main" id="{36738451-A74D-44DF-9B6F-282D5C65F47E}"/>
              </a:ext>
            </a:extLst>
          </p:cNvPr>
          <p:cNvSpPr txBox="1">
            <a:spLocks noChangeArrowheads="1"/>
          </p:cNvSpPr>
          <p:nvPr/>
        </p:nvSpPr>
        <p:spPr bwMode="auto">
          <a:xfrm>
            <a:off x="719089" y="1790299"/>
            <a:ext cx="5761605" cy="8184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9875" lvl="1" indent="-269875">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聚类将类似的值聚成簇</a:t>
            </a: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a:p>
            <a:pPr marL="269875" lvl="1" indent="-269875">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直观的，落在簇集合之外的值被视为离群点</a:t>
            </a: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a:p>
            <a:pPr marL="269875" lvl="1" indent="-269875">
              <a:lnSpc>
                <a:spcPct val="120000"/>
              </a:lnSpc>
              <a:buFont typeface="Wingdings" panose="05000000000000000000" pitchFamily="2" charset="2"/>
              <a:buChar char="ü"/>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用聚类的方法来平滑数据，其目的就是去除离群点</a:t>
            </a:r>
          </a:p>
        </p:txBody>
      </p:sp>
    </p:spTree>
    <p:extLst>
      <p:ext uri="{BB962C8B-B14F-4D97-AF65-F5344CB8AC3E}">
        <p14:creationId xmlns:p14="http://schemas.microsoft.com/office/powerpoint/2010/main" val="2418011700"/>
      </p:ext>
    </p:extLst>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a:extLst>
              <a:ext uri="{FF2B5EF4-FFF2-40B4-BE49-F238E27FC236}">
                <a16:creationId xmlns:a16="http://schemas.microsoft.com/office/drawing/2014/main" id="{BF0219C8-3ED9-4AED-B5DC-D20CADC7146F}"/>
              </a:ext>
            </a:extLst>
          </p:cNvPr>
          <p:cNvSpPr>
            <a:spLocks noGrp="1" noChangeArrowheads="1"/>
          </p:cNvSpPr>
          <p:nvPr>
            <p:ph idx="4294967295"/>
          </p:nvPr>
        </p:nvSpPr>
        <p:spPr>
          <a:xfrm>
            <a:off x="395288" y="1484313"/>
            <a:ext cx="8378825" cy="936576"/>
          </a:xfrm>
        </p:spPr>
        <p:txBody>
          <a:bodyPr/>
          <a:lstStyle/>
          <a:p>
            <a:pPr marL="0" indent="0" algn="just">
              <a:lnSpc>
                <a:spcPct val="120000"/>
              </a:lnSpc>
              <a:buNone/>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数据集成</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是把不同来源、格式、特点性质的数据在逻辑上或物理上有机地集中。这些数据源可以包括多个数据库、数据立方体或一般文件。</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 Box 5">
            <a:extLst>
              <a:ext uri="{FF2B5EF4-FFF2-40B4-BE49-F238E27FC236}">
                <a16:creationId xmlns:a16="http://schemas.microsoft.com/office/drawing/2014/main" id="{0D946476-AD59-41A3-8446-88F29A1DBF9E}"/>
              </a:ext>
            </a:extLst>
          </p:cNvPr>
          <p:cNvSpPr txBox="1">
            <a:spLocks noChangeArrowheads="1"/>
          </p:cNvSpPr>
          <p:nvPr/>
        </p:nvSpPr>
        <p:spPr bwMode="auto">
          <a:xfrm>
            <a:off x="496888" y="765175"/>
            <a:ext cx="342704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defRPr/>
            </a:pPr>
            <a:r>
              <a:rPr lang="en-US" altLang="zh-CN" dirty="0">
                <a:effectLst/>
                <a:latin typeface="黑体" panose="02010609060101010101" pitchFamily="49" charset="-122"/>
                <a:ea typeface="黑体" panose="02010609060101010101" pitchFamily="49" charset="-122"/>
              </a:rPr>
              <a:t>2.3.3 </a:t>
            </a:r>
            <a:r>
              <a:rPr lang="zh-CN" altLang="en-US" dirty="0">
                <a:effectLst/>
                <a:latin typeface="黑体" panose="02010609060101010101" pitchFamily="49" charset="-122"/>
                <a:ea typeface="黑体" panose="02010609060101010101" pitchFamily="49" charset="-122"/>
              </a:rPr>
              <a:t>数据集成</a:t>
            </a:r>
          </a:p>
        </p:txBody>
      </p:sp>
      <p:sp>
        <p:nvSpPr>
          <p:cNvPr id="2" name="矩形 1">
            <a:extLst>
              <a:ext uri="{FF2B5EF4-FFF2-40B4-BE49-F238E27FC236}">
                <a16:creationId xmlns:a16="http://schemas.microsoft.com/office/drawing/2014/main" id="{9BEE886D-C1BD-4EB8-9C45-A57BB8F9DB9A}"/>
              </a:ext>
            </a:extLst>
          </p:cNvPr>
          <p:cNvSpPr/>
          <p:nvPr/>
        </p:nvSpPr>
        <p:spPr>
          <a:xfrm>
            <a:off x="374700" y="4258256"/>
            <a:ext cx="8517036" cy="2059282"/>
          </a:xfrm>
          <a:prstGeom prst="rect">
            <a:avLst/>
          </a:prstGeom>
        </p:spPr>
        <p:txBody>
          <a:bodyPr wrap="square">
            <a:spAutoFit/>
          </a:bodyPr>
          <a:lstStyle/>
          <a:p>
            <a:pPr>
              <a:lnSpc>
                <a:spcPct val="150000"/>
              </a:lnSpc>
            </a:pPr>
            <a:r>
              <a:rPr lang="zh-CN" altLang="en-US" b="1" dirty="0">
                <a:latin typeface="黑体" panose="02010609060101010101" pitchFamily="49" charset="-122"/>
                <a:ea typeface="黑体" panose="02010609060101010101" pitchFamily="49" charset="-122"/>
              </a:rPr>
              <a:t>数据集成可能出现的问题归结为以下几类：</a:t>
            </a:r>
            <a:endParaRPr lang="en-US" altLang="zh-CN" b="1" dirty="0">
              <a:latin typeface="黑体" panose="02010609060101010101" pitchFamily="49" charset="-122"/>
              <a:ea typeface="黑体" panose="02010609060101010101" pitchFamily="49" charset="-122"/>
            </a:endParaRPr>
          </a:p>
          <a:p>
            <a:pPr marL="285750" indent="-285750">
              <a:lnSpc>
                <a:spcPct val="150000"/>
              </a:lnSpc>
              <a:spcBef>
                <a:spcPts val="600"/>
              </a:spcBef>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模式匹配：</a:t>
            </a:r>
            <a:r>
              <a:rPr lang="zh-CN" altLang="en-US" b="1" dirty="0">
                <a:latin typeface="黑体" panose="02010609060101010101" pitchFamily="49" charset="-122"/>
                <a:ea typeface="黑体" panose="02010609060101010101" pitchFamily="49" charset="-122"/>
              </a:rPr>
              <a:t>将多个数据源中的数据整合到一个一致的存储中；</a:t>
            </a:r>
          </a:p>
          <a:p>
            <a:pPr marL="285750" indent="-285750">
              <a:lnSpc>
                <a:spcPct val="150000"/>
              </a:lnSpc>
              <a:spcBef>
                <a:spcPts val="600"/>
              </a:spcBef>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数据值冲突：</a:t>
            </a:r>
            <a:r>
              <a:rPr lang="zh-CN" altLang="en-US" b="1" dirty="0">
                <a:latin typeface="黑体" panose="02010609060101010101" pitchFamily="49" charset="-122"/>
                <a:ea typeface="黑体" panose="02010609060101010101" pitchFamily="49" charset="-122"/>
              </a:rPr>
              <a:t>来源不同的统一实体具有不同的数据值；</a:t>
            </a:r>
            <a:endParaRPr lang="en-US" altLang="zh-CN" b="1" dirty="0">
              <a:latin typeface="黑体" panose="02010609060101010101" pitchFamily="49" charset="-122"/>
              <a:ea typeface="黑体" panose="02010609060101010101" pitchFamily="49" charset="-122"/>
            </a:endParaRPr>
          </a:p>
          <a:p>
            <a:pPr marL="285750" indent="-285750">
              <a:lnSpc>
                <a:spcPct val="150000"/>
              </a:lnSpc>
              <a:spcBef>
                <a:spcPts val="600"/>
              </a:spcBef>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数据冗余：</a:t>
            </a:r>
            <a:r>
              <a:rPr lang="zh-CN" altLang="en-US" b="1" dirty="0">
                <a:latin typeface="黑体" panose="02010609060101010101" pitchFamily="49" charset="-122"/>
                <a:ea typeface="黑体" panose="02010609060101010101" pitchFamily="49" charset="-122"/>
              </a:rPr>
              <a:t>冗余是指重复存在的消息，在数据挖掘领域中，也指无用的信息</a:t>
            </a:r>
          </a:p>
        </p:txBody>
      </p:sp>
      <p:sp>
        <p:nvSpPr>
          <p:cNvPr id="3" name="矩形 2">
            <a:extLst>
              <a:ext uri="{FF2B5EF4-FFF2-40B4-BE49-F238E27FC236}">
                <a16:creationId xmlns:a16="http://schemas.microsoft.com/office/drawing/2014/main" id="{8144246B-588C-45E1-9863-7A76789195CD}"/>
              </a:ext>
            </a:extLst>
          </p:cNvPr>
          <p:cNvSpPr/>
          <p:nvPr/>
        </p:nvSpPr>
        <p:spPr>
          <a:xfrm>
            <a:off x="374700" y="2690336"/>
            <a:ext cx="8517036" cy="1477328"/>
          </a:xfrm>
          <a:prstGeom prst="rect">
            <a:avLst/>
          </a:prstGeom>
        </p:spPr>
        <p:txBody>
          <a:bodyPr wrap="square">
            <a:spAutoFit/>
          </a:bodyPr>
          <a:lstStyle/>
          <a:p>
            <a:r>
              <a:rPr lang="zh-CN" altLang="en-US" b="1" dirty="0">
                <a:latin typeface="黑体" panose="02010609060101010101" pitchFamily="49" charset="-122"/>
                <a:ea typeface="黑体" panose="02010609060101010101" pitchFamily="49" charset="-122"/>
              </a:rPr>
              <a:t>由于开发部门或开发时间的不同，相关系统的数据源彼此独立、相互封闭，在将多数据库中的异构数据进行集成的过程中可能出现多种问题：</a:t>
            </a:r>
            <a:r>
              <a:rPr lang="zh-CN" altLang="en-US" b="1" dirty="0">
                <a:solidFill>
                  <a:srgbClr val="FF0000"/>
                </a:solidFill>
                <a:latin typeface="黑体" panose="02010609060101010101" pitchFamily="49" charset="-122"/>
                <a:ea typeface="黑体" panose="02010609060101010101" pitchFamily="49" charset="-122"/>
              </a:rPr>
              <a:t>在两个不同的数据库中，同一个字段可能有不同的命名、不同的字段有相同的命名、在两个不同的数据库中一个教师收入单位为千元，一个为元的单位不一致情况、在不同的数据库中数据类型不同、无关数据冗余</a:t>
            </a:r>
            <a:r>
              <a:rPr lang="zh-CN" altLang="en-US" b="1" dirty="0">
                <a:latin typeface="黑体" panose="02010609060101010101" pitchFamily="49" charset="-122"/>
                <a:ea typeface="黑体" panose="02010609060101010101" pitchFamily="49" charset="-122"/>
              </a:rPr>
              <a:t>等情况。</a:t>
            </a:r>
          </a:p>
        </p:txBody>
      </p:sp>
    </p:spTree>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334C05C2-7E82-41C4-8809-40AB79F337EB}"/>
              </a:ext>
            </a:extLst>
          </p:cNvPr>
          <p:cNvSpPr/>
          <p:nvPr/>
        </p:nvSpPr>
        <p:spPr>
          <a:xfrm>
            <a:off x="323528" y="692696"/>
            <a:ext cx="7272808" cy="489621"/>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模式匹配</a:t>
            </a:r>
            <a:endParaRPr lang="zh-CN" altLang="en-US" b="1"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F14C3E3A-F198-48ED-BEA4-E6BD0B4BCF5E}"/>
              </a:ext>
            </a:extLst>
          </p:cNvPr>
          <p:cNvSpPr/>
          <p:nvPr/>
        </p:nvSpPr>
        <p:spPr>
          <a:xfrm>
            <a:off x="467544" y="1340768"/>
            <a:ext cx="8064896" cy="781945"/>
          </a:xfrm>
          <a:prstGeom prst="rect">
            <a:avLst/>
          </a:prstGeom>
        </p:spPr>
        <p:txBody>
          <a:bodyPr wrap="square">
            <a:spAutoFit/>
          </a:bodyPr>
          <a:lstStyle/>
          <a:p>
            <a:pPr indent="304800">
              <a:lnSpc>
                <a:spcPct val="120000"/>
              </a:lnSpc>
              <a:spcAft>
                <a:spcPts val="0"/>
              </a:spcAft>
            </a:pPr>
            <a:r>
              <a:rPr lang="zh-CN"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模式匹配</a:t>
            </a:r>
            <a:r>
              <a:rPr lang="zh-CN" altLang="zh-CN" sz="2000" b="1" dirty="0">
                <a:latin typeface="黑体" panose="02010609060101010101" pitchFamily="49" charset="-122"/>
                <a:ea typeface="黑体" panose="02010609060101010101" pitchFamily="49" charset="-122"/>
                <a:cs typeface="Times New Roman" panose="02020603050405020304" pitchFamily="18" charset="0"/>
              </a:rPr>
              <a:t>即整合不同数据源中的元数据。在模式匹配过程中涉及实体识别问题。我们以下面的例子来进行说明。</a:t>
            </a:r>
          </a:p>
        </p:txBody>
      </p:sp>
      <p:sp>
        <p:nvSpPr>
          <p:cNvPr id="4" name="矩形 3">
            <a:extLst>
              <a:ext uri="{FF2B5EF4-FFF2-40B4-BE49-F238E27FC236}">
                <a16:creationId xmlns:a16="http://schemas.microsoft.com/office/drawing/2014/main" id="{1E577CD8-D395-48A6-AFD8-6D70945430F4}"/>
              </a:ext>
            </a:extLst>
          </p:cNvPr>
          <p:cNvSpPr/>
          <p:nvPr/>
        </p:nvSpPr>
        <p:spPr>
          <a:xfrm>
            <a:off x="467544" y="2367482"/>
            <a:ext cx="8254900" cy="923330"/>
          </a:xfrm>
          <a:prstGeom prst="rect">
            <a:avLst/>
          </a:prstGeom>
        </p:spPr>
        <p:txBody>
          <a:bodyPr wrap="square">
            <a:spAutoFit/>
          </a:bodyPr>
          <a:lstStyle/>
          <a:p>
            <a:r>
              <a:rPr lang="zh-CN" altLang="zh-CN" b="1" dirty="0">
                <a:latin typeface="黑体" panose="02010609060101010101" pitchFamily="49" charset="-122"/>
                <a:ea typeface="黑体" panose="02010609060101010101" pitchFamily="49" charset="-122"/>
                <a:cs typeface="Times New Roman" panose="02020603050405020304" pitchFamily="18" charset="0"/>
              </a:rPr>
              <a:t>两张原始数据表，分别存储了某校</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学生信息表</a:t>
            </a:r>
            <a:r>
              <a:rPr lang="zh-CN" altLang="zh-CN" b="1" dirty="0">
                <a:latin typeface="黑体" panose="02010609060101010101" pitchFamily="49" charset="-122"/>
                <a:ea typeface="黑体" panose="02010609060101010101" pitchFamily="49" charset="-122"/>
                <a:cs typeface="Times New Roman" panose="02020603050405020304" pitchFamily="18" charset="0"/>
              </a:rPr>
              <a:t>和</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学生选课表</a:t>
            </a:r>
            <a:r>
              <a:rPr lang="zh-CN" altLang="zh-CN" b="1" dirty="0">
                <a:latin typeface="黑体" panose="02010609060101010101" pitchFamily="49" charset="-122"/>
                <a:ea typeface="黑体" panose="02010609060101010101" pitchFamily="49" charset="-122"/>
                <a:cs typeface="Times New Roman" panose="02020603050405020304" pitchFamily="18" charset="0"/>
              </a:rPr>
              <a:t>，其中学生信息表包括</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学号、专业、年级</a:t>
            </a:r>
            <a:r>
              <a:rPr lang="zh-CN" altLang="zh-CN" b="1" dirty="0">
                <a:latin typeface="黑体" panose="02010609060101010101" pitchFamily="49" charset="-122"/>
                <a:ea typeface="黑体" panose="02010609060101010101" pitchFamily="49" charset="-122"/>
                <a:cs typeface="Times New Roman" panose="02020603050405020304" pitchFamily="18" charset="0"/>
              </a:rPr>
              <a:t>，学生选课表中包含</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学号、年级和学生具体选择的课程</a:t>
            </a:r>
            <a:r>
              <a:rPr lang="zh-CN" altLang="zh-CN" b="1" dirty="0">
                <a:latin typeface="黑体" panose="02010609060101010101" pitchFamily="49" charset="-122"/>
                <a:ea typeface="黑体" panose="02010609060101010101" pitchFamily="49" charset="-122"/>
                <a:cs typeface="Times New Roman" panose="02020603050405020304" pitchFamily="18" charset="0"/>
              </a:rPr>
              <a:t>，包括课程学时、课程名称等字段。</a:t>
            </a:r>
            <a:endParaRPr lang="zh-CN" altLang="en-US" b="1" dirty="0">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74A5BC48-95AF-47EF-8F1D-F5C44E5EBC12}"/>
              </a:ext>
            </a:extLst>
          </p:cNvPr>
          <p:cNvGraphicFramePr>
            <a:graphicFrameLocks noGrp="1"/>
          </p:cNvGraphicFramePr>
          <p:nvPr>
            <p:extLst>
              <p:ext uri="{D42A27DB-BD31-4B8C-83A1-F6EECF244321}">
                <p14:modId xmlns:p14="http://schemas.microsoft.com/office/powerpoint/2010/main" val="295216054"/>
              </p:ext>
            </p:extLst>
          </p:nvPr>
        </p:nvGraphicFramePr>
        <p:xfrm>
          <a:off x="971600" y="3510116"/>
          <a:ext cx="3211028" cy="1352380"/>
        </p:xfrm>
        <a:graphic>
          <a:graphicData uri="http://schemas.openxmlformats.org/drawingml/2006/table">
            <a:tbl>
              <a:tblPr firstRow="1" firstCol="1" bandRow="1">
                <a:tableStyleId>{D7AC3CCA-C797-4891-BE02-D94E43425B78}</a:tableStyleId>
              </a:tblPr>
              <a:tblGrid>
                <a:gridCol w="1073313">
                  <a:extLst>
                    <a:ext uri="{9D8B030D-6E8A-4147-A177-3AD203B41FA5}">
                      <a16:colId xmlns:a16="http://schemas.microsoft.com/office/drawing/2014/main" val="2160813184"/>
                    </a:ext>
                  </a:extLst>
                </a:gridCol>
                <a:gridCol w="1104905">
                  <a:extLst>
                    <a:ext uri="{9D8B030D-6E8A-4147-A177-3AD203B41FA5}">
                      <a16:colId xmlns:a16="http://schemas.microsoft.com/office/drawing/2014/main" val="2983986561"/>
                    </a:ext>
                  </a:extLst>
                </a:gridCol>
                <a:gridCol w="1032810">
                  <a:extLst>
                    <a:ext uri="{9D8B030D-6E8A-4147-A177-3AD203B41FA5}">
                      <a16:colId xmlns:a16="http://schemas.microsoft.com/office/drawing/2014/main" val="408063806"/>
                    </a:ext>
                  </a:extLst>
                </a:gridCol>
              </a:tblGrid>
              <a:tr h="370319">
                <a:tc>
                  <a:txBody>
                    <a:bodyPr/>
                    <a:lstStyle/>
                    <a:p>
                      <a:pPr algn="ctr">
                        <a:lnSpc>
                          <a:spcPct val="120000"/>
                        </a:lnSpc>
                        <a:spcAft>
                          <a:spcPts val="0"/>
                        </a:spcAft>
                      </a:pPr>
                      <a:r>
                        <a:rPr lang="zh-CN" sz="1400" kern="100" dirty="0">
                          <a:effectLst/>
                        </a:rPr>
                        <a:t>属性名称</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100" dirty="0">
                          <a:effectLst/>
                        </a:rPr>
                        <a:t>属性说明</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100" dirty="0">
                          <a:effectLst/>
                        </a:rPr>
                        <a:t>数据类型</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4001545803"/>
                  </a:ext>
                </a:extLst>
              </a:tr>
              <a:tr h="404072">
                <a:tc>
                  <a:txBody>
                    <a:bodyPr/>
                    <a:lstStyle/>
                    <a:p>
                      <a:pPr algn="ctr">
                        <a:lnSpc>
                          <a:spcPct val="120000"/>
                        </a:lnSpc>
                        <a:spcAft>
                          <a:spcPts val="0"/>
                        </a:spcAft>
                      </a:pPr>
                      <a:r>
                        <a:rPr lang="en-US" sz="1400" kern="100" dirty="0">
                          <a:effectLst/>
                        </a:rPr>
                        <a:t>id</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100" dirty="0">
                          <a:effectLst/>
                        </a:rPr>
                        <a:t>学号</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a:effectLst/>
                        </a:rPr>
                        <a:t>int</a:t>
                      </a:r>
                      <a:endParaRPr lang="zh-CN" sz="1600" kern="10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282858706"/>
                  </a:ext>
                </a:extLst>
              </a:tr>
              <a:tr h="272284">
                <a:tc>
                  <a:txBody>
                    <a:bodyPr/>
                    <a:lstStyle/>
                    <a:p>
                      <a:pPr algn="ctr">
                        <a:lnSpc>
                          <a:spcPct val="120000"/>
                        </a:lnSpc>
                        <a:spcAft>
                          <a:spcPts val="0"/>
                        </a:spcAft>
                      </a:pPr>
                      <a:r>
                        <a:rPr lang="en-US" sz="1400" kern="100">
                          <a:effectLst/>
                        </a:rPr>
                        <a:t>major</a:t>
                      </a:r>
                      <a:endParaRPr lang="zh-CN" sz="16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100" dirty="0">
                          <a:effectLst/>
                        </a:rPr>
                        <a:t>专业</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rPr>
                        <a:t>string</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727227017"/>
                  </a:ext>
                </a:extLst>
              </a:tr>
              <a:tr h="305705">
                <a:tc>
                  <a:txBody>
                    <a:bodyPr/>
                    <a:lstStyle/>
                    <a:p>
                      <a:pPr algn="ctr">
                        <a:lnSpc>
                          <a:spcPct val="120000"/>
                        </a:lnSpc>
                        <a:spcAft>
                          <a:spcPts val="0"/>
                        </a:spcAft>
                      </a:pPr>
                      <a:r>
                        <a:rPr lang="en-US" sz="1400" kern="100">
                          <a:effectLst/>
                        </a:rPr>
                        <a:t>grade</a:t>
                      </a:r>
                      <a:endParaRPr lang="zh-CN" sz="1600" kern="10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zh-CN" sz="1400" kern="100" dirty="0">
                          <a:effectLst/>
                        </a:rPr>
                        <a:t>年级</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tc>
                  <a:txBody>
                    <a:bodyPr/>
                    <a:lstStyle/>
                    <a:p>
                      <a:pPr algn="ctr">
                        <a:lnSpc>
                          <a:spcPct val="120000"/>
                        </a:lnSpc>
                        <a:spcAft>
                          <a:spcPts val="0"/>
                        </a:spcAft>
                      </a:pPr>
                      <a:r>
                        <a:rPr lang="en-US" sz="1400" kern="100" dirty="0">
                          <a:effectLst/>
                        </a:rPr>
                        <a:t>int</a:t>
                      </a:r>
                      <a:endParaRPr lang="zh-CN" sz="1600" kern="100" dirty="0">
                        <a:solidFill>
                          <a:schemeClr val="tx1"/>
                        </a:solidFill>
                        <a:effectLst/>
                        <a:latin typeface="+mn-ea"/>
                        <a:ea typeface="+mn-ea"/>
                        <a:cs typeface="Times New Roman" panose="02020603050405020304" pitchFamily="18" charset="0"/>
                      </a:endParaRPr>
                    </a:p>
                  </a:txBody>
                  <a:tcPr marL="68580" marR="68580" marT="0" marB="0" anchor="ctr"/>
                </a:tc>
                <a:extLst>
                  <a:ext uri="{0D108BD9-81ED-4DB2-BD59-A6C34878D82A}">
                    <a16:rowId xmlns:a16="http://schemas.microsoft.com/office/drawing/2014/main" val="2885179231"/>
                  </a:ext>
                </a:extLst>
              </a:tr>
            </a:tbl>
          </a:graphicData>
        </a:graphic>
      </p:graphicFrame>
      <p:graphicFrame>
        <p:nvGraphicFramePr>
          <p:cNvPr id="6" name="表格 5">
            <a:extLst>
              <a:ext uri="{FF2B5EF4-FFF2-40B4-BE49-F238E27FC236}">
                <a16:creationId xmlns:a16="http://schemas.microsoft.com/office/drawing/2014/main" id="{061869E2-C777-4AF9-9A8A-A5882934B0F3}"/>
              </a:ext>
            </a:extLst>
          </p:cNvPr>
          <p:cNvGraphicFramePr>
            <a:graphicFrameLocks noGrp="1"/>
          </p:cNvGraphicFramePr>
          <p:nvPr>
            <p:extLst>
              <p:ext uri="{D42A27DB-BD31-4B8C-83A1-F6EECF244321}">
                <p14:modId xmlns:p14="http://schemas.microsoft.com/office/powerpoint/2010/main" val="2911599122"/>
              </p:ext>
            </p:extLst>
          </p:nvPr>
        </p:nvGraphicFramePr>
        <p:xfrm>
          <a:off x="4649936" y="3510116"/>
          <a:ext cx="3361382" cy="1357426"/>
        </p:xfrm>
        <a:graphic>
          <a:graphicData uri="http://schemas.openxmlformats.org/drawingml/2006/table">
            <a:tbl>
              <a:tblPr firstRow="1" firstCol="1" bandRow="1">
                <a:tableStyleId>{D7AC3CCA-C797-4891-BE02-D94E43425B78}</a:tableStyleId>
              </a:tblPr>
              <a:tblGrid>
                <a:gridCol w="1142837">
                  <a:extLst>
                    <a:ext uri="{9D8B030D-6E8A-4147-A177-3AD203B41FA5}">
                      <a16:colId xmlns:a16="http://schemas.microsoft.com/office/drawing/2014/main" val="3509997191"/>
                    </a:ext>
                  </a:extLst>
                </a:gridCol>
                <a:gridCol w="1032032">
                  <a:extLst>
                    <a:ext uri="{9D8B030D-6E8A-4147-A177-3AD203B41FA5}">
                      <a16:colId xmlns:a16="http://schemas.microsoft.com/office/drawing/2014/main" val="3046964587"/>
                    </a:ext>
                  </a:extLst>
                </a:gridCol>
                <a:gridCol w="1186513">
                  <a:extLst>
                    <a:ext uri="{9D8B030D-6E8A-4147-A177-3AD203B41FA5}">
                      <a16:colId xmlns:a16="http://schemas.microsoft.com/office/drawing/2014/main" val="4277344977"/>
                    </a:ext>
                  </a:extLst>
                </a:gridCol>
              </a:tblGrid>
              <a:tr h="339533">
                <a:tc>
                  <a:txBody>
                    <a:bodyPr/>
                    <a:lstStyle/>
                    <a:p>
                      <a:pPr marL="0" algn="ctr" defTabSz="914400" rtl="0" eaLnBrk="1" latinLnBrk="0" hangingPunct="1">
                        <a:lnSpc>
                          <a:spcPct val="120000"/>
                        </a:lnSpc>
                        <a:spcAft>
                          <a:spcPts val="0"/>
                        </a:spcAft>
                      </a:pPr>
                      <a:r>
                        <a:rPr lang="zh-CN" altLang="en-US" sz="1400" kern="100" dirty="0">
                          <a:effectLst/>
                        </a:rPr>
                        <a:t>属性名称</a:t>
                      </a:r>
                      <a:endParaRPr lang="zh-CN" altLang="en-US" sz="14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zh-CN" altLang="en-US" sz="1400" kern="100" dirty="0">
                          <a:effectLst/>
                        </a:rPr>
                        <a:t>属性说明</a:t>
                      </a:r>
                      <a:endParaRPr lang="zh-CN" altLang="en-US" sz="14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zh-CN" altLang="en-US" sz="1400" kern="100">
                          <a:effectLst/>
                        </a:rPr>
                        <a:t>数据类型</a:t>
                      </a:r>
                      <a:endParaRPr lang="zh-CN" altLang="en-US" sz="1400" b="1" kern="10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418768435"/>
                  </a:ext>
                </a:extLst>
              </a:tr>
              <a:tr h="370479">
                <a:tc>
                  <a:txBody>
                    <a:bodyPr/>
                    <a:lstStyle/>
                    <a:p>
                      <a:pPr marL="0" algn="ctr" defTabSz="914400" rtl="0" eaLnBrk="1" latinLnBrk="0" hangingPunct="1">
                        <a:lnSpc>
                          <a:spcPct val="120000"/>
                        </a:lnSpc>
                        <a:spcAft>
                          <a:spcPts val="0"/>
                        </a:spcAft>
                      </a:pPr>
                      <a:r>
                        <a:rPr lang="en-US" sz="1400" kern="100" dirty="0" err="1">
                          <a:effectLst/>
                        </a:rPr>
                        <a:t>student_id</a:t>
                      </a:r>
                      <a:endParaRPr lang="zh-CN" altLang="en-US" sz="14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zh-CN" altLang="en-US" sz="1400" kern="100" dirty="0">
                          <a:effectLst/>
                        </a:rPr>
                        <a:t>学号</a:t>
                      </a:r>
                      <a:endParaRPr lang="zh-CN" altLang="en-US" sz="14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en-US" sz="1400" kern="100" dirty="0">
                          <a:effectLst/>
                        </a:rPr>
                        <a:t>int</a:t>
                      </a:r>
                      <a:endParaRPr lang="zh-CN" altLang="en-US" sz="1400" b="1" kern="1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3925242002"/>
                  </a:ext>
                </a:extLst>
              </a:tr>
              <a:tr h="323707">
                <a:tc>
                  <a:txBody>
                    <a:bodyPr/>
                    <a:lstStyle/>
                    <a:p>
                      <a:pPr marL="0" algn="ctr" defTabSz="914400" rtl="0" eaLnBrk="1" latinLnBrk="0" hangingPunct="1">
                        <a:lnSpc>
                          <a:spcPct val="120000"/>
                        </a:lnSpc>
                        <a:spcAft>
                          <a:spcPts val="0"/>
                        </a:spcAft>
                      </a:pPr>
                      <a:r>
                        <a:rPr lang="en-US" sz="1400" kern="100">
                          <a:effectLst/>
                        </a:rPr>
                        <a:t>gender</a:t>
                      </a:r>
                      <a:endParaRPr lang="zh-CN" altLang="en-US" sz="1400" b="1" kern="10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zh-CN" altLang="en-US" sz="1400" kern="100" dirty="0">
                          <a:effectLst/>
                        </a:rPr>
                        <a:t>年级</a:t>
                      </a:r>
                      <a:endParaRPr lang="zh-CN" altLang="en-US" sz="1400" b="1" kern="100" dirty="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en-US" sz="1400" kern="100" dirty="0">
                          <a:effectLst/>
                        </a:rPr>
                        <a:t>string</a:t>
                      </a:r>
                      <a:endParaRPr lang="zh-CN" altLang="en-US" sz="1400" b="1" kern="1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3570613278"/>
                  </a:ext>
                </a:extLst>
              </a:tr>
              <a:tr h="323707">
                <a:tc>
                  <a:txBody>
                    <a:bodyPr/>
                    <a:lstStyle/>
                    <a:p>
                      <a:pPr marL="0" algn="ctr" defTabSz="914400" rtl="0" eaLnBrk="1" latinLnBrk="0" hangingPunct="1">
                        <a:lnSpc>
                          <a:spcPct val="120000"/>
                        </a:lnSpc>
                        <a:spcAft>
                          <a:spcPts val="0"/>
                        </a:spcAft>
                      </a:pPr>
                      <a:r>
                        <a:rPr lang="en-US" sz="1400" kern="100">
                          <a:effectLst/>
                        </a:rPr>
                        <a:t>course</a:t>
                      </a:r>
                      <a:endParaRPr lang="zh-CN" altLang="en-US" sz="1400" b="1" kern="10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zh-CN" altLang="en-US" sz="1400" kern="100">
                          <a:effectLst/>
                        </a:rPr>
                        <a:t>课程</a:t>
                      </a:r>
                      <a:endParaRPr lang="zh-CN" altLang="en-US" sz="1400" b="1" kern="100">
                        <a:solidFill>
                          <a:schemeClr val="lt1"/>
                        </a:solidFill>
                        <a:effectLst/>
                        <a:latin typeface="+mn-lt"/>
                        <a:ea typeface="+mn-ea"/>
                        <a:cs typeface="+mn-cs"/>
                      </a:endParaRPr>
                    </a:p>
                  </a:txBody>
                  <a:tcPr marL="68580" marR="68580" marT="0" marB="0" anchor="ctr"/>
                </a:tc>
                <a:tc>
                  <a:txBody>
                    <a:bodyPr/>
                    <a:lstStyle/>
                    <a:p>
                      <a:pPr marL="0" algn="ctr" defTabSz="914400" rtl="0" eaLnBrk="1" latinLnBrk="0" hangingPunct="1">
                        <a:lnSpc>
                          <a:spcPct val="120000"/>
                        </a:lnSpc>
                        <a:spcAft>
                          <a:spcPts val="0"/>
                        </a:spcAft>
                      </a:pPr>
                      <a:r>
                        <a:rPr lang="en-US" sz="1400" kern="100" dirty="0">
                          <a:effectLst/>
                        </a:rPr>
                        <a:t>int</a:t>
                      </a:r>
                      <a:endParaRPr lang="zh-CN" altLang="en-US" sz="1400" b="1" kern="100" dirty="0">
                        <a:solidFill>
                          <a:schemeClr val="lt1"/>
                        </a:solidFill>
                        <a:effectLst/>
                        <a:latin typeface="+mn-lt"/>
                        <a:ea typeface="+mn-ea"/>
                        <a:cs typeface="+mn-cs"/>
                      </a:endParaRPr>
                    </a:p>
                  </a:txBody>
                  <a:tcPr marL="68580" marR="68580" marT="0" marB="0" anchor="ctr"/>
                </a:tc>
                <a:extLst>
                  <a:ext uri="{0D108BD9-81ED-4DB2-BD59-A6C34878D82A}">
                    <a16:rowId xmlns:a16="http://schemas.microsoft.com/office/drawing/2014/main" val="3235493255"/>
                  </a:ext>
                </a:extLst>
              </a:tr>
            </a:tbl>
          </a:graphicData>
        </a:graphic>
      </p:graphicFrame>
      <p:sp>
        <p:nvSpPr>
          <p:cNvPr id="7" name="矩形 6">
            <a:extLst>
              <a:ext uri="{FF2B5EF4-FFF2-40B4-BE49-F238E27FC236}">
                <a16:creationId xmlns:a16="http://schemas.microsoft.com/office/drawing/2014/main" id="{8CFFE260-7CAD-4F6D-B6F0-0107DDEB70A4}"/>
              </a:ext>
            </a:extLst>
          </p:cNvPr>
          <p:cNvSpPr/>
          <p:nvPr/>
        </p:nvSpPr>
        <p:spPr>
          <a:xfrm>
            <a:off x="323528" y="5145495"/>
            <a:ext cx="8398916" cy="1374735"/>
          </a:xfrm>
          <a:prstGeom prst="rect">
            <a:avLst/>
          </a:prstGeom>
        </p:spPr>
        <p:txBody>
          <a:bodyPr wrap="square">
            <a:spAutoFit/>
          </a:bodyPr>
          <a:lstStyle/>
          <a:p>
            <a:pPr indent="304800" algn="just">
              <a:lnSpc>
                <a:spcPts val="2000"/>
              </a:lnSpc>
              <a:spcAft>
                <a:spcPts val="0"/>
              </a:spcAft>
            </a:pPr>
            <a:r>
              <a:rPr lang="zh-CN" altLang="zh-CN" b="1" dirty="0">
                <a:latin typeface="黑体" panose="02010609060101010101" pitchFamily="49" charset="-122"/>
                <a:ea typeface="黑体" panose="02010609060101010101" pitchFamily="49" charset="-122"/>
                <a:cs typeface="Times New Roman" panose="02020603050405020304" pitchFamily="18" charset="0"/>
              </a:rPr>
              <a:t>学校希望研究学生专业与选修课之间的关系，考虑到数据挖掘的需要，在进行数据预处理的过程中，需要将两张表合并为一个数据集。从属性说明中可以看到，</a:t>
            </a:r>
            <a:r>
              <a:rPr lang="zh-CN" altLang="zh-CN"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两张表可以通过学号关联起来，但是学号在两张表中的名称并不相同</a:t>
            </a:r>
            <a:r>
              <a:rPr lang="zh-CN" altLang="zh-CN" b="1" dirty="0">
                <a:latin typeface="黑体" panose="02010609060101010101" pitchFamily="49" charset="-122"/>
                <a:ea typeface="黑体" panose="02010609060101010101" pitchFamily="49" charset="-122"/>
                <a:cs typeface="Times New Roman" panose="02020603050405020304" pitchFamily="18" charset="0"/>
              </a:rPr>
              <a:t>，一个为</a:t>
            </a:r>
            <a:r>
              <a:rPr lang="en-US" altLang="zh-CN" b="1" dirty="0">
                <a:latin typeface="黑体" panose="02010609060101010101" pitchFamily="49" charset="-122"/>
                <a:ea typeface="黑体" panose="02010609060101010101" pitchFamily="49" charset="-122"/>
                <a:cs typeface="Times New Roman" panose="02020603050405020304" pitchFamily="18" charset="0"/>
              </a:rPr>
              <a:t>ID</a:t>
            </a:r>
            <a:r>
              <a:rPr lang="zh-CN" altLang="zh-CN" b="1" dirty="0">
                <a:latin typeface="黑体" panose="02010609060101010101" pitchFamily="49" charset="-122"/>
                <a:ea typeface="黑体" panose="02010609060101010101" pitchFamily="49" charset="-122"/>
                <a:cs typeface="Times New Roman" panose="02020603050405020304" pitchFamily="18" charset="0"/>
              </a:rPr>
              <a:t>，一个为</a:t>
            </a:r>
            <a:r>
              <a:rPr lang="en-US" altLang="zh-CN" b="1" dirty="0" err="1">
                <a:latin typeface="黑体" panose="02010609060101010101" pitchFamily="49" charset="-122"/>
                <a:ea typeface="黑体" panose="02010609060101010101" pitchFamily="49" charset="-122"/>
                <a:cs typeface="Times New Roman" panose="02020603050405020304" pitchFamily="18" charset="0"/>
              </a:rPr>
              <a:t>Student_ID</a:t>
            </a:r>
            <a:r>
              <a:rPr lang="zh-CN" altLang="zh-CN" b="1" dirty="0">
                <a:latin typeface="黑体" panose="02010609060101010101" pitchFamily="49" charset="-122"/>
                <a:ea typeface="黑体" panose="02010609060101010101" pitchFamily="49" charset="-122"/>
                <a:cs typeface="Times New Roman" panose="02020603050405020304" pitchFamily="18" charset="0"/>
              </a:rPr>
              <a:t>，所以在合并的过程中需要将两个同义不同命的字段改掉，比如可以将</a:t>
            </a:r>
            <a:r>
              <a:rPr lang="en-US" altLang="zh-CN" b="1" dirty="0" err="1">
                <a:latin typeface="黑体" panose="02010609060101010101" pitchFamily="49" charset="-122"/>
                <a:ea typeface="黑体" panose="02010609060101010101" pitchFamily="49" charset="-122"/>
                <a:cs typeface="Times New Roman" panose="02020603050405020304" pitchFamily="18" charset="0"/>
              </a:rPr>
              <a:t>Student_ID</a:t>
            </a:r>
            <a:r>
              <a:rPr lang="zh-CN" altLang="zh-CN" b="1" dirty="0">
                <a:latin typeface="黑体" panose="02010609060101010101" pitchFamily="49" charset="-122"/>
                <a:ea typeface="黑体" panose="02010609060101010101" pitchFamily="49" charset="-122"/>
                <a:cs typeface="Times New Roman" panose="02020603050405020304" pitchFamily="18" charset="0"/>
              </a:rPr>
              <a:t>改为</a:t>
            </a:r>
            <a:r>
              <a:rPr lang="en-US" altLang="zh-CN" b="1" dirty="0">
                <a:latin typeface="黑体" panose="02010609060101010101" pitchFamily="49" charset="-122"/>
                <a:ea typeface="黑体" panose="02010609060101010101" pitchFamily="49" charset="-122"/>
                <a:cs typeface="Times New Roman" panose="02020603050405020304" pitchFamily="18" charset="0"/>
              </a:rPr>
              <a:t>ID</a:t>
            </a:r>
            <a:endParaRPr lang="zh-CN" altLang="en-US" b="1"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429076549"/>
      </p:ext>
    </p:extLst>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10D95763-3EEA-4D04-B0AE-33243D6CA9AC}"/>
              </a:ext>
            </a:extLst>
          </p:cNvPr>
          <p:cNvSpPr/>
          <p:nvPr/>
        </p:nvSpPr>
        <p:spPr>
          <a:xfrm>
            <a:off x="467544" y="764704"/>
            <a:ext cx="6984776" cy="489621"/>
          </a:xfrm>
          <a:prstGeom prst="rect">
            <a:avLst/>
          </a:prstGeom>
        </p:spPr>
        <p:txBody>
          <a:bodyPr wrap="square">
            <a:spAutoFit/>
          </a:bodyPr>
          <a:lstStyle/>
          <a:p>
            <a:pPr marL="285750" indent="-285750">
              <a:lnSpc>
                <a:spcPct val="150000"/>
              </a:lnSpc>
              <a:spcBef>
                <a:spcPts val="600"/>
              </a:spcBef>
              <a:buFont typeface="Wingdings" panose="05000000000000000000" pitchFamily="2" charset="2"/>
              <a:buChar char="Ø"/>
            </a:pPr>
            <a:r>
              <a:rPr lang="zh-CN" altLang="en-US" sz="2000" dirty="0">
                <a:solidFill>
                  <a:srgbClr val="00B0F0"/>
                </a:solidFill>
                <a:latin typeface="黑体" panose="02010609060101010101" pitchFamily="49" charset="-122"/>
                <a:ea typeface="黑体" panose="02010609060101010101" pitchFamily="49" charset="-122"/>
              </a:rPr>
              <a:t>数据值冲突</a:t>
            </a:r>
            <a:endParaRPr lang="en-US" altLang="zh-CN" dirty="0">
              <a:latin typeface="黑体" panose="02010609060101010101" pitchFamily="49" charset="-122"/>
              <a:ea typeface="黑体" panose="02010609060101010101" pitchFamily="49" charset="-122"/>
            </a:endParaRPr>
          </a:p>
        </p:txBody>
      </p:sp>
      <p:sp>
        <p:nvSpPr>
          <p:cNvPr id="3" name="矩形 2">
            <a:extLst>
              <a:ext uri="{FF2B5EF4-FFF2-40B4-BE49-F238E27FC236}">
                <a16:creationId xmlns:a16="http://schemas.microsoft.com/office/drawing/2014/main" id="{A1B2B389-E482-47D6-8885-1598E98304D2}"/>
              </a:ext>
            </a:extLst>
          </p:cNvPr>
          <p:cNvSpPr/>
          <p:nvPr/>
        </p:nvSpPr>
        <p:spPr>
          <a:xfrm>
            <a:off x="467544" y="1367951"/>
            <a:ext cx="7992888" cy="1323439"/>
          </a:xfrm>
          <a:prstGeom prst="rect">
            <a:avLst/>
          </a:prstGeom>
        </p:spPr>
        <p:txBody>
          <a:bodyPr wrap="square">
            <a:spAutoFit/>
          </a:bodyPr>
          <a:lstStyle/>
          <a:p>
            <a:r>
              <a:rPr lang="en-US" altLang="zh-CN" sz="2000" dirty="0">
                <a:latin typeface="黑体" panose="02010609060101010101" pitchFamily="49" charset="-122"/>
                <a:ea typeface="黑体" panose="02010609060101010101" pitchFamily="49" charset="-122"/>
                <a:cs typeface="Times New Roman" panose="02020603050405020304" pitchFamily="18" charset="0"/>
              </a:rPr>
              <a:t>   </a:t>
            </a:r>
            <a:r>
              <a:rPr lang="zh-CN" altLang="zh-CN" sz="2000" dirty="0">
                <a:latin typeface="黑体" panose="02010609060101010101" pitchFamily="49" charset="-122"/>
                <a:ea typeface="黑体" panose="02010609060101010101" pitchFamily="49" charset="-122"/>
                <a:cs typeface="Times New Roman" panose="02020603050405020304" pitchFamily="18" charset="0"/>
              </a:rPr>
              <a:t>不同数据源中，表示同一实体的属性值可能存在不同，可能表现在</a:t>
            </a:r>
            <a:r>
              <a:rPr lang="zh-CN" altLang="zh-CN" sz="20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单位不统一、数值类型不统一</a:t>
            </a:r>
            <a:r>
              <a:rPr lang="zh-CN" altLang="zh-CN" sz="2000" dirty="0">
                <a:latin typeface="黑体" panose="02010609060101010101" pitchFamily="49" charset="-122"/>
                <a:ea typeface="黑体" panose="02010609060101010101" pitchFamily="49" charset="-122"/>
                <a:cs typeface="Times New Roman" panose="02020603050405020304" pitchFamily="18" charset="0"/>
              </a:rPr>
              <a:t>等方面。比如在一个数据表中学生性别用</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latin typeface="黑体" panose="02010609060101010101" pitchFamily="49" charset="-122"/>
                <a:ea typeface="黑体" panose="02010609060101010101" pitchFamily="49" charset="-122"/>
                <a:cs typeface="Times New Roman" panose="02020603050405020304" pitchFamily="18" charset="0"/>
              </a:rPr>
              <a:t>男</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latin typeface="黑体" panose="02010609060101010101" pitchFamily="49" charset="-122"/>
                <a:ea typeface="黑体" panose="02010609060101010101" pitchFamily="49" charset="-122"/>
                <a:cs typeface="Times New Roman" panose="02020603050405020304" pitchFamily="18" charset="0"/>
              </a:rPr>
              <a:t>女</a:t>
            </a:r>
            <a:r>
              <a:rPr lang="en-US" altLang="zh-CN" sz="2000" dirty="0">
                <a:latin typeface="黑体" panose="02010609060101010101" pitchFamily="49" charset="-122"/>
                <a:ea typeface="黑体" panose="02010609060101010101" pitchFamily="49" charset="-122"/>
                <a:cs typeface="Times New Roman" panose="02020603050405020304" pitchFamily="18" charset="0"/>
              </a:rPr>
              <a:t>”</a:t>
            </a:r>
            <a:r>
              <a:rPr lang="zh-CN" altLang="zh-CN" sz="2000" dirty="0">
                <a:latin typeface="黑体" panose="02010609060101010101" pitchFamily="49" charset="-122"/>
                <a:ea typeface="黑体" panose="02010609060101010101" pitchFamily="49" charset="-122"/>
                <a:cs typeface="Times New Roman" panose="02020603050405020304" pitchFamily="18" charset="0"/>
              </a:rPr>
              <a:t>来表示，而在另外一张数据表中则用</a:t>
            </a:r>
            <a:r>
              <a:rPr lang="en-US" altLang="zh-CN" sz="2000" dirty="0">
                <a:latin typeface="黑体" panose="02010609060101010101" pitchFamily="49" charset="-122"/>
                <a:ea typeface="黑体" panose="02010609060101010101" pitchFamily="49" charset="-122"/>
                <a:cs typeface="Times New Roman" panose="02020603050405020304" pitchFamily="18" charset="0"/>
              </a:rPr>
              <a:t>“F”</a:t>
            </a:r>
            <a:r>
              <a:rPr lang="zh-CN" altLang="zh-CN" sz="2000" dirty="0">
                <a:latin typeface="黑体" panose="02010609060101010101" pitchFamily="49" charset="-122"/>
                <a:ea typeface="黑体" panose="02010609060101010101" pitchFamily="49" charset="-122"/>
                <a:cs typeface="Times New Roman" panose="02020603050405020304" pitchFamily="18" charset="0"/>
              </a:rPr>
              <a:t>、</a:t>
            </a:r>
            <a:r>
              <a:rPr lang="en-US" altLang="zh-CN" sz="2000" dirty="0">
                <a:latin typeface="黑体" panose="02010609060101010101" pitchFamily="49" charset="-122"/>
                <a:ea typeface="黑体" panose="02010609060101010101" pitchFamily="49" charset="-122"/>
                <a:cs typeface="Times New Roman" panose="02020603050405020304" pitchFamily="18" charset="0"/>
              </a:rPr>
              <a:t>“M”</a:t>
            </a:r>
            <a:r>
              <a:rPr lang="zh-CN" altLang="zh-CN" sz="2000" dirty="0">
                <a:latin typeface="黑体" panose="02010609060101010101" pitchFamily="49" charset="-122"/>
                <a:ea typeface="黑体" panose="02010609060101010101" pitchFamily="49" charset="-122"/>
                <a:cs typeface="Times New Roman" panose="02020603050405020304" pitchFamily="18" charset="0"/>
              </a:rPr>
              <a:t>来表示；也可能由于数据类型不统一带来的冲突。</a:t>
            </a:r>
            <a:endParaRPr lang="zh-CN" altLang="en-US" sz="2000"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9B065CAF-C2C6-4084-8F20-FF246841A921}"/>
              </a:ext>
            </a:extLst>
          </p:cNvPr>
          <p:cNvSpPr/>
          <p:nvPr/>
        </p:nvSpPr>
        <p:spPr>
          <a:xfrm>
            <a:off x="449412" y="2805016"/>
            <a:ext cx="3304110" cy="348813"/>
          </a:xfrm>
          <a:prstGeom prst="rect">
            <a:avLst/>
          </a:prstGeom>
        </p:spPr>
        <p:txBody>
          <a:bodyPr wrap="none">
            <a:spAutoFit/>
          </a:bodyPr>
          <a:lstStyle/>
          <a:p>
            <a:pPr indent="304800">
              <a:lnSpc>
                <a:spcPts val="2000"/>
              </a:lnSpc>
              <a:spcAft>
                <a:spcPts val="0"/>
              </a:spcAft>
            </a:pPr>
            <a:r>
              <a:rPr lang="zh-CN" altLang="zh-CN" sz="2000" dirty="0">
                <a:latin typeface="黑体" panose="02010609060101010101" pitchFamily="49" charset="-122"/>
                <a:ea typeface="黑体" panose="02010609060101010101" pitchFamily="49" charset="-122"/>
                <a:cs typeface="Times New Roman" panose="02020603050405020304" pitchFamily="18" charset="0"/>
              </a:rPr>
              <a:t>具体可以分为以下几类</a:t>
            </a:r>
            <a:r>
              <a:rPr lang="zh-CN" altLang="zh-CN" dirty="0">
                <a:latin typeface="黑体" panose="02010609060101010101" pitchFamily="49" charset="-122"/>
                <a:ea typeface="黑体" panose="02010609060101010101" pitchFamily="49" charset="-122"/>
                <a:cs typeface="Times New Roman" panose="02020603050405020304" pitchFamily="18" charset="0"/>
              </a:rPr>
              <a:t>：</a:t>
            </a:r>
            <a:endParaRPr lang="zh-CN" altLang="zh-CN" dirty="0">
              <a:latin typeface="黑体" panose="02010609060101010101" pitchFamily="49" charset="-122"/>
              <a:ea typeface="黑体" panose="02010609060101010101" pitchFamily="49" charset="-122"/>
              <a:cs typeface="宋体" panose="02010600030101010101" pitchFamily="2" charset="-122"/>
            </a:endParaRPr>
          </a:p>
        </p:txBody>
      </p:sp>
      <p:sp>
        <p:nvSpPr>
          <p:cNvPr id="5" name="矩形 4">
            <a:extLst>
              <a:ext uri="{FF2B5EF4-FFF2-40B4-BE49-F238E27FC236}">
                <a16:creationId xmlns:a16="http://schemas.microsoft.com/office/drawing/2014/main" id="{0A96B27B-6F46-4B77-803A-4045E8859843}"/>
              </a:ext>
            </a:extLst>
          </p:cNvPr>
          <p:cNvSpPr/>
          <p:nvPr/>
        </p:nvSpPr>
        <p:spPr>
          <a:xfrm>
            <a:off x="467544" y="3267455"/>
            <a:ext cx="8145905" cy="3383298"/>
          </a:xfrm>
          <a:prstGeom prst="rect">
            <a:avLst/>
          </a:prstGeom>
        </p:spPr>
        <p:txBody>
          <a:bodyPr wrap="square">
            <a:spAutoFit/>
          </a:bodyPr>
          <a:lstStyle/>
          <a:p>
            <a:pPr marL="342900" lvl="0" indent="-342900" algn="just">
              <a:lnSpc>
                <a:spcPct val="120000"/>
              </a:lnSpc>
              <a:spcAft>
                <a:spcPts val="0"/>
              </a:spcAft>
              <a:buClr>
                <a:schemeClr val="accent3">
                  <a:lumMod val="85000"/>
                </a:schemeClr>
              </a:buClr>
              <a:buFont typeface="Wingdings" panose="05000000000000000000" pitchFamily="2" charset="2"/>
              <a:buChar char="ü"/>
            </a:pPr>
            <a:r>
              <a:rPr lang="zh-CN" altLang="zh-CN" dirty="0">
                <a:solidFill>
                  <a:srgbClr val="C00000"/>
                </a:solidFill>
                <a:latin typeface="黑体" panose="02010609060101010101" pitchFamily="49" charset="-122"/>
                <a:ea typeface="黑体" panose="02010609060101010101" pitchFamily="49" charset="-122"/>
              </a:rPr>
              <a:t>属性名称不同</a:t>
            </a:r>
            <a:r>
              <a:rPr lang="zh-CN" altLang="zh-CN" dirty="0">
                <a:latin typeface="黑体" panose="02010609060101010101" pitchFamily="49" charset="-122"/>
                <a:ea typeface="黑体" panose="02010609060101010101" pitchFamily="49" charset="-122"/>
              </a:rPr>
              <a:t>：如同样是存储员工薪水，一个数据源中字段名称“</a:t>
            </a:r>
            <a:r>
              <a:rPr lang="en-US" altLang="zh-CN" dirty="0">
                <a:latin typeface="黑体" panose="02010609060101010101" pitchFamily="49" charset="-122"/>
                <a:ea typeface="黑体" panose="02010609060101010101" pitchFamily="49" charset="-122"/>
              </a:rPr>
              <a:t>Salary</a:t>
            </a:r>
            <a:r>
              <a:rPr lang="zh-CN" altLang="zh-CN" dirty="0">
                <a:latin typeface="黑体" panose="02010609060101010101" pitchFamily="49" charset="-122"/>
                <a:ea typeface="黑体" panose="02010609060101010101" pitchFamily="49" charset="-122"/>
              </a:rPr>
              <a:t>”，另一个数据源中字段名是“</a:t>
            </a:r>
            <a:r>
              <a:rPr lang="en-US" altLang="zh-CN" dirty="0">
                <a:latin typeface="黑体" panose="02010609060101010101" pitchFamily="49" charset="-122"/>
                <a:ea typeface="黑体" panose="02010609060101010101" pitchFamily="49" charset="-122"/>
              </a:rPr>
              <a:t>Payment</a:t>
            </a:r>
            <a:r>
              <a:rPr lang="zh-CN" altLang="zh-CN" dirty="0">
                <a:latin typeface="黑体" panose="02010609060101010101" pitchFamily="49" charset="-122"/>
                <a:ea typeface="黑体" panose="02010609060101010101" pitchFamily="49" charset="-122"/>
              </a:rPr>
              <a:t>”；</a:t>
            </a:r>
          </a:p>
          <a:p>
            <a:pPr marL="342900" lvl="0" indent="-342900" algn="just">
              <a:lnSpc>
                <a:spcPct val="120000"/>
              </a:lnSpc>
              <a:spcAft>
                <a:spcPts val="0"/>
              </a:spcAft>
              <a:buClr>
                <a:schemeClr val="accent3">
                  <a:lumMod val="85000"/>
                </a:schemeClr>
              </a:buClr>
              <a:buFont typeface="Wingdings" panose="05000000000000000000" pitchFamily="2" charset="2"/>
              <a:buChar char="ü"/>
            </a:pPr>
            <a:r>
              <a:rPr lang="zh-CN" altLang="zh-CN" dirty="0">
                <a:solidFill>
                  <a:srgbClr val="C00000"/>
                </a:solidFill>
                <a:latin typeface="黑体" panose="02010609060101010101" pitchFamily="49" charset="-122"/>
                <a:ea typeface="黑体" panose="02010609060101010101" pitchFamily="49" charset="-122"/>
              </a:rPr>
              <a:t>属性数据类型不同</a:t>
            </a:r>
            <a:r>
              <a:rPr lang="zh-CN" altLang="zh-CN" dirty="0">
                <a:latin typeface="黑体" panose="02010609060101010101" pitchFamily="49" charset="-122"/>
                <a:ea typeface="黑体" panose="02010609060101010101" pitchFamily="49" charset="-122"/>
              </a:rPr>
              <a:t>：如同样是存储员工薪水的</a:t>
            </a:r>
            <a:r>
              <a:rPr lang="en-US" altLang="zh-CN" dirty="0">
                <a:latin typeface="黑体" panose="02010609060101010101" pitchFamily="49" charset="-122"/>
                <a:ea typeface="黑体" panose="02010609060101010101" pitchFamily="49" charset="-122"/>
              </a:rPr>
              <a:t>Payment</a:t>
            </a:r>
            <a:r>
              <a:rPr lang="zh-CN" altLang="zh-CN" dirty="0">
                <a:latin typeface="黑体" panose="02010609060101010101" pitchFamily="49" charset="-122"/>
                <a:ea typeface="黑体" panose="02010609060101010101" pitchFamily="49" charset="-122"/>
              </a:rPr>
              <a:t>字段，一个数据源中存为</a:t>
            </a:r>
            <a:r>
              <a:rPr lang="en-US" altLang="zh-CN" dirty="0">
                <a:latin typeface="黑体" panose="02010609060101010101" pitchFamily="49" charset="-122"/>
                <a:ea typeface="黑体" panose="02010609060101010101" pitchFamily="49" charset="-122"/>
              </a:rPr>
              <a:t>INTEGER</a:t>
            </a:r>
            <a:r>
              <a:rPr lang="zh-CN" altLang="zh-CN" dirty="0">
                <a:latin typeface="黑体" panose="02010609060101010101" pitchFamily="49" charset="-122"/>
                <a:ea typeface="黑体" panose="02010609060101010101" pitchFamily="49" charset="-122"/>
              </a:rPr>
              <a:t>型，另一个数据源中存为</a:t>
            </a:r>
            <a:r>
              <a:rPr lang="en-US" altLang="zh-CN" dirty="0">
                <a:latin typeface="黑体" panose="02010609060101010101" pitchFamily="49" charset="-122"/>
                <a:ea typeface="黑体" panose="02010609060101010101" pitchFamily="49" charset="-122"/>
              </a:rPr>
              <a:t>CHAR</a:t>
            </a:r>
            <a:r>
              <a:rPr lang="zh-CN" altLang="zh-CN" dirty="0">
                <a:latin typeface="黑体" panose="02010609060101010101" pitchFamily="49" charset="-122"/>
                <a:ea typeface="黑体" panose="02010609060101010101" pitchFamily="49" charset="-122"/>
              </a:rPr>
              <a:t>型；</a:t>
            </a:r>
          </a:p>
          <a:p>
            <a:pPr marL="342900" lvl="0" indent="-342900" algn="just">
              <a:lnSpc>
                <a:spcPct val="120000"/>
              </a:lnSpc>
              <a:spcAft>
                <a:spcPts val="0"/>
              </a:spcAft>
              <a:buClr>
                <a:schemeClr val="accent3">
                  <a:lumMod val="85000"/>
                </a:schemeClr>
              </a:buClr>
              <a:buFont typeface="Wingdings" panose="05000000000000000000" pitchFamily="2" charset="2"/>
              <a:buChar char="ü"/>
            </a:pPr>
            <a:r>
              <a:rPr lang="zh-CN" altLang="zh-CN" dirty="0">
                <a:solidFill>
                  <a:srgbClr val="C00000"/>
                </a:solidFill>
                <a:latin typeface="黑体" panose="02010609060101010101" pitchFamily="49" charset="-122"/>
                <a:ea typeface="黑体" panose="02010609060101010101" pitchFamily="49" charset="-122"/>
              </a:rPr>
              <a:t>属性数据格式不同</a:t>
            </a:r>
            <a:r>
              <a:rPr lang="zh-CN" altLang="zh-CN" dirty="0">
                <a:latin typeface="黑体" panose="02010609060101010101" pitchFamily="49" charset="-122"/>
                <a:ea typeface="黑体" panose="02010609060101010101" pitchFamily="49" charset="-122"/>
              </a:rPr>
              <a:t>：如同样是存储员工薪水的</a:t>
            </a:r>
            <a:r>
              <a:rPr lang="en-US" altLang="zh-CN" dirty="0">
                <a:latin typeface="黑体" panose="02010609060101010101" pitchFamily="49" charset="-122"/>
                <a:ea typeface="黑体" panose="02010609060101010101" pitchFamily="49" charset="-122"/>
              </a:rPr>
              <a:t>Payment</a:t>
            </a:r>
            <a:r>
              <a:rPr lang="zh-CN" altLang="zh-CN" dirty="0">
                <a:latin typeface="黑体" panose="02010609060101010101" pitchFamily="49" charset="-122"/>
                <a:ea typeface="黑体" panose="02010609060101010101" pitchFamily="49" charset="-122"/>
              </a:rPr>
              <a:t>数值型字段，一个数据源中使用逗号分隔，另一个数据源中用科学记数法；</a:t>
            </a:r>
          </a:p>
          <a:p>
            <a:pPr marL="342900" lvl="0" indent="-342900" algn="just">
              <a:lnSpc>
                <a:spcPct val="120000"/>
              </a:lnSpc>
              <a:spcAft>
                <a:spcPts val="0"/>
              </a:spcAft>
              <a:buClr>
                <a:schemeClr val="accent3">
                  <a:lumMod val="85000"/>
                </a:schemeClr>
              </a:buClr>
              <a:buFont typeface="Wingdings" panose="05000000000000000000" pitchFamily="2" charset="2"/>
              <a:buChar char="ü"/>
            </a:pPr>
            <a:r>
              <a:rPr lang="zh-CN" altLang="zh-CN" dirty="0">
                <a:solidFill>
                  <a:srgbClr val="C00000"/>
                </a:solidFill>
                <a:latin typeface="黑体" panose="02010609060101010101" pitchFamily="49" charset="-122"/>
                <a:ea typeface="黑体" panose="02010609060101010101" pitchFamily="49" charset="-122"/>
              </a:rPr>
              <a:t>字段单位不同</a:t>
            </a:r>
            <a:r>
              <a:rPr lang="zh-CN" altLang="zh-CN" dirty="0">
                <a:latin typeface="黑体" panose="02010609060101010101" pitchFamily="49" charset="-122"/>
                <a:ea typeface="黑体" panose="02010609060101010101" pitchFamily="49" charset="-122"/>
              </a:rPr>
              <a:t>：如同样是存储员工薪水的</a:t>
            </a:r>
            <a:r>
              <a:rPr lang="en-US" altLang="zh-CN" dirty="0">
                <a:latin typeface="黑体" panose="02010609060101010101" pitchFamily="49" charset="-122"/>
                <a:ea typeface="黑体" panose="02010609060101010101" pitchFamily="49" charset="-122"/>
              </a:rPr>
              <a:t>Payment</a:t>
            </a:r>
            <a:r>
              <a:rPr lang="zh-CN" altLang="zh-CN" dirty="0">
                <a:latin typeface="黑体" panose="02010609060101010101" pitchFamily="49" charset="-122"/>
                <a:ea typeface="黑体" panose="02010609060101010101" pitchFamily="49" charset="-122"/>
              </a:rPr>
              <a:t>数值型字段，一个数据源中单位是一万人民币，另一个数据源中是美元；</a:t>
            </a:r>
          </a:p>
          <a:p>
            <a:pPr marL="342900" lvl="0" indent="-342900" algn="just">
              <a:lnSpc>
                <a:spcPct val="120000"/>
              </a:lnSpc>
              <a:spcAft>
                <a:spcPts val="0"/>
              </a:spcAft>
              <a:buClr>
                <a:schemeClr val="accent3">
                  <a:lumMod val="85000"/>
                </a:schemeClr>
              </a:buClr>
              <a:buFont typeface="Wingdings" panose="05000000000000000000" pitchFamily="2" charset="2"/>
              <a:buChar char="ü"/>
            </a:pPr>
            <a:r>
              <a:rPr lang="zh-CN" altLang="zh-CN" dirty="0">
                <a:solidFill>
                  <a:srgbClr val="C00000"/>
                </a:solidFill>
                <a:latin typeface="黑体" panose="02010609060101010101" pitchFamily="49" charset="-122"/>
                <a:ea typeface="黑体" panose="02010609060101010101" pitchFamily="49" charset="-122"/>
              </a:rPr>
              <a:t>字段取值范围不同</a:t>
            </a:r>
            <a:r>
              <a:rPr lang="zh-CN" altLang="en-US" dirty="0">
                <a:latin typeface="黑体" panose="02010609060101010101" pitchFamily="49" charset="-122"/>
                <a:ea typeface="黑体" panose="02010609060101010101" pitchFamily="49" charset="-122"/>
              </a:rPr>
              <a:t>：</a:t>
            </a:r>
            <a:r>
              <a:rPr lang="zh-CN" altLang="zh-CN" dirty="0">
                <a:latin typeface="黑体" panose="02010609060101010101" pitchFamily="49" charset="-122"/>
                <a:ea typeface="黑体" panose="02010609060101010101" pitchFamily="49" charset="-122"/>
              </a:rPr>
              <a:t>如同样是存储员工薪水的</a:t>
            </a:r>
            <a:r>
              <a:rPr lang="en-US" altLang="zh-CN" dirty="0">
                <a:latin typeface="黑体" panose="02010609060101010101" pitchFamily="49" charset="-122"/>
                <a:ea typeface="黑体" panose="02010609060101010101" pitchFamily="49" charset="-122"/>
              </a:rPr>
              <a:t>Payment</a:t>
            </a:r>
            <a:r>
              <a:rPr lang="zh-CN" altLang="zh-CN" dirty="0">
                <a:latin typeface="黑体" panose="02010609060101010101" pitchFamily="49" charset="-122"/>
                <a:ea typeface="黑体" panose="02010609060101010101" pitchFamily="49" charset="-122"/>
              </a:rPr>
              <a:t>数值型字段，一个数据源中允许空值，</a:t>
            </a:r>
            <a:r>
              <a:rPr lang="en-US" altLang="zh-CN" dirty="0">
                <a:latin typeface="黑体" panose="02010609060101010101" pitchFamily="49" charset="-122"/>
                <a:ea typeface="黑体" panose="02010609060101010101" pitchFamily="49" charset="-122"/>
              </a:rPr>
              <a:t>NULL</a:t>
            </a:r>
            <a:r>
              <a:rPr lang="zh-CN" altLang="zh-CN" dirty="0">
                <a:latin typeface="黑体" panose="02010609060101010101" pitchFamily="49" charset="-122"/>
                <a:ea typeface="黑体" panose="02010609060101010101" pitchFamily="49" charset="-122"/>
              </a:rPr>
              <a:t>值，另一个数据源中不允许。</a:t>
            </a:r>
          </a:p>
        </p:txBody>
      </p:sp>
    </p:spTree>
    <p:extLst>
      <p:ext uri="{BB962C8B-B14F-4D97-AF65-F5344CB8AC3E}">
        <p14:creationId xmlns:p14="http://schemas.microsoft.com/office/powerpoint/2010/main" val="2072561727"/>
      </p:ext>
    </p:extLst>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750032FE-5BC1-4F65-AFEB-4BDBFEEF4E0D}"/>
              </a:ext>
            </a:extLst>
          </p:cNvPr>
          <p:cNvSpPr/>
          <p:nvPr/>
        </p:nvSpPr>
        <p:spPr>
          <a:xfrm>
            <a:off x="452364" y="620688"/>
            <a:ext cx="4552849" cy="489621"/>
          </a:xfrm>
          <a:prstGeom prst="rect">
            <a:avLst/>
          </a:prstGeom>
        </p:spPr>
        <p:txBody>
          <a:bodyPr wrap="none">
            <a:spAutoFit/>
          </a:bodyPr>
          <a:lstStyle/>
          <a:p>
            <a:pPr marL="285750" indent="-285750">
              <a:lnSpc>
                <a:spcPct val="150000"/>
              </a:lnSpc>
              <a:spcBef>
                <a:spcPts val="600"/>
              </a:spcBef>
              <a:buFont typeface="Wingdings" panose="05000000000000000000" pitchFamily="2" charset="2"/>
              <a:buChar char="Ø"/>
            </a:pPr>
            <a:r>
              <a:rPr lang="zh-CN" altLang="en-US" sz="2000" b="1" dirty="0">
                <a:solidFill>
                  <a:srgbClr val="00B0F0"/>
                </a:solidFill>
                <a:latin typeface="黑体" panose="02010609060101010101" pitchFamily="49" charset="-122"/>
                <a:ea typeface="黑体" panose="02010609060101010101" pitchFamily="49" charset="-122"/>
              </a:rPr>
              <a:t>数据冗余：</a:t>
            </a:r>
            <a:r>
              <a:rPr lang="zh-CN" altLang="en-US" b="1" dirty="0">
                <a:latin typeface="黑体" panose="02010609060101010101" pitchFamily="49" charset="-122"/>
                <a:ea typeface="黑体" panose="02010609060101010101" pitchFamily="49" charset="-122"/>
              </a:rPr>
              <a:t>处理数据集成中的冗余数据</a:t>
            </a:r>
            <a:endParaRPr lang="en-US" altLang="zh-CN" b="1" dirty="0">
              <a:latin typeface="黑体" panose="02010609060101010101" pitchFamily="49" charset="-122"/>
              <a:ea typeface="黑体" panose="02010609060101010101" pitchFamily="49" charset="-122"/>
            </a:endParaRPr>
          </a:p>
        </p:txBody>
      </p:sp>
      <p:sp>
        <p:nvSpPr>
          <p:cNvPr id="5" name="矩形 4">
            <a:extLst>
              <a:ext uri="{FF2B5EF4-FFF2-40B4-BE49-F238E27FC236}">
                <a16:creationId xmlns:a16="http://schemas.microsoft.com/office/drawing/2014/main" id="{BB901385-8D00-4319-B141-97BEDB46490C}"/>
              </a:ext>
            </a:extLst>
          </p:cNvPr>
          <p:cNvSpPr/>
          <p:nvPr/>
        </p:nvSpPr>
        <p:spPr>
          <a:xfrm>
            <a:off x="434959" y="1324294"/>
            <a:ext cx="8136904" cy="1118255"/>
          </a:xfrm>
          <a:prstGeom prst="rect">
            <a:avLst/>
          </a:prstGeom>
        </p:spPr>
        <p:txBody>
          <a:bodyPr wrap="square">
            <a:spAutoFit/>
          </a:bodyPr>
          <a:lstStyle/>
          <a:p>
            <a:pPr indent="304800">
              <a:lnSpc>
                <a:spcPts val="2000"/>
              </a:lnSpc>
              <a:spcAft>
                <a:spcPts val="0"/>
              </a:spcAft>
            </a:pPr>
            <a:r>
              <a:rPr lang="zh-CN"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冗余是指重复存在的消息</a:t>
            </a:r>
            <a:r>
              <a:rPr lang="zh-CN" altLang="zh-CN" sz="2000" b="1" dirty="0">
                <a:latin typeface="黑体" panose="02010609060101010101" pitchFamily="49" charset="-122"/>
                <a:ea typeface="黑体" panose="02010609060101010101" pitchFamily="49" charset="-122"/>
                <a:cs typeface="Times New Roman" panose="02020603050405020304" pitchFamily="18" charset="0"/>
              </a:rPr>
              <a:t>，在数据挖掘领域中，也指无用的信息。一个属性（例如，年收入）如果能由另一个或另一组属性“导出”，则这个属性可能是冗余的。</a:t>
            </a:r>
            <a:r>
              <a:rPr lang="zh-CN"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属性或维命名的不一致也可能导致结果数据集中的冗余。</a:t>
            </a:r>
          </a:p>
        </p:txBody>
      </p:sp>
      <p:sp>
        <p:nvSpPr>
          <p:cNvPr id="8" name="矩形 7">
            <a:extLst>
              <a:ext uri="{FF2B5EF4-FFF2-40B4-BE49-F238E27FC236}">
                <a16:creationId xmlns:a16="http://schemas.microsoft.com/office/drawing/2014/main" id="{7D0AAF38-0CCE-44AE-9C6D-CB524DC6651F}"/>
              </a:ext>
            </a:extLst>
          </p:cNvPr>
          <p:cNvSpPr/>
          <p:nvPr/>
        </p:nvSpPr>
        <p:spPr>
          <a:xfrm>
            <a:off x="455260" y="2564904"/>
            <a:ext cx="8116603" cy="1477328"/>
          </a:xfrm>
          <a:prstGeom prst="rect">
            <a:avLst/>
          </a:prstGeom>
        </p:spPr>
        <p:txBody>
          <a:bodyPr wrap="square">
            <a:spAutoFit/>
          </a:bodyPr>
          <a:lstStyle/>
          <a:p>
            <a:pPr algn="just"/>
            <a:r>
              <a:rPr lang="zh-CN" altLang="zh-CN" b="1" dirty="0">
                <a:solidFill>
                  <a:srgbClr val="31A54D"/>
                </a:solidFill>
                <a:latin typeface="黑体" panose="02010609060101010101" pitchFamily="49" charset="-122"/>
                <a:ea typeface="黑体" panose="02010609060101010101" pitchFamily="49" charset="-122"/>
                <a:cs typeface="Times New Roman" panose="02020603050405020304" pitchFamily="18" charset="0"/>
              </a:rPr>
              <a:t>比如，在挖掘学生专业和选修课程的关系时，发现学生信息表中，</a:t>
            </a:r>
            <a:r>
              <a:rPr lang="zh-CN" altLang="en-US" b="1" dirty="0">
                <a:solidFill>
                  <a:srgbClr val="31A54D"/>
                </a:solidFill>
                <a:latin typeface="黑体" panose="02010609060101010101" pitchFamily="49" charset="-122"/>
                <a:ea typeface="黑体" panose="02010609060101010101" pitchFamily="49" charset="-122"/>
                <a:cs typeface="Times New Roman" panose="02020603050405020304" pitchFamily="18" charset="0"/>
              </a:rPr>
              <a:t>某学生</a:t>
            </a:r>
            <a:r>
              <a:rPr lang="zh-CN" altLang="zh-CN" b="1" dirty="0">
                <a:solidFill>
                  <a:srgbClr val="31A54D"/>
                </a:solidFill>
                <a:latin typeface="黑体" panose="02010609060101010101" pitchFamily="49" charset="-122"/>
                <a:ea typeface="黑体" panose="02010609060101010101" pitchFamily="49" charset="-122"/>
                <a:cs typeface="Times New Roman" panose="02020603050405020304" pitchFamily="18" charset="0"/>
              </a:rPr>
              <a:t>的信息出现了两次，明显是重复记录，则可删除一条，减少数据量，这是明显的数据冗余。挖掘学生专业与选修课程关系时，</a:t>
            </a:r>
            <a:r>
              <a:rPr lang="zh-CN" altLang="en-US" b="1" dirty="0">
                <a:solidFill>
                  <a:srgbClr val="31A54D"/>
                </a:solidFill>
                <a:latin typeface="黑体" panose="02010609060101010101" pitchFamily="49" charset="-122"/>
                <a:ea typeface="黑体" panose="02010609060101010101" pitchFamily="49" charset="-122"/>
                <a:cs typeface="Times New Roman" panose="02020603050405020304" pitchFamily="18" charset="0"/>
              </a:rPr>
              <a:t>年级</a:t>
            </a:r>
            <a:r>
              <a:rPr lang="zh-CN" altLang="zh-CN" b="1" dirty="0">
                <a:solidFill>
                  <a:srgbClr val="31A54D"/>
                </a:solidFill>
                <a:latin typeface="黑体" panose="02010609060101010101" pitchFamily="49" charset="-122"/>
                <a:ea typeface="黑体" panose="02010609060101010101" pitchFamily="49" charset="-122"/>
                <a:cs typeface="Times New Roman" panose="02020603050405020304" pitchFamily="18" charset="0"/>
              </a:rPr>
              <a:t>、专业信息、性别都可能影响学生选课，但是班级信息可以在专业中体现，在合并表格中就可以舍弃学生的班级。</a:t>
            </a:r>
            <a:endParaRPr lang="zh-CN" altLang="en-US" b="1" dirty="0">
              <a:solidFill>
                <a:srgbClr val="31A54D"/>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Rectangle 48">
                <a:extLst>
                  <a:ext uri="{FF2B5EF4-FFF2-40B4-BE49-F238E27FC236}">
                    <a16:creationId xmlns:a16="http://schemas.microsoft.com/office/drawing/2014/main" id="{9D037F68-2DF3-4800-9762-34666AC4A912}"/>
                  </a:ext>
                </a:extLst>
              </p:cNvPr>
              <p:cNvSpPr txBox="1">
                <a:spLocks noChangeArrowheads="1"/>
              </p:cNvSpPr>
              <p:nvPr/>
            </p:nvSpPr>
            <p:spPr bwMode="auto">
              <a:xfrm>
                <a:off x="398954" y="4149080"/>
                <a:ext cx="8277501" cy="194421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269875" lvl="1" indent="-269875">
                  <a:lnSpc>
                    <a:spcPct val="120000"/>
                  </a:lnSpc>
                  <a:buFont typeface="Wingdings" panose="05000000000000000000" pitchFamily="2" charset="2"/>
                  <a:buChar char="ü"/>
                  <a:defRPr/>
                </a:pPr>
                <a:r>
                  <a:rPr lang="zh-CN" altLang="en-US" sz="1800" b="1" dirty="0">
                    <a:effectLst/>
                    <a:latin typeface="黑体" panose="02010609060101010101" pitchFamily="49" charset="-122"/>
                    <a:ea typeface="黑体" panose="02010609060101010101" pitchFamily="49" charset="-122"/>
                    <a:cs typeface="Times New Roman" panose="02020603050405020304" pitchFamily="18" charset="0"/>
                  </a:rPr>
                  <a:t>有些数据冗余比较隐蔽，可以使用相关性分析方法来分析两属性之间的相似度，</a:t>
                </a:r>
                <a:r>
                  <a:rPr lang="zh-CN" altLang="en-US"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两属性相关性越高</a:t>
                </a:r>
                <a:r>
                  <a:rPr lang="zh-CN" altLang="en-US" sz="1800" b="1" dirty="0">
                    <a:effectLst/>
                    <a:latin typeface="黑体" panose="02010609060101010101" pitchFamily="49" charset="-122"/>
                    <a:ea typeface="黑体" panose="02010609060101010101" pitchFamily="49" charset="-122"/>
                    <a:cs typeface="Times New Roman" panose="02020603050405020304" pitchFamily="18" charset="0"/>
                  </a:rPr>
                  <a:t>，则通过一个属性能映射到另外一个属性的可能性就越大，就</a:t>
                </a:r>
                <a:r>
                  <a:rPr lang="zh-CN" altLang="en-US"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可以选择只保留其中一个属性</a:t>
                </a:r>
                <a:endParaRPr lang="en-US" altLang="zh-CN"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endParaRPr>
              </a:p>
              <a:p>
                <a:pPr marL="269875" lvl="1" indent="-269875">
                  <a:lnSpc>
                    <a:spcPct val="120000"/>
                  </a:lnSpc>
                  <a:buFont typeface="Wingdings" panose="05000000000000000000" pitchFamily="2" charset="2"/>
                  <a:buChar char="ü"/>
                  <a:defRPr/>
                </a:pPr>
                <a14:m>
                  <m:oMath xmlns:m="http://schemas.openxmlformats.org/officeDocument/2006/math">
                    <m:sSup>
                      <m:sSupPr>
                        <m:ctrlPr>
                          <a:rPr lang="zh-CN" altLang="zh-CN" sz="1800" b="1" i="1" smtClean="0">
                            <a:solidFill>
                              <a:srgbClr val="FF0000"/>
                            </a:solidFill>
                            <a:effectLst/>
                            <a:latin typeface="Cambria Math" panose="02040503050406030204" pitchFamily="18" charset="0"/>
                            <a:ea typeface="+mn-ea"/>
                            <a:cs typeface="Times New Roman" panose="02020603050405020304" pitchFamily="18" charset="0"/>
                          </a:rPr>
                        </m:ctrlPr>
                      </m:sSupPr>
                      <m:e>
                        <m:r>
                          <a:rPr lang="en-US" altLang="zh-CN" sz="1800" b="1" i="1">
                            <a:solidFill>
                              <a:srgbClr val="FF0000"/>
                            </a:solidFill>
                            <a:effectLst/>
                            <a:latin typeface="Cambria Math" panose="02040503050406030204" pitchFamily="18" charset="0"/>
                            <a:ea typeface="+mn-ea"/>
                            <a:cs typeface="Times New Roman" panose="02020603050405020304" pitchFamily="18" charset="0"/>
                          </a:rPr>
                          <m:t>𝝌</m:t>
                        </m:r>
                      </m:e>
                      <m:sup>
                        <m:r>
                          <a:rPr lang="en-US" altLang="zh-CN" sz="1800" b="1" i="1">
                            <a:solidFill>
                              <a:srgbClr val="FF0000"/>
                            </a:solidFill>
                            <a:effectLst/>
                            <a:latin typeface="Cambria Math" panose="02040503050406030204" pitchFamily="18" charset="0"/>
                            <a:ea typeface="+mn-ea"/>
                            <a:cs typeface="Times New Roman" panose="02020603050405020304" pitchFamily="18" charset="0"/>
                          </a:rPr>
                          <m:t>𝟐</m:t>
                        </m:r>
                      </m:sup>
                    </m:sSup>
                  </m:oMath>
                </a14:m>
                <a:r>
                  <a:rPr lang="en-US" altLang="zh-CN"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卡方</a:t>
                </a:r>
                <a:r>
                  <a:rPr lang="en-US" altLang="zh-CN"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检验</a:t>
                </a:r>
                <a:r>
                  <a:rPr lang="zh-CN" altLang="en-US" sz="1800" b="1"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rPr>
                  <a:t>：适用于定性数据</a:t>
                </a:r>
                <a:endParaRPr lang="en-US" altLang="zh-CN" sz="1800" b="1" dirty="0">
                  <a:solidFill>
                    <a:srgbClr val="000000"/>
                  </a:solidFill>
                  <a:effectLst/>
                  <a:latin typeface="黑体" panose="02010609060101010101" pitchFamily="49" charset="-122"/>
                  <a:ea typeface="黑体" panose="02010609060101010101" pitchFamily="49" charset="-122"/>
                  <a:cs typeface="Times New Roman" panose="02020603050405020304" pitchFamily="18" charset="0"/>
                </a:endParaRPr>
              </a:p>
              <a:p>
                <a:pPr marL="269875" lvl="1" indent="-269875">
                  <a:lnSpc>
                    <a:spcPct val="120000"/>
                  </a:lnSpc>
                  <a:buFont typeface="Wingdings" panose="05000000000000000000" pitchFamily="2" charset="2"/>
                  <a:buChar char="ü"/>
                  <a:defRPr/>
                </a:pPr>
                <a:r>
                  <a:rPr lang="zh-CN" altLang="en-US" sz="1800" b="1" dirty="0">
                    <a:solidFill>
                      <a:srgbClr val="FF0000"/>
                    </a:solidFill>
                    <a:effectLst/>
                    <a:latin typeface="黑体" panose="02010609060101010101" pitchFamily="49" charset="-122"/>
                    <a:ea typeface="黑体" panose="02010609060101010101" pitchFamily="49" charset="-122"/>
                    <a:cs typeface="Times New Roman" panose="02020603050405020304" pitchFamily="18" charset="0"/>
                  </a:rPr>
                  <a:t>相关系数</a:t>
                </a:r>
                <a:r>
                  <a:rPr lang="zh-CN" altLang="en-US" sz="1800" b="1" dirty="0">
                    <a:effectLst/>
                    <a:latin typeface="黑体" panose="02010609060101010101" pitchFamily="49" charset="-122"/>
                    <a:ea typeface="黑体" panose="02010609060101010101" pitchFamily="49" charset="-122"/>
                    <a:cs typeface="Times New Roman" panose="02020603050405020304" pitchFamily="18" charset="0"/>
                  </a:rPr>
                  <a:t>：适应于数值属性</a:t>
                </a:r>
                <a:endParaRPr lang="en-US" altLang="zh-CN" sz="1800" b="1" dirty="0">
                  <a:effectLst/>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10" name="Rectangle 48">
                <a:extLst>
                  <a:ext uri="{FF2B5EF4-FFF2-40B4-BE49-F238E27FC236}">
                    <a16:creationId xmlns:a16="http://schemas.microsoft.com/office/drawing/2014/main" id="{9D037F68-2DF3-4800-9762-34666AC4A912}"/>
                  </a:ext>
                </a:extLst>
              </p:cNvPr>
              <p:cNvSpPr txBox="1">
                <a:spLocks noRot="1" noChangeAspect="1" noMove="1" noResize="1" noEditPoints="1" noAdjustHandles="1" noChangeArrowheads="1" noChangeShapeType="1" noTextEdit="1"/>
              </p:cNvSpPr>
              <p:nvPr/>
            </p:nvSpPr>
            <p:spPr bwMode="auto">
              <a:xfrm>
                <a:off x="398954" y="4149080"/>
                <a:ext cx="8277501" cy="1944216"/>
              </a:xfrm>
              <a:prstGeom prst="rect">
                <a:avLst/>
              </a:prstGeom>
              <a:blipFill>
                <a:blip r:embed="rId3"/>
                <a:stretch>
                  <a:fillRect l="-147" t="-12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extLst>
      <p:ext uri="{BB962C8B-B14F-4D97-AF65-F5344CB8AC3E}">
        <p14:creationId xmlns:p14="http://schemas.microsoft.com/office/powerpoint/2010/main" val="4224218836"/>
      </p:ext>
    </p:extLst>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7AC5EA88-CF02-4DAF-BB21-D752180CEB78}"/>
                  </a:ext>
                </a:extLst>
              </p:cNvPr>
              <p:cNvSpPr/>
              <p:nvPr/>
            </p:nvSpPr>
            <p:spPr>
              <a:xfrm>
                <a:off x="539552" y="663472"/>
                <a:ext cx="4572000" cy="431465"/>
              </a:xfrm>
              <a:prstGeom prst="rect">
                <a:avLst/>
              </a:prstGeom>
            </p:spPr>
            <p:txBody>
              <a:bodyPr>
                <a:spAutoFit/>
              </a:bodyPr>
              <a:lstStyle/>
              <a:p>
                <a:pPr marL="285750" lvl="1" indent="-285750">
                  <a:lnSpc>
                    <a:spcPct val="120000"/>
                  </a:lnSpc>
                  <a:buFont typeface="Wingdings" panose="05000000000000000000" pitchFamily="2" charset="2"/>
                  <a:buChar char="Ø"/>
                  <a:defRPr/>
                </a:pPr>
                <a14:m>
                  <m:oMath xmlns:m="http://schemas.openxmlformats.org/officeDocument/2006/math">
                    <m:sSup>
                      <m:sSupPr>
                        <m:ctrlPr>
                          <a:rPr lang="zh-CN" altLang="zh-CN" sz="2000" i="1" kern="100" smtClean="0">
                            <a:solidFill>
                              <a:schemeClr val="accent1">
                                <a:lumMod val="90000"/>
                              </a:schemeClr>
                            </a:solidFill>
                            <a:effectLst/>
                            <a:latin typeface="Cambria Math" panose="02040503050406030204" pitchFamily="18" charset="0"/>
                            <a:ea typeface="+mn-ea"/>
                            <a:cs typeface="Times New Roman" panose="02020603050405020304" pitchFamily="18" charset="0"/>
                          </a:rPr>
                        </m:ctrlPr>
                      </m:sSupPr>
                      <m:e>
                        <m:r>
                          <m:rPr>
                            <m:sty m:val="p"/>
                          </m:rPr>
                          <a:rPr lang="en-US" altLang="zh-CN" sz="2000" b="0" i="1" kern="100">
                            <a:solidFill>
                              <a:schemeClr val="accent1">
                                <a:lumMod val="90000"/>
                              </a:schemeClr>
                            </a:solidFill>
                            <a:effectLst/>
                            <a:latin typeface="Cambria Math" panose="02040503050406030204" pitchFamily="18" charset="0"/>
                            <a:ea typeface="+mn-ea"/>
                            <a:cs typeface="Times New Roman" panose="02020603050405020304" pitchFamily="18" charset="0"/>
                          </a:rPr>
                          <m:t>χ</m:t>
                        </m:r>
                      </m:e>
                      <m:sup>
                        <m:r>
                          <a:rPr lang="en-US" altLang="zh-CN" sz="2000" b="0" i="1" kern="100">
                            <a:solidFill>
                              <a:schemeClr val="accent1">
                                <a:lumMod val="90000"/>
                              </a:schemeClr>
                            </a:solidFill>
                            <a:effectLst/>
                            <a:latin typeface="Cambria Math" panose="02040503050406030204" pitchFamily="18" charset="0"/>
                            <a:ea typeface="+mn-ea"/>
                            <a:cs typeface="Times New Roman" panose="02020603050405020304" pitchFamily="18" charset="0"/>
                          </a:rPr>
                          <m:t>2</m:t>
                        </m:r>
                      </m:sup>
                    </m:sSup>
                  </m:oMath>
                </a14:m>
                <a:r>
                  <a:rPr lang="en-US" altLang="zh-CN" sz="2000" kern="100" dirty="0">
                    <a:solidFill>
                      <a:schemeClr val="accent1">
                        <a:lumMod val="90000"/>
                      </a:schemeClr>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000" kern="100" dirty="0">
                    <a:solidFill>
                      <a:schemeClr val="accent1">
                        <a:lumMod val="90000"/>
                      </a:schemeClr>
                    </a:solidFill>
                    <a:effectLst/>
                    <a:latin typeface="黑体" panose="02010609060101010101" pitchFamily="49" charset="-122"/>
                    <a:ea typeface="黑体" panose="02010609060101010101" pitchFamily="49" charset="-122"/>
                    <a:cs typeface="Times New Roman" panose="02020603050405020304" pitchFamily="18" charset="0"/>
                  </a:rPr>
                  <a:t>卡方</a:t>
                </a:r>
                <a:r>
                  <a:rPr lang="en-US" altLang="zh-CN" sz="2000" kern="100" dirty="0">
                    <a:solidFill>
                      <a:schemeClr val="accent1">
                        <a:lumMod val="90000"/>
                      </a:schemeClr>
                    </a:solidFill>
                    <a:effectLst/>
                    <a:latin typeface="黑体" panose="02010609060101010101" pitchFamily="49" charset="-122"/>
                    <a:ea typeface="黑体" panose="02010609060101010101" pitchFamily="49" charset="-122"/>
                    <a:cs typeface="Times New Roman" panose="02020603050405020304" pitchFamily="18" charset="0"/>
                  </a:rPr>
                  <a:t>) </a:t>
                </a:r>
                <a:r>
                  <a:rPr lang="zh-CN" altLang="zh-CN" sz="2000" kern="100" dirty="0">
                    <a:solidFill>
                      <a:schemeClr val="accent1">
                        <a:lumMod val="90000"/>
                      </a:schemeClr>
                    </a:solidFill>
                    <a:effectLst/>
                    <a:latin typeface="黑体" panose="02010609060101010101" pitchFamily="49" charset="-122"/>
                    <a:ea typeface="黑体" panose="02010609060101010101" pitchFamily="49" charset="-122"/>
                    <a:cs typeface="Times New Roman" panose="02020603050405020304" pitchFamily="18" charset="0"/>
                  </a:rPr>
                  <a:t>检验</a:t>
                </a:r>
                <a:endParaRPr lang="en-US" altLang="zh-CN" sz="2000" kern="100" dirty="0">
                  <a:solidFill>
                    <a:schemeClr val="accent1">
                      <a:lumMod val="90000"/>
                    </a:schemeClr>
                  </a:solidFill>
                  <a:effectLst/>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3" name="矩形 2">
                <a:extLst>
                  <a:ext uri="{FF2B5EF4-FFF2-40B4-BE49-F238E27FC236}">
                    <a16:creationId xmlns:a16="http://schemas.microsoft.com/office/drawing/2014/main" id="{7AC5EA88-CF02-4DAF-BB21-D752180CEB78}"/>
                  </a:ext>
                </a:extLst>
              </p:cNvPr>
              <p:cNvSpPr>
                <a:spLocks noRot="1" noChangeAspect="1" noMove="1" noResize="1" noEditPoints="1" noAdjustHandles="1" noChangeArrowheads="1" noChangeShapeType="1" noTextEdit="1"/>
              </p:cNvSpPr>
              <p:nvPr/>
            </p:nvSpPr>
            <p:spPr>
              <a:xfrm>
                <a:off x="539552" y="663472"/>
                <a:ext cx="4572000" cy="431465"/>
              </a:xfrm>
              <a:prstGeom prst="rect">
                <a:avLst/>
              </a:prstGeom>
              <a:blipFill>
                <a:blip r:embed="rId3"/>
                <a:stretch>
                  <a:fillRect l="-1200" t="-5634" b="-197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7DB69383-AD55-4FD0-8F91-3698F82CB1ED}"/>
                  </a:ext>
                </a:extLst>
              </p:cNvPr>
              <p:cNvSpPr/>
              <p:nvPr/>
            </p:nvSpPr>
            <p:spPr>
              <a:xfrm>
                <a:off x="539552" y="1350121"/>
                <a:ext cx="8011486" cy="1839350"/>
              </a:xfrm>
              <a:prstGeom prst="rect">
                <a:avLst/>
              </a:prstGeom>
            </p:spPr>
            <p:txBody>
              <a:bodyPr wrap="square">
                <a:spAutoFit/>
              </a:bodyPr>
              <a:lstStyle/>
              <a:p>
                <a:pPr lvl="0" algn="just">
                  <a:lnSpc>
                    <a:spcPct val="120000"/>
                  </a:lnSpc>
                  <a:spcAft>
                    <a:spcPts val="0"/>
                  </a:spcAft>
                </a:pPr>
                <a:r>
                  <a:rPr lang="zh-CN" altLang="zh-CN" dirty="0">
                    <a:effectLst/>
                    <a:latin typeface="黑体" panose="02010609060101010101" pitchFamily="49" charset="-122"/>
                    <a:ea typeface="黑体" panose="02010609060101010101" pitchFamily="49" charset="-122"/>
                    <a:cs typeface="Times New Roman" panose="02020603050405020304" pitchFamily="18" charset="0"/>
                  </a:rPr>
                  <a:t>两个属性</a:t>
                </a:r>
                <a:r>
                  <a:rPr lang="en-US" altLang="zh-CN" dirty="0">
                    <a:effectLst/>
                    <a:latin typeface="黑体" panose="02010609060101010101" pitchFamily="49" charset="-122"/>
                    <a:ea typeface="黑体" panose="02010609060101010101" pitchFamily="49" charset="-122"/>
                    <a:cs typeface="宋体" panose="02010600030101010101" pitchFamily="2" charset="-122"/>
                  </a:rPr>
                  <a:t>A</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和</a:t>
                </a:r>
                <a:r>
                  <a:rPr lang="en-US" altLang="zh-CN" dirty="0">
                    <a:effectLst/>
                    <a:latin typeface="黑体" panose="02010609060101010101" pitchFamily="49" charset="-122"/>
                    <a:ea typeface="黑体" panose="02010609060101010101" pitchFamily="49" charset="-122"/>
                    <a:cs typeface="宋体" panose="02010600030101010101" pitchFamily="2" charset="-122"/>
                  </a:rPr>
                  <a:t>B</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之间的相关联系可以通过</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b="0">
                            <a:effectLst/>
                            <a:latin typeface="Cambria Math" panose="02040503050406030204" pitchFamily="18" charset="0"/>
                            <a:cs typeface="Times New Roman" panose="02020603050405020304" pitchFamily="18" charset="0"/>
                          </a:rPr>
                          <m:t>χ</m:t>
                        </m:r>
                      </m:e>
                      <m:sup>
                        <m:r>
                          <a:rPr lang="en-US" altLang="zh-CN" b="0" i="1">
                            <a:effectLst/>
                            <a:latin typeface="Cambria Math" panose="02040503050406030204" pitchFamily="18" charset="0"/>
                            <a:cs typeface="Times New Roman" panose="02020603050405020304" pitchFamily="18" charset="0"/>
                          </a:rPr>
                          <m:t>2</m:t>
                        </m:r>
                      </m:sup>
                    </m:sSup>
                  </m:oMath>
                </a14:m>
                <a:r>
                  <a:rPr lang="en-US" altLang="zh-CN" dirty="0">
                    <a:effectLst/>
                    <a:latin typeface="黑体" panose="02010609060101010101" pitchFamily="49" charset="-122"/>
                    <a:ea typeface="黑体" panose="02010609060101010101" pitchFamily="49" charset="-122"/>
                    <a:cs typeface="宋体" panose="02010600030101010101" pitchFamily="2" charset="-122"/>
                  </a:rPr>
                  <a:t> (</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卡方</a:t>
                </a:r>
                <a:r>
                  <a:rPr lang="en-US" altLang="zh-CN" dirty="0">
                    <a:effectLst/>
                    <a:latin typeface="黑体" panose="02010609060101010101" pitchFamily="49" charset="-122"/>
                    <a:ea typeface="黑体" panose="02010609060101010101" pitchFamily="49" charset="-122"/>
                    <a:cs typeface="宋体" panose="02010600030101010101" pitchFamily="2" charset="-122"/>
                  </a:rPr>
                  <a:t>) </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检验发现。假设</a:t>
                </a:r>
                <a:r>
                  <a:rPr lang="en-US" altLang="zh-CN" dirty="0">
                    <a:effectLst/>
                    <a:latin typeface="黑体" panose="02010609060101010101" pitchFamily="49" charset="-122"/>
                    <a:ea typeface="黑体" panose="02010609060101010101" pitchFamily="49" charset="-122"/>
                    <a:cs typeface="宋体" panose="02010600030101010101" pitchFamily="2" charset="-122"/>
                  </a:rPr>
                  <a:t>A</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有</a:t>
                </a:r>
                <a:r>
                  <a:rPr lang="en-US" altLang="zh-CN" dirty="0">
                    <a:effectLst/>
                    <a:latin typeface="黑体" panose="02010609060101010101" pitchFamily="49" charset="-122"/>
                    <a:ea typeface="黑体" panose="02010609060101010101" pitchFamily="49" charset="-122"/>
                    <a:cs typeface="宋体" panose="02010600030101010101" pitchFamily="2" charset="-122"/>
                  </a:rPr>
                  <a:t>c</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个不同的值</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𝑎</m:t>
                        </m:r>
                      </m:e>
                      <m:sub>
                        <m:r>
                          <a:rPr lang="en-US" altLang="zh-CN" b="0" i="1">
                            <a:effectLst/>
                            <a:latin typeface="Cambria Math" panose="02040503050406030204" pitchFamily="18" charset="0"/>
                            <a:cs typeface="Times New Roman" panose="02020603050405020304" pitchFamily="18" charset="0"/>
                          </a:rPr>
                          <m:t>1</m:t>
                        </m:r>
                      </m:sub>
                    </m:sSub>
                    <m:r>
                      <a:rPr lang="en-US"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𝑎</m:t>
                        </m:r>
                      </m:e>
                      <m:sub>
                        <m:r>
                          <a:rPr lang="en-US" altLang="zh-CN" b="0" i="1">
                            <a:effectLst/>
                            <a:latin typeface="Cambria Math" panose="02040503050406030204" pitchFamily="18" charset="0"/>
                            <a:cs typeface="Times New Roman" panose="02020603050405020304" pitchFamily="18" charset="0"/>
                          </a:rPr>
                          <m:t>2</m:t>
                        </m:r>
                      </m:sub>
                    </m:sSub>
                    <m:r>
                      <a:rPr lang="en-US"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𝑎</m:t>
                        </m:r>
                      </m:e>
                      <m:sub>
                        <m:r>
                          <a:rPr lang="en-US" altLang="zh-CN" b="0" i="1">
                            <a:effectLst/>
                            <a:latin typeface="Cambria Math" panose="02040503050406030204" pitchFamily="18" charset="0"/>
                            <a:cs typeface="Times New Roman" panose="02020603050405020304" pitchFamily="18" charset="0"/>
                          </a:rPr>
                          <m:t>𝑐</m:t>
                        </m:r>
                      </m:sub>
                    </m:sSub>
                  </m:oMath>
                </a14:m>
                <a:r>
                  <a:rPr lang="zh-CN" altLang="zh-CN"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dirty="0">
                    <a:effectLst/>
                    <a:latin typeface="黑体" panose="02010609060101010101" pitchFamily="49" charset="-122"/>
                    <a:ea typeface="黑体" panose="02010609060101010101" pitchFamily="49" charset="-122"/>
                    <a:cs typeface="宋体" panose="02010600030101010101" pitchFamily="2" charset="-122"/>
                  </a:rPr>
                  <a:t>B</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有</a:t>
                </a:r>
                <a:r>
                  <a:rPr lang="en-US" altLang="zh-CN" dirty="0">
                    <a:effectLst/>
                    <a:latin typeface="黑体" panose="02010609060101010101" pitchFamily="49" charset="-122"/>
                    <a:ea typeface="黑体" panose="02010609060101010101" pitchFamily="49" charset="-122"/>
                    <a:cs typeface="宋体" panose="02010600030101010101" pitchFamily="2" charset="-122"/>
                  </a:rPr>
                  <a:t>d</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个不同的值</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𝑏</m:t>
                        </m:r>
                      </m:e>
                      <m:sub>
                        <m:r>
                          <a:rPr lang="en-US" altLang="zh-CN" b="0" i="1">
                            <a:effectLst/>
                            <a:latin typeface="Cambria Math" panose="02040503050406030204" pitchFamily="18" charset="0"/>
                            <a:cs typeface="Times New Roman" panose="02020603050405020304" pitchFamily="18" charset="0"/>
                          </a:rPr>
                          <m:t>1</m:t>
                        </m:r>
                      </m:sub>
                    </m:sSub>
                    <m:r>
                      <a:rPr lang="en-US"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𝑏</m:t>
                        </m:r>
                      </m:e>
                      <m:sub>
                        <m:r>
                          <a:rPr lang="en-US" altLang="zh-CN" b="0" i="1">
                            <a:effectLst/>
                            <a:latin typeface="Cambria Math" panose="02040503050406030204" pitchFamily="18" charset="0"/>
                            <a:cs typeface="Times New Roman" panose="02020603050405020304" pitchFamily="18" charset="0"/>
                          </a:rPr>
                          <m:t>2</m:t>
                        </m:r>
                      </m:sub>
                    </m:sSub>
                    <m:r>
                      <a:rPr lang="en-US"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𝑏</m:t>
                        </m:r>
                      </m:e>
                      <m:sub>
                        <m:r>
                          <a:rPr lang="en-US" altLang="zh-CN" b="0" i="1">
                            <a:effectLst/>
                            <a:latin typeface="Cambria Math" panose="02040503050406030204" pitchFamily="18" charset="0"/>
                            <a:cs typeface="Times New Roman" panose="02020603050405020304" pitchFamily="18" charset="0"/>
                          </a:rPr>
                          <m:t>𝑑</m:t>
                        </m:r>
                      </m:sub>
                    </m:sSub>
                  </m:oMath>
                </a14:m>
                <a:r>
                  <a:rPr lang="zh-CN" altLang="zh-CN" dirty="0">
                    <a:effectLst/>
                    <a:latin typeface="黑体" panose="02010609060101010101" pitchFamily="49" charset="-122"/>
                    <a:ea typeface="黑体" panose="02010609060101010101" pitchFamily="49" charset="-122"/>
                    <a:cs typeface="Times New Roman" panose="02020603050405020304" pitchFamily="18" charset="0"/>
                  </a:rPr>
                  <a:t>，</a:t>
                </a:r>
                <a:r>
                  <a:rPr lang="en-US" altLang="zh-CN" dirty="0">
                    <a:effectLst/>
                    <a:latin typeface="黑体" panose="02010609060101010101" pitchFamily="49" charset="-122"/>
                    <a:ea typeface="黑体" panose="02010609060101010101" pitchFamily="49" charset="-122"/>
                    <a:cs typeface="宋体" panose="02010600030101010101" pitchFamily="2" charset="-122"/>
                  </a:rPr>
                  <a:t>A</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和</a:t>
                </a:r>
                <a:r>
                  <a:rPr lang="en-US" altLang="zh-CN" dirty="0">
                    <a:effectLst/>
                    <a:latin typeface="黑体" panose="02010609060101010101" pitchFamily="49" charset="-122"/>
                    <a:ea typeface="黑体" panose="02010609060101010101" pitchFamily="49" charset="-122"/>
                    <a:cs typeface="宋体" panose="02010600030101010101" pitchFamily="2" charset="-122"/>
                  </a:rPr>
                  <a:t>B</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描述的数据元组可以用一个相依表来表示，其中</a:t>
                </a:r>
                <a:r>
                  <a:rPr lang="en-US" altLang="zh-CN" dirty="0">
                    <a:effectLst/>
                    <a:latin typeface="黑体" panose="02010609060101010101" pitchFamily="49" charset="-122"/>
                    <a:ea typeface="黑体" panose="02010609060101010101" pitchFamily="49" charset="-122"/>
                    <a:cs typeface="宋体" panose="02010600030101010101" pitchFamily="2" charset="-122"/>
                  </a:rPr>
                  <a:t>A</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的</a:t>
                </a:r>
                <a:r>
                  <a:rPr lang="en-US" altLang="zh-CN" dirty="0">
                    <a:effectLst/>
                    <a:latin typeface="黑体" panose="02010609060101010101" pitchFamily="49" charset="-122"/>
                    <a:ea typeface="黑体" panose="02010609060101010101" pitchFamily="49" charset="-122"/>
                    <a:cs typeface="宋体" panose="02010600030101010101" pitchFamily="2" charset="-122"/>
                  </a:rPr>
                  <a:t>c</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个值构成列，</a:t>
                </a:r>
                <a:r>
                  <a:rPr lang="en-US" altLang="zh-CN" dirty="0">
                    <a:effectLst/>
                    <a:latin typeface="黑体" panose="02010609060101010101" pitchFamily="49" charset="-122"/>
                    <a:ea typeface="黑体" panose="02010609060101010101" pitchFamily="49" charset="-122"/>
                    <a:cs typeface="宋体" panose="02010600030101010101" pitchFamily="2" charset="-122"/>
                  </a:rPr>
                  <a:t>B</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的</a:t>
                </a:r>
                <a:r>
                  <a:rPr lang="en-US" altLang="zh-CN" dirty="0">
                    <a:effectLst/>
                    <a:latin typeface="黑体" panose="02010609060101010101" pitchFamily="49" charset="-122"/>
                    <a:ea typeface="黑体" panose="02010609060101010101" pitchFamily="49" charset="-122"/>
                    <a:cs typeface="宋体" panose="02010600030101010101" pitchFamily="2" charset="-122"/>
                  </a:rPr>
                  <a:t>d</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个值构成行，令</a:t>
                </a:r>
                <a14:m>
                  <m:oMath xmlns:m="http://schemas.openxmlformats.org/officeDocument/2006/math">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𝐴</m:t>
                            </m:r>
                          </m:e>
                          <m:sub>
                            <m:r>
                              <a:rPr lang="en-US" altLang="zh-CN" b="0" i="1">
                                <a:effectLst/>
                                <a:latin typeface="Cambria Math" panose="02040503050406030204" pitchFamily="18" charset="0"/>
                                <a:cs typeface="Times New Roman" panose="02020603050405020304" pitchFamily="18" charset="0"/>
                              </a:rPr>
                              <m:t>𝑖</m:t>
                            </m:r>
                          </m:sub>
                        </m:sSub>
                        <m:r>
                          <a:rPr lang="zh-CN"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𝐵</m:t>
                            </m:r>
                          </m:e>
                          <m:sub>
                            <m:r>
                              <a:rPr lang="en-US" altLang="zh-CN" b="0" i="1">
                                <a:effectLst/>
                                <a:latin typeface="Cambria Math" panose="02040503050406030204" pitchFamily="18" charset="0"/>
                                <a:cs typeface="Times New Roman" panose="02020603050405020304" pitchFamily="18" charset="0"/>
                              </a:rPr>
                              <m:t>𝑗</m:t>
                            </m:r>
                          </m:sub>
                        </m:sSub>
                      </m:e>
                    </m:d>
                  </m:oMath>
                </a14:m>
                <a:r>
                  <a:rPr lang="zh-CN" altLang="zh-CN" dirty="0">
                    <a:effectLst/>
                    <a:latin typeface="黑体" panose="02010609060101010101" pitchFamily="49" charset="-122"/>
                    <a:ea typeface="黑体" panose="02010609060101010101" pitchFamily="49" charset="-122"/>
                    <a:cs typeface="Times New Roman" panose="02020603050405020304" pitchFamily="18" charset="0"/>
                  </a:rPr>
                  <a:t>表示属性</a:t>
                </a:r>
                <a:r>
                  <a:rPr lang="en-US" altLang="zh-CN" dirty="0">
                    <a:effectLst/>
                    <a:latin typeface="黑体" panose="02010609060101010101" pitchFamily="49" charset="-122"/>
                    <a:ea typeface="黑体" panose="02010609060101010101" pitchFamily="49" charset="-122"/>
                    <a:cs typeface="宋体" panose="02010600030101010101" pitchFamily="2" charset="-122"/>
                  </a:rPr>
                  <a:t>A</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取值</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𝑎</m:t>
                        </m:r>
                      </m:e>
                      <m:sub>
                        <m:r>
                          <a:rPr lang="en-US" altLang="zh-CN" b="0" i="1">
                            <a:effectLst/>
                            <a:latin typeface="Cambria Math" panose="02040503050406030204" pitchFamily="18" charset="0"/>
                            <a:cs typeface="Times New Roman" panose="02020603050405020304" pitchFamily="18" charset="0"/>
                          </a:rPr>
                          <m:t>𝑖</m:t>
                        </m:r>
                      </m:sub>
                    </m:sSub>
                  </m:oMath>
                </a14:m>
                <a:r>
                  <a:rPr lang="zh-CN" altLang="zh-CN" dirty="0">
                    <a:effectLst/>
                    <a:latin typeface="黑体" panose="02010609060101010101" pitchFamily="49" charset="-122"/>
                    <a:ea typeface="黑体" panose="02010609060101010101" pitchFamily="49" charset="-122"/>
                    <a:cs typeface="Times New Roman" panose="02020603050405020304" pitchFamily="18" charset="0"/>
                  </a:rPr>
                  <a:t>，和属性</a:t>
                </a:r>
                <a:r>
                  <a:rPr lang="en-US" altLang="zh-CN" dirty="0">
                    <a:effectLst/>
                    <a:latin typeface="黑体" panose="02010609060101010101" pitchFamily="49" charset="-122"/>
                    <a:ea typeface="黑体" panose="02010609060101010101" pitchFamily="49" charset="-122"/>
                    <a:cs typeface="宋体" panose="02010600030101010101" pitchFamily="2" charset="-122"/>
                  </a:rPr>
                  <a:t>B</a:t>
                </a:r>
                <a:r>
                  <a:rPr lang="zh-CN" altLang="zh-CN" dirty="0">
                    <a:effectLst/>
                    <a:latin typeface="黑体" panose="02010609060101010101" pitchFamily="49" charset="-122"/>
                    <a:ea typeface="黑体" panose="02010609060101010101" pitchFamily="49" charset="-122"/>
                    <a:cs typeface="Times New Roman" panose="02020603050405020304" pitchFamily="18" charset="0"/>
                  </a:rPr>
                  <a:t>取</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𝑏</m:t>
                        </m:r>
                      </m:e>
                      <m:sub>
                        <m:r>
                          <a:rPr lang="en-US" altLang="zh-CN" b="0" i="1">
                            <a:effectLst/>
                            <a:latin typeface="Cambria Math" panose="02040503050406030204" pitchFamily="18" charset="0"/>
                            <a:cs typeface="Times New Roman" panose="02020603050405020304" pitchFamily="18" charset="0"/>
                          </a:rPr>
                          <m:t>𝑗</m:t>
                        </m:r>
                      </m:sub>
                    </m:sSub>
                  </m:oMath>
                </a14:m>
                <a:r>
                  <a:rPr lang="zh-CN" altLang="zh-CN" dirty="0">
                    <a:effectLst/>
                    <a:latin typeface="黑体" panose="02010609060101010101" pitchFamily="49" charset="-122"/>
                    <a:ea typeface="黑体" panose="02010609060101010101" pitchFamily="49" charset="-122"/>
                    <a:cs typeface="Times New Roman" panose="02020603050405020304" pitchFamily="18" charset="0"/>
                  </a:rPr>
                  <a:t>的联合事件，即</a:t>
                </a:r>
                <a14:m>
                  <m:oMath xmlns:m="http://schemas.openxmlformats.org/officeDocument/2006/math">
                    <m:d>
                      <m:d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𝐴</m:t>
                            </m:r>
                            <m:r>
                              <a:rPr lang="en-US" altLang="zh-CN" b="0" i="1">
                                <a:effectLst/>
                                <a:latin typeface="Cambria Math" panose="02040503050406030204" pitchFamily="18" charset="0"/>
                                <a:cs typeface="Times New Roman" panose="02020603050405020304" pitchFamily="18" charset="0"/>
                              </a:rPr>
                              <m:t>=</m:t>
                            </m:r>
                            <m:r>
                              <a:rPr lang="en-US" altLang="zh-CN" b="0" i="1">
                                <a:effectLst/>
                                <a:latin typeface="Cambria Math" panose="02040503050406030204" pitchFamily="18" charset="0"/>
                                <a:cs typeface="Times New Roman" panose="02020603050405020304" pitchFamily="18" charset="0"/>
                              </a:rPr>
                              <m:t>𝑎</m:t>
                            </m:r>
                          </m:e>
                          <m:sub>
                            <m:r>
                              <a:rPr lang="en-US" altLang="zh-CN" b="0" i="1">
                                <a:effectLst/>
                                <a:latin typeface="Cambria Math" panose="02040503050406030204" pitchFamily="18" charset="0"/>
                                <a:cs typeface="Times New Roman" panose="02020603050405020304" pitchFamily="18" charset="0"/>
                              </a:rPr>
                              <m:t>𝑖</m:t>
                            </m:r>
                          </m:sub>
                        </m:sSub>
                        <m:r>
                          <a:rPr lang="zh-CN" altLang="zh-CN" b="0" i="1">
                            <a:effectLst/>
                            <a:latin typeface="Cambria Math" panose="02040503050406030204" pitchFamily="18" charset="0"/>
                            <a:cs typeface="Times New Roman" panose="02020603050405020304" pitchFamily="18" charset="0"/>
                          </a:rPr>
                          <m:t>，</m:t>
                        </m:r>
                        <m:r>
                          <a:rPr lang="en-US" altLang="zh-CN" b="0" i="1">
                            <a:effectLst/>
                            <a:latin typeface="Cambria Math" panose="02040503050406030204" pitchFamily="18" charset="0"/>
                            <a:cs typeface="Times New Roman" panose="02020603050405020304" pitchFamily="18" charset="0"/>
                          </a:rPr>
                          <m:t>𝐵</m:t>
                        </m:r>
                        <m:r>
                          <a:rPr lang="en-US"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𝑏</m:t>
                            </m:r>
                          </m:e>
                          <m:sub>
                            <m:r>
                              <a:rPr lang="en-US" altLang="zh-CN" b="0" i="1">
                                <a:effectLst/>
                                <a:latin typeface="Cambria Math" panose="02040503050406030204" pitchFamily="18" charset="0"/>
                                <a:cs typeface="Times New Roman" panose="02020603050405020304" pitchFamily="18" charset="0"/>
                              </a:rPr>
                              <m:t>𝑗</m:t>
                            </m:r>
                          </m:sub>
                        </m:sSub>
                      </m:e>
                    </m:d>
                  </m:oMath>
                </a14:m>
                <a:r>
                  <a:rPr lang="zh-CN" altLang="zh-CN" dirty="0">
                    <a:effectLst/>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b="0">
                            <a:effectLst/>
                            <a:latin typeface="Cambria Math" panose="02040503050406030204" pitchFamily="18" charset="0"/>
                            <a:cs typeface="Times New Roman" panose="02020603050405020304" pitchFamily="18" charset="0"/>
                          </a:rPr>
                          <m:t>χ</m:t>
                        </m:r>
                      </m:e>
                      <m:sup>
                        <m:r>
                          <a:rPr lang="en-US" altLang="zh-CN" b="0" i="1">
                            <a:effectLst/>
                            <a:latin typeface="Cambria Math" panose="02040503050406030204" pitchFamily="18" charset="0"/>
                            <a:cs typeface="Times New Roman" panose="02020603050405020304" pitchFamily="18" charset="0"/>
                          </a:rPr>
                          <m:t>2</m:t>
                        </m:r>
                      </m:sup>
                    </m:sSup>
                  </m:oMath>
                </a14:m>
                <a:r>
                  <a:rPr lang="zh-CN" altLang="zh-CN" dirty="0">
                    <a:effectLst/>
                    <a:latin typeface="黑体" panose="02010609060101010101" pitchFamily="49" charset="-122"/>
                    <a:ea typeface="黑体" panose="02010609060101010101" pitchFamily="49" charset="-122"/>
                    <a:cs typeface="Times New Roman" panose="02020603050405020304" pitchFamily="18" charset="0"/>
                  </a:rPr>
                  <a:t>值计算方式如下：</a:t>
                </a:r>
                <a:endParaRPr lang="zh-CN" altLang="zh-CN" dirty="0">
                  <a:effectLst/>
                  <a:latin typeface="黑体" panose="02010609060101010101" pitchFamily="49" charset="-122"/>
                  <a:ea typeface="黑体" panose="02010609060101010101" pitchFamily="49" charset="-122"/>
                  <a:cs typeface="宋体" panose="02010600030101010101" pitchFamily="2" charset="-122"/>
                </a:endParaRPr>
              </a:p>
            </p:txBody>
          </p:sp>
        </mc:Choice>
        <mc:Fallback xmlns="">
          <p:sp>
            <p:nvSpPr>
              <p:cNvPr id="5" name="矩形 4">
                <a:extLst>
                  <a:ext uri="{FF2B5EF4-FFF2-40B4-BE49-F238E27FC236}">
                    <a16:creationId xmlns:a16="http://schemas.microsoft.com/office/drawing/2014/main" id="{7DB69383-AD55-4FD0-8F91-3698F82CB1ED}"/>
                  </a:ext>
                </a:extLst>
              </p:cNvPr>
              <p:cNvSpPr>
                <a:spLocks noRot="1" noChangeAspect="1" noMove="1" noResize="1" noEditPoints="1" noAdjustHandles="1" noChangeArrowheads="1" noChangeShapeType="1" noTextEdit="1"/>
              </p:cNvSpPr>
              <p:nvPr/>
            </p:nvSpPr>
            <p:spPr>
              <a:xfrm>
                <a:off x="539552" y="1350121"/>
                <a:ext cx="8011486" cy="1839350"/>
              </a:xfrm>
              <a:prstGeom prst="rect">
                <a:avLst/>
              </a:prstGeom>
              <a:blipFill>
                <a:blip r:embed="rId4"/>
                <a:stretch>
                  <a:fillRect l="-685" t="-993" r="-609" b="-264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a:extLst>
                  <a:ext uri="{FF2B5EF4-FFF2-40B4-BE49-F238E27FC236}">
                    <a16:creationId xmlns:a16="http://schemas.microsoft.com/office/drawing/2014/main" id="{98A74714-DB78-4B4E-ADAE-ABD6567860B9}"/>
                  </a:ext>
                </a:extLst>
              </p:cNvPr>
              <p:cNvSpPr/>
              <p:nvPr/>
            </p:nvSpPr>
            <p:spPr>
              <a:xfrm>
                <a:off x="3059832" y="3073628"/>
                <a:ext cx="2607317" cy="606961"/>
              </a:xfrm>
              <a:prstGeom prst="rect">
                <a:avLst/>
              </a:prstGeom>
            </p:spPr>
            <p:txBody>
              <a:bodyPr wrap="none">
                <a:spAutoFit/>
              </a:bodyPr>
              <a:lstStyle/>
              <a:p>
                <a14:m>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n-US" altLang="zh-CN" b="0">
                            <a:effectLst/>
                            <a:latin typeface="Cambria Math" panose="02040503050406030204" pitchFamily="18" charset="0"/>
                            <a:cs typeface="Times New Roman" panose="02020603050405020304" pitchFamily="18" charset="0"/>
                          </a:rPr>
                          <m:t>χ</m:t>
                        </m:r>
                      </m:e>
                      <m:sup>
                        <m:r>
                          <a:rPr lang="en-US" altLang="zh-CN" b="0" i="1">
                            <a:effectLst/>
                            <a:latin typeface="Cambria Math" panose="02040503050406030204" pitchFamily="18" charset="0"/>
                            <a:cs typeface="Times New Roman" panose="02020603050405020304" pitchFamily="18" charset="0"/>
                          </a:rPr>
                          <m:t>2</m:t>
                        </m:r>
                      </m:sup>
                    </m:sSup>
                    <m:r>
                      <a:rPr lang="en-US" altLang="zh-CN" b="0">
                        <a:effectLst/>
                        <a:latin typeface="Cambria Math" panose="02040503050406030204" pitchFamily="18" charset="0"/>
                        <a:cs typeface="Times New Roman" panose="02020603050405020304" pitchFamily="18" charset="0"/>
                      </a:rPr>
                      <m:t>=</m:t>
                    </m:r>
                    <m:nary>
                      <m:naryPr>
                        <m:chr m:val="∑"/>
                        <m:limLoc m:val="subSup"/>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b="0" i="1">
                            <a:effectLst/>
                            <a:latin typeface="Cambria Math" panose="02040503050406030204" pitchFamily="18" charset="0"/>
                            <a:cs typeface="Times New Roman" panose="02020603050405020304" pitchFamily="18" charset="0"/>
                          </a:rPr>
                          <m:t>𝑖</m:t>
                        </m:r>
                        <m:r>
                          <a:rPr lang="en-US" altLang="zh-CN" b="0" i="1">
                            <a:effectLst/>
                            <a:latin typeface="Cambria Math" panose="02040503050406030204" pitchFamily="18" charset="0"/>
                            <a:cs typeface="Times New Roman" panose="02020603050405020304" pitchFamily="18" charset="0"/>
                          </a:rPr>
                          <m:t>=1</m:t>
                        </m:r>
                      </m:sub>
                      <m:sup>
                        <m:r>
                          <a:rPr lang="en-US" altLang="zh-CN" b="0" i="1">
                            <a:effectLst/>
                            <a:latin typeface="Cambria Math" panose="02040503050406030204" pitchFamily="18" charset="0"/>
                            <a:cs typeface="Times New Roman" panose="02020603050405020304" pitchFamily="18" charset="0"/>
                          </a:rPr>
                          <m:t>𝑐</m:t>
                        </m:r>
                      </m:sup>
                      <m:e>
                        <m:nary>
                          <m:naryPr>
                            <m:chr m:val="∑"/>
                            <m:limLoc m:val="subSup"/>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zh-CN" b="0" i="1">
                                <a:effectLst/>
                                <a:latin typeface="Cambria Math" panose="02040503050406030204" pitchFamily="18" charset="0"/>
                                <a:cs typeface="Times New Roman" panose="02020603050405020304" pitchFamily="18" charset="0"/>
                              </a:rPr>
                              <m:t>𝑗</m:t>
                            </m:r>
                            <m:r>
                              <a:rPr lang="en-US" altLang="zh-CN" b="0" i="1">
                                <a:effectLst/>
                                <a:latin typeface="Cambria Math" panose="02040503050406030204" pitchFamily="18" charset="0"/>
                                <a:cs typeface="Times New Roman" panose="02020603050405020304" pitchFamily="18" charset="0"/>
                              </a:rPr>
                              <m:t>=1</m:t>
                            </m:r>
                          </m:sub>
                          <m:sup>
                            <m:r>
                              <a:rPr lang="en-US" altLang="zh-CN" b="0" i="1">
                                <a:effectLst/>
                                <a:latin typeface="Cambria Math" panose="02040503050406030204" pitchFamily="18" charset="0"/>
                                <a:cs typeface="Times New Roman" panose="02020603050405020304" pitchFamily="18" charset="0"/>
                              </a:rPr>
                              <m:t>𝑑</m:t>
                            </m:r>
                          </m:sup>
                          <m:e>
                            <m:f>
                              <m:f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fPr>
                              <m:num>
                                <m:sSup>
                                  <m:sSup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𝑜</m:t>
                                        </m:r>
                                      </m:e>
                                      <m:sub>
                                        <m:r>
                                          <a:rPr lang="en-US" altLang="zh-CN" b="0" i="1">
                                            <a:effectLst/>
                                            <a:latin typeface="Cambria Math" panose="02040503050406030204" pitchFamily="18" charset="0"/>
                                            <a:cs typeface="Times New Roman" panose="02020603050405020304" pitchFamily="18" charset="0"/>
                                          </a:rPr>
                                          <m:t>𝑖𝑗</m:t>
                                        </m:r>
                                      </m:sub>
                                    </m:sSub>
                                    <m:r>
                                      <a:rPr lang="en-US" altLang="zh-CN" b="0" i="1">
                                        <a:effectLst/>
                                        <a:latin typeface="Cambria Math" panose="02040503050406030204" pitchFamily="18" charset="0"/>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𝑒</m:t>
                                        </m:r>
                                      </m:e>
                                      <m:sub>
                                        <m:r>
                                          <a:rPr lang="en-US" altLang="zh-CN" b="0" i="1">
                                            <a:effectLst/>
                                            <a:latin typeface="Cambria Math" panose="02040503050406030204" pitchFamily="18" charset="0"/>
                                            <a:cs typeface="Times New Roman" panose="02020603050405020304" pitchFamily="18" charset="0"/>
                                          </a:rPr>
                                          <m:t>𝑖𝑗</m:t>
                                        </m:r>
                                      </m:sub>
                                    </m:sSub>
                                    <m:r>
                                      <a:rPr lang="en-US" altLang="zh-CN" b="0" i="1">
                                        <a:effectLst/>
                                        <a:latin typeface="Cambria Math" panose="02040503050406030204" pitchFamily="18" charset="0"/>
                                        <a:cs typeface="Times New Roman" panose="02020603050405020304" pitchFamily="18" charset="0"/>
                                      </a:rPr>
                                      <m:t>)</m:t>
                                    </m:r>
                                  </m:e>
                                  <m:sup>
                                    <m:r>
                                      <a:rPr lang="en-US" altLang="zh-CN" b="0" i="1">
                                        <a:effectLst/>
                                        <a:latin typeface="Cambria Math" panose="02040503050406030204" pitchFamily="18" charset="0"/>
                                        <a:cs typeface="Times New Roman" panose="02020603050405020304" pitchFamily="18" charset="0"/>
                                      </a:rPr>
                                      <m:t>2</m:t>
                                    </m:r>
                                  </m:sup>
                                </m:sSup>
                              </m:num>
                              <m:den>
                                <m:sSub>
                                  <m:sSubPr>
                                    <m:ctrlPr>
                                      <a:rPr lang="zh-CN" altLang="zh-CN"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b="0" i="1">
                                        <a:effectLst/>
                                        <a:latin typeface="Cambria Math" panose="02040503050406030204" pitchFamily="18" charset="0"/>
                                        <a:cs typeface="Times New Roman" panose="02020603050405020304" pitchFamily="18" charset="0"/>
                                      </a:rPr>
                                      <m:t>𝑒</m:t>
                                    </m:r>
                                  </m:e>
                                  <m:sub>
                                    <m:r>
                                      <a:rPr lang="en-US" altLang="zh-CN" b="0" i="1">
                                        <a:effectLst/>
                                        <a:latin typeface="Cambria Math" panose="02040503050406030204" pitchFamily="18" charset="0"/>
                                        <a:cs typeface="Times New Roman" panose="02020603050405020304" pitchFamily="18" charset="0"/>
                                      </a:rPr>
                                      <m:t>𝑖𝑗</m:t>
                                    </m:r>
                                  </m:sub>
                                </m:sSub>
                              </m:den>
                            </m:f>
                          </m:e>
                        </m:nary>
                      </m:e>
                    </m:nary>
                  </m:oMath>
                </a14:m>
                <a:r>
                  <a:rPr lang="en-US" altLang="zh-CN" dirty="0">
                    <a:effectLst/>
                    <a:latin typeface="黑体" panose="02010609060101010101" pitchFamily="49" charset="-122"/>
                    <a:ea typeface="黑体" panose="02010609060101010101" pitchFamily="49" charset="-122"/>
                  </a:rPr>
                  <a:t> </a:t>
                </a:r>
                <a:endParaRPr lang="zh-CN" altLang="en-US" dirty="0">
                  <a:effectLst/>
                  <a:latin typeface="黑体" panose="02010609060101010101" pitchFamily="49" charset="-122"/>
                  <a:ea typeface="黑体" panose="02010609060101010101" pitchFamily="49" charset="-122"/>
                </a:endParaRPr>
              </a:p>
            </p:txBody>
          </p:sp>
        </mc:Choice>
        <mc:Fallback xmlns="">
          <p:sp>
            <p:nvSpPr>
              <p:cNvPr id="8" name="矩形 7">
                <a:extLst>
                  <a:ext uri="{FF2B5EF4-FFF2-40B4-BE49-F238E27FC236}">
                    <a16:creationId xmlns:a16="http://schemas.microsoft.com/office/drawing/2014/main" id="{98A74714-DB78-4B4E-ADAE-ABD6567860B9}"/>
                  </a:ext>
                </a:extLst>
              </p:cNvPr>
              <p:cNvSpPr>
                <a:spLocks noRot="1" noChangeAspect="1" noMove="1" noResize="1" noEditPoints="1" noAdjustHandles="1" noChangeArrowheads="1" noChangeShapeType="1" noTextEdit="1"/>
              </p:cNvSpPr>
              <p:nvPr/>
            </p:nvSpPr>
            <p:spPr>
              <a:xfrm>
                <a:off x="3059832" y="3073628"/>
                <a:ext cx="2607317" cy="60696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a:extLst>
                  <a:ext uri="{FF2B5EF4-FFF2-40B4-BE49-F238E27FC236}">
                    <a16:creationId xmlns:a16="http://schemas.microsoft.com/office/drawing/2014/main" id="{61CD9E06-A4F7-4C2D-AF17-E1564F542645}"/>
                  </a:ext>
                </a:extLst>
              </p:cNvPr>
              <p:cNvSpPr/>
              <p:nvPr/>
            </p:nvSpPr>
            <p:spPr>
              <a:xfrm>
                <a:off x="539552" y="3839306"/>
                <a:ext cx="8011486" cy="411395"/>
              </a:xfrm>
              <a:prstGeom prst="rect">
                <a:avLst/>
              </a:prstGeom>
            </p:spPr>
            <p:txBody>
              <a:bodyPr wrap="square">
                <a:spAutoFit/>
              </a:bodyPr>
              <a:lstStyle/>
              <a:p>
                <a:r>
                  <a:rPr lang="zh-CN" altLang="zh-CN" dirty="0">
                    <a:solidFill>
                      <a:srgbClr val="00B050"/>
                    </a:solidFill>
                    <a:effectLst/>
                    <a:latin typeface="黑体" panose="02010609060101010101" pitchFamily="49" charset="-122"/>
                    <a:ea typeface="黑体" panose="02010609060101010101" pitchFamily="49" charset="-122"/>
                  </a:rPr>
                  <a:t>其中</a:t>
                </a:r>
                <a14:m>
                  <m:oMath xmlns:m="http://schemas.openxmlformats.org/officeDocument/2006/math">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o</m:t>
                        </m:r>
                      </m:e>
                      <m:sub>
                        <m:r>
                          <m:rPr>
                            <m:sty m:val="p"/>
                          </m:rPr>
                          <a:rPr lang="en-US" altLang="zh-CN" b="0" i="1">
                            <a:solidFill>
                              <a:srgbClr val="00B050"/>
                            </a:solidFill>
                            <a:effectLst/>
                            <a:latin typeface="Cambria Math" panose="02040503050406030204" pitchFamily="18" charset="0"/>
                            <a:ea typeface="+mn-ea"/>
                          </a:rPr>
                          <m:t>ij</m:t>
                        </m:r>
                      </m:sub>
                    </m:sSub>
                  </m:oMath>
                </a14:m>
                <a:r>
                  <a:rPr lang="zh-CN" altLang="zh-CN" dirty="0">
                    <a:solidFill>
                      <a:srgbClr val="00B050"/>
                    </a:solidFill>
                    <a:effectLst/>
                    <a:latin typeface="黑体" panose="02010609060101010101" pitchFamily="49" charset="-122"/>
                    <a:ea typeface="黑体" panose="02010609060101010101" pitchFamily="49" charset="-122"/>
                  </a:rPr>
                  <a:t>是联合事件</a:t>
                </a:r>
                <a14:m>
                  <m:oMath xmlns:m="http://schemas.openxmlformats.org/officeDocument/2006/math">
                    <m:d>
                      <m:dPr>
                        <m:ctrlPr>
                          <a:rPr lang="zh-CN" altLang="zh-CN" i="1">
                            <a:solidFill>
                              <a:srgbClr val="00B050"/>
                            </a:solidFill>
                            <a:effectLst/>
                            <a:latin typeface="Cambria Math" panose="02040503050406030204" pitchFamily="18" charset="0"/>
                            <a:ea typeface="+mn-ea"/>
                          </a:rPr>
                        </m:ctrlPr>
                      </m:dPr>
                      <m:e>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A</m:t>
                            </m:r>
                          </m:e>
                          <m:sub>
                            <m:r>
                              <m:rPr>
                                <m:sty m:val="p"/>
                              </m:rPr>
                              <a:rPr lang="en-US" altLang="zh-CN" b="0" i="1">
                                <a:solidFill>
                                  <a:srgbClr val="00B050"/>
                                </a:solidFill>
                                <a:effectLst/>
                                <a:latin typeface="Cambria Math" panose="02040503050406030204" pitchFamily="18" charset="0"/>
                                <a:ea typeface="+mn-ea"/>
                              </a:rPr>
                              <m:t>i</m:t>
                            </m:r>
                          </m:sub>
                        </m:sSub>
                        <m:r>
                          <a:rPr lang="zh-CN" altLang="zh-CN" b="0">
                            <a:solidFill>
                              <a:srgbClr val="00B050"/>
                            </a:solidFill>
                            <a:effectLst/>
                            <a:latin typeface="Cambria Math" panose="02040503050406030204" pitchFamily="18" charset="0"/>
                            <a:ea typeface="+mn-ea"/>
                          </a:rPr>
                          <m:t>，</m:t>
                        </m:r>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B</m:t>
                            </m:r>
                          </m:e>
                          <m:sub>
                            <m:r>
                              <m:rPr>
                                <m:sty m:val="p"/>
                              </m:rPr>
                              <a:rPr lang="en-US" altLang="zh-CN" b="0" i="1">
                                <a:solidFill>
                                  <a:srgbClr val="00B050"/>
                                </a:solidFill>
                                <a:effectLst/>
                                <a:latin typeface="Cambria Math" panose="02040503050406030204" pitchFamily="18" charset="0"/>
                                <a:ea typeface="+mn-ea"/>
                              </a:rPr>
                              <m:t>j</m:t>
                            </m:r>
                          </m:sub>
                        </m:sSub>
                      </m:e>
                    </m:d>
                  </m:oMath>
                </a14:m>
                <a:r>
                  <a:rPr lang="zh-CN" altLang="zh-CN" dirty="0">
                    <a:solidFill>
                      <a:srgbClr val="00B050"/>
                    </a:solidFill>
                    <a:effectLst/>
                    <a:latin typeface="黑体" panose="02010609060101010101" pitchFamily="49" charset="-122"/>
                    <a:ea typeface="黑体" panose="02010609060101010101" pitchFamily="49" charset="-122"/>
                  </a:rPr>
                  <a:t>的观测频度，</a:t>
                </a:r>
                <a14:m>
                  <m:oMath xmlns:m="http://schemas.openxmlformats.org/officeDocument/2006/math">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e</m:t>
                        </m:r>
                      </m:e>
                      <m:sub>
                        <m:r>
                          <m:rPr>
                            <m:sty m:val="p"/>
                          </m:rPr>
                          <a:rPr lang="en-US" altLang="zh-CN" b="0" i="1">
                            <a:solidFill>
                              <a:srgbClr val="00B050"/>
                            </a:solidFill>
                            <a:effectLst/>
                            <a:latin typeface="Cambria Math" panose="02040503050406030204" pitchFamily="18" charset="0"/>
                            <a:ea typeface="+mn-ea"/>
                          </a:rPr>
                          <m:t>ij</m:t>
                        </m:r>
                      </m:sub>
                    </m:sSub>
                  </m:oMath>
                </a14:m>
                <a:r>
                  <a:rPr lang="zh-CN" altLang="zh-CN" dirty="0">
                    <a:solidFill>
                      <a:srgbClr val="00B050"/>
                    </a:solidFill>
                    <a:effectLst/>
                    <a:latin typeface="黑体" panose="02010609060101010101" pitchFamily="49" charset="-122"/>
                    <a:ea typeface="黑体" panose="02010609060101010101" pitchFamily="49" charset="-122"/>
                  </a:rPr>
                  <a:t>是</a:t>
                </a:r>
                <a14:m>
                  <m:oMath xmlns:m="http://schemas.openxmlformats.org/officeDocument/2006/math">
                    <m:d>
                      <m:dPr>
                        <m:ctrlPr>
                          <a:rPr lang="zh-CN" altLang="zh-CN" i="1">
                            <a:solidFill>
                              <a:srgbClr val="00B050"/>
                            </a:solidFill>
                            <a:effectLst/>
                            <a:latin typeface="Cambria Math" panose="02040503050406030204" pitchFamily="18" charset="0"/>
                            <a:ea typeface="+mn-ea"/>
                          </a:rPr>
                        </m:ctrlPr>
                      </m:dPr>
                      <m:e>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A</m:t>
                            </m:r>
                          </m:e>
                          <m:sub>
                            <m:r>
                              <m:rPr>
                                <m:sty m:val="p"/>
                              </m:rPr>
                              <a:rPr lang="en-US" altLang="zh-CN" b="0" i="1">
                                <a:solidFill>
                                  <a:srgbClr val="00B050"/>
                                </a:solidFill>
                                <a:effectLst/>
                                <a:latin typeface="Cambria Math" panose="02040503050406030204" pitchFamily="18" charset="0"/>
                                <a:ea typeface="+mn-ea"/>
                              </a:rPr>
                              <m:t>i</m:t>
                            </m:r>
                          </m:sub>
                        </m:sSub>
                        <m:r>
                          <a:rPr lang="zh-CN" altLang="zh-CN" b="0">
                            <a:solidFill>
                              <a:srgbClr val="00B050"/>
                            </a:solidFill>
                            <a:effectLst/>
                            <a:latin typeface="Cambria Math" panose="02040503050406030204" pitchFamily="18" charset="0"/>
                            <a:ea typeface="+mn-ea"/>
                          </a:rPr>
                          <m:t>，</m:t>
                        </m:r>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B</m:t>
                            </m:r>
                          </m:e>
                          <m:sub>
                            <m:r>
                              <m:rPr>
                                <m:sty m:val="p"/>
                              </m:rPr>
                              <a:rPr lang="en-US" altLang="zh-CN" b="0" i="1">
                                <a:solidFill>
                                  <a:srgbClr val="00B050"/>
                                </a:solidFill>
                                <a:effectLst/>
                                <a:latin typeface="Cambria Math" panose="02040503050406030204" pitchFamily="18" charset="0"/>
                                <a:ea typeface="+mn-ea"/>
                              </a:rPr>
                              <m:t>j</m:t>
                            </m:r>
                          </m:sub>
                        </m:sSub>
                      </m:e>
                    </m:d>
                  </m:oMath>
                </a14:m>
                <a:r>
                  <a:rPr lang="zh-CN" altLang="zh-CN" dirty="0">
                    <a:solidFill>
                      <a:srgbClr val="00B050"/>
                    </a:solidFill>
                    <a:effectLst/>
                    <a:latin typeface="黑体" panose="02010609060101010101" pitchFamily="49" charset="-122"/>
                    <a:ea typeface="黑体" panose="02010609060101010101" pitchFamily="49" charset="-122"/>
                  </a:rPr>
                  <a:t>的期望频度</a:t>
                </a:r>
                <a:r>
                  <a:rPr lang="zh-CN" altLang="en-US" dirty="0">
                    <a:solidFill>
                      <a:srgbClr val="00B050"/>
                    </a:solidFill>
                    <a:effectLst/>
                    <a:latin typeface="黑体" panose="02010609060101010101" pitchFamily="49" charset="-122"/>
                    <a:ea typeface="黑体" panose="02010609060101010101" pitchFamily="49" charset="-122"/>
                  </a:rPr>
                  <a:t>；</a:t>
                </a:r>
              </a:p>
            </p:txBody>
          </p:sp>
        </mc:Choice>
        <mc:Fallback xmlns="">
          <p:sp>
            <p:nvSpPr>
              <p:cNvPr id="9" name="矩形 8">
                <a:extLst>
                  <a:ext uri="{FF2B5EF4-FFF2-40B4-BE49-F238E27FC236}">
                    <a16:creationId xmlns:a16="http://schemas.microsoft.com/office/drawing/2014/main" id="{61CD9E06-A4F7-4C2D-AF17-E1564F542645}"/>
                  </a:ext>
                </a:extLst>
              </p:cNvPr>
              <p:cNvSpPr>
                <a:spLocks noRot="1" noChangeAspect="1" noMove="1" noResize="1" noEditPoints="1" noAdjustHandles="1" noChangeArrowheads="1" noChangeShapeType="1" noTextEdit="1"/>
              </p:cNvSpPr>
              <p:nvPr/>
            </p:nvSpPr>
            <p:spPr>
              <a:xfrm>
                <a:off x="539552" y="3839306"/>
                <a:ext cx="8011486" cy="411395"/>
              </a:xfrm>
              <a:prstGeom prst="rect">
                <a:avLst/>
              </a:prstGeom>
              <a:blipFill>
                <a:blip r:embed="rId6"/>
                <a:stretch>
                  <a:fillRect l="-685" t="-8955" b="-13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7157EA80-0CBE-462A-9509-102AC73EB5B2}"/>
                  </a:ext>
                </a:extLst>
              </p:cNvPr>
              <p:cNvSpPr/>
              <p:nvPr/>
            </p:nvSpPr>
            <p:spPr>
              <a:xfrm>
                <a:off x="2566131" y="4551180"/>
                <a:ext cx="4009624" cy="67031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effectLst/>
                              <a:latin typeface="Cambria Math" panose="02040503050406030204" pitchFamily="18" charset="0"/>
                            </a:rPr>
                          </m:ctrlPr>
                        </m:sSubPr>
                        <m:e>
                          <m:r>
                            <a:rPr lang="zh-CN" altLang="en-US" b="0" i="1">
                              <a:effectLst/>
                              <a:latin typeface="Cambria Math" panose="02040503050406030204" pitchFamily="18" charset="0"/>
                            </a:rPr>
                            <m:t>𝑒</m:t>
                          </m:r>
                        </m:e>
                        <m:sub>
                          <m:r>
                            <a:rPr lang="zh-CN" altLang="en-US" b="0" i="1">
                              <a:effectLst/>
                              <a:latin typeface="Cambria Math" panose="02040503050406030204" pitchFamily="18" charset="0"/>
                            </a:rPr>
                            <m:t>𝑖𝑗</m:t>
                          </m:r>
                        </m:sub>
                      </m:sSub>
                      <m:r>
                        <a:rPr lang="zh-CN" altLang="en-US" b="0" i="0">
                          <a:effectLst/>
                          <a:latin typeface="Cambria Math" panose="02040503050406030204" pitchFamily="18" charset="0"/>
                        </a:rPr>
                        <m:t>=</m:t>
                      </m:r>
                      <m:f>
                        <m:fPr>
                          <m:ctrlPr>
                            <a:rPr lang="zh-CN" altLang="en-US" i="1">
                              <a:effectLst/>
                              <a:latin typeface="Cambria Math" panose="02040503050406030204" pitchFamily="18" charset="0"/>
                            </a:rPr>
                          </m:ctrlPr>
                        </m:fPr>
                        <m:num>
                          <m:d>
                            <m:dPr>
                              <m:begChr m:val=""/>
                              <m:ctrlPr>
                                <a:rPr lang="zh-CN" altLang="en-US" i="1">
                                  <a:effectLst/>
                                  <a:latin typeface="Cambria Math" panose="02040503050406030204" pitchFamily="18" charset="0"/>
                                </a:rPr>
                              </m:ctrlPr>
                            </m:dPr>
                            <m:e>
                              <m:r>
                                <a:rPr lang="zh-CN" altLang="en-US" b="0" i="1">
                                  <a:effectLst/>
                                  <a:latin typeface="Cambria Math" panose="02040503050406030204" pitchFamily="18" charset="0"/>
                                </a:rPr>
                                <m:t>𝑐𝑜𝑢𝑛𝑡</m:t>
                              </m:r>
                              <m:r>
                                <a:rPr lang="zh-CN" altLang="en-US" b="0" i="0">
                                  <a:effectLst/>
                                  <a:latin typeface="Cambria Math" panose="02040503050406030204" pitchFamily="18" charset="0"/>
                                </a:rPr>
                                <m:t>(</m:t>
                              </m:r>
                              <m:r>
                                <a:rPr lang="zh-CN" altLang="en-US" b="0" i="1">
                                  <a:effectLst/>
                                  <a:latin typeface="Cambria Math" panose="02040503050406030204" pitchFamily="18" charset="0"/>
                                </a:rPr>
                                <m:t>𝐴</m:t>
                              </m:r>
                              <m:r>
                                <a:rPr lang="zh-CN" altLang="en-US" b="0" i="0">
                                  <a:effectLst/>
                                  <a:latin typeface="Cambria Math" panose="02040503050406030204" pitchFamily="18" charset="0"/>
                                </a:rPr>
                                <m:t>=</m:t>
                              </m:r>
                              <m:sSub>
                                <m:sSubPr>
                                  <m:ctrlPr>
                                    <a:rPr lang="zh-CN" altLang="en-US" i="1">
                                      <a:effectLst/>
                                      <a:latin typeface="Cambria Math" panose="02040503050406030204" pitchFamily="18" charset="0"/>
                                    </a:rPr>
                                  </m:ctrlPr>
                                </m:sSubPr>
                                <m:e>
                                  <m:r>
                                    <a:rPr lang="zh-CN" altLang="en-US" b="0" i="1">
                                      <a:effectLst/>
                                      <a:latin typeface="Cambria Math" panose="02040503050406030204" pitchFamily="18" charset="0"/>
                                    </a:rPr>
                                    <m:t>𝑎</m:t>
                                  </m:r>
                                </m:e>
                                <m:sub>
                                  <m:r>
                                    <a:rPr lang="zh-CN" altLang="en-US" b="0" i="1">
                                      <a:effectLst/>
                                      <a:latin typeface="Cambria Math" panose="02040503050406030204" pitchFamily="18" charset="0"/>
                                    </a:rPr>
                                    <m:t>𝑖</m:t>
                                  </m:r>
                                </m:sub>
                              </m:sSub>
                              <m:r>
                                <a:rPr lang="zh-CN" altLang="en-US" b="0" i="0">
                                  <a:effectLst/>
                                  <a:latin typeface="Cambria Math" panose="02040503050406030204" pitchFamily="18" charset="0"/>
                                </a:rPr>
                                <m:t>)×</m:t>
                              </m:r>
                              <m:r>
                                <a:rPr lang="zh-CN" altLang="en-US" b="0" i="1">
                                  <a:effectLst/>
                                  <a:latin typeface="Cambria Math" panose="02040503050406030204" pitchFamily="18" charset="0"/>
                                </a:rPr>
                                <m:t>𝑐𝑜𝑢𝑛𝑡</m:t>
                              </m:r>
                              <m:r>
                                <a:rPr lang="zh-CN" altLang="en-US" b="0" i="0">
                                  <a:effectLst/>
                                  <a:latin typeface="Cambria Math" panose="02040503050406030204" pitchFamily="18" charset="0"/>
                                </a:rPr>
                                <m:t>(</m:t>
                              </m:r>
                              <m:r>
                                <a:rPr lang="zh-CN" altLang="en-US" b="0" i="1">
                                  <a:effectLst/>
                                  <a:latin typeface="Cambria Math" panose="02040503050406030204" pitchFamily="18" charset="0"/>
                                </a:rPr>
                                <m:t>𝐵</m:t>
                              </m:r>
                              <m:r>
                                <a:rPr lang="zh-CN" altLang="en-US" b="0" i="0">
                                  <a:effectLst/>
                                  <a:latin typeface="Cambria Math" panose="02040503050406030204" pitchFamily="18" charset="0"/>
                                </a:rPr>
                                <m:t>=</m:t>
                              </m:r>
                              <m:sSub>
                                <m:sSubPr>
                                  <m:ctrlPr>
                                    <a:rPr lang="zh-CN" altLang="en-US" i="1">
                                      <a:effectLst/>
                                      <a:latin typeface="Cambria Math" panose="02040503050406030204" pitchFamily="18" charset="0"/>
                                    </a:rPr>
                                  </m:ctrlPr>
                                </m:sSubPr>
                                <m:e>
                                  <m:r>
                                    <a:rPr lang="zh-CN" altLang="en-US" b="0" i="1">
                                      <a:effectLst/>
                                      <a:latin typeface="Cambria Math" panose="02040503050406030204" pitchFamily="18" charset="0"/>
                                    </a:rPr>
                                    <m:t>𝑏</m:t>
                                  </m:r>
                                </m:e>
                                <m:sub>
                                  <m:r>
                                    <a:rPr lang="zh-CN" altLang="en-US" b="0" i="1">
                                      <a:effectLst/>
                                      <a:latin typeface="Cambria Math" panose="02040503050406030204" pitchFamily="18" charset="0"/>
                                    </a:rPr>
                                    <m:t>𝑗</m:t>
                                  </m:r>
                                </m:sub>
                              </m:sSub>
                            </m:e>
                          </m:d>
                        </m:num>
                        <m:den>
                          <m:r>
                            <a:rPr lang="zh-CN" altLang="en-US" b="0" i="1">
                              <a:effectLst/>
                              <a:latin typeface="Cambria Math" panose="02040503050406030204" pitchFamily="18" charset="0"/>
                            </a:rPr>
                            <m:t>𝑛</m:t>
                          </m:r>
                        </m:den>
                      </m:f>
                    </m:oMath>
                  </m:oMathPara>
                </a14:m>
                <a:endParaRPr lang="zh-CN" altLang="en-US" dirty="0">
                  <a:effectLst/>
                  <a:latin typeface="黑体" panose="02010609060101010101" pitchFamily="49" charset="-122"/>
                  <a:ea typeface="黑体" panose="02010609060101010101" pitchFamily="49" charset="-122"/>
                </a:endParaRPr>
              </a:p>
            </p:txBody>
          </p:sp>
        </mc:Choice>
        <mc:Fallback xmlns="">
          <p:sp>
            <p:nvSpPr>
              <p:cNvPr id="10" name="矩形 9">
                <a:extLst>
                  <a:ext uri="{FF2B5EF4-FFF2-40B4-BE49-F238E27FC236}">
                    <a16:creationId xmlns:a16="http://schemas.microsoft.com/office/drawing/2014/main" id="{7157EA80-0CBE-462A-9509-102AC73EB5B2}"/>
                  </a:ext>
                </a:extLst>
              </p:cNvPr>
              <p:cNvSpPr>
                <a:spLocks noRot="1" noChangeAspect="1" noMove="1" noResize="1" noEditPoints="1" noAdjustHandles="1" noChangeArrowheads="1" noChangeShapeType="1" noTextEdit="1"/>
              </p:cNvSpPr>
              <p:nvPr/>
            </p:nvSpPr>
            <p:spPr>
              <a:xfrm>
                <a:off x="2566131" y="4551180"/>
                <a:ext cx="4009624" cy="67031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995B18F2-4245-4702-B6A5-254586BCBCF0}"/>
                  </a:ext>
                </a:extLst>
              </p:cNvPr>
              <p:cNvSpPr/>
              <p:nvPr/>
            </p:nvSpPr>
            <p:spPr>
              <a:xfrm>
                <a:off x="754800" y="5521972"/>
                <a:ext cx="7848872" cy="672556"/>
              </a:xfrm>
              <a:prstGeom prst="rect">
                <a:avLst/>
              </a:prstGeom>
            </p:spPr>
            <p:txBody>
              <a:bodyPr wrap="square">
                <a:spAutoFit/>
              </a:bodyPr>
              <a:lstStyle/>
              <a:p>
                <a:r>
                  <a:rPr lang="zh-CN" altLang="zh-CN" dirty="0">
                    <a:solidFill>
                      <a:srgbClr val="00B050"/>
                    </a:solidFill>
                    <a:effectLst/>
                    <a:latin typeface="黑体" panose="02010609060101010101" pitchFamily="49" charset="-122"/>
                    <a:ea typeface="黑体" panose="02010609060101010101" pitchFamily="49" charset="-122"/>
                  </a:rPr>
                  <a:t>其中</a:t>
                </a:r>
                <a:r>
                  <a:rPr lang="en-US" altLang="zh-CN" dirty="0">
                    <a:solidFill>
                      <a:srgbClr val="00B050"/>
                    </a:solidFill>
                    <a:effectLst/>
                    <a:latin typeface="黑体" panose="02010609060101010101" pitchFamily="49" charset="-122"/>
                    <a:ea typeface="黑体" panose="02010609060101010101" pitchFamily="49" charset="-122"/>
                  </a:rPr>
                  <a:t>n</a:t>
                </a:r>
                <a:r>
                  <a:rPr lang="zh-CN" altLang="zh-CN" dirty="0">
                    <a:solidFill>
                      <a:srgbClr val="00B050"/>
                    </a:solidFill>
                    <a:effectLst/>
                    <a:latin typeface="黑体" panose="02010609060101010101" pitchFamily="49" charset="-122"/>
                    <a:ea typeface="黑体" panose="02010609060101010101" pitchFamily="49" charset="-122"/>
                  </a:rPr>
                  <a:t>为数据元组的个数，</a:t>
                </a:r>
                <a14:m>
                  <m:oMath xmlns:m="http://schemas.openxmlformats.org/officeDocument/2006/math">
                    <m:r>
                      <m:rPr>
                        <m:sty m:val="p"/>
                      </m:rPr>
                      <a:rPr lang="en-US" altLang="zh-CN" b="0" i="1">
                        <a:solidFill>
                          <a:srgbClr val="00B050"/>
                        </a:solidFill>
                        <a:effectLst/>
                        <a:latin typeface="Cambria Math" panose="02040503050406030204" pitchFamily="18" charset="0"/>
                        <a:ea typeface="+mn-ea"/>
                      </a:rPr>
                      <m:t>count</m:t>
                    </m:r>
                    <m:r>
                      <a:rPr lang="en-US" altLang="zh-CN" b="0">
                        <a:solidFill>
                          <a:srgbClr val="00B050"/>
                        </a:solidFill>
                        <a:effectLst/>
                        <a:latin typeface="Cambria Math" panose="02040503050406030204" pitchFamily="18" charset="0"/>
                        <a:ea typeface="+mn-ea"/>
                      </a:rPr>
                      <m:t>(</m:t>
                    </m:r>
                    <m:r>
                      <m:rPr>
                        <m:sty m:val="p"/>
                      </m:rPr>
                      <a:rPr lang="en-US" altLang="zh-CN" b="0" i="1">
                        <a:solidFill>
                          <a:srgbClr val="00B050"/>
                        </a:solidFill>
                        <a:effectLst/>
                        <a:latin typeface="Cambria Math" panose="02040503050406030204" pitchFamily="18" charset="0"/>
                        <a:ea typeface="+mn-ea"/>
                      </a:rPr>
                      <m:t>A</m:t>
                    </m:r>
                    <m:r>
                      <a:rPr lang="en-US" altLang="zh-CN" b="0">
                        <a:solidFill>
                          <a:srgbClr val="00B050"/>
                        </a:solidFill>
                        <a:effectLst/>
                        <a:latin typeface="Cambria Math" panose="02040503050406030204" pitchFamily="18" charset="0"/>
                        <a:ea typeface="+mn-ea"/>
                      </a:rPr>
                      <m:t>=</m:t>
                    </m:r>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a</m:t>
                        </m:r>
                      </m:e>
                      <m:sub>
                        <m:r>
                          <m:rPr>
                            <m:sty m:val="p"/>
                          </m:rPr>
                          <a:rPr lang="en-US" altLang="zh-CN" b="0" i="1">
                            <a:solidFill>
                              <a:srgbClr val="00B050"/>
                            </a:solidFill>
                            <a:effectLst/>
                            <a:latin typeface="Cambria Math" panose="02040503050406030204" pitchFamily="18" charset="0"/>
                            <a:ea typeface="+mn-ea"/>
                          </a:rPr>
                          <m:t>i</m:t>
                        </m:r>
                      </m:sub>
                    </m:sSub>
                    <m:r>
                      <a:rPr lang="en-US" altLang="zh-CN" b="0">
                        <a:solidFill>
                          <a:srgbClr val="00B050"/>
                        </a:solidFill>
                        <a:effectLst/>
                        <a:latin typeface="Cambria Math" panose="02040503050406030204" pitchFamily="18" charset="0"/>
                        <a:ea typeface="+mn-ea"/>
                      </a:rPr>
                      <m:t>)</m:t>
                    </m:r>
                  </m:oMath>
                </a14:m>
                <a:r>
                  <a:rPr lang="zh-CN" altLang="zh-CN" dirty="0">
                    <a:solidFill>
                      <a:srgbClr val="00B050"/>
                    </a:solidFill>
                    <a:effectLst/>
                    <a:latin typeface="黑体" panose="02010609060101010101" pitchFamily="49" charset="-122"/>
                    <a:ea typeface="黑体" panose="02010609060101010101" pitchFamily="49" charset="-122"/>
                  </a:rPr>
                  <a:t>是</a:t>
                </a:r>
                <a:r>
                  <a:rPr lang="en-US" altLang="zh-CN" dirty="0">
                    <a:solidFill>
                      <a:srgbClr val="00B050"/>
                    </a:solidFill>
                    <a:effectLst/>
                    <a:latin typeface="黑体" panose="02010609060101010101" pitchFamily="49" charset="-122"/>
                    <a:ea typeface="黑体" panose="02010609060101010101" pitchFamily="49" charset="-122"/>
                  </a:rPr>
                  <a:t>A</a:t>
                </a:r>
                <a:r>
                  <a:rPr lang="zh-CN" altLang="zh-CN" dirty="0">
                    <a:solidFill>
                      <a:srgbClr val="00B050"/>
                    </a:solidFill>
                    <a:effectLst/>
                    <a:latin typeface="黑体" panose="02010609060101010101" pitchFamily="49" charset="-122"/>
                    <a:ea typeface="黑体" panose="02010609060101010101" pitchFamily="49" charset="-122"/>
                  </a:rPr>
                  <a:t>上具有值</a:t>
                </a:r>
                <a14:m>
                  <m:oMath xmlns:m="http://schemas.openxmlformats.org/officeDocument/2006/math">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a</m:t>
                        </m:r>
                      </m:e>
                      <m:sub>
                        <m:r>
                          <m:rPr>
                            <m:sty m:val="p"/>
                          </m:rPr>
                          <a:rPr lang="en-US" altLang="zh-CN" b="0" i="1">
                            <a:solidFill>
                              <a:srgbClr val="00B050"/>
                            </a:solidFill>
                            <a:effectLst/>
                            <a:latin typeface="Cambria Math" panose="02040503050406030204" pitchFamily="18" charset="0"/>
                            <a:ea typeface="+mn-ea"/>
                          </a:rPr>
                          <m:t>i</m:t>
                        </m:r>
                      </m:sub>
                    </m:sSub>
                  </m:oMath>
                </a14:m>
                <a:r>
                  <a:rPr lang="zh-CN" altLang="zh-CN" dirty="0">
                    <a:solidFill>
                      <a:srgbClr val="00B050"/>
                    </a:solidFill>
                    <a:effectLst/>
                    <a:latin typeface="黑体" panose="02010609060101010101" pitchFamily="49" charset="-122"/>
                    <a:ea typeface="黑体" panose="02010609060101010101" pitchFamily="49" charset="-122"/>
                  </a:rPr>
                  <a:t>的元组个数，而</a:t>
                </a:r>
                <a14:m>
                  <m:oMath xmlns:m="http://schemas.openxmlformats.org/officeDocument/2006/math">
                    <m:r>
                      <m:rPr>
                        <m:sty m:val="p"/>
                      </m:rPr>
                      <a:rPr lang="en-US" altLang="zh-CN" b="0" i="1">
                        <a:solidFill>
                          <a:srgbClr val="00B050"/>
                        </a:solidFill>
                        <a:effectLst/>
                        <a:latin typeface="Cambria Math" panose="02040503050406030204" pitchFamily="18" charset="0"/>
                        <a:ea typeface="+mn-ea"/>
                      </a:rPr>
                      <m:t>count</m:t>
                    </m:r>
                    <m:r>
                      <a:rPr lang="en-US" altLang="zh-CN" b="0">
                        <a:solidFill>
                          <a:srgbClr val="00B050"/>
                        </a:solidFill>
                        <a:effectLst/>
                        <a:latin typeface="Cambria Math" panose="02040503050406030204" pitchFamily="18" charset="0"/>
                        <a:ea typeface="+mn-ea"/>
                      </a:rPr>
                      <m:t>(</m:t>
                    </m:r>
                    <m:r>
                      <m:rPr>
                        <m:sty m:val="p"/>
                      </m:rPr>
                      <a:rPr lang="en-US" altLang="zh-CN" b="0" i="1">
                        <a:solidFill>
                          <a:srgbClr val="00B050"/>
                        </a:solidFill>
                        <a:effectLst/>
                        <a:latin typeface="Cambria Math" panose="02040503050406030204" pitchFamily="18" charset="0"/>
                        <a:ea typeface="+mn-ea"/>
                      </a:rPr>
                      <m:t>B</m:t>
                    </m:r>
                    <m:r>
                      <a:rPr lang="en-US" altLang="zh-CN" b="0">
                        <a:solidFill>
                          <a:srgbClr val="00B050"/>
                        </a:solidFill>
                        <a:effectLst/>
                        <a:latin typeface="Cambria Math" panose="02040503050406030204" pitchFamily="18" charset="0"/>
                        <a:ea typeface="+mn-ea"/>
                      </a:rPr>
                      <m:t>=</m:t>
                    </m:r>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b</m:t>
                        </m:r>
                      </m:e>
                      <m:sub>
                        <m:r>
                          <m:rPr>
                            <m:sty m:val="p"/>
                          </m:rPr>
                          <a:rPr lang="en-US" altLang="zh-CN" b="0" i="1">
                            <a:solidFill>
                              <a:srgbClr val="00B050"/>
                            </a:solidFill>
                            <a:effectLst/>
                            <a:latin typeface="Cambria Math" panose="02040503050406030204" pitchFamily="18" charset="0"/>
                            <a:ea typeface="+mn-ea"/>
                          </a:rPr>
                          <m:t>j</m:t>
                        </m:r>
                      </m:sub>
                    </m:sSub>
                    <m:r>
                      <a:rPr lang="en-US" altLang="zh-CN" b="0">
                        <a:solidFill>
                          <a:srgbClr val="00B050"/>
                        </a:solidFill>
                        <a:effectLst/>
                        <a:latin typeface="Cambria Math" panose="02040503050406030204" pitchFamily="18" charset="0"/>
                        <a:ea typeface="+mn-ea"/>
                      </a:rPr>
                      <m:t>)</m:t>
                    </m:r>
                  </m:oMath>
                </a14:m>
                <a:r>
                  <a:rPr lang="zh-CN" altLang="zh-CN" dirty="0">
                    <a:solidFill>
                      <a:srgbClr val="00B050"/>
                    </a:solidFill>
                    <a:effectLst/>
                    <a:latin typeface="黑体" panose="02010609060101010101" pitchFamily="49" charset="-122"/>
                    <a:ea typeface="黑体" panose="02010609060101010101" pitchFamily="49" charset="-122"/>
                  </a:rPr>
                  <a:t>是</a:t>
                </a:r>
                <a:r>
                  <a:rPr lang="en-US" altLang="zh-CN" dirty="0">
                    <a:solidFill>
                      <a:srgbClr val="00B050"/>
                    </a:solidFill>
                    <a:effectLst/>
                    <a:latin typeface="黑体" panose="02010609060101010101" pitchFamily="49" charset="-122"/>
                    <a:ea typeface="黑体" panose="02010609060101010101" pitchFamily="49" charset="-122"/>
                  </a:rPr>
                  <a:t>B</a:t>
                </a:r>
                <a:r>
                  <a:rPr lang="zh-CN" altLang="zh-CN" dirty="0">
                    <a:solidFill>
                      <a:srgbClr val="00B050"/>
                    </a:solidFill>
                    <a:effectLst/>
                    <a:latin typeface="黑体" panose="02010609060101010101" pitchFamily="49" charset="-122"/>
                    <a:ea typeface="黑体" panose="02010609060101010101" pitchFamily="49" charset="-122"/>
                  </a:rPr>
                  <a:t>上具有值</a:t>
                </a:r>
                <a14:m>
                  <m:oMath xmlns:m="http://schemas.openxmlformats.org/officeDocument/2006/math">
                    <m:sSub>
                      <m:sSubPr>
                        <m:ctrlPr>
                          <a:rPr lang="zh-CN" altLang="zh-CN" i="1">
                            <a:solidFill>
                              <a:srgbClr val="00B050"/>
                            </a:solidFill>
                            <a:effectLst/>
                            <a:latin typeface="Cambria Math" panose="02040503050406030204" pitchFamily="18" charset="0"/>
                            <a:ea typeface="+mn-ea"/>
                          </a:rPr>
                        </m:ctrlPr>
                      </m:sSubPr>
                      <m:e>
                        <m:r>
                          <m:rPr>
                            <m:sty m:val="p"/>
                          </m:rPr>
                          <a:rPr lang="en-US" altLang="zh-CN" b="0" i="1">
                            <a:solidFill>
                              <a:srgbClr val="00B050"/>
                            </a:solidFill>
                            <a:effectLst/>
                            <a:latin typeface="Cambria Math" panose="02040503050406030204" pitchFamily="18" charset="0"/>
                            <a:ea typeface="+mn-ea"/>
                          </a:rPr>
                          <m:t>b</m:t>
                        </m:r>
                      </m:e>
                      <m:sub>
                        <m:r>
                          <m:rPr>
                            <m:sty m:val="p"/>
                          </m:rPr>
                          <a:rPr lang="en-US" altLang="zh-CN" b="0" i="1">
                            <a:solidFill>
                              <a:srgbClr val="00B050"/>
                            </a:solidFill>
                            <a:effectLst/>
                            <a:latin typeface="Cambria Math" panose="02040503050406030204" pitchFamily="18" charset="0"/>
                            <a:ea typeface="+mn-ea"/>
                          </a:rPr>
                          <m:t>j</m:t>
                        </m:r>
                      </m:sub>
                    </m:sSub>
                  </m:oMath>
                </a14:m>
                <a:r>
                  <a:rPr lang="zh-CN" altLang="zh-CN" dirty="0">
                    <a:solidFill>
                      <a:srgbClr val="00B050"/>
                    </a:solidFill>
                    <a:effectLst/>
                    <a:latin typeface="黑体" panose="02010609060101010101" pitchFamily="49" charset="-122"/>
                    <a:ea typeface="黑体" panose="02010609060101010101" pitchFamily="49" charset="-122"/>
                  </a:rPr>
                  <a:t>的元组个数。</a:t>
                </a:r>
                <a:endParaRPr lang="zh-CN" altLang="en-US" dirty="0">
                  <a:solidFill>
                    <a:srgbClr val="00B050"/>
                  </a:solidFill>
                  <a:effectLst/>
                  <a:latin typeface="黑体" panose="02010609060101010101" pitchFamily="49" charset="-122"/>
                  <a:ea typeface="黑体" panose="02010609060101010101" pitchFamily="49" charset="-122"/>
                </a:endParaRPr>
              </a:p>
            </p:txBody>
          </p:sp>
        </mc:Choice>
        <mc:Fallback xmlns="">
          <p:sp>
            <p:nvSpPr>
              <p:cNvPr id="11" name="矩形 10">
                <a:extLst>
                  <a:ext uri="{FF2B5EF4-FFF2-40B4-BE49-F238E27FC236}">
                    <a16:creationId xmlns:a16="http://schemas.microsoft.com/office/drawing/2014/main" id="{995B18F2-4245-4702-B6A5-254586BCBCF0}"/>
                  </a:ext>
                </a:extLst>
              </p:cNvPr>
              <p:cNvSpPr>
                <a:spLocks noRot="1" noChangeAspect="1" noMove="1" noResize="1" noEditPoints="1" noAdjustHandles="1" noChangeArrowheads="1" noChangeShapeType="1" noTextEdit="1"/>
              </p:cNvSpPr>
              <p:nvPr/>
            </p:nvSpPr>
            <p:spPr>
              <a:xfrm>
                <a:off x="754800" y="5521972"/>
                <a:ext cx="7848872" cy="672556"/>
              </a:xfrm>
              <a:prstGeom prst="rect">
                <a:avLst/>
              </a:prstGeom>
              <a:blipFill>
                <a:blip r:embed="rId8"/>
                <a:stretch>
                  <a:fillRect l="-699" t="-7273" b="-72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5523456"/>
      </p:ext>
    </p:extLst>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C8A9BF9D-A9A3-48F4-B31B-B2C4D9696E77}"/>
              </a:ext>
            </a:extLst>
          </p:cNvPr>
          <p:cNvSpPr>
            <a:spLocks noGrp="1" noChangeArrowheads="1"/>
          </p:cNvSpPr>
          <p:nvPr>
            <p:ph idx="4294967295"/>
          </p:nvPr>
        </p:nvSpPr>
        <p:spPr>
          <a:xfrm>
            <a:off x="250825" y="1525588"/>
            <a:ext cx="8591550" cy="2160587"/>
          </a:xfrm>
        </p:spPr>
        <p:txBody>
          <a:bodyPr/>
          <a:lstStyle/>
          <a:p>
            <a:pPr marL="0" lvl="1" indent="0">
              <a:lnSpc>
                <a:spcPct val="120000"/>
              </a:lnSpc>
              <a:spcBef>
                <a:spcPts val="1200"/>
              </a:spcBef>
              <a:buFont typeface="Wingdings" panose="05000000000000000000" pitchFamily="2" charset="2"/>
              <a:buNone/>
              <a:defRPr/>
            </a:pPr>
            <a:r>
              <a:rPr lang="zh-CN" altLang="en-US" sz="2400" b="1" dirty="0">
                <a:latin typeface="黑体" panose="02010609060101010101" pitchFamily="49" charset="-122"/>
                <a:ea typeface="黑体" panose="02010609060101010101" pitchFamily="49" charset="-122"/>
                <a:cs typeface="+mj-cs"/>
              </a:rPr>
              <a:t>    数据是指对客观事件进行记录并可以鉴别的符号，是信息的表现形式和载体。</a:t>
            </a:r>
            <a:endParaRPr lang="en-US" altLang="zh-CN" sz="2400" b="1" dirty="0">
              <a:latin typeface="黑体" panose="02010609060101010101" pitchFamily="49" charset="-122"/>
              <a:ea typeface="黑体" panose="02010609060101010101" pitchFamily="49" charset="-122"/>
              <a:cs typeface="+mj-cs"/>
            </a:endParaRPr>
          </a:p>
          <a:p>
            <a:pPr marL="0" lvl="1" indent="0">
              <a:lnSpc>
                <a:spcPct val="120000"/>
              </a:lnSpc>
              <a:spcBef>
                <a:spcPts val="1200"/>
              </a:spcBef>
              <a:buFont typeface="Wingdings" panose="05000000000000000000" pitchFamily="2" charset="2"/>
              <a:buNone/>
              <a:defRPr/>
            </a:pPr>
            <a:r>
              <a:rPr lang="zh-CN" altLang="en-US" sz="2400" b="1" dirty="0">
                <a:latin typeface="黑体" panose="02010609060101010101" pitchFamily="49" charset="-122"/>
                <a:ea typeface="黑体" panose="02010609060101010101" pitchFamily="49" charset="-122"/>
                <a:cs typeface="+mj-cs"/>
              </a:rPr>
              <a:t>    数据所指代的并不仅是狭义上的数字，还可以包括</a:t>
            </a:r>
            <a:r>
              <a:rPr lang="zh-CN" altLang="en-US" sz="2400" b="1" dirty="0">
                <a:solidFill>
                  <a:srgbClr val="FF0000"/>
                </a:solidFill>
                <a:latin typeface="黑体" panose="02010609060101010101" pitchFamily="49" charset="-122"/>
                <a:ea typeface="黑体" panose="02010609060101010101" pitchFamily="49" charset="-122"/>
                <a:cs typeface="+mj-cs"/>
              </a:rPr>
              <a:t>符号、文字、语音、图形和视频</a:t>
            </a:r>
            <a:r>
              <a:rPr lang="zh-CN" altLang="en-US" sz="2400" b="1" dirty="0">
                <a:latin typeface="黑体" panose="02010609060101010101" pitchFamily="49" charset="-122"/>
                <a:ea typeface="黑体" panose="02010609060101010101" pitchFamily="49" charset="-122"/>
                <a:cs typeface="+mj-cs"/>
              </a:rPr>
              <a:t>等</a:t>
            </a:r>
            <a:endParaRPr lang="en-US" altLang="zh-CN" sz="2400" b="1" dirty="0">
              <a:latin typeface="黑体" panose="02010609060101010101" pitchFamily="49" charset="-122"/>
              <a:ea typeface="黑体" panose="02010609060101010101" pitchFamily="49" charset="-122"/>
              <a:cs typeface="+mj-cs"/>
            </a:endParaRPr>
          </a:p>
          <a:p>
            <a:pPr marL="0" indent="0" eaLnBrk="1" hangingPunct="1">
              <a:lnSpc>
                <a:spcPct val="120000"/>
              </a:lnSpc>
              <a:buFont typeface="Wingdings" panose="05000000000000000000" pitchFamily="2" charset="2"/>
              <a:buNone/>
              <a:defRPr/>
            </a:pPr>
            <a:endParaRPr lang="zh-CN" altLang="en-US" sz="2800" dirty="0">
              <a:latin typeface="黑体" panose="02010609060101010101" pitchFamily="49" charset="-122"/>
              <a:ea typeface="黑体" panose="02010609060101010101" pitchFamily="49" charset="-122"/>
            </a:endParaRPr>
          </a:p>
        </p:txBody>
      </p:sp>
      <p:sp>
        <p:nvSpPr>
          <p:cNvPr id="13315" name="Text Box 5">
            <a:extLst>
              <a:ext uri="{FF2B5EF4-FFF2-40B4-BE49-F238E27FC236}">
                <a16:creationId xmlns:a16="http://schemas.microsoft.com/office/drawing/2014/main" id="{4CFCBF09-B9AE-4050-A125-7AFB394855CB}"/>
              </a:ext>
            </a:extLst>
          </p:cNvPr>
          <p:cNvSpPr txBox="1">
            <a:spLocks noChangeArrowheads="1"/>
          </p:cNvSpPr>
          <p:nvPr/>
        </p:nvSpPr>
        <p:spPr bwMode="auto">
          <a:xfrm>
            <a:off x="541338" y="620713"/>
            <a:ext cx="2244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Wingdings" panose="05000000000000000000" pitchFamily="2" charset="2"/>
              <a:buNone/>
              <a:defRPr/>
            </a:pPr>
            <a:r>
              <a:rPr lang="zh-CN" altLang="en-US" b="1" dirty="0">
                <a:solidFill>
                  <a:schemeClr val="accent1">
                    <a:lumMod val="25000"/>
                  </a:schemeClr>
                </a:solidFill>
                <a:latin typeface="黑体" panose="02010609060101010101" pitchFamily="49" charset="-122"/>
                <a:ea typeface="黑体" panose="02010609060101010101" pitchFamily="49" charset="-122"/>
                <a:cs typeface="+mj-cs"/>
              </a:rPr>
              <a:t>数据的概念</a:t>
            </a:r>
          </a:p>
        </p:txBody>
      </p:sp>
      <p:sp>
        <p:nvSpPr>
          <p:cNvPr id="12292" name="文本框 1">
            <a:extLst>
              <a:ext uri="{FF2B5EF4-FFF2-40B4-BE49-F238E27FC236}">
                <a16:creationId xmlns:a16="http://schemas.microsoft.com/office/drawing/2014/main" id="{090A212F-939B-467E-9AC4-465C5AAB88B6}"/>
              </a:ext>
            </a:extLst>
          </p:cNvPr>
          <p:cNvSpPr txBox="1">
            <a:spLocks noChangeArrowheads="1"/>
          </p:cNvSpPr>
          <p:nvPr/>
        </p:nvSpPr>
        <p:spPr bwMode="auto">
          <a:xfrm>
            <a:off x="806202" y="3860800"/>
            <a:ext cx="7942262" cy="1305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342900" indent="-34290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1">
              <a:lnSpc>
                <a:spcPct val="120000"/>
              </a:lnSpc>
              <a:spcBef>
                <a:spcPts val="1200"/>
              </a:spcBef>
              <a:buClrTx/>
              <a:buSzTx/>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rPr>
              <a:t>在计算机科学中，数据是指所有能输入到计算机中并被计算机程序处理的符号和介质的总称</a:t>
            </a:r>
            <a:endParaRPr lang="en-US" altLang="zh-CN" sz="2000" b="1" dirty="0">
              <a:solidFill>
                <a:srgbClr val="FF0000"/>
              </a:solidFill>
              <a:latin typeface="黑体" panose="02010609060101010101" pitchFamily="49" charset="-122"/>
              <a:ea typeface="黑体" panose="02010609060101010101" pitchFamily="49" charset="-122"/>
            </a:endParaRPr>
          </a:p>
          <a:p>
            <a:pPr lvl="1">
              <a:lnSpc>
                <a:spcPct val="120000"/>
              </a:lnSpc>
              <a:spcBef>
                <a:spcPts val="1200"/>
              </a:spcBef>
              <a:buClrTx/>
              <a:buSzTx/>
              <a:buFont typeface="Wingdings" panose="05000000000000000000" pitchFamily="2" charset="2"/>
              <a:buChar char="Ø"/>
            </a:pPr>
            <a:r>
              <a:rPr lang="zh-CN" altLang="en-US" sz="2000" b="1" dirty="0">
                <a:solidFill>
                  <a:srgbClr val="FF0000"/>
                </a:solidFill>
                <a:latin typeface="黑体" panose="02010609060101010101" pitchFamily="49" charset="-122"/>
                <a:ea typeface="黑体" panose="02010609060101010101" pitchFamily="49" charset="-122"/>
              </a:rPr>
              <a:t>数据经过加工后就成为信息</a:t>
            </a:r>
            <a:endParaRPr lang="en-US" altLang="zh-CN" sz="2000" b="1"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Rectangle 3">
                <a:extLst>
                  <a:ext uri="{FF2B5EF4-FFF2-40B4-BE49-F238E27FC236}">
                    <a16:creationId xmlns:a16="http://schemas.microsoft.com/office/drawing/2014/main" id="{FEEF9F55-678A-4FDF-B4D7-5F2FA05DA728}"/>
                  </a:ext>
                </a:extLst>
              </p:cNvPr>
              <p:cNvSpPr txBox="1">
                <a:spLocks noChangeArrowheads="1"/>
              </p:cNvSpPr>
              <p:nvPr/>
            </p:nvSpPr>
            <p:spPr>
              <a:xfrm>
                <a:off x="251520" y="3429000"/>
                <a:ext cx="8424936" cy="1114561"/>
              </a:xfrm>
              <a:prstGeom prst="rect">
                <a:avLst/>
              </a:prstGeom>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0" algn="just" eaLnBrk="1" hangingPunct="1">
                  <a:spcBef>
                    <a:spcPts val="1200"/>
                  </a:spcBef>
                  <a:buNone/>
                </a:pPr>
                <a:r>
                  <a:rPr lang="zh-CN" altLang="en-US" sz="1800" b="1" dirty="0">
                    <a:solidFill>
                      <a:srgbClr val="00B050"/>
                    </a:solidFill>
                    <a:effectLst/>
                    <a:latin typeface="黑体" panose="02010609060101010101" pitchFamily="49" charset="-122"/>
                    <a:ea typeface="黑体" panose="02010609060101010101" pitchFamily="49" charset="-122"/>
                  </a:rPr>
                  <a:t>其中</a:t>
                </a:r>
                <a:r>
                  <a:rPr lang="en-US" altLang="zh-CN" sz="1800" b="1" dirty="0">
                    <a:solidFill>
                      <a:srgbClr val="00B050"/>
                    </a:solidFill>
                    <a:effectLst/>
                    <a:latin typeface="黑体" panose="02010609060101010101" pitchFamily="49" charset="-122"/>
                    <a:ea typeface="黑体" panose="02010609060101010101" pitchFamily="49" charset="-122"/>
                  </a:rPr>
                  <a:t>n</a:t>
                </a:r>
                <a:r>
                  <a:rPr lang="zh-CN" altLang="en-US" sz="1800" b="1" dirty="0">
                    <a:solidFill>
                      <a:srgbClr val="00B050"/>
                    </a:solidFill>
                    <a:effectLst/>
                    <a:latin typeface="黑体" panose="02010609060101010101" pitchFamily="49" charset="-122"/>
                    <a:ea typeface="黑体" panose="02010609060101010101" pitchFamily="49" charset="-122"/>
                  </a:rPr>
                  <a:t>表示记录个数，</a:t>
                </a:r>
                <a:r>
                  <a:rPr lang="en-US" altLang="zh-CN" sz="1800" b="1" dirty="0">
                    <a:solidFill>
                      <a:srgbClr val="00B050"/>
                    </a:solidFill>
                    <a:latin typeface="黑体" panose="02010609060101010101" pitchFamily="49" charset="-122"/>
                    <a:ea typeface="黑体" panose="02010609060101010101" pitchFamily="49" charset="-122"/>
                  </a:rPr>
                  <a:t>A ̅ </a:t>
                </a:r>
                <a:r>
                  <a:rPr lang="zh-CN" altLang="en-US" sz="1800" b="1" dirty="0">
                    <a:solidFill>
                      <a:srgbClr val="00B050"/>
                    </a:solidFill>
                    <a:effectLst/>
                    <a:latin typeface="黑体" panose="02010609060101010101" pitchFamily="49" charset="-122"/>
                    <a:ea typeface="黑体" panose="02010609060101010101" pitchFamily="49" charset="-122"/>
                  </a:rPr>
                  <a:t>和</a:t>
                </a:r>
                <a:r>
                  <a:rPr lang="en-US" altLang="zh-CN" sz="1800" b="1" dirty="0">
                    <a:solidFill>
                      <a:srgbClr val="00B050"/>
                    </a:solidFill>
                    <a:effectLst/>
                    <a:latin typeface="黑体" panose="02010609060101010101" pitchFamily="49" charset="-122"/>
                    <a:ea typeface="黑体" panose="02010609060101010101" pitchFamily="49" charset="-122"/>
                  </a:rPr>
                  <a:t>B̅ </a:t>
                </a:r>
                <a:r>
                  <a:rPr lang="zh-CN" altLang="en-US" sz="1800" b="1" dirty="0">
                    <a:solidFill>
                      <a:srgbClr val="00B050"/>
                    </a:solidFill>
                    <a:effectLst/>
                    <a:latin typeface="黑体" panose="02010609060101010101" pitchFamily="49" charset="-122"/>
                    <a:ea typeface="黑体" panose="02010609060101010101" pitchFamily="49" charset="-122"/>
                  </a:rPr>
                  <a:t>是</a:t>
                </a:r>
                <a:r>
                  <a:rPr lang="en-US" altLang="zh-CN" sz="1800" b="1" dirty="0">
                    <a:solidFill>
                      <a:srgbClr val="00B050"/>
                    </a:solidFill>
                    <a:effectLst/>
                    <a:latin typeface="黑体" panose="02010609060101010101" pitchFamily="49" charset="-122"/>
                    <a:ea typeface="黑体" panose="02010609060101010101" pitchFamily="49" charset="-122"/>
                  </a:rPr>
                  <a:t>A</a:t>
                </a:r>
                <a:r>
                  <a:rPr lang="zh-CN" altLang="en-US" sz="1800" b="1" dirty="0">
                    <a:solidFill>
                      <a:srgbClr val="00B050"/>
                    </a:solidFill>
                    <a:effectLst/>
                    <a:latin typeface="黑体" panose="02010609060101010101" pitchFamily="49" charset="-122"/>
                    <a:ea typeface="黑体" panose="02010609060101010101" pitchFamily="49" charset="-122"/>
                  </a:rPr>
                  <a:t>和</a:t>
                </a:r>
                <a:r>
                  <a:rPr lang="en-US" altLang="zh-CN" sz="1800" b="1" dirty="0">
                    <a:solidFill>
                      <a:srgbClr val="00B050"/>
                    </a:solidFill>
                    <a:effectLst/>
                    <a:latin typeface="黑体" panose="02010609060101010101" pitchFamily="49" charset="-122"/>
                    <a:ea typeface="黑体" panose="02010609060101010101" pitchFamily="49" charset="-122"/>
                  </a:rPr>
                  <a:t>B</a:t>
                </a:r>
                <a:r>
                  <a:rPr lang="zh-CN" altLang="en-US" sz="1800" b="1" dirty="0">
                    <a:solidFill>
                      <a:srgbClr val="00B050"/>
                    </a:solidFill>
                    <a:effectLst/>
                    <a:latin typeface="黑体" panose="02010609060101010101" pitchFamily="49" charset="-122"/>
                    <a:ea typeface="黑体" panose="02010609060101010101" pitchFamily="49" charset="-122"/>
                  </a:rPr>
                  <a:t>的平均值，</a:t>
                </a:r>
                <a:r>
                  <a:rPr lang="en-US" altLang="zh-CN" sz="2000" b="1" dirty="0" err="1">
                    <a:solidFill>
                      <a:srgbClr val="00B050"/>
                    </a:solidFill>
                    <a:effectLst/>
                    <a:latin typeface="黑体" panose="02010609060101010101" pitchFamily="49" charset="-122"/>
                    <a:ea typeface="黑体" panose="02010609060101010101" pitchFamily="49" charset="-122"/>
                  </a:rPr>
                  <a:t>σ</a:t>
                </a:r>
                <a:r>
                  <a:rPr lang="en-US" altLang="zh-CN" sz="1100" b="1" dirty="0" err="1">
                    <a:solidFill>
                      <a:srgbClr val="00B050"/>
                    </a:solidFill>
                    <a:effectLst/>
                    <a:latin typeface="黑体" panose="02010609060101010101" pitchFamily="49" charset="-122"/>
                    <a:ea typeface="黑体" panose="02010609060101010101" pitchFamily="49" charset="-122"/>
                  </a:rPr>
                  <a:t>A</a:t>
                </a:r>
                <a:r>
                  <a:rPr lang="zh-CN" altLang="en-US" sz="1800" b="1" dirty="0">
                    <a:solidFill>
                      <a:srgbClr val="00B050"/>
                    </a:solidFill>
                    <a:effectLst/>
                    <a:latin typeface="黑体" panose="02010609060101010101" pitchFamily="49" charset="-122"/>
                    <a:ea typeface="黑体" panose="02010609060101010101" pitchFamily="49" charset="-122"/>
                  </a:rPr>
                  <a:t>是</a:t>
                </a:r>
                <a:r>
                  <a:rPr lang="en-US" altLang="zh-CN" sz="1800" b="1" dirty="0">
                    <a:solidFill>
                      <a:srgbClr val="00B050"/>
                    </a:solidFill>
                    <a:effectLst/>
                    <a:latin typeface="黑体" panose="02010609060101010101" pitchFamily="49" charset="-122"/>
                    <a:ea typeface="黑体" panose="02010609060101010101" pitchFamily="49" charset="-122"/>
                  </a:rPr>
                  <a:t>A</a:t>
                </a:r>
                <a:r>
                  <a:rPr lang="zh-CN" altLang="en-US" sz="1800" b="1" dirty="0">
                    <a:solidFill>
                      <a:srgbClr val="00B050"/>
                    </a:solidFill>
                    <a:effectLst/>
                    <a:latin typeface="黑体" panose="02010609060101010101" pitchFamily="49" charset="-122"/>
                    <a:ea typeface="黑体" panose="02010609060101010101" pitchFamily="49" charset="-122"/>
                  </a:rPr>
                  <a:t>的标准差，</a:t>
                </a:r>
                <a:r>
                  <a:rPr lang="en-US" altLang="zh-CN" sz="2000" b="1" dirty="0" err="1">
                    <a:solidFill>
                      <a:srgbClr val="00B050"/>
                    </a:solidFill>
                    <a:effectLst/>
                    <a:latin typeface="黑体" panose="02010609060101010101" pitchFamily="49" charset="-122"/>
                    <a:ea typeface="黑体" panose="02010609060101010101" pitchFamily="49" charset="-122"/>
                  </a:rPr>
                  <a:t>σ</a:t>
                </a:r>
                <a:r>
                  <a:rPr lang="en-US" altLang="zh-CN" sz="1100" b="1" dirty="0" err="1">
                    <a:solidFill>
                      <a:srgbClr val="00B050"/>
                    </a:solidFill>
                    <a:effectLst/>
                    <a:latin typeface="黑体" panose="02010609060101010101" pitchFamily="49" charset="-122"/>
                    <a:ea typeface="黑体" panose="02010609060101010101" pitchFamily="49" charset="-122"/>
                  </a:rPr>
                  <a:t>B</a:t>
                </a:r>
                <a:r>
                  <a:rPr lang="zh-CN" altLang="en-US" sz="1800" b="1" dirty="0">
                    <a:solidFill>
                      <a:srgbClr val="00B050"/>
                    </a:solidFill>
                    <a:effectLst/>
                    <a:latin typeface="黑体" panose="02010609060101010101" pitchFamily="49" charset="-122"/>
                    <a:ea typeface="黑体" panose="02010609060101010101" pitchFamily="49" charset="-122"/>
                  </a:rPr>
                  <a:t>是</a:t>
                </a:r>
                <a:r>
                  <a:rPr lang="en-US" altLang="zh-CN" sz="1800" b="1" dirty="0">
                    <a:solidFill>
                      <a:srgbClr val="00B050"/>
                    </a:solidFill>
                    <a:effectLst/>
                    <a:latin typeface="黑体" panose="02010609060101010101" pitchFamily="49" charset="-122"/>
                    <a:ea typeface="黑体" panose="02010609060101010101" pitchFamily="49" charset="-122"/>
                  </a:rPr>
                  <a:t>B</a:t>
                </a:r>
                <a:r>
                  <a:rPr lang="zh-CN" altLang="en-US" sz="1800" b="1" dirty="0">
                    <a:solidFill>
                      <a:srgbClr val="00B050"/>
                    </a:solidFill>
                    <a:effectLst/>
                    <a:latin typeface="黑体" panose="02010609060101010101" pitchFamily="49" charset="-122"/>
                    <a:ea typeface="黑体" panose="02010609060101010101" pitchFamily="49" charset="-122"/>
                  </a:rPr>
                  <a:t>的标准差。</a:t>
                </a:r>
                <a14:m>
                  <m:oMath xmlns:m="http://schemas.openxmlformats.org/officeDocument/2006/math">
                    <m:sSub>
                      <m:sSubPr>
                        <m:ctrlPr>
                          <a:rPr lang="zh-CN" altLang="zh-CN" sz="1800" b="1" i="1">
                            <a:solidFill>
                              <a:srgbClr val="00B050"/>
                            </a:solidFill>
                            <a:effectLst/>
                            <a:latin typeface="Cambria Math" panose="02040503050406030204" pitchFamily="18" charset="0"/>
                          </a:rPr>
                        </m:ctrlPr>
                      </m:sSubPr>
                      <m:e>
                        <m:r>
                          <a:rPr lang="zh-CN" altLang="en-US" sz="1800" b="1" smtClean="0">
                            <a:solidFill>
                              <a:srgbClr val="00B050"/>
                            </a:solidFill>
                            <a:effectLst/>
                            <a:latin typeface="Cambria Math" panose="02040503050406030204" pitchFamily="18" charset="0"/>
                          </a:rPr>
                          <m:t>−</m:t>
                        </m:r>
                        <m:r>
                          <a:rPr lang="en-US" altLang="zh-CN" sz="1800" b="1" i="1" smtClean="0">
                            <a:solidFill>
                              <a:srgbClr val="00B050"/>
                            </a:solidFill>
                            <a:effectLst/>
                            <a:latin typeface="Cambria Math" panose="02040503050406030204" pitchFamily="18" charset="0"/>
                          </a:rPr>
                          <m:t>𝟏</m:t>
                        </m:r>
                        <m:r>
                          <a:rPr lang="en-US" altLang="zh-CN" sz="1800" b="1" smtClean="0">
                            <a:solidFill>
                              <a:srgbClr val="00B050"/>
                            </a:solidFill>
                            <a:effectLst/>
                            <a:latin typeface="Cambria Math" panose="02040503050406030204" pitchFamily="18" charset="0"/>
                          </a:rPr>
                          <m:t>≤</m:t>
                        </m:r>
                        <m:r>
                          <a:rPr lang="en-US" altLang="zh-CN" sz="1800" b="1" i="1" smtClean="0">
                            <a:solidFill>
                              <a:srgbClr val="00B050"/>
                            </a:solidFill>
                            <a:effectLst/>
                            <a:latin typeface="Cambria Math" panose="02040503050406030204" pitchFamily="18" charset="0"/>
                          </a:rPr>
                          <m:t>𝒓</m:t>
                        </m:r>
                      </m:e>
                      <m:sub>
                        <m:r>
                          <a:rPr lang="en-US" altLang="zh-CN" sz="1800" b="1" i="1" smtClean="0">
                            <a:solidFill>
                              <a:srgbClr val="00B050"/>
                            </a:solidFill>
                            <a:effectLst/>
                            <a:latin typeface="Cambria Math" panose="02040503050406030204" pitchFamily="18" charset="0"/>
                          </a:rPr>
                          <m:t>𝑨𝑩</m:t>
                        </m:r>
                      </m:sub>
                    </m:sSub>
                    <m:r>
                      <a:rPr lang="en-US" altLang="zh-CN" sz="1800" b="1" smtClean="0">
                        <a:solidFill>
                          <a:srgbClr val="00B050"/>
                        </a:solidFill>
                        <a:effectLst/>
                        <a:latin typeface="Cambria Math" panose="02040503050406030204" pitchFamily="18" charset="0"/>
                      </a:rPr>
                      <m:t>≤</m:t>
                    </m:r>
                    <m:r>
                      <a:rPr lang="en-US" altLang="zh-CN" sz="1800" b="1" i="1" smtClean="0">
                        <a:solidFill>
                          <a:srgbClr val="00B050"/>
                        </a:solidFill>
                        <a:effectLst/>
                        <a:latin typeface="Cambria Math" panose="02040503050406030204" pitchFamily="18" charset="0"/>
                      </a:rPr>
                      <m:t>𝟏</m:t>
                    </m:r>
                  </m:oMath>
                </a14:m>
                <a:r>
                  <a:rPr lang="zh-CN" altLang="zh-CN" sz="1800" b="1" dirty="0">
                    <a:solidFill>
                      <a:srgbClr val="00B050"/>
                    </a:solidFill>
                    <a:effectLst/>
                    <a:latin typeface="黑体" panose="02010609060101010101" pitchFamily="49" charset="-122"/>
                    <a:ea typeface="黑体" panose="02010609060101010101" pitchFamily="49" charset="-122"/>
                  </a:rPr>
                  <a:t>，如果</a:t>
                </a:r>
                <a14:m>
                  <m:oMath xmlns:m="http://schemas.openxmlformats.org/officeDocument/2006/math">
                    <m:sSub>
                      <m:sSubPr>
                        <m:ctrlPr>
                          <a:rPr lang="zh-CN" altLang="zh-CN" sz="1800" b="1" i="1">
                            <a:solidFill>
                              <a:srgbClr val="00B050"/>
                            </a:solidFill>
                            <a:effectLst/>
                            <a:latin typeface="Cambria Math" panose="02040503050406030204" pitchFamily="18" charset="0"/>
                          </a:rPr>
                        </m:ctrlPr>
                      </m:sSubPr>
                      <m:e>
                        <m:r>
                          <a:rPr lang="en-US" altLang="zh-CN" sz="1800" b="1" i="1" smtClean="0">
                            <a:solidFill>
                              <a:srgbClr val="00B050"/>
                            </a:solidFill>
                            <a:effectLst/>
                            <a:latin typeface="Cambria Math" panose="02040503050406030204" pitchFamily="18" charset="0"/>
                          </a:rPr>
                          <m:t>𝒓</m:t>
                        </m:r>
                      </m:e>
                      <m:sub>
                        <m:r>
                          <a:rPr lang="en-US" altLang="zh-CN" sz="1800" b="1" i="1" smtClean="0">
                            <a:solidFill>
                              <a:srgbClr val="00B050"/>
                            </a:solidFill>
                            <a:effectLst/>
                            <a:latin typeface="Cambria Math" panose="02040503050406030204" pitchFamily="18" charset="0"/>
                          </a:rPr>
                          <m:t>𝑨𝑩</m:t>
                        </m:r>
                      </m:sub>
                    </m:sSub>
                    <m:r>
                      <a:rPr lang="en-US" altLang="zh-CN" sz="1800" b="1" smtClean="0">
                        <a:solidFill>
                          <a:srgbClr val="00B050"/>
                        </a:solidFill>
                        <a:effectLst/>
                        <a:latin typeface="Cambria Math" panose="02040503050406030204" pitchFamily="18" charset="0"/>
                      </a:rPr>
                      <m:t>≥</m:t>
                    </m:r>
                    <m:r>
                      <a:rPr lang="en-US" altLang="zh-CN" sz="1800" b="1" i="1" smtClean="0">
                        <a:solidFill>
                          <a:srgbClr val="00B050"/>
                        </a:solidFill>
                        <a:effectLst/>
                        <a:latin typeface="Cambria Math" panose="02040503050406030204" pitchFamily="18" charset="0"/>
                      </a:rPr>
                      <m:t>𝟎</m:t>
                    </m:r>
                  </m:oMath>
                </a14:m>
                <a:r>
                  <a:rPr lang="zh-CN" altLang="zh-CN" sz="1800" b="1" dirty="0">
                    <a:solidFill>
                      <a:srgbClr val="00B050"/>
                    </a:solidFill>
                    <a:effectLst/>
                    <a:latin typeface="黑体" panose="02010609060101010101" pitchFamily="49" charset="-122"/>
                    <a:ea typeface="黑体" panose="02010609060101010101" pitchFamily="49" charset="-122"/>
                  </a:rPr>
                  <a:t>，则</a:t>
                </a:r>
                <a:r>
                  <a:rPr lang="en-US" altLang="zh-CN" sz="1800" b="1" dirty="0">
                    <a:solidFill>
                      <a:srgbClr val="00B050"/>
                    </a:solidFill>
                    <a:effectLst/>
                    <a:latin typeface="黑体" panose="02010609060101010101" pitchFamily="49" charset="-122"/>
                    <a:ea typeface="黑体" panose="02010609060101010101" pitchFamily="49" charset="-122"/>
                  </a:rPr>
                  <a:t>A</a:t>
                </a:r>
                <a:r>
                  <a:rPr lang="zh-CN" altLang="zh-CN" sz="1800" b="1" dirty="0">
                    <a:solidFill>
                      <a:srgbClr val="00B050"/>
                    </a:solidFill>
                    <a:effectLst/>
                    <a:latin typeface="黑体" panose="02010609060101010101" pitchFamily="49" charset="-122"/>
                    <a:ea typeface="黑体" panose="02010609060101010101" pitchFamily="49" charset="-122"/>
                  </a:rPr>
                  <a:t>和</a:t>
                </a:r>
                <a:r>
                  <a:rPr lang="en-US" altLang="zh-CN" sz="1800" b="1" dirty="0">
                    <a:solidFill>
                      <a:srgbClr val="00B050"/>
                    </a:solidFill>
                    <a:effectLst/>
                    <a:latin typeface="黑体" panose="02010609060101010101" pitchFamily="49" charset="-122"/>
                    <a:ea typeface="黑体" panose="02010609060101010101" pitchFamily="49" charset="-122"/>
                  </a:rPr>
                  <a:t>B</a:t>
                </a:r>
                <a:r>
                  <a:rPr lang="zh-CN" altLang="zh-CN" sz="1800" b="1" dirty="0">
                    <a:solidFill>
                      <a:srgbClr val="00B050"/>
                    </a:solidFill>
                    <a:effectLst/>
                    <a:latin typeface="黑体" panose="02010609060101010101" pitchFamily="49" charset="-122"/>
                    <a:ea typeface="黑体" panose="02010609060101010101" pitchFamily="49" charset="-122"/>
                  </a:rPr>
                  <a:t>是正相关的，这意味着</a:t>
                </a:r>
                <a:r>
                  <a:rPr lang="en-US" altLang="zh-CN" sz="1800" b="1" dirty="0">
                    <a:solidFill>
                      <a:srgbClr val="00B050"/>
                    </a:solidFill>
                    <a:effectLst/>
                    <a:latin typeface="黑体" panose="02010609060101010101" pitchFamily="49" charset="-122"/>
                    <a:ea typeface="黑体" panose="02010609060101010101" pitchFamily="49" charset="-122"/>
                  </a:rPr>
                  <a:t>A</a:t>
                </a:r>
                <a:r>
                  <a:rPr lang="zh-CN" altLang="zh-CN" sz="1800" b="1" dirty="0">
                    <a:solidFill>
                      <a:srgbClr val="00B050"/>
                    </a:solidFill>
                    <a:effectLst/>
                    <a:latin typeface="黑体" panose="02010609060101010101" pitchFamily="49" charset="-122"/>
                    <a:ea typeface="黑体" panose="02010609060101010101" pitchFamily="49" charset="-122"/>
                  </a:rPr>
                  <a:t>值随</a:t>
                </a:r>
                <a:r>
                  <a:rPr lang="en-US" altLang="zh-CN" sz="1800" b="1" dirty="0">
                    <a:solidFill>
                      <a:srgbClr val="00B050"/>
                    </a:solidFill>
                    <a:effectLst/>
                    <a:latin typeface="黑体" panose="02010609060101010101" pitchFamily="49" charset="-122"/>
                    <a:ea typeface="黑体" panose="02010609060101010101" pitchFamily="49" charset="-122"/>
                  </a:rPr>
                  <a:t>B</a:t>
                </a:r>
                <a:r>
                  <a:rPr lang="zh-CN" altLang="zh-CN" sz="1800" b="1" dirty="0">
                    <a:solidFill>
                      <a:srgbClr val="00B050"/>
                    </a:solidFill>
                    <a:effectLst/>
                    <a:latin typeface="黑体" panose="02010609060101010101" pitchFamily="49" charset="-122"/>
                    <a:ea typeface="黑体" panose="02010609060101010101" pitchFamily="49" charset="-122"/>
                  </a:rPr>
                  <a:t>值的增加而增加。该值越大，相关性越强</a:t>
                </a:r>
                <a:endParaRPr lang="en-US" altLang="zh-CN" sz="1800" b="1" dirty="0">
                  <a:solidFill>
                    <a:srgbClr val="00B050"/>
                  </a:solidFill>
                  <a:effectLst/>
                  <a:latin typeface="黑体" panose="02010609060101010101" pitchFamily="49" charset="-122"/>
                  <a:ea typeface="黑体" panose="02010609060101010101" pitchFamily="49" charset="-122"/>
                </a:endParaRPr>
              </a:p>
            </p:txBody>
          </p:sp>
        </mc:Choice>
        <mc:Fallback xmlns="">
          <p:sp>
            <p:nvSpPr>
              <p:cNvPr id="6" name="Rectangle 3">
                <a:extLst>
                  <a:ext uri="{FF2B5EF4-FFF2-40B4-BE49-F238E27FC236}">
                    <a16:creationId xmlns:a16="http://schemas.microsoft.com/office/drawing/2014/main" id="{FEEF9F55-678A-4FDF-B4D7-5F2FA05DA728}"/>
                  </a:ext>
                </a:extLst>
              </p:cNvPr>
              <p:cNvSpPr txBox="1">
                <a:spLocks noRot="1" noChangeAspect="1" noMove="1" noResize="1" noEditPoints="1" noAdjustHandles="1" noChangeArrowheads="1" noChangeShapeType="1" noTextEdit="1"/>
              </p:cNvSpPr>
              <p:nvPr/>
            </p:nvSpPr>
            <p:spPr>
              <a:xfrm>
                <a:off x="251520" y="3429000"/>
                <a:ext cx="8424936" cy="1114561"/>
              </a:xfrm>
              <a:prstGeom prst="rect">
                <a:avLst/>
              </a:prstGeom>
              <a:blipFill>
                <a:blip r:embed="rId4"/>
                <a:stretch>
                  <a:fillRect t="-3846" r="-651"/>
                </a:stretch>
              </a:blipFill>
            </p:spPr>
            <p:txBody>
              <a:bodyPr/>
              <a:lstStyle/>
              <a:p>
                <a:r>
                  <a:rPr lang="zh-CN" altLang="en-US">
                    <a:noFill/>
                  </a:rPr>
                  <a:t> </a:t>
                </a:r>
              </a:p>
            </p:txBody>
          </p:sp>
        </mc:Fallback>
      </mc:AlternateContent>
      <p:graphicFrame>
        <p:nvGraphicFramePr>
          <p:cNvPr id="7" name="对象 1">
            <a:extLst>
              <a:ext uri="{FF2B5EF4-FFF2-40B4-BE49-F238E27FC236}">
                <a16:creationId xmlns:a16="http://schemas.microsoft.com/office/drawing/2014/main" id="{B9AD3A1A-3783-454C-BC99-C7FFBA3D113C}"/>
              </a:ext>
            </a:extLst>
          </p:cNvPr>
          <p:cNvGraphicFramePr>
            <a:graphicFrameLocks noChangeAspect="1"/>
          </p:cNvGraphicFramePr>
          <p:nvPr>
            <p:extLst>
              <p:ext uri="{D42A27DB-BD31-4B8C-83A1-F6EECF244321}">
                <p14:modId xmlns:p14="http://schemas.microsoft.com/office/powerpoint/2010/main" val="3057278108"/>
              </p:ext>
            </p:extLst>
          </p:nvPr>
        </p:nvGraphicFramePr>
        <p:xfrm>
          <a:off x="2771800" y="2197404"/>
          <a:ext cx="3168650" cy="992188"/>
        </p:xfrm>
        <a:graphic>
          <a:graphicData uri="http://schemas.openxmlformats.org/presentationml/2006/ole">
            <mc:AlternateContent xmlns:mc="http://schemas.openxmlformats.org/markup-compatibility/2006">
              <mc:Choice xmlns:v="urn:schemas-microsoft-com:vml" Requires="v">
                <p:oleObj name="公式" r:id="rId5" imgW="1548728" imgH="482391" progId="Equation.3">
                  <p:embed/>
                </p:oleObj>
              </mc:Choice>
              <mc:Fallback>
                <p:oleObj name="公式" r:id="rId5" imgW="1548728" imgH="482391" progId="Equation.3">
                  <p:embed/>
                  <p:pic>
                    <p:nvPicPr>
                      <p:cNvPr id="7" name="对象 1">
                        <a:extLst>
                          <a:ext uri="{FF2B5EF4-FFF2-40B4-BE49-F238E27FC236}">
                            <a16:creationId xmlns:a16="http://schemas.microsoft.com/office/drawing/2014/main" id="{B9AD3A1A-3783-454C-BC99-C7FFBA3D11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71800" y="2197404"/>
                        <a:ext cx="3168650" cy="99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矩形 7">
            <a:extLst>
              <a:ext uri="{FF2B5EF4-FFF2-40B4-BE49-F238E27FC236}">
                <a16:creationId xmlns:a16="http://schemas.microsoft.com/office/drawing/2014/main" id="{8E6540BB-1F73-4980-9AAC-934059E075E8}"/>
              </a:ext>
            </a:extLst>
          </p:cNvPr>
          <p:cNvSpPr/>
          <p:nvPr/>
        </p:nvSpPr>
        <p:spPr>
          <a:xfrm>
            <a:off x="629816" y="789552"/>
            <a:ext cx="4572000" cy="412613"/>
          </a:xfrm>
          <a:prstGeom prst="rect">
            <a:avLst/>
          </a:prstGeom>
        </p:spPr>
        <p:txBody>
          <a:bodyPr>
            <a:spAutoFit/>
          </a:bodyPr>
          <a:lstStyle/>
          <a:p>
            <a:pPr marL="342900" lvl="1" indent="-342900">
              <a:lnSpc>
                <a:spcPct val="120000"/>
              </a:lnSpc>
              <a:buFont typeface="Wingdings" panose="05000000000000000000" pitchFamily="2" charset="2"/>
              <a:buChar char="Ø"/>
              <a:defRPr/>
            </a:pPr>
            <a:r>
              <a:rPr lang="zh-CN" altLang="en-US" sz="20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相关系数</a:t>
            </a:r>
            <a:endParaRPr lang="en-US" altLang="zh-CN" sz="20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矩形 1">
            <a:extLst>
              <a:ext uri="{FF2B5EF4-FFF2-40B4-BE49-F238E27FC236}">
                <a16:creationId xmlns:a16="http://schemas.microsoft.com/office/drawing/2014/main" id="{B033837C-79B6-418E-9A46-007630D1772D}"/>
              </a:ext>
            </a:extLst>
          </p:cNvPr>
          <p:cNvSpPr/>
          <p:nvPr/>
        </p:nvSpPr>
        <p:spPr>
          <a:xfrm>
            <a:off x="611709" y="1537980"/>
            <a:ext cx="7776864" cy="348813"/>
          </a:xfrm>
          <a:prstGeom prst="rect">
            <a:avLst/>
          </a:prstGeom>
        </p:spPr>
        <p:txBody>
          <a:bodyPr wrap="square">
            <a:spAutoFit/>
          </a:bodyPr>
          <a:lstStyle/>
          <a:p>
            <a:pPr lvl="0">
              <a:lnSpc>
                <a:spcPts val="2000"/>
              </a:lnSpc>
              <a:spcAft>
                <a:spcPts val="0"/>
              </a:spcAft>
            </a:pPr>
            <a:r>
              <a:rPr lang="zh-CN" altLang="zh-CN" sz="2000" b="1" dirty="0">
                <a:latin typeface="黑体" panose="02010609060101010101" pitchFamily="49" charset="-122"/>
                <a:ea typeface="黑体" panose="02010609060101010101" pitchFamily="49" charset="-122"/>
                <a:cs typeface="Times New Roman" panose="02020603050405020304" pitchFamily="18" charset="0"/>
              </a:rPr>
              <a:t>对于数值数据，属性</a:t>
            </a:r>
            <a:r>
              <a:rPr lang="en-US" altLang="zh-CN" sz="2000" b="1" dirty="0">
                <a:latin typeface="黑体" panose="02010609060101010101" pitchFamily="49" charset="-122"/>
                <a:ea typeface="黑体" panose="02010609060101010101" pitchFamily="49" charset="-122"/>
                <a:cs typeface="宋体" panose="02010600030101010101" pitchFamily="2" charset="-122"/>
              </a:rPr>
              <a:t>A</a:t>
            </a:r>
            <a:r>
              <a:rPr lang="zh-CN" altLang="zh-CN" sz="2000" b="1" dirty="0">
                <a:latin typeface="黑体" panose="02010609060101010101" pitchFamily="49" charset="-122"/>
                <a:ea typeface="黑体" panose="02010609060101010101" pitchFamily="49" charset="-122"/>
                <a:cs typeface="Times New Roman" panose="02020603050405020304" pitchFamily="18" charset="0"/>
              </a:rPr>
              <a:t>和属性</a:t>
            </a:r>
            <a:r>
              <a:rPr lang="en-US" altLang="zh-CN" sz="2000" b="1" dirty="0">
                <a:latin typeface="黑体" panose="02010609060101010101" pitchFamily="49" charset="-122"/>
                <a:ea typeface="黑体" panose="02010609060101010101" pitchFamily="49" charset="-122"/>
                <a:cs typeface="宋体" panose="02010600030101010101" pitchFamily="2" charset="-122"/>
              </a:rPr>
              <a:t>B</a:t>
            </a:r>
            <a:r>
              <a:rPr lang="zh-CN" altLang="zh-CN" sz="2000" b="1" dirty="0">
                <a:latin typeface="黑体" panose="02010609060101010101" pitchFamily="49" charset="-122"/>
                <a:ea typeface="黑体" panose="02010609060101010101" pitchFamily="49" charset="-122"/>
                <a:cs typeface="Times New Roman" panose="02020603050405020304" pitchFamily="18" charset="0"/>
              </a:rPr>
              <a:t>的相关系数可以</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由</a:t>
            </a:r>
            <a:r>
              <a:rPr lang="zh-CN" altLang="zh-CN" sz="2000" b="1" dirty="0">
                <a:latin typeface="黑体" panose="02010609060101010101" pitchFamily="49" charset="-122"/>
                <a:ea typeface="黑体" panose="02010609060101010101" pitchFamily="49" charset="-122"/>
                <a:cs typeface="Times New Roman" panose="02020603050405020304" pitchFamily="18" charset="0"/>
              </a:rPr>
              <a:t>下式来计算：</a:t>
            </a:r>
            <a:endParaRPr lang="zh-CN" altLang="zh-CN" sz="2000" b="1" dirty="0">
              <a:latin typeface="黑体" panose="02010609060101010101" pitchFamily="49" charset="-122"/>
              <a:ea typeface="黑体" panose="02010609060101010101" pitchFamily="49" charset="-122"/>
              <a:cs typeface="宋体" panose="02010600030101010101" pitchFamily="2" charset="-122"/>
            </a:endParaRPr>
          </a:p>
        </p:txBody>
      </p:sp>
      <p:sp>
        <p:nvSpPr>
          <p:cNvPr id="4" name="矩形 3">
            <a:extLst>
              <a:ext uri="{FF2B5EF4-FFF2-40B4-BE49-F238E27FC236}">
                <a16:creationId xmlns:a16="http://schemas.microsoft.com/office/drawing/2014/main" id="{55841698-D29F-4150-AF40-C8FFB7BAC02D}"/>
              </a:ext>
            </a:extLst>
          </p:cNvPr>
          <p:cNvSpPr/>
          <p:nvPr/>
        </p:nvSpPr>
        <p:spPr>
          <a:xfrm>
            <a:off x="395536" y="4543561"/>
            <a:ext cx="8424936" cy="1722523"/>
          </a:xfrm>
          <a:prstGeom prst="rect">
            <a:avLst/>
          </a:prstGeom>
        </p:spPr>
        <p:txBody>
          <a:bodyPr wrap="square">
            <a:spAutoFit/>
          </a:bodyPr>
          <a:lstStyle/>
          <a:p>
            <a:pPr marL="552450" indent="-285750" algn="just">
              <a:lnSpc>
                <a:spcPct val="120000"/>
              </a:lnSpc>
              <a:spcAft>
                <a:spcPts val="0"/>
              </a:spcAft>
              <a:buFont typeface="Wingdings" panose="05000000000000000000" pitchFamily="2" charset="2"/>
              <a:buChar char="ü"/>
            </a:pPr>
            <a:r>
              <a:rPr lang="zh-CN" altLang="zh-CN" b="1" dirty="0">
                <a:solidFill>
                  <a:srgbClr val="FF0000"/>
                </a:solidFill>
                <a:latin typeface="黑体" panose="02010609060101010101" pitchFamily="49" charset="-122"/>
                <a:ea typeface="黑体" panose="02010609060101010101" pitchFamily="49" charset="-122"/>
              </a:rPr>
              <a:t>相关性并不蕴涵因果关系。</a:t>
            </a:r>
            <a:r>
              <a:rPr lang="zh-CN" altLang="zh-CN" b="1" dirty="0">
                <a:latin typeface="黑体" panose="02010609060101010101" pitchFamily="49" charset="-122"/>
                <a:ea typeface="黑体" panose="02010609060101010101" pitchFamily="49" charset="-122"/>
              </a:rPr>
              <a:t>也就是说，如果</a:t>
            </a:r>
            <a:r>
              <a:rPr lang="en-US" altLang="zh-CN" b="1" dirty="0">
                <a:latin typeface="黑体" panose="02010609060101010101" pitchFamily="49" charset="-122"/>
                <a:ea typeface="黑体" panose="02010609060101010101" pitchFamily="49" charset="-122"/>
              </a:rPr>
              <a:t>A</a:t>
            </a:r>
            <a:r>
              <a:rPr lang="zh-CN" altLang="zh-CN" b="1" dirty="0">
                <a:latin typeface="黑体" panose="02010609060101010101" pitchFamily="49" charset="-122"/>
                <a:ea typeface="黑体" panose="02010609060101010101" pitchFamily="49" charset="-122"/>
              </a:rPr>
              <a:t>和</a:t>
            </a:r>
            <a:r>
              <a:rPr lang="en-US" altLang="zh-CN" b="1" dirty="0">
                <a:latin typeface="黑体" panose="02010609060101010101" pitchFamily="49" charset="-122"/>
                <a:ea typeface="黑体" panose="02010609060101010101" pitchFamily="49" charset="-122"/>
              </a:rPr>
              <a:t>B</a:t>
            </a:r>
            <a:r>
              <a:rPr lang="zh-CN" altLang="zh-CN" b="1" dirty="0">
                <a:latin typeface="黑体" panose="02010609060101010101" pitchFamily="49" charset="-122"/>
                <a:ea typeface="黑体" panose="02010609060101010101" pitchFamily="49" charset="-122"/>
              </a:rPr>
              <a:t>是相关的，这并不意味着</a:t>
            </a:r>
            <a:r>
              <a:rPr lang="en-US" altLang="zh-CN" b="1" dirty="0">
                <a:latin typeface="黑体" panose="02010609060101010101" pitchFamily="49" charset="-122"/>
                <a:ea typeface="黑体" panose="02010609060101010101" pitchFamily="49" charset="-122"/>
              </a:rPr>
              <a:t>A</a:t>
            </a:r>
            <a:r>
              <a:rPr lang="zh-CN" altLang="zh-CN" b="1" dirty="0">
                <a:latin typeface="黑体" panose="02010609060101010101" pitchFamily="49" charset="-122"/>
                <a:ea typeface="黑体" panose="02010609060101010101" pitchFamily="49" charset="-122"/>
              </a:rPr>
              <a:t>导致</a:t>
            </a:r>
            <a:r>
              <a:rPr lang="en-US" altLang="zh-CN" b="1" dirty="0">
                <a:latin typeface="黑体" panose="02010609060101010101" pitchFamily="49" charset="-122"/>
                <a:ea typeface="黑体" panose="02010609060101010101" pitchFamily="49" charset="-122"/>
              </a:rPr>
              <a:t>B</a:t>
            </a:r>
            <a:r>
              <a:rPr lang="zh-CN" altLang="zh-CN" b="1" dirty="0">
                <a:latin typeface="黑体" panose="02010609060101010101" pitchFamily="49" charset="-122"/>
                <a:ea typeface="黑体" panose="02010609060101010101" pitchFamily="49" charset="-122"/>
              </a:rPr>
              <a:t>或</a:t>
            </a:r>
            <a:r>
              <a:rPr lang="en-US" altLang="zh-CN" b="1" dirty="0">
                <a:latin typeface="黑体" panose="02010609060101010101" pitchFamily="49" charset="-122"/>
                <a:ea typeface="黑体" panose="02010609060101010101" pitchFamily="49" charset="-122"/>
              </a:rPr>
              <a:t>B</a:t>
            </a:r>
            <a:r>
              <a:rPr lang="zh-CN" altLang="zh-CN" b="1" dirty="0">
                <a:latin typeface="黑体" panose="02010609060101010101" pitchFamily="49" charset="-122"/>
                <a:ea typeface="黑体" panose="02010609060101010101" pitchFamily="49" charset="-122"/>
              </a:rPr>
              <a:t>导致</a:t>
            </a:r>
            <a:r>
              <a:rPr lang="en-US" altLang="zh-CN" b="1" dirty="0">
                <a:latin typeface="黑体" panose="02010609060101010101" pitchFamily="49" charset="-122"/>
                <a:ea typeface="黑体" panose="02010609060101010101" pitchFamily="49" charset="-122"/>
              </a:rPr>
              <a:t>A</a:t>
            </a:r>
            <a:r>
              <a:rPr lang="zh-CN" altLang="en-US" b="1" dirty="0">
                <a:latin typeface="黑体" panose="02010609060101010101" pitchFamily="49" charset="-122"/>
                <a:ea typeface="黑体" panose="02010609060101010101" pitchFamily="49" charset="-122"/>
              </a:rPr>
              <a:t>；</a:t>
            </a:r>
            <a:endParaRPr lang="en-US" altLang="zh-CN" b="1" dirty="0">
              <a:latin typeface="黑体" panose="02010609060101010101" pitchFamily="49" charset="-122"/>
              <a:ea typeface="黑体" panose="02010609060101010101" pitchFamily="49" charset="-122"/>
            </a:endParaRPr>
          </a:p>
          <a:p>
            <a:pPr marL="552450" indent="-285750" algn="just">
              <a:lnSpc>
                <a:spcPct val="120000"/>
              </a:lnSpc>
              <a:spcAft>
                <a:spcPts val="0"/>
              </a:spcAft>
              <a:buFont typeface="Wingdings" panose="05000000000000000000" pitchFamily="2" charset="2"/>
              <a:buChar char="ü"/>
            </a:pPr>
            <a:r>
              <a:rPr lang="zh-CN" altLang="zh-CN" b="1" dirty="0">
                <a:latin typeface="黑体" panose="02010609060101010101" pitchFamily="49" charset="-122"/>
                <a:ea typeface="黑体" panose="02010609060101010101" pitchFamily="49" charset="-122"/>
              </a:rPr>
              <a:t>在分析人口统计数据库时，我们可能发现一个地区的</a:t>
            </a:r>
            <a:r>
              <a:rPr lang="zh-CN" altLang="zh-CN" b="1" dirty="0">
                <a:solidFill>
                  <a:srgbClr val="FF0000"/>
                </a:solidFill>
                <a:latin typeface="黑体" panose="02010609060101010101" pitchFamily="49" charset="-122"/>
                <a:ea typeface="黑体" panose="02010609060101010101" pitchFamily="49" charset="-122"/>
              </a:rPr>
              <a:t>医院数与汽车盗窃数</a:t>
            </a:r>
            <a:r>
              <a:rPr lang="zh-CN" altLang="zh-CN" b="1" dirty="0">
                <a:latin typeface="黑体" panose="02010609060101010101" pitchFamily="49" charset="-122"/>
                <a:ea typeface="黑体" panose="02010609060101010101" pitchFamily="49" charset="-122"/>
              </a:rPr>
              <a:t>是相关的。这并不意味一个导致另一个。实际上，二者必然地关联到第三个属性——</a:t>
            </a:r>
            <a:r>
              <a:rPr lang="zh-CN" altLang="zh-CN" b="1" dirty="0">
                <a:solidFill>
                  <a:srgbClr val="FF0000"/>
                </a:solidFill>
                <a:latin typeface="黑体" panose="02010609060101010101" pitchFamily="49" charset="-122"/>
                <a:ea typeface="黑体" panose="02010609060101010101" pitchFamily="49" charset="-122"/>
              </a:rPr>
              <a:t>人口</a:t>
            </a:r>
            <a:r>
              <a:rPr lang="zh-CN" altLang="zh-CN" b="1" dirty="0">
                <a:latin typeface="黑体" panose="02010609060101010101" pitchFamily="49" charset="-122"/>
                <a:ea typeface="黑体" panose="02010609060101010101" pitchFamily="49" charset="-122"/>
              </a:rPr>
              <a:t>。</a:t>
            </a:r>
          </a:p>
        </p:txBody>
      </p:sp>
    </p:spTree>
    <p:extLst>
      <p:ext uri="{BB962C8B-B14F-4D97-AF65-F5344CB8AC3E}">
        <p14:creationId xmlns:p14="http://schemas.microsoft.com/office/powerpoint/2010/main" val="289386745"/>
      </p:ext>
    </p:extLst>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a:extLst>
              <a:ext uri="{FF2B5EF4-FFF2-40B4-BE49-F238E27FC236}">
                <a16:creationId xmlns:a16="http://schemas.microsoft.com/office/drawing/2014/main" id="{E0D8FB3E-A80B-42DD-938E-ECD1D87FC0C4}"/>
              </a:ext>
            </a:extLst>
          </p:cNvPr>
          <p:cNvSpPr>
            <a:spLocks noGrp="1" noChangeArrowheads="1"/>
          </p:cNvSpPr>
          <p:nvPr>
            <p:ph idx="4294967295"/>
          </p:nvPr>
        </p:nvSpPr>
        <p:spPr>
          <a:xfrm>
            <a:off x="544513" y="1484313"/>
            <a:ext cx="8229600" cy="3886200"/>
          </a:xfrm>
        </p:spPr>
        <p:txBody>
          <a:bodyPr/>
          <a:lstStyle/>
          <a:p>
            <a:pPr marL="0" lvl="1" indent="0">
              <a:lnSpc>
                <a:spcPct val="150000"/>
              </a:lnSpc>
              <a:spcAft>
                <a:spcPts val="0"/>
              </a:spcAft>
              <a:buClrTx/>
              <a:buSzTx/>
              <a:buNone/>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数据变换是</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将数据转换成适合挖掘的形式（原始数据表并不适合直接用于数据挖掘，需变换之后才能使用），主要有：</a:t>
            </a:r>
          </a:p>
          <a:p>
            <a:pPr marL="342900" lvl="1" indent="-342900">
              <a:lnSpc>
                <a:spcPct val="150000"/>
              </a:lnSpc>
              <a:spcBef>
                <a:spcPts val="1200"/>
              </a:spcBef>
              <a:spcAft>
                <a:spcPts val="0"/>
              </a:spcAft>
              <a:buClrTx/>
              <a:buSzTx/>
              <a:buFont typeface="Wingdings" panose="05000000000000000000" pitchFamily="2" charset="2"/>
              <a:buChar char="ü"/>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平滑：</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除去数据中的噪声，如分箱、聚类和回归。</a:t>
            </a:r>
          </a:p>
          <a:p>
            <a:pPr marL="342900" lvl="1" indent="-342900">
              <a:lnSpc>
                <a:spcPct val="150000"/>
              </a:lnSpc>
              <a:spcBef>
                <a:spcPts val="1200"/>
              </a:spcBef>
              <a:spcAft>
                <a:spcPts val="0"/>
              </a:spcAft>
              <a:buClrTx/>
              <a:buSzTx/>
              <a:buFont typeface="Wingdings" panose="05000000000000000000" pitchFamily="2" charset="2"/>
              <a:buChar char="ü"/>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聚集：</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对数据进行汇总和聚集。</a:t>
            </a:r>
          </a:p>
          <a:p>
            <a:pPr marL="342900" lvl="1" indent="-342900">
              <a:lnSpc>
                <a:spcPct val="150000"/>
              </a:lnSpc>
              <a:spcBef>
                <a:spcPts val="1200"/>
              </a:spcBef>
              <a:spcAft>
                <a:spcPts val="0"/>
              </a:spcAft>
              <a:buClrTx/>
              <a:buSzTx/>
              <a:buFont typeface="Wingdings" panose="05000000000000000000" pitchFamily="2" charset="2"/>
              <a:buChar char="ü"/>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数据概化：</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使用概念分层，用高层概念替换低层“原始”数据。</a:t>
            </a:r>
          </a:p>
          <a:p>
            <a:pPr marL="342900" lvl="1" indent="-342900">
              <a:lnSpc>
                <a:spcPct val="150000"/>
              </a:lnSpc>
              <a:spcBef>
                <a:spcPts val="1200"/>
              </a:spcBef>
              <a:spcAft>
                <a:spcPts val="0"/>
              </a:spcAft>
              <a:buClrTx/>
              <a:buSzTx/>
              <a:buFont typeface="Wingdings" panose="05000000000000000000" pitchFamily="2" charset="2"/>
              <a:buChar char="ü"/>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规范化：</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将属性数据按比例缩放，使之落入一个小的特定区间。</a:t>
            </a:r>
          </a:p>
          <a:p>
            <a:pPr marL="342900" lvl="1" indent="-342900">
              <a:lnSpc>
                <a:spcPct val="150000"/>
              </a:lnSpc>
              <a:spcBef>
                <a:spcPts val="1200"/>
              </a:spcBef>
              <a:spcAft>
                <a:spcPts val="0"/>
              </a:spcAft>
              <a:buClrTx/>
              <a:buSzTx/>
              <a:buFont typeface="Wingdings" panose="05000000000000000000" pitchFamily="2" charset="2"/>
              <a:buChar char="ü"/>
              <a:defRPr/>
            </a:pPr>
            <a:r>
              <a:rPr lang="zh-CN" altLang="en-US" sz="2000" b="1" kern="100"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属性构造：</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构造新的属性并添加到属性集中，以利挖掘。</a:t>
            </a:r>
          </a:p>
        </p:txBody>
      </p:sp>
      <p:sp>
        <p:nvSpPr>
          <p:cNvPr id="4" name="Text Box 5">
            <a:extLst>
              <a:ext uri="{FF2B5EF4-FFF2-40B4-BE49-F238E27FC236}">
                <a16:creationId xmlns:a16="http://schemas.microsoft.com/office/drawing/2014/main" id="{CEE361BC-CA3A-4210-AFE1-8BF4E2235683}"/>
              </a:ext>
            </a:extLst>
          </p:cNvPr>
          <p:cNvSpPr txBox="1">
            <a:spLocks noChangeArrowheads="1"/>
          </p:cNvSpPr>
          <p:nvPr/>
        </p:nvSpPr>
        <p:spPr bwMode="auto">
          <a:xfrm>
            <a:off x="496888" y="765175"/>
            <a:ext cx="3787080"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pPr>
              <a:defRPr/>
            </a:pPr>
            <a:r>
              <a:rPr lang="en-US" altLang="zh-CN" dirty="0">
                <a:effectLst/>
                <a:latin typeface="黑体" panose="02010609060101010101" pitchFamily="49" charset="-122"/>
                <a:ea typeface="黑体" panose="02010609060101010101" pitchFamily="49" charset="-122"/>
              </a:rPr>
              <a:t>2.3.4 </a:t>
            </a:r>
            <a:r>
              <a:rPr lang="zh-CN" altLang="en-US" dirty="0">
                <a:effectLst/>
                <a:latin typeface="黑体" panose="02010609060101010101" pitchFamily="49" charset="-122"/>
                <a:ea typeface="黑体" panose="02010609060101010101" pitchFamily="49" charset="-122"/>
              </a:rPr>
              <a:t>数据变换</a:t>
            </a:r>
          </a:p>
        </p:txBody>
      </p:sp>
    </p:spTree>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4875E986-0537-47D8-9EA1-7C1BC1316B2F}"/>
              </a:ext>
            </a:extLst>
          </p:cNvPr>
          <p:cNvSpPr>
            <a:spLocks noGrp="1" noChangeArrowheads="1"/>
          </p:cNvSpPr>
          <p:nvPr>
            <p:ph idx="4294967295"/>
          </p:nvPr>
        </p:nvSpPr>
        <p:spPr>
          <a:xfrm>
            <a:off x="304149" y="836712"/>
            <a:ext cx="8156283" cy="5255468"/>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光滑：去除噪声，将连续的数据离散化</a:t>
            </a:r>
            <a:endParaRPr lang="en-US" altLang="zh-CN"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buFont typeface="Wingdings" panose="05000000000000000000" pitchFamily="2" charset="2"/>
              <a:buChar char="Ø"/>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增减少属性的取值个数，减少挖掘算法的工作量</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例如：分箱、聚类、回归等，使用等宽或者等频分箱，然后用箱中值或者中位数替换箱中的每个值</a:t>
            </a: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Bef>
                <a:spcPts val="1200"/>
              </a:spcBef>
              <a:spcAft>
                <a:spcPts val="0"/>
              </a:spcAft>
              <a:buClrTx/>
              <a:buSzTx/>
              <a:buFont typeface="Wingdings" panose="05000000000000000000" pitchFamily="2" charset="2"/>
              <a:buChar char="Ø"/>
              <a:defRPr/>
            </a:pP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聚集：对数据进行汇总</a:t>
            </a:r>
          </a:p>
          <a:p>
            <a:pPr lvl="1">
              <a:lnSpc>
                <a:spcPct val="120000"/>
              </a:lnSpc>
              <a:buFont typeface="Wingdings" panose="05000000000000000000" pitchFamily="2" charset="2"/>
              <a:buChar char="Ø"/>
              <a:defRPr/>
            </a:pPr>
            <a:r>
              <a:rPr lang="en-US" altLang="en-US" sz="1800" b="1" dirty="0" err="1">
                <a:latin typeface="黑体" panose="02010609060101010101" pitchFamily="49" charset="-122"/>
                <a:ea typeface="黑体" panose="02010609060101010101" pitchFamily="49" charset="-122"/>
                <a:cs typeface="Times New Roman" panose="02020603050405020304" pitchFamily="18" charset="0"/>
              </a:rPr>
              <a:t>avg</a:t>
            </a:r>
            <a:r>
              <a:rPr lang="en-US" altLang="en-US" sz="18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1800" b="1" dirty="0">
                <a:latin typeface="黑体" panose="02010609060101010101" pitchFamily="49" charset="-122"/>
                <a:ea typeface="黑体" panose="02010609060101010101" pitchFamily="49" charset="-122"/>
                <a:cs typeface="Times New Roman" panose="02020603050405020304" pitchFamily="18" charset="0"/>
              </a:rPr>
              <a:t>count(), sum(), min(), max()…</a:t>
            </a:r>
          </a:p>
          <a:p>
            <a:pPr marL="457200" lvl="1" indent="0">
              <a:lnSpc>
                <a:spcPct val="120000"/>
              </a:lnSpc>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例如：每天销售额（数据）可以进行合计操作以获得每月或每年的总额可以用来构造数据立方体</a:t>
            </a: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Bef>
                <a:spcPts val="1200"/>
              </a:spcBef>
              <a:spcAft>
                <a:spcPts val="0"/>
              </a:spcAft>
              <a:buClrTx/>
              <a:buSzTx/>
              <a:buFont typeface="Wingdings" panose="05000000000000000000" pitchFamily="2" charset="2"/>
              <a:buChar char="Ø"/>
              <a:defRPr/>
            </a:pPr>
            <a:r>
              <a:rPr lang="zh-CN" altLang="en-US"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数据泛化</a:t>
            </a:r>
            <a:endParaRPr lang="en-US" altLang="zh-CN"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buFont typeface="Wingdings" panose="05000000000000000000" pitchFamily="2" charset="2"/>
              <a:buChar char="Ø"/>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使用概念分层的方式，利用高层的概念来替换低层或原始数据。</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None/>
              <a:defRPr/>
            </a:pPr>
            <a:r>
              <a:rPr lang="zh-CN" altLang="en-US" sz="1800" b="1" dirty="0">
                <a:latin typeface="黑体" panose="02010609060101010101" pitchFamily="49" charset="-122"/>
                <a:ea typeface="黑体" panose="02010609060101010101" pitchFamily="49" charset="-122"/>
                <a:cs typeface="Times New Roman" panose="02020603050405020304" pitchFamily="18" charset="0"/>
              </a:rPr>
              <a:t>例如：街道属性，就可以泛化到更高层次的概念，诸如：城市、国家。同样对于数值型的属性，如年龄属性，就可以映射到更高层次概念，如：中年和老年</a:t>
            </a:r>
            <a:endParaRPr lang="en-US" altLang="zh-CN" sz="18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Bef>
                <a:spcPts val="1200"/>
              </a:spcBef>
              <a:spcAft>
                <a:spcPts val="0"/>
              </a:spcAft>
              <a:buClrTx/>
              <a:buSzTx/>
              <a:buFont typeface="Wingdings" panose="05000000000000000000" pitchFamily="2" charset="2"/>
              <a:buChar char="Ø"/>
              <a:defRPr/>
            </a:pPr>
            <a:endParaRPr lang="en-US" altLang="zh-CN" sz="18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Font typeface="Wingdings" panose="05000000000000000000" pitchFamily="2" charset="2"/>
              <a:buNone/>
              <a:defRPr/>
            </a:pPr>
            <a:endParaRPr lang="en-US" altLang="zh-CN" sz="25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a:extLst>
              <a:ext uri="{FF2B5EF4-FFF2-40B4-BE49-F238E27FC236}">
                <a16:creationId xmlns:a16="http://schemas.microsoft.com/office/drawing/2014/main" id="{776989B6-3935-4852-9997-528F0FAF0EEA}"/>
              </a:ext>
            </a:extLst>
          </p:cNvPr>
          <p:cNvSpPr>
            <a:spLocks noGrp="1" noChangeArrowheads="1"/>
          </p:cNvSpPr>
          <p:nvPr>
            <p:ph idx="4294967295"/>
          </p:nvPr>
        </p:nvSpPr>
        <p:spPr>
          <a:xfrm>
            <a:off x="107504" y="476672"/>
            <a:ext cx="8712968" cy="5904656"/>
          </a:xfrm>
        </p:spPr>
        <p:txBody>
          <a:bodyPr/>
          <a:lstStyle/>
          <a:p>
            <a:pPr marL="457200" lvl="1" indent="0">
              <a:lnSpc>
                <a:spcPct val="150000"/>
              </a:lnSpc>
              <a:buClrTx/>
              <a:buSzTx/>
              <a:buFont typeface="Wingdings" panose="05000000000000000000" pitchFamily="2" charset="2"/>
              <a:buChar char="Ø"/>
              <a:defRPr/>
            </a:pPr>
            <a:r>
              <a:rPr lang="zh-CN" altLang="en-US"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规范化</a:t>
            </a:r>
            <a:endParaRPr lang="en-US" altLang="zh-CN" sz="20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marL="90488" lvl="1" indent="457200">
              <a:lnSpc>
                <a:spcPct val="120000"/>
              </a:lnSpc>
              <a:buNone/>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数据规范化是数据挖掘的一项基础工作。不同评价指标往往具有不同的量纲，数值间的差别可能很大，不进行处理可能会影响到数据分析的结果。为了消除指标之间的量纲和取值范围差异的影响，需要进行标准化处理，将数据按照比例进行缩放，使之落入一个特定的区域，便于进行综合分析。</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90488" lvl="1" indent="457200">
              <a:lnSpc>
                <a:spcPct val="120000"/>
              </a:lnSpc>
              <a:buNone/>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例如，把高度的度量单位从米变成英寸，把重量的度量单位从公斤改成磅，可能导致完全不同的结果。</a:t>
            </a:r>
            <a:r>
              <a:rPr lang="zh-CN" altLang="en-US"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为了帮助避免对度量单位选择的依赖性</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，需要对数据进行规范化，对属性数据进行缩放，使之可以</a:t>
            </a:r>
            <a:r>
              <a:rPr lang="zh-CN" altLang="en-US"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落入到一个较小的特定区域之间，如</a:t>
            </a:r>
            <a:r>
              <a:rPr lang="en-US" altLang="zh-CN"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[0</a:t>
            </a:r>
            <a:r>
              <a:rPr lang="zh-CN" altLang="en-US"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90488" lvl="1" indent="0">
              <a:lnSpc>
                <a:spcPct val="120000"/>
              </a:lnSpc>
              <a:buNone/>
              <a:defRPr/>
            </a:pPr>
            <a:endParaRPr lang="en-US" altLang="zh-CN" sz="1800" b="1" dirty="0">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None/>
              <a:defRPr/>
            </a:pPr>
            <a:r>
              <a:rPr lang="zh-CN" altLang="en-US"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主要的数据规范化方法：</a:t>
            </a:r>
            <a:endParaRPr lang="en-US" altLang="zh-CN"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50000"/>
              </a:lnSpc>
              <a:buClrTx/>
              <a:buSzTx/>
              <a:buFont typeface="Wingdings" panose="05000000000000000000" pitchFamily="2" charset="2"/>
              <a:buChar char="Ø"/>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最小</a:t>
            </a:r>
            <a:r>
              <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最大规范化（</a:t>
            </a:r>
            <a:r>
              <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MIN-MAX </a:t>
            </a: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50000"/>
              </a:lnSpc>
              <a:buClrTx/>
              <a:buSzTx/>
              <a:buFont typeface="Wingdings" panose="05000000000000000000" pitchFamily="2" charset="2"/>
              <a:buChar char="Ø"/>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零</a:t>
            </a:r>
            <a:r>
              <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均值规范化（</a:t>
            </a:r>
            <a:r>
              <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z-score</a:t>
            </a: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50000"/>
              </a:lnSpc>
              <a:buClrTx/>
              <a:buSzTx/>
              <a:buFont typeface="Wingdings" panose="05000000000000000000" pitchFamily="2" charset="2"/>
              <a:buChar char="Ø"/>
              <a:defRPr/>
            </a:pPr>
            <a:r>
              <a:rPr lang="zh-CN" altLang="en-US"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小数定标规范化</a:t>
            </a:r>
            <a:endParaRPr lang="en-US" altLang="zh-CN" sz="1800" b="1" dirty="0">
              <a:solidFill>
                <a:srgbClr val="00B0F0"/>
              </a:solidFill>
              <a:latin typeface="黑体" panose="02010609060101010101" pitchFamily="49" charset="-122"/>
              <a:ea typeface="黑体" panose="02010609060101010101" pitchFamily="49" charset="-122"/>
              <a:cs typeface="Times New Roman" panose="02020603050405020304" pitchFamily="18" charset="0"/>
            </a:endParaRPr>
          </a:p>
          <a:p>
            <a:pPr marL="457200" lvl="1" indent="0">
              <a:lnSpc>
                <a:spcPct val="120000"/>
              </a:lnSpc>
              <a:buFont typeface="Wingdings" panose="05000000000000000000" pitchFamily="2" charset="2"/>
              <a:buNone/>
            </a:pPr>
            <a:endParaRPr lang="en-US" altLang="zh-CN" sz="2500"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5">
            <a:extLst>
              <a:ext uri="{FF2B5EF4-FFF2-40B4-BE49-F238E27FC236}">
                <a16:creationId xmlns:a16="http://schemas.microsoft.com/office/drawing/2014/main" id="{EC02BEE4-2543-41AB-9F72-B5743CD226BD}"/>
              </a:ext>
            </a:extLst>
          </p:cNvPr>
          <p:cNvSpPr txBox="1">
            <a:spLocks noChangeArrowheads="1"/>
          </p:cNvSpPr>
          <p:nvPr/>
        </p:nvSpPr>
        <p:spPr bwMode="auto">
          <a:xfrm>
            <a:off x="-12700" y="696913"/>
            <a:ext cx="2656496"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lvl="1" indent="0">
              <a:lnSpc>
                <a:spcPct val="150000"/>
              </a:lnSpc>
              <a:buClrTx/>
              <a:buSzTx/>
              <a:buFont typeface="Wingdings" panose="05000000000000000000" pitchFamily="2" charset="2"/>
              <a:buChar char="Ø"/>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最小最大规范化</a:t>
            </a:r>
          </a:p>
        </p:txBody>
      </p:sp>
      <p:sp>
        <p:nvSpPr>
          <p:cNvPr id="2" name="矩形 1">
            <a:extLst>
              <a:ext uri="{FF2B5EF4-FFF2-40B4-BE49-F238E27FC236}">
                <a16:creationId xmlns:a16="http://schemas.microsoft.com/office/drawing/2014/main" id="{94B8B122-B82B-4CC0-9A13-26988E9F4138}"/>
              </a:ext>
            </a:extLst>
          </p:cNvPr>
          <p:cNvSpPr>
            <a:spLocks noRot="1" noChangeAspect="1" noMove="1" noResize="1" noEditPoints="1" noAdjustHandles="1" noChangeArrowheads="1" noChangeShapeType="1" noTextEdit="1"/>
          </p:cNvSpPr>
          <p:nvPr/>
        </p:nvSpPr>
        <p:spPr>
          <a:xfrm>
            <a:off x="539552" y="1412776"/>
            <a:ext cx="8262664" cy="5265031"/>
          </a:xfrm>
          <a:prstGeom prst="rect">
            <a:avLst/>
          </a:prstGeom>
          <a:blipFill rotWithShape="0">
            <a:blip r:embed="rId3"/>
            <a:stretch>
              <a:fillRect l="-886" t="-463" r="-738" b="-811"/>
            </a:stretch>
          </a:blipFill>
        </p:spPr>
        <p:txBody>
          <a:bodyPr/>
          <a:lstStyle/>
          <a:p>
            <a:pPr>
              <a:defRPr/>
            </a:pPr>
            <a:r>
              <a:rPr lang="zh-CN" altLang="en-US" b="1">
                <a:noFill/>
                <a:latin typeface="黑体" panose="02010609060101010101" pitchFamily="49" charset="-122"/>
                <a:ea typeface="黑体" panose="02010609060101010101" pitchFamily="49" charset="-122"/>
              </a:rPr>
              <a:t> </a:t>
            </a:r>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5">
            <a:extLst>
              <a:ext uri="{FF2B5EF4-FFF2-40B4-BE49-F238E27FC236}">
                <a16:creationId xmlns:a16="http://schemas.microsoft.com/office/drawing/2014/main" id="{CC76B3D4-DA93-4159-ABE7-BBFB01FCAED8}"/>
              </a:ext>
            </a:extLst>
          </p:cNvPr>
          <p:cNvSpPr txBox="1">
            <a:spLocks noChangeArrowheads="1"/>
          </p:cNvSpPr>
          <p:nvPr/>
        </p:nvSpPr>
        <p:spPr bwMode="auto">
          <a:xfrm>
            <a:off x="-21734" y="764704"/>
            <a:ext cx="3953326"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lvl="1" indent="0">
              <a:lnSpc>
                <a:spcPct val="150000"/>
              </a:lnSpc>
              <a:buClrTx/>
              <a:buSzTx/>
              <a:buFont typeface="Wingdings" panose="05000000000000000000" pitchFamily="2" charset="2"/>
              <a:buChar char="Ø"/>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零</a:t>
            </a:r>
            <a:r>
              <a:rPr lang="en-US" altLang="zh-CN"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均值规范化（</a:t>
            </a:r>
            <a:r>
              <a:rPr lang="en-US" altLang="zh-CN"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Z-score</a:t>
            </a: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a:t>
            </a:r>
          </a:p>
        </p:txBody>
      </p:sp>
      <p:sp>
        <p:nvSpPr>
          <p:cNvPr id="2" name="矩形 1">
            <a:extLst>
              <a:ext uri="{FF2B5EF4-FFF2-40B4-BE49-F238E27FC236}">
                <a16:creationId xmlns:a16="http://schemas.microsoft.com/office/drawing/2014/main" id="{35C62864-5AB2-4515-B68A-EA5F47BB30A3}"/>
              </a:ext>
            </a:extLst>
          </p:cNvPr>
          <p:cNvSpPr>
            <a:spLocks noRot="1" noChangeAspect="1" noMove="1" noResize="1" noEditPoints="1" noAdjustHandles="1" noChangeArrowheads="1" noChangeShapeType="1" noTextEdit="1"/>
          </p:cNvSpPr>
          <p:nvPr/>
        </p:nvSpPr>
        <p:spPr>
          <a:xfrm>
            <a:off x="395536" y="1844824"/>
            <a:ext cx="8459762" cy="3069686"/>
          </a:xfrm>
          <a:prstGeom prst="rect">
            <a:avLst/>
          </a:prstGeom>
          <a:blipFill rotWithShape="0">
            <a:blip r:embed="rId3"/>
            <a:stretch>
              <a:fillRect l="-793" t="-795"/>
            </a:stretch>
          </a:blipFill>
        </p:spPr>
        <p:txBody>
          <a:bodyPr/>
          <a:lstStyle/>
          <a:p>
            <a:pPr>
              <a:defRPr/>
            </a:pPr>
            <a:r>
              <a:rPr lang="zh-CN" altLang="en-US" b="1">
                <a:noFill/>
                <a:latin typeface="黑体" panose="02010609060101010101" pitchFamily="49" charset="-122"/>
                <a:ea typeface="黑体" panose="02010609060101010101" pitchFamily="49" charset="-122"/>
              </a:rPr>
              <a:t> </a:t>
            </a:r>
          </a:p>
        </p:txBody>
      </p:sp>
      <p:sp>
        <p:nvSpPr>
          <p:cNvPr id="5" name="文本框 4">
            <a:extLst>
              <a:ext uri="{FF2B5EF4-FFF2-40B4-BE49-F238E27FC236}">
                <a16:creationId xmlns:a16="http://schemas.microsoft.com/office/drawing/2014/main" id="{93572D63-E82E-427F-9AB5-DCCF12C9E4FC}"/>
              </a:ext>
            </a:extLst>
          </p:cNvPr>
          <p:cNvSpPr txBox="1"/>
          <p:nvPr/>
        </p:nvSpPr>
        <p:spPr>
          <a:xfrm>
            <a:off x="288702" y="1340768"/>
            <a:ext cx="8747794" cy="400110"/>
          </a:xfrm>
          <a:prstGeom prst="rect">
            <a:avLst/>
          </a:prstGeom>
          <a:noFill/>
        </p:spPr>
        <p:txBody>
          <a:bodyPr wrap="square">
            <a:spAutoFit/>
          </a:bodyPr>
          <a:lstStyle/>
          <a:p>
            <a:r>
              <a:rPr lang="zh-CN" altLang="en-US" sz="2000" b="1" dirty="0">
                <a:latin typeface="黑体" panose="02010609060101010101" pitchFamily="49" charset="-122"/>
                <a:ea typeface="黑体" panose="02010609060101010101" pitchFamily="49" charset="-122"/>
              </a:rPr>
              <a:t>又称标准差标准化，经过处理的数据的均值为</a:t>
            </a:r>
            <a:r>
              <a:rPr lang="en-US" altLang="zh-CN" sz="2000" b="1" dirty="0">
                <a:latin typeface="黑体" panose="02010609060101010101" pitchFamily="49" charset="-122"/>
                <a:ea typeface="黑体" panose="02010609060101010101" pitchFamily="49" charset="-122"/>
              </a:rPr>
              <a:t>0</a:t>
            </a:r>
            <a:r>
              <a:rPr lang="zh-CN" altLang="en-US" sz="2000" b="1" dirty="0">
                <a:latin typeface="黑体" panose="02010609060101010101" pitchFamily="49" charset="-122"/>
                <a:ea typeface="黑体" panose="02010609060101010101" pitchFamily="49" charset="-122"/>
              </a:rPr>
              <a:t>，标准差为</a:t>
            </a:r>
            <a:r>
              <a:rPr lang="en-US" altLang="zh-CN" sz="2000" b="1" dirty="0">
                <a:latin typeface="黑体" panose="02010609060101010101" pitchFamily="49" charset="-122"/>
                <a:ea typeface="黑体" panose="02010609060101010101" pitchFamily="49" charset="-122"/>
              </a:rPr>
              <a:t>1</a:t>
            </a:r>
            <a:r>
              <a:rPr lang="zh-CN" altLang="en-US" sz="2000" b="1" dirty="0">
                <a:latin typeface="黑体" panose="02010609060101010101" pitchFamily="49" charset="-122"/>
                <a:ea typeface="黑体" panose="02010609060101010101" pitchFamily="49" charset="-122"/>
              </a:rPr>
              <a:t>。</a:t>
            </a:r>
          </a:p>
        </p:txBody>
      </p:sp>
    </p:spTree>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a:extLst>
              <a:ext uri="{FF2B5EF4-FFF2-40B4-BE49-F238E27FC236}">
                <a16:creationId xmlns:a16="http://schemas.microsoft.com/office/drawing/2014/main" id="{6FEC0DB5-05E8-4635-8902-D9E98A222D6F}"/>
              </a:ext>
            </a:extLst>
          </p:cNvPr>
          <p:cNvSpPr txBox="1">
            <a:spLocks noChangeArrowheads="1"/>
          </p:cNvSpPr>
          <p:nvPr/>
        </p:nvSpPr>
        <p:spPr bwMode="auto">
          <a:xfrm>
            <a:off x="4806" y="842546"/>
            <a:ext cx="2656496" cy="495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lvl="1" indent="0">
              <a:lnSpc>
                <a:spcPct val="150000"/>
              </a:lnSpc>
              <a:buClrTx/>
              <a:buSzTx/>
              <a:buFont typeface="Wingdings" panose="05000000000000000000" pitchFamily="2" charset="2"/>
              <a:buChar char="Ø"/>
              <a:defRPr/>
            </a:pPr>
            <a:r>
              <a:rPr lang="zh-CN" altLang="en-US" sz="2000" b="1" dirty="0">
                <a:solidFill>
                  <a:srgbClr val="00B0F0"/>
                </a:solidFill>
                <a:latin typeface="黑体" panose="02010609060101010101" pitchFamily="49" charset="-122"/>
                <a:ea typeface="黑体" panose="02010609060101010101" pitchFamily="49" charset="-122"/>
                <a:cs typeface="Times New Roman" panose="02020603050405020304" pitchFamily="18" charset="0"/>
              </a:rPr>
              <a:t>小数定标规范化</a:t>
            </a:r>
          </a:p>
        </p:txBody>
      </p:sp>
      <p:sp>
        <p:nvSpPr>
          <p:cNvPr id="3" name="矩形 2">
            <a:extLst>
              <a:ext uri="{FF2B5EF4-FFF2-40B4-BE49-F238E27FC236}">
                <a16:creationId xmlns:a16="http://schemas.microsoft.com/office/drawing/2014/main" id="{9ABBD3C7-18C0-4998-A7D9-4576B1DFF976}"/>
              </a:ext>
            </a:extLst>
          </p:cNvPr>
          <p:cNvSpPr>
            <a:spLocks noRot="1" noChangeAspect="1" noMove="1" noResize="1" noEditPoints="1" noAdjustHandles="1" noChangeArrowheads="1" noChangeShapeType="1" noTextEdit="1"/>
          </p:cNvSpPr>
          <p:nvPr/>
        </p:nvSpPr>
        <p:spPr>
          <a:xfrm>
            <a:off x="539552" y="1844824"/>
            <a:ext cx="7633183" cy="3675045"/>
          </a:xfrm>
          <a:prstGeom prst="rect">
            <a:avLst/>
          </a:prstGeom>
          <a:blipFill rotWithShape="0">
            <a:blip r:embed="rId3"/>
            <a:stretch>
              <a:fillRect l="-879" t="-664" r="-559"/>
            </a:stretch>
          </a:blipFill>
        </p:spPr>
        <p:txBody>
          <a:bodyPr/>
          <a:lstStyle/>
          <a:p>
            <a:pPr>
              <a:defRPr/>
            </a:pPr>
            <a:r>
              <a:rPr lang="zh-CN" altLang="en-US">
                <a:noFill/>
              </a:rPr>
              <a:t> </a:t>
            </a:r>
          </a:p>
        </p:txBody>
      </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3DB3C26C-4D14-4DF3-B68F-832592223B8C}"/>
              </a:ext>
            </a:extLst>
          </p:cNvPr>
          <p:cNvSpPr txBox="1">
            <a:spLocks noChangeArrowheads="1"/>
          </p:cNvSpPr>
          <p:nvPr/>
        </p:nvSpPr>
        <p:spPr bwMode="auto">
          <a:xfrm>
            <a:off x="395536" y="764704"/>
            <a:ext cx="4104456"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zh-CN"/>
            </a:defPPr>
            <a:lvl1pPr>
              <a:defRPr sz="3200" b="1">
                <a:effectLst>
                  <a:outerShdw blurRad="38100" dist="38100" dir="2700000" algn="tl">
                    <a:srgbClr val="000000">
                      <a:alpha val="43137"/>
                    </a:srgbClr>
                  </a:outerShdw>
                </a:effectLst>
                <a:latin typeface="+mj-lt"/>
                <a:ea typeface="+mj-ea"/>
                <a:cs typeface="+mj-cs"/>
              </a:defRPr>
            </a:lvl1pPr>
            <a:lvl2pPr>
              <a:defRPr sz="4400"/>
            </a:lvl2pPr>
            <a:lvl3pPr>
              <a:defRPr sz="4400"/>
            </a:lvl3pPr>
            <a:lvl4pPr>
              <a:defRPr sz="4400"/>
            </a:lvl4pPr>
            <a:lvl5pPr>
              <a:defRPr sz="4400"/>
            </a:lvl5pPr>
            <a:lvl6pPr marL="457200" fontAlgn="base">
              <a:spcBef>
                <a:spcPct val="0"/>
              </a:spcBef>
              <a:spcAft>
                <a:spcPct val="0"/>
              </a:spcAft>
              <a:defRPr sz="4400"/>
            </a:lvl6pPr>
            <a:lvl7pPr marL="914400" fontAlgn="base">
              <a:spcBef>
                <a:spcPct val="0"/>
              </a:spcBef>
              <a:spcAft>
                <a:spcPct val="0"/>
              </a:spcAft>
              <a:defRPr sz="4400"/>
            </a:lvl7pPr>
            <a:lvl8pPr marL="1371600" fontAlgn="base">
              <a:spcBef>
                <a:spcPct val="0"/>
              </a:spcBef>
              <a:spcAft>
                <a:spcPct val="0"/>
              </a:spcAft>
              <a:defRPr sz="4400"/>
            </a:lvl8pPr>
            <a:lvl9pPr marL="1828800" fontAlgn="base">
              <a:spcBef>
                <a:spcPct val="0"/>
              </a:spcBef>
              <a:spcAft>
                <a:spcPct val="0"/>
              </a:spcAft>
              <a:defRPr sz="4400"/>
            </a:lvl9pPr>
          </a:lstStyle>
          <a:p>
            <a:r>
              <a:rPr lang="en-US" altLang="zh-CN" dirty="0">
                <a:effectLst/>
                <a:latin typeface="黑体" panose="02010609060101010101" pitchFamily="49" charset="-122"/>
                <a:ea typeface="黑体" panose="02010609060101010101" pitchFamily="49" charset="-122"/>
              </a:rPr>
              <a:t>2.3.5 </a:t>
            </a:r>
            <a:r>
              <a:rPr lang="zh-CN" altLang="en-US" dirty="0">
                <a:effectLst/>
                <a:latin typeface="黑体" panose="02010609060101010101" pitchFamily="49" charset="-122"/>
                <a:ea typeface="黑体" panose="02010609060101010101" pitchFamily="49" charset="-122"/>
              </a:rPr>
              <a:t>数据规约</a:t>
            </a:r>
          </a:p>
        </p:txBody>
      </p:sp>
      <p:sp>
        <p:nvSpPr>
          <p:cNvPr id="2" name="矩形 1">
            <a:extLst>
              <a:ext uri="{FF2B5EF4-FFF2-40B4-BE49-F238E27FC236}">
                <a16:creationId xmlns:a16="http://schemas.microsoft.com/office/drawing/2014/main" id="{84141932-5D3C-4FFC-B4CF-A8BC203B3622}"/>
              </a:ext>
            </a:extLst>
          </p:cNvPr>
          <p:cNvSpPr/>
          <p:nvPr/>
        </p:nvSpPr>
        <p:spPr>
          <a:xfrm>
            <a:off x="395536" y="1425964"/>
            <a:ext cx="8229600" cy="1015663"/>
          </a:xfrm>
          <a:prstGeom prst="rect">
            <a:avLst/>
          </a:prstGeom>
        </p:spPr>
        <p:txBody>
          <a:bodyPr wrap="square">
            <a:spAutoFit/>
          </a:bodyPr>
          <a:lstStyle/>
          <a:p>
            <a:pPr algn="just"/>
            <a:r>
              <a:rPr lang="zh-CN" altLang="en-US" sz="2000" b="1" kern="100"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数据归约</a:t>
            </a:r>
            <a:r>
              <a:rPr lang="zh-CN" altLang="en-US" sz="2000" b="1" kern="100" dirty="0">
                <a:latin typeface="黑体" panose="02010609060101010101" pitchFamily="49" charset="-122"/>
                <a:ea typeface="黑体" panose="02010609060101010101" pitchFamily="49" charset="-122"/>
                <a:cs typeface="Times New Roman" panose="02020603050405020304" pitchFamily="18" charset="0"/>
              </a:rPr>
              <a:t>的本质就是缩小数据的范围，是指在不破坏数据完整性的前提下，获得比原始数据小得多的挖掘数据集，该数据集可以得到和原始数据集相同的挖掘结果，进而减少数据挖掘所需要的时间。</a:t>
            </a:r>
          </a:p>
        </p:txBody>
      </p:sp>
      <p:sp>
        <p:nvSpPr>
          <p:cNvPr id="6" name="内容占位符 2">
            <a:extLst>
              <a:ext uri="{FF2B5EF4-FFF2-40B4-BE49-F238E27FC236}">
                <a16:creationId xmlns:a16="http://schemas.microsoft.com/office/drawing/2014/main" id="{38A35C70-DAE0-4766-9D34-2A4D7131F444}"/>
              </a:ext>
            </a:extLst>
          </p:cNvPr>
          <p:cNvSpPr txBox="1">
            <a:spLocks/>
          </p:cNvSpPr>
          <p:nvPr/>
        </p:nvSpPr>
        <p:spPr bwMode="auto">
          <a:xfrm>
            <a:off x="409478" y="2420888"/>
            <a:ext cx="8229600" cy="403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457200">
              <a:lnSpc>
                <a:spcPct val="150000"/>
              </a:lnSpc>
              <a:spcBef>
                <a:spcPts val="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常用的数据归约方法</a:t>
            </a:r>
          </a:p>
          <a:p>
            <a:pPr lvl="1">
              <a:lnSpc>
                <a:spcPct val="120000"/>
              </a:lnSpc>
              <a:spcBef>
                <a:spcPts val="0"/>
              </a:spcBef>
              <a:buFont typeface="Wingdings" panose="05000000000000000000" pitchFamily="2" charset="2"/>
              <a:buChar char="Ø"/>
              <a:defRPr/>
            </a:pP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数据立方体聚集：减少数据的维度</a:t>
            </a:r>
          </a:p>
          <a:p>
            <a:pPr lvl="1">
              <a:lnSpc>
                <a:spcPct val="120000"/>
              </a:lnSpc>
              <a:spcBef>
                <a:spcPts val="0"/>
              </a:spcBef>
              <a:buFont typeface="Wingdings" panose="05000000000000000000" pitchFamily="2" charset="2"/>
              <a:buChar char="Ø"/>
              <a:defRPr/>
            </a:pP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维归约：删除不相关、弱相关或冗余属性</a:t>
            </a:r>
          </a:p>
          <a:p>
            <a:pPr lvl="1">
              <a:lnSpc>
                <a:spcPct val="120000"/>
              </a:lnSpc>
              <a:spcBef>
                <a:spcPts val="0"/>
              </a:spcBef>
              <a:buFont typeface="Wingdings" panose="05000000000000000000" pitchFamily="2" charset="2"/>
              <a:buChar char="Ø"/>
              <a:defRPr/>
            </a:pP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数据压缩：使用正确的编码压缩数据集</a:t>
            </a:r>
            <a:endParaRPr lang="en-US" altLang="zh-CN"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spcBef>
                <a:spcPts val="0"/>
              </a:spcBef>
              <a:buFont typeface="Wingdings" panose="05000000000000000000" pitchFamily="2" charset="2"/>
              <a:buChar char="Ø"/>
              <a:defRPr/>
            </a:pP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数值规约：用较小的数值表示数据，或采用较短的单位，或使用模型来表示数据</a:t>
            </a:r>
          </a:p>
          <a:p>
            <a:pPr lvl="1">
              <a:lnSpc>
                <a:spcPct val="120000"/>
              </a:lnSpc>
              <a:spcBef>
                <a:spcPts val="0"/>
              </a:spcBef>
              <a:buFont typeface="Wingdings" panose="05000000000000000000" pitchFamily="2" charset="2"/>
              <a:buChar char="Ø"/>
              <a:defRPr/>
            </a:pP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离散化和概念分层产生：离散化是用确定的有限个区段值代替原始值；概念分层是指用较高层次的概念替换低层次的概念</a:t>
            </a:r>
          </a:p>
          <a:p>
            <a:pPr marL="342900" lvl="1" indent="-342900">
              <a:lnSpc>
                <a:spcPct val="150000"/>
              </a:lnSpc>
              <a:spcBef>
                <a:spcPts val="0"/>
              </a:spcBef>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用于数据归约的时间不应当超过或“抵消”在归约后的数据上挖掘节省的时间</a:t>
            </a:r>
          </a:p>
        </p:txBody>
      </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a:extLst>
              <a:ext uri="{FF2B5EF4-FFF2-40B4-BE49-F238E27FC236}">
                <a16:creationId xmlns:a16="http://schemas.microsoft.com/office/drawing/2014/main" id="{226F3CC8-873D-4B8C-B69C-910A62E0E1A3}"/>
              </a:ext>
            </a:extLst>
          </p:cNvPr>
          <p:cNvSpPr>
            <a:spLocks noGrp="1" noChangeArrowheads="1"/>
          </p:cNvSpPr>
          <p:nvPr>
            <p:ph idx="4294967295"/>
          </p:nvPr>
        </p:nvSpPr>
        <p:spPr>
          <a:xfrm>
            <a:off x="429167" y="2593345"/>
            <a:ext cx="8229600" cy="3816449"/>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最底层的方体对应于基本方体</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基本方体对应于感兴趣的实体（一般是原始数据集）</a:t>
            </a:r>
          </a:p>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在数据立方体中存在着不同级别的汇总</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数据立方体可以看成方体的格</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每个较高层次的抽象将进一步减少结果数据</a:t>
            </a:r>
          </a:p>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数据立方体提供了对预计算的汇总数据的快速访问</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使用与给定任务相关的最小方体</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在可能的情况下，对于汇总数据的查询应当使用数据立方体</a:t>
            </a:r>
          </a:p>
        </p:txBody>
      </p:sp>
      <p:sp>
        <p:nvSpPr>
          <p:cNvPr id="79875" name="Text Box 5">
            <a:extLst>
              <a:ext uri="{FF2B5EF4-FFF2-40B4-BE49-F238E27FC236}">
                <a16:creationId xmlns:a16="http://schemas.microsoft.com/office/drawing/2014/main" id="{525A8F92-99DE-4B6E-B6BA-73895EDB31D6}"/>
              </a:ext>
            </a:extLst>
          </p:cNvPr>
          <p:cNvSpPr txBox="1">
            <a:spLocks noChangeArrowheads="1"/>
          </p:cNvSpPr>
          <p:nvPr/>
        </p:nvSpPr>
        <p:spPr bwMode="auto">
          <a:xfrm>
            <a:off x="323528" y="628390"/>
            <a:ext cx="2452916" cy="481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数据立方体聚集</a:t>
            </a:r>
          </a:p>
        </p:txBody>
      </p:sp>
      <p:sp>
        <p:nvSpPr>
          <p:cNvPr id="2" name="矩形 1">
            <a:extLst>
              <a:ext uri="{FF2B5EF4-FFF2-40B4-BE49-F238E27FC236}">
                <a16:creationId xmlns:a16="http://schemas.microsoft.com/office/drawing/2014/main" id="{DA20048B-BBEA-4B06-989A-0A9AEF850AF6}"/>
              </a:ext>
            </a:extLst>
          </p:cNvPr>
          <p:cNvSpPr/>
          <p:nvPr/>
        </p:nvSpPr>
        <p:spPr>
          <a:xfrm>
            <a:off x="457200" y="1340768"/>
            <a:ext cx="8579296" cy="1015663"/>
          </a:xfrm>
          <a:prstGeom prst="rect">
            <a:avLst/>
          </a:prstGeom>
        </p:spPr>
        <p:txBody>
          <a:bodyPr wrap="square">
            <a:spAutoFit/>
          </a:bodyPr>
          <a:lstStyle/>
          <a:p>
            <a:pPr algn="just"/>
            <a:r>
              <a:rPr lang="zh-CN" altLang="en-US" sz="2000" b="1" dirty="0">
                <a:solidFill>
                  <a:srgbClr val="C00000"/>
                </a:solidFill>
                <a:latin typeface="黑体" panose="02010609060101010101" pitchFamily="49" charset="-122"/>
                <a:ea typeface="黑体" panose="02010609060101010101" pitchFamily="49" charset="-122"/>
              </a:rPr>
              <a:t>数据立方体</a:t>
            </a:r>
            <a:r>
              <a:rPr lang="zh-CN" altLang="en-US" sz="2000" b="1" dirty="0">
                <a:latin typeface="黑体" panose="02010609060101010101" pitchFamily="49" charset="-122"/>
                <a:ea typeface="黑体" panose="02010609060101010101" pitchFamily="49" charset="-122"/>
              </a:rPr>
              <a:t>是数据的多维模型，由维和事实组成。维度就是数据的属性，事实是具体的数据内容。平常的认知中立方体都是三维结构，在数据挖掘领域，数据立方体可以是多维的，甚至是</a:t>
            </a:r>
            <a:r>
              <a:rPr lang="en-US" altLang="zh-CN" sz="2000" b="1" dirty="0">
                <a:latin typeface="黑体" panose="02010609060101010101" pitchFamily="49" charset="-122"/>
                <a:ea typeface="黑体" panose="02010609060101010101" pitchFamily="49" charset="-122"/>
              </a:rPr>
              <a:t>n</a:t>
            </a:r>
            <a:r>
              <a:rPr lang="zh-CN" altLang="en-US" sz="2000" b="1" dirty="0">
                <a:latin typeface="黑体" panose="02010609060101010101" pitchFamily="49" charset="-122"/>
                <a:ea typeface="黑体" panose="02010609060101010101" pitchFamily="49" charset="-122"/>
              </a:rPr>
              <a:t>维的。</a:t>
            </a:r>
          </a:p>
        </p:txBody>
      </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a:extLst>
              <a:ext uri="{FF2B5EF4-FFF2-40B4-BE49-F238E27FC236}">
                <a16:creationId xmlns:a16="http://schemas.microsoft.com/office/drawing/2014/main" id="{0EA5476D-061C-49E5-88B1-F4DB8806DB19}"/>
              </a:ext>
            </a:extLst>
          </p:cNvPr>
          <p:cNvGrpSpPr>
            <a:grpSpLocks/>
          </p:cNvGrpSpPr>
          <p:nvPr/>
        </p:nvGrpSpPr>
        <p:grpSpPr bwMode="auto">
          <a:xfrm>
            <a:off x="457200" y="2132856"/>
            <a:ext cx="7848600" cy="3392488"/>
            <a:chOff x="288" y="1728"/>
            <a:chExt cx="4944" cy="2137"/>
          </a:xfrm>
        </p:grpSpPr>
        <p:grpSp>
          <p:nvGrpSpPr>
            <p:cNvPr id="3" name="Group 27">
              <a:extLst>
                <a:ext uri="{FF2B5EF4-FFF2-40B4-BE49-F238E27FC236}">
                  <a16:creationId xmlns:a16="http://schemas.microsoft.com/office/drawing/2014/main" id="{427EAA73-E7F4-4B90-8B60-2217670065CB}"/>
                </a:ext>
              </a:extLst>
            </p:cNvPr>
            <p:cNvGrpSpPr>
              <a:grpSpLocks/>
            </p:cNvGrpSpPr>
            <p:nvPr/>
          </p:nvGrpSpPr>
          <p:grpSpPr bwMode="auto">
            <a:xfrm>
              <a:off x="816" y="1728"/>
              <a:ext cx="1491" cy="1561"/>
              <a:chOff x="1008" y="2208"/>
              <a:chExt cx="1491" cy="1561"/>
            </a:xfrm>
          </p:grpSpPr>
          <p:sp>
            <p:nvSpPr>
              <p:cNvPr id="25" name="Rectangle 28">
                <a:extLst>
                  <a:ext uri="{FF2B5EF4-FFF2-40B4-BE49-F238E27FC236}">
                    <a16:creationId xmlns:a16="http://schemas.microsoft.com/office/drawing/2014/main" id="{74B066FB-A058-449D-A375-7D9CE4452B63}"/>
                  </a:ext>
                </a:extLst>
              </p:cNvPr>
              <p:cNvSpPr>
                <a:spLocks noChangeArrowheads="1"/>
              </p:cNvSpPr>
              <p:nvPr/>
            </p:nvSpPr>
            <p:spPr bwMode="auto">
              <a:xfrm>
                <a:off x="1008" y="2208"/>
                <a:ext cx="1491"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dirty="0">
                    <a:ln>
                      <a:noFill/>
                    </a:ln>
                    <a:solidFill>
                      <a:srgbClr val="FFFFFF"/>
                    </a:solidFill>
                    <a:effectLst/>
                    <a:uLnTx/>
                    <a:uFillTx/>
                    <a:latin typeface="Tahoma" panose="020B0604030504040204" pitchFamily="34" charset="0"/>
                  </a:rPr>
                  <a:t>年</a:t>
                </a:r>
                <a:r>
                  <a:rPr kumimoji="1" lang="en-US" altLang="zh-CN" sz="2400" b="0" i="0" u="none" strike="noStrike" kern="0" cap="none" spc="0" normalizeH="0" baseline="0" noProof="0" dirty="0">
                    <a:ln>
                      <a:noFill/>
                    </a:ln>
                    <a:solidFill>
                      <a:srgbClr val="FFFFFF"/>
                    </a:solidFill>
                    <a:effectLst/>
                    <a:uLnTx/>
                    <a:uFillTx/>
                    <a:latin typeface="Tahoma" panose="020B0604030504040204" pitchFamily="34" charset="0"/>
                  </a:rPr>
                  <a:t>=2002</a:t>
                </a:r>
              </a:p>
            </p:txBody>
          </p:sp>
          <p:sp>
            <p:nvSpPr>
              <p:cNvPr id="26" name="Rectangle 29">
                <a:extLst>
                  <a:ext uri="{FF2B5EF4-FFF2-40B4-BE49-F238E27FC236}">
                    <a16:creationId xmlns:a16="http://schemas.microsoft.com/office/drawing/2014/main" id="{357EFFE1-2028-4CE8-A39B-2C0AA6C4EBE3}"/>
                  </a:ext>
                </a:extLst>
              </p:cNvPr>
              <p:cNvSpPr>
                <a:spLocks noChangeArrowheads="1"/>
              </p:cNvSpPr>
              <p:nvPr/>
            </p:nvSpPr>
            <p:spPr bwMode="auto">
              <a:xfrm>
                <a:off x="1008" y="2496"/>
                <a:ext cx="768"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sp>
            <p:nvSpPr>
              <p:cNvPr id="27" name="Rectangle 30">
                <a:extLst>
                  <a:ext uri="{FF2B5EF4-FFF2-40B4-BE49-F238E27FC236}">
                    <a16:creationId xmlns:a16="http://schemas.microsoft.com/office/drawing/2014/main" id="{59A77F49-AEFB-4549-A1D1-A57EDF0FCBC0}"/>
                  </a:ext>
                </a:extLst>
              </p:cNvPr>
              <p:cNvSpPr>
                <a:spLocks noChangeArrowheads="1"/>
              </p:cNvSpPr>
              <p:nvPr/>
            </p:nvSpPr>
            <p:spPr bwMode="auto">
              <a:xfrm>
                <a:off x="1776" y="2496"/>
                <a:ext cx="720"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grpSp>
            <p:nvGrpSpPr>
              <p:cNvPr id="28" name="Group 31">
                <a:extLst>
                  <a:ext uri="{FF2B5EF4-FFF2-40B4-BE49-F238E27FC236}">
                    <a16:creationId xmlns:a16="http://schemas.microsoft.com/office/drawing/2014/main" id="{41D7E683-F65E-4123-B4FB-486571337CF0}"/>
                  </a:ext>
                </a:extLst>
              </p:cNvPr>
              <p:cNvGrpSpPr>
                <a:grpSpLocks/>
              </p:cNvGrpSpPr>
              <p:nvPr/>
            </p:nvGrpSpPr>
            <p:grpSpPr bwMode="auto">
              <a:xfrm>
                <a:off x="1008" y="2784"/>
                <a:ext cx="1488" cy="985"/>
                <a:chOff x="1104" y="2247"/>
                <a:chExt cx="1488" cy="985"/>
              </a:xfrm>
            </p:grpSpPr>
            <p:sp>
              <p:nvSpPr>
                <p:cNvPr id="29" name="Rectangle 32">
                  <a:extLst>
                    <a:ext uri="{FF2B5EF4-FFF2-40B4-BE49-F238E27FC236}">
                      <a16:creationId xmlns:a16="http://schemas.microsoft.com/office/drawing/2014/main" id="{3F2D09AF-4FB3-4057-8D9E-827B55B33FFE}"/>
                    </a:ext>
                  </a:extLst>
                </p:cNvPr>
                <p:cNvSpPr>
                  <a:spLocks noChangeArrowheads="1"/>
                </p:cNvSpPr>
                <p:nvPr/>
              </p:nvSpPr>
              <p:spPr bwMode="auto">
                <a:xfrm>
                  <a:off x="1104" y="2247"/>
                  <a:ext cx="768" cy="98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sp>
              <p:nvSpPr>
                <p:cNvPr id="30" name="Rectangle 33">
                  <a:extLst>
                    <a:ext uri="{FF2B5EF4-FFF2-40B4-BE49-F238E27FC236}">
                      <a16:creationId xmlns:a16="http://schemas.microsoft.com/office/drawing/2014/main" id="{70036934-5A7F-484B-A881-84A415E998B3}"/>
                    </a:ext>
                  </a:extLst>
                </p:cNvPr>
                <p:cNvSpPr>
                  <a:spLocks noChangeArrowheads="1"/>
                </p:cNvSpPr>
                <p:nvPr/>
              </p:nvSpPr>
              <p:spPr bwMode="auto">
                <a:xfrm>
                  <a:off x="1872" y="2248"/>
                  <a:ext cx="720" cy="98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grpSp>
        </p:grpSp>
        <p:grpSp>
          <p:nvGrpSpPr>
            <p:cNvPr id="4" name="Group 20">
              <a:extLst>
                <a:ext uri="{FF2B5EF4-FFF2-40B4-BE49-F238E27FC236}">
                  <a16:creationId xmlns:a16="http://schemas.microsoft.com/office/drawing/2014/main" id="{22906D20-4F89-4D5E-AAE5-D24FAB8EC1C8}"/>
                </a:ext>
              </a:extLst>
            </p:cNvPr>
            <p:cNvGrpSpPr>
              <a:grpSpLocks/>
            </p:cNvGrpSpPr>
            <p:nvPr/>
          </p:nvGrpSpPr>
          <p:grpSpPr bwMode="auto">
            <a:xfrm>
              <a:off x="528" y="2016"/>
              <a:ext cx="1491" cy="1561"/>
              <a:chOff x="1008" y="2208"/>
              <a:chExt cx="1491" cy="1561"/>
            </a:xfrm>
          </p:grpSpPr>
          <p:sp>
            <p:nvSpPr>
              <p:cNvPr id="19" name="Rectangle 21">
                <a:extLst>
                  <a:ext uri="{FF2B5EF4-FFF2-40B4-BE49-F238E27FC236}">
                    <a16:creationId xmlns:a16="http://schemas.microsoft.com/office/drawing/2014/main" id="{09FE5C1B-9F7A-43F2-ADF4-4ABB45F5AF9C}"/>
                  </a:ext>
                </a:extLst>
              </p:cNvPr>
              <p:cNvSpPr>
                <a:spLocks noChangeArrowheads="1"/>
              </p:cNvSpPr>
              <p:nvPr/>
            </p:nvSpPr>
            <p:spPr bwMode="auto">
              <a:xfrm>
                <a:off x="1008" y="2208"/>
                <a:ext cx="1491"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rgbClr val="FFFFFF"/>
                    </a:solidFill>
                    <a:effectLst/>
                    <a:uLnTx/>
                    <a:uFillTx/>
                    <a:latin typeface="Tahoma" panose="020B0604030504040204" pitchFamily="34" charset="0"/>
                  </a:rPr>
                  <a:t>年</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=2001</a:t>
                </a:r>
              </a:p>
            </p:txBody>
          </p:sp>
          <p:sp>
            <p:nvSpPr>
              <p:cNvPr id="20" name="Rectangle 22">
                <a:extLst>
                  <a:ext uri="{FF2B5EF4-FFF2-40B4-BE49-F238E27FC236}">
                    <a16:creationId xmlns:a16="http://schemas.microsoft.com/office/drawing/2014/main" id="{DF8BA535-8253-4CAF-A5DB-4506AEB41386}"/>
                  </a:ext>
                </a:extLst>
              </p:cNvPr>
              <p:cNvSpPr>
                <a:spLocks noChangeArrowheads="1"/>
              </p:cNvSpPr>
              <p:nvPr/>
            </p:nvSpPr>
            <p:spPr bwMode="auto">
              <a:xfrm>
                <a:off x="1008" y="2496"/>
                <a:ext cx="768"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sp>
            <p:nvSpPr>
              <p:cNvPr id="21" name="Rectangle 23">
                <a:extLst>
                  <a:ext uri="{FF2B5EF4-FFF2-40B4-BE49-F238E27FC236}">
                    <a16:creationId xmlns:a16="http://schemas.microsoft.com/office/drawing/2014/main" id="{A60B4C87-B6D7-4938-A3E8-79B7F15134FF}"/>
                  </a:ext>
                </a:extLst>
              </p:cNvPr>
              <p:cNvSpPr>
                <a:spLocks noChangeArrowheads="1"/>
              </p:cNvSpPr>
              <p:nvPr/>
            </p:nvSpPr>
            <p:spPr bwMode="auto">
              <a:xfrm>
                <a:off x="1776" y="2496"/>
                <a:ext cx="720"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grpSp>
            <p:nvGrpSpPr>
              <p:cNvPr id="22" name="Group 24">
                <a:extLst>
                  <a:ext uri="{FF2B5EF4-FFF2-40B4-BE49-F238E27FC236}">
                    <a16:creationId xmlns:a16="http://schemas.microsoft.com/office/drawing/2014/main" id="{716A8471-5D53-4B7B-A29D-1D7592C39C0C}"/>
                  </a:ext>
                </a:extLst>
              </p:cNvPr>
              <p:cNvGrpSpPr>
                <a:grpSpLocks/>
              </p:cNvGrpSpPr>
              <p:nvPr/>
            </p:nvGrpSpPr>
            <p:grpSpPr bwMode="auto">
              <a:xfrm>
                <a:off x="1008" y="2784"/>
                <a:ext cx="1488" cy="985"/>
                <a:chOff x="1104" y="2247"/>
                <a:chExt cx="1488" cy="985"/>
              </a:xfrm>
            </p:grpSpPr>
            <p:sp>
              <p:nvSpPr>
                <p:cNvPr id="23" name="Rectangle 25">
                  <a:extLst>
                    <a:ext uri="{FF2B5EF4-FFF2-40B4-BE49-F238E27FC236}">
                      <a16:creationId xmlns:a16="http://schemas.microsoft.com/office/drawing/2014/main" id="{5CC1245A-715F-46F5-90B0-E3C562704E29}"/>
                    </a:ext>
                  </a:extLst>
                </p:cNvPr>
                <p:cNvSpPr>
                  <a:spLocks noChangeArrowheads="1"/>
                </p:cNvSpPr>
                <p:nvPr/>
              </p:nvSpPr>
              <p:spPr bwMode="auto">
                <a:xfrm>
                  <a:off x="1104" y="2247"/>
                  <a:ext cx="768" cy="98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sp>
              <p:nvSpPr>
                <p:cNvPr id="24" name="Rectangle 26">
                  <a:extLst>
                    <a:ext uri="{FF2B5EF4-FFF2-40B4-BE49-F238E27FC236}">
                      <a16:creationId xmlns:a16="http://schemas.microsoft.com/office/drawing/2014/main" id="{BBE5A2D2-55F6-44D2-BAB6-2C1C4EA59698}"/>
                    </a:ext>
                  </a:extLst>
                </p:cNvPr>
                <p:cNvSpPr>
                  <a:spLocks noChangeArrowheads="1"/>
                </p:cNvSpPr>
                <p:nvPr/>
              </p:nvSpPr>
              <p:spPr bwMode="auto">
                <a:xfrm>
                  <a:off x="1872" y="2248"/>
                  <a:ext cx="720" cy="98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FFFFFF"/>
                    </a:solidFill>
                    <a:effectLst/>
                    <a:uLnTx/>
                    <a:uFillTx/>
                    <a:latin typeface="Tahoma" panose="020B0604030504040204" pitchFamily="34" charset="0"/>
                  </a:endParaRPr>
                </a:p>
              </p:txBody>
            </p:sp>
          </p:grpSp>
        </p:grpSp>
        <p:grpSp>
          <p:nvGrpSpPr>
            <p:cNvPr id="5" name="Group 12">
              <a:extLst>
                <a:ext uri="{FF2B5EF4-FFF2-40B4-BE49-F238E27FC236}">
                  <a16:creationId xmlns:a16="http://schemas.microsoft.com/office/drawing/2014/main" id="{AC2F62D7-7C11-4A0E-85CD-9D98AF38B858}"/>
                </a:ext>
              </a:extLst>
            </p:cNvPr>
            <p:cNvGrpSpPr>
              <a:grpSpLocks/>
            </p:cNvGrpSpPr>
            <p:nvPr/>
          </p:nvGrpSpPr>
          <p:grpSpPr bwMode="auto">
            <a:xfrm>
              <a:off x="288" y="2304"/>
              <a:ext cx="1488" cy="1561"/>
              <a:chOff x="1008" y="2208"/>
              <a:chExt cx="1491" cy="1561"/>
            </a:xfrm>
          </p:grpSpPr>
          <p:sp>
            <p:nvSpPr>
              <p:cNvPr id="13" name="Rectangle 5">
                <a:extLst>
                  <a:ext uri="{FF2B5EF4-FFF2-40B4-BE49-F238E27FC236}">
                    <a16:creationId xmlns:a16="http://schemas.microsoft.com/office/drawing/2014/main" id="{4A7E9603-7524-4E87-9A2B-14D6C4D7423B}"/>
                  </a:ext>
                </a:extLst>
              </p:cNvPr>
              <p:cNvSpPr>
                <a:spLocks noChangeArrowheads="1"/>
              </p:cNvSpPr>
              <p:nvPr/>
            </p:nvSpPr>
            <p:spPr bwMode="auto">
              <a:xfrm>
                <a:off x="1008" y="2208"/>
                <a:ext cx="1491"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rgbClr val="FFFFFF"/>
                    </a:solidFill>
                    <a:effectLst/>
                    <a:uLnTx/>
                    <a:uFillTx/>
                    <a:latin typeface="Tahoma" panose="020B0604030504040204" pitchFamily="34" charset="0"/>
                  </a:rPr>
                  <a:t>年</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=2000</a:t>
                </a:r>
              </a:p>
            </p:txBody>
          </p:sp>
          <p:sp>
            <p:nvSpPr>
              <p:cNvPr id="14" name="Rectangle 6">
                <a:extLst>
                  <a:ext uri="{FF2B5EF4-FFF2-40B4-BE49-F238E27FC236}">
                    <a16:creationId xmlns:a16="http://schemas.microsoft.com/office/drawing/2014/main" id="{2F987E40-00A5-48C4-9D8B-B5D21F8FB6B4}"/>
                  </a:ext>
                </a:extLst>
              </p:cNvPr>
              <p:cNvSpPr>
                <a:spLocks noChangeArrowheads="1"/>
              </p:cNvSpPr>
              <p:nvPr/>
            </p:nvSpPr>
            <p:spPr bwMode="auto">
              <a:xfrm>
                <a:off x="1008" y="2496"/>
                <a:ext cx="768"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rgbClr val="FFFFFF"/>
                    </a:solidFill>
                    <a:effectLst/>
                    <a:uLnTx/>
                    <a:uFillTx/>
                    <a:latin typeface="Tahoma" panose="020B0604030504040204" pitchFamily="34" charset="0"/>
                  </a:rPr>
                  <a:t>季度</a:t>
                </a:r>
              </a:p>
            </p:txBody>
          </p:sp>
          <p:sp>
            <p:nvSpPr>
              <p:cNvPr id="15" name="Rectangle 8">
                <a:extLst>
                  <a:ext uri="{FF2B5EF4-FFF2-40B4-BE49-F238E27FC236}">
                    <a16:creationId xmlns:a16="http://schemas.microsoft.com/office/drawing/2014/main" id="{37CBB71A-B9A9-4933-BA13-C88301758DCB}"/>
                  </a:ext>
                </a:extLst>
              </p:cNvPr>
              <p:cNvSpPr>
                <a:spLocks noChangeArrowheads="1"/>
              </p:cNvSpPr>
              <p:nvPr/>
            </p:nvSpPr>
            <p:spPr bwMode="auto">
              <a:xfrm>
                <a:off x="1776" y="2496"/>
                <a:ext cx="720"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rgbClr val="FFFFFF"/>
                    </a:solidFill>
                    <a:effectLst/>
                    <a:uLnTx/>
                    <a:uFillTx/>
                    <a:latin typeface="Tahoma" panose="020B0604030504040204" pitchFamily="34" charset="0"/>
                  </a:rPr>
                  <a:t>销售额</a:t>
                </a:r>
              </a:p>
            </p:txBody>
          </p:sp>
          <p:grpSp>
            <p:nvGrpSpPr>
              <p:cNvPr id="16" name="Group 11">
                <a:extLst>
                  <a:ext uri="{FF2B5EF4-FFF2-40B4-BE49-F238E27FC236}">
                    <a16:creationId xmlns:a16="http://schemas.microsoft.com/office/drawing/2014/main" id="{40768698-4E68-4C79-AE0D-DCE60789FA1A}"/>
                  </a:ext>
                </a:extLst>
              </p:cNvPr>
              <p:cNvGrpSpPr>
                <a:grpSpLocks/>
              </p:cNvGrpSpPr>
              <p:nvPr/>
            </p:nvGrpSpPr>
            <p:grpSpPr bwMode="auto">
              <a:xfrm>
                <a:off x="1008" y="2784"/>
                <a:ext cx="1488" cy="985"/>
                <a:chOff x="1104" y="2247"/>
                <a:chExt cx="1488" cy="985"/>
              </a:xfrm>
            </p:grpSpPr>
            <p:sp>
              <p:nvSpPr>
                <p:cNvPr id="17" name="Rectangle 9">
                  <a:extLst>
                    <a:ext uri="{FF2B5EF4-FFF2-40B4-BE49-F238E27FC236}">
                      <a16:creationId xmlns:a16="http://schemas.microsoft.com/office/drawing/2014/main" id="{24BF34D9-15CB-4B1D-9B7E-CBD10A58E4CE}"/>
                    </a:ext>
                  </a:extLst>
                </p:cNvPr>
                <p:cNvSpPr>
                  <a:spLocks noChangeArrowheads="1"/>
                </p:cNvSpPr>
                <p:nvPr/>
              </p:nvSpPr>
              <p:spPr bwMode="auto">
                <a:xfrm>
                  <a:off x="1104" y="2247"/>
                  <a:ext cx="768" cy="98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Q1</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Q2</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Q3</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Q4</a:t>
                  </a:r>
                </a:p>
              </p:txBody>
            </p:sp>
            <p:sp>
              <p:nvSpPr>
                <p:cNvPr id="18" name="Rectangle 10">
                  <a:extLst>
                    <a:ext uri="{FF2B5EF4-FFF2-40B4-BE49-F238E27FC236}">
                      <a16:creationId xmlns:a16="http://schemas.microsoft.com/office/drawing/2014/main" id="{146DB5E1-5DDE-447C-94DB-ECA98C50B5B8}"/>
                    </a:ext>
                  </a:extLst>
                </p:cNvPr>
                <p:cNvSpPr>
                  <a:spLocks noChangeArrowheads="1"/>
                </p:cNvSpPr>
                <p:nvPr/>
              </p:nvSpPr>
              <p:spPr bwMode="auto">
                <a:xfrm>
                  <a:off x="1872" y="2248"/>
                  <a:ext cx="720" cy="98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rPr>
                    <a:t>¥</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3600</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rPr>
                    <a:t>¥</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4430</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rPr>
                    <a:t>¥</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4250</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rPr>
                    <a:t>¥</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5700</a:t>
                  </a:r>
                </a:p>
              </p:txBody>
            </p:sp>
          </p:grpSp>
        </p:grpSp>
        <p:grpSp>
          <p:nvGrpSpPr>
            <p:cNvPr id="6" name="Group 42">
              <a:extLst>
                <a:ext uri="{FF2B5EF4-FFF2-40B4-BE49-F238E27FC236}">
                  <a16:creationId xmlns:a16="http://schemas.microsoft.com/office/drawing/2014/main" id="{0B325BE3-B32A-4D1F-8A67-1D1E42DD24A2}"/>
                </a:ext>
              </a:extLst>
            </p:cNvPr>
            <p:cNvGrpSpPr>
              <a:grpSpLocks/>
            </p:cNvGrpSpPr>
            <p:nvPr/>
          </p:nvGrpSpPr>
          <p:grpSpPr bwMode="auto">
            <a:xfrm>
              <a:off x="3552" y="2208"/>
              <a:ext cx="1680" cy="1043"/>
              <a:chOff x="3552" y="2208"/>
              <a:chExt cx="1680" cy="1043"/>
            </a:xfrm>
          </p:grpSpPr>
          <p:sp>
            <p:nvSpPr>
              <p:cNvPr id="8" name="Rectangle 36">
                <a:extLst>
                  <a:ext uri="{FF2B5EF4-FFF2-40B4-BE49-F238E27FC236}">
                    <a16:creationId xmlns:a16="http://schemas.microsoft.com/office/drawing/2014/main" id="{0BF8807A-DD5E-482A-A45D-A503FC7D6308}"/>
                  </a:ext>
                </a:extLst>
              </p:cNvPr>
              <p:cNvSpPr>
                <a:spLocks noChangeArrowheads="1"/>
              </p:cNvSpPr>
              <p:nvPr/>
            </p:nvSpPr>
            <p:spPr bwMode="auto">
              <a:xfrm>
                <a:off x="3552" y="2208"/>
                <a:ext cx="867"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rgbClr val="FFFFFF"/>
                    </a:solidFill>
                    <a:effectLst/>
                    <a:uLnTx/>
                    <a:uFillTx/>
                    <a:latin typeface="Tahoma" panose="020B0604030504040204" pitchFamily="34" charset="0"/>
                  </a:rPr>
                  <a:t>年</a:t>
                </a:r>
              </a:p>
            </p:txBody>
          </p:sp>
          <p:sp>
            <p:nvSpPr>
              <p:cNvPr id="9" name="Rectangle 37">
                <a:extLst>
                  <a:ext uri="{FF2B5EF4-FFF2-40B4-BE49-F238E27FC236}">
                    <a16:creationId xmlns:a16="http://schemas.microsoft.com/office/drawing/2014/main" id="{C8848C45-00AB-408F-9259-2029EC6946D1}"/>
                  </a:ext>
                </a:extLst>
              </p:cNvPr>
              <p:cNvSpPr>
                <a:spLocks noChangeArrowheads="1"/>
              </p:cNvSpPr>
              <p:nvPr/>
            </p:nvSpPr>
            <p:spPr bwMode="auto">
              <a:xfrm>
                <a:off x="4419" y="2208"/>
                <a:ext cx="813" cy="29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zh-CN" altLang="en-US" sz="2400" b="0" i="0" u="none" strike="noStrike" kern="0" cap="none" spc="0" normalizeH="0" baseline="0" noProof="0">
                    <a:ln>
                      <a:noFill/>
                    </a:ln>
                    <a:solidFill>
                      <a:srgbClr val="FFFFFF"/>
                    </a:solidFill>
                    <a:effectLst/>
                    <a:uLnTx/>
                    <a:uFillTx/>
                    <a:latin typeface="Tahoma" panose="020B0604030504040204" pitchFamily="34" charset="0"/>
                  </a:rPr>
                  <a:t>销售额</a:t>
                </a:r>
              </a:p>
            </p:txBody>
          </p:sp>
          <p:grpSp>
            <p:nvGrpSpPr>
              <p:cNvPr id="10" name="Group 38">
                <a:extLst>
                  <a:ext uri="{FF2B5EF4-FFF2-40B4-BE49-F238E27FC236}">
                    <a16:creationId xmlns:a16="http://schemas.microsoft.com/office/drawing/2014/main" id="{65D4B166-96B4-40FD-BBDD-6C0070D640E2}"/>
                  </a:ext>
                </a:extLst>
              </p:cNvPr>
              <p:cNvGrpSpPr>
                <a:grpSpLocks/>
              </p:cNvGrpSpPr>
              <p:nvPr/>
            </p:nvGrpSpPr>
            <p:grpSpPr bwMode="auto">
              <a:xfrm>
                <a:off x="3552" y="2496"/>
                <a:ext cx="1680" cy="755"/>
                <a:chOff x="1104" y="2362"/>
                <a:chExt cx="1488" cy="755"/>
              </a:xfrm>
            </p:grpSpPr>
            <p:sp>
              <p:nvSpPr>
                <p:cNvPr id="11" name="Rectangle 39">
                  <a:extLst>
                    <a:ext uri="{FF2B5EF4-FFF2-40B4-BE49-F238E27FC236}">
                      <a16:creationId xmlns:a16="http://schemas.microsoft.com/office/drawing/2014/main" id="{631EF46B-3D67-422C-8609-E11735F6787F}"/>
                    </a:ext>
                  </a:extLst>
                </p:cNvPr>
                <p:cNvSpPr>
                  <a:spLocks noChangeArrowheads="1"/>
                </p:cNvSpPr>
                <p:nvPr/>
              </p:nvSpPr>
              <p:spPr bwMode="auto">
                <a:xfrm>
                  <a:off x="1104" y="2362"/>
                  <a:ext cx="768" cy="75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2000</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2001</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2002</a:t>
                  </a:r>
                </a:p>
              </p:txBody>
            </p:sp>
            <p:sp>
              <p:nvSpPr>
                <p:cNvPr id="12" name="Rectangle 40">
                  <a:extLst>
                    <a:ext uri="{FF2B5EF4-FFF2-40B4-BE49-F238E27FC236}">
                      <a16:creationId xmlns:a16="http://schemas.microsoft.com/office/drawing/2014/main" id="{9E9F4747-C20D-4158-A260-04EADB881698}"/>
                    </a:ext>
                  </a:extLst>
                </p:cNvPr>
                <p:cNvSpPr>
                  <a:spLocks noChangeArrowheads="1"/>
                </p:cNvSpPr>
                <p:nvPr/>
              </p:nvSpPr>
              <p:spPr bwMode="auto">
                <a:xfrm>
                  <a:off x="1872" y="2363"/>
                  <a:ext cx="720" cy="754"/>
                </a:xfrm>
                <a:prstGeom prst="rect">
                  <a:avLst/>
                </a:prstGeom>
                <a:solidFill>
                  <a:srgbClr val="96969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rgbClr val="FF9900"/>
                        </a:outerShdw>
                      </a:effectLst>
                    </a14:hiddenEffects>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rPr>
                    <a:t>¥</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17980</a:t>
                  </a:r>
                </a:p>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rPr>
                    <a:t>¥</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16238</a:t>
                  </a:r>
                </a:p>
                <a:p>
                  <a:pPr marL="0" marR="0" lvl="0" indent="0"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cs typeface="Tahoma" panose="020B0604030504040204" pitchFamily="34" charset="0"/>
                    </a:rPr>
                    <a:t>¥</a:t>
                  </a:r>
                  <a:r>
                    <a:rPr kumimoji="1" lang="en-US" altLang="zh-CN" sz="2400" b="0" i="0" u="none" strike="noStrike" kern="0" cap="none" spc="0" normalizeH="0" baseline="0" noProof="0">
                      <a:ln>
                        <a:noFill/>
                      </a:ln>
                      <a:solidFill>
                        <a:srgbClr val="FFFFFF"/>
                      </a:solidFill>
                      <a:effectLst/>
                      <a:uLnTx/>
                      <a:uFillTx/>
                      <a:latin typeface="Tahoma" panose="020B0604030504040204" pitchFamily="34" charset="0"/>
                    </a:rPr>
                    <a:t>19650</a:t>
                  </a:r>
                </a:p>
              </p:txBody>
            </p:sp>
          </p:grpSp>
        </p:grpSp>
        <p:sp>
          <p:nvSpPr>
            <p:cNvPr id="7" name="AutoShape 43">
              <a:extLst>
                <a:ext uri="{FF2B5EF4-FFF2-40B4-BE49-F238E27FC236}">
                  <a16:creationId xmlns:a16="http://schemas.microsoft.com/office/drawing/2014/main" id="{153BC77E-FBF7-43CE-BEEA-4F1C21B4D774}"/>
                </a:ext>
              </a:extLst>
            </p:cNvPr>
            <p:cNvSpPr>
              <a:spLocks noChangeArrowheads="1"/>
            </p:cNvSpPr>
            <p:nvPr/>
          </p:nvSpPr>
          <p:spPr bwMode="auto">
            <a:xfrm>
              <a:off x="2448" y="2592"/>
              <a:ext cx="912" cy="306"/>
            </a:xfrm>
            <a:prstGeom prst="rightArrow">
              <a:avLst>
                <a:gd name="adj1" fmla="val 50000"/>
                <a:gd name="adj2" fmla="val 74510"/>
              </a:avLst>
            </a:prstGeom>
            <a:solidFill>
              <a:srgbClr val="33CCCC"/>
            </a:solidFill>
            <a:ln>
              <a:noFill/>
            </a:ln>
            <a:effectLst>
              <a:outerShdw dist="35921" dir="2700000" algn="ctr" rotWithShape="0">
                <a:srgbClr val="FF9900"/>
              </a:outerShdw>
            </a:effectLst>
            <a:extLst>
              <a:ext uri="{91240B29-F687-4F45-9708-019B960494DF}">
                <a14:hiddenLine xmlns:a14="http://schemas.microsoft.com/office/drawing/2010/main" w="9525">
                  <a:solidFill>
                    <a:srgbClr val="FF9900"/>
                  </a:solidFill>
                  <a:miter lim="800000"/>
                  <a:headEnd/>
                  <a:tailEnd/>
                </a14:hiddenLine>
              </a:ext>
            </a:extLst>
          </p:spPr>
          <p:txBody>
            <a:bodyPr lIns="92075" tIns="46038" rIns="92075" bIns="46038"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FFFFFF"/>
                </a:solidFill>
                <a:effectLst/>
                <a:uLnTx/>
                <a:uFillTx/>
                <a:latin typeface="Tahoma" panose="020B0604030504040204" pitchFamily="34" charset="0"/>
              </a:endParaRPr>
            </a:p>
          </p:txBody>
        </p:sp>
      </p:grpSp>
    </p:spTree>
    <p:extLst>
      <p:ext uri="{BB962C8B-B14F-4D97-AF65-F5344CB8AC3E}">
        <p14:creationId xmlns:p14="http://schemas.microsoft.com/office/powerpoint/2010/main" val="32762717"/>
      </p:ext>
    </p:extLst>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a:extLst>
              <a:ext uri="{FF2B5EF4-FFF2-40B4-BE49-F238E27FC236}">
                <a16:creationId xmlns:a16="http://schemas.microsoft.com/office/drawing/2014/main" id="{02AFAC21-C595-4A80-8F77-D7EA52CDEB02}"/>
              </a:ext>
            </a:extLst>
          </p:cNvPr>
          <p:cNvSpPr txBox="1">
            <a:spLocks noChangeArrowheads="1"/>
          </p:cNvSpPr>
          <p:nvPr/>
        </p:nvSpPr>
        <p:spPr bwMode="auto">
          <a:xfrm>
            <a:off x="541338" y="765175"/>
            <a:ext cx="22447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defRPr/>
            </a:pPr>
            <a:r>
              <a:rPr lang="zh-CN" altLang="en-US" b="1" dirty="0">
                <a:solidFill>
                  <a:schemeClr val="accent1">
                    <a:lumMod val="25000"/>
                  </a:schemeClr>
                </a:solidFill>
                <a:latin typeface="黑体" panose="02010609060101010101" pitchFamily="49" charset="-122"/>
                <a:ea typeface="黑体" panose="02010609060101010101" pitchFamily="49" charset="-122"/>
                <a:cs typeface="+mj-cs"/>
              </a:rPr>
              <a:t>数据的分类</a:t>
            </a:r>
          </a:p>
        </p:txBody>
      </p:sp>
      <p:sp>
        <p:nvSpPr>
          <p:cNvPr id="3" name="Rectangle 3">
            <a:extLst>
              <a:ext uri="{FF2B5EF4-FFF2-40B4-BE49-F238E27FC236}">
                <a16:creationId xmlns:a16="http://schemas.microsoft.com/office/drawing/2014/main" id="{3BB41B72-8585-4627-9A71-3EA0EF24D606}"/>
              </a:ext>
            </a:extLst>
          </p:cNvPr>
          <p:cNvSpPr txBox="1">
            <a:spLocks noChangeArrowheads="1"/>
          </p:cNvSpPr>
          <p:nvPr/>
        </p:nvSpPr>
        <p:spPr bwMode="auto">
          <a:xfrm>
            <a:off x="541338" y="1989138"/>
            <a:ext cx="4967287" cy="2880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a:t>
            </a: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数据性质</a:t>
            </a: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分类</a:t>
            </a:r>
            <a:endParaRPr lang="en-US" altLang="zh-CN" b="1"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a:t>
            </a: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数据产生方式</a:t>
            </a: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a:t>
            </a:r>
            <a:r>
              <a:rPr lang="zh-CN" altLang="en-US"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数据表现形式</a:t>
            </a:r>
            <a:r>
              <a:rPr lang="zh-CN" altLang="en-US"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分类</a:t>
            </a:r>
            <a:endParaRPr lang="en-US" altLang="zh-CN"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a:t>
            </a:r>
            <a:r>
              <a:rPr lang="zh-CN" altLang="en-US"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数据的内容</a:t>
            </a:r>
            <a:r>
              <a:rPr lang="zh-CN" altLang="en-US"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分类</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0" indent="0" eaLnBrk="1" hangingPunct="1">
              <a:lnSpc>
                <a:spcPct val="120000"/>
              </a:lnSpc>
              <a:buFont typeface="Wingdings" panose="05000000000000000000" pitchFamily="2" charset="2"/>
              <a:buNone/>
              <a:defRPr/>
            </a:pP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994" name="图片 1">
            <a:extLst>
              <a:ext uri="{FF2B5EF4-FFF2-40B4-BE49-F238E27FC236}">
                <a16:creationId xmlns:a16="http://schemas.microsoft.com/office/drawing/2014/main" id="{3559A073-E3BB-445D-8963-CA3A4F4AE8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26538" y="1615230"/>
            <a:ext cx="4304371" cy="3206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4995" name="图片 8">
            <a:extLst>
              <a:ext uri="{FF2B5EF4-FFF2-40B4-BE49-F238E27FC236}">
                <a16:creationId xmlns:a16="http://schemas.microsoft.com/office/drawing/2014/main" id="{D7475C6C-6A93-4EAC-8E22-61338CA445D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71" y="3617558"/>
            <a:ext cx="3816424" cy="2734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996" name="文本框 9">
            <a:extLst>
              <a:ext uri="{FF2B5EF4-FFF2-40B4-BE49-F238E27FC236}">
                <a16:creationId xmlns:a16="http://schemas.microsoft.com/office/drawing/2014/main" id="{0748311A-095D-4FB7-9B91-8426AF326FE2}"/>
              </a:ext>
            </a:extLst>
          </p:cNvPr>
          <p:cNvSpPr txBox="1">
            <a:spLocks noChangeArrowheads="1"/>
          </p:cNvSpPr>
          <p:nvPr/>
        </p:nvSpPr>
        <p:spPr bwMode="auto">
          <a:xfrm>
            <a:off x="392612" y="6351985"/>
            <a:ext cx="3384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2000" dirty="0">
                <a:latin typeface="楷体" panose="02010609060101010101" pitchFamily="49" charset="-122"/>
                <a:ea typeface="楷体" panose="02010609060101010101" pitchFamily="49" charset="-122"/>
              </a:rPr>
              <a:t>聚类后的招生立方体数据</a:t>
            </a:r>
          </a:p>
        </p:txBody>
      </p:sp>
      <p:sp>
        <p:nvSpPr>
          <p:cNvPr id="84997" name="矩形 10">
            <a:extLst>
              <a:ext uri="{FF2B5EF4-FFF2-40B4-BE49-F238E27FC236}">
                <a16:creationId xmlns:a16="http://schemas.microsoft.com/office/drawing/2014/main" id="{CB6B5ED3-C46D-43C6-9873-54E8ECB58B5C}"/>
              </a:ext>
            </a:extLst>
          </p:cNvPr>
          <p:cNvSpPr>
            <a:spLocks noChangeArrowheads="1"/>
          </p:cNvSpPr>
          <p:nvPr/>
        </p:nvSpPr>
        <p:spPr bwMode="auto">
          <a:xfrm>
            <a:off x="5724128" y="4985480"/>
            <a:ext cx="1800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sz="1800" dirty="0">
                <a:latin typeface="楷体" panose="02010609060101010101" pitchFamily="49" charset="-122"/>
                <a:ea typeface="楷体" panose="02010609060101010101" pitchFamily="49" charset="-122"/>
              </a:rPr>
              <a:t>招生立方体数据</a:t>
            </a:r>
          </a:p>
        </p:txBody>
      </p:sp>
      <p:sp>
        <p:nvSpPr>
          <p:cNvPr id="12" name="右箭头 11">
            <a:extLst>
              <a:ext uri="{FF2B5EF4-FFF2-40B4-BE49-F238E27FC236}">
                <a16:creationId xmlns:a16="http://schemas.microsoft.com/office/drawing/2014/main" id="{417CE5AC-6DE9-4973-87CC-E0FDE2CB164E}"/>
              </a:ext>
            </a:extLst>
          </p:cNvPr>
          <p:cNvSpPr/>
          <p:nvPr/>
        </p:nvSpPr>
        <p:spPr>
          <a:xfrm>
            <a:off x="3833495" y="1389695"/>
            <a:ext cx="864095" cy="646672"/>
          </a:xfrm>
          <a:prstGeom prst="rightArrow">
            <a:avLst>
              <a:gd name="adj1" fmla="val 50000"/>
              <a:gd name="adj2" fmla="val 55114"/>
            </a:avLst>
          </a:prstGeom>
          <a:solidFill>
            <a:srgbClr val="33CCCC"/>
          </a:solidFill>
          <a:ln>
            <a:noFill/>
          </a:ln>
          <a:effectLst>
            <a:outerShdw dist="35921" dir="2700000" algn="ctr" rotWithShape="0">
              <a:srgbClr val="FF9900"/>
            </a:outerShdw>
          </a:effectLst>
          <a:extLst>
            <a:ext uri="{91240B29-F687-4F45-9708-019B960494DF}">
              <a14:hiddenLine xmlns:a14="http://schemas.microsoft.com/office/drawing/2010/main" w="9525">
                <a:solidFill>
                  <a:srgbClr val="FF9900"/>
                </a:solidFill>
                <a:miter lim="800000"/>
                <a:headEnd/>
                <a:tailEnd/>
              </a14:hiddenLine>
            </a:ext>
          </a:extLst>
        </p:spPr>
        <p:txBody>
          <a:bodyPr wrap="square" lIns="92075" tIns="46038" rIns="92075" bIns="46038" anchor="ctr">
            <a:spAutoFit/>
          </a:bodyPr>
          <a:lstStyle/>
          <a:p>
            <a:pPr algn="ctr" eaLnBrk="1" fontAlgn="auto" hangingPunct="1">
              <a:spcBef>
                <a:spcPts val="0"/>
              </a:spcBef>
              <a:spcAft>
                <a:spcPts val="0"/>
              </a:spcAft>
            </a:pPr>
            <a:endParaRPr kumimoji="1" lang="zh-CN" altLang="en-US" sz="2400" kern="0" dirty="0">
              <a:solidFill>
                <a:srgbClr val="FFFFFF"/>
              </a:solidFill>
              <a:latin typeface="Tahoma" panose="020B0604030504040204" pitchFamily="34" charset="0"/>
              <a:ea typeface="宋体" panose="02010600030101010101" pitchFamily="2" charset="-122"/>
            </a:endParaRPr>
          </a:p>
        </p:txBody>
      </p:sp>
      <p:graphicFrame>
        <p:nvGraphicFramePr>
          <p:cNvPr id="2" name="表格 1">
            <a:extLst>
              <a:ext uri="{FF2B5EF4-FFF2-40B4-BE49-F238E27FC236}">
                <a16:creationId xmlns:a16="http://schemas.microsoft.com/office/drawing/2014/main" id="{E31B12DA-0E00-4E58-914F-98807B5733D0}"/>
              </a:ext>
            </a:extLst>
          </p:cNvPr>
          <p:cNvGraphicFramePr>
            <a:graphicFrameLocks noGrp="1"/>
          </p:cNvGraphicFramePr>
          <p:nvPr>
            <p:extLst>
              <p:ext uri="{D42A27DB-BD31-4B8C-83A1-F6EECF244321}">
                <p14:modId xmlns:p14="http://schemas.microsoft.com/office/powerpoint/2010/main" val="1396716437"/>
              </p:ext>
            </p:extLst>
          </p:nvPr>
        </p:nvGraphicFramePr>
        <p:xfrm>
          <a:off x="513091" y="1065747"/>
          <a:ext cx="3078636" cy="1743523"/>
        </p:xfrm>
        <a:graphic>
          <a:graphicData uri="http://schemas.openxmlformats.org/drawingml/2006/table">
            <a:tbl>
              <a:tblPr firstRow="1" firstCol="1" bandRow="1">
                <a:tableStyleId>{5C22544A-7EE6-4342-B048-85BDC9FD1C3A}</a:tableStyleId>
              </a:tblPr>
              <a:tblGrid>
                <a:gridCol w="942712">
                  <a:extLst>
                    <a:ext uri="{9D8B030D-6E8A-4147-A177-3AD203B41FA5}">
                      <a16:colId xmlns:a16="http://schemas.microsoft.com/office/drawing/2014/main" val="4014562256"/>
                    </a:ext>
                  </a:extLst>
                </a:gridCol>
                <a:gridCol w="1184026">
                  <a:extLst>
                    <a:ext uri="{9D8B030D-6E8A-4147-A177-3AD203B41FA5}">
                      <a16:colId xmlns:a16="http://schemas.microsoft.com/office/drawing/2014/main" val="1725436070"/>
                    </a:ext>
                  </a:extLst>
                </a:gridCol>
                <a:gridCol w="951898">
                  <a:extLst>
                    <a:ext uri="{9D8B030D-6E8A-4147-A177-3AD203B41FA5}">
                      <a16:colId xmlns:a16="http://schemas.microsoft.com/office/drawing/2014/main" val="1084175118"/>
                    </a:ext>
                  </a:extLst>
                </a:gridCol>
              </a:tblGrid>
              <a:tr h="374846">
                <a:tc>
                  <a:txBody>
                    <a:bodyPr/>
                    <a:lstStyle/>
                    <a:p>
                      <a:pPr algn="ctr">
                        <a:lnSpc>
                          <a:spcPct val="120000"/>
                        </a:lnSpc>
                        <a:spcAft>
                          <a:spcPts val="0"/>
                        </a:spcAft>
                      </a:pPr>
                      <a:r>
                        <a:rPr lang="zh-CN" sz="1600" b="0" kern="100" dirty="0">
                          <a:solidFill>
                            <a:schemeClr val="tx1"/>
                          </a:solidFill>
                          <a:effectLst/>
                          <a:latin typeface="Times New Roman" panose="02020603050405020304" pitchFamily="18" charset="0"/>
                          <a:cs typeface="Times New Roman" panose="02020603050405020304" pitchFamily="18" charset="0"/>
                        </a:rPr>
                        <a:t>属性名称</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zh-CN" sz="1600" b="0" kern="100" dirty="0">
                          <a:solidFill>
                            <a:schemeClr val="tx1"/>
                          </a:solidFill>
                          <a:effectLst/>
                          <a:latin typeface="Times New Roman" panose="02020603050405020304" pitchFamily="18" charset="0"/>
                          <a:cs typeface="Times New Roman" panose="02020603050405020304" pitchFamily="18" charset="0"/>
                        </a:rPr>
                        <a:t>属性说明</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zh-CN" sz="1600" b="0" kern="100" dirty="0">
                          <a:solidFill>
                            <a:schemeClr val="tx1"/>
                          </a:solidFill>
                          <a:effectLst/>
                          <a:latin typeface="Times New Roman" panose="02020603050405020304" pitchFamily="18" charset="0"/>
                          <a:cs typeface="Times New Roman" panose="02020603050405020304" pitchFamily="18" charset="0"/>
                        </a:rPr>
                        <a:t>数据类型</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08841519"/>
                  </a:ext>
                </a:extLst>
              </a:tr>
              <a:tr h="291934">
                <a:tc>
                  <a:txBody>
                    <a:bodyPr/>
                    <a:lstStyle/>
                    <a:p>
                      <a:pPr indent="66675"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province</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zh-CN" sz="1600" b="0" kern="100" dirty="0">
                          <a:solidFill>
                            <a:schemeClr val="tx1"/>
                          </a:solidFill>
                          <a:effectLst/>
                          <a:latin typeface="Times New Roman" panose="02020603050405020304" pitchFamily="18" charset="0"/>
                          <a:cs typeface="Times New Roman" panose="02020603050405020304" pitchFamily="18" charset="0"/>
                        </a:rPr>
                        <a:t>生源地省份</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string</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52664277"/>
                  </a:ext>
                </a:extLst>
              </a:tr>
              <a:tr h="192300">
                <a:tc>
                  <a:txBody>
                    <a:bodyPr/>
                    <a:lstStyle/>
                    <a:p>
                      <a:pPr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year</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zh-CN" sz="1600" b="0" kern="100" dirty="0">
                          <a:solidFill>
                            <a:schemeClr val="tx1"/>
                          </a:solidFill>
                          <a:effectLst/>
                          <a:latin typeface="Times New Roman" panose="02020603050405020304" pitchFamily="18" charset="0"/>
                          <a:cs typeface="Times New Roman" panose="02020603050405020304" pitchFamily="18" charset="0"/>
                        </a:rPr>
                        <a:t>年份</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string</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64369932"/>
                  </a:ext>
                </a:extLst>
              </a:tr>
              <a:tr h="220866">
                <a:tc>
                  <a:txBody>
                    <a:bodyPr/>
                    <a:lstStyle/>
                    <a:p>
                      <a:pPr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major</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zh-CN" sz="1600" b="0" kern="100" dirty="0">
                          <a:solidFill>
                            <a:schemeClr val="tx1"/>
                          </a:solidFill>
                          <a:effectLst/>
                          <a:latin typeface="Times New Roman" panose="02020603050405020304" pitchFamily="18" charset="0"/>
                          <a:cs typeface="Times New Roman" panose="02020603050405020304" pitchFamily="18" charset="0"/>
                        </a:rPr>
                        <a:t>学生专业</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string</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5543671"/>
                  </a:ext>
                </a:extLst>
              </a:tr>
              <a:tr h="360214">
                <a:tc>
                  <a:txBody>
                    <a:bodyPr/>
                    <a:lstStyle/>
                    <a:p>
                      <a:pPr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number</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zh-CN" sz="1600" b="0" kern="100" dirty="0">
                          <a:solidFill>
                            <a:schemeClr val="tx1"/>
                          </a:solidFill>
                          <a:effectLst/>
                          <a:latin typeface="Times New Roman" panose="02020603050405020304" pitchFamily="18" charset="0"/>
                          <a:cs typeface="Times New Roman" panose="02020603050405020304" pitchFamily="18" charset="0"/>
                        </a:rPr>
                        <a:t>人数</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20000"/>
                        </a:lnSpc>
                        <a:spcAft>
                          <a:spcPts val="0"/>
                        </a:spcAft>
                      </a:pPr>
                      <a:r>
                        <a:rPr lang="en-US" sz="1600" b="0" kern="100" dirty="0">
                          <a:solidFill>
                            <a:schemeClr val="tx1"/>
                          </a:solidFill>
                          <a:effectLst/>
                          <a:latin typeface="Times New Roman" panose="02020603050405020304" pitchFamily="18" charset="0"/>
                          <a:cs typeface="Times New Roman" panose="02020603050405020304" pitchFamily="18" charset="0"/>
                        </a:rPr>
                        <a:t>int</a:t>
                      </a:r>
                      <a:endParaRPr lang="zh-CN" sz="1600" b="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38751125"/>
                  </a:ext>
                </a:extLst>
              </a:tr>
            </a:tbl>
          </a:graphicData>
        </a:graphic>
      </p:graphicFrame>
      <p:sp>
        <p:nvSpPr>
          <p:cNvPr id="3" name="矩形 2">
            <a:extLst>
              <a:ext uri="{FF2B5EF4-FFF2-40B4-BE49-F238E27FC236}">
                <a16:creationId xmlns:a16="http://schemas.microsoft.com/office/drawing/2014/main" id="{FCF91759-7DA1-449E-84EA-D221BB154875}"/>
              </a:ext>
            </a:extLst>
          </p:cNvPr>
          <p:cNvSpPr/>
          <p:nvPr/>
        </p:nvSpPr>
        <p:spPr>
          <a:xfrm>
            <a:off x="1152162" y="2924944"/>
            <a:ext cx="1800493" cy="369332"/>
          </a:xfrm>
          <a:prstGeom prst="rect">
            <a:avLst/>
          </a:prstGeom>
        </p:spPr>
        <p:txBody>
          <a:bodyPr wrap="none">
            <a:spAutoFit/>
          </a:bodyPr>
          <a:lstStyle/>
          <a:p>
            <a:r>
              <a:rPr lang="zh-CN" altLang="zh-CN" kern="0" dirty="0">
                <a:latin typeface="Times New Roman" panose="02020603050405020304" pitchFamily="18" charset="0"/>
                <a:ea typeface="楷体" panose="02010609060101010101" pitchFamily="49" charset="-122"/>
                <a:cs typeface="Times New Roman" panose="02020603050405020304" pitchFamily="18" charset="0"/>
              </a:rPr>
              <a:t>学校招生表结构</a:t>
            </a:r>
            <a:endParaRPr lang="zh-CN" altLang="en-US" dirty="0"/>
          </a:p>
        </p:txBody>
      </p:sp>
      <p:sp>
        <p:nvSpPr>
          <p:cNvPr id="9" name="右箭头 11">
            <a:extLst>
              <a:ext uri="{FF2B5EF4-FFF2-40B4-BE49-F238E27FC236}">
                <a16:creationId xmlns:a16="http://schemas.microsoft.com/office/drawing/2014/main" id="{089C44D1-6BAF-4CBA-A5B5-AFE481FDA473}"/>
              </a:ext>
            </a:extLst>
          </p:cNvPr>
          <p:cNvSpPr/>
          <p:nvPr/>
        </p:nvSpPr>
        <p:spPr>
          <a:xfrm rot="10800000">
            <a:off x="3886883" y="4338099"/>
            <a:ext cx="757318" cy="646672"/>
          </a:xfrm>
          <a:prstGeom prst="rightArrow">
            <a:avLst/>
          </a:prstGeom>
          <a:solidFill>
            <a:srgbClr val="33CCCC"/>
          </a:solidFill>
          <a:ln>
            <a:noFill/>
          </a:ln>
          <a:effectLst>
            <a:outerShdw dist="35921" dir="2700000" algn="ctr" rotWithShape="0">
              <a:srgbClr val="FF9900"/>
            </a:outerShdw>
          </a:effectLst>
          <a:extLst>
            <a:ext uri="{91240B29-F687-4F45-9708-019B960494DF}">
              <a14:hiddenLine xmlns:a14="http://schemas.microsoft.com/office/drawing/2010/main" w="9525">
                <a:solidFill>
                  <a:srgbClr val="FF9900"/>
                </a:solidFill>
                <a:miter lim="800000"/>
                <a:headEnd/>
                <a:tailEnd/>
              </a14:hiddenLine>
            </a:ext>
          </a:extLst>
        </p:spPr>
        <p:txBody>
          <a:bodyPr wrap="square" lIns="92075" tIns="46038" rIns="92075" bIns="46038" anchor="ctr">
            <a:spAutoFit/>
          </a:bodyPr>
          <a:lstStyle/>
          <a:p>
            <a:pPr algn="ctr" eaLnBrk="1" fontAlgn="auto" hangingPunct="1">
              <a:spcBef>
                <a:spcPts val="0"/>
              </a:spcBef>
              <a:spcAft>
                <a:spcPts val="0"/>
              </a:spcAft>
            </a:pPr>
            <a:endParaRPr kumimoji="1" lang="zh-CN" altLang="en-US" sz="2400" kern="0" dirty="0">
              <a:solidFill>
                <a:srgbClr val="FFFFFF"/>
              </a:solidFill>
              <a:latin typeface="Tahoma" panose="020B0604030504040204" pitchFamily="34" charset="0"/>
              <a:ea typeface="宋体" panose="02010600030101010101" pitchFamily="2" charset="-122"/>
            </a:endParaRPr>
          </a:p>
        </p:txBody>
      </p:sp>
      <p:sp>
        <p:nvSpPr>
          <p:cNvPr id="7" name="矩形 6">
            <a:extLst>
              <a:ext uri="{FF2B5EF4-FFF2-40B4-BE49-F238E27FC236}">
                <a16:creationId xmlns:a16="http://schemas.microsoft.com/office/drawing/2014/main" id="{4ACF1772-7682-4136-90C8-C9DEC30C67FC}"/>
              </a:ext>
            </a:extLst>
          </p:cNvPr>
          <p:cNvSpPr/>
          <p:nvPr/>
        </p:nvSpPr>
        <p:spPr>
          <a:xfrm>
            <a:off x="417207" y="565974"/>
            <a:ext cx="8368063" cy="369332"/>
          </a:xfrm>
          <a:prstGeom prst="rect">
            <a:avLst/>
          </a:prstGeom>
        </p:spPr>
        <p:txBody>
          <a:bodyPr wrap="square">
            <a:spAutoFit/>
          </a:bodyPr>
          <a:lstStyle/>
          <a:p>
            <a:r>
              <a:rPr lang="zh-CN" altLang="zh-CN"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以生源地省份、年份和学生专业作为立方体的维，学生人数为事实</a:t>
            </a:r>
            <a:r>
              <a:rPr lang="en-US" altLang="zh-CN"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a:t>
            </a:r>
            <a:r>
              <a:rPr lang="zh-CN" altLang="en-US" b="1" dirty="0">
                <a:solidFill>
                  <a:srgbClr val="FF0000"/>
                </a:solidFill>
                <a:latin typeface="楷体" panose="02010609060101010101" pitchFamily="49" charset="-122"/>
                <a:ea typeface="楷体" panose="02010609060101010101" pitchFamily="49" charset="-122"/>
                <a:cs typeface="Times New Roman" panose="02020603050405020304" pitchFamily="18" charset="0"/>
              </a:rPr>
              <a:t>构建立方体</a:t>
            </a:r>
          </a:p>
        </p:txBody>
      </p:sp>
      <p:sp>
        <p:nvSpPr>
          <p:cNvPr id="10" name="矩形 9">
            <a:extLst>
              <a:ext uri="{FF2B5EF4-FFF2-40B4-BE49-F238E27FC236}">
                <a16:creationId xmlns:a16="http://schemas.microsoft.com/office/drawing/2014/main" id="{FD6B3390-C93D-46FA-A0D6-412D04EBF6FA}"/>
              </a:ext>
            </a:extLst>
          </p:cNvPr>
          <p:cNvSpPr/>
          <p:nvPr/>
        </p:nvSpPr>
        <p:spPr>
          <a:xfrm>
            <a:off x="4827173" y="5517626"/>
            <a:ext cx="3816424" cy="923330"/>
          </a:xfrm>
          <a:prstGeom prst="rect">
            <a:avLst/>
          </a:prstGeom>
        </p:spPr>
        <p:txBody>
          <a:bodyPr wrap="square">
            <a:spAutoFit/>
          </a:bodyPr>
          <a:lstStyle/>
          <a:p>
            <a:r>
              <a:rPr lang="zh-CN" altLang="zh-CN" dirty="0">
                <a:solidFill>
                  <a:srgbClr val="FF0000"/>
                </a:solidFill>
                <a:latin typeface="楷体" panose="02010609060101010101" pitchFamily="49" charset="-122"/>
                <a:ea typeface="楷体" panose="02010609060101010101" pitchFamily="49" charset="-122"/>
                <a:cs typeface="Times New Roman" panose="02020603050405020304" pitchFamily="18" charset="0"/>
              </a:rPr>
              <a:t>如果挖掘的过程中并不关心学生的入学年份，则可以对立方体做一个聚集得到一个二维的立方体。</a:t>
            </a:r>
            <a:endParaRPr lang="zh-CN" altLang="en-US" dirty="0">
              <a:solidFill>
                <a:srgbClr val="FF0000"/>
              </a:solidFill>
            </a:endParaRPr>
          </a:p>
        </p:txBody>
      </p:sp>
    </p:spTree>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3">
            <a:extLst>
              <a:ext uri="{FF2B5EF4-FFF2-40B4-BE49-F238E27FC236}">
                <a16:creationId xmlns:a16="http://schemas.microsoft.com/office/drawing/2014/main" id="{6AE073DF-0A03-4C22-AC25-13F7949AA375}"/>
              </a:ext>
            </a:extLst>
          </p:cNvPr>
          <p:cNvSpPr>
            <a:spLocks noGrp="1" noChangeArrowheads="1"/>
          </p:cNvSpPr>
          <p:nvPr>
            <p:ph idx="4294967295"/>
          </p:nvPr>
        </p:nvSpPr>
        <p:spPr>
          <a:xfrm>
            <a:off x="490538" y="2061195"/>
            <a:ext cx="8229600" cy="4608165"/>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通过删除不相干的属性或维，减少数据集。</a:t>
            </a:r>
          </a:p>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属性子集选择（特征选择）</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找出最小属性集，使得数据类的概率分布尽可能的接近使用所有属性得到的原分布。</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减少出现在发现模式上的属性数目，使得模式更易于理解。</a:t>
            </a:r>
          </a:p>
          <a:p>
            <a:pPr marL="342900" lvl="1" indent="-457200">
              <a:lnSpc>
                <a:spcPct val="150000"/>
              </a:lnSpc>
              <a:spcAft>
                <a:spcPts val="0"/>
              </a:spcAft>
              <a:buClrTx/>
              <a:buSzTx/>
              <a:buFont typeface="Wingdings" panose="05000000000000000000" pitchFamily="2" charset="2"/>
              <a:buChar char="Ø"/>
              <a:defRPr/>
            </a:pPr>
            <a:r>
              <a:rPr lang="zh-CN" altLang="en-US" sz="20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属性子集选择方法</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逐步向前选择</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逐步向后删除</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向前选择和向后删除相结合</a:t>
            </a:r>
          </a:p>
          <a:p>
            <a:pPr lvl="1">
              <a:lnSpc>
                <a:spcPct val="120000"/>
              </a:lnSpc>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决策树归约</a:t>
            </a:r>
          </a:p>
        </p:txBody>
      </p:sp>
      <p:sp>
        <p:nvSpPr>
          <p:cNvPr id="80899" name="Text Box 5">
            <a:extLst>
              <a:ext uri="{FF2B5EF4-FFF2-40B4-BE49-F238E27FC236}">
                <a16:creationId xmlns:a16="http://schemas.microsoft.com/office/drawing/2014/main" id="{842469CD-52AD-41BA-81A6-0C65E0B12FF7}"/>
              </a:ext>
            </a:extLst>
          </p:cNvPr>
          <p:cNvSpPr txBox="1">
            <a:spLocks noChangeArrowheads="1"/>
          </p:cNvSpPr>
          <p:nvPr/>
        </p:nvSpPr>
        <p:spPr bwMode="auto">
          <a:xfrm>
            <a:off x="500063" y="417513"/>
            <a:ext cx="1728358"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rgbClr val="0070C0"/>
                </a:solidFill>
                <a:latin typeface="黑体" panose="02010609060101010101" pitchFamily="49" charset="-122"/>
                <a:ea typeface="黑体" panose="02010609060101010101" pitchFamily="49" charset="-122"/>
                <a:cs typeface="Times New Roman" panose="02020603050405020304" pitchFamily="18" charset="0"/>
              </a:rPr>
              <a:t>维归约</a:t>
            </a:r>
          </a:p>
        </p:txBody>
      </p:sp>
      <p:sp>
        <p:nvSpPr>
          <p:cNvPr id="2" name="矩形 1">
            <a:extLst>
              <a:ext uri="{FF2B5EF4-FFF2-40B4-BE49-F238E27FC236}">
                <a16:creationId xmlns:a16="http://schemas.microsoft.com/office/drawing/2014/main" id="{5A753E54-2195-47E4-AFFA-27E57DD5B1AC}"/>
              </a:ext>
            </a:extLst>
          </p:cNvPr>
          <p:cNvSpPr/>
          <p:nvPr/>
        </p:nvSpPr>
        <p:spPr>
          <a:xfrm>
            <a:off x="500062" y="1124744"/>
            <a:ext cx="8536433" cy="830997"/>
          </a:xfrm>
          <a:prstGeom prst="rect">
            <a:avLst/>
          </a:prstGeom>
        </p:spPr>
        <p:txBody>
          <a:bodyPr wrap="square">
            <a:spAutoFit/>
          </a:bodyPr>
          <a:lstStyle/>
          <a:p>
            <a:r>
              <a:rPr lang="zh-CN" altLang="en-US" sz="2400" b="1" dirty="0">
                <a:solidFill>
                  <a:srgbClr val="C00000"/>
                </a:solidFill>
                <a:latin typeface="黑体" panose="02010609060101010101" pitchFamily="49" charset="-122"/>
                <a:ea typeface="黑体" panose="02010609060101010101" pitchFamily="49" charset="-122"/>
              </a:rPr>
              <a:t>维归约</a:t>
            </a:r>
            <a:r>
              <a:rPr lang="zh-CN" altLang="en-US" sz="2400" b="1" dirty="0">
                <a:latin typeface="黑体" panose="02010609060101010101" pitchFamily="49" charset="-122"/>
                <a:ea typeface="黑体" panose="02010609060101010101" pitchFamily="49" charset="-122"/>
              </a:rPr>
              <a:t>就是对维度，即属性进行归约，去掉不相关或者相关性较低的属性，减少数据量。</a:t>
            </a:r>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3">
            <a:extLst>
              <a:ext uri="{FF2B5EF4-FFF2-40B4-BE49-F238E27FC236}">
                <a16:creationId xmlns:a16="http://schemas.microsoft.com/office/drawing/2014/main" id="{E8508F32-AA98-423F-B246-B3F365BD8552}"/>
              </a:ext>
            </a:extLst>
          </p:cNvPr>
          <p:cNvSpPr>
            <a:spLocks noGrp="1" noChangeArrowheads="1"/>
          </p:cNvSpPr>
          <p:nvPr>
            <p:ph idx="4294967295"/>
          </p:nvPr>
        </p:nvSpPr>
        <p:spPr>
          <a:xfrm>
            <a:off x="715721" y="1916113"/>
            <a:ext cx="8229600" cy="4411662"/>
          </a:xfrm>
        </p:spPr>
        <p:txBody>
          <a:bodyPr/>
          <a:lstStyle/>
          <a:p>
            <a:pPr lvl="1" eaLnBrk="1" hangingPunct="1">
              <a:lnSpc>
                <a:spcPct val="120000"/>
              </a:lnSpc>
              <a:buFont typeface="Wingdings" panose="05000000000000000000" pitchFamily="2" charset="2"/>
              <a:buChar char="ü"/>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原属性集</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S</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，空子集</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S`</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，做循环操作：从剩下原属性集中一次选择最好（最相关）的属性加入到</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S`</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中，直到满足条件</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lnSpc>
                <a:spcPct val="120000"/>
              </a:lnSpc>
              <a:buFont typeface="Wingdings" panose="05000000000000000000" pitchFamily="2" charset="2"/>
              <a:buChar char="ü"/>
              <a:defRPr/>
            </a:pP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marL="457200" lvl="1" indent="0" eaLnBrk="1" hangingPunct="1">
              <a:lnSpc>
                <a:spcPct val="120000"/>
              </a:lnSpc>
              <a:buFont typeface="Wingdings" panose="05000000000000000000" pitchFamily="2" charset="2"/>
              <a:buNone/>
              <a:defRPr/>
            </a:pPr>
            <a:endParaRPr lang="en-US" altLang="zh-CN" sz="24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lnSpc>
                <a:spcPct val="120000"/>
              </a:lnSpc>
              <a:buFont typeface="Wingdings" panose="05000000000000000000" pitchFamily="2" charset="2"/>
              <a:buChar char="ü"/>
              <a:defRPr/>
            </a:pPr>
            <a:r>
              <a:rPr lang="zh-CN" altLang="en-US" sz="2000" dirty="0">
                <a:latin typeface="黑体" panose="02010609060101010101" pitchFamily="49" charset="-122"/>
                <a:ea typeface="黑体" panose="02010609060101010101" pitchFamily="49" charset="-122"/>
                <a:cs typeface="Times New Roman" panose="02020603050405020304" pitchFamily="18" charset="0"/>
              </a:rPr>
              <a:t>在</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原属性集</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S</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上做循环操作：从剩余属性集中选择最坏（最不相关）属性</a:t>
            </a:r>
            <a:r>
              <a:rPr lang="el-GR" altLang="zh-CN" sz="2000" b="1" dirty="0">
                <a:latin typeface="黑体" panose="02010609060101010101" pitchFamily="49" charset="-122"/>
                <a:ea typeface="黑体" panose="02010609060101010101" pitchFamily="49" charset="-122"/>
                <a:cs typeface="Times New Roman" panose="02020603050405020304" pitchFamily="18" charset="0"/>
              </a:rPr>
              <a:t>β</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，删除该属性，直到满足条件</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lnSpc>
                <a:spcPct val="120000"/>
              </a:lnSpc>
              <a:buFont typeface="Wingdings" panose="05000000000000000000" pitchFamily="2" charset="2"/>
              <a:buChar char="ü"/>
              <a:defRPr/>
            </a:pP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marL="457200" lvl="1" indent="0" eaLnBrk="1" hangingPunct="1">
              <a:lnSpc>
                <a:spcPct val="120000"/>
              </a:lnSpc>
              <a:buFont typeface="Wingdings" panose="05000000000000000000" pitchFamily="2" charset="2"/>
              <a:buNone/>
              <a:defRPr/>
            </a:pPr>
            <a:endParaRPr lang="en-US" altLang="zh-CN" sz="2000" dirty="0">
              <a:latin typeface="黑体" panose="02010609060101010101" pitchFamily="49" charset="-122"/>
              <a:ea typeface="黑体" panose="02010609060101010101" pitchFamily="49" charset="-122"/>
              <a:cs typeface="Times New Roman" panose="02020603050405020304" pitchFamily="18" charset="0"/>
            </a:endParaRPr>
          </a:p>
          <a:p>
            <a:pPr lvl="1" eaLnBrk="1" hangingPunct="1">
              <a:lnSpc>
                <a:spcPct val="120000"/>
              </a:lnSpc>
              <a:buFont typeface="Wingdings" panose="05000000000000000000" pitchFamily="2" charset="2"/>
              <a:buChar char="ü"/>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同时使用两种方法，每次选择一个最好的属性，并删除一个最坏的</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82947" name="Text Box 5">
            <a:extLst>
              <a:ext uri="{FF2B5EF4-FFF2-40B4-BE49-F238E27FC236}">
                <a16:creationId xmlns:a16="http://schemas.microsoft.com/office/drawing/2014/main" id="{4B3FDFB9-D61A-48B5-96F3-493CCFEB7EAD}"/>
              </a:ext>
            </a:extLst>
          </p:cNvPr>
          <p:cNvSpPr txBox="1">
            <a:spLocks noChangeArrowheads="1"/>
          </p:cNvSpPr>
          <p:nvPr/>
        </p:nvSpPr>
        <p:spPr bwMode="auto">
          <a:xfrm>
            <a:off x="338138" y="596900"/>
            <a:ext cx="31210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属性子集选择方法</a:t>
            </a:r>
          </a:p>
        </p:txBody>
      </p:sp>
      <p:sp>
        <p:nvSpPr>
          <p:cNvPr id="3" name="文本框 2">
            <a:extLst>
              <a:ext uri="{FF2B5EF4-FFF2-40B4-BE49-F238E27FC236}">
                <a16:creationId xmlns:a16="http://schemas.microsoft.com/office/drawing/2014/main" id="{C1BBA6B0-5945-48F7-AC3E-5EEA0B491611}"/>
              </a:ext>
            </a:extLst>
          </p:cNvPr>
          <p:cNvSpPr txBox="1"/>
          <p:nvPr/>
        </p:nvSpPr>
        <p:spPr>
          <a:xfrm>
            <a:off x="312738" y="1312863"/>
            <a:ext cx="2830512" cy="812800"/>
          </a:xfrm>
          <a:prstGeom prst="rect">
            <a:avLst/>
          </a:prstGeom>
          <a:noFill/>
        </p:spPr>
        <p:txBody>
          <a:bodyPr>
            <a:spAutoFit/>
          </a:bodyPr>
          <a:lstStyle/>
          <a:p>
            <a:pPr marL="742950" lvl="1" indent="-285750">
              <a:lnSpc>
                <a:spcPct val="120000"/>
              </a:lnSpc>
              <a:spcBef>
                <a:spcPct val="20000"/>
              </a:spcBef>
              <a:buClr>
                <a:schemeClr val="accent2"/>
              </a:buClr>
              <a:buSzPct val="80000"/>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逐步向前选择</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a:defRPr/>
            </a:pPr>
            <a:endParaRPr lang="zh-CN" altLang="en-US" b="1" dirty="0">
              <a:latin typeface="黑体" panose="02010609060101010101" pitchFamily="49" charset="-122"/>
              <a:ea typeface="黑体" panose="02010609060101010101" pitchFamily="49" charset="-122"/>
            </a:endParaRPr>
          </a:p>
        </p:txBody>
      </p:sp>
      <p:sp>
        <p:nvSpPr>
          <p:cNvPr id="6" name="文本框 5">
            <a:extLst>
              <a:ext uri="{FF2B5EF4-FFF2-40B4-BE49-F238E27FC236}">
                <a16:creationId xmlns:a16="http://schemas.microsoft.com/office/drawing/2014/main" id="{2E0A2CF7-E997-4643-9F25-78ACDF038450}"/>
              </a:ext>
            </a:extLst>
          </p:cNvPr>
          <p:cNvSpPr txBox="1"/>
          <p:nvPr/>
        </p:nvSpPr>
        <p:spPr>
          <a:xfrm>
            <a:off x="319088" y="2870200"/>
            <a:ext cx="2828925" cy="493713"/>
          </a:xfrm>
          <a:prstGeom prst="rect">
            <a:avLst/>
          </a:prstGeom>
          <a:noFill/>
        </p:spPr>
        <p:txBody>
          <a:bodyPr>
            <a:spAutoFit/>
          </a:bodyPr>
          <a:lstStyle/>
          <a:p>
            <a:pPr marL="742950" lvl="1" indent="-285750">
              <a:lnSpc>
                <a:spcPct val="120000"/>
              </a:lnSpc>
              <a:spcBef>
                <a:spcPct val="20000"/>
              </a:spcBef>
              <a:buClr>
                <a:schemeClr val="accent2"/>
              </a:buClr>
              <a:buSzPct val="80000"/>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逐步向后删除</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82C295FE-435C-4F98-950C-2AB7CFEE48BE}"/>
              </a:ext>
            </a:extLst>
          </p:cNvPr>
          <p:cNvSpPr txBox="1"/>
          <p:nvPr/>
        </p:nvSpPr>
        <p:spPr>
          <a:xfrm>
            <a:off x="274638" y="4564063"/>
            <a:ext cx="4754562" cy="492125"/>
          </a:xfrm>
          <a:prstGeom prst="rect">
            <a:avLst/>
          </a:prstGeom>
          <a:noFill/>
        </p:spPr>
        <p:txBody>
          <a:bodyPr>
            <a:spAutoFit/>
          </a:bodyPr>
          <a:lstStyle/>
          <a:p>
            <a:pPr marL="742950" lvl="1" indent="-285750">
              <a:lnSpc>
                <a:spcPct val="120000"/>
              </a:lnSpc>
              <a:spcBef>
                <a:spcPct val="20000"/>
              </a:spcBef>
              <a:buClr>
                <a:schemeClr val="accent2"/>
              </a:buClr>
              <a:buSzPct val="80000"/>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向前选择和向后删除相结合</a:t>
            </a:r>
          </a:p>
        </p:txBody>
      </p:sp>
      <p:sp>
        <p:nvSpPr>
          <p:cNvPr id="2" name="矩形 1">
            <a:extLst>
              <a:ext uri="{FF2B5EF4-FFF2-40B4-BE49-F238E27FC236}">
                <a16:creationId xmlns:a16="http://schemas.microsoft.com/office/drawing/2014/main" id="{BAFE819A-DFB3-4436-BF4E-200955C4CF10}"/>
              </a:ext>
            </a:extLst>
          </p:cNvPr>
          <p:cNvSpPr/>
          <p:nvPr/>
        </p:nvSpPr>
        <p:spPr>
          <a:xfrm>
            <a:off x="726260" y="6321862"/>
            <a:ext cx="7992888" cy="369332"/>
          </a:xfrm>
          <a:prstGeom prst="rect">
            <a:avLst/>
          </a:prstGeom>
        </p:spPr>
        <p:txBody>
          <a:bodyPr wrap="square">
            <a:spAutoFit/>
          </a:bodyPr>
          <a:lstStyle/>
          <a:p>
            <a:r>
              <a:rPr lang="zh-CN" altLang="en-US" b="1" dirty="0">
                <a:solidFill>
                  <a:srgbClr val="0070C0"/>
                </a:solidFill>
                <a:latin typeface="黑体" panose="02010609060101010101" pitchFamily="49" charset="-122"/>
                <a:ea typeface="黑体" panose="02010609060101010101" pitchFamily="49" charset="-122"/>
              </a:rPr>
              <a:t>说明：以上三种方法可以使用一个阈值来确定是否停止属性选择。</a:t>
            </a:r>
          </a:p>
        </p:txBody>
      </p:sp>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a:extLst>
              <a:ext uri="{FF2B5EF4-FFF2-40B4-BE49-F238E27FC236}">
                <a16:creationId xmlns:a16="http://schemas.microsoft.com/office/drawing/2014/main" id="{02AC8E33-93CA-4DB6-9C66-5FD767713454}"/>
              </a:ext>
            </a:extLst>
          </p:cNvPr>
          <p:cNvSpPr>
            <a:spLocks noGrp="1" noChangeArrowheads="1"/>
          </p:cNvSpPr>
          <p:nvPr>
            <p:ph idx="4294967295"/>
          </p:nvPr>
        </p:nvSpPr>
        <p:spPr>
          <a:xfrm>
            <a:off x="323850" y="1268761"/>
            <a:ext cx="8820150" cy="2016224"/>
          </a:xfrm>
        </p:spPr>
        <p:txBody>
          <a:bodyPr/>
          <a:lstStyle/>
          <a:p>
            <a:pPr lvl="1">
              <a:lnSpc>
                <a:spcPct val="120000"/>
              </a:lnSpc>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判定树归纳 </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marL="457200" lvl="1" indent="0" eaLnBrk="1" hangingPunct="1">
              <a:lnSpc>
                <a:spcPct val="120000"/>
              </a:lnSpc>
              <a:buNone/>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判定树归纳构造一个类似流程图的结构，其每个内部节点表示一个属性上的测试，每个分枝（非树叶）对应于测试的一个输出；每个外部节点（树叶）表示一个判定类。在每个节点，算法选择“最好”的属性，将数据划分成类。</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19" name="Text Box 5">
            <a:extLst>
              <a:ext uri="{FF2B5EF4-FFF2-40B4-BE49-F238E27FC236}">
                <a16:creationId xmlns:a16="http://schemas.microsoft.com/office/drawing/2014/main" id="{5A1D71DA-5358-4704-A3BC-DD61D414AFC7}"/>
              </a:ext>
            </a:extLst>
          </p:cNvPr>
          <p:cNvSpPr txBox="1">
            <a:spLocks noChangeArrowheads="1"/>
          </p:cNvSpPr>
          <p:nvPr/>
        </p:nvSpPr>
        <p:spPr bwMode="auto">
          <a:xfrm>
            <a:off x="338138" y="596900"/>
            <a:ext cx="3121025"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属性子集选择方法</a:t>
            </a:r>
          </a:p>
        </p:txBody>
      </p:sp>
      <p:sp>
        <p:nvSpPr>
          <p:cNvPr id="88082" name="文本框 7">
            <a:extLst>
              <a:ext uri="{FF2B5EF4-FFF2-40B4-BE49-F238E27FC236}">
                <a16:creationId xmlns:a16="http://schemas.microsoft.com/office/drawing/2014/main" id="{8A1D5F37-EE7F-4011-8D86-F0B614CE9BC4}"/>
              </a:ext>
            </a:extLst>
          </p:cNvPr>
          <p:cNvSpPr txBox="1">
            <a:spLocks noChangeArrowheads="1"/>
          </p:cNvSpPr>
          <p:nvPr/>
        </p:nvSpPr>
        <p:spPr bwMode="auto">
          <a:xfrm>
            <a:off x="363305" y="5836112"/>
            <a:ext cx="8712646" cy="42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457200" lvl="1" indent="0" eaLnBrk="1" hangingPunct="1">
              <a:lnSpc>
                <a:spcPct val="120000"/>
              </a:lnSpc>
              <a:buClr>
                <a:srgbClr val="9999CC"/>
              </a:buClr>
              <a:buNone/>
            </a:pPr>
            <a:r>
              <a:rPr lang="zh-CN" altLang="en-US" sz="2000" b="1" dirty="0">
                <a:solidFill>
                  <a:srgbClr val="0070C0"/>
                </a:solidFill>
                <a:latin typeface="黑体" panose="02010609060101010101" pitchFamily="49" charset="-122"/>
                <a:ea typeface="黑体" panose="02010609060101010101" pitchFamily="49" charset="-122"/>
              </a:rPr>
              <a:t>说明：该过程可以使用一个度量阈值来决定何时停止属性选择过程。</a:t>
            </a:r>
            <a:endParaRPr lang="en-US" altLang="zh-CN" sz="2000" b="1" dirty="0">
              <a:solidFill>
                <a:srgbClr val="0070C0"/>
              </a:solidFill>
              <a:latin typeface="黑体" panose="02010609060101010101" pitchFamily="49" charset="-122"/>
              <a:ea typeface="黑体" panose="02010609060101010101" pitchFamily="49" charset="-122"/>
            </a:endParaRPr>
          </a:p>
        </p:txBody>
      </p:sp>
      <p:pic>
        <p:nvPicPr>
          <p:cNvPr id="21" name="图片 20">
            <a:extLst>
              <a:ext uri="{FF2B5EF4-FFF2-40B4-BE49-F238E27FC236}">
                <a16:creationId xmlns:a16="http://schemas.microsoft.com/office/drawing/2014/main" id="{212AADC9-665E-4297-8588-FCD5F7696B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4244" y="3149742"/>
            <a:ext cx="5339362" cy="2353156"/>
          </a:xfrm>
          <a:prstGeom prst="rect">
            <a:avLst/>
          </a:prstGeom>
        </p:spPr>
      </p:pic>
    </p:spTree>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274CAE37-1FFB-4A23-87D0-6EEFEACE8861}"/>
              </a:ext>
            </a:extLst>
          </p:cNvPr>
          <p:cNvSpPr txBox="1">
            <a:spLocks noChangeArrowheads="1"/>
          </p:cNvSpPr>
          <p:nvPr/>
        </p:nvSpPr>
        <p:spPr bwMode="auto">
          <a:xfrm>
            <a:off x="361950" y="541338"/>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数据压缩</a:t>
            </a:r>
          </a:p>
        </p:txBody>
      </p:sp>
      <p:sp>
        <p:nvSpPr>
          <p:cNvPr id="4" name="矩形 3">
            <a:extLst>
              <a:ext uri="{FF2B5EF4-FFF2-40B4-BE49-F238E27FC236}">
                <a16:creationId xmlns:a16="http://schemas.microsoft.com/office/drawing/2014/main" id="{F148BA9E-EA70-453B-81B1-8100B3B24EF7}"/>
              </a:ext>
            </a:extLst>
          </p:cNvPr>
          <p:cNvSpPr/>
          <p:nvPr/>
        </p:nvSpPr>
        <p:spPr>
          <a:xfrm>
            <a:off x="179512" y="1772816"/>
            <a:ext cx="8496944" cy="3862596"/>
          </a:xfrm>
          <a:prstGeom prst="rect">
            <a:avLst/>
          </a:prstGeom>
        </p:spPr>
        <p:txBody>
          <a:bodyPr wrap="square">
            <a:spAutoFit/>
          </a:bodyPr>
          <a:lstStyle/>
          <a:p>
            <a:pPr indent="457200" algn="just"/>
            <a:r>
              <a:rPr lang="zh-CN" altLang="en-US" sz="2400" b="1" dirty="0">
                <a:solidFill>
                  <a:srgbClr val="C00000"/>
                </a:solidFill>
                <a:latin typeface="黑体" panose="02010609060101010101" pitchFamily="49" charset="-122"/>
                <a:ea typeface="黑体" panose="02010609060101010101" pitchFamily="49" charset="-122"/>
              </a:rPr>
              <a:t>数据压缩</a:t>
            </a:r>
            <a:r>
              <a:rPr lang="zh-CN" altLang="en-US" sz="2400" b="1" dirty="0">
                <a:latin typeface="黑体" panose="02010609060101010101" pitchFamily="49" charset="-122"/>
                <a:ea typeface="黑体" panose="02010609060101010101" pitchFamily="49" charset="-122"/>
              </a:rPr>
              <a:t>是指应用数据编码或变换，以便得到原数据的归约或“压缩”表示。</a:t>
            </a:r>
            <a:endParaRPr lang="en-US" altLang="zh-CN" sz="2400" b="1" dirty="0">
              <a:latin typeface="黑体" panose="02010609060101010101" pitchFamily="49" charset="-122"/>
              <a:ea typeface="黑体" panose="02010609060101010101" pitchFamily="49" charset="-122"/>
            </a:endParaRPr>
          </a:p>
          <a:p>
            <a:pPr algn="just"/>
            <a:endParaRPr lang="zh-CN" altLang="en-US" sz="2400" b="1" dirty="0">
              <a:latin typeface="黑体" panose="02010609060101010101" pitchFamily="49" charset="-122"/>
              <a:ea typeface="黑体" panose="02010609060101010101" pitchFamily="49" charset="-122"/>
            </a:endParaRPr>
          </a:p>
          <a:p>
            <a:pPr algn="just"/>
            <a:r>
              <a:rPr lang="zh-CN" altLang="en-US" sz="2400" b="1" dirty="0">
                <a:latin typeface="黑体" panose="02010609060101010101" pitchFamily="49" charset="-122"/>
                <a:ea typeface="黑体" panose="02010609060101010101" pitchFamily="49" charset="-122"/>
              </a:rPr>
              <a:t>   </a:t>
            </a:r>
            <a:r>
              <a:rPr lang="zh-CN" altLang="en-US" sz="2400" b="1" dirty="0">
                <a:solidFill>
                  <a:srgbClr val="0070C0"/>
                </a:solidFill>
                <a:latin typeface="黑体" panose="02010609060101010101" pitchFamily="49" charset="-122"/>
                <a:ea typeface="黑体" panose="02010609060101010101" pitchFamily="49" charset="-122"/>
              </a:rPr>
              <a:t>无损数据压缩技术：</a:t>
            </a:r>
            <a:r>
              <a:rPr lang="zh-CN" altLang="en-US" sz="2400" b="1" dirty="0">
                <a:latin typeface="黑体" panose="02010609060101010101" pitchFamily="49" charset="-122"/>
                <a:ea typeface="黑体" panose="02010609060101010101" pitchFamily="49" charset="-122"/>
              </a:rPr>
              <a:t>原数据可以由压缩数据重新构造而不丢失任何信息，所采用的压缩技术，是基于熵的编码方法。</a:t>
            </a:r>
          </a:p>
          <a:p>
            <a:pPr algn="just"/>
            <a:endParaRPr lang="en-US" altLang="zh-CN" sz="2400" b="1" dirty="0">
              <a:latin typeface="黑体" panose="02010609060101010101" pitchFamily="49" charset="-122"/>
              <a:ea typeface="黑体" panose="02010609060101010101" pitchFamily="49" charset="-122"/>
            </a:endParaRPr>
          </a:p>
          <a:p>
            <a:pPr algn="just"/>
            <a:r>
              <a:rPr lang="zh-CN" altLang="en-US" sz="2400" b="1" dirty="0">
                <a:solidFill>
                  <a:srgbClr val="0070C0"/>
                </a:solidFill>
                <a:latin typeface="黑体" panose="02010609060101010101" pitchFamily="49" charset="-122"/>
                <a:ea typeface="黑体" panose="02010609060101010101" pitchFamily="49" charset="-122"/>
              </a:rPr>
              <a:t>   有损数据压缩技术：</a:t>
            </a:r>
            <a:r>
              <a:rPr lang="zh-CN" altLang="en-US" sz="2400" b="1" dirty="0">
                <a:latin typeface="黑体" panose="02010609060101010101" pitchFamily="49" charset="-122"/>
                <a:ea typeface="黑体" panose="02010609060101010101" pitchFamily="49" charset="-122"/>
              </a:rPr>
              <a:t>只能重新构造原数据的近似表示，所采用的数据压缩技术。两种流行的有效的有损数据压缩方法：</a:t>
            </a:r>
          </a:p>
          <a:p>
            <a:pPr marL="969963" indent="-342900" algn="just">
              <a:buFont typeface="Wingdings" panose="05000000000000000000" pitchFamily="2" charset="2"/>
              <a:buChar char="ü"/>
            </a:pPr>
            <a:r>
              <a:rPr lang="zh-CN" altLang="en-US" sz="2400" b="1" dirty="0">
                <a:latin typeface="黑体" panose="02010609060101010101" pitchFamily="49" charset="-122"/>
                <a:ea typeface="黑体" panose="02010609060101010101" pitchFamily="49" charset="-122"/>
              </a:rPr>
              <a:t>小波变换</a:t>
            </a:r>
          </a:p>
          <a:p>
            <a:pPr marL="969963" indent="-342900" algn="just">
              <a:spcBef>
                <a:spcPts val="600"/>
              </a:spcBef>
              <a:buFont typeface="Wingdings" panose="05000000000000000000" pitchFamily="2" charset="2"/>
              <a:buChar char="ü"/>
            </a:pPr>
            <a:r>
              <a:rPr lang="zh-CN" altLang="en-US" sz="2400" b="1" dirty="0">
                <a:latin typeface="黑体" panose="02010609060101010101" pitchFamily="49" charset="-122"/>
                <a:ea typeface="黑体" panose="02010609060101010101" pitchFamily="49" charset="-122"/>
              </a:rPr>
              <a:t>主要成分分析</a:t>
            </a:r>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274CAE37-1FFB-4A23-87D0-6EEFEACE8861}"/>
              </a:ext>
            </a:extLst>
          </p:cNvPr>
          <p:cNvSpPr txBox="1">
            <a:spLocks noChangeArrowheads="1"/>
          </p:cNvSpPr>
          <p:nvPr/>
        </p:nvSpPr>
        <p:spPr bwMode="auto">
          <a:xfrm>
            <a:off x="361950" y="541338"/>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数据压缩</a:t>
            </a:r>
          </a:p>
        </p:txBody>
      </p:sp>
      <p:sp>
        <p:nvSpPr>
          <p:cNvPr id="6" name="矩形 5">
            <a:extLst>
              <a:ext uri="{FF2B5EF4-FFF2-40B4-BE49-F238E27FC236}">
                <a16:creationId xmlns:a16="http://schemas.microsoft.com/office/drawing/2014/main" id="{90CDAE86-E608-4C79-B38B-04463A083423}"/>
              </a:ext>
            </a:extLst>
          </p:cNvPr>
          <p:cNvSpPr/>
          <p:nvPr/>
        </p:nvSpPr>
        <p:spPr>
          <a:xfrm>
            <a:off x="382232" y="1410908"/>
            <a:ext cx="8208912" cy="461665"/>
          </a:xfrm>
          <a:prstGeom prst="rect">
            <a:avLst/>
          </a:prstGeom>
        </p:spPr>
        <p:txBody>
          <a:bodyPr wrap="square">
            <a:spAutoFit/>
          </a:bodyPr>
          <a:lstStyle/>
          <a:p>
            <a:pPr marL="342900" indent="-342900">
              <a:buFont typeface="Wingdings" panose="05000000000000000000" pitchFamily="2" charset="2"/>
              <a:buChar char="ü"/>
            </a:pPr>
            <a:r>
              <a:rPr lang="zh-CN" altLang="en-US" sz="2400" b="1" dirty="0">
                <a:latin typeface="黑体" panose="02010609060101010101" pitchFamily="49" charset="-122"/>
                <a:ea typeface="黑体" panose="02010609060101010101" pitchFamily="49" charset="-122"/>
              </a:rPr>
              <a:t> 无损压缩：</a:t>
            </a:r>
            <a:r>
              <a:rPr lang="zh-CN" altLang="en-US" sz="2000" b="1" dirty="0">
                <a:solidFill>
                  <a:srgbClr val="FF0000"/>
                </a:solidFill>
                <a:latin typeface="黑体" panose="02010609060101010101" pitchFamily="49" charset="-122"/>
                <a:ea typeface="黑体" panose="02010609060101010101" pitchFamily="49" charset="-122"/>
              </a:rPr>
              <a:t>哈夫曼编码</a:t>
            </a:r>
            <a:r>
              <a:rPr lang="zh-CN" altLang="en-US" sz="2000" b="1" dirty="0">
                <a:solidFill>
                  <a:srgbClr val="002060"/>
                </a:solidFill>
                <a:latin typeface="黑体" panose="02010609060101010101" pitchFamily="49" charset="-122"/>
                <a:ea typeface="黑体" panose="02010609060101010101" pitchFamily="49" charset="-122"/>
              </a:rPr>
              <a:t>、香农编码</a:t>
            </a:r>
            <a:endParaRPr lang="en-US" altLang="zh-CN" sz="2000" b="1" dirty="0">
              <a:solidFill>
                <a:srgbClr val="002060"/>
              </a:solidFill>
              <a:latin typeface="黑体" panose="02010609060101010101" pitchFamily="49" charset="-122"/>
              <a:ea typeface="黑体" panose="02010609060101010101" pitchFamily="49" charset="-122"/>
            </a:endParaRPr>
          </a:p>
        </p:txBody>
      </p:sp>
      <p:sp>
        <p:nvSpPr>
          <p:cNvPr id="2" name="矩形 1"/>
          <p:cNvSpPr/>
          <p:nvPr/>
        </p:nvSpPr>
        <p:spPr>
          <a:xfrm>
            <a:off x="382232" y="2420888"/>
            <a:ext cx="8366232" cy="3416320"/>
          </a:xfrm>
          <a:prstGeom prst="rect">
            <a:avLst/>
          </a:prstGeom>
        </p:spPr>
        <p:txBody>
          <a:bodyPr wrap="square">
            <a:spAutoFit/>
          </a:bodyPr>
          <a:lstStyle/>
          <a:p>
            <a:pPr indent="304800">
              <a:lnSpc>
                <a:spcPct val="120000"/>
              </a:lnSpc>
              <a:spcAft>
                <a:spcPts val="0"/>
              </a:spcAft>
            </a:pPr>
            <a:r>
              <a:rPr lang="zh-CN" altLang="zh-CN" sz="2000" b="1" dirty="0">
                <a:solidFill>
                  <a:srgbClr val="FF0000"/>
                </a:solidFill>
                <a:latin typeface="黑体" panose="02010609060101010101" pitchFamily="49" charset="-122"/>
                <a:ea typeface="黑体" panose="02010609060101010101" pitchFamily="49" charset="-122"/>
              </a:rPr>
              <a:t>“熵”</a:t>
            </a:r>
            <a:r>
              <a:rPr lang="zh-CN" altLang="zh-CN" sz="2000" b="1" dirty="0">
                <a:latin typeface="黑体" panose="02010609060101010101" pitchFamily="49" charset="-122"/>
                <a:ea typeface="黑体" panose="02010609060101010101" pitchFamily="49" charset="-122"/>
              </a:rPr>
              <a:t>这一概念来自于化学和热力学，用于度量能量退化的指标，即熵越高，物体或系统的做功能力越低。后来香农将这一概念引入到信息论中，用于表示消息的</a:t>
            </a:r>
            <a:r>
              <a:rPr lang="zh-CN" altLang="zh-CN" sz="2000" b="1" dirty="0">
                <a:solidFill>
                  <a:srgbClr val="FF0000"/>
                </a:solidFill>
                <a:latin typeface="黑体" panose="02010609060101010101" pitchFamily="49" charset="-122"/>
                <a:ea typeface="黑体" panose="02010609060101010101" pitchFamily="49" charset="-122"/>
              </a:rPr>
              <a:t>平均信息量</a:t>
            </a:r>
            <a:r>
              <a:rPr lang="zh-CN" altLang="zh-CN" sz="2000" b="1" dirty="0">
                <a:latin typeface="黑体" panose="02010609060101010101" pitchFamily="49" charset="-122"/>
                <a:ea typeface="黑体" panose="02010609060101010101" pitchFamily="49" charset="-122"/>
              </a:rPr>
              <a:t>。在信息论中，香农提出了信源编码定理。该定理说明了香农熵与信源符号概率之间的关系，说明信息的熵为信源无损编码后的平均码字长度的下限。</a:t>
            </a:r>
            <a:r>
              <a:rPr lang="zh-CN" altLang="zh-CN" sz="2000" b="1" dirty="0">
                <a:solidFill>
                  <a:srgbClr val="FF0000"/>
                </a:solidFill>
                <a:latin typeface="黑体" panose="02010609060101010101" pitchFamily="49" charset="-122"/>
                <a:ea typeface="黑体" panose="02010609060101010101" pitchFamily="49" charset="-122"/>
              </a:rPr>
              <a:t>任何的无损编码方法都不可能使编码后的平均码长小于香农熵，只能使其尽量接近。</a:t>
            </a:r>
          </a:p>
          <a:p>
            <a:pPr indent="304800">
              <a:lnSpc>
                <a:spcPct val="120000"/>
              </a:lnSpc>
              <a:spcAft>
                <a:spcPts val="0"/>
              </a:spcAft>
            </a:pPr>
            <a:r>
              <a:rPr lang="zh-CN" altLang="zh-CN" sz="2000" b="1" dirty="0">
                <a:latin typeface="黑体" panose="02010609060101010101" pitchFamily="49" charset="-122"/>
                <a:ea typeface="黑体" panose="02010609060101010101" pitchFamily="49" charset="-122"/>
              </a:rPr>
              <a:t>基于此，对信源进行熵编码的基本思想，</a:t>
            </a:r>
            <a:r>
              <a:rPr lang="zh-CN" altLang="zh-CN" sz="2000" b="1" dirty="0">
                <a:solidFill>
                  <a:srgbClr val="FF0000"/>
                </a:solidFill>
                <a:latin typeface="黑体" panose="02010609060101010101" pitchFamily="49" charset="-122"/>
                <a:ea typeface="黑体" panose="02010609060101010101" pitchFamily="49" charset="-122"/>
              </a:rPr>
              <a:t>是使其前后的码字之间尽量更加随机，尽量减小前后的相关性</a:t>
            </a:r>
            <a:r>
              <a:rPr lang="zh-CN" altLang="zh-CN" sz="2000" b="1" dirty="0">
                <a:latin typeface="黑体" panose="02010609060101010101" pitchFamily="49" charset="-122"/>
                <a:ea typeface="黑体" panose="02010609060101010101" pitchFamily="49" charset="-122"/>
              </a:rPr>
              <a:t>，更加接近其信源的香农熵。这样在表示同样的信息量时所用的数据长度更短。</a:t>
            </a:r>
          </a:p>
        </p:txBody>
      </p:sp>
    </p:spTree>
    <p:extLst>
      <p:ext uri="{BB962C8B-B14F-4D97-AF65-F5344CB8AC3E}">
        <p14:creationId xmlns:p14="http://schemas.microsoft.com/office/powerpoint/2010/main" val="68628376"/>
      </p:ext>
    </p:extLst>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90CDAE86-E608-4C79-B38B-04463A083423}"/>
              </a:ext>
            </a:extLst>
          </p:cNvPr>
          <p:cNvSpPr/>
          <p:nvPr/>
        </p:nvSpPr>
        <p:spPr>
          <a:xfrm>
            <a:off x="539552" y="1340768"/>
            <a:ext cx="9106762" cy="461665"/>
          </a:xfrm>
          <a:prstGeom prst="rect">
            <a:avLst/>
          </a:prstGeom>
        </p:spPr>
        <p:txBody>
          <a:bodyPr wrap="square">
            <a:spAutoFit/>
          </a:bodyPr>
          <a:lstStyle/>
          <a:p>
            <a:pPr marL="342900" indent="-342900">
              <a:buFont typeface="Wingdings" panose="05000000000000000000" pitchFamily="2" charset="2"/>
              <a:buChar char="ü"/>
            </a:pPr>
            <a:r>
              <a:rPr lang="zh-CN" altLang="en-US" sz="2400" b="1" dirty="0">
                <a:latin typeface="黑体" panose="02010609060101010101" pitchFamily="49" charset="-122"/>
                <a:ea typeface="黑体" panose="02010609060101010101" pitchFamily="49" charset="-122"/>
              </a:rPr>
              <a:t> </a:t>
            </a:r>
            <a:r>
              <a:rPr lang="zh-CN" altLang="en-US" sz="2000" b="1" dirty="0">
                <a:solidFill>
                  <a:srgbClr val="FF0000"/>
                </a:solidFill>
                <a:latin typeface="黑体" panose="02010609060101010101" pitchFamily="49" charset="-122"/>
                <a:ea typeface="黑体" panose="02010609060101010101" pitchFamily="49" charset="-122"/>
              </a:rPr>
              <a:t>哈夫曼编码</a:t>
            </a:r>
            <a:endParaRPr lang="en-US" altLang="zh-CN" sz="2000" b="1" dirty="0">
              <a:solidFill>
                <a:srgbClr val="FF0000"/>
              </a:solidFill>
              <a:latin typeface="黑体" panose="02010609060101010101" pitchFamily="49" charset="-122"/>
              <a:ea typeface="黑体" panose="02010609060101010101" pitchFamily="49" charset="-122"/>
            </a:endParaRPr>
          </a:p>
        </p:txBody>
      </p:sp>
      <p:sp>
        <p:nvSpPr>
          <p:cNvPr id="5" name="Text Box 5">
            <a:extLst>
              <a:ext uri="{FF2B5EF4-FFF2-40B4-BE49-F238E27FC236}">
                <a16:creationId xmlns:a16="http://schemas.microsoft.com/office/drawing/2014/main" id="{274CAE37-1FFB-4A23-87D0-6EEFEACE8861}"/>
              </a:ext>
            </a:extLst>
          </p:cNvPr>
          <p:cNvSpPr txBox="1">
            <a:spLocks noChangeArrowheads="1"/>
          </p:cNvSpPr>
          <p:nvPr/>
        </p:nvSpPr>
        <p:spPr bwMode="auto">
          <a:xfrm>
            <a:off x="361950" y="541338"/>
            <a:ext cx="2317521"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数据压缩</a:t>
            </a:r>
          </a:p>
        </p:txBody>
      </p:sp>
      <p:sp>
        <p:nvSpPr>
          <p:cNvPr id="6" name="矩形 5"/>
          <p:cNvSpPr/>
          <p:nvPr/>
        </p:nvSpPr>
        <p:spPr>
          <a:xfrm>
            <a:off x="971600" y="2132856"/>
            <a:ext cx="7488832" cy="3367268"/>
          </a:xfrm>
          <a:prstGeom prst="rect">
            <a:avLst/>
          </a:prstGeom>
        </p:spPr>
        <p:txBody>
          <a:bodyPr wrap="square">
            <a:spAutoFit/>
          </a:bodyPr>
          <a:lstStyle/>
          <a:p>
            <a:pPr marL="457200" indent="-457200" eaLnBrk="1" hangingPunct="1">
              <a:lnSpc>
                <a:spcPct val="120000"/>
              </a:lnSpc>
              <a:buFont typeface="Wingdings" panose="05000000000000000000" pitchFamily="2" charset="2"/>
              <a:buChar char="n"/>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根据给定的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n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个权值</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w1, w2,…, </a:t>
            </a:r>
            <a:r>
              <a:rPr lang="en-US" altLang="zh-CN" sz="2000" b="1" dirty="0" err="1">
                <a:latin typeface="黑体" panose="02010609060101010101" pitchFamily="49" charset="-122"/>
                <a:ea typeface="黑体" panose="02010609060101010101" pitchFamily="49" charset="-122"/>
                <a:cs typeface="Times New Roman" panose="02020603050405020304" pitchFamily="18" charset="0"/>
              </a:rPr>
              <a:t>wn</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，构成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n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棵二叉树的集合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F={ T1,T2 ,…,</a:t>
            </a:r>
            <a:r>
              <a:rPr lang="en-US" altLang="zh-CN" sz="2000" b="1" dirty="0" err="1">
                <a:latin typeface="黑体" panose="02010609060101010101" pitchFamily="49" charset="-122"/>
                <a:ea typeface="黑体" panose="02010609060101010101" pitchFamily="49" charset="-122"/>
                <a:cs typeface="Times New Roman" panose="02020603050405020304" pitchFamily="18" charset="0"/>
              </a:rPr>
              <a:t>Tn</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，其中每棵二叉树</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Ti</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中只有一个带权为 </a:t>
            </a:r>
            <a:r>
              <a:rPr lang="en-US" altLang="zh-CN" sz="2000" b="1" dirty="0" err="1">
                <a:latin typeface="黑体" panose="02010609060101010101" pitchFamily="49" charset="-122"/>
                <a:ea typeface="黑体" panose="02010609060101010101" pitchFamily="49" charset="-122"/>
                <a:cs typeface="Times New Roman" panose="02020603050405020304" pitchFamily="18" charset="0"/>
              </a:rPr>
              <a:t>wi</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的根结点，其左右子树均为空</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p>
          <a:p>
            <a:pPr marL="457200" indent="-457200" eaLnBrk="1" hangingPunct="1">
              <a:lnSpc>
                <a:spcPct val="120000"/>
              </a:lnSpc>
              <a:buFont typeface="Wingdings" panose="05000000000000000000" pitchFamily="2" charset="2"/>
              <a:buChar char="n"/>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在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F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中选取两棵根结点的权值最小的树作为左右子树，构造一棵新的二叉树，且置新的二叉树的根结点的权值为其左、右子树上根结点的权值之和</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p>
          <a:p>
            <a:pPr marL="457200" indent="-457200" eaLnBrk="1" hangingPunct="1">
              <a:lnSpc>
                <a:spcPct val="120000"/>
              </a:lnSpc>
              <a:buFont typeface="Wingdings" panose="05000000000000000000" pitchFamily="2" charset="2"/>
              <a:buChar char="n"/>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在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F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中删除这两棵树，同时将新得到的二叉树加入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F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中</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p>
          <a:p>
            <a:pPr marL="457200" indent="-457200" eaLnBrk="1" hangingPunct="1">
              <a:lnSpc>
                <a:spcPct val="120000"/>
              </a:lnSpc>
              <a:buFont typeface="Wingdings" panose="05000000000000000000" pitchFamily="2" charset="2"/>
              <a:buChar char="n"/>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重复</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和</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(3)</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，直到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F </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只含一棵树为止，这棵树便是所求的哈夫曼树 </a:t>
            </a:r>
          </a:p>
        </p:txBody>
      </p:sp>
    </p:spTree>
    <p:extLst>
      <p:ext uri="{BB962C8B-B14F-4D97-AF65-F5344CB8AC3E}">
        <p14:creationId xmlns:p14="http://schemas.microsoft.com/office/powerpoint/2010/main" val="3590135815"/>
      </p:ext>
    </p:extLst>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17240" y="1667721"/>
            <a:ext cx="8388932" cy="1015663"/>
          </a:xfrm>
          <a:prstGeom prst="rect">
            <a:avLst/>
          </a:prstGeom>
        </p:spPr>
        <p:txBody>
          <a:bodyPr wrap="square">
            <a:spAutoFit/>
          </a:bodyPr>
          <a:lstStyle/>
          <a:p>
            <a:pPr eaLnBrk="1" hangingPunct="1"/>
            <a:r>
              <a:rPr lang="zh-CN" altLang="en-US" sz="2000" b="1" dirty="0">
                <a:latin typeface="黑体" panose="02010609060101010101" pitchFamily="49" charset="-122"/>
                <a:ea typeface="黑体" panose="02010609060101010101" pitchFamily="49" charset="-122"/>
                <a:cs typeface="Times New Roman" panose="02020603050405020304" pitchFamily="18" charset="0"/>
              </a:rPr>
              <a:t>例：</a:t>
            </a:r>
            <a:r>
              <a:rPr lang="zh-TW" altLang="en-US" sz="2000" b="1" dirty="0">
                <a:latin typeface="黑体" panose="02010609060101010101" pitchFamily="49" charset="-122"/>
                <a:ea typeface="黑体" panose="02010609060101010101" pitchFamily="49" charset="-122"/>
                <a:cs typeface="Times New Roman" panose="02020603050405020304" pitchFamily="18" charset="0"/>
              </a:rPr>
              <a:t>假设用于通信的电文仅由</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a:t>
            </a:r>
            <a:r>
              <a:rPr lang="zh-TW" altLang="en-US" sz="2000" b="1" dirty="0">
                <a:latin typeface="黑体" panose="02010609060101010101" pitchFamily="49" charset="-122"/>
                <a:ea typeface="黑体" panose="02010609060101010101" pitchFamily="49" charset="-122"/>
                <a:cs typeface="Times New Roman" panose="02020603050405020304" pitchFamily="18" charset="0"/>
              </a:rPr>
              <a:t>个字母</a:t>
            </a:r>
            <a:r>
              <a:rPr lang="en-US" altLang="zh-TW" sz="2000" b="1" dirty="0">
                <a:latin typeface="黑体" panose="02010609060101010101" pitchFamily="49" charset="-122"/>
                <a:ea typeface="黑体" panose="02010609060101010101" pitchFamily="49" charset="-122"/>
                <a:cs typeface="Times New Roman" panose="02020603050405020304" pitchFamily="18" charset="0"/>
              </a:rPr>
              <a:t>{ </a:t>
            </a:r>
            <a:r>
              <a:rPr lang="en-US" altLang="zh-TW" sz="2000" b="1" dirty="0" err="1">
                <a:latin typeface="黑体" panose="02010609060101010101" pitchFamily="49" charset="-122"/>
                <a:ea typeface="黑体" panose="02010609060101010101" pitchFamily="49" charset="-122"/>
                <a:cs typeface="Times New Roman" panose="02020603050405020304" pitchFamily="18" charset="0"/>
              </a:rPr>
              <a:t>a</a:t>
            </a:r>
            <a:r>
              <a:rPr lang="en-US" altLang="zh-CN" sz="2000" b="1" dirty="0" err="1">
                <a:latin typeface="黑体" panose="02010609060101010101" pitchFamily="49" charset="-122"/>
                <a:ea typeface="黑体" panose="02010609060101010101" pitchFamily="49" charset="-122"/>
                <a:cs typeface="Times New Roman" panose="02020603050405020304" pitchFamily="18" charset="0"/>
              </a:rPr>
              <a:t>,</a:t>
            </a:r>
            <a:r>
              <a:rPr lang="en-US" altLang="zh-TW" sz="2000" b="1" dirty="0" err="1">
                <a:latin typeface="黑体" panose="02010609060101010101" pitchFamily="49" charset="-122"/>
                <a:ea typeface="黑体" panose="02010609060101010101" pitchFamily="49" charset="-122"/>
                <a:cs typeface="Times New Roman" panose="02020603050405020304" pitchFamily="18" charset="0"/>
              </a:rPr>
              <a:t>d</a:t>
            </a:r>
            <a:r>
              <a:rPr lang="en-US" altLang="zh-CN" sz="2000" b="1" dirty="0" err="1">
                <a:latin typeface="黑体" panose="02010609060101010101" pitchFamily="49" charset="-122"/>
                <a:ea typeface="黑体" panose="02010609060101010101" pitchFamily="49" charset="-122"/>
                <a:cs typeface="Times New Roman" panose="02020603050405020304" pitchFamily="18" charset="0"/>
              </a:rPr>
              <a:t>,i,n</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 </a:t>
            </a:r>
            <a:r>
              <a:rPr lang="en-US" altLang="zh-TW" sz="2000" b="1" dirty="0">
                <a:latin typeface="黑体" panose="02010609060101010101" pitchFamily="49" charset="-122"/>
                <a:ea typeface="黑体" panose="02010609060101010101" pitchFamily="49" charset="-122"/>
                <a:cs typeface="Times New Roman" panose="02020603050405020304" pitchFamily="18" charset="0"/>
              </a:rPr>
              <a:t>} </a:t>
            </a:r>
            <a:r>
              <a:rPr lang="zh-TW" altLang="en-US" sz="2000" b="1" dirty="0">
                <a:latin typeface="黑体" panose="02010609060101010101" pitchFamily="49" charset="-122"/>
                <a:ea typeface="黑体" panose="02010609060101010101" pitchFamily="49" charset="-122"/>
                <a:cs typeface="Times New Roman" panose="02020603050405020304" pitchFamily="18" charset="0"/>
              </a:rPr>
              <a:t>构成，它们在电文中出现的概率分别为</a:t>
            </a:r>
            <a:r>
              <a:rPr lang="en-US" altLang="zh-TW" sz="2000" b="1" dirty="0">
                <a:latin typeface="黑体" panose="02010609060101010101" pitchFamily="49" charset="-122"/>
                <a:ea typeface="黑体" panose="02010609060101010101" pitchFamily="49" charset="-122"/>
                <a:cs typeface="Times New Roman" panose="02020603050405020304" pitchFamily="18" charset="0"/>
              </a:rPr>
              <a:t>{ </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2,7,5,4}</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a:t>
            </a:r>
            <a:r>
              <a:rPr lang="zh-TW" altLang="en-US" sz="2000" b="1" dirty="0">
                <a:latin typeface="黑体" panose="02010609060101010101" pitchFamily="49" charset="-122"/>
                <a:ea typeface="黑体" panose="02010609060101010101" pitchFamily="49" charset="-122"/>
                <a:cs typeface="Times New Roman" panose="02020603050405020304" pitchFamily="18" charset="0"/>
              </a:rPr>
              <a:t>试</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构建相应的哈夫曼树，并</a:t>
            </a:r>
            <a:r>
              <a:rPr lang="zh-TW" altLang="en-US" sz="2000" b="1" dirty="0">
                <a:latin typeface="黑体" panose="02010609060101010101" pitchFamily="49" charset="-122"/>
                <a:ea typeface="黑体" panose="02010609060101010101" pitchFamily="49" charset="-122"/>
                <a:cs typeface="Times New Roman" panose="02020603050405020304" pitchFamily="18" charset="0"/>
              </a:rPr>
              <a:t>为这</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4</a:t>
            </a:r>
            <a:r>
              <a:rPr lang="zh-TW" altLang="en-US" sz="2000" b="1" dirty="0">
                <a:latin typeface="黑体" panose="02010609060101010101" pitchFamily="49" charset="-122"/>
                <a:ea typeface="黑体" panose="02010609060101010101" pitchFamily="49" charset="-122"/>
                <a:cs typeface="Times New Roman" panose="02020603050405020304" pitchFamily="18" charset="0"/>
              </a:rPr>
              <a:t>个字母</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进行哈夫曼编码</a:t>
            </a:r>
          </a:p>
        </p:txBody>
      </p:sp>
      <p:sp>
        <p:nvSpPr>
          <p:cNvPr id="5" name="矩形 4">
            <a:extLst>
              <a:ext uri="{FF2B5EF4-FFF2-40B4-BE49-F238E27FC236}">
                <a16:creationId xmlns:a16="http://schemas.microsoft.com/office/drawing/2014/main" id="{90CDAE86-E608-4C79-B38B-04463A083423}"/>
              </a:ext>
            </a:extLst>
          </p:cNvPr>
          <p:cNvSpPr/>
          <p:nvPr/>
        </p:nvSpPr>
        <p:spPr>
          <a:xfrm>
            <a:off x="395536" y="908720"/>
            <a:ext cx="8208912" cy="461665"/>
          </a:xfrm>
          <a:prstGeom prst="rect">
            <a:avLst/>
          </a:prstGeom>
        </p:spPr>
        <p:txBody>
          <a:bodyPr wrap="square">
            <a:spAutoFit/>
          </a:bodyPr>
          <a:lstStyle/>
          <a:p>
            <a:pPr marL="342900" indent="-342900">
              <a:buFont typeface="Wingdings" panose="05000000000000000000" pitchFamily="2" charset="2"/>
              <a:buChar char="ü"/>
            </a:pPr>
            <a:r>
              <a:rPr lang="zh-CN" altLang="en-US" sz="24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哈夫曼编码</a:t>
            </a:r>
            <a:endParaRPr lang="en-US" altLang="zh-CN" sz="2400" b="1" dirty="0">
              <a:solidFill>
                <a:srgbClr val="FF0000"/>
              </a:solidFill>
              <a:latin typeface="黑体" panose="02010609060101010101" pitchFamily="49" charset="-122"/>
              <a:ea typeface="黑体" panose="02010609060101010101" pitchFamily="49" charset="-122"/>
            </a:endParaRPr>
          </a:p>
        </p:txBody>
      </p:sp>
      <p:sp>
        <p:nvSpPr>
          <p:cNvPr id="6" name="矩形 5"/>
          <p:cNvSpPr/>
          <p:nvPr/>
        </p:nvSpPr>
        <p:spPr>
          <a:xfrm>
            <a:off x="251520" y="2980720"/>
            <a:ext cx="3600400" cy="3170099"/>
          </a:xfrm>
          <a:prstGeom prst="rect">
            <a:avLst/>
          </a:prstGeom>
        </p:spPr>
        <p:txBody>
          <a:bodyPr wrap="square">
            <a:spAutoFit/>
          </a:bodyPr>
          <a:lstStyle/>
          <a:p>
            <a:pPr marL="285750" indent="-285750" eaLnBrk="1" hangingPunct="1">
              <a:buFont typeface="Wingdings" panose="05000000000000000000" pitchFamily="2" charset="2"/>
              <a:buChar char="n"/>
            </a:pPr>
            <a:r>
              <a:rPr lang="zh-CN" altLang="en-US" sz="2000" b="1" dirty="0">
                <a:solidFill>
                  <a:srgbClr val="FF0000"/>
                </a:solidFill>
                <a:latin typeface="黑体" panose="02010609060101010101" pitchFamily="49" charset="-122"/>
                <a:ea typeface="黑体" panose="02010609060101010101" pitchFamily="49" charset="-122"/>
              </a:rPr>
              <a:t>构建哈夫曼树</a:t>
            </a:r>
          </a:p>
          <a:p>
            <a:pPr marL="285750" indent="-285750" eaLnBrk="1" hangingPunct="1">
              <a:buFont typeface="Wingdings" panose="05000000000000000000" pitchFamily="2" charset="2"/>
              <a:buChar char="n"/>
            </a:pPr>
            <a:r>
              <a:rPr lang="zh-CN" altLang="en-US" sz="2000" b="1" dirty="0">
                <a:solidFill>
                  <a:srgbClr val="FF0000"/>
                </a:solidFill>
                <a:latin typeface="黑体" panose="02010609060101010101" pitchFamily="49" charset="-122"/>
                <a:ea typeface="黑体" panose="02010609060101010101" pitchFamily="49" charset="-122"/>
              </a:rPr>
              <a:t>进行哈夫曼编码</a:t>
            </a:r>
          </a:p>
          <a:p>
            <a:pPr marL="742950" lvl="1" indent="-285750" eaLnBrk="1" hangingPunct="1">
              <a:buFont typeface="Wingdings" panose="05000000000000000000" pitchFamily="2" charset="2"/>
              <a:buChar char="p"/>
            </a:pPr>
            <a:r>
              <a:rPr lang="zh-CN" altLang="en-US" sz="2000" dirty="0">
                <a:latin typeface="黑体" panose="02010609060101010101" pitchFamily="49" charset="-122"/>
                <a:ea typeface="黑体" panose="02010609060101010101" pitchFamily="49" charset="-122"/>
              </a:rPr>
              <a:t>按左分支为</a:t>
            </a:r>
            <a:r>
              <a:rPr lang="en-US" altLang="zh-CN" sz="2000" dirty="0">
                <a:latin typeface="黑体" panose="02010609060101010101" pitchFamily="49" charset="-122"/>
                <a:ea typeface="黑体" panose="02010609060101010101" pitchFamily="49" charset="-122"/>
              </a:rPr>
              <a:t>0</a:t>
            </a:r>
            <a:r>
              <a:rPr lang="zh-CN" altLang="en-US" sz="2000" dirty="0">
                <a:latin typeface="黑体" panose="02010609060101010101" pitchFamily="49" charset="-122"/>
                <a:ea typeface="黑体" panose="02010609060101010101" pitchFamily="49" charset="-122"/>
              </a:rPr>
              <a:t>、右分支为</a:t>
            </a:r>
            <a:r>
              <a:rPr lang="en-US" altLang="zh-CN" sz="2000" dirty="0">
                <a:latin typeface="黑体" panose="02010609060101010101" pitchFamily="49" charset="-122"/>
                <a:ea typeface="黑体" panose="02010609060101010101" pitchFamily="49" charset="-122"/>
              </a:rPr>
              <a:t>1</a:t>
            </a:r>
            <a:r>
              <a:rPr lang="zh-CN" altLang="en-US" sz="2000" dirty="0">
                <a:latin typeface="黑体" panose="02010609060101010101" pitchFamily="49" charset="-122"/>
                <a:ea typeface="黑体" panose="02010609060101010101" pitchFamily="49" charset="-122"/>
              </a:rPr>
              <a:t>的规则对哈夫曼树的左右分支进行标记</a:t>
            </a:r>
          </a:p>
          <a:p>
            <a:pPr marL="742950" lvl="1" indent="-285750" eaLnBrk="1" hangingPunct="1">
              <a:buFont typeface="Wingdings" panose="05000000000000000000" pitchFamily="2" charset="2"/>
              <a:buChar char="p"/>
            </a:pPr>
            <a:r>
              <a:rPr lang="zh-CN" altLang="en-US" sz="2000" dirty="0">
                <a:latin typeface="黑体" panose="02010609060101010101" pitchFamily="49" charset="-122"/>
                <a:ea typeface="黑体" panose="02010609060101010101" pitchFamily="49" charset="-122"/>
              </a:rPr>
              <a:t>将从根结点到叶子结点的路径上所有分支标记组成一个代码序列</a:t>
            </a:r>
            <a:r>
              <a:rPr lang="en-US" altLang="zh-CN" sz="2000" dirty="0">
                <a:latin typeface="黑体" panose="02010609060101010101" pitchFamily="49" charset="-122"/>
                <a:ea typeface="黑体" panose="02010609060101010101" pitchFamily="49" charset="-122"/>
              </a:rPr>
              <a:t>,</a:t>
            </a:r>
            <a:r>
              <a:rPr lang="zh-CN" altLang="en-US" sz="2000" dirty="0">
                <a:latin typeface="黑体" panose="02010609060101010101" pitchFamily="49" charset="-122"/>
                <a:ea typeface="黑体" panose="02010609060101010101" pitchFamily="49" charset="-122"/>
              </a:rPr>
              <a:t>这个序列就是该叶子结点对应的字符的编码</a:t>
            </a:r>
          </a:p>
        </p:txBody>
      </p:sp>
      <p:pic>
        <p:nvPicPr>
          <p:cNvPr id="3" name="图片 2">
            <a:extLst>
              <a:ext uri="{FF2B5EF4-FFF2-40B4-BE49-F238E27FC236}">
                <a16:creationId xmlns:a16="http://schemas.microsoft.com/office/drawing/2014/main" id="{64635231-7D4C-4EBD-9187-5DA7E3FF52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79188" y="2852936"/>
            <a:ext cx="4559592" cy="3220851"/>
          </a:xfrm>
          <a:prstGeom prst="rect">
            <a:avLst/>
          </a:prstGeom>
        </p:spPr>
      </p:pic>
    </p:spTree>
    <p:extLst>
      <p:ext uri="{BB962C8B-B14F-4D97-AF65-F5344CB8AC3E}">
        <p14:creationId xmlns:p14="http://schemas.microsoft.com/office/powerpoint/2010/main" val="1611071178"/>
      </p:ext>
    </p:extLst>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274CAE37-1FFB-4A23-87D0-6EEFEACE8861}"/>
              </a:ext>
            </a:extLst>
          </p:cNvPr>
          <p:cNvSpPr txBox="1">
            <a:spLocks noChangeArrowheads="1"/>
          </p:cNvSpPr>
          <p:nvPr/>
        </p:nvSpPr>
        <p:spPr bwMode="auto">
          <a:xfrm>
            <a:off x="361950" y="541338"/>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数据压缩</a:t>
            </a:r>
          </a:p>
        </p:txBody>
      </p:sp>
      <p:sp>
        <p:nvSpPr>
          <p:cNvPr id="3" name="矩形 2">
            <a:extLst>
              <a:ext uri="{FF2B5EF4-FFF2-40B4-BE49-F238E27FC236}">
                <a16:creationId xmlns:a16="http://schemas.microsoft.com/office/drawing/2014/main" id="{90CDAE86-E608-4C79-B38B-04463A083423}"/>
              </a:ext>
            </a:extLst>
          </p:cNvPr>
          <p:cNvSpPr/>
          <p:nvPr/>
        </p:nvSpPr>
        <p:spPr>
          <a:xfrm>
            <a:off x="382232" y="1410908"/>
            <a:ext cx="8208912" cy="1231106"/>
          </a:xfrm>
          <a:prstGeom prst="rect">
            <a:avLst/>
          </a:prstGeom>
        </p:spPr>
        <p:txBody>
          <a:bodyPr wrap="square">
            <a:spAutoFit/>
          </a:bodyPr>
          <a:lstStyle/>
          <a:p>
            <a:pPr marL="342900" indent="-342900">
              <a:buFont typeface="Wingdings" panose="05000000000000000000" pitchFamily="2" charset="2"/>
              <a:buChar char="ü"/>
            </a:pPr>
            <a:r>
              <a:rPr lang="zh-CN" altLang="en-US" sz="2400" b="1" dirty="0">
                <a:latin typeface="黑体" panose="02010609060101010101" pitchFamily="49" charset="-122"/>
                <a:ea typeface="黑体" panose="02010609060101010101" pitchFamily="49" charset="-122"/>
              </a:rPr>
              <a:t> 小波变换</a:t>
            </a:r>
          </a:p>
          <a:p>
            <a:pPr>
              <a:spcBef>
                <a:spcPts val="600"/>
              </a:spcBef>
            </a:pPr>
            <a:r>
              <a:rPr lang="zh-CN" altLang="en-US" sz="2000" b="1" dirty="0">
                <a:solidFill>
                  <a:srgbClr val="002060"/>
                </a:solidFill>
                <a:latin typeface="黑体" panose="02010609060101010101" pitchFamily="49" charset="-122"/>
                <a:ea typeface="黑体" panose="02010609060101010101" pitchFamily="49" charset="-122"/>
              </a:rPr>
              <a:t>  离散小波变换</a:t>
            </a:r>
            <a:r>
              <a:rPr lang="en-US" altLang="zh-CN" sz="2000" b="1" dirty="0">
                <a:solidFill>
                  <a:srgbClr val="002060"/>
                </a:solidFill>
                <a:latin typeface="黑体" panose="02010609060101010101" pitchFamily="49" charset="-122"/>
                <a:ea typeface="黑体" panose="02010609060101010101" pitchFamily="49" charset="-122"/>
              </a:rPr>
              <a:t>DWT</a:t>
            </a:r>
            <a:r>
              <a:rPr lang="zh-CN" altLang="en-US" sz="2000" b="1" dirty="0">
                <a:solidFill>
                  <a:srgbClr val="002060"/>
                </a:solidFill>
                <a:latin typeface="黑体" panose="02010609060101010101" pitchFamily="49" charset="-122"/>
                <a:ea typeface="黑体" panose="02010609060101010101" pitchFamily="49" charset="-122"/>
              </a:rPr>
              <a:t>（</a:t>
            </a:r>
            <a:r>
              <a:rPr lang="en-US" altLang="zh-CN" sz="2000" b="1" dirty="0">
                <a:solidFill>
                  <a:srgbClr val="002060"/>
                </a:solidFill>
                <a:latin typeface="黑体" panose="02010609060101010101" pitchFamily="49" charset="-122"/>
                <a:ea typeface="黑体" panose="02010609060101010101" pitchFamily="49" charset="-122"/>
              </a:rPr>
              <a:t>Discrete Wavelet Transform</a:t>
            </a:r>
            <a:r>
              <a:rPr lang="zh-CN" altLang="en-US" sz="2000" b="1" dirty="0">
                <a:solidFill>
                  <a:srgbClr val="002060"/>
                </a:solidFill>
                <a:latin typeface="黑体" panose="02010609060101010101" pitchFamily="49" charset="-122"/>
                <a:ea typeface="黑体" panose="02010609060101010101" pitchFamily="49" charset="-122"/>
              </a:rPr>
              <a:t>）</a:t>
            </a:r>
          </a:p>
          <a:p>
            <a:pPr>
              <a:spcBef>
                <a:spcPts val="600"/>
              </a:spcBef>
            </a:pPr>
            <a:r>
              <a:rPr lang="zh-CN" altLang="en-US" sz="2000" b="1" dirty="0">
                <a:solidFill>
                  <a:srgbClr val="002060"/>
                </a:solidFill>
                <a:latin typeface="黑体" panose="02010609060101010101" pitchFamily="49" charset="-122"/>
                <a:ea typeface="黑体" panose="02010609060101010101" pitchFamily="49" charset="-122"/>
              </a:rPr>
              <a:t>  离散傅里叶变换</a:t>
            </a:r>
            <a:r>
              <a:rPr lang="en-US" altLang="zh-CN" sz="2000" b="1" dirty="0">
                <a:solidFill>
                  <a:srgbClr val="002060"/>
                </a:solidFill>
                <a:latin typeface="黑体" panose="02010609060101010101" pitchFamily="49" charset="-122"/>
                <a:ea typeface="黑体" panose="02010609060101010101" pitchFamily="49" charset="-122"/>
              </a:rPr>
              <a:t>DFT</a:t>
            </a:r>
            <a:r>
              <a:rPr lang="zh-CN" altLang="en-US" sz="2000" b="1" dirty="0">
                <a:solidFill>
                  <a:srgbClr val="002060"/>
                </a:solidFill>
                <a:latin typeface="黑体" panose="02010609060101010101" pitchFamily="49" charset="-122"/>
                <a:ea typeface="黑体" panose="02010609060101010101" pitchFamily="49" charset="-122"/>
              </a:rPr>
              <a:t>（ </a:t>
            </a:r>
            <a:r>
              <a:rPr lang="en-US" altLang="zh-CN" sz="2000" b="1" dirty="0">
                <a:solidFill>
                  <a:srgbClr val="002060"/>
                </a:solidFill>
                <a:latin typeface="黑体" panose="02010609060101010101" pitchFamily="49" charset="-122"/>
                <a:ea typeface="黑体" panose="02010609060101010101" pitchFamily="49" charset="-122"/>
              </a:rPr>
              <a:t>Discrete Fourier Transform</a:t>
            </a:r>
            <a:r>
              <a:rPr lang="zh-CN" altLang="en-US" sz="2000" b="1" dirty="0">
                <a:solidFill>
                  <a:srgbClr val="002060"/>
                </a:solidFill>
                <a:latin typeface="黑体" panose="02010609060101010101" pitchFamily="49" charset="-122"/>
                <a:ea typeface="黑体" panose="02010609060101010101" pitchFamily="49" charset="-122"/>
              </a:rPr>
              <a:t>）</a:t>
            </a:r>
            <a:endParaRPr lang="en-US" altLang="zh-CN" sz="2000" b="1" dirty="0">
              <a:solidFill>
                <a:srgbClr val="002060"/>
              </a:solidFill>
              <a:latin typeface="黑体" panose="02010609060101010101" pitchFamily="49" charset="-122"/>
              <a:ea typeface="黑体" panose="02010609060101010101" pitchFamily="49" charset="-122"/>
            </a:endParaRPr>
          </a:p>
        </p:txBody>
      </p:sp>
      <p:sp>
        <p:nvSpPr>
          <p:cNvPr id="6" name="矩形 5">
            <a:extLst>
              <a:ext uri="{FF2B5EF4-FFF2-40B4-BE49-F238E27FC236}">
                <a16:creationId xmlns:a16="http://schemas.microsoft.com/office/drawing/2014/main" id="{3185781D-6B75-4E88-8B66-E2C65E62B64D}"/>
              </a:ext>
            </a:extLst>
          </p:cNvPr>
          <p:cNvSpPr/>
          <p:nvPr/>
        </p:nvSpPr>
        <p:spPr>
          <a:xfrm>
            <a:off x="382232" y="2924944"/>
            <a:ext cx="8474244" cy="1866858"/>
          </a:xfrm>
          <a:prstGeom prst="rect">
            <a:avLst/>
          </a:prstGeom>
        </p:spPr>
        <p:txBody>
          <a:bodyPr wrap="square">
            <a:spAutoFit/>
          </a:bodyPr>
          <a:lstStyle/>
          <a:p>
            <a:pPr>
              <a:lnSpc>
                <a:spcPct val="150000"/>
              </a:lnSpc>
            </a:pPr>
            <a:r>
              <a:rPr lang="zh-CN" altLang="en-US" sz="2000" b="1" dirty="0">
                <a:solidFill>
                  <a:srgbClr val="C00000"/>
                </a:solidFill>
                <a:latin typeface="黑体" panose="02010609060101010101" pitchFamily="49" charset="-122"/>
                <a:ea typeface="黑体" panose="02010609060101010101" pitchFamily="49" charset="-122"/>
              </a:rPr>
              <a:t>离散小波变换</a:t>
            </a:r>
            <a:r>
              <a:rPr lang="en-US" altLang="zh-CN" sz="2000" b="1" dirty="0">
                <a:solidFill>
                  <a:srgbClr val="C00000"/>
                </a:solidFill>
                <a:latin typeface="黑体" panose="02010609060101010101" pitchFamily="49" charset="-122"/>
                <a:ea typeface="黑体" panose="02010609060101010101" pitchFamily="49" charset="-122"/>
              </a:rPr>
              <a:t>DWT</a:t>
            </a:r>
            <a:r>
              <a:rPr lang="zh-CN" altLang="en-US" sz="2000" b="1" dirty="0">
                <a:latin typeface="黑体" panose="02010609060101010101" pitchFamily="49" charset="-122"/>
                <a:ea typeface="黑体" panose="02010609060101010101" pitchFamily="49" charset="-122"/>
              </a:rPr>
              <a:t>和</a:t>
            </a:r>
            <a:r>
              <a:rPr lang="zh-CN" altLang="en-US" sz="2000" b="1" dirty="0">
                <a:solidFill>
                  <a:srgbClr val="C00000"/>
                </a:solidFill>
                <a:latin typeface="黑体" panose="02010609060101010101" pitchFamily="49" charset="-122"/>
                <a:ea typeface="黑体" panose="02010609060101010101" pitchFamily="49" charset="-122"/>
              </a:rPr>
              <a:t>离散傅里叶变换</a:t>
            </a:r>
            <a:r>
              <a:rPr lang="en-US" altLang="zh-CN" sz="2000" b="1" dirty="0">
                <a:solidFill>
                  <a:srgbClr val="C00000"/>
                </a:solidFill>
                <a:latin typeface="黑体" panose="02010609060101010101" pitchFamily="49" charset="-122"/>
                <a:ea typeface="黑体" panose="02010609060101010101" pitchFamily="49" charset="-122"/>
              </a:rPr>
              <a:t>DFT</a:t>
            </a:r>
            <a:r>
              <a:rPr lang="zh-CN" altLang="en-US" sz="2000" b="1" dirty="0">
                <a:latin typeface="黑体" panose="02010609060101010101" pitchFamily="49" charset="-122"/>
                <a:ea typeface="黑体" panose="02010609060101010101" pitchFamily="49" charset="-122"/>
              </a:rPr>
              <a:t>均常用于信号处理技术。一般，</a:t>
            </a:r>
            <a:r>
              <a:rPr lang="en-US" altLang="zh-CN" sz="2000" b="1" dirty="0">
                <a:latin typeface="黑体" panose="02010609060101010101" pitchFamily="49" charset="-122"/>
                <a:ea typeface="黑体" panose="02010609060101010101" pitchFamily="49" charset="-122"/>
              </a:rPr>
              <a:t>DWT</a:t>
            </a:r>
            <a:r>
              <a:rPr lang="zh-CN" altLang="en-US" sz="2000" b="1" dirty="0">
                <a:latin typeface="黑体" panose="02010609060101010101" pitchFamily="49" charset="-122"/>
                <a:ea typeface="黑体" panose="02010609060101010101" pitchFamily="49" charset="-122"/>
              </a:rPr>
              <a:t>是一种较好的有损压缩，若</a:t>
            </a:r>
            <a:r>
              <a:rPr lang="en-US" altLang="zh-CN" sz="2000" b="1" dirty="0">
                <a:latin typeface="黑体" panose="02010609060101010101" pitchFamily="49" charset="-122"/>
                <a:ea typeface="黑体" panose="02010609060101010101" pitchFamily="49" charset="-122"/>
              </a:rPr>
              <a:t>DWT</a:t>
            </a:r>
            <a:r>
              <a:rPr lang="zh-CN" altLang="en-US" sz="2000" b="1" dirty="0">
                <a:latin typeface="黑体" panose="02010609060101010101" pitchFamily="49" charset="-122"/>
                <a:ea typeface="黑体" panose="02010609060101010101" pitchFamily="49" charset="-122"/>
              </a:rPr>
              <a:t>和</a:t>
            </a:r>
            <a:r>
              <a:rPr lang="en-US" altLang="zh-CN" sz="2000" b="1" dirty="0">
                <a:latin typeface="黑体" panose="02010609060101010101" pitchFamily="49" charset="-122"/>
                <a:ea typeface="黑体" panose="02010609060101010101" pitchFamily="49" charset="-122"/>
              </a:rPr>
              <a:t>DFT</a:t>
            </a:r>
            <a:r>
              <a:rPr lang="zh-CN" altLang="en-US" sz="2000" b="1" dirty="0">
                <a:latin typeface="黑体" panose="02010609060101010101" pitchFamily="49" charset="-122"/>
                <a:ea typeface="黑体" panose="02010609060101010101" pitchFamily="49" charset="-122"/>
              </a:rPr>
              <a:t>保留相同数目的系数，</a:t>
            </a:r>
            <a:r>
              <a:rPr lang="en-US" altLang="zh-CN" sz="2000" b="1" dirty="0">
                <a:latin typeface="黑体" panose="02010609060101010101" pitchFamily="49" charset="-122"/>
                <a:ea typeface="黑体" panose="02010609060101010101" pitchFamily="49" charset="-122"/>
              </a:rPr>
              <a:t>DWT</a:t>
            </a:r>
            <a:r>
              <a:rPr lang="zh-CN" altLang="en-US" sz="2000" b="1" dirty="0">
                <a:latin typeface="黑体" panose="02010609060101010101" pitchFamily="49" charset="-122"/>
                <a:ea typeface="黑体" panose="02010609060101010101" pitchFamily="49" charset="-122"/>
              </a:rPr>
              <a:t>将提供原数据更精确的近似。应用离散小波变换的典型</a:t>
            </a:r>
            <a:r>
              <a:rPr lang="zh-CN" altLang="en-US" sz="2000" b="1" dirty="0">
                <a:solidFill>
                  <a:srgbClr val="C00000"/>
                </a:solidFill>
                <a:latin typeface="黑体" panose="02010609060101010101" pitchFamily="49" charset="-122"/>
                <a:ea typeface="黑体" panose="02010609060101010101" pitchFamily="49" charset="-122"/>
              </a:rPr>
              <a:t>金字塔算法</a:t>
            </a:r>
            <a:r>
              <a:rPr lang="zh-CN" altLang="en-US" sz="2000" b="1" dirty="0">
                <a:latin typeface="黑体" panose="02010609060101010101" pitchFamily="49" charset="-122"/>
                <a:ea typeface="黑体" panose="02010609060101010101" pitchFamily="49" charset="-122"/>
              </a:rPr>
              <a:t>，在每次迭代将数据减半，导致很快的计算速度。</a:t>
            </a:r>
          </a:p>
        </p:txBody>
      </p:sp>
      <p:sp>
        <p:nvSpPr>
          <p:cNvPr id="7" name="矩形 6">
            <a:extLst>
              <a:ext uri="{FF2B5EF4-FFF2-40B4-BE49-F238E27FC236}">
                <a16:creationId xmlns:a16="http://schemas.microsoft.com/office/drawing/2014/main" id="{68424E8A-D6CC-466D-A67A-AA063D0366FD}"/>
              </a:ext>
            </a:extLst>
          </p:cNvPr>
          <p:cNvSpPr/>
          <p:nvPr/>
        </p:nvSpPr>
        <p:spPr>
          <a:xfrm>
            <a:off x="361950" y="5013176"/>
            <a:ext cx="8782050" cy="1323439"/>
          </a:xfrm>
          <a:prstGeom prst="rect">
            <a:avLst/>
          </a:prstGeom>
        </p:spPr>
        <p:txBody>
          <a:bodyPr wrap="square">
            <a:spAutoFit/>
          </a:bodyPr>
          <a:lstStyle/>
          <a:p>
            <a:r>
              <a:rPr lang="zh-CN" altLang="en-US" sz="2000" b="1" dirty="0">
                <a:solidFill>
                  <a:srgbClr val="C00000"/>
                </a:solidFill>
                <a:latin typeface="黑体" panose="02010609060101010101" pitchFamily="49" charset="-122"/>
                <a:ea typeface="黑体" panose="02010609060101010101" pitchFamily="49" charset="-122"/>
              </a:rPr>
              <a:t>小波变换</a:t>
            </a:r>
            <a:r>
              <a:rPr lang="zh-CN" altLang="en-US" sz="2000" b="1" dirty="0">
                <a:latin typeface="黑体" panose="02010609060101010101" pitchFamily="49" charset="-122"/>
                <a:ea typeface="黑体" panose="02010609060101010101" pitchFamily="49" charset="-122"/>
              </a:rPr>
              <a:t>可以用于多维数据，如数据立方体。其基本思路是：首先将变换用于第一维，然后第二维，如此下去。计算复杂性对于方体中的单元的个数是线性的。小波变换的有损压缩比当前的商业标准</a:t>
            </a:r>
            <a:r>
              <a:rPr lang="en-US" altLang="zh-CN" sz="2000" b="1" dirty="0">
                <a:latin typeface="黑体" panose="02010609060101010101" pitchFamily="49" charset="-122"/>
                <a:ea typeface="黑体" panose="02010609060101010101" pitchFamily="49" charset="-122"/>
              </a:rPr>
              <a:t>JPEG</a:t>
            </a:r>
            <a:r>
              <a:rPr lang="zh-CN" altLang="en-US" sz="2000" b="1" dirty="0">
                <a:latin typeface="黑体" panose="02010609060101010101" pitchFamily="49" charset="-122"/>
                <a:ea typeface="黑体" panose="02010609060101010101" pitchFamily="49" charset="-122"/>
              </a:rPr>
              <a:t>压缩好。小波变换广泛应用于指纹图象压缩、计算机视觉、时间序列数据分析和数据清理。</a:t>
            </a:r>
          </a:p>
        </p:txBody>
      </p:sp>
    </p:spTree>
    <p:extLst>
      <p:ext uri="{BB962C8B-B14F-4D97-AF65-F5344CB8AC3E}">
        <p14:creationId xmlns:p14="http://schemas.microsoft.com/office/powerpoint/2010/main" val="2119278411"/>
      </p:ext>
    </p:extLst>
  </p:cSld>
  <p:clrMapOvr>
    <a:masterClrMapping/>
  </p:clrMapOvr>
  <p:transition>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a:extLst>
              <a:ext uri="{FF2B5EF4-FFF2-40B4-BE49-F238E27FC236}">
                <a16:creationId xmlns:a16="http://schemas.microsoft.com/office/drawing/2014/main" id="{274CAE37-1FFB-4A23-87D0-6EEFEACE8861}"/>
              </a:ext>
            </a:extLst>
          </p:cNvPr>
          <p:cNvSpPr txBox="1">
            <a:spLocks noChangeArrowheads="1"/>
          </p:cNvSpPr>
          <p:nvPr/>
        </p:nvSpPr>
        <p:spPr bwMode="auto">
          <a:xfrm>
            <a:off x="361950" y="541338"/>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数据压缩</a:t>
            </a:r>
          </a:p>
        </p:txBody>
      </p:sp>
      <p:sp>
        <p:nvSpPr>
          <p:cNvPr id="3" name="矩形 2">
            <a:extLst>
              <a:ext uri="{FF2B5EF4-FFF2-40B4-BE49-F238E27FC236}">
                <a16:creationId xmlns:a16="http://schemas.microsoft.com/office/drawing/2014/main" id="{90CDAE86-E608-4C79-B38B-04463A083423}"/>
              </a:ext>
            </a:extLst>
          </p:cNvPr>
          <p:cNvSpPr/>
          <p:nvPr/>
        </p:nvSpPr>
        <p:spPr>
          <a:xfrm>
            <a:off x="382232" y="1410908"/>
            <a:ext cx="8208912" cy="4770537"/>
          </a:xfrm>
          <a:prstGeom prst="rect">
            <a:avLst/>
          </a:prstGeom>
        </p:spPr>
        <p:txBody>
          <a:bodyPr wrap="square">
            <a:spAutoFit/>
          </a:bodyPr>
          <a:lstStyle/>
          <a:p>
            <a:pPr marL="342900" indent="-342900">
              <a:buFont typeface="Wingdings" panose="05000000000000000000" pitchFamily="2" charset="2"/>
              <a:buChar char="ü"/>
            </a:pPr>
            <a:r>
              <a:rPr lang="zh-CN" altLang="en-US" sz="2400" b="1" dirty="0">
                <a:latin typeface="黑体" panose="02010609060101010101" pitchFamily="49" charset="-122"/>
                <a:ea typeface="黑体" panose="02010609060101010101" pitchFamily="49" charset="-122"/>
              </a:rPr>
              <a:t> 主要成分分析</a:t>
            </a:r>
            <a:r>
              <a:rPr lang="en-US" altLang="zh-CN" sz="2400" b="1" dirty="0">
                <a:latin typeface="黑体" panose="02010609060101010101" pitchFamily="49" charset="-122"/>
                <a:ea typeface="黑体" panose="02010609060101010101" pitchFamily="49" charset="-122"/>
              </a:rPr>
              <a:t>PCA</a:t>
            </a:r>
            <a:endParaRPr lang="zh-CN" altLang="en-US" sz="2400" b="1" dirty="0">
              <a:latin typeface="黑体" panose="02010609060101010101" pitchFamily="49" charset="-122"/>
              <a:ea typeface="黑体" panose="02010609060101010101" pitchFamily="49" charset="-122"/>
            </a:endParaRPr>
          </a:p>
          <a:p>
            <a:pPr indent="457200">
              <a:spcBef>
                <a:spcPts val="1200"/>
              </a:spcBef>
            </a:pPr>
            <a:r>
              <a:rPr lang="en-US" altLang="zh-CN" sz="2000" b="1" dirty="0">
                <a:solidFill>
                  <a:srgbClr val="002060"/>
                </a:solidFill>
                <a:latin typeface="黑体" panose="02010609060101010101" pitchFamily="49" charset="-122"/>
                <a:ea typeface="黑体" panose="02010609060101010101" pitchFamily="49" charset="-122"/>
              </a:rPr>
              <a:t>PCA</a:t>
            </a:r>
            <a:r>
              <a:rPr lang="zh-CN" altLang="en-US" sz="2000" b="1" dirty="0">
                <a:solidFill>
                  <a:srgbClr val="002060"/>
                </a:solidFill>
                <a:latin typeface="黑体" panose="02010609060101010101" pitchFamily="49" charset="-122"/>
                <a:ea typeface="黑体" panose="02010609060101010101" pitchFamily="49" charset="-122"/>
              </a:rPr>
              <a:t>假定待压缩的数据由</a:t>
            </a:r>
            <a:r>
              <a:rPr lang="en-US" altLang="zh-CN" sz="2000" b="1" dirty="0">
                <a:solidFill>
                  <a:srgbClr val="002060"/>
                </a:solidFill>
                <a:latin typeface="黑体" panose="02010609060101010101" pitchFamily="49" charset="-122"/>
                <a:ea typeface="黑体" panose="02010609060101010101" pitchFamily="49" charset="-122"/>
              </a:rPr>
              <a:t>N</a:t>
            </a:r>
            <a:r>
              <a:rPr lang="zh-CN" altLang="en-US" sz="2000" b="1" dirty="0">
                <a:solidFill>
                  <a:srgbClr val="002060"/>
                </a:solidFill>
                <a:latin typeface="黑体" panose="02010609060101010101" pitchFamily="49" charset="-122"/>
                <a:ea typeface="黑体" panose="02010609060101010101" pitchFamily="49" charset="-122"/>
              </a:rPr>
              <a:t>个元组或数据向量组成，取自</a:t>
            </a:r>
            <a:r>
              <a:rPr lang="en-US" altLang="zh-CN" sz="2000" b="1" dirty="0">
                <a:solidFill>
                  <a:srgbClr val="002060"/>
                </a:solidFill>
                <a:latin typeface="黑体" panose="02010609060101010101" pitchFamily="49" charset="-122"/>
                <a:ea typeface="黑体" panose="02010609060101010101" pitchFamily="49" charset="-122"/>
              </a:rPr>
              <a:t>k-</a:t>
            </a:r>
            <a:r>
              <a:rPr lang="zh-CN" altLang="en-US" sz="2000" b="1" dirty="0">
                <a:solidFill>
                  <a:srgbClr val="002060"/>
                </a:solidFill>
                <a:latin typeface="黑体" panose="02010609060101010101" pitchFamily="49" charset="-122"/>
                <a:ea typeface="黑体" panose="02010609060101010101" pitchFamily="49" charset="-122"/>
              </a:rPr>
              <a:t>个维。</a:t>
            </a:r>
            <a:r>
              <a:rPr lang="en-US" altLang="zh-CN" sz="2000" b="1" dirty="0">
                <a:solidFill>
                  <a:srgbClr val="002060"/>
                </a:solidFill>
                <a:latin typeface="黑体" panose="02010609060101010101" pitchFamily="49" charset="-122"/>
                <a:ea typeface="黑体" panose="02010609060101010101" pitchFamily="49" charset="-122"/>
              </a:rPr>
              <a:t>PCA</a:t>
            </a:r>
            <a:r>
              <a:rPr lang="zh-CN" altLang="en-US" sz="2000" b="1" dirty="0">
                <a:solidFill>
                  <a:srgbClr val="002060"/>
                </a:solidFill>
                <a:latin typeface="黑体" panose="02010609060101010101" pitchFamily="49" charset="-122"/>
                <a:ea typeface="黑体" panose="02010609060101010101" pitchFamily="49" charset="-122"/>
              </a:rPr>
              <a:t>搜索</a:t>
            </a:r>
            <a:r>
              <a:rPr lang="en-US" altLang="zh-CN" sz="2000" b="1" dirty="0">
                <a:solidFill>
                  <a:srgbClr val="002060"/>
                </a:solidFill>
                <a:latin typeface="黑体" panose="02010609060101010101" pitchFamily="49" charset="-122"/>
                <a:ea typeface="黑体" panose="02010609060101010101" pitchFamily="49" charset="-122"/>
              </a:rPr>
              <a:t>c</a:t>
            </a:r>
            <a:r>
              <a:rPr lang="zh-CN" altLang="en-US" sz="2000" b="1" dirty="0">
                <a:solidFill>
                  <a:srgbClr val="002060"/>
                </a:solidFill>
                <a:latin typeface="黑体" panose="02010609060101010101" pitchFamily="49" charset="-122"/>
                <a:ea typeface="黑体" panose="02010609060101010101" pitchFamily="49" charset="-122"/>
              </a:rPr>
              <a:t>个最能代表数据的</a:t>
            </a:r>
            <a:r>
              <a:rPr lang="en-US" altLang="zh-CN" sz="2000" b="1" dirty="0">
                <a:solidFill>
                  <a:srgbClr val="002060"/>
                </a:solidFill>
                <a:latin typeface="黑体" panose="02010609060101010101" pitchFamily="49" charset="-122"/>
                <a:ea typeface="黑体" panose="02010609060101010101" pitchFamily="49" charset="-122"/>
              </a:rPr>
              <a:t>k-</a:t>
            </a:r>
            <a:r>
              <a:rPr lang="zh-CN" altLang="en-US" sz="2000" b="1" dirty="0">
                <a:solidFill>
                  <a:srgbClr val="002060"/>
                </a:solidFill>
                <a:latin typeface="黑体" panose="02010609060101010101" pitchFamily="49" charset="-122"/>
                <a:ea typeface="黑体" panose="02010609060101010101" pitchFamily="49" charset="-122"/>
              </a:rPr>
              <a:t>维正交向量，这里</a:t>
            </a:r>
            <a:r>
              <a:rPr lang="en-US" altLang="zh-CN" sz="2000" b="1" dirty="0">
                <a:solidFill>
                  <a:srgbClr val="002060"/>
                </a:solidFill>
                <a:latin typeface="黑体" panose="02010609060101010101" pitchFamily="49" charset="-122"/>
                <a:ea typeface="黑体" panose="02010609060101010101" pitchFamily="49" charset="-122"/>
              </a:rPr>
              <a:t>c&lt;=k</a:t>
            </a:r>
            <a:r>
              <a:rPr lang="zh-CN" altLang="en-US" sz="2000" b="1" dirty="0">
                <a:solidFill>
                  <a:srgbClr val="002060"/>
                </a:solidFill>
                <a:latin typeface="黑体" panose="02010609060101010101" pitchFamily="49" charset="-122"/>
                <a:ea typeface="黑体" panose="02010609060101010101" pitchFamily="49" charset="-122"/>
              </a:rPr>
              <a:t>。</a:t>
            </a:r>
          </a:p>
          <a:p>
            <a:pPr indent="457200">
              <a:spcBef>
                <a:spcPts val="600"/>
              </a:spcBef>
            </a:pPr>
            <a:r>
              <a:rPr lang="zh-CN" altLang="en-US" sz="2000" b="1" dirty="0">
                <a:solidFill>
                  <a:srgbClr val="002060"/>
                </a:solidFill>
                <a:latin typeface="黑体" panose="02010609060101010101" pitchFamily="49" charset="-122"/>
                <a:ea typeface="黑体" panose="02010609060101010101" pitchFamily="49" charset="-122"/>
              </a:rPr>
              <a:t>    </a:t>
            </a:r>
            <a:endParaRPr lang="en-US" altLang="zh-CN" sz="2000" b="1" dirty="0">
              <a:solidFill>
                <a:srgbClr val="002060"/>
              </a:solidFill>
              <a:latin typeface="黑体" panose="02010609060101010101" pitchFamily="49" charset="-122"/>
              <a:ea typeface="黑体" panose="02010609060101010101" pitchFamily="49" charset="-122"/>
            </a:endParaRPr>
          </a:p>
          <a:p>
            <a:pPr indent="457200">
              <a:spcBef>
                <a:spcPts val="600"/>
              </a:spcBef>
            </a:pPr>
            <a:r>
              <a:rPr lang="zh-CN" altLang="en-US" sz="2000" b="1" dirty="0">
                <a:solidFill>
                  <a:srgbClr val="C00000"/>
                </a:solidFill>
                <a:latin typeface="黑体" panose="02010609060101010101" pitchFamily="49" charset="-122"/>
                <a:ea typeface="黑体" panose="02010609060101010101" pitchFamily="49" charset="-122"/>
              </a:rPr>
              <a:t>意义：</a:t>
            </a:r>
            <a:r>
              <a:rPr lang="zh-CN" altLang="en-US" sz="2000" b="1" dirty="0">
                <a:solidFill>
                  <a:srgbClr val="002060"/>
                </a:solidFill>
                <a:latin typeface="黑体" panose="02010609060101010101" pitchFamily="49" charset="-122"/>
                <a:ea typeface="黑体" panose="02010609060101010101" pitchFamily="49" charset="-122"/>
              </a:rPr>
              <a:t>原来的数据投影到一个较小的空间，导致数据压缩。</a:t>
            </a:r>
            <a:endParaRPr lang="en-US" altLang="zh-CN" sz="2000" b="1" dirty="0">
              <a:solidFill>
                <a:srgbClr val="002060"/>
              </a:solidFill>
              <a:latin typeface="黑体" panose="02010609060101010101" pitchFamily="49" charset="-122"/>
              <a:ea typeface="黑体" panose="02010609060101010101" pitchFamily="49" charset="-122"/>
            </a:endParaRPr>
          </a:p>
          <a:p>
            <a:pPr indent="457200">
              <a:spcBef>
                <a:spcPts val="600"/>
              </a:spcBef>
            </a:pPr>
            <a:endParaRPr lang="en-US" altLang="zh-CN" sz="2000" b="1" dirty="0">
              <a:solidFill>
                <a:srgbClr val="002060"/>
              </a:solidFill>
              <a:latin typeface="黑体" panose="02010609060101010101" pitchFamily="49" charset="-122"/>
              <a:ea typeface="黑体" panose="02010609060101010101" pitchFamily="49" charset="-122"/>
            </a:endParaRPr>
          </a:p>
          <a:p>
            <a:pPr indent="457200">
              <a:spcBef>
                <a:spcPts val="600"/>
              </a:spcBef>
            </a:pPr>
            <a:r>
              <a:rPr lang="en-US" altLang="zh-CN" sz="2000" b="1" dirty="0">
                <a:solidFill>
                  <a:srgbClr val="002060"/>
                </a:solidFill>
                <a:latin typeface="黑体" panose="02010609060101010101" pitchFamily="49" charset="-122"/>
                <a:ea typeface="黑体" panose="02010609060101010101" pitchFamily="49" charset="-122"/>
              </a:rPr>
              <a:t>PCA</a:t>
            </a:r>
            <a:r>
              <a:rPr lang="zh-CN" altLang="en-US" sz="2000" b="1" dirty="0">
                <a:solidFill>
                  <a:srgbClr val="002060"/>
                </a:solidFill>
                <a:latin typeface="黑体" panose="02010609060101010101" pitchFamily="49" charset="-122"/>
                <a:ea typeface="黑体" panose="02010609060101010101" pitchFamily="49" charset="-122"/>
              </a:rPr>
              <a:t>可以作为一种维归约形式使用。不像属性子集选择通过保留原属性集的一个子集来减少属性集的大小，</a:t>
            </a:r>
            <a:r>
              <a:rPr lang="en-US" altLang="zh-CN" sz="2000" b="1" dirty="0">
                <a:solidFill>
                  <a:srgbClr val="002060"/>
                </a:solidFill>
                <a:latin typeface="黑体" panose="02010609060101010101" pitchFamily="49" charset="-122"/>
                <a:ea typeface="黑体" panose="02010609060101010101" pitchFamily="49" charset="-122"/>
              </a:rPr>
              <a:t>PCA</a:t>
            </a:r>
            <a:r>
              <a:rPr lang="zh-CN" altLang="en-US" sz="2000" b="1" dirty="0">
                <a:solidFill>
                  <a:srgbClr val="002060"/>
                </a:solidFill>
                <a:latin typeface="黑体" panose="02010609060101010101" pitchFamily="49" charset="-122"/>
                <a:ea typeface="黑体" panose="02010609060101010101" pitchFamily="49" charset="-122"/>
              </a:rPr>
              <a:t>通过创建一个替换的、较小的变量集来“组合”属性的精华，原数据可以投影到该较小的集合中。</a:t>
            </a:r>
            <a:endParaRPr lang="en-US" altLang="zh-CN" sz="2000" b="1" dirty="0">
              <a:solidFill>
                <a:srgbClr val="002060"/>
              </a:solidFill>
              <a:latin typeface="黑体" panose="02010609060101010101" pitchFamily="49" charset="-122"/>
              <a:ea typeface="黑体" panose="02010609060101010101" pitchFamily="49" charset="-122"/>
            </a:endParaRPr>
          </a:p>
          <a:p>
            <a:pPr indent="457200">
              <a:spcBef>
                <a:spcPts val="600"/>
              </a:spcBef>
            </a:pPr>
            <a:r>
              <a:rPr lang="en-US" altLang="zh-CN" sz="2000" b="1" dirty="0">
                <a:solidFill>
                  <a:srgbClr val="002060"/>
                </a:solidFill>
                <a:latin typeface="黑体" panose="02010609060101010101" pitchFamily="49" charset="-122"/>
                <a:ea typeface="黑体" panose="02010609060101010101" pitchFamily="49" charset="-122"/>
              </a:rPr>
              <a:t>PCA</a:t>
            </a:r>
            <a:r>
              <a:rPr lang="zh-CN" altLang="en-US" sz="2000" b="1" dirty="0">
                <a:solidFill>
                  <a:srgbClr val="002060"/>
                </a:solidFill>
                <a:latin typeface="黑体" panose="02010609060101010101" pitchFamily="49" charset="-122"/>
                <a:ea typeface="黑体" panose="02010609060101010101" pitchFamily="49" charset="-122"/>
              </a:rPr>
              <a:t>计算花费低，可以用于有序和无序的属性，并且可以处理稀疏和倾斜数据。对于多于</a:t>
            </a:r>
            <a:r>
              <a:rPr lang="en-US" altLang="zh-CN" sz="2000" b="1" dirty="0">
                <a:solidFill>
                  <a:srgbClr val="002060"/>
                </a:solidFill>
                <a:latin typeface="黑体" panose="02010609060101010101" pitchFamily="49" charset="-122"/>
                <a:ea typeface="黑体" panose="02010609060101010101" pitchFamily="49" charset="-122"/>
              </a:rPr>
              <a:t>2</a:t>
            </a:r>
            <a:r>
              <a:rPr lang="zh-CN" altLang="en-US" sz="2000" b="1" dirty="0">
                <a:solidFill>
                  <a:srgbClr val="002060"/>
                </a:solidFill>
                <a:latin typeface="黑体" panose="02010609060101010101" pitchFamily="49" charset="-122"/>
                <a:ea typeface="黑体" panose="02010609060101010101" pitchFamily="49" charset="-122"/>
              </a:rPr>
              <a:t>维的数据可以通过将问题归约为</a:t>
            </a:r>
            <a:r>
              <a:rPr lang="en-US" altLang="zh-CN" sz="2000" b="1" dirty="0">
                <a:solidFill>
                  <a:srgbClr val="002060"/>
                </a:solidFill>
                <a:latin typeface="黑体" panose="02010609060101010101" pitchFamily="49" charset="-122"/>
                <a:ea typeface="黑体" panose="02010609060101010101" pitchFamily="49" charset="-122"/>
              </a:rPr>
              <a:t>2</a:t>
            </a:r>
            <a:r>
              <a:rPr lang="zh-CN" altLang="en-US" sz="2000" b="1" dirty="0">
                <a:solidFill>
                  <a:srgbClr val="002060"/>
                </a:solidFill>
                <a:latin typeface="黑体" panose="02010609060101010101" pitchFamily="49" charset="-122"/>
                <a:ea typeface="黑体" panose="02010609060101010101" pitchFamily="49" charset="-122"/>
              </a:rPr>
              <a:t>维来处理。</a:t>
            </a:r>
          </a:p>
          <a:p>
            <a:pPr indent="457200">
              <a:spcBef>
                <a:spcPts val="600"/>
              </a:spcBef>
            </a:pPr>
            <a:r>
              <a:rPr lang="zh-CN" altLang="en-US" sz="2000" b="1" dirty="0">
                <a:solidFill>
                  <a:srgbClr val="002060"/>
                </a:solidFill>
                <a:latin typeface="黑体" panose="02010609060101010101" pitchFamily="49" charset="-122"/>
                <a:ea typeface="黑体" panose="02010609060101010101" pitchFamily="49" charset="-122"/>
              </a:rPr>
              <a:t>与数据压缩的小波变换相比，</a:t>
            </a:r>
            <a:r>
              <a:rPr lang="en-US" altLang="zh-CN" sz="2000" b="1" dirty="0">
                <a:solidFill>
                  <a:srgbClr val="002060"/>
                </a:solidFill>
                <a:latin typeface="黑体" panose="02010609060101010101" pitchFamily="49" charset="-122"/>
                <a:ea typeface="黑体" panose="02010609060101010101" pitchFamily="49" charset="-122"/>
              </a:rPr>
              <a:t>PCA</a:t>
            </a:r>
            <a:r>
              <a:rPr lang="zh-CN" altLang="en-US" sz="2000" b="1" dirty="0">
                <a:solidFill>
                  <a:srgbClr val="002060"/>
                </a:solidFill>
                <a:latin typeface="黑体" panose="02010609060101010101" pitchFamily="49" charset="-122"/>
                <a:ea typeface="黑体" panose="02010609060101010101" pitchFamily="49" charset="-122"/>
              </a:rPr>
              <a:t>能较好地处理稀疏数据，而小波变换更适合高维数据。</a:t>
            </a:r>
            <a:endParaRPr lang="en-US" altLang="zh-CN" sz="2000" b="1" dirty="0">
              <a:solidFill>
                <a:srgbClr val="00206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799727291"/>
      </p:ext>
    </p:extLst>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D26ABED3-962F-4010-B8C2-8F1B9297288E}"/>
              </a:ext>
            </a:extLst>
          </p:cNvPr>
          <p:cNvSpPr>
            <a:spLocks noGrp="1" noChangeArrowheads="1"/>
          </p:cNvSpPr>
          <p:nvPr>
            <p:ph idx="4294967295"/>
          </p:nvPr>
        </p:nvSpPr>
        <p:spPr>
          <a:xfrm>
            <a:off x="555625" y="620713"/>
            <a:ext cx="7632700" cy="3592512"/>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按照数据性质分类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定位数据：各位坐标数据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定性数据：事务属性，如高矮胖瘦</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定量数据：长宽高、温度、重量、体积</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定时数据：时间数据，如年月日、时分秒</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按照数据产生方式分类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直接数据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间接数据：加工和汇总后得到的数据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0" indent="0" eaLnBrk="1" hangingPunct="1">
              <a:lnSpc>
                <a:spcPct val="120000"/>
              </a:lnSpc>
              <a:buFont typeface="Wingdings" panose="05000000000000000000" pitchFamily="2" charset="2"/>
              <a:buNone/>
              <a:defRPr/>
            </a:pPr>
            <a:endParaRPr lang="zh-CN" altLang="en-US" sz="2800" b="1" dirty="0">
              <a:latin typeface="黑体" panose="02010609060101010101" pitchFamily="49" charset="-122"/>
              <a:ea typeface="黑体" panose="02010609060101010101" pitchFamily="49" charset="-122"/>
            </a:endParaRPr>
          </a:p>
        </p:txBody>
      </p:sp>
      <p:sp>
        <p:nvSpPr>
          <p:cNvPr id="4" name="Rectangle 3">
            <a:extLst>
              <a:ext uri="{FF2B5EF4-FFF2-40B4-BE49-F238E27FC236}">
                <a16:creationId xmlns:a16="http://schemas.microsoft.com/office/drawing/2014/main" id="{2298D55D-A2C4-41E3-9FE1-9757ADB8B4E6}"/>
              </a:ext>
            </a:extLst>
          </p:cNvPr>
          <p:cNvSpPr txBox="1">
            <a:spLocks noChangeArrowheads="1"/>
          </p:cNvSpPr>
          <p:nvPr/>
        </p:nvSpPr>
        <p:spPr bwMode="auto">
          <a:xfrm>
            <a:off x="541338" y="4251325"/>
            <a:ext cx="8602662" cy="2346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按照数据表现形式分类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图形数据：如点、线、面</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符号数据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文字数据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图像数据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5" name="Rectangle 3">
            <a:extLst>
              <a:ext uri="{FF2B5EF4-FFF2-40B4-BE49-F238E27FC236}">
                <a16:creationId xmlns:a16="http://schemas.microsoft.com/office/drawing/2014/main" id="{AAF29BE1-83A6-4498-8FB5-A2ED60D9A31F}"/>
              </a:ext>
            </a:extLst>
          </p:cNvPr>
          <p:cNvSpPr txBox="1">
            <a:spLocks noChangeArrowheads="1"/>
          </p:cNvSpPr>
          <p:nvPr/>
        </p:nvSpPr>
        <p:spPr bwMode="auto">
          <a:xfrm>
            <a:off x="5219700" y="4891088"/>
            <a:ext cx="3543300" cy="1516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音频数据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视频数据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三维模型数据</a:t>
            </a:r>
          </a:p>
        </p:txBody>
      </p:sp>
    </p:spTree>
  </p:cSld>
  <p:clrMapOvr>
    <a:masterClrMapping/>
  </p:clrMapOvr>
  <p:transition>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a:extLst>
              <a:ext uri="{FF2B5EF4-FFF2-40B4-BE49-F238E27FC236}">
                <a16:creationId xmlns:a16="http://schemas.microsoft.com/office/drawing/2014/main" id="{A63E9325-92F1-474D-8ABC-1195BF13C47B}"/>
              </a:ext>
            </a:extLst>
          </p:cNvPr>
          <p:cNvSpPr>
            <a:spLocks noGrp="1"/>
          </p:cNvSpPr>
          <p:nvPr>
            <p:ph idx="4294967295"/>
          </p:nvPr>
        </p:nvSpPr>
        <p:spPr>
          <a:xfrm>
            <a:off x="320933" y="1319270"/>
            <a:ext cx="8280152" cy="4752553"/>
          </a:xfrm>
        </p:spPr>
        <p:txBody>
          <a:bodyPr/>
          <a:lstStyle/>
          <a:p>
            <a:pPr marL="0" lvl="1" indent="0">
              <a:lnSpc>
                <a:spcPct val="150000"/>
              </a:lnSpc>
              <a:spcAft>
                <a:spcPts val="0"/>
              </a:spcAft>
              <a:buClrTx/>
              <a:buSzTx/>
              <a:buNone/>
              <a:defRPr/>
            </a:pPr>
            <a:r>
              <a:rPr lang="zh-CN" altLang="en-US" sz="2000" b="1" dirty="0">
                <a:solidFill>
                  <a:srgbClr val="C00000"/>
                </a:solidFill>
                <a:latin typeface="黑体" panose="02010609060101010101" pitchFamily="49" charset="-122"/>
                <a:ea typeface="黑体" panose="02010609060101010101" pitchFamily="49" charset="-122"/>
                <a:cs typeface="Times New Roman" panose="02020603050405020304" pitchFamily="18" charset="0"/>
              </a:rPr>
              <a:t>数值归约技术</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就是用较少的数据来代替原始数据，减小数据量。</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0" lvl="1" indent="0">
              <a:lnSpc>
                <a:spcPct val="150000"/>
              </a:lnSpc>
              <a:spcAft>
                <a:spcPts val="0"/>
              </a:spcAft>
              <a:buClrTx/>
              <a:buSzTx/>
              <a:buNone/>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主要包括：</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896938" lvl="1" indent="182563">
              <a:spcAft>
                <a:spcPts val="0"/>
              </a:spcAft>
              <a:buClrTx/>
              <a:buSzTx/>
              <a:buFont typeface="Wingdings" panose="05000000000000000000" pitchFamily="2" charset="2"/>
              <a:buChar char="ü"/>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直方图</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896938" lvl="1" indent="182563">
              <a:spcAft>
                <a:spcPts val="0"/>
              </a:spcAft>
              <a:buClrTx/>
              <a:buSzTx/>
              <a:buFont typeface="Wingdings" panose="05000000000000000000" pitchFamily="2" charset="2"/>
              <a:buChar char="ü"/>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聚类</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896938" lvl="1" indent="182563">
              <a:spcAft>
                <a:spcPts val="0"/>
              </a:spcAft>
              <a:buClrTx/>
              <a:buSzTx/>
              <a:buFont typeface="Wingdings" panose="05000000000000000000" pitchFamily="2" charset="2"/>
              <a:buChar char="ü"/>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回归</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896938" lvl="1" indent="182563">
              <a:spcAft>
                <a:spcPts val="0"/>
              </a:spcAft>
              <a:buClrTx/>
              <a:buSzTx/>
              <a:buFont typeface="Wingdings" panose="05000000000000000000" pitchFamily="2" charset="2"/>
              <a:buChar char="ü"/>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抽样</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896938" lvl="1" indent="182563">
              <a:spcAft>
                <a:spcPts val="0"/>
              </a:spcAft>
              <a:buClrTx/>
              <a:buSzTx/>
              <a:buFont typeface="Wingdings" panose="05000000000000000000" pitchFamily="2" charset="2"/>
              <a:buChar char="ü"/>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线性回归</a:t>
            </a:r>
            <a:r>
              <a:rPr lang="en-US" altLang="zh-CN" sz="2000" b="1" dirty="0">
                <a:latin typeface="黑体" panose="02010609060101010101" pitchFamily="49" charset="-122"/>
                <a:ea typeface="黑体" panose="02010609060101010101" pitchFamily="49" charset="-122"/>
                <a:cs typeface="Times New Roman" panose="02020603050405020304" pitchFamily="18" charset="0"/>
              </a:rPr>
              <a:t>/</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非线性回归</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Text Box 5">
            <a:extLst>
              <a:ext uri="{FF2B5EF4-FFF2-40B4-BE49-F238E27FC236}">
                <a16:creationId xmlns:a16="http://schemas.microsoft.com/office/drawing/2014/main" id="{078AA2AB-9B92-49BB-A860-CC4EE8D273A9}"/>
              </a:ext>
            </a:extLst>
          </p:cNvPr>
          <p:cNvSpPr txBox="1">
            <a:spLocks noChangeArrowheads="1"/>
          </p:cNvSpPr>
          <p:nvPr/>
        </p:nvSpPr>
        <p:spPr bwMode="auto">
          <a:xfrm>
            <a:off x="320933" y="580606"/>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数值规约</a:t>
            </a:r>
          </a:p>
        </p:txBody>
      </p:sp>
      <p:sp>
        <p:nvSpPr>
          <p:cNvPr id="2" name="矩形 1"/>
          <p:cNvSpPr/>
          <p:nvPr/>
        </p:nvSpPr>
        <p:spPr>
          <a:xfrm>
            <a:off x="320933" y="4653136"/>
            <a:ext cx="8571548" cy="1938992"/>
          </a:xfrm>
          <a:prstGeom prst="rect">
            <a:avLst/>
          </a:prstGeom>
        </p:spPr>
        <p:txBody>
          <a:bodyPr wrap="square">
            <a:spAutoFit/>
          </a:bodyPr>
          <a:lstStyle/>
          <a:p>
            <a:pPr marL="0" lvl="1" indent="0">
              <a:lnSpc>
                <a:spcPct val="150000"/>
              </a:lnSpc>
              <a:spcAft>
                <a:spcPts val="0"/>
              </a:spcAft>
              <a:buClrTx/>
              <a:buSzTx/>
              <a:buNone/>
              <a:defRPr/>
            </a:pPr>
            <a:r>
              <a:rPr lang="zh-CN" altLang="en-US" sz="2000" b="1" dirty="0">
                <a:latin typeface="黑体" panose="02010609060101010101" pitchFamily="49" charset="-122"/>
                <a:ea typeface="黑体" panose="02010609060101010101" pitchFamily="49" charset="-122"/>
                <a:cs typeface="Times New Roman" panose="02020603050405020304" pitchFamily="18" charset="0"/>
              </a:rPr>
              <a:t>主要分为两类：</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0" lvl="1" indent="0">
              <a:lnSpc>
                <a:spcPct val="150000"/>
              </a:lnSpc>
              <a:spcAft>
                <a:spcPts val="0"/>
              </a:spcAft>
              <a:buClrTx/>
              <a:buSzTx/>
              <a:buNone/>
              <a:defRPr/>
            </a:pP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有参方法：</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使用一个参数模型估计数据，最后只要存储参数即可，如线性回归方法和非线性回归</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a:p>
            <a:pPr marL="0" lvl="1" indent="0">
              <a:lnSpc>
                <a:spcPct val="150000"/>
              </a:lnSpc>
              <a:spcAft>
                <a:spcPts val="0"/>
              </a:spcAft>
              <a:buClrTx/>
              <a:buSzTx/>
              <a:buNone/>
              <a:defRPr/>
            </a:pPr>
            <a:r>
              <a:rPr lang="zh-CN" altLang="en-US" sz="2000" b="1" dirty="0">
                <a:solidFill>
                  <a:srgbClr val="0070C0"/>
                </a:solidFill>
                <a:latin typeface="黑体" panose="02010609060101010101" pitchFamily="49" charset="-122"/>
                <a:ea typeface="黑体" panose="02010609060101010101" pitchFamily="49" charset="-122"/>
                <a:cs typeface="Times New Roman" panose="02020603050405020304" pitchFamily="18" charset="0"/>
              </a:rPr>
              <a:t>无参方法：</a:t>
            </a:r>
            <a:r>
              <a:rPr lang="zh-CN" altLang="en-US" sz="2000" b="1" dirty="0">
                <a:latin typeface="黑体" panose="02010609060101010101" pitchFamily="49" charset="-122"/>
                <a:ea typeface="黑体" panose="02010609060101010101" pitchFamily="49" charset="-122"/>
                <a:cs typeface="Times New Roman" panose="02020603050405020304" pitchFamily="18" charset="0"/>
              </a:rPr>
              <a:t>直方图、聚类、抽样</a:t>
            </a:r>
            <a:endParaRPr lang="en-US" altLang="zh-CN" sz="2000" b="1" dirty="0">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descr="C:\Users\lc\Documents\Tencent Files\572294188\Image\C2C\EPT3$EK_1LZZLSH2JIUL_~O.png"/>
          <p:cNvPicPr/>
          <p:nvPr/>
        </p:nvPicPr>
        <p:blipFill>
          <a:blip r:embed="rId2">
            <a:extLst>
              <a:ext uri="{28A0092B-C50C-407E-A947-70E740481C1C}">
                <a14:useLocalDpi xmlns:a14="http://schemas.microsoft.com/office/drawing/2010/main" val="0"/>
              </a:ext>
            </a:extLst>
          </a:blip>
          <a:srcRect/>
          <a:stretch>
            <a:fillRect/>
          </a:stretch>
        </p:blipFill>
        <p:spPr bwMode="auto">
          <a:xfrm>
            <a:off x="453059" y="3501008"/>
            <a:ext cx="3592630" cy="2764532"/>
          </a:xfrm>
          <a:prstGeom prst="rect">
            <a:avLst/>
          </a:prstGeom>
          <a:noFill/>
          <a:ln>
            <a:noFill/>
          </a:ln>
        </p:spPr>
      </p:pic>
      <p:sp>
        <p:nvSpPr>
          <p:cNvPr id="4" name="Text Box 5">
            <a:extLst>
              <a:ext uri="{FF2B5EF4-FFF2-40B4-BE49-F238E27FC236}">
                <a16:creationId xmlns:a16="http://schemas.microsoft.com/office/drawing/2014/main" id="{078AA2AB-9B92-49BB-A860-CC4EE8D273A9}"/>
              </a:ext>
            </a:extLst>
          </p:cNvPr>
          <p:cNvSpPr txBox="1">
            <a:spLocks noChangeArrowheads="1"/>
          </p:cNvSpPr>
          <p:nvPr/>
        </p:nvSpPr>
        <p:spPr bwMode="auto">
          <a:xfrm>
            <a:off x="323850" y="692150"/>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数值规约</a:t>
            </a:r>
          </a:p>
        </p:txBody>
      </p:sp>
      <p:sp>
        <p:nvSpPr>
          <p:cNvPr id="2" name="矩形 1">
            <a:extLst>
              <a:ext uri="{FF2B5EF4-FFF2-40B4-BE49-F238E27FC236}">
                <a16:creationId xmlns:a16="http://schemas.microsoft.com/office/drawing/2014/main" id="{A2870EB4-E4FC-4C89-A51D-C82985C33C7A}"/>
              </a:ext>
            </a:extLst>
          </p:cNvPr>
          <p:cNvSpPr/>
          <p:nvPr/>
        </p:nvSpPr>
        <p:spPr>
          <a:xfrm>
            <a:off x="555310" y="1406315"/>
            <a:ext cx="1112805" cy="461665"/>
          </a:xfrm>
          <a:prstGeom prst="rect">
            <a:avLst/>
          </a:prstGeom>
        </p:spPr>
        <p:txBody>
          <a:bodyPr wrap="none">
            <a:spAutoFit/>
          </a:bodyPr>
          <a:lstStyle/>
          <a:p>
            <a:r>
              <a:rPr lang="zh-CN" altLang="en-US" sz="2400" b="1" dirty="0">
                <a:solidFill>
                  <a:srgbClr val="FF0000"/>
                </a:solidFill>
                <a:latin typeface="黑体" panose="02010609060101010101" pitchFamily="49" charset="-122"/>
                <a:ea typeface="黑体" panose="02010609060101010101" pitchFamily="49" charset="-122"/>
              </a:rPr>
              <a:t>直方图</a:t>
            </a:r>
          </a:p>
        </p:txBody>
      </p:sp>
      <p:sp>
        <p:nvSpPr>
          <p:cNvPr id="3" name="矩形 2">
            <a:extLst>
              <a:ext uri="{FF2B5EF4-FFF2-40B4-BE49-F238E27FC236}">
                <a16:creationId xmlns:a16="http://schemas.microsoft.com/office/drawing/2014/main" id="{0AFE434D-64DF-4134-9535-F37B3FD41032}"/>
              </a:ext>
            </a:extLst>
          </p:cNvPr>
          <p:cNvSpPr/>
          <p:nvPr/>
        </p:nvSpPr>
        <p:spPr>
          <a:xfrm>
            <a:off x="437906" y="1949243"/>
            <a:ext cx="8454574" cy="1877437"/>
          </a:xfrm>
          <a:prstGeom prst="rect">
            <a:avLst/>
          </a:prstGeom>
        </p:spPr>
        <p:txBody>
          <a:bodyPr wrap="square">
            <a:spAutoFit/>
          </a:bodyPr>
          <a:lstStyle/>
          <a:p>
            <a:pPr marL="285750" indent="-285750">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将某属性的数据划分为不相交的子集，或桶，桶中放置该值的出现频率</a:t>
            </a:r>
          </a:p>
          <a:p>
            <a:pPr marL="285750" indent="-285750">
              <a:spcBef>
                <a:spcPts val="1200"/>
              </a:spcBef>
              <a:buFont typeface="Wingdings" panose="05000000000000000000" pitchFamily="2" charset="2"/>
              <a:buChar char="Ø"/>
            </a:pPr>
            <a:r>
              <a:rPr lang="zh-CN" altLang="en-US" sz="2000" b="1" dirty="0">
                <a:latin typeface="黑体" panose="02010609060101010101" pitchFamily="49" charset="-122"/>
                <a:ea typeface="黑体" panose="02010609060101010101" pitchFamily="49" charset="-122"/>
              </a:rPr>
              <a:t>桶和属性值的划分规则</a:t>
            </a:r>
          </a:p>
          <a:p>
            <a:pPr indent="357188">
              <a:spcBef>
                <a:spcPts val="1800"/>
              </a:spcBef>
            </a:pPr>
            <a:r>
              <a:rPr lang="zh-CN" altLang="en-US" b="1" dirty="0">
                <a:latin typeface="黑体" panose="02010609060101010101" pitchFamily="49" charset="-122"/>
                <a:ea typeface="黑体" panose="02010609060101010101" pitchFamily="49" charset="-122"/>
              </a:rPr>
              <a:t>等宽：桶的宽度区间是一致的</a:t>
            </a:r>
          </a:p>
          <a:p>
            <a:pPr indent="357188">
              <a:spcBef>
                <a:spcPts val="1800"/>
              </a:spcBef>
            </a:pPr>
            <a:r>
              <a:rPr lang="zh-CN" altLang="en-US" b="1" dirty="0">
                <a:latin typeface="黑体" panose="02010609060101010101" pitchFamily="49" charset="-122"/>
                <a:ea typeface="黑体" panose="02010609060101010101" pitchFamily="49" charset="-122"/>
              </a:rPr>
              <a:t>等深：桶的频率为常数</a:t>
            </a:r>
          </a:p>
        </p:txBody>
      </p:sp>
      <p:pic>
        <p:nvPicPr>
          <p:cNvPr id="7" name="图片 6"/>
          <p:cNvPicPr/>
          <p:nvPr/>
        </p:nvPicPr>
        <p:blipFill>
          <a:blip r:embed="rId3">
            <a:extLst>
              <a:ext uri="{28A0092B-C50C-407E-A947-70E740481C1C}">
                <a14:useLocalDpi xmlns:a14="http://schemas.microsoft.com/office/drawing/2010/main" val="0"/>
              </a:ext>
            </a:extLst>
          </a:blip>
          <a:srcRect/>
          <a:stretch>
            <a:fillRect/>
          </a:stretch>
        </p:blipFill>
        <p:spPr bwMode="auto">
          <a:xfrm>
            <a:off x="4634245" y="3557571"/>
            <a:ext cx="3456384" cy="2651406"/>
          </a:xfrm>
          <a:prstGeom prst="rect">
            <a:avLst/>
          </a:prstGeom>
          <a:noFill/>
        </p:spPr>
      </p:pic>
      <p:sp>
        <p:nvSpPr>
          <p:cNvPr id="8" name="矩形 7"/>
          <p:cNvSpPr/>
          <p:nvPr/>
        </p:nvSpPr>
        <p:spPr>
          <a:xfrm>
            <a:off x="1907704" y="6381328"/>
            <a:ext cx="1454244" cy="369332"/>
          </a:xfrm>
          <a:prstGeom prst="rect">
            <a:avLst/>
          </a:prstGeom>
        </p:spPr>
        <p:txBody>
          <a:bodyPr wrap="none">
            <a:spAutoFit/>
          </a:bodyPr>
          <a:lstStyle/>
          <a:p>
            <a:r>
              <a:rPr lang="zh-CN" altLang="zh-CN" kern="0" dirty="0">
                <a:latin typeface="黑体" panose="02010609060101010101" pitchFamily="49" charset="-122"/>
                <a:ea typeface="黑体" panose="02010609060101010101" pitchFamily="49" charset="-122"/>
                <a:cs typeface="Times New Roman" panose="02020603050405020304" pitchFamily="18" charset="0"/>
              </a:rPr>
              <a:t>等宽直方图</a:t>
            </a:r>
            <a:r>
              <a:rPr lang="zh-CN" altLang="zh-CN" kern="0"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9" name="矩形 8"/>
          <p:cNvSpPr/>
          <p:nvPr/>
        </p:nvSpPr>
        <p:spPr>
          <a:xfrm>
            <a:off x="5077470" y="6375594"/>
            <a:ext cx="2569934" cy="380553"/>
          </a:xfrm>
          <a:prstGeom prst="rect">
            <a:avLst/>
          </a:prstGeom>
        </p:spPr>
        <p:txBody>
          <a:bodyPr wrap="none">
            <a:spAutoFit/>
          </a:bodyPr>
          <a:lstStyle/>
          <a:p>
            <a:pPr indent="304800" algn="ctr">
              <a:lnSpc>
                <a:spcPct val="120000"/>
              </a:lnSpc>
              <a:spcAft>
                <a:spcPts val="0"/>
              </a:spcAft>
            </a:pPr>
            <a:r>
              <a:rPr lang="zh-CN" altLang="zh-CN" kern="0" dirty="0">
                <a:latin typeface="黑体" panose="02010609060101010101" pitchFamily="49" charset="-122"/>
                <a:ea typeface="黑体" panose="02010609060101010101" pitchFamily="49" charset="-122"/>
                <a:cs typeface="Times New Roman" panose="02020603050405020304" pitchFamily="18" charset="0"/>
              </a:rPr>
              <a:t>等频（等深）直方图</a:t>
            </a:r>
            <a:endParaRPr lang="zh-CN" altLang="zh-CN" sz="14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713264432"/>
      </p:ext>
    </p:extLst>
  </p:cSld>
  <p:clrMapOvr>
    <a:masterClrMapping/>
  </p:clrMapOvr>
  <p:transition>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078AA2AB-9B92-49BB-A860-CC4EE8D273A9}"/>
              </a:ext>
            </a:extLst>
          </p:cNvPr>
          <p:cNvSpPr txBox="1">
            <a:spLocks noChangeArrowheads="1"/>
          </p:cNvSpPr>
          <p:nvPr/>
        </p:nvSpPr>
        <p:spPr bwMode="auto">
          <a:xfrm>
            <a:off x="323850" y="692150"/>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数值规约</a:t>
            </a:r>
          </a:p>
        </p:txBody>
      </p:sp>
      <p:sp>
        <p:nvSpPr>
          <p:cNvPr id="5" name="Rectangle 3">
            <a:extLst>
              <a:ext uri="{FF2B5EF4-FFF2-40B4-BE49-F238E27FC236}">
                <a16:creationId xmlns:a16="http://schemas.microsoft.com/office/drawing/2014/main" id="{CA032C8D-31D6-4935-94AA-BF3EA667926E}"/>
              </a:ext>
            </a:extLst>
          </p:cNvPr>
          <p:cNvSpPr txBox="1">
            <a:spLocks noChangeArrowheads="1"/>
          </p:cNvSpPr>
          <p:nvPr/>
        </p:nvSpPr>
        <p:spPr bwMode="auto">
          <a:xfrm>
            <a:off x="467544" y="2101408"/>
            <a:ext cx="8229600" cy="427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R="0" lvl="0" indent="-160338" algn="l" defTabSz="914400" rtl="0" eaLnBrk="1" fontAlgn="base" latinLnBrk="0" hangingPunct="1">
              <a:lnSpc>
                <a:spcPct val="150000"/>
              </a:lnSpc>
              <a:spcBef>
                <a:spcPct val="20000"/>
              </a:spcBef>
              <a:spcAft>
                <a:spcPct val="0"/>
              </a:spcAft>
              <a:buClr>
                <a:srgbClr val="50742F"/>
              </a:buClr>
              <a:buSzPct val="65000"/>
              <a:buFont typeface="Wingdings" panose="05000000000000000000" pitchFamily="2" charset="2"/>
              <a:buChar char="ü"/>
              <a:tabLst/>
              <a:defRPr/>
            </a:pPr>
            <a:r>
              <a:rPr kumimoji="0" lang="zh-CN" altLang="en-US"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将数据集划分为聚类，然后通过聚类来表示数据集</a:t>
            </a:r>
            <a:endParaRPr kumimoji="0" lang="en-US" altLang="zh-CN"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endParaRPr>
          </a:p>
          <a:p>
            <a:pPr lvl="0" indent="-160338" eaLnBrk="1" hangingPunct="1">
              <a:lnSpc>
                <a:spcPct val="150000"/>
              </a:lnSpc>
              <a:buClr>
                <a:srgbClr val="50742F"/>
              </a:buClr>
              <a:buFont typeface="Wingdings" panose="05000000000000000000" pitchFamily="2" charset="2"/>
              <a:buChar char="ü"/>
              <a:defRPr/>
            </a:pPr>
            <a:r>
              <a:rPr lang="zh-CN" altLang="en-US" sz="2000" b="1" kern="0" dirty="0">
                <a:solidFill>
                  <a:sysClr val="windowText" lastClr="000000"/>
                </a:solidFill>
                <a:latin typeface="黑体" panose="02010609060101010101" pitchFamily="49" charset="-122"/>
                <a:ea typeface="黑体" panose="02010609060101010101" pitchFamily="49" charset="-122"/>
              </a:rPr>
              <a:t>相似性基于距离函数，用对象在空间中的“接近”程度定义。</a:t>
            </a:r>
            <a:endParaRPr lang="en-US" altLang="zh-CN" sz="2000" b="1" kern="0" dirty="0">
              <a:solidFill>
                <a:sysClr val="windowText" lastClr="000000"/>
              </a:solidFill>
              <a:latin typeface="黑体" panose="02010609060101010101" pitchFamily="49" charset="-122"/>
              <a:ea typeface="黑体" panose="02010609060101010101" pitchFamily="49" charset="-122"/>
            </a:endParaRPr>
          </a:p>
          <a:p>
            <a:pPr lvl="0" indent="-160338" eaLnBrk="1" hangingPunct="1">
              <a:lnSpc>
                <a:spcPct val="150000"/>
              </a:lnSpc>
              <a:buClr>
                <a:srgbClr val="50742F"/>
              </a:buClr>
              <a:buFont typeface="Wingdings" panose="05000000000000000000" pitchFamily="2" charset="2"/>
              <a:buChar char="ü"/>
              <a:defRPr/>
            </a:pPr>
            <a:r>
              <a:rPr lang="zh-CN" altLang="en-US" sz="2000" b="1" kern="0" dirty="0">
                <a:solidFill>
                  <a:sysClr val="windowText" lastClr="000000"/>
                </a:solidFill>
                <a:latin typeface="黑体" panose="02010609060101010101" pitchFamily="49" charset="-122"/>
                <a:ea typeface="黑体" panose="02010609060101010101" pitchFamily="49" charset="-122"/>
              </a:rPr>
              <a:t>簇的“质量”可以用直径表示，直径是簇中两个对象的最大距离。</a:t>
            </a:r>
            <a:endParaRPr lang="en-US" altLang="zh-CN" sz="2000" b="1" kern="0" dirty="0">
              <a:solidFill>
                <a:sysClr val="windowText" lastClr="000000"/>
              </a:solidFill>
              <a:latin typeface="黑体" panose="02010609060101010101" pitchFamily="49" charset="-122"/>
              <a:ea typeface="黑体" panose="02010609060101010101" pitchFamily="49" charset="-122"/>
            </a:endParaRPr>
          </a:p>
          <a:p>
            <a:pPr lvl="0" indent="-160338" eaLnBrk="1" hangingPunct="1">
              <a:lnSpc>
                <a:spcPct val="150000"/>
              </a:lnSpc>
              <a:buClr>
                <a:srgbClr val="50742F"/>
              </a:buClr>
              <a:buFont typeface="Wingdings" panose="05000000000000000000" pitchFamily="2" charset="2"/>
              <a:buChar char="ü"/>
              <a:defRPr/>
            </a:pPr>
            <a:r>
              <a:rPr lang="zh-CN" altLang="en-US" sz="2000" b="1" kern="0" dirty="0">
                <a:solidFill>
                  <a:sysClr val="windowText" lastClr="000000"/>
                </a:solidFill>
                <a:latin typeface="黑体" panose="02010609060101010101" pitchFamily="49" charset="-122"/>
                <a:ea typeface="黑体" panose="02010609060101010101" pitchFamily="49" charset="-122"/>
              </a:rPr>
              <a:t>形心距离是簇质量的另一种度量，它定义为簇中每个对象到簇形心</a:t>
            </a:r>
            <a:r>
              <a:rPr lang="en-US" altLang="zh-CN" sz="2000" b="1" kern="0" dirty="0">
                <a:solidFill>
                  <a:sysClr val="windowText" lastClr="000000"/>
                </a:solidFill>
                <a:latin typeface="黑体" panose="02010609060101010101" pitchFamily="49" charset="-122"/>
                <a:ea typeface="黑体" panose="02010609060101010101" pitchFamily="49" charset="-122"/>
              </a:rPr>
              <a:t>(</a:t>
            </a:r>
            <a:r>
              <a:rPr lang="zh-CN" altLang="en-US" sz="2000" b="1" kern="0" dirty="0">
                <a:solidFill>
                  <a:sysClr val="windowText" lastClr="000000"/>
                </a:solidFill>
                <a:latin typeface="黑体" panose="02010609060101010101" pitchFamily="49" charset="-122"/>
                <a:ea typeface="黑体" panose="02010609060101010101" pitchFamily="49" charset="-122"/>
              </a:rPr>
              <a:t>表示“平均对象”或簇空间中的平均点</a:t>
            </a:r>
            <a:r>
              <a:rPr lang="en-US" altLang="zh-CN" sz="2000" b="1" kern="0" dirty="0">
                <a:solidFill>
                  <a:sysClr val="windowText" lastClr="000000"/>
                </a:solidFill>
                <a:latin typeface="黑体" panose="02010609060101010101" pitchFamily="49" charset="-122"/>
                <a:ea typeface="黑体" panose="02010609060101010101" pitchFamily="49" charset="-122"/>
              </a:rPr>
              <a:t>)</a:t>
            </a:r>
            <a:r>
              <a:rPr lang="zh-CN" altLang="en-US" sz="2000" b="1" kern="0" dirty="0">
                <a:solidFill>
                  <a:sysClr val="windowText" lastClr="000000"/>
                </a:solidFill>
                <a:latin typeface="黑体" panose="02010609060101010101" pitchFamily="49" charset="-122"/>
                <a:ea typeface="黑体" panose="02010609060101010101" pitchFamily="49" charset="-122"/>
              </a:rPr>
              <a:t>的平均距离。</a:t>
            </a:r>
            <a:endParaRPr kumimoji="0" lang="zh-CN" altLang="en-US"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endParaRPr>
          </a:p>
          <a:p>
            <a:pPr marR="0" lvl="0" indent="-160338" algn="l" defTabSz="914400" rtl="0" eaLnBrk="1" fontAlgn="base" latinLnBrk="0" hangingPunct="1">
              <a:lnSpc>
                <a:spcPct val="150000"/>
              </a:lnSpc>
              <a:spcBef>
                <a:spcPct val="20000"/>
              </a:spcBef>
              <a:spcAft>
                <a:spcPct val="0"/>
              </a:spcAft>
              <a:buClr>
                <a:srgbClr val="50742F"/>
              </a:buClr>
              <a:buSzPct val="65000"/>
              <a:buFont typeface="Wingdings" panose="05000000000000000000" pitchFamily="2" charset="2"/>
              <a:buChar char="ü"/>
              <a:tabLst/>
              <a:defRPr/>
            </a:pPr>
            <a:r>
              <a:rPr kumimoji="0" lang="zh-CN" altLang="en-US"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如果数据可以组成各种不同的聚类，则该技术非常有效，反之如果数据界线模糊，则方法无效</a:t>
            </a:r>
          </a:p>
          <a:p>
            <a:pPr marR="0" lvl="0" indent="-160338" algn="l" defTabSz="914400" rtl="0" eaLnBrk="1" fontAlgn="base" latinLnBrk="0" hangingPunct="1">
              <a:lnSpc>
                <a:spcPct val="150000"/>
              </a:lnSpc>
              <a:spcBef>
                <a:spcPct val="20000"/>
              </a:spcBef>
              <a:spcAft>
                <a:spcPct val="0"/>
              </a:spcAft>
              <a:buClr>
                <a:srgbClr val="50742F"/>
              </a:buClr>
              <a:buSzPct val="65000"/>
              <a:buFont typeface="Wingdings" panose="05000000000000000000" pitchFamily="2" charset="2"/>
              <a:buChar char="ü"/>
              <a:tabLst/>
              <a:defRPr/>
            </a:pPr>
            <a:r>
              <a:rPr kumimoji="0" lang="zh-CN" altLang="en-US"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聚类的定义和算法都有很多选择</a:t>
            </a:r>
          </a:p>
        </p:txBody>
      </p:sp>
      <p:sp>
        <p:nvSpPr>
          <p:cNvPr id="6" name="矩形 5">
            <a:extLst>
              <a:ext uri="{FF2B5EF4-FFF2-40B4-BE49-F238E27FC236}">
                <a16:creationId xmlns:a16="http://schemas.microsoft.com/office/drawing/2014/main" id="{C94E81CD-D91D-44F0-A95B-2DC9B75AFAE7}"/>
              </a:ext>
            </a:extLst>
          </p:cNvPr>
          <p:cNvSpPr/>
          <p:nvPr/>
        </p:nvSpPr>
        <p:spPr>
          <a:xfrm>
            <a:off x="755576" y="1484784"/>
            <a:ext cx="803425" cy="461665"/>
          </a:xfrm>
          <a:prstGeom prst="rect">
            <a:avLst/>
          </a:prstGeom>
        </p:spPr>
        <p:txBody>
          <a:bodyPr wrap="none">
            <a:spAutoFit/>
          </a:bodyPr>
          <a:lstStyle/>
          <a:p>
            <a:r>
              <a:rPr lang="zh-CN" altLang="en-US" sz="2400" b="1" dirty="0">
                <a:solidFill>
                  <a:srgbClr val="FF0000"/>
                </a:solidFill>
                <a:latin typeface="黑体" panose="02010609060101010101" pitchFamily="49" charset="-122"/>
                <a:ea typeface="黑体" panose="02010609060101010101" pitchFamily="49" charset="-122"/>
              </a:rPr>
              <a:t>聚类</a:t>
            </a:r>
          </a:p>
        </p:txBody>
      </p:sp>
    </p:spTree>
    <p:extLst>
      <p:ext uri="{BB962C8B-B14F-4D97-AF65-F5344CB8AC3E}">
        <p14:creationId xmlns:p14="http://schemas.microsoft.com/office/powerpoint/2010/main" val="3051764382"/>
      </p:ext>
    </p:extLst>
  </p:cSld>
  <p:clrMapOvr>
    <a:masterClrMapping/>
  </p:clrMapOvr>
  <p:transition>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078AA2AB-9B92-49BB-A860-CC4EE8D273A9}"/>
              </a:ext>
            </a:extLst>
          </p:cNvPr>
          <p:cNvSpPr txBox="1">
            <a:spLocks noChangeArrowheads="1"/>
          </p:cNvSpPr>
          <p:nvPr/>
        </p:nvSpPr>
        <p:spPr bwMode="auto">
          <a:xfrm>
            <a:off x="323849" y="490806"/>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数值规约</a:t>
            </a:r>
          </a:p>
        </p:txBody>
      </p:sp>
      <p:sp>
        <p:nvSpPr>
          <p:cNvPr id="6" name="矩形 5">
            <a:extLst>
              <a:ext uri="{FF2B5EF4-FFF2-40B4-BE49-F238E27FC236}">
                <a16:creationId xmlns:a16="http://schemas.microsoft.com/office/drawing/2014/main" id="{C94E81CD-D91D-44F0-A95B-2DC9B75AFAE7}"/>
              </a:ext>
            </a:extLst>
          </p:cNvPr>
          <p:cNvSpPr/>
          <p:nvPr/>
        </p:nvSpPr>
        <p:spPr>
          <a:xfrm>
            <a:off x="564940" y="1338669"/>
            <a:ext cx="803425" cy="461665"/>
          </a:xfrm>
          <a:prstGeom prst="rect">
            <a:avLst/>
          </a:prstGeom>
        </p:spPr>
        <p:txBody>
          <a:bodyPr wrap="none">
            <a:spAutoFit/>
          </a:bodyPr>
          <a:lstStyle/>
          <a:p>
            <a:r>
              <a:rPr lang="zh-CN" altLang="en-US" sz="2400" b="1" dirty="0">
                <a:solidFill>
                  <a:srgbClr val="FF0000"/>
                </a:solidFill>
                <a:latin typeface="黑体" panose="02010609060101010101" pitchFamily="49" charset="-122"/>
                <a:ea typeface="黑体" panose="02010609060101010101" pitchFamily="49" charset="-122"/>
              </a:rPr>
              <a:t>抽样</a:t>
            </a:r>
          </a:p>
        </p:txBody>
      </p:sp>
      <p:sp>
        <p:nvSpPr>
          <p:cNvPr id="7" name="Rectangle 3">
            <a:extLst>
              <a:ext uri="{FF2B5EF4-FFF2-40B4-BE49-F238E27FC236}">
                <a16:creationId xmlns:a16="http://schemas.microsoft.com/office/drawing/2014/main" id="{73E08BCD-093A-40E3-8A28-A78D614E68A9}"/>
              </a:ext>
            </a:extLst>
          </p:cNvPr>
          <p:cNvSpPr txBox="1">
            <a:spLocks noChangeArrowheads="1"/>
          </p:cNvSpPr>
          <p:nvPr/>
        </p:nvSpPr>
        <p:spPr bwMode="auto">
          <a:xfrm>
            <a:off x="179512" y="1901108"/>
            <a:ext cx="5426083" cy="391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marR="0" lvl="0" algn="l" defTabSz="914400" rtl="0" eaLnBrk="1" fontAlgn="base" latinLnBrk="0" hangingPunct="1">
              <a:lnSpc>
                <a:spcPct val="100000"/>
              </a:lnSpc>
              <a:spcBef>
                <a:spcPct val="20000"/>
              </a:spcBef>
              <a:spcAft>
                <a:spcPct val="0"/>
              </a:spcAft>
              <a:buClr>
                <a:srgbClr val="50742F"/>
              </a:buClr>
              <a:buSzPct val="65000"/>
              <a:buFont typeface="Wingdings" panose="05000000000000000000" pitchFamily="2" charset="2"/>
              <a:buChar char="ü"/>
              <a:tabLst/>
              <a:defRPr/>
            </a:pPr>
            <a:r>
              <a:rPr kumimoji="0" lang="zh-CN" altLang="en-US"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允许用数据的较小随机样本（子集）表示大的数据集</a:t>
            </a:r>
          </a:p>
          <a:p>
            <a:pPr marR="0" lvl="0" algn="l" defTabSz="914400" rtl="0" eaLnBrk="1" fontAlgn="base" latinLnBrk="0" hangingPunct="1">
              <a:lnSpc>
                <a:spcPct val="100000"/>
              </a:lnSpc>
              <a:spcBef>
                <a:spcPts val="1200"/>
              </a:spcBef>
              <a:spcAft>
                <a:spcPct val="0"/>
              </a:spcAft>
              <a:buClr>
                <a:srgbClr val="50742F"/>
              </a:buClr>
              <a:buSzPct val="65000"/>
              <a:buFont typeface="Wingdings" panose="05000000000000000000" pitchFamily="2" charset="2"/>
              <a:buChar char="ü"/>
              <a:tabLst/>
              <a:defRPr/>
            </a:pPr>
            <a:r>
              <a:rPr kumimoji="0" lang="zh-CN" altLang="en-US"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对数据集</a:t>
            </a:r>
            <a:r>
              <a:rPr kumimoji="0" lang="en-US" altLang="zh-CN"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D</a:t>
            </a:r>
            <a:r>
              <a:rPr kumimoji="0" lang="zh-CN" altLang="en-US" sz="20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的样本选择：</a:t>
            </a:r>
          </a:p>
          <a:p>
            <a:pPr lvl="1" eaLnBrk="1" hangingPunct="1">
              <a:buClr>
                <a:srgbClr val="268868"/>
              </a:buClr>
              <a:defRPr/>
            </a:pPr>
            <a:r>
              <a:rPr lang="en-US" altLang="zh-CN" sz="1800" b="1" kern="0" dirty="0">
                <a:solidFill>
                  <a:srgbClr val="FF0000"/>
                </a:solidFill>
                <a:latin typeface="黑体" panose="02010609060101010101" pitchFamily="49" charset="-122"/>
                <a:ea typeface="黑体" panose="02010609060101010101" pitchFamily="49" charset="-122"/>
              </a:rPr>
              <a:t>s</a:t>
            </a:r>
            <a:r>
              <a:rPr lang="zh-CN" altLang="en-US" sz="1800" b="1" kern="0" dirty="0">
                <a:solidFill>
                  <a:srgbClr val="FF0000"/>
                </a:solidFill>
                <a:latin typeface="黑体" panose="02010609060101010101" pitchFamily="49" charset="-122"/>
                <a:ea typeface="黑体" panose="02010609060101010101" pitchFamily="49" charset="-122"/>
              </a:rPr>
              <a:t>个样本的无放回简单随机抽样</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：由</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D</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的</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N</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个元组中抽取</a:t>
            </a:r>
            <a:r>
              <a:rPr lang="en-US" altLang="zh-CN" sz="1800" b="1" kern="0" dirty="0">
                <a:solidFill>
                  <a:sysClr val="windowText" lastClr="000000"/>
                </a:solidFill>
                <a:latin typeface="黑体" panose="02010609060101010101" pitchFamily="49" charset="-122"/>
                <a:ea typeface="黑体" panose="02010609060101010101" pitchFamily="49" charset="-122"/>
              </a:rPr>
              <a:t>s</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个样本</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a:t>
            </a:r>
            <a:r>
              <a:rPr lang="zh-CN" altLang="en-US" sz="1800" b="1" kern="0" dirty="0">
                <a:solidFill>
                  <a:sysClr val="windowText" lastClr="000000"/>
                </a:solidFill>
                <a:latin typeface="黑体" panose="02010609060101010101" pitchFamily="49" charset="-122"/>
                <a:ea typeface="黑体" panose="02010609060101010101" pitchFamily="49" charset="-122"/>
              </a:rPr>
              <a:t>其中</a:t>
            </a:r>
            <a:r>
              <a:rPr lang="en-US" altLang="zh-CN" sz="1800" b="1" kern="0" dirty="0">
                <a:solidFill>
                  <a:sysClr val="windowText" lastClr="000000"/>
                </a:solidFill>
                <a:latin typeface="黑体" panose="02010609060101010101" pitchFamily="49" charset="-122"/>
                <a:ea typeface="黑体" panose="02010609060101010101" pitchFamily="49" charset="-122"/>
              </a:rPr>
              <a:t>D</a:t>
            </a:r>
            <a:r>
              <a:rPr lang="zh-CN" altLang="en-US" sz="1800" b="1" kern="0" dirty="0">
                <a:solidFill>
                  <a:sysClr val="windowText" lastClr="000000"/>
                </a:solidFill>
                <a:latin typeface="黑体" panose="02010609060101010101" pitchFamily="49" charset="-122"/>
                <a:ea typeface="黑体" panose="02010609060101010101" pitchFamily="49" charset="-122"/>
              </a:rPr>
              <a:t>中任意元组被抽取的概率均为</a:t>
            </a:r>
            <a:r>
              <a:rPr lang="en-US" altLang="zh-CN" sz="1800" b="1" kern="0" dirty="0">
                <a:solidFill>
                  <a:sysClr val="windowText" lastClr="000000"/>
                </a:solidFill>
                <a:latin typeface="黑体" panose="02010609060101010101" pitchFamily="49" charset="-122"/>
                <a:ea typeface="黑体" panose="02010609060101010101" pitchFamily="49" charset="-122"/>
              </a:rPr>
              <a:t>1/N</a:t>
            </a:r>
            <a:r>
              <a:rPr lang="zh-CN" altLang="en-US" sz="1800" b="1" kern="0" dirty="0">
                <a:solidFill>
                  <a:sysClr val="windowText" lastClr="000000"/>
                </a:solidFill>
                <a:latin typeface="黑体" panose="02010609060101010101" pitchFamily="49" charset="-122"/>
                <a:ea typeface="黑体" panose="02010609060101010101" pitchFamily="49" charset="-122"/>
              </a:rPr>
              <a:t>，即所有元组的抽取是等可能的；</a:t>
            </a:r>
            <a:endPar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endParaRPr>
          </a:p>
          <a:p>
            <a:pPr lvl="1" eaLnBrk="1" hangingPunct="1">
              <a:buClr>
                <a:srgbClr val="268868"/>
              </a:buClr>
              <a:defRPr/>
            </a:pPr>
            <a:r>
              <a:rPr lang="en-US" altLang="zh-CN" sz="1800" b="1" kern="0" dirty="0">
                <a:solidFill>
                  <a:srgbClr val="FF0000"/>
                </a:solidFill>
                <a:latin typeface="黑体" panose="02010609060101010101" pitchFamily="49" charset="-122"/>
                <a:ea typeface="黑体" panose="02010609060101010101" pitchFamily="49" charset="-122"/>
              </a:rPr>
              <a:t>s</a:t>
            </a:r>
            <a:r>
              <a:rPr lang="zh-CN" altLang="en-US" sz="1800" b="1" kern="0" dirty="0">
                <a:solidFill>
                  <a:srgbClr val="FF0000"/>
                </a:solidFill>
                <a:latin typeface="黑体" panose="02010609060101010101" pitchFamily="49" charset="-122"/>
                <a:ea typeface="黑体" panose="02010609060101010101" pitchFamily="49" charset="-122"/>
              </a:rPr>
              <a:t>个样本的有放回简单随机抽样</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：过程同上，只是元组被抽取后，将被回放，可能再次被抽取</a:t>
            </a:r>
          </a:p>
          <a:p>
            <a:pPr marL="669925" marR="0" lvl="1" indent="-325438" algn="l" defTabSz="914400" rtl="0" eaLnBrk="1" fontAlgn="base" latinLnBrk="0" hangingPunct="1">
              <a:lnSpc>
                <a:spcPct val="100000"/>
              </a:lnSpc>
              <a:spcBef>
                <a:spcPct val="20000"/>
              </a:spcBef>
              <a:spcAft>
                <a:spcPct val="0"/>
              </a:spcAft>
              <a:buClr>
                <a:srgbClr val="268868"/>
              </a:buClr>
              <a:buSzPct val="60000"/>
              <a:buFont typeface="Wingdings" panose="05000000000000000000" pitchFamily="2" charset="2"/>
              <a:buChar char="q"/>
              <a:tabLst/>
              <a:defRPr/>
            </a:pPr>
            <a:r>
              <a:rPr lang="zh-CN" altLang="en-US" sz="1800" b="1" kern="0" dirty="0">
                <a:solidFill>
                  <a:srgbClr val="FF0000"/>
                </a:solidFill>
                <a:latin typeface="黑体" panose="02010609060101010101" pitchFamily="49" charset="-122"/>
                <a:ea typeface="黑体" panose="02010609060101010101" pitchFamily="49" charset="-122"/>
              </a:rPr>
              <a:t>聚类抽样</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D</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中元组被分入</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M</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个互不相交的聚类中，可在其中的</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s</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个聚类上进行简单随机选择（</a:t>
            </a:r>
            <a:r>
              <a:rPr lang="en-US" altLang="zh-CN" sz="1800" b="1" kern="0" dirty="0">
                <a:solidFill>
                  <a:sysClr val="windowText" lastClr="000000"/>
                </a:solidFill>
                <a:latin typeface="黑体" panose="02010609060101010101" pitchFamily="49" charset="-122"/>
                <a:ea typeface="黑体" panose="02010609060101010101" pitchFamily="49" charset="-122"/>
              </a:rPr>
              <a:t>s</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&lt;M</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a:t>
            </a:r>
          </a:p>
          <a:p>
            <a:pPr marL="669925" marR="0" lvl="1" indent="-325438" algn="l" defTabSz="914400" rtl="0" eaLnBrk="1" fontAlgn="base" latinLnBrk="0" hangingPunct="1">
              <a:lnSpc>
                <a:spcPct val="100000"/>
              </a:lnSpc>
              <a:spcBef>
                <a:spcPct val="20000"/>
              </a:spcBef>
              <a:spcAft>
                <a:spcPct val="0"/>
              </a:spcAft>
              <a:buClr>
                <a:srgbClr val="268868"/>
              </a:buClr>
              <a:buSzPct val="60000"/>
              <a:buFont typeface="Wingdings" panose="05000000000000000000" pitchFamily="2" charset="2"/>
              <a:buChar char="q"/>
              <a:tabLst/>
              <a:defRPr/>
            </a:pPr>
            <a:r>
              <a:rPr lang="zh-CN" altLang="en-US" sz="1800" b="1" kern="0" dirty="0">
                <a:solidFill>
                  <a:srgbClr val="FF0000"/>
                </a:solidFill>
                <a:latin typeface="黑体" panose="02010609060101010101" pitchFamily="49" charset="-122"/>
                <a:ea typeface="黑体" panose="02010609060101010101" pitchFamily="49" charset="-122"/>
              </a:rPr>
              <a:t>分层抽样</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D</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被划分为互不相交的“层”，则可通过对每一层的简单随机选样得到</a:t>
            </a:r>
            <a:r>
              <a:rPr kumimoji="0" lang="en-US" altLang="zh-CN"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D</a:t>
            </a:r>
            <a:r>
              <a:rPr kumimoji="0" lang="zh-CN" altLang="en-US" sz="1800" b="1" i="0" u="none" strike="noStrike" kern="0" cap="none" spc="0" normalizeH="0" baseline="0" noProof="0" dirty="0">
                <a:ln>
                  <a:noFill/>
                </a:ln>
                <a:solidFill>
                  <a:sysClr val="windowText" lastClr="000000"/>
                </a:solidFill>
                <a:uLnTx/>
                <a:uFillTx/>
                <a:latin typeface="黑体" panose="02010609060101010101" pitchFamily="49" charset="-122"/>
                <a:ea typeface="黑体" panose="02010609060101010101" pitchFamily="49" charset="-122"/>
              </a:rPr>
              <a:t>的分层选样</a:t>
            </a:r>
          </a:p>
        </p:txBody>
      </p:sp>
      <p:pic>
        <p:nvPicPr>
          <p:cNvPr id="2" name="图片 1">
            <a:extLst>
              <a:ext uri="{FF2B5EF4-FFF2-40B4-BE49-F238E27FC236}">
                <a16:creationId xmlns:a16="http://schemas.microsoft.com/office/drawing/2014/main" id="{BB5B36B3-2B19-4FF4-807D-996A7A5066AD}"/>
              </a:ext>
            </a:extLst>
          </p:cNvPr>
          <p:cNvPicPr>
            <a:picLocks noChangeAspect="1"/>
          </p:cNvPicPr>
          <p:nvPr/>
        </p:nvPicPr>
        <p:blipFill>
          <a:blip r:embed="rId2"/>
          <a:stretch>
            <a:fillRect/>
          </a:stretch>
        </p:blipFill>
        <p:spPr>
          <a:xfrm>
            <a:off x="5804256" y="879331"/>
            <a:ext cx="3072697" cy="2006816"/>
          </a:xfrm>
          <a:prstGeom prst="rect">
            <a:avLst/>
          </a:prstGeom>
        </p:spPr>
      </p:pic>
      <p:pic>
        <p:nvPicPr>
          <p:cNvPr id="3" name="图片 2">
            <a:extLst>
              <a:ext uri="{FF2B5EF4-FFF2-40B4-BE49-F238E27FC236}">
                <a16:creationId xmlns:a16="http://schemas.microsoft.com/office/drawing/2014/main" id="{CC74F3F8-946A-4A12-8541-A4901DB208B5}"/>
              </a:ext>
            </a:extLst>
          </p:cNvPr>
          <p:cNvPicPr>
            <a:picLocks noChangeAspect="1"/>
          </p:cNvPicPr>
          <p:nvPr/>
        </p:nvPicPr>
        <p:blipFill>
          <a:blip r:embed="rId3"/>
          <a:stretch>
            <a:fillRect/>
          </a:stretch>
        </p:blipFill>
        <p:spPr>
          <a:xfrm>
            <a:off x="5648109" y="3706641"/>
            <a:ext cx="3384990" cy="1800200"/>
          </a:xfrm>
          <a:prstGeom prst="rect">
            <a:avLst/>
          </a:prstGeom>
        </p:spPr>
      </p:pic>
      <p:sp>
        <p:nvSpPr>
          <p:cNvPr id="5" name="矩形 4"/>
          <p:cNvSpPr/>
          <p:nvPr/>
        </p:nvSpPr>
        <p:spPr>
          <a:xfrm>
            <a:off x="6024890" y="3111728"/>
            <a:ext cx="2954655" cy="369332"/>
          </a:xfrm>
          <a:prstGeom prst="rect">
            <a:avLst/>
          </a:prstGeom>
        </p:spPr>
        <p:txBody>
          <a:bodyPr wrap="none">
            <a:spAutoFit/>
          </a:bodyPr>
          <a:lstStyle/>
          <a:p>
            <a:r>
              <a:rPr lang="zh-CN" altLang="zh-CN" kern="0" dirty="0">
                <a:latin typeface="黑体" panose="02010609060101010101" pitchFamily="49" charset="-122"/>
                <a:ea typeface="黑体" panose="02010609060101010101" pitchFamily="49" charset="-122"/>
                <a:cs typeface="Times New Roman" panose="02020603050405020304" pitchFamily="18" charset="0"/>
              </a:rPr>
              <a:t>放回</a:t>
            </a:r>
            <a:r>
              <a:rPr lang="en-US" altLang="zh-CN" kern="0" dirty="0">
                <a:latin typeface="黑体" panose="02010609060101010101" pitchFamily="49" charset="-122"/>
                <a:ea typeface="黑体" panose="02010609060101010101" pitchFamily="49" charset="-122"/>
              </a:rPr>
              <a:t>/</a:t>
            </a:r>
            <a:r>
              <a:rPr lang="zh-CN" altLang="zh-CN" kern="0" dirty="0">
                <a:latin typeface="黑体" panose="02010609060101010101" pitchFamily="49" charset="-122"/>
                <a:ea typeface="黑体" panose="02010609060101010101" pitchFamily="49" charset="-122"/>
                <a:cs typeface="Times New Roman" panose="02020603050405020304" pitchFamily="18" charset="0"/>
              </a:rPr>
              <a:t>不放回简单随机抽样</a:t>
            </a:r>
            <a:r>
              <a:rPr lang="zh-CN" altLang="zh-CN" kern="0" dirty="0">
                <a:latin typeface="黑体" panose="02010609060101010101" pitchFamily="49" charset="-122"/>
                <a:ea typeface="黑体" panose="02010609060101010101" pitchFamily="49" charset="-122"/>
              </a:rPr>
              <a:t> </a:t>
            </a:r>
            <a:endParaRPr lang="zh-CN" altLang="en-US" dirty="0">
              <a:latin typeface="黑体" panose="02010609060101010101" pitchFamily="49" charset="-122"/>
              <a:ea typeface="黑体" panose="02010609060101010101" pitchFamily="49" charset="-122"/>
            </a:endParaRPr>
          </a:p>
        </p:txBody>
      </p:sp>
      <p:sp>
        <p:nvSpPr>
          <p:cNvPr id="8" name="矩形 7"/>
          <p:cNvSpPr/>
          <p:nvPr/>
        </p:nvSpPr>
        <p:spPr>
          <a:xfrm>
            <a:off x="6202536" y="5732422"/>
            <a:ext cx="1992853" cy="380553"/>
          </a:xfrm>
          <a:prstGeom prst="rect">
            <a:avLst/>
          </a:prstGeom>
        </p:spPr>
        <p:txBody>
          <a:bodyPr wrap="none">
            <a:spAutoFit/>
          </a:bodyPr>
          <a:lstStyle/>
          <a:p>
            <a:pPr indent="304800" algn="ctr">
              <a:lnSpc>
                <a:spcPct val="120000"/>
              </a:lnSpc>
              <a:spcAft>
                <a:spcPts val="0"/>
              </a:spcAft>
            </a:pPr>
            <a:r>
              <a:rPr lang="zh-CN" altLang="zh-CN" kern="0" dirty="0">
                <a:latin typeface="黑体" panose="02010609060101010101" pitchFamily="49" charset="-122"/>
                <a:ea typeface="黑体" panose="02010609060101010101" pitchFamily="49" charset="-122"/>
                <a:cs typeface="Times New Roman" panose="02020603050405020304" pitchFamily="18" charset="0"/>
              </a:rPr>
              <a:t>聚类</a:t>
            </a:r>
            <a:r>
              <a:rPr lang="en-US" altLang="zh-CN" kern="0" dirty="0">
                <a:latin typeface="黑体" panose="02010609060101010101" pitchFamily="49" charset="-122"/>
                <a:ea typeface="黑体" panose="02010609060101010101" pitchFamily="49" charset="-122"/>
                <a:cs typeface="Times New Roman" panose="02020603050405020304" pitchFamily="18" charset="0"/>
              </a:rPr>
              <a:t>/</a:t>
            </a:r>
            <a:r>
              <a:rPr lang="zh-CN" altLang="zh-CN" kern="0" dirty="0">
                <a:latin typeface="黑体" panose="02010609060101010101" pitchFamily="49" charset="-122"/>
                <a:ea typeface="黑体" panose="02010609060101010101" pitchFamily="49" charset="-122"/>
                <a:cs typeface="Times New Roman" panose="02020603050405020304" pitchFamily="18" charset="0"/>
              </a:rPr>
              <a:t>分层抽样</a:t>
            </a:r>
            <a:endParaRPr lang="zh-CN" altLang="zh-CN" sz="1400" kern="100" dirty="0">
              <a:latin typeface="黑体" panose="02010609060101010101" pitchFamily="49" charset="-122"/>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914834151"/>
      </p:ext>
    </p:extLst>
  </p:cSld>
  <p:clrMapOvr>
    <a:masterClrMapping/>
  </p:clrMapOvr>
  <p:transition>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a16="http://schemas.microsoft.com/office/drawing/2014/main" id="{078AA2AB-9B92-49BB-A860-CC4EE8D273A9}"/>
              </a:ext>
            </a:extLst>
          </p:cNvPr>
          <p:cNvSpPr txBox="1">
            <a:spLocks noChangeArrowheads="1"/>
          </p:cNvSpPr>
          <p:nvPr/>
        </p:nvSpPr>
        <p:spPr bwMode="auto">
          <a:xfrm>
            <a:off x="323849" y="490806"/>
            <a:ext cx="2089033" cy="63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342900" lvl="1" indent="-457200">
              <a:lnSpc>
                <a:spcPct val="150000"/>
              </a:lnSpc>
              <a:spcAft>
                <a:spcPts val="0"/>
              </a:spcAft>
              <a:buClrTx/>
              <a:buSzTx/>
              <a:buFont typeface="Wingdings" panose="05000000000000000000" pitchFamily="2" charset="2"/>
              <a:buChar char="Ø"/>
              <a:defRPr/>
            </a:pPr>
            <a:r>
              <a:rPr lang="zh-CN" altLang="en-US"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数值规约</a:t>
            </a:r>
          </a:p>
        </p:txBody>
      </p:sp>
      <p:sp>
        <p:nvSpPr>
          <p:cNvPr id="6" name="矩形 5">
            <a:extLst>
              <a:ext uri="{FF2B5EF4-FFF2-40B4-BE49-F238E27FC236}">
                <a16:creationId xmlns:a16="http://schemas.microsoft.com/office/drawing/2014/main" id="{C94E81CD-D91D-44F0-A95B-2DC9B75AFAE7}"/>
              </a:ext>
            </a:extLst>
          </p:cNvPr>
          <p:cNvSpPr/>
          <p:nvPr/>
        </p:nvSpPr>
        <p:spPr>
          <a:xfrm>
            <a:off x="564940" y="1338669"/>
            <a:ext cx="803425" cy="461665"/>
          </a:xfrm>
          <a:prstGeom prst="rect">
            <a:avLst/>
          </a:prstGeom>
        </p:spPr>
        <p:txBody>
          <a:bodyPr wrap="none">
            <a:spAutoFit/>
          </a:bodyPr>
          <a:lstStyle/>
          <a:p>
            <a:r>
              <a:rPr lang="zh-CN" altLang="en-US" sz="2400" b="1" dirty="0">
                <a:solidFill>
                  <a:srgbClr val="FF0000"/>
                </a:solidFill>
                <a:latin typeface="黑体" panose="02010609060101010101" pitchFamily="49" charset="-122"/>
                <a:ea typeface="黑体" panose="02010609060101010101" pitchFamily="49" charset="-122"/>
              </a:rPr>
              <a:t>回归</a:t>
            </a:r>
          </a:p>
        </p:txBody>
      </p:sp>
      <p:sp>
        <p:nvSpPr>
          <p:cNvPr id="7" name="Rectangle 3">
            <a:extLst>
              <a:ext uri="{FF2B5EF4-FFF2-40B4-BE49-F238E27FC236}">
                <a16:creationId xmlns:a16="http://schemas.microsoft.com/office/drawing/2014/main" id="{73E08BCD-093A-40E3-8A28-A78D614E68A9}"/>
              </a:ext>
            </a:extLst>
          </p:cNvPr>
          <p:cNvSpPr txBox="1">
            <a:spLocks noChangeArrowheads="1"/>
          </p:cNvSpPr>
          <p:nvPr/>
        </p:nvSpPr>
        <p:spPr bwMode="auto">
          <a:xfrm>
            <a:off x="827584" y="2010522"/>
            <a:ext cx="7416824" cy="391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mn-ea"/>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mn-ea"/>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mn-ea"/>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mn-ea"/>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lvl="0" eaLnBrk="1" hangingPunct="1">
              <a:buClr>
                <a:srgbClr val="50742F"/>
              </a:buClr>
              <a:buFont typeface="Wingdings" panose="05000000000000000000" pitchFamily="2" charset="2"/>
              <a:buChar char="ü"/>
              <a:defRPr/>
            </a:pPr>
            <a:r>
              <a:rPr lang="zh-CN" altLang="en-US" sz="2000" b="1" kern="0" dirty="0">
                <a:solidFill>
                  <a:sysClr val="windowText" lastClr="000000"/>
                </a:solidFill>
                <a:latin typeface="黑体" panose="02010609060101010101" pitchFamily="49" charset="-122"/>
                <a:ea typeface="黑体" panose="02010609060101010101" pitchFamily="49" charset="-122"/>
              </a:rPr>
              <a:t>确定两种或两种以上变量间相互依赖的定量关系的一种统计分析方法</a:t>
            </a:r>
            <a:endParaRPr lang="en-US" altLang="zh-CN" sz="2000" b="1" kern="0" dirty="0">
              <a:solidFill>
                <a:sysClr val="windowText" lastClr="000000"/>
              </a:solidFill>
              <a:latin typeface="黑体" panose="02010609060101010101" pitchFamily="49" charset="-122"/>
              <a:ea typeface="黑体" panose="02010609060101010101" pitchFamily="49" charset="-122"/>
            </a:endParaRPr>
          </a:p>
          <a:p>
            <a:pPr lvl="0" eaLnBrk="1" hangingPunct="1">
              <a:buClr>
                <a:srgbClr val="50742F"/>
              </a:buClr>
              <a:buFont typeface="Wingdings" panose="05000000000000000000" pitchFamily="2" charset="2"/>
              <a:buChar char="ü"/>
              <a:defRPr/>
            </a:pPr>
            <a:r>
              <a:rPr lang="zh-CN" altLang="en-US" sz="2000" b="1" kern="0" dirty="0">
                <a:solidFill>
                  <a:sysClr val="windowText" lastClr="000000"/>
                </a:solidFill>
                <a:latin typeface="黑体" panose="02010609060101010101" pitchFamily="49" charset="-122"/>
                <a:ea typeface="黑体" panose="02010609060101010101" pitchFamily="49" charset="-122"/>
              </a:rPr>
              <a:t>按照涉及的自变量的多少，可分为</a:t>
            </a:r>
            <a:r>
              <a:rPr lang="zh-CN" altLang="en-US" sz="2000" b="1" kern="0" dirty="0">
                <a:solidFill>
                  <a:srgbClr val="FF0000"/>
                </a:solidFill>
                <a:latin typeface="黑体" panose="02010609060101010101" pitchFamily="49" charset="-122"/>
                <a:ea typeface="黑体" panose="02010609060101010101" pitchFamily="49" charset="-122"/>
              </a:rPr>
              <a:t>一元回归分析</a:t>
            </a:r>
            <a:r>
              <a:rPr lang="zh-CN" altLang="en-US" sz="2000" b="1" kern="0" dirty="0">
                <a:solidFill>
                  <a:sysClr val="windowText" lastClr="000000"/>
                </a:solidFill>
                <a:latin typeface="黑体" panose="02010609060101010101" pitchFamily="49" charset="-122"/>
                <a:ea typeface="黑体" panose="02010609060101010101" pitchFamily="49" charset="-122"/>
              </a:rPr>
              <a:t>和</a:t>
            </a:r>
            <a:r>
              <a:rPr lang="zh-CN" altLang="en-US" sz="2000" b="1" kern="0" dirty="0">
                <a:solidFill>
                  <a:srgbClr val="FF0000"/>
                </a:solidFill>
                <a:latin typeface="黑体" panose="02010609060101010101" pitchFamily="49" charset="-122"/>
                <a:ea typeface="黑体" panose="02010609060101010101" pitchFamily="49" charset="-122"/>
              </a:rPr>
              <a:t>多元回归分析</a:t>
            </a:r>
          </a:p>
          <a:p>
            <a:pPr lvl="0" eaLnBrk="1" hangingPunct="1">
              <a:buClr>
                <a:srgbClr val="50742F"/>
              </a:buClr>
              <a:buFont typeface="Wingdings" panose="05000000000000000000" pitchFamily="2" charset="2"/>
              <a:buChar char="ü"/>
              <a:defRPr/>
            </a:pPr>
            <a:r>
              <a:rPr lang="zh-CN" altLang="en-US" sz="2000" b="1" kern="0" dirty="0">
                <a:solidFill>
                  <a:sysClr val="windowText" lastClr="000000"/>
                </a:solidFill>
                <a:latin typeface="黑体" panose="02010609060101010101" pitchFamily="49" charset="-122"/>
                <a:ea typeface="黑体" panose="02010609060101010101" pitchFamily="49" charset="-122"/>
              </a:rPr>
              <a:t>按照自变量和因变量之间的关系类型，可分为</a:t>
            </a:r>
            <a:r>
              <a:rPr lang="zh-CN" altLang="en-US" sz="2000" b="1" kern="0" dirty="0">
                <a:solidFill>
                  <a:srgbClr val="FF0000"/>
                </a:solidFill>
                <a:latin typeface="黑体" panose="02010609060101010101" pitchFamily="49" charset="-122"/>
                <a:ea typeface="黑体" panose="02010609060101010101" pitchFamily="49" charset="-122"/>
              </a:rPr>
              <a:t>线性回归分析</a:t>
            </a:r>
            <a:r>
              <a:rPr lang="zh-CN" altLang="en-US" sz="2000" b="1" kern="0" dirty="0">
                <a:solidFill>
                  <a:sysClr val="windowText" lastClr="000000"/>
                </a:solidFill>
                <a:latin typeface="黑体" panose="02010609060101010101" pitchFamily="49" charset="-122"/>
                <a:ea typeface="黑体" panose="02010609060101010101" pitchFamily="49" charset="-122"/>
              </a:rPr>
              <a:t>和</a:t>
            </a:r>
            <a:r>
              <a:rPr lang="zh-CN" altLang="en-US" sz="2000" b="1" kern="0" dirty="0">
                <a:solidFill>
                  <a:srgbClr val="FF0000"/>
                </a:solidFill>
                <a:latin typeface="黑体" panose="02010609060101010101" pitchFamily="49" charset="-122"/>
                <a:ea typeface="黑体" panose="02010609060101010101" pitchFamily="49" charset="-122"/>
              </a:rPr>
              <a:t>非线性回归分析</a:t>
            </a:r>
            <a:endParaRPr lang="en-US" altLang="zh-CN" sz="2000" b="1" kern="0" dirty="0">
              <a:solidFill>
                <a:srgbClr val="FF0000"/>
              </a:solidFill>
              <a:latin typeface="黑体" panose="02010609060101010101" pitchFamily="49" charset="-122"/>
              <a:ea typeface="黑体" panose="02010609060101010101" pitchFamily="49" charset="-122"/>
            </a:endParaRPr>
          </a:p>
          <a:p>
            <a:pPr lvl="0" eaLnBrk="1" hangingPunct="1">
              <a:buClr>
                <a:srgbClr val="50742F"/>
              </a:buClr>
              <a:buFont typeface="Wingdings" panose="05000000000000000000" pitchFamily="2" charset="2"/>
              <a:buChar char="ü"/>
              <a:defRPr/>
            </a:pPr>
            <a:r>
              <a:rPr lang="zh-CN" altLang="en-US" sz="2000" b="1" kern="0" dirty="0">
                <a:solidFill>
                  <a:srgbClr val="FF0000"/>
                </a:solidFill>
                <a:latin typeface="黑体" panose="02010609060101010101" pitchFamily="49" charset="-122"/>
                <a:ea typeface="黑体" panose="02010609060101010101" pitchFamily="49" charset="-122"/>
              </a:rPr>
              <a:t>线性回归和非线性回归模型都可以用于稀疏数据，非线性回归模型对高维数据伸缩性能更好</a:t>
            </a:r>
            <a:endParaRPr lang="en-US" altLang="zh-CN" sz="2000" b="1" kern="0" dirty="0">
              <a:solidFill>
                <a:srgbClr val="FF0000"/>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109047855"/>
      </p:ext>
    </p:extLst>
  </p:cSld>
  <p:clrMapOvr>
    <a:masterClrMapping/>
  </p:clrMapOvr>
  <p:transition>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3">
            <a:extLst>
              <a:ext uri="{FF2B5EF4-FFF2-40B4-BE49-F238E27FC236}">
                <a16:creationId xmlns:a16="http://schemas.microsoft.com/office/drawing/2014/main" id="{0C3207EB-1E24-45F8-8654-77EBD992AF25}"/>
              </a:ext>
            </a:extLst>
          </p:cNvPr>
          <p:cNvSpPr>
            <a:spLocks noGrp="1" noChangeArrowheads="1"/>
          </p:cNvSpPr>
          <p:nvPr>
            <p:ph idx="4294967295"/>
          </p:nvPr>
        </p:nvSpPr>
        <p:spPr>
          <a:xfrm>
            <a:off x="457200" y="1268760"/>
            <a:ext cx="8507413" cy="5472112"/>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离散化</a:t>
            </a:r>
          </a:p>
          <a:p>
            <a:pPr lvl="1">
              <a:lnSpc>
                <a:spcPct val="120000"/>
              </a:lnSpc>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通过将属性域划分为区间，减少给定连续属性值的个数</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区间的标号可以代替实际的数据值</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离散化可以在一个属性上递归的进行</a:t>
            </a:r>
          </a:p>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概念分层</a:t>
            </a:r>
          </a:p>
          <a:p>
            <a:pPr lvl="1">
              <a:lnSpc>
                <a:spcPct val="120000"/>
              </a:lnSpc>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通过使用高层的概念（比如：青年、中年、老年）来替代底层的属性值（比如：实际的年龄数据值）来规约数据，虽然一些细节在数据泛化过程中消失了，但这样所获得的泛化数据或许会更易于理解、更有意义。在消减后的数据集上进行数据挖掘显然效率更高</a:t>
            </a:r>
          </a:p>
        </p:txBody>
      </p:sp>
      <p:sp>
        <p:nvSpPr>
          <p:cNvPr id="4" name="矩形 3">
            <a:extLst>
              <a:ext uri="{FF2B5EF4-FFF2-40B4-BE49-F238E27FC236}">
                <a16:creationId xmlns:a16="http://schemas.microsoft.com/office/drawing/2014/main" id="{F91D95A7-968B-4D91-8023-F7E9905AEE0D}"/>
              </a:ext>
            </a:extLst>
          </p:cNvPr>
          <p:cNvSpPr/>
          <p:nvPr/>
        </p:nvSpPr>
        <p:spPr>
          <a:xfrm>
            <a:off x="457200" y="487363"/>
            <a:ext cx="3532188" cy="638175"/>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离散化与概念分层</a:t>
            </a:r>
            <a:endParaRPr lang="en-US" altLang="zh-CN"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186" name="Picture 4">
            <a:extLst>
              <a:ext uri="{FF2B5EF4-FFF2-40B4-BE49-F238E27FC236}">
                <a16:creationId xmlns:a16="http://schemas.microsoft.com/office/drawing/2014/main" id="{3F6E437C-EB0F-4C03-8FEC-AE8569DB7D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9299" r="10086"/>
          <a:stretch>
            <a:fillRect/>
          </a:stretch>
        </p:blipFill>
        <p:spPr bwMode="auto">
          <a:xfrm>
            <a:off x="1763713" y="2276475"/>
            <a:ext cx="5184775" cy="316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a:extLst>
              <a:ext uri="{FF2B5EF4-FFF2-40B4-BE49-F238E27FC236}">
                <a16:creationId xmlns:a16="http://schemas.microsoft.com/office/drawing/2014/main" id="{F7274F2F-EA26-4DFC-A18D-5A41DAEF8E5D}"/>
              </a:ext>
            </a:extLst>
          </p:cNvPr>
          <p:cNvSpPr/>
          <p:nvPr/>
        </p:nvSpPr>
        <p:spPr>
          <a:xfrm>
            <a:off x="468313" y="908050"/>
            <a:ext cx="3530600" cy="638175"/>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离散化与概念分层</a:t>
            </a:r>
            <a:endParaRPr lang="en-US" altLang="zh-CN"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3">
            <a:extLst>
              <a:ext uri="{FF2B5EF4-FFF2-40B4-BE49-F238E27FC236}">
                <a16:creationId xmlns:a16="http://schemas.microsoft.com/office/drawing/2014/main" id="{EC96F946-4C2C-4ED5-957F-675D1811280D}"/>
              </a:ext>
            </a:extLst>
          </p:cNvPr>
          <p:cNvSpPr>
            <a:spLocks noGrp="1" noChangeArrowheads="1"/>
          </p:cNvSpPr>
          <p:nvPr>
            <p:ph idx="4294967295"/>
          </p:nvPr>
        </p:nvSpPr>
        <p:spPr>
          <a:xfrm>
            <a:off x="457200" y="1412776"/>
            <a:ext cx="8507413" cy="3886200"/>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典型方法（所有方法均可递归应用） </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buFont typeface="Wingdings" panose="05000000000000000000" pitchFamily="2" charset="2"/>
              <a:buChar char="ü"/>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分箱</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buFont typeface="Wingdings" panose="05000000000000000000" pitchFamily="2" charset="2"/>
              <a:buChar char="ü"/>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直方图分析</a:t>
            </a:r>
            <a:endParaRPr lang="en-US" altLang="zh-CN" sz="2400" b="1" dirty="0">
              <a:latin typeface="黑体" panose="02010609060101010101" pitchFamily="49" charset="-122"/>
              <a:ea typeface="黑体" panose="02010609060101010101" pitchFamily="49" charset="-122"/>
              <a:cs typeface="Times New Roman" panose="02020603050405020304" pitchFamily="18" charset="0"/>
            </a:endParaRPr>
          </a:p>
          <a:p>
            <a:pPr lvl="1">
              <a:lnSpc>
                <a:spcPct val="120000"/>
              </a:lnSpc>
              <a:buFont typeface="Wingdings" panose="05000000000000000000" pitchFamily="2" charset="2"/>
              <a:buChar char="ü"/>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基于熵的离散化</a:t>
            </a:r>
          </a:p>
          <a:p>
            <a:pPr lvl="1">
              <a:lnSpc>
                <a:spcPct val="120000"/>
              </a:lnSpc>
              <a:buFont typeface="Wingdings" panose="05000000000000000000" pitchFamily="2" charset="2"/>
              <a:buChar char="ü"/>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聚类分析</a:t>
            </a:r>
          </a:p>
          <a:p>
            <a:pPr lvl="1" algn="just">
              <a:lnSpc>
                <a:spcPct val="120000"/>
              </a:lnSpc>
              <a:buFont typeface="Wingdings" panose="05000000000000000000" pitchFamily="2" charset="2"/>
              <a:buChar char="ü"/>
              <a:defRPr/>
            </a:pPr>
            <a:r>
              <a:rPr lang="zh-CN" altLang="en-US" sz="2400" b="1" dirty="0">
                <a:latin typeface="黑体" panose="02010609060101010101" pitchFamily="49" charset="-122"/>
                <a:ea typeface="黑体" panose="02010609060101010101" pitchFamily="49" charset="-122"/>
                <a:cs typeface="Times New Roman" panose="02020603050405020304" pitchFamily="18" charset="0"/>
              </a:rPr>
              <a:t>根据直观划分离散化</a:t>
            </a:r>
            <a:endParaRPr lang="zh-CN" altLang="en-US" sz="2400" b="1" dirty="0">
              <a:latin typeface="黑体" panose="02010609060101010101" pitchFamily="49" charset="-122"/>
              <a:ea typeface="黑体" panose="02010609060101010101" pitchFamily="49" charset="-122"/>
            </a:endParaRPr>
          </a:p>
          <a:p>
            <a:pPr lvl="1" eaLnBrk="1" hangingPunct="1">
              <a:lnSpc>
                <a:spcPct val="120000"/>
              </a:lnSpc>
              <a:defRPr/>
            </a:pPr>
            <a:endParaRPr lang="zh-CN" altLang="en-US" sz="2400" dirty="0">
              <a:latin typeface="黑体" panose="02010609060101010101" pitchFamily="49" charset="-122"/>
              <a:ea typeface="黑体" panose="02010609060101010101" pitchFamily="49" charset="-122"/>
            </a:endParaRPr>
          </a:p>
        </p:txBody>
      </p:sp>
      <p:sp>
        <p:nvSpPr>
          <p:cNvPr id="2" name="矩形 1">
            <a:extLst>
              <a:ext uri="{FF2B5EF4-FFF2-40B4-BE49-F238E27FC236}">
                <a16:creationId xmlns:a16="http://schemas.microsoft.com/office/drawing/2014/main" id="{85CC89AC-E271-4B4E-8B80-FE9EEB19C8E2}"/>
              </a:ext>
            </a:extLst>
          </p:cNvPr>
          <p:cNvSpPr/>
          <p:nvPr/>
        </p:nvSpPr>
        <p:spPr>
          <a:xfrm>
            <a:off x="457200" y="487363"/>
            <a:ext cx="3532188" cy="638175"/>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离散化与概念分层</a:t>
            </a:r>
            <a:endParaRPr lang="en-US" altLang="zh-CN"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CC89AC-E271-4B4E-8B80-FE9EEB19C8E2}"/>
              </a:ext>
            </a:extLst>
          </p:cNvPr>
          <p:cNvSpPr/>
          <p:nvPr/>
        </p:nvSpPr>
        <p:spPr>
          <a:xfrm>
            <a:off x="457200" y="487363"/>
            <a:ext cx="3532188" cy="638175"/>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离散化与概念分层</a:t>
            </a:r>
            <a:endParaRPr lang="en-US" altLang="zh-CN"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p:cNvSpPr/>
          <p:nvPr/>
        </p:nvSpPr>
        <p:spPr>
          <a:xfrm>
            <a:off x="457200" y="1340768"/>
            <a:ext cx="1507144" cy="493148"/>
          </a:xfrm>
          <a:prstGeom prst="rect">
            <a:avLst/>
          </a:prstGeom>
        </p:spPr>
        <p:txBody>
          <a:bodyPr wrap="none">
            <a:spAutoFit/>
          </a:bodyPr>
          <a:lstStyle/>
          <a:p>
            <a:pPr lvl="1">
              <a:lnSpc>
                <a:spcPct val="120000"/>
              </a:lnSpc>
              <a:buFont typeface="Wingdings" panose="05000000000000000000" pitchFamily="2" charset="2"/>
              <a:buChar char="ü"/>
              <a:defRPr/>
            </a:pP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分箱</a:t>
            </a:r>
            <a:endParaRPr lang="en-US" altLang="zh-CN"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434508" y="1988840"/>
            <a:ext cx="8388424" cy="1887696"/>
          </a:xfrm>
          <a:prstGeom prst="rect">
            <a:avLst/>
          </a:prstGeom>
        </p:spPr>
        <p:txBody>
          <a:bodyPr wrap="square">
            <a:spAutoFit/>
          </a:bodyPr>
          <a:lstStyle/>
          <a:p>
            <a:pPr indent="304800">
              <a:lnSpc>
                <a:spcPts val="2800"/>
              </a:lnSpc>
              <a:spcAft>
                <a:spcPts val="0"/>
              </a:spcAft>
              <a:defRPr/>
            </a:pP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分箱</a:t>
            </a:r>
            <a:r>
              <a:rPr lang="zh-CN" altLang="zh-CN" b="1" dirty="0">
                <a:latin typeface="黑体" panose="02010609060101010101" pitchFamily="49" charset="-122"/>
                <a:ea typeface="黑体" panose="02010609060101010101" pitchFamily="49" charset="-122"/>
                <a:cs typeface="Times New Roman" panose="02020603050405020304" pitchFamily="18" charset="0"/>
              </a:rPr>
              <a:t>是一种基于箱的指定个数自顶向下的分裂技术。数据光滑的分箱方法也可以用作数值归约和概念分层产生的离散化方法。例如，通过使用等宽或等频分箱，然后用箱均值或中位数替换箱中的每个值，可以将属性值离散化，就像分别用箱的均值或箱的中位数光滑一样。分箱并不需要先验信息，是一种</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非监督的离散化技术</a:t>
            </a:r>
            <a:r>
              <a:rPr lang="zh-CN" altLang="zh-CN" b="1" dirty="0">
                <a:latin typeface="黑体" panose="02010609060101010101" pitchFamily="49" charset="-122"/>
                <a:ea typeface="黑体" panose="02010609060101010101" pitchFamily="49" charset="-122"/>
                <a:cs typeface="Times New Roman" panose="02020603050405020304" pitchFamily="18" charset="0"/>
              </a:rPr>
              <a:t>。它对用户指定的箱个数很敏感，也</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容易受离群点的影响</a:t>
            </a:r>
            <a:r>
              <a:rPr lang="zh-CN" altLang="zh-CN" b="1" dirty="0">
                <a:latin typeface="黑体" panose="02010609060101010101" pitchFamily="49" charset="-122"/>
                <a:ea typeface="黑体" panose="02010609060101010101" pitchFamily="49" charset="-122"/>
                <a:cs typeface="Times New Roman" panose="02020603050405020304" pitchFamily="18" charset="0"/>
              </a:rPr>
              <a:t>。</a:t>
            </a:r>
          </a:p>
        </p:txBody>
      </p:sp>
      <p:sp>
        <p:nvSpPr>
          <p:cNvPr id="5" name="矩形 4"/>
          <p:cNvSpPr/>
          <p:nvPr/>
        </p:nvSpPr>
        <p:spPr>
          <a:xfrm>
            <a:off x="434508" y="4031460"/>
            <a:ext cx="2435282" cy="493148"/>
          </a:xfrm>
          <a:prstGeom prst="rect">
            <a:avLst/>
          </a:prstGeom>
        </p:spPr>
        <p:txBody>
          <a:bodyPr wrap="none">
            <a:spAutoFit/>
          </a:bodyPr>
          <a:lstStyle/>
          <a:p>
            <a:pPr lvl="1">
              <a:lnSpc>
                <a:spcPct val="120000"/>
              </a:lnSpc>
              <a:buFont typeface="Wingdings" panose="05000000000000000000" pitchFamily="2" charset="2"/>
              <a:buChar char="ü"/>
              <a:defRPr/>
            </a:pP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直方图分析</a:t>
            </a:r>
            <a:endParaRPr lang="en-US" altLang="zh-CN"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p:cNvSpPr/>
          <p:nvPr/>
        </p:nvSpPr>
        <p:spPr>
          <a:xfrm>
            <a:off x="524264" y="4681007"/>
            <a:ext cx="8208912" cy="1118704"/>
          </a:xfrm>
          <a:prstGeom prst="rect">
            <a:avLst/>
          </a:prstGeom>
        </p:spPr>
        <p:txBody>
          <a:bodyPr wrap="square">
            <a:spAutoFit/>
          </a:bodyPr>
          <a:lstStyle/>
          <a:p>
            <a:pPr indent="304800">
              <a:lnSpc>
                <a:spcPts val="2800"/>
              </a:lnSpc>
              <a:spcAft>
                <a:spcPts val="0"/>
              </a:spcAft>
              <a:defRPr/>
            </a:pP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直方图分析</a:t>
            </a:r>
            <a:r>
              <a:rPr lang="zh-CN" altLang="en-US" b="1" dirty="0">
                <a:latin typeface="黑体" panose="02010609060101010101" pitchFamily="49" charset="-122"/>
                <a:ea typeface="黑体" panose="02010609060101010101" pitchFamily="49" charset="-122"/>
                <a:cs typeface="Times New Roman" panose="02020603050405020304" pitchFamily="18" charset="0"/>
              </a:rPr>
              <a:t>也</a:t>
            </a:r>
            <a:r>
              <a:rPr lang="zh-CN" altLang="zh-CN" b="1" dirty="0">
                <a:latin typeface="黑体" panose="02010609060101010101" pitchFamily="49" charset="-122"/>
                <a:ea typeface="黑体" panose="02010609060101010101" pitchFamily="49" charset="-122"/>
                <a:cs typeface="Times New Roman" panose="02020603050405020304" pitchFamily="18" charset="0"/>
              </a:rPr>
              <a:t>是一种</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非监督离散化</a:t>
            </a:r>
            <a:r>
              <a:rPr lang="zh-CN" altLang="zh-CN" b="1" dirty="0">
                <a:latin typeface="黑体" panose="02010609060101010101" pitchFamily="49" charset="-122"/>
                <a:ea typeface="黑体" panose="02010609060101010101" pitchFamily="49" charset="-122"/>
                <a:cs typeface="Times New Roman" panose="02020603050405020304" pitchFamily="18" charset="0"/>
              </a:rPr>
              <a:t>技术。直方图将属性的值划分成不相交的区间，称作桶。例如，在</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等宽直方图</a:t>
            </a: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和</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等频直方图</a:t>
            </a:r>
            <a:r>
              <a:rPr lang="zh-CN" altLang="zh-CN" b="1" dirty="0">
                <a:latin typeface="黑体" panose="02010609060101010101" pitchFamily="49" charset="-122"/>
                <a:ea typeface="黑体" panose="02010609060101010101" pitchFamily="49" charset="-122"/>
                <a:cs typeface="Times New Roman" panose="02020603050405020304" pitchFamily="18" charset="0"/>
              </a:rPr>
              <a:t>。直方图分析算法可以递归地用于每个划分，自动地产生多级概念分层</a:t>
            </a:r>
            <a:endParaRPr lang="zh-CN" altLang="zh-CN" b="1" dirty="0">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819344177"/>
      </p:ext>
    </p:extLst>
  </p:cSld>
  <p:clrMapOvr>
    <a:masterClrMapping/>
  </p:clrMapOvr>
  <p:transition>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5CC89AC-E271-4B4E-8B80-FE9EEB19C8E2}"/>
              </a:ext>
            </a:extLst>
          </p:cNvPr>
          <p:cNvSpPr/>
          <p:nvPr/>
        </p:nvSpPr>
        <p:spPr>
          <a:xfrm>
            <a:off x="457200" y="487363"/>
            <a:ext cx="3532188" cy="638175"/>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离散化与概念分层</a:t>
            </a:r>
            <a:endParaRPr lang="en-US" altLang="zh-CN"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 name="矩形 2"/>
          <p:cNvSpPr/>
          <p:nvPr/>
        </p:nvSpPr>
        <p:spPr>
          <a:xfrm>
            <a:off x="431936" y="1329664"/>
            <a:ext cx="3054041" cy="493148"/>
          </a:xfrm>
          <a:prstGeom prst="rect">
            <a:avLst/>
          </a:prstGeom>
        </p:spPr>
        <p:txBody>
          <a:bodyPr wrap="none">
            <a:spAutoFit/>
          </a:bodyPr>
          <a:lstStyle/>
          <a:p>
            <a:pPr lvl="1">
              <a:lnSpc>
                <a:spcPct val="120000"/>
              </a:lnSpc>
              <a:buFont typeface="Wingdings" panose="05000000000000000000" pitchFamily="2" charset="2"/>
              <a:buChar char="ü"/>
              <a:defRPr/>
            </a:pP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基于熵的离散化</a:t>
            </a:r>
            <a:endParaRPr lang="en-US" altLang="zh-CN"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4"/>
          <p:cNvSpPr/>
          <p:nvPr/>
        </p:nvSpPr>
        <p:spPr>
          <a:xfrm>
            <a:off x="377732" y="3944160"/>
            <a:ext cx="2125903" cy="493148"/>
          </a:xfrm>
          <a:prstGeom prst="rect">
            <a:avLst/>
          </a:prstGeom>
        </p:spPr>
        <p:txBody>
          <a:bodyPr wrap="none">
            <a:spAutoFit/>
          </a:bodyPr>
          <a:lstStyle/>
          <a:p>
            <a:pPr lvl="1">
              <a:lnSpc>
                <a:spcPct val="120000"/>
              </a:lnSpc>
              <a:buFont typeface="Wingdings" panose="05000000000000000000" pitchFamily="2" charset="2"/>
              <a:buChar char="ü"/>
              <a:defRPr/>
            </a:pP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聚类分析</a:t>
            </a:r>
            <a:endParaRPr lang="en-US" altLang="zh-CN"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矩形 5"/>
          <p:cNvSpPr/>
          <p:nvPr/>
        </p:nvSpPr>
        <p:spPr>
          <a:xfrm>
            <a:off x="377732" y="1939638"/>
            <a:ext cx="8532552" cy="1887696"/>
          </a:xfrm>
          <a:prstGeom prst="rect">
            <a:avLst/>
          </a:prstGeom>
        </p:spPr>
        <p:txBody>
          <a:bodyPr wrap="square">
            <a:spAutoFit/>
          </a:bodyPr>
          <a:lstStyle/>
          <a:p>
            <a:pPr indent="304800">
              <a:lnSpc>
                <a:spcPts val="2800"/>
              </a:lnSpc>
              <a:spcAft>
                <a:spcPts val="0"/>
              </a:spcAft>
              <a:defRPr/>
            </a:pP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基于熵的离散化</a:t>
            </a:r>
            <a:r>
              <a:rPr lang="zh-CN" altLang="zh-CN" dirty="0">
                <a:latin typeface="黑体" panose="02010609060101010101" pitchFamily="49" charset="-122"/>
                <a:ea typeface="黑体" panose="02010609060101010101" pitchFamily="49" charset="-122"/>
                <a:cs typeface="Times New Roman" panose="02020603050405020304" pitchFamily="18" charset="0"/>
              </a:rPr>
              <a:t>是一种</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监督的、自顶向下</a:t>
            </a:r>
            <a:r>
              <a:rPr lang="zh-CN" altLang="zh-CN" dirty="0">
                <a:latin typeface="黑体" panose="02010609060101010101" pitchFamily="49" charset="-122"/>
                <a:ea typeface="黑体" panose="02010609060101010101" pitchFamily="49" charset="-122"/>
                <a:cs typeface="Times New Roman" panose="02020603050405020304" pitchFamily="18" charset="0"/>
              </a:rPr>
              <a:t>的分裂技术。它在计算和确定区间边界时利用属性的分布信息。为了离散数值属性</a:t>
            </a:r>
            <a:r>
              <a:rPr lang="en-US" altLang="zh-CN" dirty="0">
                <a:latin typeface="黑体" panose="02010609060101010101" pitchFamily="49" charset="-122"/>
                <a:ea typeface="黑体" panose="02010609060101010101" pitchFamily="49" charset="-122"/>
                <a:cs typeface="Times New Roman" panose="02020603050405020304" pitchFamily="18" charset="0"/>
              </a:rPr>
              <a:t>A</a:t>
            </a:r>
            <a:r>
              <a:rPr lang="zh-CN" altLang="zh-CN" dirty="0">
                <a:latin typeface="黑体" panose="02010609060101010101" pitchFamily="49" charset="-122"/>
                <a:ea typeface="黑体" panose="02010609060101010101" pitchFamily="49" charset="-122"/>
                <a:cs typeface="Times New Roman" panose="02020603050405020304" pitchFamily="18" charset="0"/>
              </a:rPr>
              <a:t>，该方法选择</a:t>
            </a:r>
            <a:r>
              <a:rPr lang="en-US" altLang="zh-CN" dirty="0">
                <a:latin typeface="黑体" panose="02010609060101010101" pitchFamily="49" charset="-122"/>
                <a:ea typeface="黑体" panose="02010609060101010101" pitchFamily="49" charset="-122"/>
                <a:cs typeface="Times New Roman" panose="02020603050405020304" pitchFamily="18" charset="0"/>
              </a:rPr>
              <a:t>A</a:t>
            </a:r>
            <a:r>
              <a:rPr lang="zh-CN" altLang="zh-CN" dirty="0">
                <a:latin typeface="黑体" panose="02010609060101010101" pitchFamily="49" charset="-122"/>
                <a:ea typeface="黑体" panose="02010609060101010101" pitchFamily="49" charset="-122"/>
                <a:cs typeface="Times New Roman" panose="02020603050405020304" pitchFamily="18" charset="0"/>
              </a:rPr>
              <a:t>的具有最小熵的值作为分裂点，并递归地划分结果区间，得到分层离散化。这种离散化形成</a:t>
            </a:r>
            <a:r>
              <a:rPr lang="en-US" altLang="zh-CN" dirty="0">
                <a:latin typeface="黑体" panose="02010609060101010101" pitchFamily="49" charset="-122"/>
                <a:ea typeface="黑体" panose="02010609060101010101" pitchFamily="49" charset="-122"/>
                <a:cs typeface="Times New Roman" panose="02020603050405020304" pitchFamily="18" charset="0"/>
              </a:rPr>
              <a:t>A</a:t>
            </a:r>
            <a:r>
              <a:rPr lang="zh-CN" altLang="zh-CN" dirty="0">
                <a:latin typeface="黑体" panose="02010609060101010101" pitchFamily="49" charset="-122"/>
                <a:ea typeface="黑体" panose="02010609060101010101" pitchFamily="49" charset="-122"/>
                <a:cs typeface="Times New Roman" panose="02020603050405020304" pitchFamily="18" charset="0"/>
              </a:rPr>
              <a:t>的概念分层</a:t>
            </a:r>
            <a:r>
              <a:rPr lang="zh-CN" altLang="en-US" dirty="0">
                <a:latin typeface="黑体" panose="02010609060101010101" pitchFamily="49" charset="-122"/>
                <a:ea typeface="黑体" panose="02010609060101010101" pitchFamily="49" charset="-122"/>
                <a:cs typeface="Times New Roman" panose="02020603050405020304" pitchFamily="18" charset="0"/>
              </a:rPr>
              <a:t>，</a:t>
            </a:r>
            <a:r>
              <a:rPr lang="zh-CN" altLang="zh-CN" dirty="0">
                <a:latin typeface="黑体" panose="02010609060101010101" pitchFamily="49" charset="-122"/>
                <a:ea typeface="黑体" panose="02010609060101010101" pitchFamily="49" charset="-122"/>
                <a:cs typeface="Times New Roman" panose="02020603050405020304" pitchFamily="18" charset="0"/>
              </a:rPr>
              <a:t>可以减少数据量。与其他方法不同，</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基于熵的离散化使用全部属性信息</a:t>
            </a:r>
            <a:r>
              <a:rPr lang="zh-CN" altLang="zh-CN" dirty="0">
                <a:latin typeface="黑体" panose="02010609060101010101" pitchFamily="49" charset="-122"/>
                <a:ea typeface="黑体" panose="02010609060101010101" pitchFamily="49" charset="-122"/>
                <a:cs typeface="Times New Roman" panose="02020603050405020304" pitchFamily="18" charset="0"/>
              </a:rPr>
              <a:t>。这使得它更有可能将区间边界定义在准确位置，有助于提高分类的准确性。</a:t>
            </a:r>
          </a:p>
        </p:txBody>
      </p:sp>
      <p:sp>
        <p:nvSpPr>
          <p:cNvPr id="8" name="矩形 7"/>
          <p:cNvSpPr/>
          <p:nvPr/>
        </p:nvSpPr>
        <p:spPr>
          <a:xfrm>
            <a:off x="395951" y="4437308"/>
            <a:ext cx="8388932" cy="1836850"/>
          </a:xfrm>
          <a:prstGeom prst="rect">
            <a:avLst/>
          </a:prstGeom>
        </p:spPr>
        <p:txBody>
          <a:bodyPr wrap="square">
            <a:spAutoFit/>
          </a:bodyPr>
          <a:lstStyle/>
          <a:p>
            <a:pPr indent="304800">
              <a:lnSpc>
                <a:spcPts val="2800"/>
              </a:lnSpc>
              <a:spcAft>
                <a:spcPts val="0"/>
              </a:spcAft>
              <a:defRPr/>
            </a:pP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通过将属性</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a:t>
            </a:r>
            <a:r>
              <a:rPr lang="zh-CN"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的值划分成簇或组，聚类算法可以用来离散化数值属性</a:t>
            </a:r>
            <a:r>
              <a:rPr lang="en-US" altLang="zh-CN"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A</a:t>
            </a:r>
            <a:r>
              <a:rPr lang="zh-CN" altLang="zh-CN" dirty="0">
                <a:latin typeface="黑体" panose="02010609060101010101" pitchFamily="49" charset="-122"/>
                <a:ea typeface="黑体" panose="02010609060101010101" pitchFamily="49" charset="-122"/>
                <a:cs typeface="Times New Roman" panose="02020603050405020304" pitchFamily="18" charset="0"/>
              </a:rPr>
              <a:t>。聚类考虑</a:t>
            </a:r>
            <a:r>
              <a:rPr lang="en-US" altLang="zh-CN" dirty="0">
                <a:latin typeface="黑体" panose="02010609060101010101" pitchFamily="49" charset="-122"/>
                <a:ea typeface="黑体" panose="02010609060101010101" pitchFamily="49" charset="-122"/>
                <a:cs typeface="Times New Roman" panose="02020603050405020304" pitchFamily="18" charset="0"/>
              </a:rPr>
              <a:t>A</a:t>
            </a:r>
            <a:r>
              <a:rPr lang="zh-CN" altLang="zh-CN" dirty="0">
                <a:latin typeface="黑体" panose="02010609060101010101" pitchFamily="49" charset="-122"/>
                <a:ea typeface="黑体" panose="02010609060101010101" pitchFamily="49" charset="-122"/>
                <a:cs typeface="Times New Roman" panose="02020603050405020304" pitchFamily="18" charset="0"/>
              </a:rPr>
              <a:t>的分布以及数据点的邻近性，因此，可以产生高质量的离散化结果。遵循自顶向下的划分策略或自底向上的合并策略，聚类可以用来产生</a:t>
            </a:r>
            <a:r>
              <a:rPr lang="en-US" altLang="zh-CN" dirty="0">
                <a:latin typeface="黑体" panose="02010609060101010101" pitchFamily="49" charset="-122"/>
                <a:ea typeface="黑体" panose="02010609060101010101" pitchFamily="49" charset="-122"/>
                <a:cs typeface="Times New Roman" panose="02020603050405020304" pitchFamily="18" charset="0"/>
              </a:rPr>
              <a:t>A</a:t>
            </a:r>
            <a:r>
              <a:rPr lang="zh-CN" altLang="zh-CN" dirty="0">
                <a:latin typeface="黑体" panose="02010609060101010101" pitchFamily="49" charset="-122"/>
                <a:ea typeface="黑体" panose="02010609060101010101" pitchFamily="49" charset="-122"/>
                <a:cs typeface="Times New Roman" panose="02020603050405020304" pitchFamily="18" charset="0"/>
              </a:rPr>
              <a:t>的概念分层，其中每个簇形成概念分层的一个节点。每一个初始簇或划分可以进一步分解成若干子簇，形成较低的概念层。通过反复地对邻近簇进行分组，形成较高的概念层。</a:t>
            </a:r>
            <a:endParaRPr lang="zh-CN" altLang="zh-CN" dirty="0">
              <a:latin typeface="黑体" panose="02010609060101010101" pitchFamily="49" charset="-122"/>
              <a:ea typeface="黑体" panose="02010609060101010101" pitchFamily="49" charset="-122"/>
              <a:cs typeface="宋体" panose="02010600030101010101" pitchFamily="2" charset="-122"/>
            </a:endParaRPr>
          </a:p>
        </p:txBody>
      </p:sp>
    </p:spTree>
    <p:extLst>
      <p:ext uri="{BB962C8B-B14F-4D97-AF65-F5344CB8AC3E}">
        <p14:creationId xmlns:p14="http://schemas.microsoft.com/office/powerpoint/2010/main" val="2708103747"/>
      </p:ext>
    </p:extLst>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47784C4D-F3BF-4934-A696-D7811B9A2A49}"/>
              </a:ext>
            </a:extLst>
          </p:cNvPr>
          <p:cNvSpPr>
            <a:spLocks noGrp="1" noChangeArrowheads="1"/>
          </p:cNvSpPr>
          <p:nvPr>
            <p:ph idx="4294967295"/>
          </p:nvPr>
        </p:nvSpPr>
        <p:spPr>
          <a:xfrm>
            <a:off x="395288" y="765174"/>
            <a:ext cx="8229600" cy="4968081"/>
          </a:xfrm>
        </p:spPr>
        <p:txBody>
          <a:bodyPr/>
          <a:lstStyle/>
          <a:p>
            <a:pPr marL="342900" lvl="1" indent="-457200">
              <a:lnSpc>
                <a:spcPct val="150000"/>
              </a:lnSpc>
              <a:spcAft>
                <a:spcPts val="0"/>
              </a:spcAft>
              <a:buClrTx/>
              <a:buSzTx/>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按照数据的内容分类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ü"/>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实时数据与历史数据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实时数据是在某事</a:t>
            </a: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发生</a:t>
            </a:r>
            <a:r>
              <a:rPr lang="zh-CN" altLang="en-US" b="1" dirty="0">
                <a:latin typeface="黑体" panose="02010609060101010101" pitchFamily="49" charset="-122"/>
                <a:ea typeface="黑体" panose="02010609060101010101" pitchFamily="49" charset="-122"/>
                <a:cs typeface="Times New Roman" panose="02020603050405020304" pitchFamily="18" charset="0"/>
              </a:rPr>
              <a:t>、</a:t>
            </a: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发展过程中</a:t>
            </a:r>
            <a:r>
              <a:rPr lang="zh-CN" altLang="en-US" b="1" dirty="0">
                <a:latin typeface="黑体" panose="02010609060101010101" pitchFamily="49" charset="-122"/>
                <a:ea typeface="黑体" panose="02010609060101010101" pitchFamily="49" charset="-122"/>
                <a:cs typeface="Times New Roman" panose="02020603050405020304" pitchFamily="18" charset="0"/>
              </a:rPr>
              <a:t>的同一时间中获得的数据，比如某人在餐馆点菜，只要行为完成，就有关于他的数据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rPr>
              <a:t>实时数据不再具有实时性，则成为历史数据</a:t>
            </a:r>
            <a:endParaRPr lang="en-US" altLang="zh-CN" b="1" dirty="0">
              <a:latin typeface="黑体" panose="02010609060101010101" pitchFamily="49" charset="-122"/>
              <a:ea typeface="黑体" panose="02010609060101010101" pitchFamily="49" charset="-122"/>
            </a:endParaRPr>
          </a:p>
          <a:p>
            <a:pPr marL="342900" lvl="1" indent="-457200">
              <a:lnSpc>
                <a:spcPct val="150000"/>
              </a:lnSpc>
              <a:spcAft>
                <a:spcPts val="0"/>
              </a:spcAft>
              <a:buClrTx/>
              <a:buSzTx/>
              <a:buFont typeface="Wingdings" panose="05000000000000000000" pitchFamily="2" charset="2"/>
              <a:buChar char="ü"/>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事务数据与时序数据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rPr>
              <a:t>事务数据是一种记录类型的数据，每个记录是一个项的集合，如学生在本学期所选的课表就构成了一个事务</a:t>
            </a:r>
            <a:endParaRPr lang="en-US" altLang="zh-CN" b="1" dirty="0">
              <a:latin typeface="黑体" panose="02010609060101010101" pitchFamily="49" charset="-122"/>
              <a:ea typeface="黑体" panose="02010609060101010101" pitchFamily="49" charset="-122"/>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rPr>
              <a:t>时序数据即为时间序列数据，为每个记录包含一个与之相关联的时间</a:t>
            </a:r>
            <a:endParaRPr lang="en-US" altLang="zh-CN" b="1" dirty="0">
              <a:latin typeface="黑体" panose="02010609060101010101" pitchFamily="49" charset="-122"/>
              <a:ea typeface="黑体" panose="02010609060101010101" pitchFamily="49" charset="-122"/>
            </a:endParaRPr>
          </a:p>
          <a:p>
            <a:pPr lvl="2" eaLnBrk="1" hangingPunct="1">
              <a:lnSpc>
                <a:spcPts val="2400"/>
              </a:lnSpc>
              <a:defRPr/>
            </a:pPr>
            <a:endParaRPr lang="en-US" altLang="zh-CN"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4C0567B-276A-40C2-8D7D-81AF31F9C220}"/>
              </a:ext>
            </a:extLst>
          </p:cNvPr>
          <p:cNvSpPr/>
          <p:nvPr/>
        </p:nvSpPr>
        <p:spPr>
          <a:xfrm>
            <a:off x="412730" y="2026938"/>
            <a:ext cx="8208912" cy="2605842"/>
          </a:xfrm>
          <a:prstGeom prst="rect">
            <a:avLst/>
          </a:prstGeom>
        </p:spPr>
        <p:txBody>
          <a:bodyPr wrap="square">
            <a:spAutoFit/>
          </a:bodyPr>
          <a:lstStyle/>
          <a:p>
            <a:pPr indent="304800" algn="just">
              <a:lnSpc>
                <a:spcPts val="2800"/>
              </a:lnSpc>
              <a:spcAft>
                <a:spcPts val="0"/>
              </a:spcAft>
              <a:defRPr/>
            </a:pPr>
            <a:r>
              <a:rPr lang="zh-CN" altLang="en-US"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直观划分离散化</a:t>
            </a:r>
            <a:r>
              <a:rPr lang="zh-CN" altLang="en-US" dirty="0">
                <a:latin typeface="黑体" panose="02010609060101010101" pitchFamily="49" charset="-122"/>
                <a:ea typeface="黑体" panose="02010609060101010101" pitchFamily="49" charset="-122"/>
                <a:cs typeface="Times New Roman" panose="02020603050405020304" pitchFamily="18" charset="0"/>
              </a:rPr>
              <a:t>是</a:t>
            </a:r>
            <a:r>
              <a:rPr lang="zh-CN" altLang="zh-CN" dirty="0">
                <a:latin typeface="黑体" panose="02010609060101010101" pitchFamily="49" charset="-122"/>
                <a:ea typeface="黑体" panose="02010609060101010101" pitchFamily="49" charset="-122"/>
                <a:cs typeface="Times New Roman" panose="02020603050405020304" pitchFamily="18" charset="0"/>
              </a:rPr>
              <a:t>按照用户的使用习惯来对数值区域进行划分。因为许多用户希望看到数值区域划分为相对一致的、易于阅读、看上去直观或“自然”的区间。例如，更希望将月收入划分成像</a:t>
            </a:r>
            <a:r>
              <a:rPr lang="en-US" altLang="zh-CN" dirty="0">
                <a:latin typeface="黑体" panose="02010609060101010101" pitchFamily="49" charset="-122"/>
                <a:ea typeface="黑体" panose="02010609060101010101" pitchFamily="49" charset="-122"/>
                <a:cs typeface="Times New Roman" panose="02020603050405020304" pitchFamily="18" charset="0"/>
              </a:rPr>
              <a:t>[50 000</a:t>
            </a:r>
            <a:r>
              <a:rPr lang="zh-CN" altLang="zh-CN" dirty="0">
                <a:latin typeface="黑体" panose="02010609060101010101" pitchFamily="49" charset="-122"/>
                <a:ea typeface="黑体" panose="02010609060101010101" pitchFamily="49" charset="-122"/>
                <a:cs typeface="Times New Roman" panose="02020603050405020304" pitchFamily="18" charset="0"/>
              </a:rPr>
              <a:t>元，</a:t>
            </a:r>
            <a:r>
              <a:rPr lang="en-US" altLang="zh-CN" dirty="0">
                <a:latin typeface="黑体" panose="02010609060101010101" pitchFamily="49" charset="-122"/>
                <a:ea typeface="黑体" panose="02010609060101010101" pitchFamily="49" charset="-122"/>
                <a:cs typeface="Times New Roman" panose="02020603050405020304" pitchFamily="18" charset="0"/>
              </a:rPr>
              <a:t>60 000</a:t>
            </a:r>
            <a:r>
              <a:rPr lang="zh-CN" altLang="zh-CN" dirty="0">
                <a:latin typeface="黑体" panose="02010609060101010101" pitchFamily="49" charset="-122"/>
                <a:ea typeface="黑体" panose="02010609060101010101" pitchFamily="49" charset="-122"/>
                <a:cs typeface="Times New Roman" panose="02020603050405020304" pitchFamily="18" charset="0"/>
              </a:rPr>
              <a:t>元</a:t>
            </a: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zh-CN" altLang="zh-CN" dirty="0">
                <a:latin typeface="黑体" panose="02010609060101010101" pitchFamily="49" charset="-122"/>
                <a:ea typeface="黑体" panose="02010609060101010101" pitchFamily="49" charset="-122"/>
                <a:cs typeface="Times New Roman" panose="02020603050405020304" pitchFamily="18" charset="0"/>
              </a:rPr>
              <a:t>的区间，而不是像由某种复杂的聚类技术得到的</a:t>
            </a:r>
            <a:r>
              <a:rPr lang="en-US" altLang="zh-CN" dirty="0">
                <a:latin typeface="黑体" panose="02010609060101010101" pitchFamily="49" charset="-122"/>
                <a:ea typeface="黑体" panose="02010609060101010101" pitchFamily="49" charset="-122"/>
                <a:cs typeface="Times New Roman" panose="02020603050405020304" pitchFamily="18" charset="0"/>
              </a:rPr>
              <a:t>[51 263.98</a:t>
            </a:r>
            <a:r>
              <a:rPr lang="zh-CN" altLang="zh-CN" dirty="0">
                <a:latin typeface="黑体" panose="02010609060101010101" pitchFamily="49" charset="-122"/>
                <a:ea typeface="黑体" panose="02010609060101010101" pitchFamily="49" charset="-122"/>
                <a:cs typeface="Times New Roman" panose="02020603050405020304" pitchFamily="18" charset="0"/>
              </a:rPr>
              <a:t>元</a:t>
            </a:r>
            <a:r>
              <a:rPr lang="en-US" altLang="zh-CN" dirty="0">
                <a:latin typeface="黑体" panose="02010609060101010101" pitchFamily="49" charset="-122"/>
                <a:ea typeface="黑体" panose="02010609060101010101" pitchFamily="49" charset="-122"/>
                <a:cs typeface="Times New Roman" panose="02020603050405020304" pitchFamily="18" charset="0"/>
              </a:rPr>
              <a:t>, 60 872.34</a:t>
            </a:r>
            <a:r>
              <a:rPr lang="zh-CN" altLang="zh-CN" dirty="0">
                <a:latin typeface="黑体" panose="02010609060101010101" pitchFamily="49" charset="-122"/>
                <a:ea typeface="黑体" panose="02010609060101010101" pitchFamily="49" charset="-122"/>
                <a:cs typeface="Times New Roman" panose="02020603050405020304" pitchFamily="18" charset="0"/>
              </a:rPr>
              <a:t>元</a:t>
            </a:r>
            <a:r>
              <a:rPr lang="en-US" altLang="zh-CN" dirty="0">
                <a:latin typeface="黑体" panose="02010609060101010101" pitchFamily="49" charset="-122"/>
                <a:ea typeface="黑体" panose="02010609060101010101" pitchFamily="49" charset="-122"/>
                <a:cs typeface="Times New Roman" panose="02020603050405020304" pitchFamily="18" charset="0"/>
              </a:rPr>
              <a:t>] </a:t>
            </a:r>
            <a:r>
              <a:rPr lang="zh-CN" altLang="zh-CN" dirty="0">
                <a:latin typeface="黑体" panose="02010609060101010101" pitchFamily="49" charset="-122"/>
                <a:ea typeface="黑体" panose="02010609060101010101" pitchFamily="49" charset="-122"/>
                <a:cs typeface="Times New Roman" panose="02020603050405020304" pitchFamily="18" charset="0"/>
              </a:rPr>
              <a:t>那样的区间。再比如考虑一所大学，它有许多系，因而系名属性可能具有数十个不同的值。在这种情况下，我们可以使用系之间联系的知识，将系合并成较大的组，如工程学、社会科学或生物科学。</a:t>
            </a:r>
            <a:endParaRPr lang="zh-CN" altLang="zh-CN" dirty="0">
              <a:latin typeface="黑体" panose="02010609060101010101" pitchFamily="49" charset="-122"/>
              <a:ea typeface="黑体" panose="02010609060101010101" pitchFamily="49" charset="-122"/>
              <a:cs typeface="宋体" panose="02010600030101010101" pitchFamily="2" charset="-122"/>
            </a:endParaRPr>
          </a:p>
        </p:txBody>
      </p:sp>
      <p:sp>
        <p:nvSpPr>
          <p:cNvPr id="3" name="矩形 2">
            <a:extLst>
              <a:ext uri="{FF2B5EF4-FFF2-40B4-BE49-F238E27FC236}">
                <a16:creationId xmlns:a16="http://schemas.microsoft.com/office/drawing/2014/main" id="{85CC89AC-E271-4B4E-8B80-FE9EEB19C8E2}"/>
              </a:ext>
            </a:extLst>
          </p:cNvPr>
          <p:cNvSpPr/>
          <p:nvPr/>
        </p:nvSpPr>
        <p:spPr>
          <a:xfrm>
            <a:off x="457200" y="487363"/>
            <a:ext cx="3532188" cy="638175"/>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rPr>
              <a:t>离散化与概念分层</a:t>
            </a:r>
            <a:endParaRPr lang="en-US" altLang="zh-CN" sz="2800" b="1" kern="100" dirty="0">
              <a:solidFill>
                <a:schemeClr val="accent1">
                  <a:lumMod val="90000"/>
                </a:schemeClr>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p:cNvSpPr/>
          <p:nvPr/>
        </p:nvSpPr>
        <p:spPr>
          <a:xfrm>
            <a:off x="431936" y="1329664"/>
            <a:ext cx="3054041" cy="493148"/>
          </a:xfrm>
          <a:prstGeom prst="rect">
            <a:avLst/>
          </a:prstGeom>
        </p:spPr>
        <p:txBody>
          <a:bodyPr wrap="none">
            <a:spAutoFit/>
          </a:bodyPr>
          <a:lstStyle/>
          <a:p>
            <a:pPr lvl="1">
              <a:lnSpc>
                <a:spcPct val="120000"/>
              </a:lnSpc>
              <a:buFont typeface="Wingdings" panose="05000000000000000000" pitchFamily="2" charset="2"/>
              <a:buChar char="ü"/>
              <a:defRPr/>
            </a:pPr>
            <a:r>
              <a:rPr lang="zh-CN" altLang="en-US"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直观划分离散化</a:t>
            </a:r>
            <a:endParaRPr lang="en-US" altLang="zh-CN" sz="2400" b="1"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061">
            <a:extLst>
              <a:ext uri="{FF2B5EF4-FFF2-40B4-BE49-F238E27FC236}">
                <a16:creationId xmlns:a16="http://schemas.microsoft.com/office/drawing/2014/main" id="{A82E6658-1BB5-411D-82D7-1E39F131AD5C}"/>
              </a:ext>
            </a:extLst>
          </p:cNvPr>
          <p:cNvSpPr>
            <a:spLocks noGrp="1" noChangeArrowheads="1"/>
          </p:cNvSpPr>
          <p:nvPr>
            <p:ph type="sldNum" sz="quarter" idx="11"/>
          </p:nvPr>
        </p:nvSpPr>
        <p:spPr>
          <a:xfrm>
            <a:off x="3124200" y="6248400"/>
            <a:ext cx="2895600" cy="457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fld id="{3E1E31A6-E874-4730-BBE2-A6481F10ECF8}" type="slidenum">
              <a:rPr lang="en-US" altLang="zh-CN" sz="1200" smtClean="0">
                <a:latin typeface="黑体" panose="02010609060101010101" pitchFamily="49" charset="-122"/>
                <a:ea typeface="黑体" panose="02010609060101010101" pitchFamily="49" charset="-122"/>
              </a:rPr>
              <a:pPr algn="ctr">
                <a:spcBef>
                  <a:spcPct val="0"/>
                </a:spcBef>
                <a:buClrTx/>
                <a:buSzTx/>
                <a:buFontTx/>
                <a:buNone/>
              </a:pPr>
              <a:t>71</a:t>
            </a:fld>
            <a:endParaRPr lang="en-US" altLang="zh-CN" sz="1200">
              <a:latin typeface="黑体" panose="02010609060101010101" pitchFamily="49" charset="-122"/>
              <a:ea typeface="黑体" panose="02010609060101010101" pitchFamily="49" charset="-122"/>
            </a:endParaRPr>
          </a:p>
        </p:txBody>
      </p:sp>
      <p:sp>
        <p:nvSpPr>
          <p:cNvPr id="102403" name="Rectangle 2">
            <a:extLst>
              <a:ext uri="{FF2B5EF4-FFF2-40B4-BE49-F238E27FC236}">
                <a16:creationId xmlns:a16="http://schemas.microsoft.com/office/drawing/2014/main" id="{3862197C-E41F-446C-957A-2D8C23A281BA}"/>
              </a:ext>
            </a:extLst>
          </p:cNvPr>
          <p:cNvSpPr>
            <a:spLocks noGrp="1" noChangeArrowheads="1"/>
          </p:cNvSpPr>
          <p:nvPr>
            <p:ph type="title"/>
          </p:nvPr>
        </p:nvSpPr>
        <p:spPr>
          <a:xfrm>
            <a:off x="468313" y="549275"/>
            <a:ext cx="1150937" cy="609600"/>
          </a:xfrm>
        </p:spPr>
        <p:txBody>
          <a:bodyPr/>
          <a:lstStyle/>
          <a:p>
            <a:pPr>
              <a:defRPr/>
            </a:pPr>
            <a:r>
              <a:rPr lang="zh-CN" altLang="en-US" sz="320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小结</a:t>
            </a:r>
            <a:endParaRPr lang="en-US" altLang="zh-CN" sz="320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endParaRPr>
          </a:p>
        </p:txBody>
      </p:sp>
      <p:sp>
        <p:nvSpPr>
          <p:cNvPr id="102404" name="Rectangle 3">
            <a:extLst>
              <a:ext uri="{FF2B5EF4-FFF2-40B4-BE49-F238E27FC236}">
                <a16:creationId xmlns:a16="http://schemas.microsoft.com/office/drawing/2014/main" id="{FD849A86-4D93-45C5-A5BD-115EC3D2335F}"/>
              </a:ext>
            </a:extLst>
          </p:cNvPr>
          <p:cNvSpPr>
            <a:spLocks noGrp="1" noChangeArrowheads="1"/>
          </p:cNvSpPr>
          <p:nvPr>
            <p:ph type="body" idx="1"/>
          </p:nvPr>
        </p:nvSpPr>
        <p:spPr>
          <a:xfrm>
            <a:off x="266700" y="1144588"/>
            <a:ext cx="8610600" cy="5103812"/>
          </a:xfrm>
        </p:spPr>
        <p:txBody>
          <a:bodyPr/>
          <a:lstStyle/>
          <a:p>
            <a:pPr eaLnBrk="1" hangingPunct="1">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rPr>
              <a:t>数据是信息的表现形式和载体，数据经过加工后就成为信息。</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rPr>
              <a:t>按照数据内容可以将数据分为实时数据与历史数据、事务数据与时序数据、图形数据与图像数据、主图数据与全局数据、空间数据、序列数据与流数据</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rPr>
              <a:t>数据集有三个重要的特性：维度、稀疏性和分辨率</a:t>
            </a:r>
          </a:p>
          <a:p>
            <a:pPr eaLnBrk="1" hangingPunct="1">
              <a:buFont typeface="Wingdings" panose="05000000000000000000" pitchFamily="2" charset="2"/>
              <a:buChar char="Ø"/>
              <a:defRPr/>
            </a:pPr>
            <a:r>
              <a:rPr lang="zh-CN" altLang="en-US" sz="2000" b="1" dirty="0">
                <a:solidFill>
                  <a:srgbClr val="FF0000"/>
                </a:solidFill>
                <a:latin typeface="黑体" panose="02010609060101010101" pitchFamily="49" charset="-122"/>
                <a:ea typeface="黑体" panose="02010609060101010101" pitchFamily="49" charset="-122"/>
              </a:rPr>
              <a:t>数据清洗</a:t>
            </a:r>
            <a:r>
              <a:rPr lang="zh-CN" altLang="en-US" sz="2000" b="1" dirty="0">
                <a:latin typeface="黑体" panose="02010609060101010101" pitchFamily="49" charset="-122"/>
                <a:ea typeface="黑体" panose="02010609060101010101" pitchFamily="49" charset="-122"/>
              </a:rPr>
              <a:t>试图填补缺失的值，光滑噪声识别离群点，并纠正数据的不一致性。数据清理通常是一个两步的迭代过程，包括偏差检测和数据变换。</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defRPr/>
            </a:pPr>
            <a:r>
              <a:rPr lang="zh-CN" altLang="en-US" sz="2000" b="1" dirty="0">
                <a:solidFill>
                  <a:srgbClr val="FF0000"/>
                </a:solidFill>
                <a:latin typeface="黑体" panose="02010609060101010101" pitchFamily="49" charset="-122"/>
                <a:ea typeface="黑体" panose="02010609060101010101" pitchFamily="49" charset="-122"/>
              </a:rPr>
              <a:t>数据集成</a:t>
            </a:r>
            <a:r>
              <a:rPr lang="zh-CN" altLang="en-US" sz="2000" b="1" dirty="0">
                <a:latin typeface="黑体" panose="02010609060101010101" pitchFamily="49" charset="-122"/>
                <a:ea typeface="黑体" panose="02010609060101010101" pitchFamily="49" charset="-122"/>
              </a:rPr>
              <a:t>将来自多个数据源的数据整合成一致的数据存储。语义异种性的解决、元数据、相关分析、重复检测和冲突检测都有助于数据的集成</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defRPr/>
            </a:pPr>
            <a:r>
              <a:rPr lang="zh-CN" altLang="en-US" sz="2000" b="1" dirty="0">
                <a:solidFill>
                  <a:srgbClr val="FF0000"/>
                </a:solidFill>
                <a:latin typeface="黑体" panose="02010609060101010101" pitchFamily="49" charset="-122"/>
                <a:ea typeface="黑体" panose="02010609060101010101" pitchFamily="49" charset="-122"/>
              </a:rPr>
              <a:t>数据归约</a:t>
            </a:r>
            <a:r>
              <a:rPr lang="zh-CN" altLang="en-US" sz="2000" b="1" dirty="0">
                <a:latin typeface="黑体" panose="02010609060101010101" pitchFamily="49" charset="-122"/>
                <a:ea typeface="黑体" panose="02010609060101010101" pitchFamily="49" charset="-122"/>
              </a:rPr>
              <a:t>得到数据的归约表示，而使得信息内容的损失最小化。数据归约方法包括维归约、数值归约和数据压缩等</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defRPr/>
            </a:pPr>
            <a:r>
              <a:rPr lang="zh-CN" altLang="en-US" sz="2000" b="1" dirty="0">
                <a:solidFill>
                  <a:srgbClr val="FF0000"/>
                </a:solidFill>
                <a:latin typeface="黑体" panose="02010609060101010101" pitchFamily="49" charset="-122"/>
                <a:ea typeface="黑体" panose="02010609060101010101" pitchFamily="49" charset="-122"/>
              </a:rPr>
              <a:t>数据变换</a:t>
            </a:r>
            <a:r>
              <a:rPr lang="zh-CN" altLang="en-US" sz="2000" b="1" dirty="0">
                <a:latin typeface="黑体" panose="02010609060101010101" pitchFamily="49" charset="-122"/>
                <a:ea typeface="黑体" panose="02010609060101010101" pitchFamily="49" charset="-122"/>
              </a:rPr>
              <a:t>将数据变换成适于挖掘的形式。例如，在规范化中，属性数据可以缩放，使得它们可以落在较小的区间。</a:t>
            </a:r>
            <a:endParaRPr lang="en-US" altLang="zh-CN" sz="2000" b="1" dirty="0">
              <a:latin typeface="黑体" panose="02010609060101010101" pitchFamily="49" charset="-122"/>
              <a:ea typeface="黑体" panose="02010609060101010101" pitchFamily="49" charset="-122"/>
            </a:endParaRPr>
          </a:p>
          <a:p>
            <a:pPr eaLnBrk="1" hangingPunct="1">
              <a:buFont typeface="Wingdings" panose="05000000000000000000" pitchFamily="2" charset="2"/>
              <a:buChar char="Ø"/>
              <a:defRPr/>
            </a:pPr>
            <a:r>
              <a:rPr lang="zh-CN" altLang="en-US" sz="2000" b="1" dirty="0">
                <a:latin typeface="黑体" panose="02010609060101010101" pitchFamily="49" charset="-122"/>
                <a:ea typeface="黑体" panose="02010609060101010101" pitchFamily="49" charset="-122"/>
              </a:rPr>
              <a:t>尽管已经开发了许多数据预处理的方法，由于不一致或脏数据的数量巨大，以及问题本身的复杂性，数据预处理仍然是一个活跃的研究领域。</a:t>
            </a:r>
            <a:endParaRPr lang="en-US" altLang="zh-CN" sz="2000" b="1" dirty="0">
              <a:latin typeface="黑体" panose="02010609060101010101" pitchFamily="49" charset="-122"/>
              <a:ea typeface="黑体" panose="02010609060101010101" pitchFamily="49" charset="-122"/>
            </a:endParaRPr>
          </a:p>
          <a:p>
            <a:pPr eaLnBrk="1" hangingPunct="1">
              <a:lnSpc>
                <a:spcPct val="120000"/>
              </a:lnSpc>
              <a:defRPr/>
            </a:pPr>
            <a:endParaRPr lang="en-US" altLang="zh-CN" sz="1600" b="1" dirty="0">
              <a:latin typeface="黑体" panose="02010609060101010101" pitchFamily="49" charset="-122"/>
              <a:ea typeface="黑体" panose="02010609060101010101" pitchFamily="49" charset="-122"/>
            </a:endParaRPr>
          </a:p>
          <a:p>
            <a:pPr eaLnBrk="1" hangingPunct="1">
              <a:lnSpc>
                <a:spcPct val="120000"/>
              </a:lnSpc>
              <a:buFont typeface="Wingdings" panose="05000000000000000000" pitchFamily="2" charset="2"/>
              <a:buNone/>
              <a:defRPr/>
            </a:pPr>
            <a:endParaRPr lang="en-US" altLang="zh-CN" sz="16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3">
            <a:extLst>
              <a:ext uri="{FF2B5EF4-FFF2-40B4-BE49-F238E27FC236}">
                <a16:creationId xmlns:a16="http://schemas.microsoft.com/office/drawing/2014/main" id="{EEB6E33E-5AA6-42F8-9583-FD7E7B4738A9}"/>
              </a:ext>
            </a:extLst>
          </p:cNvPr>
          <p:cNvSpPr>
            <a:spLocks noGrp="1" noChangeArrowheads="1"/>
          </p:cNvSpPr>
          <p:nvPr>
            <p:ph idx="4294967295"/>
          </p:nvPr>
        </p:nvSpPr>
        <p:spPr>
          <a:xfrm>
            <a:off x="541338" y="1628775"/>
            <a:ext cx="8229600" cy="3886200"/>
          </a:xfrm>
        </p:spPr>
        <p:txBody>
          <a:bodyPr/>
          <a:lstStyle/>
          <a:p>
            <a:pPr marL="342900" lvl="1" indent="-457200">
              <a:lnSpc>
                <a:spcPct val="150000"/>
              </a:lnSpc>
              <a:spcAft>
                <a:spcPts val="0"/>
              </a:spcAft>
              <a:buClrTx/>
              <a:buSzTx/>
              <a:buFont typeface="Wingdings" panose="05000000000000000000" pitchFamily="2" charset="2"/>
              <a:buChar char="ü"/>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图形数据与图像数据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cs typeface="Times New Roman" panose="02020603050405020304" pitchFamily="18" charset="0"/>
              </a:rPr>
              <a:t>图形数据是</a:t>
            </a:r>
            <a:r>
              <a:rPr lang="zh-CN" altLang="en-US"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以图形为对象</a:t>
            </a:r>
            <a:r>
              <a:rPr lang="zh-CN" altLang="en-US" dirty="0">
                <a:latin typeface="黑体" panose="02010609060101010101" pitchFamily="49" charset="-122"/>
                <a:ea typeface="黑体" panose="02010609060101010101" pitchFamily="49" charset="-122"/>
                <a:cs typeface="Times New Roman" panose="02020603050405020304" pitchFamily="18" charset="0"/>
              </a:rPr>
              <a:t>形式的表示，如下图的社交网络</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marL="914400" lvl="2" indent="0" eaLnBrk="1" hangingPunct="1">
              <a:lnSpc>
                <a:spcPts val="2400"/>
              </a:lnSpc>
              <a:buFont typeface="Wingdings" panose="05000000000000000000" pitchFamily="2" charset="2"/>
              <a:buNone/>
              <a:defRPr/>
            </a:pP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dirty="0">
                <a:latin typeface="黑体" panose="02010609060101010101" pitchFamily="49" charset="-122"/>
                <a:ea typeface="黑体" panose="02010609060101010101" pitchFamily="49" charset="-122"/>
                <a:cs typeface="Times New Roman" panose="02020603050405020304" pitchFamily="18" charset="0"/>
              </a:rPr>
              <a:t>图像数据</a:t>
            </a:r>
            <a:r>
              <a:rPr lang="en-US" altLang="zh-CN" dirty="0">
                <a:latin typeface="黑体" panose="02010609060101010101" pitchFamily="49" charset="-122"/>
                <a:ea typeface="黑体" panose="02010609060101010101" pitchFamily="49" charset="-122"/>
                <a:cs typeface="Times New Roman" panose="02020603050405020304" pitchFamily="18" charset="0"/>
              </a:rPr>
              <a:t>(Image Data)</a:t>
            </a:r>
            <a:r>
              <a:rPr lang="zh-CN" altLang="en-US" dirty="0">
                <a:latin typeface="黑体" panose="02010609060101010101" pitchFamily="49" charset="-122"/>
                <a:ea typeface="黑体" panose="02010609060101010101" pitchFamily="49" charset="-122"/>
                <a:cs typeface="Times New Roman" panose="02020603050405020304" pitchFamily="18" charset="0"/>
              </a:rPr>
              <a:t>是各像素灰度值的集合</a:t>
            </a:r>
            <a:endParaRPr lang="en-US" altLang="zh-CN" dirty="0">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6388" name="对象 2">
            <a:extLst>
              <a:ext uri="{FF2B5EF4-FFF2-40B4-BE49-F238E27FC236}">
                <a16:creationId xmlns:a16="http://schemas.microsoft.com/office/drawing/2014/main" id="{5FD9DFBA-4632-4575-B3C4-DFAF3F86122A}"/>
              </a:ext>
            </a:extLst>
          </p:cNvPr>
          <p:cNvGraphicFramePr>
            <a:graphicFrameLocks noChangeAspect="1"/>
          </p:cNvGraphicFramePr>
          <p:nvPr>
            <p:extLst>
              <p:ext uri="{D42A27DB-BD31-4B8C-83A1-F6EECF244321}">
                <p14:modId xmlns:p14="http://schemas.microsoft.com/office/powerpoint/2010/main" val="1314886969"/>
              </p:ext>
            </p:extLst>
          </p:nvPr>
        </p:nvGraphicFramePr>
        <p:xfrm>
          <a:off x="1116013" y="2787650"/>
          <a:ext cx="6572250" cy="3027363"/>
        </p:xfrm>
        <a:graphic>
          <a:graphicData uri="http://schemas.openxmlformats.org/presentationml/2006/ole">
            <mc:AlternateContent xmlns:mc="http://schemas.openxmlformats.org/markup-compatibility/2006">
              <mc:Choice xmlns:v="urn:schemas-microsoft-com:vml" Requires="v">
                <p:oleObj name="Visio" r:id="rId2" imgW="5372134" imgH="4333770" progId="Visio.Drawing.15">
                  <p:embed/>
                </p:oleObj>
              </mc:Choice>
              <mc:Fallback>
                <p:oleObj name="Visio" r:id="rId2" imgW="5372134" imgH="4333770" progId="Visio.Drawing.15">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2787650"/>
                        <a:ext cx="6572250" cy="302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矩形 1">
            <a:extLst>
              <a:ext uri="{FF2B5EF4-FFF2-40B4-BE49-F238E27FC236}">
                <a16:creationId xmlns:a16="http://schemas.microsoft.com/office/drawing/2014/main" id="{FE514594-5848-4BF2-BFC1-1F858919319B}"/>
              </a:ext>
            </a:extLst>
          </p:cNvPr>
          <p:cNvSpPr/>
          <p:nvPr/>
        </p:nvSpPr>
        <p:spPr>
          <a:xfrm>
            <a:off x="541338" y="938213"/>
            <a:ext cx="3430747" cy="559769"/>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按照数据的内容分类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1F1EE27B-D81E-450C-88C5-73D9661D1BA0}"/>
              </a:ext>
            </a:extLst>
          </p:cNvPr>
          <p:cNvSpPr>
            <a:spLocks noGrp="1" noChangeArrowheads="1"/>
          </p:cNvSpPr>
          <p:nvPr>
            <p:ph idx="4294967295"/>
          </p:nvPr>
        </p:nvSpPr>
        <p:spPr>
          <a:xfrm>
            <a:off x="323850" y="1628774"/>
            <a:ext cx="8229600" cy="4104481"/>
          </a:xfrm>
        </p:spPr>
        <p:txBody>
          <a:bodyPr/>
          <a:lstStyle/>
          <a:p>
            <a:pPr marL="342900" lvl="1" indent="-457200">
              <a:lnSpc>
                <a:spcPct val="150000"/>
              </a:lnSpc>
              <a:spcAft>
                <a:spcPts val="0"/>
              </a:spcAft>
              <a:buClrTx/>
              <a:buSzTx/>
              <a:buFont typeface="Wingdings" panose="05000000000000000000" pitchFamily="2" charset="2"/>
              <a:buChar char="ü"/>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主题数据与全局数据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主题数据是按照主题在数据仓库中提取出的数据集合，面向应用领域</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全局数据是数据仓库中所有主题数据的集合</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marL="342900" lvl="1" indent="-457200">
              <a:lnSpc>
                <a:spcPct val="150000"/>
              </a:lnSpc>
              <a:spcAft>
                <a:spcPts val="0"/>
              </a:spcAft>
              <a:buClrTx/>
              <a:buSzTx/>
              <a:buFont typeface="Wingdings" panose="05000000000000000000" pitchFamily="2" charset="2"/>
              <a:buChar char="ü"/>
              <a:defRPr/>
            </a:pPr>
            <a:r>
              <a:rPr lang="zh-CN" altLang="en-US"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空间数据</a:t>
            </a:r>
            <a:endParaRPr lang="en-US" altLang="zh-CN" sz="2400" b="1" kern="100" dirty="0">
              <a:solidFill>
                <a:srgbClr val="FF0000"/>
              </a:solidFill>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指用来表示空间中物体的位置、形状、大小及其分布特征诸多方面信息的数据</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a:p>
            <a:pPr lvl="2" eaLnBrk="1" hangingPunct="1">
              <a:lnSpc>
                <a:spcPts val="2400"/>
              </a:lnSpc>
              <a:buFont typeface="Wingdings" panose="05000000000000000000" pitchFamily="2" charset="2"/>
              <a:buChar char="Ø"/>
              <a:defRPr/>
            </a:pPr>
            <a:r>
              <a:rPr lang="zh-CN" altLang="en-US" b="1" dirty="0">
                <a:latin typeface="黑体" panose="02010609060101010101" pitchFamily="49" charset="-122"/>
                <a:ea typeface="黑体" panose="02010609060101010101" pitchFamily="49" charset="-122"/>
                <a:cs typeface="Times New Roman" panose="02020603050405020304" pitchFamily="18" charset="0"/>
              </a:rPr>
              <a:t>具有定位、定性、时间、空间和专题属性等特性，专题属性是空间目标某一方面的特征，比如地形的坡度，某地的降雨量、人口密度、空气湿度等特征 </a:t>
            </a:r>
            <a:endParaRPr lang="en-US" altLang="zh-CN" b="1" dirty="0">
              <a:latin typeface="黑体" panose="02010609060101010101" pitchFamily="49" charset="-122"/>
              <a:ea typeface="黑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44BEB914-F6AA-4CE8-AEF5-D977BCA0A7A9}"/>
              </a:ext>
            </a:extLst>
          </p:cNvPr>
          <p:cNvSpPr/>
          <p:nvPr/>
        </p:nvSpPr>
        <p:spPr>
          <a:xfrm>
            <a:off x="357188" y="836613"/>
            <a:ext cx="3430747" cy="559769"/>
          </a:xfrm>
          <a:prstGeom prst="rect">
            <a:avLst/>
          </a:prstGeom>
        </p:spPr>
        <p:txBody>
          <a:bodyPr wrap="none">
            <a:spAutoFit/>
          </a:bodyPr>
          <a:lstStyle/>
          <a:p>
            <a:pPr marL="342900" lvl="1" indent="-457200">
              <a:lnSpc>
                <a:spcPct val="150000"/>
              </a:lnSpc>
              <a:spcAft>
                <a:spcPts val="0"/>
              </a:spcAft>
              <a:buFont typeface="Wingdings" panose="05000000000000000000" pitchFamily="2" charset="2"/>
              <a:buChar char="Ø"/>
              <a:defRPr/>
            </a:pPr>
            <a:r>
              <a:rPr lang="zh-CN" altLang="en-US"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rPr>
              <a:t>按照数据的内容分类</a:t>
            </a:r>
            <a:endParaRPr lang="en-US" altLang="zh-CN" sz="2400" b="1" kern="100" dirty="0">
              <a:solidFill>
                <a:schemeClr val="accent5">
                  <a:lumMod val="75000"/>
                </a:schemeClr>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ransition>
    <p:push/>
  </p:transition>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13985</TotalTime>
  <Words>8342</Words>
  <Application>Microsoft Office PowerPoint</Application>
  <PresentationFormat>全屏显示(4:3)</PresentationFormat>
  <Paragraphs>619</Paragraphs>
  <Slides>71</Slides>
  <Notes>24</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2</vt:i4>
      </vt:variant>
      <vt:variant>
        <vt:lpstr>幻灯片标题</vt:lpstr>
      </vt:variant>
      <vt:variant>
        <vt:i4>71</vt:i4>
      </vt:variant>
    </vt:vector>
  </HeadingPairs>
  <TitlesOfParts>
    <vt:vector size="87" baseType="lpstr">
      <vt:lpstr>黑体</vt:lpstr>
      <vt:lpstr>楷体</vt:lpstr>
      <vt:lpstr>微软雅黑</vt:lpstr>
      <vt:lpstr>Arial</vt:lpstr>
      <vt:lpstr>Arial Black</vt:lpstr>
      <vt:lpstr>Calibri</vt:lpstr>
      <vt:lpstr>Calibri Light</vt:lpstr>
      <vt:lpstr>Cambria Math</vt:lpstr>
      <vt:lpstr>Tahoma</vt:lpstr>
      <vt:lpstr>Times New Roman</vt:lpstr>
      <vt:lpstr>Wingdings</vt:lpstr>
      <vt:lpstr>Pixel</vt:lpstr>
      <vt:lpstr>1_Pixel</vt:lpstr>
      <vt:lpstr>1_Office 主题​​</vt:lpstr>
      <vt:lpstr>Visio</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小结</vt:lpstr>
    </vt:vector>
  </TitlesOfParts>
  <Company>Zhejiang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龙 军</cp:lastModifiedBy>
  <cp:revision>568</cp:revision>
  <dcterms:created xsi:type="dcterms:W3CDTF">2004-02-06T08:11:24Z</dcterms:created>
  <dcterms:modified xsi:type="dcterms:W3CDTF">2022-08-29T13:34:13Z</dcterms:modified>
</cp:coreProperties>
</file>