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4087" r:id="rId2"/>
  </p:sldMasterIdLst>
  <p:notesMasterIdLst>
    <p:notesMasterId r:id="rId59"/>
  </p:notesMasterIdLst>
  <p:sldIdLst>
    <p:sldId id="577" r:id="rId3"/>
    <p:sldId id="497" r:id="rId4"/>
    <p:sldId id="366" r:id="rId5"/>
    <p:sldId id="575" r:id="rId6"/>
    <p:sldId id="502" r:id="rId7"/>
    <p:sldId id="429" r:id="rId8"/>
    <p:sldId id="504" r:id="rId9"/>
    <p:sldId id="505" r:id="rId10"/>
    <p:sldId id="506" r:id="rId11"/>
    <p:sldId id="509" r:id="rId12"/>
    <p:sldId id="510" r:id="rId13"/>
    <p:sldId id="511" r:id="rId14"/>
    <p:sldId id="512" r:id="rId15"/>
    <p:sldId id="514" r:id="rId16"/>
    <p:sldId id="571" r:id="rId17"/>
    <p:sldId id="560" r:id="rId18"/>
    <p:sldId id="566" r:id="rId19"/>
    <p:sldId id="568" r:id="rId20"/>
    <p:sldId id="570" r:id="rId21"/>
    <p:sldId id="561" r:id="rId22"/>
    <p:sldId id="569" r:id="rId23"/>
    <p:sldId id="515" r:id="rId24"/>
    <p:sldId id="496" r:id="rId25"/>
    <p:sldId id="518" r:id="rId26"/>
    <p:sldId id="519" r:id="rId27"/>
    <p:sldId id="520" r:id="rId28"/>
    <p:sldId id="521" r:id="rId29"/>
    <p:sldId id="499" r:id="rId30"/>
    <p:sldId id="525" r:id="rId31"/>
    <p:sldId id="457" r:id="rId32"/>
    <p:sldId id="526" r:id="rId33"/>
    <p:sldId id="527" r:id="rId34"/>
    <p:sldId id="458" r:id="rId35"/>
    <p:sldId id="530" r:id="rId36"/>
    <p:sldId id="463" r:id="rId37"/>
    <p:sldId id="531" r:id="rId38"/>
    <p:sldId id="459" r:id="rId39"/>
    <p:sldId id="532" r:id="rId40"/>
    <p:sldId id="464" r:id="rId41"/>
    <p:sldId id="465" r:id="rId42"/>
    <p:sldId id="573" r:id="rId43"/>
    <p:sldId id="574" r:id="rId44"/>
    <p:sldId id="471" r:id="rId45"/>
    <p:sldId id="472" r:id="rId46"/>
    <p:sldId id="576" r:id="rId47"/>
    <p:sldId id="501" r:id="rId48"/>
    <p:sldId id="547" r:id="rId49"/>
    <p:sldId id="548" r:id="rId50"/>
    <p:sldId id="550" r:id="rId51"/>
    <p:sldId id="552" r:id="rId52"/>
    <p:sldId id="551" r:id="rId53"/>
    <p:sldId id="555" r:id="rId54"/>
    <p:sldId id="558" r:id="rId55"/>
    <p:sldId id="557" r:id="rId56"/>
    <p:sldId id="545" r:id="rId57"/>
    <p:sldId id="534"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CCCDFE"/>
    <a:srgbClr val="FDFD99"/>
    <a:srgbClr val="9999CC"/>
    <a:srgbClr val="0070C0"/>
    <a:srgbClr val="BFBFDE"/>
    <a:srgbClr val="4B4BA3"/>
    <a:srgbClr val="FF0000"/>
    <a:srgbClr val="0000FF"/>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79781" autoAdjust="0"/>
  </p:normalViewPr>
  <p:slideViewPr>
    <p:cSldViewPr>
      <p:cViewPr varScale="1">
        <p:scale>
          <a:sx n="73" d="100"/>
          <a:sy n="73" d="100"/>
        </p:scale>
        <p:origin x="273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3205DD7-F790-4949-882A-A8072CF7FF8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70527084-48E0-4560-A1AE-4CC2E801530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11478874-2147-42EF-BEA9-7F6CAA930F98}" type="datetimeFigureOut">
              <a:rPr lang="zh-CN" altLang="en-US"/>
              <a:pPr>
                <a:defRPr/>
              </a:pPr>
              <a:t>2022/8/29</a:t>
            </a:fld>
            <a:endParaRPr lang="zh-CN" altLang="en-US"/>
          </a:p>
        </p:txBody>
      </p:sp>
      <p:sp>
        <p:nvSpPr>
          <p:cNvPr id="4" name="幻灯片图像占位符 3">
            <a:extLst>
              <a:ext uri="{FF2B5EF4-FFF2-40B4-BE49-F238E27FC236}">
                <a16:creationId xmlns:a16="http://schemas.microsoft.com/office/drawing/2014/main" id="{6A007424-DA80-4CB8-A98A-7CD04A4D7118}"/>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B41AF582-F49A-4ADA-B8E3-2A9B62924570}"/>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B8F7BFE-821D-4255-953A-AC3D46AD420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45BDD82D-E4FE-4808-B0FC-E6BC528341E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529316B-8FEA-4960-94B3-CFCC7A6ECE0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0013" y="1141413"/>
            <a:ext cx="4114800" cy="3086100"/>
          </a:xfrm>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DE80291-01A3-406F-8604-7844AD21EA8F}"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Tahoma" panose="020B0604030504040204" pitchFamily="34" charset="0"/>
              <a:ea typeface="PMingLiU" panose="02020500000000000000" pitchFamily="18" charset="-120"/>
              <a:cs typeface="+mn-cs"/>
            </a:endParaRPr>
          </a:p>
        </p:txBody>
      </p:sp>
    </p:spTree>
    <p:extLst>
      <p:ext uri="{BB962C8B-B14F-4D97-AF65-F5344CB8AC3E}">
        <p14:creationId xmlns:p14="http://schemas.microsoft.com/office/powerpoint/2010/main" val="732348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45</a:t>
            </a:fld>
            <a:endParaRPr lang="en-US" altLang="zh-CN"/>
          </a:p>
        </p:txBody>
      </p:sp>
    </p:spTree>
    <p:extLst>
      <p:ext uri="{BB962C8B-B14F-4D97-AF65-F5344CB8AC3E}">
        <p14:creationId xmlns:p14="http://schemas.microsoft.com/office/powerpoint/2010/main" val="1664714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49</a:t>
            </a:fld>
            <a:endParaRPr lang="en-US" altLang="zh-CN"/>
          </a:p>
        </p:txBody>
      </p:sp>
    </p:spTree>
    <p:extLst>
      <p:ext uri="{BB962C8B-B14F-4D97-AF65-F5344CB8AC3E}">
        <p14:creationId xmlns:p14="http://schemas.microsoft.com/office/powerpoint/2010/main" val="2677497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51</a:t>
            </a:fld>
            <a:endParaRPr lang="en-US" altLang="zh-CN"/>
          </a:p>
        </p:txBody>
      </p:sp>
    </p:spTree>
    <p:extLst>
      <p:ext uri="{BB962C8B-B14F-4D97-AF65-F5344CB8AC3E}">
        <p14:creationId xmlns:p14="http://schemas.microsoft.com/office/powerpoint/2010/main" val="124200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4</a:t>
            </a:fld>
            <a:endParaRPr lang="en-US" altLang="zh-CN"/>
          </a:p>
        </p:txBody>
      </p:sp>
    </p:spTree>
    <p:extLst>
      <p:ext uri="{BB962C8B-B14F-4D97-AF65-F5344CB8AC3E}">
        <p14:creationId xmlns:p14="http://schemas.microsoft.com/office/powerpoint/2010/main" val="2579886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8</a:t>
            </a:fld>
            <a:endParaRPr lang="en-US" altLang="zh-CN"/>
          </a:p>
        </p:txBody>
      </p:sp>
    </p:spTree>
    <p:extLst>
      <p:ext uri="{BB962C8B-B14F-4D97-AF65-F5344CB8AC3E}">
        <p14:creationId xmlns:p14="http://schemas.microsoft.com/office/powerpoint/2010/main" val="2904356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将多个表关联的记录相邻存储  大大减少磁头定位的时间提高</a:t>
            </a:r>
            <a:r>
              <a:rPr lang="en-US" altLang="zh-CN" dirty="0"/>
              <a:t>I/O</a:t>
            </a:r>
            <a:r>
              <a:rPr lang="zh-CN" altLang="en-US" dirty="0"/>
              <a:t>效率</a:t>
            </a:r>
            <a:endParaRPr lang="en-US" altLang="zh-CN" dirty="0"/>
          </a:p>
          <a:p>
            <a:r>
              <a:rPr lang="zh-CN" altLang="en-US" dirty="0"/>
              <a:t>经常按某种顺序访问的表存储在一起  减少</a:t>
            </a:r>
            <a:r>
              <a:rPr lang="en-US" altLang="zh-CN" dirty="0"/>
              <a:t>i/o</a:t>
            </a:r>
            <a:r>
              <a:rPr lang="zh-CN" altLang="en-US" dirty="0"/>
              <a:t>次数</a:t>
            </a:r>
            <a:endParaRPr lang="en-US" altLang="zh-CN" dirty="0"/>
          </a:p>
          <a:p>
            <a:r>
              <a:rPr lang="zh-CN" altLang="en-US" dirty="0"/>
              <a:t>同一列元素相邻存储</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26</a:t>
            </a:fld>
            <a:endParaRPr lang="en-US" altLang="zh-CN"/>
          </a:p>
        </p:txBody>
      </p:sp>
    </p:spTree>
    <p:extLst>
      <p:ext uri="{BB962C8B-B14F-4D97-AF65-F5344CB8AC3E}">
        <p14:creationId xmlns:p14="http://schemas.microsoft.com/office/powerpoint/2010/main" val="204101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rPr>
              <a:t>元数据通常存储在专用的数据库中，该数据库就如同一个“黑盒子”，外部无法知道这些工具所用到和产生的元数据是如何存储的。还有一类被称为元数据知识库（</a:t>
            </a:r>
            <a:r>
              <a:rPr lang="en-US" altLang="zh-CN" sz="1200" b="0" i="0" u="none" strike="noStrike" kern="1200" dirty="0">
                <a:solidFill>
                  <a:schemeClr val="tx1"/>
                </a:solidFill>
                <a:effectLst/>
                <a:latin typeface="+mn-lt"/>
                <a:ea typeface="+mn-ea"/>
                <a:cs typeface="+mn-cs"/>
              </a:rPr>
              <a:t>Metadata Repository</a:t>
            </a:r>
            <a:r>
              <a:rPr lang="zh-CN" altLang="en-US" sz="1200" b="0" i="0" u="none" strike="noStrike" kern="1200" dirty="0">
                <a:solidFill>
                  <a:schemeClr val="tx1"/>
                </a:solidFill>
                <a:effectLst/>
                <a:latin typeface="+mn-lt"/>
                <a:ea typeface="+mn-ea"/>
                <a:cs typeface="+mn-cs"/>
              </a:rPr>
              <a:t>）的工具，它们独立于其它工具，为元数据提供一个集中的存储空间</a:t>
            </a:r>
            <a:endParaRPr lang="en-US" altLang="zh-CN" sz="1200" b="0" i="0" u="none" strike="noStrike" kern="1200" dirty="0">
              <a:solidFill>
                <a:schemeClr val="tx1"/>
              </a:solidFill>
              <a:effectLst/>
              <a:latin typeface="+mn-lt"/>
              <a:ea typeface="+mn-ea"/>
              <a:cs typeface="+mn-cs"/>
            </a:endParaRPr>
          </a:p>
          <a:p>
            <a:r>
              <a:rPr lang="zh-CN" altLang="en-US" sz="1200" b="0" i="0" u="none" strike="noStrike" kern="1200" dirty="0">
                <a:solidFill>
                  <a:schemeClr val="tx1"/>
                </a:solidFill>
                <a:effectLst/>
                <a:latin typeface="+mn-lt"/>
                <a:ea typeface="+mn-ea"/>
                <a:cs typeface="+mn-cs"/>
              </a:rPr>
              <a:t>它们通过把关系表映射成与业务相关的事实和维来支持多维业务视图，进而对数据仓库中的数据进行多维分析</a:t>
            </a:r>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35</a:t>
            </a:fld>
            <a:endParaRPr lang="en-US" altLang="zh-CN"/>
          </a:p>
        </p:txBody>
      </p:sp>
    </p:spTree>
    <p:extLst>
      <p:ext uri="{BB962C8B-B14F-4D97-AF65-F5344CB8AC3E}">
        <p14:creationId xmlns:p14="http://schemas.microsoft.com/office/powerpoint/2010/main" val="1363345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36</a:t>
            </a:fld>
            <a:endParaRPr lang="en-US" altLang="zh-CN"/>
          </a:p>
        </p:txBody>
      </p:sp>
    </p:spTree>
    <p:extLst>
      <p:ext uri="{BB962C8B-B14F-4D97-AF65-F5344CB8AC3E}">
        <p14:creationId xmlns:p14="http://schemas.microsoft.com/office/powerpoint/2010/main" val="3698433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latinLnBrk="1"/>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元数据是进行数据集成所必需的</a:t>
            </a:r>
          </a:p>
          <a:p>
            <a:pPr latinLnBrk="1"/>
            <a:r>
              <a:rPr lang="zh-CN" altLang="en-US" sz="1200" b="0" i="0" u="none" strike="noStrike" kern="1200" dirty="0">
                <a:solidFill>
                  <a:schemeClr val="tx1"/>
                </a:solidFill>
                <a:effectLst/>
                <a:latin typeface="+mn-lt"/>
                <a:ea typeface="+mn-ea"/>
                <a:cs typeface="+mn-cs"/>
              </a:rPr>
              <a:t>数据仓库最大的特点就是它的集成性。这一特点不仅体现在它所包含的数据上，还体现在实施数据仓库项目的过程当中。一方面，从各个数据源中抽取的数据要按照一定的模式存入数据仓库中，这些数据源与数据仓库中数据的对应关系及转换规则都要存储在元数据知识库中；另一方面，在数据仓库项目实施过程中，直接建立数据仓库往往费时、费力，因此在实践当中，人们可能会按照统一的数据模型，首先建设数据集市，然后在各个数据集市的基础上再建设数据仓库。不过，当数据集市数量增多时很容易形成“蜘蛛网”现象，而元数据管理是解决“蜘蛛网”的关键。如果在建立数据集市的过程中，注意了元数据管理，在集成到数据仓库中时就会比较顺利；相反，如果在建设数据集市的过程中忽视了元数据管理，那么最后的集成过程就会很困难，甚至不可能实现。</a:t>
            </a:r>
          </a:p>
          <a:p>
            <a:pPr latinLnBrk="1"/>
            <a:r>
              <a:rPr lang="en-US" altLang="zh-CN" sz="1200" b="0" i="0" u="none" strike="noStrike" kern="1200" dirty="0">
                <a:solidFill>
                  <a:schemeClr val="tx1"/>
                </a:solidFill>
                <a:effectLst/>
                <a:latin typeface="+mn-lt"/>
                <a:ea typeface="+mn-ea"/>
                <a:cs typeface="+mn-cs"/>
              </a:rPr>
              <a:t>2.</a:t>
            </a:r>
            <a:r>
              <a:rPr lang="zh-CN" altLang="en-US" sz="1200" b="0" i="0" u="none" strike="noStrike" kern="1200" dirty="0">
                <a:solidFill>
                  <a:schemeClr val="tx1"/>
                </a:solidFill>
                <a:effectLst/>
                <a:latin typeface="+mn-lt"/>
                <a:ea typeface="+mn-ea"/>
                <a:cs typeface="+mn-cs"/>
              </a:rPr>
              <a:t>元数据定义的语义层可以帮助用户理解数据仓库中的数据</a:t>
            </a:r>
          </a:p>
          <a:p>
            <a:pPr latinLnBrk="1"/>
            <a:r>
              <a:rPr lang="zh-CN" altLang="en-US" sz="1200" b="0" i="0" u="none" strike="noStrike" kern="1200" dirty="0">
                <a:solidFill>
                  <a:schemeClr val="tx1"/>
                </a:solidFill>
                <a:effectLst/>
                <a:latin typeface="+mn-lt"/>
                <a:ea typeface="+mn-ea"/>
                <a:cs typeface="+mn-cs"/>
              </a:rPr>
              <a:t>最终用户不可能象数据仓库系统管理员或开发人员那样熟悉数据库技术，因此迫切需要有一个“翻译”，能够使他们清晰地理解数据仓库中数据的含意。元数据可以实现业务模型与数据模型之间的映射，因而可以把数据以用户需要的方式“翻译”出来，从而帮助最终用户理解和使用数据。</a:t>
            </a:r>
          </a:p>
          <a:p>
            <a:pPr latinLnBrk="1"/>
            <a:r>
              <a:rPr lang="en-US" altLang="zh-CN" sz="1200" b="0" i="0" u="none" strike="noStrike" kern="1200" dirty="0">
                <a:solidFill>
                  <a:schemeClr val="tx1"/>
                </a:solidFill>
                <a:effectLst/>
                <a:latin typeface="+mn-lt"/>
                <a:ea typeface="+mn-ea"/>
                <a:cs typeface="+mn-cs"/>
              </a:rPr>
              <a:t>3.</a:t>
            </a:r>
            <a:r>
              <a:rPr lang="zh-CN" altLang="en-US" sz="1200" b="0" i="0" u="none" strike="noStrike" kern="1200" dirty="0">
                <a:solidFill>
                  <a:schemeClr val="tx1"/>
                </a:solidFill>
                <a:effectLst/>
                <a:latin typeface="+mn-lt"/>
                <a:ea typeface="+mn-ea"/>
                <a:cs typeface="+mn-cs"/>
              </a:rPr>
              <a:t>元数据是保证数据质量的关键</a:t>
            </a:r>
          </a:p>
          <a:p>
            <a:pPr latinLnBrk="1"/>
            <a:r>
              <a:rPr lang="zh-CN" altLang="en-US" sz="1200" b="0" i="0" u="none" strike="noStrike" kern="1200" dirty="0">
                <a:solidFill>
                  <a:schemeClr val="tx1"/>
                </a:solidFill>
                <a:effectLst/>
                <a:latin typeface="+mn-lt"/>
                <a:ea typeface="+mn-ea"/>
                <a:cs typeface="+mn-cs"/>
              </a:rPr>
              <a:t>数据仓库或数据集市建立好以后，使用者在使用的时候，常常会产生对数据的怀疑。这些怀疑往往是由于底层的数据对于用户来说是不“透明”的，使用者很自然地对结果产生怀疑。而借助元数据管理系统，最终的使用者对各个数据的来龙去脉以及数据抽取和转换的规则都会很方便地得到，这样他们自然会对数据具有信心；当然也可便捷地发现数据所存在的质量问题。甚至国外有学者还在元数据模型的基础上引入质量维，从更高的角度上来解决这一问题。</a:t>
            </a:r>
          </a:p>
          <a:p>
            <a:pPr latinLnBrk="1"/>
            <a:r>
              <a:rPr lang="en-US" altLang="zh-CN" sz="1200" b="0" i="0" u="none" strike="noStrike" kern="1200" dirty="0">
                <a:solidFill>
                  <a:schemeClr val="tx1"/>
                </a:solidFill>
                <a:effectLst/>
                <a:latin typeface="+mn-lt"/>
                <a:ea typeface="+mn-ea"/>
                <a:cs typeface="+mn-cs"/>
              </a:rPr>
              <a:t>4.</a:t>
            </a:r>
            <a:r>
              <a:rPr lang="zh-CN" altLang="en-US" sz="1200" b="0" i="0" u="none" strike="noStrike" kern="1200" dirty="0">
                <a:solidFill>
                  <a:schemeClr val="tx1"/>
                </a:solidFill>
                <a:effectLst/>
                <a:latin typeface="+mn-lt"/>
                <a:ea typeface="+mn-ea"/>
                <a:cs typeface="+mn-cs"/>
              </a:rPr>
              <a:t>元数据可以支持需求变化</a:t>
            </a:r>
          </a:p>
          <a:p>
            <a:pPr latinLnBrk="1"/>
            <a:r>
              <a:rPr lang="zh-CN" altLang="en-US" sz="1200" b="0" i="0" u="none" strike="noStrike" kern="1200" dirty="0">
                <a:solidFill>
                  <a:schemeClr val="tx1"/>
                </a:solidFill>
                <a:effectLst/>
                <a:latin typeface="+mn-lt"/>
                <a:ea typeface="+mn-ea"/>
                <a:cs typeface="+mn-cs"/>
              </a:rPr>
              <a:t>随着信息技术的发展和企业职能的变化，企业的需求也在不断地改变。如何构造一个随着需求改变而平滑变化的软件系统，是软件工程领域中的一个重要问题。传统的信息系统往往是通过文档来适应需求变化，但是仅仅依靠文档还是远远不够的。成功的元数据管理系统可以把整个业务的工作流、数据流和信息流有效地管理起来，使得系统不依赖特定的开发人员，从而提高系统的可扩展性。</a:t>
            </a:r>
          </a:p>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37</a:t>
            </a:fld>
            <a:endParaRPr lang="en-US" altLang="zh-CN"/>
          </a:p>
        </p:txBody>
      </p:sp>
    </p:spTree>
    <p:extLst>
      <p:ext uri="{BB962C8B-B14F-4D97-AF65-F5344CB8AC3E}">
        <p14:creationId xmlns:p14="http://schemas.microsoft.com/office/powerpoint/2010/main" val="2585742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0000"/>
                </a:solidFill>
              </a:rPr>
              <a:t>对数据仓库而言，灵活性和性能是一对矛盾体。提高灵活性就要存储各种历史数据，但是一个特定查询就要关联很多表，性能就不能保证。为了解决这一矛盾，数据仓库中就增加了数据集市。</a:t>
            </a:r>
            <a:endParaRPr lang="en-US" altLang="zh-CN" sz="1200" b="1" dirty="0">
              <a:solidFill>
                <a:srgbClr val="00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000000"/>
                </a:solidFill>
              </a:rPr>
              <a:t>数据集市存储为特定用户需求而预先计算好的数据，从而满足用户对性能的要求。数据集市产生的另外一个原因，是数据仓库开发周期较长，投入较大，规模较小的企业无法承担。而数据集市能够快速解决某些问题，而投资规模也比数据仓库小很多。 </a:t>
            </a:r>
          </a:p>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39</a:t>
            </a:fld>
            <a:endParaRPr lang="en-US" altLang="zh-CN"/>
          </a:p>
        </p:txBody>
      </p:sp>
    </p:spTree>
    <p:extLst>
      <p:ext uri="{BB962C8B-B14F-4D97-AF65-F5344CB8AC3E}">
        <p14:creationId xmlns:p14="http://schemas.microsoft.com/office/powerpoint/2010/main" val="21766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特定用户群体所需的信息通常是一个部门或一个特定组织的用户，并且不受源系统（相对于数据仓库）大量需求和操作性危机的影响。</a:t>
            </a:r>
            <a:r>
              <a:rPr lang="en-US" altLang="zh-CN" sz="1200" kern="1200" dirty="0">
                <a:solidFill>
                  <a:schemeClr val="tx1"/>
                </a:solidFill>
                <a:effectLst/>
                <a:latin typeface="+mn-lt"/>
                <a:ea typeface="+mn-ea"/>
                <a:cs typeface="+mn-cs"/>
              </a:rPr>
              <a:t>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(2)</a:t>
            </a:r>
            <a:r>
              <a:rPr lang="zh-CN" altLang="zh-CN" sz="1200" kern="1200" dirty="0">
                <a:solidFill>
                  <a:schemeClr val="tx1"/>
                </a:solidFill>
                <a:effectLst/>
                <a:latin typeface="+mn-lt"/>
                <a:ea typeface="+mn-ea"/>
                <a:cs typeface="+mn-cs"/>
              </a:rPr>
              <a:t>支持访问非易变的业务信息。（非易变的信息是以预定的时间间隔更新且不受</a:t>
            </a:r>
            <a:r>
              <a:rPr lang="en-US" altLang="zh-CN" sz="1200" kern="1200" dirty="0">
                <a:solidFill>
                  <a:schemeClr val="tx1"/>
                </a:solidFill>
                <a:effectLst/>
                <a:latin typeface="+mn-lt"/>
                <a:ea typeface="+mn-ea"/>
                <a:cs typeface="+mn-cs"/>
              </a:rPr>
              <a:t> OLTP </a:t>
            </a:r>
            <a:r>
              <a:rPr lang="zh-CN" altLang="zh-CN" sz="1200" kern="1200" dirty="0">
                <a:solidFill>
                  <a:schemeClr val="tx1"/>
                </a:solidFill>
                <a:effectLst/>
                <a:latin typeface="+mn-lt"/>
                <a:ea typeface="+mn-ea"/>
                <a:cs typeface="+mn-cs"/>
              </a:rPr>
              <a:t>系统进行中的更新的影响。）</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(3)</a:t>
            </a:r>
            <a:r>
              <a:rPr lang="zh-CN" altLang="zh-CN" sz="1200" kern="1200" dirty="0">
                <a:solidFill>
                  <a:schemeClr val="tx1"/>
                </a:solidFill>
                <a:effectLst/>
                <a:latin typeface="+mn-lt"/>
                <a:ea typeface="+mn-ea"/>
                <a:cs typeface="+mn-cs"/>
              </a:rPr>
              <a:t>协调组织中多个运行系统的信息，比如学生成绩、选课信息、学科建设和科研成果以及组织外部的系统数据。 </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(4)</a:t>
            </a:r>
            <a:r>
              <a:rPr lang="zh-CN" altLang="zh-CN" sz="1200" kern="1200" dirty="0">
                <a:solidFill>
                  <a:schemeClr val="tx1"/>
                </a:solidFill>
                <a:effectLst/>
                <a:latin typeface="+mn-lt"/>
                <a:ea typeface="+mn-ea"/>
                <a:cs typeface="+mn-cs"/>
              </a:rPr>
              <a:t>为即席分析和预定义报表提供合理的查询响应时间（因为数据集市是部门级的，与庞大的数据仓库相比，查询和分析的响应时间会大大减少）。</a:t>
            </a:r>
          </a:p>
          <a:p>
            <a:endParaRPr lang="zh-CN" altLang="en-US" dirty="0"/>
          </a:p>
        </p:txBody>
      </p:sp>
      <p:sp>
        <p:nvSpPr>
          <p:cNvPr id="4" name="灯片编号占位符 3"/>
          <p:cNvSpPr>
            <a:spLocks noGrp="1"/>
          </p:cNvSpPr>
          <p:nvPr>
            <p:ph type="sldNum" sz="quarter" idx="5"/>
          </p:nvPr>
        </p:nvSpPr>
        <p:spPr/>
        <p:txBody>
          <a:bodyPr/>
          <a:lstStyle/>
          <a:p>
            <a:pPr>
              <a:defRPr/>
            </a:pPr>
            <a:fld id="{D529316B-8FEA-4960-94B3-CFCC7A6ECE0F}" type="slidenum">
              <a:rPr lang="zh-CN" altLang="en-US" smtClean="0"/>
              <a:pPr>
                <a:defRPr/>
              </a:pPr>
              <a:t>42</a:t>
            </a:fld>
            <a:endParaRPr lang="en-US" altLang="zh-CN"/>
          </a:p>
        </p:txBody>
      </p:sp>
    </p:spTree>
    <p:extLst>
      <p:ext uri="{BB962C8B-B14F-4D97-AF65-F5344CB8AC3E}">
        <p14:creationId xmlns:p14="http://schemas.microsoft.com/office/powerpoint/2010/main" val="2252361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9F6D1D95-56F2-409E-8126-AAA84F005FB9}"/>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29A6FA9A-C0DE-4B69-856D-6C471827C5D5}"/>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400D964-7D03-4F58-ABE5-2671912261C6}"/>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A689849-65F8-4CB7-B5A0-149A59696684}"/>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8E30FD0F-C2BD-4D1D-ABED-04C985F2390D}"/>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A7A9C413-AD3E-4AE5-8731-EED11AADF6A7}"/>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84F93C3D-8F2F-43F8-90FA-3A71145244D3}"/>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B038730F-ECB1-47A7-9CAD-DCBA06526DD0}"/>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6B8F3748-B13D-4D22-B2E2-4F9D128E1071}"/>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F45DE350-6CE3-47EB-BD10-578D21F202E5}"/>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2DCF44AF-7127-44EC-84FC-CBE6AC6BE875}"/>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31552D10-17C0-4D77-B5AD-E492D3001CCD}"/>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grpSp>
      <p:pic>
        <p:nvPicPr>
          <p:cNvPr id="18" name="图片 3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20638"/>
            <a:ext cx="19764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19" name="Rectangle 16">
            <a:extLst>
              <a:ext uri="{FF2B5EF4-FFF2-40B4-BE49-F238E27FC236}">
                <a16:creationId xmlns:a16="http://schemas.microsoft.com/office/drawing/2014/main" id="{B019C0B5-DED8-4737-BA06-0985C3093255}"/>
              </a:ext>
            </a:extLst>
          </p:cNvPr>
          <p:cNvSpPr>
            <a:spLocks noGrp="1" noChangeArrowheads="1"/>
          </p:cNvSpPr>
          <p:nvPr>
            <p:ph type="dt" sz="half" idx="10"/>
          </p:nvPr>
        </p:nvSpPr>
        <p:spPr>
          <a:xfrm>
            <a:off x="457200" y="6248400"/>
            <a:ext cx="2133600" cy="457200"/>
          </a:xfrm>
        </p:spPr>
        <p:txBody>
          <a:bodyPr/>
          <a:lstStyle>
            <a:lvl1pPr>
              <a:defRPr/>
            </a:lvl1pPr>
          </a:lstStyle>
          <a:p>
            <a:pPr>
              <a:defRPr/>
            </a:pPr>
            <a:fld id="{81D94C79-2AD4-4145-B005-C52F25340BFA}" type="datetimeFigureOut">
              <a:rPr lang="zh-CN" altLang="en-US"/>
              <a:pPr>
                <a:defRPr/>
              </a:pPr>
              <a:t>2022/8/29</a:t>
            </a:fld>
            <a:endParaRPr lang="en-US" altLang="zh-CN"/>
          </a:p>
        </p:txBody>
      </p:sp>
      <p:sp>
        <p:nvSpPr>
          <p:cNvPr id="20" name="Rectangle 17">
            <a:extLst>
              <a:ext uri="{FF2B5EF4-FFF2-40B4-BE49-F238E27FC236}">
                <a16:creationId xmlns:a16="http://schemas.microsoft.com/office/drawing/2014/main" id="{B1AED34B-9F55-48CC-A27D-4549EBDFA30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a:extLst>
              <a:ext uri="{FF2B5EF4-FFF2-40B4-BE49-F238E27FC236}">
                <a16:creationId xmlns:a16="http://schemas.microsoft.com/office/drawing/2014/main" id="{32054CE7-69D3-42A1-AFB5-96302C68392A}"/>
              </a:ext>
            </a:extLst>
          </p:cNvPr>
          <p:cNvSpPr>
            <a:spLocks noGrp="1" noChangeArrowheads="1"/>
          </p:cNvSpPr>
          <p:nvPr>
            <p:ph type="sldNum" sz="quarter" idx="12"/>
          </p:nvPr>
        </p:nvSpPr>
        <p:spPr/>
        <p:txBody>
          <a:bodyPr/>
          <a:lstStyle>
            <a:lvl1pPr>
              <a:defRPr/>
            </a:lvl1pPr>
          </a:lstStyle>
          <a:p>
            <a:pPr>
              <a:defRPr/>
            </a:pPr>
            <a:fld id="{47359767-A4B7-457D-80A1-09985C584F22}" type="slidenum">
              <a:rPr lang="zh-CN" altLang="en-US"/>
              <a:pPr>
                <a:defRPr/>
              </a:pPr>
              <a:t>‹#›</a:t>
            </a:fld>
            <a:endParaRPr lang="en-US" altLang="zh-CN"/>
          </a:p>
        </p:txBody>
      </p:sp>
    </p:spTree>
    <p:extLst>
      <p:ext uri="{BB962C8B-B14F-4D97-AF65-F5344CB8AC3E}">
        <p14:creationId xmlns:p14="http://schemas.microsoft.com/office/powerpoint/2010/main" val="2872581034"/>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8830EAE6-DA73-49B9-A8FB-95963D5496BA}" type="slidenum">
              <a:rPr lang="zh-CN" altLang="en-US"/>
              <a:pPr>
                <a:defRPr/>
              </a:pPr>
              <a:t>‹#›</a:t>
            </a:fld>
            <a:endParaRPr lang="en-US" altLang="zh-CN"/>
          </a:p>
        </p:txBody>
      </p:sp>
      <p:sp>
        <p:nvSpPr>
          <p:cNvPr id="6"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15C93DA2-4A59-4633-82FE-EAF8AD3AA24A}" type="datetimeFigureOut">
              <a:rPr lang="zh-CN" altLang="en-US"/>
              <a:pPr>
                <a:defRPr/>
              </a:pPr>
              <a:t>2022/8/29</a:t>
            </a:fld>
            <a:endParaRPr lang="en-US" altLang="zh-CN"/>
          </a:p>
        </p:txBody>
      </p:sp>
    </p:spTree>
    <p:extLst>
      <p:ext uri="{BB962C8B-B14F-4D97-AF65-F5344CB8AC3E}">
        <p14:creationId xmlns:p14="http://schemas.microsoft.com/office/powerpoint/2010/main" val="136186722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AD27F5D0-B62B-4171-A5EF-E9D4D0356F15}" type="slidenum">
              <a:rPr lang="zh-CN" altLang="en-US"/>
              <a:pPr>
                <a:defRPr/>
              </a:pPr>
              <a:t>‹#›</a:t>
            </a:fld>
            <a:endParaRPr lang="en-US" altLang="zh-CN"/>
          </a:p>
        </p:txBody>
      </p:sp>
      <p:sp>
        <p:nvSpPr>
          <p:cNvPr id="6"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215AF5C6-B2EA-48E6-96D0-34EC207847F8}" type="datetimeFigureOut">
              <a:rPr lang="zh-CN" altLang="en-US"/>
              <a:pPr>
                <a:defRPr/>
              </a:pPr>
              <a:t>2022/8/29</a:t>
            </a:fld>
            <a:endParaRPr lang="en-US" altLang="zh-CN"/>
          </a:p>
        </p:txBody>
      </p:sp>
    </p:spTree>
    <p:extLst>
      <p:ext uri="{BB962C8B-B14F-4D97-AF65-F5344CB8AC3E}">
        <p14:creationId xmlns:p14="http://schemas.microsoft.com/office/powerpoint/2010/main" val="2738108888"/>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AA9BA72C-96CE-41D7-A9D7-766851BF38C9}"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271364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77996905-FCBB-444E-A098-1D590ADDE7F0}"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3706921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E51B1FD8-0E63-4180-AB45-4C4C12068213}"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382764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BBAD12CE-7ED6-491F-B375-180824C0EDD4}"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324891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8" name="Footer Placeholder 7"/>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9" name="Slide Number Placeholder 8"/>
          <p:cNvSpPr>
            <a:spLocks noGrp="1"/>
          </p:cNvSpPr>
          <p:nvPr>
            <p:ph type="sldNum" sz="quarter" idx="12"/>
          </p:nvPr>
        </p:nvSpPr>
        <p:spPr/>
        <p:txBody>
          <a:bodyPr/>
          <a:lstStyle/>
          <a:p>
            <a:pPr defTabSz="685800"/>
            <a:fld id="{ED8209CB-B2AB-4EC8-B75F-4A11313AA43B}"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304060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Footer Placeholder 3"/>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Slide Number Placeholder 4"/>
          <p:cNvSpPr>
            <a:spLocks noGrp="1"/>
          </p:cNvSpPr>
          <p:nvPr>
            <p:ph type="sldNum" sz="quarter" idx="12"/>
          </p:nvPr>
        </p:nvSpPr>
        <p:spPr/>
        <p:txBody>
          <a:bodyPr/>
          <a:lstStyle/>
          <a:p>
            <a:pPr defTabSz="685800"/>
            <a:fld id="{027DA16A-2040-45BF-B68D-A9AC0E6AFB7D}"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9626464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3" name="Footer Placeholder 2"/>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Slide Number Placeholder 3"/>
          <p:cNvSpPr>
            <a:spLocks noGrp="1"/>
          </p:cNvSpPr>
          <p:nvPr>
            <p:ph type="sldNum" sz="quarter" idx="12"/>
          </p:nvPr>
        </p:nvSpPr>
        <p:spPr/>
        <p:txBody>
          <a:bodyPr/>
          <a:lstStyle/>
          <a:p>
            <a:pPr defTabSz="685800"/>
            <a:fld id="{102616FA-999B-436F-898A-B44F954AD3E6}"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299548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06C96735-58E9-4292-8E94-412A724FEBB0}"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5274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44B2C0EE-48F0-46F0-B636-2498E742F7A8}" type="slidenum">
              <a:rPr lang="zh-CN" altLang="en-US"/>
              <a:pPr>
                <a:defRPr/>
              </a:pPr>
              <a:t>‹#›</a:t>
            </a:fld>
            <a:endParaRPr lang="en-US" altLang="zh-CN"/>
          </a:p>
        </p:txBody>
      </p:sp>
      <p:sp>
        <p:nvSpPr>
          <p:cNvPr id="6"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197D3F1F-47B0-4A43-9AF4-1BEF141074BA}" type="datetimeFigureOut">
              <a:rPr lang="zh-CN" altLang="en-US"/>
              <a:pPr>
                <a:defRPr/>
              </a:pPr>
              <a:t>2022/8/29</a:t>
            </a:fld>
            <a:endParaRPr lang="en-US" altLang="zh-CN"/>
          </a:p>
        </p:txBody>
      </p:sp>
    </p:spTree>
    <p:extLst>
      <p:ext uri="{BB962C8B-B14F-4D97-AF65-F5344CB8AC3E}">
        <p14:creationId xmlns:p14="http://schemas.microsoft.com/office/powerpoint/2010/main" val="2088949344"/>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15362791-9EBC-452D-965A-5505291CB8A6}"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58678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B7506636-A223-4CB4-96CD-1D2BDC2498EB}"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3395788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C3158AA2-9C40-4257-B29C-F59A6F7DB6F6}"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35725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9F71EF25-76EC-497C-9585-0E780B503B3B}" type="slidenum">
              <a:rPr lang="zh-CN" altLang="en-US"/>
              <a:pPr>
                <a:defRPr/>
              </a:pPr>
              <a:t>‹#›</a:t>
            </a:fld>
            <a:endParaRPr lang="en-US" altLang="zh-CN"/>
          </a:p>
        </p:txBody>
      </p:sp>
      <p:sp>
        <p:nvSpPr>
          <p:cNvPr id="6"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147C22F2-E7E1-4069-BAED-ED69D35514E3}" type="datetimeFigureOut">
              <a:rPr lang="zh-CN" altLang="en-US"/>
              <a:pPr>
                <a:defRPr/>
              </a:pPr>
              <a:t>2022/8/29</a:t>
            </a:fld>
            <a:endParaRPr lang="en-US" altLang="zh-CN"/>
          </a:p>
        </p:txBody>
      </p:sp>
    </p:spTree>
    <p:extLst>
      <p:ext uri="{BB962C8B-B14F-4D97-AF65-F5344CB8AC3E}">
        <p14:creationId xmlns:p14="http://schemas.microsoft.com/office/powerpoint/2010/main" val="3471916116"/>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27F1A8BA-F151-406C-AD2E-981C3C446A8B}" type="slidenum">
              <a:rPr lang="zh-CN" altLang="en-US"/>
              <a:pPr>
                <a:defRPr/>
              </a:pPr>
              <a:t>‹#›</a:t>
            </a:fld>
            <a:endParaRPr lang="en-US" altLang="zh-CN"/>
          </a:p>
        </p:txBody>
      </p:sp>
      <p:sp>
        <p:nvSpPr>
          <p:cNvPr id="7"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51A002C1-30B0-4941-841A-E8C659829357}" type="datetimeFigureOut">
              <a:rPr lang="zh-CN" altLang="en-US"/>
              <a:pPr>
                <a:defRPr/>
              </a:pPr>
              <a:t>2022/8/29</a:t>
            </a:fld>
            <a:endParaRPr lang="en-US" altLang="zh-CN"/>
          </a:p>
        </p:txBody>
      </p:sp>
    </p:spTree>
    <p:extLst>
      <p:ext uri="{BB962C8B-B14F-4D97-AF65-F5344CB8AC3E}">
        <p14:creationId xmlns:p14="http://schemas.microsoft.com/office/powerpoint/2010/main" val="1378964551"/>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525E4228-855B-4376-81F3-6AAB938021F7}" type="slidenum">
              <a:rPr lang="zh-CN" altLang="en-US"/>
              <a:pPr>
                <a:defRPr/>
              </a:pPr>
              <a:t>‹#›</a:t>
            </a:fld>
            <a:endParaRPr lang="en-US" altLang="zh-CN"/>
          </a:p>
        </p:txBody>
      </p:sp>
      <p:sp>
        <p:nvSpPr>
          <p:cNvPr id="9"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C6DA7CDF-E3CA-4484-8C7D-FBBF87C9C194}" type="datetimeFigureOut">
              <a:rPr lang="zh-CN" altLang="en-US"/>
              <a:pPr>
                <a:defRPr/>
              </a:pPr>
              <a:t>2022/8/29</a:t>
            </a:fld>
            <a:endParaRPr lang="en-US" altLang="zh-CN"/>
          </a:p>
        </p:txBody>
      </p:sp>
    </p:spTree>
    <p:extLst>
      <p:ext uri="{BB962C8B-B14F-4D97-AF65-F5344CB8AC3E}">
        <p14:creationId xmlns:p14="http://schemas.microsoft.com/office/powerpoint/2010/main" val="3224620221"/>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59B79B9A-1A82-401C-B5B3-BD2D29343E4C}" type="slidenum">
              <a:rPr lang="zh-CN" altLang="en-US"/>
              <a:pPr>
                <a:defRPr/>
              </a:pPr>
              <a:t>‹#›</a:t>
            </a:fld>
            <a:endParaRPr lang="en-US" altLang="zh-CN"/>
          </a:p>
        </p:txBody>
      </p:sp>
      <p:sp>
        <p:nvSpPr>
          <p:cNvPr id="5"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FFFF7F28-842D-491F-9D82-8A3D0A8331F5}" type="datetimeFigureOut">
              <a:rPr lang="zh-CN" altLang="en-US"/>
              <a:pPr>
                <a:defRPr/>
              </a:pPr>
              <a:t>2022/8/29</a:t>
            </a:fld>
            <a:endParaRPr lang="en-US" altLang="zh-CN"/>
          </a:p>
        </p:txBody>
      </p:sp>
    </p:spTree>
    <p:extLst>
      <p:ext uri="{BB962C8B-B14F-4D97-AF65-F5344CB8AC3E}">
        <p14:creationId xmlns:p14="http://schemas.microsoft.com/office/powerpoint/2010/main" val="1900737936"/>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E19C466C-72E9-4127-8A45-363BB237EAF2}" type="slidenum">
              <a:rPr lang="zh-CN" altLang="en-US"/>
              <a:pPr>
                <a:defRPr/>
              </a:pPr>
              <a:t>‹#›</a:t>
            </a:fld>
            <a:endParaRPr lang="en-US" altLang="zh-CN"/>
          </a:p>
        </p:txBody>
      </p:sp>
      <p:sp>
        <p:nvSpPr>
          <p:cNvPr id="4"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38D17DEC-2102-4A67-A3B4-9A27DB52BA98}" type="datetimeFigureOut">
              <a:rPr lang="zh-CN" altLang="en-US"/>
              <a:pPr>
                <a:defRPr/>
              </a:pPr>
              <a:t>2022/8/29</a:t>
            </a:fld>
            <a:endParaRPr lang="en-US" altLang="zh-CN"/>
          </a:p>
        </p:txBody>
      </p:sp>
    </p:spTree>
    <p:extLst>
      <p:ext uri="{BB962C8B-B14F-4D97-AF65-F5344CB8AC3E}">
        <p14:creationId xmlns:p14="http://schemas.microsoft.com/office/powerpoint/2010/main" val="3226884135"/>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207C5B65-6C54-4E6D-BC57-2F22082E8D17}" type="slidenum">
              <a:rPr lang="zh-CN" altLang="en-US"/>
              <a:pPr>
                <a:defRPr/>
              </a:pPr>
              <a:t>‹#›</a:t>
            </a:fld>
            <a:endParaRPr lang="en-US" altLang="zh-CN"/>
          </a:p>
        </p:txBody>
      </p:sp>
      <p:sp>
        <p:nvSpPr>
          <p:cNvPr id="7"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E874BF13-F696-42C4-AE24-728FAEC8197A}" type="datetimeFigureOut">
              <a:rPr lang="zh-CN" altLang="en-US"/>
              <a:pPr>
                <a:defRPr/>
              </a:pPr>
              <a:t>2022/8/29</a:t>
            </a:fld>
            <a:endParaRPr lang="en-US" altLang="zh-CN"/>
          </a:p>
        </p:txBody>
      </p:sp>
    </p:spTree>
    <p:extLst>
      <p:ext uri="{BB962C8B-B14F-4D97-AF65-F5344CB8AC3E}">
        <p14:creationId xmlns:p14="http://schemas.microsoft.com/office/powerpoint/2010/main" val="2494763722"/>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25275EF9-7897-4AA9-9119-1779FB3E4EFE}"/>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391D1D54-B1A7-4F52-B318-F19D632AD92B}"/>
              </a:ext>
            </a:extLst>
          </p:cNvPr>
          <p:cNvSpPr>
            <a:spLocks noGrp="1" noChangeArrowheads="1"/>
          </p:cNvSpPr>
          <p:nvPr>
            <p:ph type="sldNum" sz="quarter" idx="11"/>
          </p:nvPr>
        </p:nvSpPr>
        <p:spPr>
          <a:ln/>
        </p:spPr>
        <p:txBody>
          <a:bodyPr/>
          <a:lstStyle>
            <a:lvl1pPr>
              <a:defRPr/>
            </a:lvl1pPr>
          </a:lstStyle>
          <a:p>
            <a:pPr>
              <a:defRPr/>
            </a:pPr>
            <a:fld id="{3C28CD68-DF9B-4EEE-8F62-31E60710C9B1}" type="slidenum">
              <a:rPr lang="zh-CN" altLang="en-US"/>
              <a:pPr>
                <a:defRPr/>
              </a:pPr>
              <a:t>‹#›</a:t>
            </a:fld>
            <a:endParaRPr lang="en-US" altLang="zh-CN"/>
          </a:p>
        </p:txBody>
      </p:sp>
      <p:sp>
        <p:nvSpPr>
          <p:cNvPr id="7" name="Rectangle 16">
            <a:extLst>
              <a:ext uri="{FF2B5EF4-FFF2-40B4-BE49-F238E27FC236}">
                <a16:creationId xmlns:a16="http://schemas.microsoft.com/office/drawing/2014/main" id="{9047B1DE-F211-4D3D-B5AD-30F103735B4F}"/>
              </a:ext>
            </a:extLst>
          </p:cNvPr>
          <p:cNvSpPr>
            <a:spLocks noGrp="1" noChangeArrowheads="1"/>
          </p:cNvSpPr>
          <p:nvPr>
            <p:ph type="dt" sz="half" idx="12"/>
          </p:nvPr>
        </p:nvSpPr>
        <p:spPr>
          <a:ln/>
        </p:spPr>
        <p:txBody>
          <a:bodyPr/>
          <a:lstStyle>
            <a:lvl1pPr>
              <a:defRPr/>
            </a:lvl1pPr>
          </a:lstStyle>
          <a:p>
            <a:pPr>
              <a:defRPr/>
            </a:pPr>
            <a:fld id="{EB785480-B122-4683-B9B7-C615BB1DB3DF}" type="datetimeFigureOut">
              <a:rPr lang="zh-CN" altLang="en-US"/>
              <a:pPr>
                <a:defRPr/>
              </a:pPr>
              <a:t>2022/8/29</a:t>
            </a:fld>
            <a:endParaRPr lang="en-US" altLang="zh-CN"/>
          </a:p>
        </p:txBody>
      </p:sp>
    </p:spTree>
    <p:extLst>
      <p:ext uri="{BB962C8B-B14F-4D97-AF65-F5344CB8AC3E}">
        <p14:creationId xmlns:p14="http://schemas.microsoft.com/office/powerpoint/2010/main" val="495671360"/>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5275EF9-7897-4AA9-9119-1779FB3E4EFE}"/>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zh-CN"/>
          </a:p>
        </p:txBody>
      </p:sp>
      <p:sp>
        <p:nvSpPr>
          <p:cNvPr id="128003" name="Rectangle 3">
            <a:extLst>
              <a:ext uri="{FF2B5EF4-FFF2-40B4-BE49-F238E27FC236}">
                <a16:creationId xmlns:a16="http://schemas.microsoft.com/office/drawing/2014/main" id="{391D1D54-B1A7-4F52-B318-F19D632AD92B}"/>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792DEFB6-0E62-4CBC-B662-22A4D9574BF6}"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2" name="Rectangle 5">
              <a:extLst>
                <a:ext uri="{FF2B5EF4-FFF2-40B4-BE49-F238E27FC236}">
                  <a16:creationId xmlns:a16="http://schemas.microsoft.com/office/drawing/2014/main" id="{497BA587-9AA0-4554-8A5E-79D8E036810A}"/>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DCC2DC45-9ADB-4DD1-B011-70FD58A1E014}"/>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925E8396-CD76-4161-BFEF-5EDBC1512873}"/>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5" name="Rectangle 8">
              <a:extLst>
                <a:ext uri="{FF2B5EF4-FFF2-40B4-BE49-F238E27FC236}">
                  <a16:creationId xmlns:a16="http://schemas.microsoft.com/office/drawing/2014/main" id="{4728FBB9-04C2-4BEC-AA1B-CC032CF58F8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6" name="Rectangle 9">
              <a:extLst>
                <a:ext uri="{FF2B5EF4-FFF2-40B4-BE49-F238E27FC236}">
                  <a16:creationId xmlns:a16="http://schemas.microsoft.com/office/drawing/2014/main" id="{4138C55E-7CCC-4A8F-AF69-8E79B756EFE1}"/>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37" name="Rectangle 10">
              <a:extLst>
                <a:ext uri="{FF2B5EF4-FFF2-40B4-BE49-F238E27FC236}">
                  <a16:creationId xmlns:a16="http://schemas.microsoft.com/office/drawing/2014/main" id="{1278E755-C6D5-4414-BFDA-EAC1BE886A79}"/>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8" name="Rectangle 11">
              <a:extLst>
                <a:ext uri="{FF2B5EF4-FFF2-40B4-BE49-F238E27FC236}">
                  <a16:creationId xmlns:a16="http://schemas.microsoft.com/office/drawing/2014/main" id="{30D9B6B6-0F81-4C1B-B2AD-7E6B295821AA}"/>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C9133FB9-BC04-4D4D-80D5-2061795276A1}"/>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40" name="Rectangle 13">
              <a:extLst>
                <a:ext uri="{FF2B5EF4-FFF2-40B4-BE49-F238E27FC236}">
                  <a16:creationId xmlns:a16="http://schemas.microsoft.com/office/drawing/2014/main" id="{7AE4CD35-8080-432F-8E14-49B928179547}"/>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8016" name="Rectangle 16">
            <a:extLst>
              <a:ext uri="{FF2B5EF4-FFF2-40B4-BE49-F238E27FC236}">
                <a16:creationId xmlns:a16="http://schemas.microsoft.com/office/drawing/2014/main" id="{9047B1DE-F211-4D3D-B5AD-30F103735B4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CF8361D8-A43B-49C9-9ADC-71FED0A8CE7C}" type="datetimeFigureOut">
              <a:rPr lang="zh-CN" altLang="en-US"/>
              <a:pPr>
                <a:defRPr/>
              </a:pPr>
              <a:t>2022/8/29</a:t>
            </a:fld>
            <a:endParaRPr lang="en-US" altLang="zh-CN"/>
          </a:p>
        </p:txBody>
      </p:sp>
      <p:pic>
        <p:nvPicPr>
          <p:cNvPr id="1032" name="图片 4"/>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07388" y="0"/>
            <a:ext cx="8366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6"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Lst>
  <p:transition>
    <p:push/>
  </p:transition>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BDAA9967-D0D2-4B94-AA4E-4AE645DB7EFA}"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3327854699"/>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Visio_Drawing.vsd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1"/>
          <p:cNvSpPr>
            <a:spLocks noChangeArrowheads="1"/>
          </p:cNvSpPr>
          <p:nvPr/>
        </p:nvSpPr>
        <p:spPr bwMode="auto">
          <a:xfrm>
            <a:off x="6247209" y="6669360"/>
            <a:ext cx="2896791" cy="1952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7" name="矩形 8"/>
          <p:cNvSpPr>
            <a:spLocks noChangeArrowheads="1"/>
          </p:cNvSpPr>
          <p:nvPr/>
        </p:nvSpPr>
        <p:spPr bwMode="auto">
          <a:xfrm>
            <a:off x="0" y="-10758"/>
            <a:ext cx="2288382" cy="2464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5" name="副标题 2"/>
          <p:cNvSpPr>
            <a:spLocks noGrp="1"/>
          </p:cNvSpPr>
          <p:nvPr>
            <p:ph type="subTitle" idx="4294967295"/>
          </p:nvPr>
        </p:nvSpPr>
        <p:spPr>
          <a:xfrm>
            <a:off x="6247209" y="6669583"/>
            <a:ext cx="2896791" cy="195263"/>
          </a:xfrm>
        </p:spPr>
        <p:txBody>
          <a:bodyPr>
            <a:noAutofit/>
          </a:bodyPr>
          <a:lstStyle/>
          <a:p>
            <a:pPr marL="0" indent="0" algn="r">
              <a:lnSpc>
                <a:spcPct val="100000"/>
              </a:lnSpc>
              <a:spcBef>
                <a:spcPts val="0"/>
              </a:spcBef>
              <a:buNone/>
            </a:pPr>
            <a:r>
              <a:rPr lang="en-US" altLang="zh-CN" sz="700" dirty="0">
                <a:solidFill>
                  <a:schemeClr val="bg1"/>
                </a:solidFill>
                <a:latin typeface="微软雅黑" panose="020B0503020204020204" pitchFamily="34" charset="-122"/>
                <a:ea typeface="微软雅黑" panose="020B0503020204020204" pitchFamily="34" charset="-122"/>
              </a:rPr>
              <a:t>2018-2019-1</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0" y="1268760"/>
            <a:ext cx="9144000" cy="250150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150000"/>
              </a:lnSpc>
              <a:spcBef>
                <a:spcPct val="0"/>
              </a:spcBef>
              <a:spcAft>
                <a:spcPts val="0"/>
              </a:spcAft>
              <a:buClrTx/>
              <a:buSzTx/>
              <a:buFontTx/>
              <a:buNone/>
              <a:tabLst/>
              <a:defRPr/>
            </a:pPr>
            <a:r>
              <a:rPr kumimoji="0" lang="zh-CN" altLang="en-US" sz="6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数据仓库与数据挖掘</a:t>
            </a:r>
            <a:endParaRPr kumimoji="0" lang="zh-CN" altLang="en-US"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2" name="Text Box 5">
            <a:extLst>
              <a:ext uri="{FF2B5EF4-FFF2-40B4-BE49-F238E27FC236}">
                <a16:creationId xmlns:a16="http://schemas.microsoft.com/office/drawing/2014/main" id="{70E81591-4BC7-4C72-89E7-7334CA2DA9FE}"/>
              </a:ext>
            </a:extLst>
          </p:cNvPr>
          <p:cNvSpPr txBox="1">
            <a:spLocks noChangeArrowheads="1"/>
          </p:cNvSpPr>
          <p:nvPr/>
        </p:nvSpPr>
        <p:spPr bwMode="auto">
          <a:xfrm>
            <a:off x="11868" y="3582342"/>
            <a:ext cx="9144000" cy="18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a:rPr>
              <a:t>龙  军 </a:t>
            </a:r>
            <a:endParaRPr kumimoji="1"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a:endParaRPr>
          </a:p>
          <a:p>
            <a:pPr marL="0" marR="0" lvl="0" indent="0" algn="ctr" defTabSz="914400" rtl="0" eaLnBrk="1" fontAlgn="base" latinLnBrk="0" hangingPunct="1">
              <a:lnSpc>
                <a:spcPct val="150000"/>
              </a:lnSpc>
              <a:spcBef>
                <a:spcPts val="0"/>
              </a:spcBef>
              <a:spcAft>
                <a:spcPct val="0"/>
              </a:spcAft>
              <a:buClrTx/>
              <a:buSzTx/>
              <a:buFontTx/>
              <a:buNone/>
              <a:tabLst/>
              <a:defRPr/>
            </a:pPr>
            <a:r>
              <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jlong@csu.edu.cn  18673197878</a:t>
            </a:r>
          </a:p>
          <a:p>
            <a:pPr marL="0" marR="0" lvl="0" indent="0" algn="ctr" defTabSz="914400" rtl="0" eaLnBrk="1" fontAlgn="base" latinLnBrk="0" hangingPunct="1">
              <a:lnSpc>
                <a:spcPct val="150000"/>
              </a:lnSpc>
              <a:spcBef>
                <a:spcPts val="0"/>
              </a:spcBef>
              <a:spcAft>
                <a:spcPct val="0"/>
              </a:spcAft>
              <a:buClrTx/>
              <a:buSzTx/>
              <a:buFontTx/>
              <a:buNone/>
              <a:tabLst/>
              <a:defRPr/>
            </a:pPr>
            <a:r>
              <a:rPr kumimoji="0" lang="zh-CN" altLang="en-US"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计算机学院数据科学与工程系</a:t>
            </a:r>
            <a:endPar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p:txBody>
      </p:sp>
      <p:pic>
        <p:nvPicPr>
          <p:cNvPr id="3" name="图片 2" descr="（蓝）大数据研究院LOGO">
            <a:extLst>
              <a:ext uri="{FF2B5EF4-FFF2-40B4-BE49-F238E27FC236}">
                <a16:creationId xmlns:a16="http://schemas.microsoft.com/office/drawing/2014/main" id="{59227CFE-FCE8-14BC-C344-2E36DC4280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795" y="6191677"/>
            <a:ext cx="3260482" cy="646547"/>
          </a:xfrm>
          <a:prstGeom prst="rect">
            <a:avLst/>
          </a:prstGeom>
        </p:spPr>
      </p:pic>
    </p:spTree>
    <p:extLst>
      <p:ext uri="{BB962C8B-B14F-4D97-AF65-F5344CB8AC3E}">
        <p14:creationId xmlns:p14="http://schemas.microsoft.com/office/powerpoint/2010/main" val="2721298082"/>
      </p:ext>
    </p:extLst>
  </p:cSld>
  <p:clrMapOvr>
    <a:masterClrMapping/>
  </p:clrMapOvr>
  <mc:AlternateContent xmlns:mc="http://schemas.openxmlformats.org/markup-compatibility/2006" xmlns:p14="http://schemas.microsoft.com/office/powerpoint/2010/main">
    <mc:Choice Requires="p14">
      <p:transition spd="slow" p14:dur="2000" advTm="542"/>
    </mc:Choice>
    <mc:Fallback xmlns="">
      <p:transition spd="slow" advTm="5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69081" y="623467"/>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3.1.1 </a:t>
            </a:r>
            <a:r>
              <a:rPr lang="zh-CN" altLang="en-US" b="1" dirty="0">
                <a:latin typeface="黑体" panose="02010609060101010101" pitchFamily="49" charset="-122"/>
                <a:ea typeface="黑体" panose="02010609060101010101" pitchFamily="49" charset="-122"/>
                <a:cs typeface="+mj-cs"/>
              </a:rPr>
              <a:t>数据仓库概念模型</a:t>
            </a:r>
          </a:p>
        </p:txBody>
      </p:sp>
      <p:grpSp>
        <p:nvGrpSpPr>
          <p:cNvPr id="3" name="Group 2">
            <a:extLst>
              <a:ext uri="{FF2B5EF4-FFF2-40B4-BE49-F238E27FC236}">
                <a16:creationId xmlns:a16="http://schemas.microsoft.com/office/drawing/2014/main" id="{CFD8E6B2-3D45-46B9-AECC-3B8339EC109A}"/>
              </a:ext>
            </a:extLst>
          </p:cNvPr>
          <p:cNvGrpSpPr>
            <a:grpSpLocks/>
          </p:cNvGrpSpPr>
          <p:nvPr/>
        </p:nvGrpSpPr>
        <p:grpSpPr bwMode="auto">
          <a:xfrm>
            <a:off x="89693" y="1772816"/>
            <a:ext cx="8964613" cy="4608512"/>
            <a:chOff x="0" y="0"/>
            <a:chExt cx="8964613" cy="4608512"/>
          </a:xfrm>
        </p:grpSpPr>
        <p:sp>
          <p:nvSpPr>
            <p:cNvPr id="4" name="Rectangle 7">
              <a:extLst>
                <a:ext uri="{FF2B5EF4-FFF2-40B4-BE49-F238E27FC236}">
                  <a16:creationId xmlns:a16="http://schemas.microsoft.com/office/drawing/2014/main" id="{AA47ABED-F0FE-4DCA-A694-4BC061F7586F}"/>
                </a:ext>
              </a:extLst>
            </p:cNvPr>
            <p:cNvSpPr>
              <a:spLocks noChangeArrowheads="1"/>
            </p:cNvSpPr>
            <p:nvPr/>
          </p:nvSpPr>
          <p:spPr bwMode="auto">
            <a:xfrm>
              <a:off x="1692275" y="1368425"/>
              <a:ext cx="914400" cy="576262"/>
            </a:xfrm>
            <a:prstGeom prst="rect">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供应商</a:t>
              </a:r>
            </a:p>
          </p:txBody>
        </p:sp>
        <p:sp>
          <p:nvSpPr>
            <p:cNvPr id="5" name="Rectangle 8">
              <a:extLst>
                <a:ext uri="{FF2B5EF4-FFF2-40B4-BE49-F238E27FC236}">
                  <a16:creationId xmlns:a16="http://schemas.microsoft.com/office/drawing/2014/main" id="{08B8E274-5CB0-4F97-81B0-E44D748508C2}"/>
                </a:ext>
              </a:extLst>
            </p:cNvPr>
            <p:cNvSpPr>
              <a:spLocks noChangeArrowheads="1"/>
            </p:cNvSpPr>
            <p:nvPr/>
          </p:nvSpPr>
          <p:spPr bwMode="auto">
            <a:xfrm>
              <a:off x="5580063" y="1368425"/>
              <a:ext cx="914400" cy="576262"/>
            </a:xfrm>
            <a:prstGeom prst="rect">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商品</a:t>
              </a:r>
            </a:p>
          </p:txBody>
        </p:sp>
        <p:sp>
          <p:nvSpPr>
            <p:cNvPr id="6" name="Rectangle 9">
              <a:extLst>
                <a:ext uri="{FF2B5EF4-FFF2-40B4-BE49-F238E27FC236}">
                  <a16:creationId xmlns:a16="http://schemas.microsoft.com/office/drawing/2014/main" id="{E8C0D150-C783-47B7-B7A2-F5E2322F64F2}"/>
                </a:ext>
              </a:extLst>
            </p:cNvPr>
            <p:cNvSpPr>
              <a:spLocks noChangeArrowheads="1"/>
            </p:cNvSpPr>
            <p:nvPr/>
          </p:nvSpPr>
          <p:spPr bwMode="auto">
            <a:xfrm>
              <a:off x="5580063" y="3313112"/>
              <a:ext cx="914400" cy="576263"/>
            </a:xfrm>
            <a:prstGeom prst="rect">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客户</a:t>
              </a:r>
            </a:p>
          </p:txBody>
        </p:sp>
        <p:sp>
          <p:nvSpPr>
            <p:cNvPr id="7" name="Oval 10">
              <a:extLst>
                <a:ext uri="{FF2B5EF4-FFF2-40B4-BE49-F238E27FC236}">
                  <a16:creationId xmlns:a16="http://schemas.microsoft.com/office/drawing/2014/main" id="{08B9B25B-4D01-4867-B1FA-B82730767135}"/>
                </a:ext>
              </a:extLst>
            </p:cNvPr>
            <p:cNvSpPr>
              <a:spLocks noChangeArrowheads="1"/>
            </p:cNvSpPr>
            <p:nvPr/>
          </p:nvSpPr>
          <p:spPr bwMode="auto">
            <a:xfrm>
              <a:off x="0" y="144462"/>
              <a:ext cx="914400" cy="5746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日期</a:t>
              </a:r>
            </a:p>
          </p:txBody>
        </p:sp>
        <p:sp>
          <p:nvSpPr>
            <p:cNvPr id="8" name="Oval 11">
              <a:extLst>
                <a:ext uri="{FF2B5EF4-FFF2-40B4-BE49-F238E27FC236}">
                  <a16:creationId xmlns:a16="http://schemas.microsoft.com/office/drawing/2014/main" id="{8B4F6CD1-09D4-4031-A995-64BA412F02FC}"/>
                </a:ext>
              </a:extLst>
            </p:cNvPr>
            <p:cNvSpPr>
              <a:spLocks noChangeArrowheads="1"/>
            </p:cNvSpPr>
            <p:nvPr/>
          </p:nvSpPr>
          <p:spPr bwMode="auto">
            <a:xfrm>
              <a:off x="1116013" y="144462"/>
              <a:ext cx="1223962" cy="5746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供应商号</a:t>
              </a:r>
            </a:p>
          </p:txBody>
        </p:sp>
        <p:sp>
          <p:nvSpPr>
            <p:cNvPr id="9" name="Oval 12">
              <a:extLst>
                <a:ext uri="{FF2B5EF4-FFF2-40B4-BE49-F238E27FC236}">
                  <a16:creationId xmlns:a16="http://schemas.microsoft.com/office/drawing/2014/main" id="{8C1D2672-C25E-4C98-96AA-923717DCE24F}"/>
                </a:ext>
              </a:extLst>
            </p:cNvPr>
            <p:cNvSpPr>
              <a:spLocks noChangeArrowheads="1"/>
            </p:cNvSpPr>
            <p:nvPr/>
          </p:nvSpPr>
          <p:spPr bwMode="auto">
            <a:xfrm>
              <a:off x="2555875" y="0"/>
              <a:ext cx="1223963" cy="7905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供应商固</a:t>
              </a:r>
            </a:p>
            <a:p>
              <a:pPr algn="ctr" eaLnBrk="1" hangingPunct="1"/>
              <a:r>
                <a:rPr lang="zh-CN" altLang="en-US" b="1" dirty="0">
                  <a:solidFill>
                    <a:schemeClr val="bg1"/>
                  </a:solidFill>
                  <a:latin typeface="黑体" panose="02010609060101010101" pitchFamily="49" charset="-122"/>
                  <a:ea typeface="黑体" panose="02010609060101010101" pitchFamily="49" charset="-122"/>
                </a:rPr>
                <a:t>有信息</a:t>
              </a:r>
            </a:p>
          </p:txBody>
        </p:sp>
        <p:sp>
          <p:nvSpPr>
            <p:cNvPr id="10" name="Oval 13">
              <a:extLst>
                <a:ext uri="{FF2B5EF4-FFF2-40B4-BE49-F238E27FC236}">
                  <a16:creationId xmlns:a16="http://schemas.microsoft.com/office/drawing/2014/main" id="{F1B97B25-09D9-487B-B78A-1F6BF72A2F99}"/>
                </a:ext>
              </a:extLst>
            </p:cNvPr>
            <p:cNvSpPr>
              <a:spLocks noChangeArrowheads="1"/>
            </p:cNvSpPr>
            <p:nvPr/>
          </p:nvSpPr>
          <p:spPr bwMode="auto">
            <a:xfrm>
              <a:off x="179388" y="1225550"/>
              <a:ext cx="1223962" cy="7905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供应商</a:t>
              </a:r>
            </a:p>
            <a:p>
              <a:pPr algn="ctr" eaLnBrk="1" hangingPunct="1"/>
              <a:r>
                <a:rPr lang="zh-CN" altLang="en-US" b="1" dirty="0">
                  <a:solidFill>
                    <a:schemeClr val="bg1"/>
                  </a:solidFill>
                  <a:latin typeface="黑体" panose="02010609060101010101" pitchFamily="49" charset="-122"/>
                  <a:ea typeface="黑体" panose="02010609060101010101" pitchFamily="49" charset="-122"/>
                </a:rPr>
                <a:t>品信息</a:t>
              </a:r>
            </a:p>
          </p:txBody>
        </p:sp>
        <p:sp>
          <p:nvSpPr>
            <p:cNvPr id="11" name="Line 14">
              <a:extLst>
                <a:ext uri="{FF2B5EF4-FFF2-40B4-BE49-F238E27FC236}">
                  <a16:creationId xmlns:a16="http://schemas.microsoft.com/office/drawing/2014/main" id="{4701E0CF-5652-4FAF-817B-C164DD67B01C}"/>
                </a:ext>
              </a:extLst>
            </p:cNvPr>
            <p:cNvSpPr>
              <a:spLocks noChangeShapeType="1"/>
            </p:cNvSpPr>
            <p:nvPr/>
          </p:nvSpPr>
          <p:spPr bwMode="auto">
            <a:xfrm>
              <a:off x="1403350" y="1657350"/>
              <a:ext cx="288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12" name="Line 15">
              <a:extLst>
                <a:ext uri="{FF2B5EF4-FFF2-40B4-BE49-F238E27FC236}">
                  <a16:creationId xmlns:a16="http://schemas.microsoft.com/office/drawing/2014/main" id="{E65DF9AD-7057-4EBE-936C-790225F27F60}"/>
                </a:ext>
              </a:extLst>
            </p:cNvPr>
            <p:cNvSpPr>
              <a:spLocks noChangeShapeType="1"/>
            </p:cNvSpPr>
            <p:nvPr/>
          </p:nvSpPr>
          <p:spPr bwMode="auto">
            <a:xfrm>
              <a:off x="827088" y="649287"/>
              <a:ext cx="1223962" cy="719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13" name="Line 16">
              <a:extLst>
                <a:ext uri="{FF2B5EF4-FFF2-40B4-BE49-F238E27FC236}">
                  <a16:creationId xmlns:a16="http://schemas.microsoft.com/office/drawing/2014/main" id="{2206A28C-3923-4F36-AC9F-DF3C72C3FD96}"/>
                </a:ext>
              </a:extLst>
            </p:cNvPr>
            <p:cNvSpPr>
              <a:spLocks noChangeShapeType="1"/>
            </p:cNvSpPr>
            <p:nvPr/>
          </p:nvSpPr>
          <p:spPr bwMode="auto">
            <a:xfrm>
              <a:off x="1835150" y="720725"/>
              <a:ext cx="288925"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14" name="Line 17">
              <a:extLst>
                <a:ext uri="{FF2B5EF4-FFF2-40B4-BE49-F238E27FC236}">
                  <a16:creationId xmlns:a16="http://schemas.microsoft.com/office/drawing/2014/main" id="{C05A4000-306C-4FA4-9E06-0DC600EFF5D4}"/>
                </a:ext>
              </a:extLst>
            </p:cNvPr>
            <p:cNvSpPr>
              <a:spLocks noChangeShapeType="1"/>
            </p:cNvSpPr>
            <p:nvPr/>
          </p:nvSpPr>
          <p:spPr bwMode="auto">
            <a:xfrm flipH="1">
              <a:off x="2268538" y="792162"/>
              <a:ext cx="719137"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15" name="Oval 18">
              <a:extLst>
                <a:ext uri="{FF2B5EF4-FFF2-40B4-BE49-F238E27FC236}">
                  <a16:creationId xmlns:a16="http://schemas.microsoft.com/office/drawing/2014/main" id="{224A2AD2-41B0-48F1-BBD9-ADE8ECADCDA3}"/>
                </a:ext>
              </a:extLst>
            </p:cNvPr>
            <p:cNvSpPr>
              <a:spLocks noChangeArrowheads="1"/>
            </p:cNvSpPr>
            <p:nvPr/>
          </p:nvSpPr>
          <p:spPr bwMode="auto">
            <a:xfrm>
              <a:off x="4140200" y="2881312"/>
              <a:ext cx="914400" cy="5746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日期</a:t>
              </a:r>
            </a:p>
          </p:txBody>
        </p:sp>
        <p:sp>
          <p:nvSpPr>
            <p:cNvPr id="16" name="Oval 19">
              <a:extLst>
                <a:ext uri="{FF2B5EF4-FFF2-40B4-BE49-F238E27FC236}">
                  <a16:creationId xmlns:a16="http://schemas.microsoft.com/office/drawing/2014/main" id="{8E97A392-620B-49DB-93C4-CEA0363B69DB}"/>
                </a:ext>
              </a:extLst>
            </p:cNvPr>
            <p:cNvSpPr>
              <a:spLocks noChangeArrowheads="1"/>
            </p:cNvSpPr>
            <p:nvPr/>
          </p:nvSpPr>
          <p:spPr bwMode="auto">
            <a:xfrm>
              <a:off x="3924300" y="3889375"/>
              <a:ext cx="1223963" cy="5746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客户号</a:t>
              </a:r>
            </a:p>
          </p:txBody>
        </p:sp>
        <p:sp>
          <p:nvSpPr>
            <p:cNvPr id="17" name="Oval 20">
              <a:extLst>
                <a:ext uri="{FF2B5EF4-FFF2-40B4-BE49-F238E27FC236}">
                  <a16:creationId xmlns:a16="http://schemas.microsoft.com/office/drawing/2014/main" id="{61F7A1EF-61CF-48F1-832F-9840EE2069F5}"/>
                </a:ext>
              </a:extLst>
            </p:cNvPr>
            <p:cNvSpPr>
              <a:spLocks noChangeArrowheads="1"/>
            </p:cNvSpPr>
            <p:nvPr/>
          </p:nvSpPr>
          <p:spPr bwMode="auto">
            <a:xfrm>
              <a:off x="7308850" y="2736850"/>
              <a:ext cx="1223963" cy="7905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客户购</a:t>
              </a:r>
            </a:p>
            <a:p>
              <a:pPr algn="ctr" eaLnBrk="1" hangingPunct="1"/>
              <a:r>
                <a:rPr lang="zh-CN" altLang="en-US" b="1">
                  <a:solidFill>
                    <a:schemeClr val="bg1"/>
                  </a:solidFill>
                  <a:latin typeface="黑体" panose="02010609060101010101" pitchFamily="49" charset="-122"/>
                  <a:ea typeface="黑体" panose="02010609060101010101" pitchFamily="49" charset="-122"/>
                </a:rPr>
                <a:t>物信息</a:t>
              </a:r>
            </a:p>
          </p:txBody>
        </p:sp>
        <p:sp>
          <p:nvSpPr>
            <p:cNvPr id="18" name="Oval 21">
              <a:extLst>
                <a:ext uri="{FF2B5EF4-FFF2-40B4-BE49-F238E27FC236}">
                  <a16:creationId xmlns:a16="http://schemas.microsoft.com/office/drawing/2014/main" id="{656A7427-F1B1-48EF-B1DF-79BFCEB47450}"/>
                </a:ext>
              </a:extLst>
            </p:cNvPr>
            <p:cNvSpPr>
              <a:spLocks noChangeArrowheads="1"/>
            </p:cNvSpPr>
            <p:nvPr/>
          </p:nvSpPr>
          <p:spPr bwMode="auto">
            <a:xfrm>
              <a:off x="7380288" y="3817937"/>
              <a:ext cx="1223962" cy="7905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客户固</a:t>
              </a:r>
            </a:p>
            <a:p>
              <a:pPr algn="ctr" eaLnBrk="1" hangingPunct="1"/>
              <a:r>
                <a:rPr lang="zh-CN" altLang="en-US" b="1">
                  <a:solidFill>
                    <a:schemeClr val="bg1"/>
                  </a:solidFill>
                  <a:latin typeface="黑体" panose="02010609060101010101" pitchFamily="49" charset="-122"/>
                  <a:ea typeface="黑体" panose="02010609060101010101" pitchFamily="49" charset="-122"/>
                </a:rPr>
                <a:t>有信息</a:t>
              </a:r>
            </a:p>
          </p:txBody>
        </p:sp>
        <p:sp>
          <p:nvSpPr>
            <p:cNvPr id="19" name="Line 22">
              <a:extLst>
                <a:ext uri="{FF2B5EF4-FFF2-40B4-BE49-F238E27FC236}">
                  <a16:creationId xmlns:a16="http://schemas.microsoft.com/office/drawing/2014/main" id="{AA870C56-62CC-4E89-AF23-0C2D54C5D65F}"/>
                </a:ext>
              </a:extLst>
            </p:cNvPr>
            <p:cNvSpPr>
              <a:spLocks noChangeShapeType="1"/>
            </p:cNvSpPr>
            <p:nvPr/>
          </p:nvSpPr>
          <p:spPr bwMode="auto">
            <a:xfrm>
              <a:off x="5003800" y="3241675"/>
              <a:ext cx="576263"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20" name="Line 23">
              <a:extLst>
                <a:ext uri="{FF2B5EF4-FFF2-40B4-BE49-F238E27FC236}">
                  <a16:creationId xmlns:a16="http://schemas.microsoft.com/office/drawing/2014/main" id="{BBECA411-9AF1-4A79-8272-70AEEF1BB991}"/>
                </a:ext>
              </a:extLst>
            </p:cNvPr>
            <p:cNvSpPr>
              <a:spLocks noChangeShapeType="1"/>
            </p:cNvSpPr>
            <p:nvPr/>
          </p:nvSpPr>
          <p:spPr bwMode="auto">
            <a:xfrm flipV="1">
              <a:off x="5076825" y="3600450"/>
              <a:ext cx="50323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21" name="Line 24">
              <a:extLst>
                <a:ext uri="{FF2B5EF4-FFF2-40B4-BE49-F238E27FC236}">
                  <a16:creationId xmlns:a16="http://schemas.microsoft.com/office/drawing/2014/main" id="{88D551C6-3273-443D-9B59-F58BA8170580}"/>
                </a:ext>
              </a:extLst>
            </p:cNvPr>
            <p:cNvSpPr>
              <a:spLocks noChangeShapeType="1"/>
            </p:cNvSpPr>
            <p:nvPr/>
          </p:nvSpPr>
          <p:spPr bwMode="auto">
            <a:xfrm flipV="1">
              <a:off x="6443663" y="3241675"/>
              <a:ext cx="936625" cy="358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22" name="Line 25">
              <a:extLst>
                <a:ext uri="{FF2B5EF4-FFF2-40B4-BE49-F238E27FC236}">
                  <a16:creationId xmlns:a16="http://schemas.microsoft.com/office/drawing/2014/main" id="{D3BD0CF2-9086-4DAA-BE6E-2F9F80A7505F}"/>
                </a:ext>
              </a:extLst>
            </p:cNvPr>
            <p:cNvSpPr>
              <a:spLocks noChangeShapeType="1"/>
            </p:cNvSpPr>
            <p:nvPr/>
          </p:nvSpPr>
          <p:spPr bwMode="auto">
            <a:xfrm>
              <a:off x="6516688" y="3600450"/>
              <a:ext cx="935037"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23" name="Oval 26">
              <a:extLst>
                <a:ext uri="{FF2B5EF4-FFF2-40B4-BE49-F238E27FC236}">
                  <a16:creationId xmlns:a16="http://schemas.microsoft.com/office/drawing/2014/main" id="{07CEF4B0-8473-481F-B622-1C693E255772}"/>
                </a:ext>
              </a:extLst>
            </p:cNvPr>
            <p:cNvSpPr>
              <a:spLocks noChangeArrowheads="1"/>
            </p:cNvSpPr>
            <p:nvPr/>
          </p:nvSpPr>
          <p:spPr bwMode="auto">
            <a:xfrm>
              <a:off x="7451725" y="1152525"/>
              <a:ext cx="914400" cy="5746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日期</a:t>
              </a:r>
            </a:p>
          </p:txBody>
        </p:sp>
        <p:sp>
          <p:nvSpPr>
            <p:cNvPr id="24" name="Line 27">
              <a:extLst>
                <a:ext uri="{FF2B5EF4-FFF2-40B4-BE49-F238E27FC236}">
                  <a16:creationId xmlns:a16="http://schemas.microsoft.com/office/drawing/2014/main" id="{157894B9-7F6E-4829-9EA4-FB49989BE7FB}"/>
                </a:ext>
              </a:extLst>
            </p:cNvPr>
            <p:cNvSpPr>
              <a:spLocks noChangeShapeType="1"/>
            </p:cNvSpPr>
            <p:nvPr/>
          </p:nvSpPr>
          <p:spPr bwMode="auto">
            <a:xfrm flipV="1">
              <a:off x="6516688" y="1441450"/>
              <a:ext cx="935037"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25" name="Oval 28">
              <a:extLst>
                <a:ext uri="{FF2B5EF4-FFF2-40B4-BE49-F238E27FC236}">
                  <a16:creationId xmlns:a16="http://schemas.microsoft.com/office/drawing/2014/main" id="{CA3EBAF6-BEC9-4029-ADBD-0944DDC2D39C}"/>
                </a:ext>
              </a:extLst>
            </p:cNvPr>
            <p:cNvSpPr>
              <a:spLocks noChangeArrowheads="1"/>
            </p:cNvSpPr>
            <p:nvPr/>
          </p:nvSpPr>
          <p:spPr bwMode="auto">
            <a:xfrm>
              <a:off x="7308850" y="1873250"/>
              <a:ext cx="1223963" cy="5746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商品号</a:t>
              </a:r>
            </a:p>
          </p:txBody>
        </p:sp>
        <p:sp>
          <p:nvSpPr>
            <p:cNvPr id="26" name="Line 29">
              <a:extLst>
                <a:ext uri="{FF2B5EF4-FFF2-40B4-BE49-F238E27FC236}">
                  <a16:creationId xmlns:a16="http://schemas.microsoft.com/office/drawing/2014/main" id="{2390E11F-2F9E-4902-8892-EDFCF19D132C}"/>
                </a:ext>
              </a:extLst>
            </p:cNvPr>
            <p:cNvSpPr>
              <a:spLocks noChangeShapeType="1"/>
            </p:cNvSpPr>
            <p:nvPr/>
          </p:nvSpPr>
          <p:spPr bwMode="auto">
            <a:xfrm>
              <a:off x="6516688" y="1657350"/>
              <a:ext cx="792162"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27" name="Oval 30">
              <a:extLst>
                <a:ext uri="{FF2B5EF4-FFF2-40B4-BE49-F238E27FC236}">
                  <a16:creationId xmlns:a16="http://schemas.microsoft.com/office/drawing/2014/main" id="{E00D1157-CFB1-4C89-9852-9AC6A220CA55}"/>
                </a:ext>
              </a:extLst>
            </p:cNvPr>
            <p:cNvSpPr>
              <a:spLocks noChangeArrowheads="1"/>
            </p:cNvSpPr>
            <p:nvPr/>
          </p:nvSpPr>
          <p:spPr bwMode="auto">
            <a:xfrm>
              <a:off x="3851275" y="0"/>
              <a:ext cx="1223963" cy="7905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商品固</a:t>
              </a:r>
            </a:p>
            <a:p>
              <a:pPr algn="ctr" eaLnBrk="1" hangingPunct="1"/>
              <a:r>
                <a:rPr lang="zh-CN" altLang="en-US" b="1" dirty="0">
                  <a:solidFill>
                    <a:schemeClr val="bg1"/>
                  </a:solidFill>
                  <a:latin typeface="黑体" panose="02010609060101010101" pitchFamily="49" charset="-122"/>
                  <a:ea typeface="黑体" panose="02010609060101010101" pitchFamily="49" charset="-122"/>
                </a:rPr>
                <a:t>有信息</a:t>
              </a:r>
            </a:p>
          </p:txBody>
        </p:sp>
        <p:sp>
          <p:nvSpPr>
            <p:cNvPr id="28" name="Oval 31">
              <a:extLst>
                <a:ext uri="{FF2B5EF4-FFF2-40B4-BE49-F238E27FC236}">
                  <a16:creationId xmlns:a16="http://schemas.microsoft.com/office/drawing/2014/main" id="{19A69821-ACA5-4FF7-892B-63813C2BBEDF}"/>
                </a:ext>
              </a:extLst>
            </p:cNvPr>
            <p:cNvSpPr>
              <a:spLocks noChangeArrowheads="1"/>
            </p:cNvSpPr>
            <p:nvPr/>
          </p:nvSpPr>
          <p:spPr bwMode="auto">
            <a:xfrm>
              <a:off x="5148263" y="0"/>
              <a:ext cx="1223962" cy="7905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商品库</a:t>
              </a:r>
            </a:p>
            <a:p>
              <a:pPr algn="ctr" eaLnBrk="1" hangingPunct="1"/>
              <a:r>
                <a:rPr lang="zh-CN" altLang="en-US" b="1">
                  <a:solidFill>
                    <a:schemeClr val="bg1"/>
                  </a:solidFill>
                  <a:latin typeface="黑体" panose="02010609060101010101" pitchFamily="49" charset="-122"/>
                  <a:ea typeface="黑体" panose="02010609060101010101" pitchFamily="49" charset="-122"/>
                </a:rPr>
                <a:t>存信息</a:t>
              </a:r>
            </a:p>
          </p:txBody>
        </p:sp>
        <p:sp>
          <p:nvSpPr>
            <p:cNvPr id="29" name="Oval 32">
              <a:extLst>
                <a:ext uri="{FF2B5EF4-FFF2-40B4-BE49-F238E27FC236}">
                  <a16:creationId xmlns:a16="http://schemas.microsoft.com/office/drawing/2014/main" id="{0C84AFAD-F9E8-4D8C-847E-37EC8D847839}"/>
                </a:ext>
              </a:extLst>
            </p:cNvPr>
            <p:cNvSpPr>
              <a:spLocks noChangeArrowheads="1"/>
            </p:cNvSpPr>
            <p:nvPr/>
          </p:nvSpPr>
          <p:spPr bwMode="auto">
            <a:xfrm>
              <a:off x="6443663" y="0"/>
              <a:ext cx="1223962" cy="7905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商品销</a:t>
              </a:r>
            </a:p>
            <a:p>
              <a:pPr algn="ctr" eaLnBrk="1" hangingPunct="1"/>
              <a:r>
                <a:rPr lang="zh-CN" altLang="en-US" b="1">
                  <a:solidFill>
                    <a:schemeClr val="bg1"/>
                  </a:solidFill>
                  <a:latin typeface="黑体" panose="02010609060101010101" pitchFamily="49" charset="-122"/>
                  <a:ea typeface="黑体" panose="02010609060101010101" pitchFamily="49" charset="-122"/>
                </a:rPr>
                <a:t>售信息</a:t>
              </a:r>
            </a:p>
          </p:txBody>
        </p:sp>
        <p:sp>
          <p:nvSpPr>
            <p:cNvPr id="30" name="Oval 33">
              <a:extLst>
                <a:ext uri="{FF2B5EF4-FFF2-40B4-BE49-F238E27FC236}">
                  <a16:creationId xmlns:a16="http://schemas.microsoft.com/office/drawing/2014/main" id="{D3A3F580-C8A9-4707-A777-B51D630B8602}"/>
                </a:ext>
              </a:extLst>
            </p:cNvPr>
            <p:cNvSpPr>
              <a:spLocks noChangeArrowheads="1"/>
            </p:cNvSpPr>
            <p:nvPr/>
          </p:nvSpPr>
          <p:spPr bwMode="auto">
            <a:xfrm>
              <a:off x="7740650" y="0"/>
              <a:ext cx="1223963" cy="790575"/>
            </a:xfrm>
            <a:prstGeom prst="ellipse">
              <a:avLst/>
            </a:prstGeom>
            <a:solidFill>
              <a:srgbClr val="0070C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商品采</a:t>
              </a:r>
            </a:p>
            <a:p>
              <a:pPr algn="ctr" eaLnBrk="1" hangingPunct="1"/>
              <a:r>
                <a:rPr lang="zh-CN" altLang="en-US" b="1">
                  <a:solidFill>
                    <a:schemeClr val="bg1"/>
                  </a:solidFill>
                  <a:latin typeface="黑体" panose="02010609060101010101" pitchFamily="49" charset="-122"/>
                  <a:ea typeface="黑体" panose="02010609060101010101" pitchFamily="49" charset="-122"/>
                </a:rPr>
                <a:t>购信息</a:t>
              </a:r>
            </a:p>
          </p:txBody>
        </p:sp>
        <p:sp>
          <p:nvSpPr>
            <p:cNvPr id="31" name="Line 34">
              <a:extLst>
                <a:ext uri="{FF2B5EF4-FFF2-40B4-BE49-F238E27FC236}">
                  <a16:creationId xmlns:a16="http://schemas.microsoft.com/office/drawing/2014/main" id="{F32D3C96-22DB-4A5F-842D-A4DBDC17F0D1}"/>
                </a:ext>
              </a:extLst>
            </p:cNvPr>
            <p:cNvSpPr>
              <a:spLocks noChangeShapeType="1"/>
            </p:cNvSpPr>
            <p:nvPr/>
          </p:nvSpPr>
          <p:spPr bwMode="auto">
            <a:xfrm>
              <a:off x="4716463" y="720725"/>
              <a:ext cx="1223962"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32" name="Line 35">
              <a:extLst>
                <a:ext uri="{FF2B5EF4-FFF2-40B4-BE49-F238E27FC236}">
                  <a16:creationId xmlns:a16="http://schemas.microsoft.com/office/drawing/2014/main" id="{56C80A9F-AFC3-47F8-99CE-F68460EAC38D}"/>
                </a:ext>
              </a:extLst>
            </p:cNvPr>
            <p:cNvSpPr>
              <a:spLocks noChangeShapeType="1"/>
            </p:cNvSpPr>
            <p:nvPr/>
          </p:nvSpPr>
          <p:spPr bwMode="auto">
            <a:xfrm>
              <a:off x="5867400" y="792162"/>
              <a:ext cx="144463"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33" name="Line 36">
              <a:extLst>
                <a:ext uri="{FF2B5EF4-FFF2-40B4-BE49-F238E27FC236}">
                  <a16:creationId xmlns:a16="http://schemas.microsoft.com/office/drawing/2014/main" id="{DDF32C23-76B1-4C1F-8812-6297843A23D1}"/>
                </a:ext>
              </a:extLst>
            </p:cNvPr>
            <p:cNvSpPr>
              <a:spLocks noChangeShapeType="1"/>
            </p:cNvSpPr>
            <p:nvPr/>
          </p:nvSpPr>
          <p:spPr bwMode="auto">
            <a:xfrm flipH="1">
              <a:off x="6011863" y="792162"/>
              <a:ext cx="865187"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34" name="Line 37">
              <a:extLst>
                <a:ext uri="{FF2B5EF4-FFF2-40B4-BE49-F238E27FC236}">
                  <a16:creationId xmlns:a16="http://schemas.microsoft.com/office/drawing/2014/main" id="{007A18D7-D0FF-40B3-8B22-92BAC5AC2704}"/>
                </a:ext>
              </a:extLst>
            </p:cNvPr>
            <p:cNvSpPr>
              <a:spLocks noChangeShapeType="1"/>
            </p:cNvSpPr>
            <p:nvPr/>
          </p:nvSpPr>
          <p:spPr bwMode="auto">
            <a:xfrm flipH="1">
              <a:off x="6011863" y="792162"/>
              <a:ext cx="230505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35" name="AutoShape 38">
              <a:extLst>
                <a:ext uri="{FF2B5EF4-FFF2-40B4-BE49-F238E27FC236}">
                  <a16:creationId xmlns:a16="http://schemas.microsoft.com/office/drawing/2014/main" id="{D3596A48-D265-464C-B16D-7B8D59563469}"/>
                </a:ext>
              </a:extLst>
            </p:cNvPr>
            <p:cNvSpPr>
              <a:spLocks noChangeArrowheads="1"/>
            </p:cNvSpPr>
            <p:nvPr/>
          </p:nvSpPr>
          <p:spPr bwMode="auto">
            <a:xfrm>
              <a:off x="3635375" y="1296987"/>
              <a:ext cx="1008063" cy="719138"/>
            </a:xfrm>
            <a:prstGeom prst="diamond">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供应</a:t>
              </a:r>
            </a:p>
          </p:txBody>
        </p:sp>
        <p:sp>
          <p:nvSpPr>
            <p:cNvPr id="36" name="AutoShape 39">
              <a:extLst>
                <a:ext uri="{FF2B5EF4-FFF2-40B4-BE49-F238E27FC236}">
                  <a16:creationId xmlns:a16="http://schemas.microsoft.com/office/drawing/2014/main" id="{CE4798D0-B593-4A45-9CE0-1A4F3D8F216A}"/>
                </a:ext>
              </a:extLst>
            </p:cNvPr>
            <p:cNvSpPr>
              <a:spLocks noChangeArrowheads="1"/>
            </p:cNvSpPr>
            <p:nvPr/>
          </p:nvSpPr>
          <p:spPr bwMode="auto">
            <a:xfrm>
              <a:off x="5508625" y="2233612"/>
              <a:ext cx="1008063" cy="719138"/>
            </a:xfrm>
            <a:prstGeom prst="diamond">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购买</a:t>
              </a:r>
            </a:p>
          </p:txBody>
        </p:sp>
        <p:sp>
          <p:nvSpPr>
            <p:cNvPr id="37" name="Line 40">
              <a:extLst>
                <a:ext uri="{FF2B5EF4-FFF2-40B4-BE49-F238E27FC236}">
                  <a16:creationId xmlns:a16="http://schemas.microsoft.com/office/drawing/2014/main" id="{48082A6E-E4A5-4149-AF1B-9E68191E950A}"/>
                </a:ext>
              </a:extLst>
            </p:cNvPr>
            <p:cNvSpPr>
              <a:spLocks noChangeShapeType="1"/>
            </p:cNvSpPr>
            <p:nvPr/>
          </p:nvSpPr>
          <p:spPr bwMode="auto">
            <a:xfrm>
              <a:off x="2555875" y="1657350"/>
              <a:ext cx="1152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38" name="Line 41">
              <a:extLst>
                <a:ext uri="{FF2B5EF4-FFF2-40B4-BE49-F238E27FC236}">
                  <a16:creationId xmlns:a16="http://schemas.microsoft.com/office/drawing/2014/main" id="{7A9325F3-B5E7-400E-A2E2-0A51D449B186}"/>
                </a:ext>
              </a:extLst>
            </p:cNvPr>
            <p:cNvSpPr>
              <a:spLocks noChangeShapeType="1"/>
            </p:cNvSpPr>
            <p:nvPr/>
          </p:nvSpPr>
          <p:spPr bwMode="auto">
            <a:xfrm>
              <a:off x="4643438" y="1657350"/>
              <a:ext cx="9366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39" name="Line 42">
              <a:extLst>
                <a:ext uri="{FF2B5EF4-FFF2-40B4-BE49-F238E27FC236}">
                  <a16:creationId xmlns:a16="http://schemas.microsoft.com/office/drawing/2014/main" id="{17714B4D-7A49-4D24-854A-C8CDE9E83E40}"/>
                </a:ext>
              </a:extLst>
            </p:cNvPr>
            <p:cNvSpPr>
              <a:spLocks noChangeShapeType="1"/>
            </p:cNvSpPr>
            <p:nvPr/>
          </p:nvSpPr>
          <p:spPr bwMode="auto">
            <a:xfrm>
              <a:off x="6011863" y="1944687"/>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40" name="Line 43">
              <a:extLst>
                <a:ext uri="{FF2B5EF4-FFF2-40B4-BE49-F238E27FC236}">
                  <a16:creationId xmlns:a16="http://schemas.microsoft.com/office/drawing/2014/main" id="{5129575C-08C7-439E-80FE-011C6B8CF81E}"/>
                </a:ext>
              </a:extLst>
            </p:cNvPr>
            <p:cNvSpPr>
              <a:spLocks noChangeShapeType="1"/>
            </p:cNvSpPr>
            <p:nvPr/>
          </p:nvSpPr>
          <p:spPr bwMode="auto">
            <a:xfrm>
              <a:off x="6011863" y="2952750"/>
              <a:ext cx="0" cy="360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grpSp>
      <p:sp>
        <p:nvSpPr>
          <p:cNvPr id="2" name="矩形 1">
            <a:extLst>
              <a:ext uri="{FF2B5EF4-FFF2-40B4-BE49-F238E27FC236}">
                <a16:creationId xmlns:a16="http://schemas.microsoft.com/office/drawing/2014/main" id="{2CC498C4-4BBF-4858-8CA6-0ECEA660965C}"/>
              </a:ext>
            </a:extLst>
          </p:cNvPr>
          <p:cNvSpPr/>
          <p:nvPr/>
        </p:nvSpPr>
        <p:spPr>
          <a:xfrm>
            <a:off x="611981" y="4839370"/>
            <a:ext cx="4572000" cy="1417568"/>
          </a:xfrm>
          <a:prstGeom prst="rect">
            <a:avLst/>
          </a:prstGeom>
        </p:spPr>
        <p:txBody>
          <a:bodyPr>
            <a:spAutoFit/>
          </a:bodyPr>
          <a:lstStyle/>
          <a:p>
            <a:pPr eaLnBrk="1" hangingPunct="1">
              <a:lnSpc>
                <a:spcPct val="150000"/>
              </a:lnSpc>
            </a:pPr>
            <a:r>
              <a:rPr lang="zh-CN" altLang="en-US" sz="2000" b="1" dirty="0">
                <a:latin typeface="黑体" panose="02010609060101010101" pitchFamily="49" charset="-122"/>
                <a:ea typeface="黑体" panose="02010609060101010101" pitchFamily="49" charset="-122"/>
              </a:rPr>
              <a:t>长方形：</a:t>
            </a:r>
            <a:r>
              <a:rPr lang="zh-CN" altLang="en-US" sz="2000" b="1" dirty="0">
                <a:solidFill>
                  <a:srgbClr val="FF0000"/>
                </a:solidFill>
                <a:latin typeface="黑体" panose="02010609060101010101" pitchFamily="49" charset="-122"/>
                <a:ea typeface="黑体" panose="02010609060101010101" pitchFamily="49" charset="-122"/>
              </a:rPr>
              <a:t>实体</a:t>
            </a:r>
            <a:endParaRPr lang="en-US" altLang="zh-CN" sz="2000" b="1" dirty="0">
              <a:solidFill>
                <a:srgbClr val="FF0000"/>
              </a:solidFill>
              <a:latin typeface="黑体" panose="02010609060101010101" pitchFamily="49" charset="-122"/>
              <a:ea typeface="黑体" panose="02010609060101010101" pitchFamily="49" charset="-122"/>
            </a:endParaRPr>
          </a:p>
          <a:p>
            <a:pPr eaLnBrk="1" hangingPunct="1">
              <a:lnSpc>
                <a:spcPct val="150000"/>
              </a:lnSpc>
            </a:pPr>
            <a:r>
              <a:rPr lang="zh-CN" altLang="en-US" sz="2000" b="1" dirty="0">
                <a:latin typeface="黑体" panose="02010609060101010101" pitchFamily="49" charset="-122"/>
                <a:ea typeface="黑体" panose="02010609060101010101" pitchFamily="49" charset="-122"/>
              </a:rPr>
              <a:t>椭圆形：</a:t>
            </a:r>
            <a:r>
              <a:rPr lang="zh-CN" altLang="en-US" sz="2000" b="1" dirty="0">
                <a:solidFill>
                  <a:srgbClr val="FF0000"/>
                </a:solidFill>
                <a:latin typeface="黑体" panose="02010609060101010101" pitchFamily="49" charset="-122"/>
                <a:ea typeface="黑体" panose="02010609060101010101" pitchFamily="49" charset="-122"/>
              </a:rPr>
              <a:t>实体的属性组</a:t>
            </a:r>
          </a:p>
          <a:p>
            <a:pPr eaLnBrk="1" hangingPunct="1">
              <a:lnSpc>
                <a:spcPct val="150000"/>
              </a:lnSpc>
            </a:pPr>
            <a:r>
              <a:rPr lang="zh-CN" altLang="en-US" sz="2000" b="1" dirty="0">
                <a:latin typeface="黑体" panose="02010609060101010101" pitchFamily="49" charset="-122"/>
                <a:ea typeface="黑体" panose="02010609060101010101" pitchFamily="49" charset="-122"/>
              </a:rPr>
              <a:t>菱形：</a:t>
            </a:r>
            <a:r>
              <a:rPr lang="zh-CN" altLang="en-US" sz="2000" b="1" dirty="0">
                <a:solidFill>
                  <a:srgbClr val="FF0000"/>
                </a:solidFill>
                <a:latin typeface="黑体" panose="02010609060101010101" pitchFamily="49" charset="-122"/>
                <a:ea typeface="黑体" panose="02010609060101010101" pitchFamily="49" charset="-122"/>
              </a:rPr>
              <a:t>实体之间的联系</a:t>
            </a:r>
          </a:p>
        </p:txBody>
      </p:sp>
    </p:spTree>
    <p:extLst>
      <p:ext uri="{BB962C8B-B14F-4D97-AF65-F5344CB8AC3E}">
        <p14:creationId xmlns:p14="http://schemas.microsoft.com/office/powerpoint/2010/main" val="1340617782"/>
      </p:ext>
    </p:extLst>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179512" y="565416"/>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rPr>
              <a:t>3.1.1 </a:t>
            </a:r>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rPr>
              <a:t>数据仓库概念模型</a:t>
            </a:r>
          </a:p>
        </p:txBody>
      </p:sp>
      <p:sp>
        <p:nvSpPr>
          <p:cNvPr id="2" name="矩形 1">
            <a:extLst>
              <a:ext uri="{FF2B5EF4-FFF2-40B4-BE49-F238E27FC236}">
                <a16:creationId xmlns:a16="http://schemas.microsoft.com/office/drawing/2014/main" id="{C5A562EF-0526-48CB-8804-8E1DF7BFD91A}"/>
              </a:ext>
            </a:extLst>
          </p:cNvPr>
          <p:cNvSpPr/>
          <p:nvPr/>
        </p:nvSpPr>
        <p:spPr>
          <a:xfrm>
            <a:off x="549942" y="1582830"/>
            <a:ext cx="3892412" cy="523220"/>
          </a:xfrm>
          <a:prstGeom prst="rect">
            <a:avLst/>
          </a:prstGeom>
        </p:spPr>
        <p:txBody>
          <a:bodyPr wrap="none">
            <a:spAutoFit/>
          </a:bodyPr>
          <a:lstStyle/>
          <a:p>
            <a:pPr marL="457200" indent="-457200" eaLnBrk="1" hangingPunct="1">
              <a:buFont typeface="Wingdings" panose="05000000000000000000" pitchFamily="2" charset="2"/>
              <a:buChar char="Ø"/>
            </a:pPr>
            <a:r>
              <a:rPr lang="zh-CN" altLang="en-US" sz="2800" b="1" dirty="0">
                <a:solidFill>
                  <a:srgbClr val="00B0F0"/>
                </a:solidFill>
                <a:latin typeface="黑体" panose="02010609060101010101" pitchFamily="49" charset="-122"/>
                <a:ea typeface="黑体" panose="02010609060101010101" pitchFamily="49" charset="-122"/>
              </a:rPr>
              <a:t>面向对象的分析方法</a:t>
            </a:r>
          </a:p>
        </p:txBody>
      </p:sp>
      <p:sp>
        <p:nvSpPr>
          <p:cNvPr id="3" name="矩形 2">
            <a:extLst>
              <a:ext uri="{FF2B5EF4-FFF2-40B4-BE49-F238E27FC236}">
                <a16:creationId xmlns:a16="http://schemas.microsoft.com/office/drawing/2014/main" id="{B379B4C0-373C-4C0D-98C2-671ACAA4FC20}"/>
              </a:ext>
            </a:extLst>
          </p:cNvPr>
          <p:cNvSpPr/>
          <p:nvPr/>
        </p:nvSpPr>
        <p:spPr>
          <a:xfrm>
            <a:off x="877374" y="2029504"/>
            <a:ext cx="7367030" cy="2221762"/>
          </a:xfrm>
          <a:prstGeom prst="rect">
            <a:avLst/>
          </a:prstGeom>
        </p:spPr>
        <p:txBody>
          <a:bodyPr wrap="square">
            <a:spAutoFit/>
          </a:bodyPr>
          <a:lstStyle/>
          <a:p>
            <a:pPr indent="457200">
              <a:lnSpc>
                <a:spcPct val="150000"/>
              </a:lnSpc>
            </a:pPr>
            <a:r>
              <a:rPr lang="zh-CN" altLang="en-US" sz="2400" b="1" dirty="0">
                <a:latin typeface="黑体" panose="02010609060101010101" pitchFamily="49" charset="-122"/>
                <a:ea typeface="黑体" panose="02010609060101010101" pitchFamily="49" charset="-122"/>
              </a:rPr>
              <a:t>采用面向对象方法进行概念模型设计时，</a:t>
            </a:r>
            <a:r>
              <a:rPr lang="en-US" altLang="zh-CN" sz="2400" b="1" dirty="0">
                <a:latin typeface="黑体" panose="02010609060101010101" pitchFamily="49" charset="-122"/>
                <a:ea typeface="黑体" panose="02010609060101010101" pitchFamily="49" charset="-122"/>
              </a:rPr>
              <a:t>E-R</a:t>
            </a:r>
            <a:r>
              <a:rPr lang="zh-CN" altLang="en-US" sz="2400" b="1" dirty="0">
                <a:latin typeface="黑体" panose="02010609060101010101" pitchFamily="49" charset="-122"/>
                <a:ea typeface="黑体" panose="02010609060101010101" pitchFamily="49" charset="-122"/>
              </a:rPr>
              <a:t>模型中的实体转化为面向对象系统中的</a:t>
            </a:r>
            <a:r>
              <a:rPr lang="zh-CN" altLang="en-US" sz="2400" b="1" dirty="0">
                <a:solidFill>
                  <a:srgbClr val="FF0000"/>
                </a:solidFill>
                <a:latin typeface="黑体" panose="02010609060101010101" pitchFamily="49" charset="-122"/>
                <a:ea typeface="黑体" panose="02010609060101010101" pitchFamily="49" charset="-122"/>
              </a:rPr>
              <a:t>类</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E-R</a:t>
            </a:r>
            <a:r>
              <a:rPr lang="zh-CN" altLang="en-US" sz="2400" b="1" dirty="0">
                <a:latin typeface="黑体" panose="02010609060101010101" pitchFamily="49" charset="-122"/>
                <a:ea typeface="黑体" panose="02010609060101010101" pitchFamily="49" charset="-122"/>
              </a:rPr>
              <a:t>模型中实体的属性对应面向对象系统中类的</a:t>
            </a:r>
            <a:r>
              <a:rPr lang="zh-CN" altLang="en-US" sz="2400" b="1" dirty="0">
                <a:solidFill>
                  <a:srgbClr val="FF0000"/>
                </a:solidFill>
                <a:latin typeface="黑体" panose="02010609060101010101" pitchFamily="49" charset="-122"/>
                <a:ea typeface="黑体" panose="02010609060101010101" pitchFamily="49" charset="-122"/>
              </a:rPr>
              <a:t>属性</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E-R</a:t>
            </a:r>
            <a:r>
              <a:rPr lang="zh-CN" altLang="en-US" sz="2400" b="1" dirty="0">
                <a:latin typeface="黑体" panose="02010609060101010101" pitchFamily="49" charset="-122"/>
                <a:ea typeface="黑体" panose="02010609060101010101" pitchFamily="49" charset="-122"/>
              </a:rPr>
              <a:t>模型中实体间的关系表现为面向对象系统中</a:t>
            </a:r>
            <a:r>
              <a:rPr lang="zh-CN" altLang="en-US" sz="2400" b="1" dirty="0">
                <a:solidFill>
                  <a:srgbClr val="FF0000"/>
                </a:solidFill>
                <a:latin typeface="黑体" panose="02010609060101010101" pitchFamily="49" charset="-122"/>
                <a:ea typeface="黑体" panose="02010609060101010101" pitchFamily="49" charset="-122"/>
              </a:rPr>
              <a:t>类间的关系</a:t>
            </a:r>
            <a:r>
              <a:rPr lang="zh-CN" altLang="en-US" sz="2400" b="1"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p:txBody>
      </p:sp>
      <p:grpSp>
        <p:nvGrpSpPr>
          <p:cNvPr id="5" name="Group 6">
            <a:extLst>
              <a:ext uri="{FF2B5EF4-FFF2-40B4-BE49-F238E27FC236}">
                <a16:creationId xmlns:a16="http://schemas.microsoft.com/office/drawing/2014/main" id="{1BB5E562-E751-4B57-89D5-49B633323AF1}"/>
              </a:ext>
            </a:extLst>
          </p:cNvPr>
          <p:cNvGrpSpPr>
            <a:grpSpLocks/>
          </p:cNvGrpSpPr>
          <p:nvPr/>
        </p:nvGrpSpPr>
        <p:grpSpPr bwMode="auto">
          <a:xfrm>
            <a:off x="642937" y="4509120"/>
            <a:ext cx="7858125" cy="1728788"/>
            <a:chOff x="0" y="0"/>
            <a:chExt cx="7838115" cy="1728787"/>
          </a:xfrm>
          <a:solidFill>
            <a:srgbClr val="0070C0"/>
          </a:solidFill>
        </p:grpSpPr>
        <p:sp>
          <p:nvSpPr>
            <p:cNvPr id="6" name="Rectangle 11">
              <a:extLst>
                <a:ext uri="{FF2B5EF4-FFF2-40B4-BE49-F238E27FC236}">
                  <a16:creationId xmlns:a16="http://schemas.microsoft.com/office/drawing/2014/main" id="{D4998483-BCBE-4485-9C1D-2FF586A24116}"/>
                </a:ext>
              </a:extLst>
            </p:cNvPr>
            <p:cNvSpPr>
              <a:spLocks noChangeArrowheads="1"/>
            </p:cNvSpPr>
            <p:nvPr/>
          </p:nvSpPr>
          <p:spPr bwMode="auto">
            <a:xfrm>
              <a:off x="0" y="863600"/>
              <a:ext cx="1223962" cy="865187"/>
            </a:xfrm>
            <a:prstGeom prst="rect">
              <a:avLst/>
            </a:prstGeom>
            <a:grp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需求分析</a:t>
              </a:r>
            </a:p>
          </p:txBody>
        </p:sp>
        <p:sp>
          <p:nvSpPr>
            <p:cNvPr id="7" name="Rectangle 12">
              <a:extLst>
                <a:ext uri="{FF2B5EF4-FFF2-40B4-BE49-F238E27FC236}">
                  <a16:creationId xmlns:a16="http://schemas.microsoft.com/office/drawing/2014/main" id="{FB63B6F5-F573-48FE-9D1D-B9420747CA15}"/>
                </a:ext>
              </a:extLst>
            </p:cNvPr>
            <p:cNvSpPr>
              <a:spLocks noChangeArrowheads="1"/>
            </p:cNvSpPr>
            <p:nvPr/>
          </p:nvSpPr>
          <p:spPr bwMode="auto">
            <a:xfrm>
              <a:off x="1727200" y="863600"/>
              <a:ext cx="1223962" cy="865187"/>
            </a:xfrm>
            <a:prstGeom prst="rect">
              <a:avLst/>
            </a:prstGeom>
            <a:grp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选择类</a:t>
              </a:r>
            </a:p>
          </p:txBody>
        </p:sp>
        <p:sp>
          <p:nvSpPr>
            <p:cNvPr id="8" name="Rectangle 13">
              <a:extLst>
                <a:ext uri="{FF2B5EF4-FFF2-40B4-BE49-F238E27FC236}">
                  <a16:creationId xmlns:a16="http://schemas.microsoft.com/office/drawing/2014/main" id="{910B0BC6-D104-43BF-B0D9-2D26D83856D4}"/>
                </a:ext>
              </a:extLst>
            </p:cNvPr>
            <p:cNvSpPr>
              <a:spLocks noChangeArrowheads="1"/>
            </p:cNvSpPr>
            <p:nvPr/>
          </p:nvSpPr>
          <p:spPr bwMode="auto">
            <a:xfrm>
              <a:off x="3382962" y="863600"/>
              <a:ext cx="1800225" cy="865187"/>
            </a:xfrm>
            <a:prstGeom prst="rect">
              <a:avLst/>
            </a:prstGeom>
            <a:grp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确定类间关系</a:t>
              </a:r>
            </a:p>
          </p:txBody>
        </p:sp>
        <p:sp>
          <p:nvSpPr>
            <p:cNvPr id="9" name="Rectangle 14">
              <a:extLst>
                <a:ext uri="{FF2B5EF4-FFF2-40B4-BE49-F238E27FC236}">
                  <a16:creationId xmlns:a16="http://schemas.microsoft.com/office/drawing/2014/main" id="{B9D9299D-E8D4-4D92-8B8F-ABA98B85DD00}"/>
                </a:ext>
              </a:extLst>
            </p:cNvPr>
            <p:cNvSpPr>
              <a:spLocks noChangeArrowheads="1"/>
            </p:cNvSpPr>
            <p:nvPr/>
          </p:nvSpPr>
          <p:spPr bwMode="auto">
            <a:xfrm>
              <a:off x="5616575" y="863600"/>
              <a:ext cx="2221540" cy="865187"/>
            </a:xfrm>
            <a:prstGeom prst="rect">
              <a:avLst/>
            </a:prstGeom>
            <a:grp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chemeClr val="bg1"/>
                  </a:solidFill>
                  <a:latin typeface="黑体" panose="02010609060101010101" pitchFamily="49" charset="-122"/>
                  <a:ea typeface="黑体" panose="02010609060101010101" pitchFamily="49" charset="-122"/>
                </a:rPr>
                <a:t>描述类属性、动作</a:t>
              </a:r>
            </a:p>
          </p:txBody>
        </p:sp>
        <p:sp>
          <p:nvSpPr>
            <p:cNvPr id="10" name="Line 16">
              <a:extLst>
                <a:ext uri="{FF2B5EF4-FFF2-40B4-BE49-F238E27FC236}">
                  <a16:creationId xmlns:a16="http://schemas.microsoft.com/office/drawing/2014/main" id="{E87DD1E2-3A5B-437E-8D7B-5E82D8E94C48}"/>
                </a:ext>
              </a:extLst>
            </p:cNvPr>
            <p:cNvSpPr>
              <a:spLocks noChangeShapeType="1"/>
            </p:cNvSpPr>
            <p:nvPr/>
          </p:nvSpPr>
          <p:spPr bwMode="auto">
            <a:xfrm>
              <a:off x="1223962" y="1295400"/>
              <a:ext cx="503238" cy="0"/>
            </a:xfrm>
            <a:prstGeom prst="line">
              <a:avLst/>
            </a:prstGeom>
            <a:grpFill/>
            <a:ln w="9525">
              <a:solidFill>
                <a:schemeClr val="tx1"/>
              </a:solidFill>
              <a:round/>
              <a:headEnd/>
              <a:tailEnd type="triangle" w="med" len="med"/>
            </a:ln>
          </p:spPr>
          <p:txBody>
            <a:bodyPr/>
            <a:lstStyle/>
            <a:p>
              <a:endParaRPr lang="zh-CN" altLang="en-US">
                <a:latin typeface="黑体" panose="02010609060101010101" pitchFamily="49" charset="-122"/>
                <a:ea typeface="黑体" panose="02010609060101010101" pitchFamily="49" charset="-122"/>
              </a:endParaRPr>
            </a:p>
          </p:txBody>
        </p:sp>
        <p:sp>
          <p:nvSpPr>
            <p:cNvPr id="11" name="Line 17">
              <a:extLst>
                <a:ext uri="{FF2B5EF4-FFF2-40B4-BE49-F238E27FC236}">
                  <a16:creationId xmlns:a16="http://schemas.microsoft.com/office/drawing/2014/main" id="{4376C8E7-26E5-46A4-BFA5-2F3A01CF6A4C}"/>
                </a:ext>
              </a:extLst>
            </p:cNvPr>
            <p:cNvSpPr>
              <a:spLocks noChangeShapeType="1"/>
            </p:cNvSpPr>
            <p:nvPr/>
          </p:nvSpPr>
          <p:spPr bwMode="auto">
            <a:xfrm>
              <a:off x="2951162" y="1295400"/>
              <a:ext cx="431800" cy="0"/>
            </a:xfrm>
            <a:prstGeom prst="line">
              <a:avLst/>
            </a:prstGeom>
            <a:grpFill/>
            <a:ln w="9525">
              <a:solidFill>
                <a:schemeClr val="tx1"/>
              </a:solidFill>
              <a:round/>
              <a:headEnd/>
              <a:tailEnd type="triangle" w="med" len="med"/>
            </a:ln>
          </p:spPr>
          <p:txBody>
            <a:bodyPr/>
            <a:lstStyle/>
            <a:p>
              <a:endParaRPr lang="zh-CN" altLang="en-US">
                <a:latin typeface="黑体" panose="02010609060101010101" pitchFamily="49" charset="-122"/>
                <a:ea typeface="黑体" panose="02010609060101010101" pitchFamily="49" charset="-122"/>
              </a:endParaRPr>
            </a:p>
          </p:txBody>
        </p:sp>
        <p:sp>
          <p:nvSpPr>
            <p:cNvPr id="12" name="Line 18">
              <a:extLst>
                <a:ext uri="{FF2B5EF4-FFF2-40B4-BE49-F238E27FC236}">
                  <a16:creationId xmlns:a16="http://schemas.microsoft.com/office/drawing/2014/main" id="{E60DFD65-8E49-4410-93F0-B2DC65773894}"/>
                </a:ext>
              </a:extLst>
            </p:cNvPr>
            <p:cNvSpPr>
              <a:spLocks noChangeShapeType="1"/>
            </p:cNvSpPr>
            <p:nvPr/>
          </p:nvSpPr>
          <p:spPr bwMode="auto">
            <a:xfrm>
              <a:off x="5183187" y="1368425"/>
              <a:ext cx="433388" cy="0"/>
            </a:xfrm>
            <a:prstGeom prst="line">
              <a:avLst/>
            </a:prstGeom>
            <a:grpFill/>
            <a:ln w="9525">
              <a:solidFill>
                <a:schemeClr val="tx1"/>
              </a:solidFill>
              <a:round/>
              <a:headEnd/>
              <a:tailEnd type="triangle" w="med" len="med"/>
            </a:ln>
          </p:spPr>
          <p:txBody>
            <a:bodyPr/>
            <a:lstStyle/>
            <a:p>
              <a:endParaRPr lang="zh-CN" altLang="en-US">
                <a:latin typeface="黑体" panose="02010609060101010101" pitchFamily="49" charset="-122"/>
                <a:ea typeface="黑体" panose="02010609060101010101" pitchFamily="49" charset="-122"/>
              </a:endParaRPr>
            </a:p>
          </p:txBody>
        </p:sp>
        <p:sp>
          <p:nvSpPr>
            <p:cNvPr id="13" name="Line 20">
              <a:extLst>
                <a:ext uri="{FF2B5EF4-FFF2-40B4-BE49-F238E27FC236}">
                  <a16:creationId xmlns:a16="http://schemas.microsoft.com/office/drawing/2014/main" id="{EA9D83A9-6B4C-417E-AF74-2A52F71D2A44}"/>
                </a:ext>
              </a:extLst>
            </p:cNvPr>
            <p:cNvSpPr>
              <a:spLocks noChangeShapeType="1"/>
            </p:cNvSpPr>
            <p:nvPr/>
          </p:nvSpPr>
          <p:spPr bwMode="auto">
            <a:xfrm flipV="1">
              <a:off x="4248150" y="431800"/>
              <a:ext cx="0" cy="431800"/>
            </a:xfrm>
            <a:prstGeom prst="line">
              <a:avLst/>
            </a:prstGeom>
            <a:grpFill/>
            <a:ln w="9525">
              <a:solidFill>
                <a:schemeClr val="tx1"/>
              </a:solidFill>
              <a:round/>
              <a:headEnd/>
              <a:tailEnd/>
            </a:ln>
          </p:spPr>
          <p:txBody>
            <a:bodyPr/>
            <a:lstStyle/>
            <a:p>
              <a:endParaRPr lang="zh-CN" altLang="en-US">
                <a:latin typeface="黑体" panose="02010609060101010101" pitchFamily="49" charset="-122"/>
                <a:ea typeface="黑体" panose="02010609060101010101" pitchFamily="49" charset="-122"/>
              </a:endParaRPr>
            </a:p>
          </p:txBody>
        </p:sp>
        <p:sp>
          <p:nvSpPr>
            <p:cNvPr id="14" name="Line 21">
              <a:extLst>
                <a:ext uri="{FF2B5EF4-FFF2-40B4-BE49-F238E27FC236}">
                  <a16:creationId xmlns:a16="http://schemas.microsoft.com/office/drawing/2014/main" id="{755C3F97-6E84-4712-8463-1740F6D4EF23}"/>
                </a:ext>
              </a:extLst>
            </p:cNvPr>
            <p:cNvSpPr>
              <a:spLocks noChangeShapeType="1"/>
            </p:cNvSpPr>
            <p:nvPr/>
          </p:nvSpPr>
          <p:spPr bwMode="auto">
            <a:xfrm flipH="1">
              <a:off x="503237" y="431800"/>
              <a:ext cx="3744913" cy="0"/>
            </a:xfrm>
            <a:prstGeom prst="line">
              <a:avLst/>
            </a:prstGeom>
            <a:grpFill/>
            <a:ln w="9525">
              <a:solidFill>
                <a:schemeClr val="tx1"/>
              </a:solidFill>
              <a:round/>
              <a:headEnd/>
              <a:tailEnd/>
            </a:ln>
          </p:spPr>
          <p:txBody>
            <a:bodyPr/>
            <a:lstStyle/>
            <a:p>
              <a:endParaRPr lang="zh-CN" altLang="en-US">
                <a:latin typeface="黑体" panose="02010609060101010101" pitchFamily="49" charset="-122"/>
                <a:ea typeface="黑体" panose="02010609060101010101" pitchFamily="49" charset="-122"/>
              </a:endParaRPr>
            </a:p>
          </p:txBody>
        </p:sp>
        <p:sp>
          <p:nvSpPr>
            <p:cNvPr id="15" name="Line 22">
              <a:extLst>
                <a:ext uri="{FF2B5EF4-FFF2-40B4-BE49-F238E27FC236}">
                  <a16:creationId xmlns:a16="http://schemas.microsoft.com/office/drawing/2014/main" id="{24EC4FF0-C17A-4F13-82B5-57C362D2C065}"/>
                </a:ext>
              </a:extLst>
            </p:cNvPr>
            <p:cNvSpPr>
              <a:spLocks noChangeShapeType="1"/>
            </p:cNvSpPr>
            <p:nvPr/>
          </p:nvSpPr>
          <p:spPr bwMode="auto">
            <a:xfrm>
              <a:off x="503237" y="431800"/>
              <a:ext cx="0" cy="431800"/>
            </a:xfrm>
            <a:prstGeom prst="line">
              <a:avLst/>
            </a:prstGeom>
            <a:grpFill/>
            <a:ln w="9525">
              <a:solidFill>
                <a:schemeClr val="tx1"/>
              </a:solidFill>
              <a:round/>
              <a:headEnd/>
              <a:tailEnd type="triangle" w="med" len="med"/>
            </a:ln>
          </p:spPr>
          <p:txBody>
            <a:bodyPr/>
            <a:lstStyle/>
            <a:p>
              <a:endParaRPr lang="zh-CN" altLang="en-US">
                <a:latin typeface="黑体" panose="02010609060101010101" pitchFamily="49" charset="-122"/>
                <a:ea typeface="黑体" panose="02010609060101010101" pitchFamily="49" charset="-122"/>
              </a:endParaRPr>
            </a:p>
          </p:txBody>
        </p:sp>
        <p:sp>
          <p:nvSpPr>
            <p:cNvPr id="16" name="Line 23">
              <a:extLst>
                <a:ext uri="{FF2B5EF4-FFF2-40B4-BE49-F238E27FC236}">
                  <a16:creationId xmlns:a16="http://schemas.microsoft.com/office/drawing/2014/main" id="{8CA4E88B-F42A-4F29-B559-6B334085C543}"/>
                </a:ext>
              </a:extLst>
            </p:cNvPr>
            <p:cNvSpPr>
              <a:spLocks noChangeShapeType="1"/>
            </p:cNvSpPr>
            <p:nvPr/>
          </p:nvSpPr>
          <p:spPr bwMode="auto">
            <a:xfrm>
              <a:off x="2303462" y="431800"/>
              <a:ext cx="0" cy="431800"/>
            </a:xfrm>
            <a:prstGeom prst="line">
              <a:avLst/>
            </a:prstGeom>
            <a:grpFill/>
            <a:ln w="9525">
              <a:solidFill>
                <a:schemeClr val="tx1"/>
              </a:solidFill>
              <a:round/>
              <a:headEnd/>
              <a:tailEnd type="triangle" w="med" len="med"/>
            </a:ln>
          </p:spPr>
          <p:txBody>
            <a:bodyPr/>
            <a:lstStyle/>
            <a:p>
              <a:endParaRPr lang="zh-CN" altLang="en-US">
                <a:latin typeface="黑体" panose="02010609060101010101" pitchFamily="49" charset="-122"/>
                <a:ea typeface="黑体" panose="02010609060101010101" pitchFamily="49" charset="-122"/>
              </a:endParaRPr>
            </a:p>
          </p:txBody>
        </p:sp>
        <p:sp>
          <p:nvSpPr>
            <p:cNvPr id="17" name="Text Box 24">
              <a:extLst>
                <a:ext uri="{FF2B5EF4-FFF2-40B4-BE49-F238E27FC236}">
                  <a16:creationId xmlns:a16="http://schemas.microsoft.com/office/drawing/2014/main" id="{732003B2-9167-4245-8F2B-FB333E00A6D2}"/>
                </a:ext>
              </a:extLst>
            </p:cNvPr>
            <p:cNvSpPr txBox="1">
              <a:spLocks noChangeArrowheads="1"/>
            </p:cNvSpPr>
            <p:nvPr/>
          </p:nvSpPr>
          <p:spPr bwMode="auto">
            <a:xfrm>
              <a:off x="1150937" y="0"/>
              <a:ext cx="2276585" cy="3693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黑体" panose="02010609060101010101" pitchFamily="49" charset="-122"/>
                  <a:ea typeface="黑体" panose="02010609060101010101" pitchFamily="49" charset="-122"/>
                </a:rPr>
                <a:t>对类的选择进行调整</a:t>
              </a:r>
            </a:p>
          </p:txBody>
        </p:sp>
      </p:grpSp>
    </p:spTree>
    <p:extLst>
      <p:ext uri="{BB962C8B-B14F-4D97-AF65-F5344CB8AC3E}">
        <p14:creationId xmlns:p14="http://schemas.microsoft.com/office/powerpoint/2010/main" val="172262400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173931" y="577978"/>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3.1.1 </a:t>
            </a:r>
            <a:r>
              <a:rPr lang="zh-CN" altLang="en-US" b="1" dirty="0">
                <a:latin typeface="黑体" panose="02010609060101010101" pitchFamily="49" charset="-122"/>
                <a:ea typeface="黑体" panose="02010609060101010101" pitchFamily="49" charset="-122"/>
                <a:cs typeface="+mj-cs"/>
              </a:rPr>
              <a:t>数据仓库概念模型</a:t>
            </a:r>
          </a:p>
        </p:txBody>
      </p:sp>
      <p:sp>
        <p:nvSpPr>
          <p:cNvPr id="3" name="TextBox 5">
            <a:extLst>
              <a:ext uri="{FF2B5EF4-FFF2-40B4-BE49-F238E27FC236}">
                <a16:creationId xmlns:a16="http://schemas.microsoft.com/office/drawing/2014/main" id="{5513ED3E-DC2B-47AD-83EC-855E886BC9B6}"/>
              </a:ext>
            </a:extLst>
          </p:cNvPr>
          <p:cNvSpPr txBox="1">
            <a:spLocks noChangeArrowheads="1"/>
          </p:cNvSpPr>
          <p:nvPr/>
        </p:nvSpPr>
        <p:spPr bwMode="auto">
          <a:xfrm>
            <a:off x="777747" y="2394570"/>
            <a:ext cx="7250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indent="457200" eaLnBrk="1" hangingPunct="1"/>
            <a:r>
              <a:rPr lang="zh-CN" altLang="en-US" sz="2400" b="1" dirty="0">
                <a:latin typeface="黑体" panose="02010609060101010101" pitchFamily="49" charset="-122"/>
                <a:ea typeface="黑体" panose="02010609060101010101" pitchFamily="49" charset="-122"/>
              </a:rPr>
              <a:t>类常用的图形表示方法是</a:t>
            </a:r>
            <a:r>
              <a:rPr lang="zh-CN" altLang="en-US" sz="2400" b="1" dirty="0">
                <a:solidFill>
                  <a:srgbClr val="FF0000"/>
                </a:solidFill>
                <a:latin typeface="黑体" panose="02010609060101010101" pitchFamily="49" charset="-122"/>
                <a:ea typeface="黑体" panose="02010609060101010101" pitchFamily="49" charset="-122"/>
              </a:rPr>
              <a:t>类表</a:t>
            </a:r>
            <a:r>
              <a:rPr lang="zh-CN" altLang="en-US" sz="2400" b="1" dirty="0">
                <a:latin typeface="黑体" panose="02010609060101010101" pitchFamily="49" charset="-122"/>
                <a:ea typeface="黑体" panose="02010609060101010101" pitchFamily="49" charset="-122"/>
              </a:rPr>
              <a:t>，类之间存在三种关系：</a:t>
            </a:r>
            <a:r>
              <a:rPr lang="zh-CN" altLang="en-US" sz="2400" b="1" dirty="0">
                <a:solidFill>
                  <a:srgbClr val="FF0000"/>
                </a:solidFill>
                <a:latin typeface="黑体" panose="02010609060101010101" pitchFamily="49" charset="-122"/>
                <a:ea typeface="黑体" panose="02010609060101010101" pitchFamily="49" charset="-122"/>
              </a:rPr>
              <a:t>继承</a:t>
            </a:r>
            <a:r>
              <a:rPr lang="zh-CN" altLang="en-US" sz="2400" b="1" dirty="0">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包含</a:t>
            </a:r>
            <a:r>
              <a:rPr lang="zh-CN" altLang="en-US" sz="2400" b="1" dirty="0">
                <a:latin typeface="黑体" panose="02010609060101010101" pitchFamily="49" charset="-122"/>
                <a:ea typeface="黑体" panose="02010609060101010101" pitchFamily="49" charset="-122"/>
              </a:rPr>
              <a:t>和</a:t>
            </a:r>
            <a:r>
              <a:rPr lang="zh-CN" altLang="en-US" sz="2400" b="1" dirty="0">
                <a:solidFill>
                  <a:srgbClr val="FF0000"/>
                </a:solidFill>
                <a:latin typeface="黑体" panose="02010609060101010101" pitchFamily="49" charset="-122"/>
                <a:ea typeface="黑体" panose="02010609060101010101" pitchFamily="49" charset="-122"/>
              </a:rPr>
              <a:t>关联</a:t>
            </a:r>
            <a:r>
              <a:rPr lang="zh-CN" altLang="en-US" sz="2400" b="1" dirty="0">
                <a:latin typeface="黑体" panose="02010609060101010101" pitchFamily="49" charset="-122"/>
                <a:ea typeface="黑体" panose="02010609060101010101" pitchFamily="49" charset="-122"/>
              </a:rPr>
              <a:t>。</a:t>
            </a:r>
          </a:p>
        </p:txBody>
      </p:sp>
      <p:grpSp>
        <p:nvGrpSpPr>
          <p:cNvPr id="4" name="Group 6">
            <a:extLst>
              <a:ext uri="{FF2B5EF4-FFF2-40B4-BE49-F238E27FC236}">
                <a16:creationId xmlns:a16="http://schemas.microsoft.com/office/drawing/2014/main" id="{B5931819-73B4-4DF2-A963-8CE7988FA2B4}"/>
              </a:ext>
            </a:extLst>
          </p:cNvPr>
          <p:cNvGrpSpPr>
            <a:grpSpLocks/>
          </p:cNvGrpSpPr>
          <p:nvPr/>
        </p:nvGrpSpPr>
        <p:grpSpPr bwMode="auto">
          <a:xfrm>
            <a:off x="1979712" y="3429000"/>
            <a:ext cx="4143375" cy="2771775"/>
            <a:chOff x="0" y="0"/>
            <a:chExt cx="4143404" cy="2771788"/>
          </a:xfrm>
        </p:grpSpPr>
        <p:sp>
          <p:nvSpPr>
            <p:cNvPr id="5" name="矩形 6">
              <a:extLst>
                <a:ext uri="{FF2B5EF4-FFF2-40B4-BE49-F238E27FC236}">
                  <a16:creationId xmlns:a16="http://schemas.microsoft.com/office/drawing/2014/main" id="{7EC67423-6B7A-42EB-9128-952426DCBDF3}"/>
                </a:ext>
              </a:extLst>
            </p:cNvPr>
            <p:cNvSpPr>
              <a:spLocks noChangeArrowheads="1"/>
            </p:cNvSpPr>
            <p:nvPr/>
          </p:nvSpPr>
          <p:spPr bwMode="auto">
            <a:xfrm>
              <a:off x="2857520" y="0"/>
              <a:ext cx="1285884" cy="500064"/>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FFFFFF"/>
                  </a:solidFill>
                  <a:latin typeface="黑体" panose="02010609060101010101" pitchFamily="49" charset="-122"/>
                  <a:ea typeface="黑体" panose="02010609060101010101" pitchFamily="49" charset="-122"/>
                </a:rPr>
                <a:t>汽车</a:t>
              </a:r>
            </a:p>
          </p:txBody>
        </p:sp>
        <p:sp>
          <p:nvSpPr>
            <p:cNvPr id="6" name="矩形 7">
              <a:extLst>
                <a:ext uri="{FF2B5EF4-FFF2-40B4-BE49-F238E27FC236}">
                  <a16:creationId xmlns:a16="http://schemas.microsoft.com/office/drawing/2014/main" id="{7F21112D-CEB3-4743-A013-71AB1E41D0C9}"/>
                </a:ext>
              </a:extLst>
            </p:cNvPr>
            <p:cNvSpPr>
              <a:spLocks noChangeArrowheads="1"/>
            </p:cNvSpPr>
            <p:nvPr/>
          </p:nvSpPr>
          <p:spPr bwMode="auto">
            <a:xfrm>
              <a:off x="2857520" y="500064"/>
              <a:ext cx="1285884" cy="1357319"/>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属性：</a:t>
              </a:r>
              <a:endParaRPr lang="en-US" altLang="zh-CN" sz="2000" b="1" dirty="0">
                <a:solidFill>
                  <a:srgbClr val="FFFFFF"/>
                </a:solidFill>
                <a:latin typeface="黑体" panose="02010609060101010101" pitchFamily="49" charset="-122"/>
                <a:ea typeface="黑体" panose="02010609060101010101" pitchFamily="49" charset="-122"/>
              </a:endParaRPr>
            </a:p>
            <a:p>
              <a:pPr algn="ctr" eaLnBrk="1" hangingPunct="1"/>
              <a:r>
                <a:rPr lang="zh-CN" altLang="en-US" sz="2000" b="1" dirty="0">
                  <a:solidFill>
                    <a:srgbClr val="FFFFFF"/>
                  </a:solidFill>
                  <a:latin typeface="黑体" panose="02010609060101010101" pitchFamily="49" charset="-122"/>
                  <a:ea typeface="黑体" panose="02010609060101010101" pitchFamily="49" charset="-122"/>
                </a:rPr>
                <a:t>颜色</a:t>
              </a:r>
              <a:endParaRPr lang="en-US" altLang="zh-CN" sz="2000" b="1" dirty="0">
                <a:solidFill>
                  <a:srgbClr val="FFFFFF"/>
                </a:solidFill>
                <a:latin typeface="黑体" panose="02010609060101010101" pitchFamily="49" charset="-122"/>
                <a:ea typeface="黑体" panose="02010609060101010101" pitchFamily="49" charset="-122"/>
              </a:endParaRPr>
            </a:p>
            <a:p>
              <a:pPr algn="ctr" eaLnBrk="1" hangingPunct="1"/>
              <a:r>
                <a:rPr lang="zh-CN" altLang="en-US" sz="2000" b="1" dirty="0">
                  <a:solidFill>
                    <a:srgbClr val="FFFFFF"/>
                  </a:solidFill>
                  <a:latin typeface="黑体" panose="02010609060101010101" pitchFamily="49" charset="-122"/>
                  <a:ea typeface="黑体" panose="02010609060101010101" pitchFamily="49" charset="-122"/>
                </a:rPr>
                <a:t>类型</a:t>
              </a:r>
              <a:endParaRPr lang="en-US" altLang="zh-CN" sz="2000" b="1" dirty="0">
                <a:solidFill>
                  <a:srgbClr val="FFFFFF"/>
                </a:solidFill>
                <a:latin typeface="黑体" panose="02010609060101010101" pitchFamily="49" charset="-122"/>
                <a:ea typeface="黑体" panose="02010609060101010101" pitchFamily="49" charset="-122"/>
              </a:endParaRPr>
            </a:p>
            <a:p>
              <a:pPr algn="ctr" eaLnBrk="1" hangingPunct="1"/>
              <a:r>
                <a:rPr lang="en-US" altLang="zh-CN" sz="2000" b="1" dirty="0">
                  <a:solidFill>
                    <a:srgbClr val="FFFFFF"/>
                  </a:solidFill>
                  <a:latin typeface="黑体" panose="02010609060101010101" pitchFamily="49" charset="-122"/>
                  <a:ea typeface="黑体" panose="02010609060101010101" pitchFamily="49" charset="-122"/>
                </a:rPr>
                <a:t>……</a:t>
              </a:r>
              <a:endParaRPr lang="zh-CN" altLang="en-US" sz="2000" b="1" dirty="0">
                <a:solidFill>
                  <a:srgbClr val="FFFFFF"/>
                </a:solidFill>
                <a:latin typeface="黑体" panose="02010609060101010101" pitchFamily="49" charset="-122"/>
                <a:ea typeface="黑体" panose="02010609060101010101" pitchFamily="49" charset="-122"/>
              </a:endParaRPr>
            </a:p>
          </p:txBody>
        </p:sp>
        <p:sp>
          <p:nvSpPr>
            <p:cNvPr id="7" name="矩形 8">
              <a:extLst>
                <a:ext uri="{FF2B5EF4-FFF2-40B4-BE49-F238E27FC236}">
                  <a16:creationId xmlns:a16="http://schemas.microsoft.com/office/drawing/2014/main" id="{85C04337-862E-4BDE-AD77-9FCB6DCB992E}"/>
                </a:ext>
              </a:extLst>
            </p:cNvPr>
            <p:cNvSpPr>
              <a:spLocks noChangeArrowheads="1"/>
            </p:cNvSpPr>
            <p:nvPr/>
          </p:nvSpPr>
          <p:spPr bwMode="auto">
            <a:xfrm>
              <a:off x="2857520" y="1857384"/>
              <a:ext cx="1285884" cy="914404"/>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动作：</a:t>
              </a:r>
              <a:endParaRPr lang="en-US" altLang="zh-CN" sz="2000" b="1" dirty="0">
                <a:solidFill>
                  <a:srgbClr val="FFFFFF"/>
                </a:solidFill>
                <a:latin typeface="黑体" panose="02010609060101010101" pitchFamily="49" charset="-122"/>
                <a:ea typeface="黑体" panose="02010609060101010101" pitchFamily="49" charset="-122"/>
              </a:endParaRPr>
            </a:p>
            <a:p>
              <a:pPr algn="ctr" eaLnBrk="1" hangingPunct="1"/>
              <a:r>
                <a:rPr lang="zh-CN" altLang="en-US" sz="2000" b="1" dirty="0">
                  <a:solidFill>
                    <a:srgbClr val="FFFFFF"/>
                  </a:solidFill>
                  <a:latin typeface="黑体" panose="02010609060101010101" pitchFamily="49" charset="-122"/>
                  <a:ea typeface="黑体" panose="02010609060101010101" pitchFamily="49" charset="-122"/>
                </a:rPr>
                <a:t>行驶（）</a:t>
              </a:r>
            </a:p>
          </p:txBody>
        </p:sp>
        <p:cxnSp>
          <p:nvCxnSpPr>
            <p:cNvPr id="8" name="直接连接符 10">
              <a:extLst>
                <a:ext uri="{FF2B5EF4-FFF2-40B4-BE49-F238E27FC236}">
                  <a16:creationId xmlns:a16="http://schemas.microsoft.com/office/drawing/2014/main" id="{F2376870-844C-4619-B7C2-A9019D1669B9}"/>
                </a:ext>
              </a:extLst>
            </p:cNvPr>
            <p:cNvCxnSpPr>
              <a:cxnSpLocks noChangeShapeType="1"/>
              <a:stCxn id="5" idx="1"/>
            </p:cNvCxnSpPr>
            <p:nvPr/>
          </p:nvCxnSpPr>
          <p:spPr bwMode="auto">
            <a:xfrm rot="10800000" flipV="1">
              <a:off x="2071703" y="249238"/>
              <a:ext cx="785817" cy="36513"/>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sp>
          <p:nvSpPr>
            <p:cNvPr id="9" name="TextBox 11">
              <a:extLst>
                <a:ext uri="{FF2B5EF4-FFF2-40B4-BE49-F238E27FC236}">
                  <a16:creationId xmlns:a16="http://schemas.microsoft.com/office/drawing/2014/main" id="{4879C730-DFA3-4A6C-8236-B55D4FD0B8A5}"/>
                </a:ext>
              </a:extLst>
            </p:cNvPr>
            <p:cNvSpPr txBox="1">
              <a:spLocks noChangeArrowheads="1"/>
            </p:cNvSpPr>
            <p:nvPr/>
          </p:nvSpPr>
          <p:spPr bwMode="auto">
            <a:xfrm>
              <a:off x="1285884" y="7143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黑体" panose="02010609060101010101" pitchFamily="49" charset="-122"/>
                  <a:ea typeface="黑体" panose="02010609060101010101" pitchFamily="49" charset="-122"/>
                </a:rPr>
                <a:t>类名</a:t>
              </a:r>
            </a:p>
          </p:txBody>
        </p:sp>
        <p:cxnSp>
          <p:nvCxnSpPr>
            <p:cNvPr id="10" name="直接连接符 13">
              <a:extLst>
                <a:ext uri="{FF2B5EF4-FFF2-40B4-BE49-F238E27FC236}">
                  <a16:creationId xmlns:a16="http://schemas.microsoft.com/office/drawing/2014/main" id="{1DB15085-8C3D-46B5-BBC1-4E948EB42A0A}"/>
                </a:ext>
              </a:extLst>
            </p:cNvPr>
            <p:cNvCxnSpPr>
              <a:cxnSpLocks noChangeShapeType="1"/>
              <a:stCxn id="6" idx="1"/>
            </p:cNvCxnSpPr>
            <p:nvPr/>
          </p:nvCxnSpPr>
          <p:spPr bwMode="auto">
            <a:xfrm rot="10800000" flipV="1">
              <a:off x="1785951" y="1179518"/>
              <a:ext cx="1071569" cy="34925"/>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sp>
          <p:nvSpPr>
            <p:cNvPr id="11" name="TextBox 14">
              <a:extLst>
                <a:ext uri="{FF2B5EF4-FFF2-40B4-BE49-F238E27FC236}">
                  <a16:creationId xmlns:a16="http://schemas.microsoft.com/office/drawing/2014/main" id="{F865384B-DAF6-4715-9A47-D2FDC7883B6F}"/>
                </a:ext>
              </a:extLst>
            </p:cNvPr>
            <p:cNvSpPr txBox="1">
              <a:spLocks noChangeArrowheads="1"/>
            </p:cNvSpPr>
            <p:nvPr/>
          </p:nvSpPr>
          <p:spPr bwMode="auto">
            <a:xfrm>
              <a:off x="0" y="1000132"/>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latin typeface="黑体" panose="02010609060101010101" pitchFamily="49" charset="-122"/>
                  <a:ea typeface="黑体" panose="02010609060101010101" pitchFamily="49" charset="-122"/>
                </a:rPr>
                <a:t>类的属性集合</a:t>
              </a:r>
            </a:p>
          </p:txBody>
        </p:sp>
        <p:cxnSp>
          <p:nvCxnSpPr>
            <p:cNvPr id="12" name="直接连接符 16">
              <a:extLst>
                <a:ext uri="{FF2B5EF4-FFF2-40B4-BE49-F238E27FC236}">
                  <a16:creationId xmlns:a16="http://schemas.microsoft.com/office/drawing/2014/main" id="{09258690-E351-446B-8B2A-2B5FE22B0CA5}"/>
                </a:ext>
              </a:extLst>
            </p:cNvPr>
            <p:cNvCxnSpPr>
              <a:cxnSpLocks noChangeShapeType="1"/>
              <a:stCxn id="7" idx="1"/>
            </p:cNvCxnSpPr>
            <p:nvPr/>
          </p:nvCxnSpPr>
          <p:spPr bwMode="auto">
            <a:xfrm rot="10800000">
              <a:off x="1857388" y="2214572"/>
              <a:ext cx="1000132" cy="100013"/>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sp>
          <p:nvSpPr>
            <p:cNvPr id="13" name="TextBox 17">
              <a:extLst>
                <a:ext uri="{FF2B5EF4-FFF2-40B4-BE49-F238E27FC236}">
                  <a16:creationId xmlns:a16="http://schemas.microsoft.com/office/drawing/2014/main" id="{4E8B4114-2CC2-495F-B43B-B8BC9B45C87E}"/>
                </a:ext>
              </a:extLst>
            </p:cNvPr>
            <p:cNvSpPr txBox="1">
              <a:spLocks noChangeArrowheads="1"/>
            </p:cNvSpPr>
            <p:nvPr/>
          </p:nvSpPr>
          <p:spPr bwMode="auto">
            <a:xfrm>
              <a:off x="0" y="2000264"/>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黑体" panose="02010609060101010101" pitchFamily="49" charset="-122"/>
                  <a:ea typeface="黑体" panose="02010609060101010101" pitchFamily="49" charset="-122"/>
                </a:rPr>
                <a:t>类的动作集合</a:t>
              </a:r>
            </a:p>
          </p:txBody>
        </p:sp>
      </p:grpSp>
      <p:sp>
        <p:nvSpPr>
          <p:cNvPr id="2" name="矩形 1">
            <a:extLst>
              <a:ext uri="{FF2B5EF4-FFF2-40B4-BE49-F238E27FC236}">
                <a16:creationId xmlns:a16="http://schemas.microsoft.com/office/drawing/2014/main" id="{E7B41546-D879-442C-B1A7-F4E8D9697AC7}"/>
              </a:ext>
            </a:extLst>
          </p:cNvPr>
          <p:cNvSpPr/>
          <p:nvPr/>
        </p:nvSpPr>
        <p:spPr>
          <a:xfrm>
            <a:off x="467544" y="1632898"/>
            <a:ext cx="3719288" cy="523220"/>
          </a:xfrm>
          <a:prstGeom prst="rect">
            <a:avLst/>
          </a:prstGeom>
        </p:spPr>
        <p:txBody>
          <a:bodyPr wrap="none">
            <a:spAutoFit/>
          </a:bodyPr>
          <a:lstStyle/>
          <a:p>
            <a:pPr marL="285750" indent="-285750">
              <a:buFont typeface="Wingdings" panose="05000000000000000000" pitchFamily="2" charset="2"/>
              <a:buChar char="Ø"/>
            </a:pPr>
            <a:r>
              <a:rPr lang="zh-CN" altLang="en-US" sz="2800" b="1" dirty="0">
                <a:solidFill>
                  <a:srgbClr val="00B0F0"/>
                </a:solidFill>
                <a:latin typeface="黑体" panose="02010609060101010101" pitchFamily="49" charset="-122"/>
                <a:ea typeface="黑体" panose="02010609060101010101" pitchFamily="49" charset="-122"/>
              </a:rPr>
              <a:t>面向对象的分析方法</a:t>
            </a:r>
          </a:p>
        </p:txBody>
      </p:sp>
    </p:spTree>
    <p:extLst>
      <p:ext uri="{BB962C8B-B14F-4D97-AF65-F5344CB8AC3E}">
        <p14:creationId xmlns:p14="http://schemas.microsoft.com/office/powerpoint/2010/main" val="4184065706"/>
      </p:ext>
    </p:extLst>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51520" y="639243"/>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3.1.1 </a:t>
            </a:r>
            <a:r>
              <a:rPr lang="zh-CN" altLang="en-US" b="1" dirty="0">
                <a:latin typeface="黑体" panose="02010609060101010101" pitchFamily="49" charset="-122"/>
                <a:ea typeface="黑体" panose="02010609060101010101" pitchFamily="49" charset="-122"/>
                <a:cs typeface="+mj-cs"/>
              </a:rPr>
              <a:t>数据仓库概念模型</a:t>
            </a:r>
          </a:p>
        </p:txBody>
      </p:sp>
      <p:grpSp>
        <p:nvGrpSpPr>
          <p:cNvPr id="5" name="Group 7">
            <a:extLst>
              <a:ext uri="{FF2B5EF4-FFF2-40B4-BE49-F238E27FC236}">
                <a16:creationId xmlns:a16="http://schemas.microsoft.com/office/drawing/2014/main" id="{B1E12E99-FB95-49BE-A670-8DC543133FCD}"/>
              </a:ext>
            </a:extLst>
          </p:cNvPr>
          <p:cNvGrpSpPr>
            <a:grpSpLocks/>
          </p:cNvGrpSpPr>
          <p:nvPr/>
        </p:nvGrpSpPr>
        <p:grpSpPr bwMode="auto">
          <a:xfrm>
            <a:off x="867561" y="2507570"/>
            <a:ext cx="3342089" cy="1838051"/>
            <a:chOff x="0" y="0"/>
            <a:chExt cx="4557739" cy="2428892"/>
          </a:xfrm>
        </p:grpSpPr>
        <p:sp>
          <p:nvSpPr>
            <p:cNvPr id="6" name="矩形 7">
              <a:extLst>
                <a:ext uri="{FF2B5EF4-FFF2-40B4-BE49-F238E27FC236}">
                  <a16:creationId xmlns:a16="http://schemas.microsoft.com/office/drawing/2014/main" id="{02816684-BC9F-4621-9035-5283FB174F1F}"/>
                </a:ext>
              </a:extLst>
            </p:cNvPr>
            <p:cNvSpPr>
              <a:spLocks noChangeArrowheads="1"/>
            </p:cNvSpPr>
            <p:nvPr/>
          </p:nvSpPr>
          <p:spPr bwMode="auto">
            <a:xfrm>
              <a:off x="1363380" y="0"/>
              <a:ext cx="1894654" cy="747128"/>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交通工具</a:t>
              </a:r>
            </a:p>
          </p:txBody>
        </p:sp>
        <p:sp>
          <p:nvSpPr>
            <p:cNvPr id="7" name="矩形 8">
              <a:extLst>
                <a:ext uri="{FF2B5EF4-FFF2-40B4-BE49-F238E27FC236}">
                  <a16:creationId xmlns:a16="http://schemas.microsoft.com/office/drawing/2014/main" id="{4900C1F2-6A77-4861-9BA7-414ACA4B51DA}"/>
                </a:ext>
              </a:extLst>
            </p:cNvPr>
            <p:cNvSpPr>
              <a:spLocks noChangeArrowheads="1"/>
            </p:cNvSpPr>
            <p:nvPr/>
          </p:nvSpPr>
          <p:spPr bwMode="auto">
            <a:xfrm>
              <a:off x="0" y="1785951"/>
              <a:ext cx="1088697" cy="642941"/>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汽车</a:t>
              </a:r>
            </a:p>
          </p:txBody>
        </p:sp>
        <p:sp>
          <p:nvSpPr>
            <p:cNvPr id="8" name="矩形 9">
              <a:extLst>
                <a:ext uri="{FF2B5EF4-FFF2-40B4-BE49-F238E27FC236}">
                  <a16:creationId xmlns:a16="http://schemas.microsoft.com/office/drawing/2014/main" id="{370EE8ED-0FD2-4A7E-9DD4-C108EC33395A}"/>
                </a:ext>
              </a:extLst>
            </p:cNvPr>
            <p:cNvSpPr>
              <a:spLocks noChangeArrowheads="1"/>
            </p:cNvSpPr>
            <p:nvPr/>
          </p:nvSpPr>
          <p:spPr bwMode="auto">
            <a:xfrm>
              <a:off x="3476809" y="1785951"/>
              <a:ext cx="1080930" cy="642941"/>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轮船</a:t>
              </a:r>
            </a:p>
          </p:txBody>
        </p:sp>
        <p:sp>
          <p:nvSpPr>
            <p:cNvPr id="9" name="矩形 10">
              <a:extLst>
                <a:ext uri="{FF2B5EF4-FFF2-40B4-BE49-F238E27FC236}">
                  <a16:creationId xmlns:a16="http://schemas.microsoft.com/office/drawing/2014/main" id="{819DF654-9202-4F70-80A4-97C7BD8D4DC0}"/>
                </a:ext>
              </a:extLst>
            </p:cNvPr>
            <p:cNvSpPr>
              <a:spLocks noChangeArrowheads="1"/>
            </p:cNvSpPr>
            <p:nvPr/>
          </p:nvSpPr>
          <p:spPr bwMode="auto">
            <a:xfrm>
              <a:off x="1857387" y="1785951"/>
              <a:ext cx="1080931" cy="642941"/>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火车</a:t>
              </a:r>
            </a:p>
          </p:txBody>
        </p:sp>
        <p:cxnSp>
          <p:nvCxnSpPr>
            <p:cNvPr id="10" name="直接连接符 12">
              <a:extLst>
                <a:ext uri="{FF2B5EF4-FFF2-40B4-BE49-F238E27FC236}">
                  <a16:creationId xmlns:a16="http://schemas.microsoft.com/office/drawing/2014/main" id="{11E9EA0B-05CC-4904-953D-681AD9067903}"/>
                </a:ext>
              </a:extLst>
            </p:cNvPr>
            <p:cNvCxnSpPr>
              <a:cxnSpLocks noChangeShapeType="1"/>
              <a:stCxn id="6" idx="2"/>
              <a:endCxn id="11" idx="0"/>
            </p:cNvCxnSpPr>
            <p:nvPr/>
          </p:nvCxnSpPr>
          <p:spPr bwMode="auto">
            <a:xfrm>
              <a:off x="2310707" y="747128"/>
              <a:ext cx="0" cy="355145"/>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sp>
          <p:nvSpPr>
            <p:cNvPr id="11" name="等腰三角形 13">
              <a:extLst>
                <a:ext uri="{FF2B5EF4-FFF2-40B4-BE49-F238E27FC236}">
                  <a16:creationId xmlns:a16="http://schemas.microsoft.com/office/drawing/2014/main" id="{D5CA71E5-1438-439A-8FFB-CB34BD4CE045}"/>
                </a:ext>
              </a:extLst>
            </p:cNvPr>
            <p:cNvSpPr>
              <a:spLocks noChangeArrowheads="1"/>
            </p:cNvSpPr>
            <p:nvPr/>
          </p:nvSpPr>
          <p:spPr bwMode="auto">
            <a:xfrm>
              <a:off x="2167830" y="1102273"/>
              <a:ext cx="285753" cy="214313"/>
            </a:xfrm>
            <a:prstGeom prst="triangle">
              <a:avLst>
                <a:gd name="adj" fmla="val 50000"/>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黑体" panose="02010609060101010101" pitchFamily="49" charset="-122"/>
                <a:ea typeface="黑体" panose="02010609060101010101" pitchFamily="49" charset="-122"/>
              </a:endParaRPr>
            </a:p>
          </p:txBody>
        </p:sp>
        <p:cxnSp>
          <p:nvCxnSpPr>
            <p:cNvPr id="12" name="直接连接符 15">
              <a:extLst>
                <a:ext uri="{FF2B5EF4-FFF2-40B4-BE49-F238E27FC236}">
                  <a16:creationId xmlns:a16="http://schemas.microsoft.com/office/drawing/2014/main" id="{18FC2F60-4E00-4A27-BA8E-D14FE2289D2C}"/>
                </a:ext>
              </a:extLst>
            </p:cNvPr>
            <p:cNvCxnSpPr>
              <a:cxnSpLocks noChangeShapeType="1"/>
            </p:cNvCxnSpPr>
            <p:nvPr/>
          </p:nvCxnSpPr>
          <p:spPr bwMode="auto">
            <a:xfrm>
              <a:off x="477064" y="1324887"/>
              <a:ext cx="3714770" cy="1588"/>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cxnSp>
          <p:nvCxnSpPr>
            <p:cNvPr id="13" name="直接连接符 17">
              <a:extLst>
                <a:ext uri="{FF2B5EF4-FFF2-40B4-BE49-F238E27FC236}">
                  <a16:creationId xmlns:a16="http://schemas.microsoft.com/office/drawing/2014/main" id="{EBF58407-A304-481A-8433-B3A006DEFAB5}"/>
                </a:ext>
              </a:extLst>
            </p:cNvPr>
            <p:cNvCxnSpPr>
              <a:cxnSpLocks noChangeShapeType="1"/>
            </p:cNvCxnSpPr>
            <p:nvPr/>
          </p:nvCxnSpPr>
          <p:spPr bwMode="auto">
            <a:xfrm rot="5400000">
              <a:off x="296783" y="1504285"/>
              <a:ext cx="355602" cy="1587"/>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cxnSp>
          <p:nvCxnSpPr>
            <p:cNvPr id="14" name="直接连接符 25">
              <a:extLst>
                <a:ext uri="{FF2B5EF4-FFF2-40B4-BE49-F238E27FC236}">
                  <a16:creationId xmlns:a16="http://schemas.microsoft.com/office/drawing/2014/main" id="{AB99B7D6-78B0-4D56-8308-2E6493BA4E1C}"/>
                </a:ext>
              </a:extLst>
            </p:cNvPr>
            <p:cNvCxnSpPr>
              <a:cxnSpLocks noChangeShapeType="1"/>
            </p:cNvCxnSpPr>
            <p:nvPr/>
          </p:nvCxnSpPr>
          <p:spPr bwMode="auto">
            <a:xfrm>
              <a:off x="2325202" y="1312928"/>
              <a:ext cx="3882" cy="469366"/>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cxnSp>
          <p:nvCxnSpPr>
            <p:cNvPr id="15" name="直接连接符 29">
              <a:extLst>
                <a:ext uri="{FF2B5EF4-FFF2-40B4-BE49-F238E27FC236}">
                  <a16:creationId xmlns:a16="http://schemas.microsoft.com/office/drawing/2014/main" id="{C78CBC47-00EF-4FBC-BB85-9D64B1E8AFAA}"/>
                </a:ext>
              </a:extLst>
            </p:cNvPr>
            <p:cNvCxnSpPr>
              <a:cxnSpLocks noChangeShapeType="1"/>
            </p:cNvCxnSpPr>
            <p:nvPr/>
          </p:nvCxnSpPr>
          <p:spPr bwMode="auto">
            <a:xfrm>
              <a:off x="4191008" y="1325682"/>
              <a:ext cx="826" cy="472798"/>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grpSp>
      <p:grpSp>
        <p:nvGrpSpPr>
          <p:cNvPr id="16" name="Group 6">
            <a:extLst>
              <a:ext uri="{FF2B5EF4-FFF2-40B4-BE49-F238E27FC236}">
                <a16:creationId xmlns:a16="http://schemas.microsoft.com/office/drawing/2014/main" id="{74AF2CA1-FD22-465D-B606-A2261C9FA8EE}"/>
              </a:ext>
            </a:extLst>
          </p:cNvPr>
          <p:cNvGrpSpPr>
            <a:grpSpLocks/>
          </p:cNvGrpSpPr>
          <p:nvPr/>
        </p:nvGrpSpPr>
        <p:grpSpPr bwMode="auto">
          <a:xfrm>
            <a:off x="5418227" y="2465044"/>
            <a:ext cx="2754363" cy="1919219"/>
            <a:chOff x="0" y="0"/>
            <a:chExt cx="3786214" cy="2500330"/>
          </a:xfrm>
        </p:grpSpPr>
        <p:sp>
          <p:nvSpPr>
            <p:cNvPr id="17" name="矩形 7">
              <a:extLst>
                <a:ext uri="{FF2B5EF4-FFF2-40B4-BE49-F238E27FC236}">
                  <a16:creationId xmlns:a16="http://schemas.microsoft.com/office/drawing/2014/main" id="{BEA05B4B-C649-4063-8149-66406F10CF1F}"/>
                </a:ext>
              </a:extLst>
            </p:cNvPr>
            <p:cNvSpPr>
              <a:spLocks noChangeArrowheads="1"/>
            </p:cNvSpPr>
            <p:nvPr/>
          </p:nvSpPr>
          <p:spPr bwMode="auto">
            <a:xfrm>
              <a:off x="1285884" y="0"/>
              <a:ext cx="1143008" cy="714380"/>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学校</a:t>
              </a:r>
            </a:p>
          </p:txBody>
        </p:sp>
        <p:sp>
          <p:nvSpPr>
            <p:cNvPr id="18" name="矩形 8">
              <a:extLst>
                <a:ext uri="{FF2B5EF4-FFF2-40B4-BE49-F238E27FC236}">
                  <a16:creationId xmlns:a16="http://schemas.microsoft.com/office/drawing/2014/main" id="{C85DF2A9-C27D-41C5-81D2-30951D05A830}"/>
                </a:ext>
              </a:extLst>
            </p:cNvPr>
            <p:cNvSpPr>
              <a:spLocks noChangeArrowheads="1"/>
            </p:cNvSpPr>
            <p:nvPr/>
          </p:nvSpPr>
          <p:spPr bwMode="auto">
            <a:xfrm>
              <a:off x="2643206" y="1714512"/>
              <a:ext cx="1143008" cy="714380"/>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FFFFFF"/>
                  </a:solidFill>
                  <a:latin typeface="黑体" panose="02010609060101010101" pitchFamily="49" charset="-122"/>
                  <a:ea typeface="黑体" panose="02010609060101010101" pitchFamily="49" charset="-122"/>
                </a:rPr>
                <a:t>学生</a:t>
              </a:r>
            </a:p>
          </p:txBody>
        </p:sp>
        <p:sp>
          <p:nvSpPr>
            <p:cNvPr id="19" name="矩形 9">
              <a:extLst>
                <a:ext uri="{FF2B5EF4-FFF2-40B4-BE49-F238E27FC236}">
                  <a16:creationId xmlns:a16="http://schemas.microsoft.com/office/drawing/2014/main" id="{322BAFBE-8D4C-4A54-98B9-E2215EAD6D98}"/>
                </a:ext>
              </a:extLst>
            </p:cNvPr>
            <p:cNvSpPr>
              <a:spLocks noChangeArrowheads="1"/>
            </p:cNvSpPr>
            <p:nvPr/>
          </p:nvSpPr>
          <p:spPr bwMode="auto">
            <a:xfrm>
              <a:off x="0" y="1785950"/>
              <a:ext cx="1143008" cy="714380"/>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教师</a:t>
              </a:r>
            </a:p>
          </p:txBody>
        </p:sp>
        <p:sp>
          <p:nvSpPr>
            <p:cNvPr id="20" name="菱形 10">
              <a:extLst>
                <a:ext uri="{FF2B5EF4-FFF2-40B4-BE49-F238E27FC236}">
                  <a16:creationId xmlns:a16="http://schemas.microsoft.com/office/drawing/2014/main" id="{300B4A7D-10DB-4475-8D32-CBF668BB40AD}"/>
                </a:ext>
              </a:extLst>
            </p:cNvPr>
            <p:cNvSpPr>
              <a:spLocks noChangeArrowheads="1"/>
            </p:cNvSpPr>
            <p:nvPr/>
          </p:nvSpPr>
          <p:spPr bwMode="auto">
            <a:xfrm>
              <a:off x="1571636" y="714380"/>
              <a:ext cx="500066" cy="357190"/>
            </a:xfrm>
            <a:prstGeom prst="diamond">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黑体" panose="02010609060101010101" pitchFamily="49" charset="-122"/>
                <a:ea typeface="黑体" panose="02010609060101010101" pitchFamily="49" charset="-122"/>
              </a:endParaRPr>
            </a:p>
          </p:txBody>
        </p:sp>
        <p:cxnSp>
          <p:nvCxnSpPr>
            <p:cNvPr id="21" name="直接连接符 12">
              <a:extLst>
                <a:ext uri="{FF2B5EF4-FFF2-40B4-BE49-F238E27FC236}">
                  <a16:creationId xmlns:a16="http://schemas.microsoft.com/office/drawing/2014/main" id="{CE704DC5-29C7-49CA-8CEB-66AF0C767863}"/>
                </a:ext>
              </a:extLst>
            </p:cNvPr>
            <p:cNvCxnSpPr>
              <a:cxnSpLocks noChangeShapeType="1"/>
            </p:cNvCxnSpPr>
            <p:nvPr/>
          </p:nvCxnSpPr>
          <p:spPr bwMode="auto">
            <a:xfrm rot="5400000">
              <a:off x="1679582" y="1249366"/>
              <a:ext cx="214314" cy="1587"/>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cxnSp>
          <p:nvCxnSpPr>
            <p:cNvPr id="22" name="直接连接符 14">
              <a:extLst>
                <a:ext uri="{FF2B5EF4-FFF2-40B4-BE49-F238E27FC236}">
                  <a16:creationId xmlns:a16="http://schemas.microsoft.com/office/drawing/2014/main" id="{86859287-C90B-4A9E-A637-F51FCB1C63C8}"/>
                </a:ext>
              </a:extLst>
            </p:cNvPr>
            <p:cNvCxnSpPr>
              <a:cxnSpLocks noChangeShapeType="1"/>
            </p:cNvCxnSpPr>
            <p:nvPr/>
          </p:nvCxnSpPr>
          <p:spPr bwMode="auto">
            <a:xfrm>
              <a:off x="642942" y="1357322"/>
              <a:ext cx="2500329" cy="1588"/>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cxnSp>
          <p:nvCxnSpPr>
            <p:cNvPr id="23" name="直接连接符 16">
              <a:extLst>
                <a:ext uri="{FF2B5EF4-FFF2-40B4-BE49-F238E27FC236}">
                  <a16:creationId xmlns:a16="http://schemas.microsoft.com/office/drawing/2014/main" id="{F3A2E5D3-75F6-407A-8024-5D3F9DA1CE18}"/>
                </a:ext>
              </a:extLst>
            </p:cNvPr>
            <p:cNvCxnSpPr>
              <a:cxnSpLocks noChangeShapeType="1"/>
            </p:cNvCxnSpPr>
            <p:nvPr/>
          </p:nvCxnSpPr>
          <p:spPr bwMode="auto">
            <a:xfrm rot="5400000">
              <a:off x="500061" y="1500193"/>
              <a:ext cx="285752" cy="3175"/>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cxnSp>
          <p:nvCxnSpPr>
            <p:cNvPr id="24" name="直接连接符 18">
              <a:extLst>
                <a:ext uri="{FF2B5EF4-FFF2-40B4-BE49-F238E27FC236}">
                  <a16:creationId xmlns:a16="http://schemas.microsoft.com/office/drawing/2014/main" id="{3F3265FD-4C9A-46C6-B465-28B075F3C4EC}"/>
                </a:ext>
              </a:extLst>
            </p:cNvPr>
            <p:cNvCxnSpPr>
              <a:cxnSpLocks noChangeShapeType="1"/>
            </p:cNvCxnSpPr>
            <p:nvPr/>
          </p:nvCxnSpPr>
          <p:spPr bwMode="auto">
            <a:xfrm rot="5400000">
              <a:off x="3000392" y="1500193"/>
              <a:ext cx="285752" cy="3175"/>
            </a:xfrm>
            <a:prstGeom prst="line">
              <a:avLst/>
            </a:prstGeom>
            <a:noFill/>
            <a:ln w="9525">
              <a:solidFill>
                <a:srgbClr val="065093"/>
              </a:solidFill>
              <a:round/>
              <a:headEnd/>
              <a:tailEnd/>
            </a:ln>
            <a:extLst>
              <a:ext uri="{909E8E84-426E-40DD-AFC4-6F175D3DCCD1}">
                <a14:hiddenFill xmlns:a14="http://schemas.microsoft.com/office/drawing/2010/main">
                  <a:noFill/>
                </a14:hiddenFill>
              </a:ext>
            </a:extLst>
          </p:spPr>
        </p:cxnSp>
      </p:grpSp>
      <p:grpSp>
        <p:nvGrpSpPr>
          <p:cNvPr id="25" name="Group 7">
            <a:extLst>
              <a:ext uri="{FF2B5EF4-FFF2-40B4-BE49-F238E27FC236}">
                <a16:creationId xmlns:a16="http://schemas.microsoft.com/office/drawing/2014/main" id="{509FA3FE-D4C9-419C-8A8E-7F7386BD7AE2}"/>
              </a:ext>
            </a:extLst>
          </p:cNvPr>
          <p:cNvGrpSpPr>
            <a:grpSpLocks/>
          </p:cNvGrpSpPr>
          <p:nvPr/>
        </p:nvGrpSpPr>
        <p:grpSpPr bwMode="auto">
          <a:xfrm>
            <a:off x="2260622" y="5671360"/>
            <a:ext cx="5072063" cy="857250"/>
            <a:chOff x="0" y="0"/>
            <a:chExt cx="5072098" cy="857256"/>
          </a:xfrm>
        </p:grpSpPr>
        <p:sp>
          <p:nvSpPr>
            <p:cNvPr id="26" name="矩形 7">
              <a:extLst>
                <a:ext uri="{FF2B5EF4-FFF2-40B4-BE49-F238E27FC236}">
                  <a16:creationId xmlns:a16="http://schemas.microsoft.com/office/drawing/2014/main" id="{B29E4B2E-8C37-4338-A44B-D4906E4191DB}"/>
                </a:ext>
              </a:extLst>
            </p:cNvPr>
            <p:cNvSpPr>
              <a:spLocks noChangeArrowheads="1"/>
            </p:cNvSpPr>
            <p:nvPr/>
          </p:nvSpPr>
          <p:spPr bwMode="auto">
            <a:xfrm>
              <a:off x="0" y="71437"/>
              <a:ext cx="1071570" cy="714380"/>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教师</a:t>
              </a:r>
            </a:p>
          </p:txBody>
        </p:sp>
        <p:sp>
          <p:nvSpPr>
            <p:cNvPr id="27" name="矩形 8">
              <a:extLst>
                <a:ext uri="{FF2B5EF4-FFF2-40B4-BE49-F238E27FC236}">
                  <a16:creationId xmlns:a16="http://schemas.microsoft.com/office/drawing/2014/main" id="{79C8894D-C367-49D6-A767-2E010A96F870}"/>
                </a:ext>
              </a:extLst>
            </p:cNvPr>
            <p:cNvSpPr>
              <a:spLocks noChangeArrowheads="1"/>
            </p:cNvSpPr>
            <p:nvPr/>
          </p:nvSpPr>
          <p:spPr bwMode="auto">
            <a:xfrm>
              <a:off x="4000528" y="142876"/>
              <a:ext cx="1071570" cy="714380"/>
            </a:xfrm>
            <a:prstGeom prst="rect">
              <a:avLst/>
            </a:prstGeom>
            <a:solidFill>
              <a:srgbClr val="0070C0"/>
            </a:solidFill>
            <a:ln w="25400">
              <a:solidFill>
                <a:srgbClr val="08509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dirty="0">
                  <a:solidFill>
                    <a:srgbClr val="FFFFFF"/>
                  </a:solidFill>
                  <a:latin typeface="黑体" panose="02010609060101010101" pitchFamily="49" charset="-122"/>
                  <a:ea typeface="黑体" panose="02010609060101010101" pitchFamily="49" charset="-122"/>
                </a:rPr>
                <a:t>学生</a:t>
              </a:r>
            </a:p>
          </p:txBody>
        </p:sp>
        <p:cxnSp>
          <p:nvCxnSpPr>
            <p:cNvPr id="28" name="直接箭头连接符 10">
              <a:extLst>
                <a:ext uri="{FF2B5EF4-FFF2-40B4-BE49-F238E27FC236}">
                  <a16:creationId xmlns:a16="http://schemas.microsoft.com/office/drawing/2014/main" id="{F9E45C5A-9123-4A3C-A8E1-F70608CAB910}"/>
                </a:ext>
              </a:extLst>
            </p:cNvPr>
            <p:cNvCxnSpPr>
              <a:cxnSpLocks noChangeShapeType="1"/>
              <a:endCxn id="27" idx="1"/>
            </p:cNvCxnSpPr>
            <p:nvPr/>
          </p:nvCxnSpPr>
          <p:spPr bwMode="auto">
            <a:xfrm>
              <a:off x="1071570" y="500065"/>
              <a:ext cx="2928957" cy="1588"/>
            </a:xfrm>
            <a:prstGeom prst="straightConnector1">
              <a:avLst/>
            </a:prstGeom>
            <a:noFill/>
            <a:ln w="9525">
              <a:solidFill>
                <a:srgbClr val="065093"/>
              </a:solidFill>
              <a:round/>
              <a:headEnd type="arrow" w="med" len="med"/>
              <a:tailEnd type="arrow" w="med" len="med"/>
            </a:ln>
            <a:extLst>
              <a:ext uri="{909E8E84-426E-40DD-AFC4-6F175D3DCCD1}">
                <a14:hiddenFill xmlns:a14="http://schemas.microsoft.com/office/drawing/2010/main">
                  <a:noFill/>
                </a14:hiddenFill>
              </a:ext>
            </a:extLst>
          </p:spPr>
        </p:cxnSp>
        <p:sp>
          <p:nvSpPr>
            <p:cNvPr id="29" name="TextBox 15">
              <a:extLst>
                <a:ext uri="{FF2B5EF4-FFF2-40B4-BE49-F238E27FC236}">
                  <a16:creationId xmlns:a16="http://schemas.microsoft.com/office/drawing/2014/main" id="{59218079-C789-4703-B650-EA2D28B29E5C}"/>
                </a:ext>
              </a:extLst>
            </p:cNvPr>
            <p:cNvSpPr txBox="1">
              <a:spLocks noChangeArrowheads="1"/>
            </p:cNvSpPr>
            <p:nvPr/>
          </p:nvSpPr>
          <p:spPr bwMode="auto">
            <a:xfrm>
              <a:off x="2071702" y="0"/>
              <a:ext cx="830683"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黑体" panose="02010609060101010101" pitchFamily="49" charset="-122"/>
                  <a:ea typeface="黑体" panose="02010609060101010101" pitchFamily="49" charset="-122"/>
                </a:rPr>
                <a:t>教</a:t>
              </a:r>
              <a:r>
                <a:rPr lang="en-US" altLang="zh-CN" sz="2000" b="1">
                  <a:latin typeface="黑体" panose="02010609060101010101" pitchFamily="49" charset="-122"/>
                  <a:ea typeface="黑体" panose="02010609060101010101" pitchFamily="49" charset="-122"/>
                </a:rPr>
                <a:t>/</a:t>
              </a:r>
              <a:r>
                <a:rPr lang="zh-CN" altLang="en-US" sz="2000" b="1">
                  <a:latin typeface="黑体" panose="02010609060101010101" pitchFamily="49" charset="-122"/>
                  <a:ea typeface="黑体" panose="02010609060101010101" pitchFamily="49" charset="-122"/>
                </a:rPr>
                <a:t>学</a:t>
              </a:r>
            </a:p>
          </p:txBody>
        </p:sp>
      </p:grpSp>
      <p:sp>
        <p:nvSpPr>
          <p:cNvPr id="14337" name="文本框 14336">
            <a:extLst>
              <a:ext uri="{FF2B5EF4-FFF2-40B4-BE49-F238E27FC236}">
                <a16:creationId xmlns:a16="http://schemas.microsoft.com/office/drawing/2014/main" id="{A874E1AF-B59D-48B0-A247-4FEEF8C46ABA}"/>
              </a:ext>
            </a:extLst>
          </p:cNvPr>
          <p:cNvSpPr txBox="1"/>
          <p:nvPr/>
        </p:nvSpPr>
        <p:spPr>
          <a:xfrm>
            <a:off x="646824" y="1744145"/>
            <a:ext cx="1704313" cy="461665"/>
          </a:xfrm>
          <a:prstGeom prst="rect">
            <a:avLst/>
          </a:prstGeom>
          <a:noFill/>
        </p:spPr>
        <p:txBody>
          <a:bodyPr wrap="none" rtlCol="0">
            <a:spAutoFit/>
          </a:bodyPr>
          <a:lstStyle/>
          <a:p>
            <a:pPr marL="285750" indent="-285750">
              <a:buFont typeface="Wingdings" panose="05000000000000000000" pitchFamily="2" charset="2"/>
              <a:buChar char="Ø"/>
            </a:pPr>
            <a:r>
              <a:rPr lang="zh-CN" altLang="en-US" sz="2400" dirty="0">
                <a:solidFill>
                  <a:srgbClr val="FF0000"/>
                </a:solidFill>
                <a:latin typeface="黑体" panose="02010609060101010101" pitchFamily="49" charset="-122"/>
                <a:ea typeface="黑体" panose="02010609060101010101" pitchFamily="49" charset="-122"/>
              </a:rPr>
              <a:t>继承关系</a:t>
            </a:r>
          </a:p>
        </p:txBody>
      </p:sp>
      <p:sp>
        <p:nvSpPr>
          <p:cNvPr id="35" name="文本框 34">
            <a:extLst>
              <a:ext uri="{FF2B5EF4-FFF2-40B4-BE49-F238E27FC236}">
                <a16:creationId xmlns:a16="http://schemas.microsoft.com/office/drawing/2014/main" id="{F6DD4529-A916-4FA0-BA8A-D060D7E147D9}"/>
              </a:ext>
            </a:extLst>
          </p:cNvPr>
          <p:cNvSpPr txBox="1"/>
          <p:nvPr/>
        </p:nvSpPr>
        <p:spPr>
          <a:xfrm>
            <a:off x="5120365" y="1744145"/>
            <a:ext cx="1704313" cy="461665"/>
          </a:xfrm>
          <a:prstGeom prst="rect">
            <a:avLst/>
          </a:prstGeom>
          <a:noFill/>
        </p:spPr>
        <p:txBody>
          <a:bodyPr wrap="none" rtlCol="0">
            <a:spAutoFit/>
          </a:bodyPr>
          <a:lstStyle/>
          <a:p>
            <a:pPr marL="285750" indent="-285750">
              <a:buFont typeface="Wingdings" panose="05000000000000000000" pitchFamily="2" charset="2"/>
              <a:buChar char="Ø"/>
            </a:pPr>
            <a:r>
              <a:rPr lang="zh-CN" altLang="en-US" sz="2400" dirty="0">
                <a:solidFill>
                  <a:srgbClr val="FF0000"/>
                </a:solidFill>
                <a:latin typeface="黑体" panose="02010609060101010101" pitchFamily="49" charset="-122"/>
                <a:ea typeface="黑体" panose="02010609060101010101" pitchFamily="49" charset="-122"/>
              </a:rPr>
              <a:t>包含关系</a:t>
            </a:r>
          </a:p>
        </p:txBody>
      </p:sp>
      <p:sp>
        <p:nvSpPr>
          <p:cNvPr id="36" name="文本框 35">
            <a:extLst>
              <a:ext uri="{FF2B5EF4-FFF2-40B4-BE49-F238E27FC236}">
                <a16:creationId xmlns:a16="http://schemas.microsoft.com/office/drawing/2014/main" id="{1C25478A-7357-4414-BD2C-968B2E4326EF}"/>
              </a:ext>
            </a:extLst>
          </p:cNvPr>
          <p:cNvSpPr txBox="1"/>
          <p:nvPr/>
        </p:nvSpPr>
        <p:spPr>
          <a:xfrm>
            <a:off x="730720" y="4999269"/>
            <a:ext cx="1704313" cy="461665"/>
          </a:xfrm>
          <a:prstGeom prst="rect">
            <a:avLst/>
          </a:prstGeom>
          <a:noFill/>
        </p:spPr>
        <p:txBody>
          <a:bodyPr wrap="none" rtlCol="0">
            <a:spAutoFit/>
          </a:bodyPr>
          <a:lstStyle/>
          <a:p>
            <a:pPr marL="285750" indent="-285750">
              <a:buFont typeface="Wingdings" panose="05000000000000000000" pitchFamily="2" charset="2"/>
              <a:buChar char="Ø"/>
            </a:pPr>
            <a:r>
              <a:rPr lang="zh-CN" altLang="en-US" sz="2400" dirty="0">
                <a:solidFill>
                  <a:srgbClr val="FF0000"/>
                </a:solidFill>
                <a:latin typeface="黑体" panose="02010609060101010101" pitchFamily="49" charset="-122"/>
                <a:ea typeface="黑体" panose="02010609060101010101" pitchFamily="49" charset="-122"/>
              </a:rPr>
              <a:t>关联关系</a:t>
            </a:r>
          </a:p>
        </p:txBody>
      </p:sp>
    </p:spTree>
    <p:extLst>
      <p:ext uri="{BB962C8B-B14F-4D97-AF65-F5344CB8AC3E}">
        <p14:creationId xmlns:p14="http://schemas.microsoft.com/office/powerpoint/2010/main" val="1586038709"/>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51520" y="692696"/>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3.1.2 </a:t>
            </a:r>
            <a:r>
              <a:rPr lang="zh-CN" altLang="en-US" b="1" dirty="0">
                <a:latin typeface="黑体" panose="02010609060101010101" pitchFamily="49" charset="-122"/>
                <a:ea typeface="黑体" panose="02010609060101010101" pitchFamily="49" charset="-122"/>
                <a:cs typeface="+mj-cs"/>
              </a:rPr>
              <a:t>数据仓库逻辑模型</a:t>
            </a:r>
          </a:p>
        </p:txBody>
      </p:sp>
      <p:sp>
        <p:nvSpPr>
          <p:cNvPr id="2" name="矩形 1">
            <a:extLst>
              <a:ext uri="{FF2B5EF4-FFF2-40B4-BE49-F238E27FC236}">
                <a16:creationId xmlns:a16="http://schemas.microsoft.com/office/drawing/2014/main" id="{9C9F76F8-63BB-4402-A12E-055817FA355F}"/>
              </a:ext>
            </a:extLst>
          </p:cNvPr>
          <p:cNvSpPr/>
          <p:nvPr/>
        </p:nvSpPr>
        <p:spPr>
          <a:xfrm>
            <a:off x="705272" y="1556792"/>
            <a:ext cx="7467128" cy="1428661"/>
          </a:xfrm>
          <a:prstGeom prst="rect">
            <a:avLst/>
          </a:prstGeom>
        </p:spPr>
        <p:txBody>
          <a:bodyPr wrap="square">
            <a:spAutoFit/>
          </a:bodyPr>
          <a:lstStyle/>
          <a:p>
            <a:pPr indent="457200">
              <a:lnSpc>
                <a:spcPct val="125000"/>
              </a:lnSpc>
            </a:pPr>
            <a:r>
              <a:rPr lang="zh-CN" altLang="zh-CN" sz="2400" b="1" dirty="0">
                <a:latin typeface="黑体" panose="02010609060101010101" pitchFamily="49" charset="-122"/>
                <a:ea typeface="黑体" panose="02010609060101010101" pitchFamily="49" charset="-122"/>
              </a:rPr>
              <a:t>逻辑模型是对数据仓库中主题的逻辑实现，从</a:t>
            </a:r>
            <a:r>
              <a:rPr lang="zh-CN" altLang="zh-CN" sz="2400" b="1" dirty="0">
                <a:solidFill>
                  <a:srgbClr val="FF0000"/>
                </a:solidFill>
                <a:latin typeface="黑体" panose="02010609060101010101" pitchFamily="49" charset="-122"/>
                <a:ea typeface="黑体" panose="02010609060101010101" pitchFamily="49" charset="-122"/>
              </a:rPr>
              <a:t>支持决策的角度</a:t>
            </a:r>
            <a:r>
              <a:rPr lang="zh-CN" altLang="zh-CN" sz="2400" b="1" dirty="0">
                <a:latin typeface="黑体" panose="02010609060101010101" pitchFamily="49" charset="-122"/>
                <a:ea typeface="黑体" panose="02010609060101010101" pitchFamily="49" charset="-122"/>
              </a:rPr>
              <a:t>去定义数据实体</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更适合大量复杂查询</a:t>
            </a:r>
            <a:r>
              <a:rPr lang="zh-CN" altLang="en-US" sz="2400" b="1" dirty="0">
                <a:latin typeface="黑体" panose="02010609060101010101" pitchFamily="49" charset="-122"/>
                <a:ea typeface="黑体" panose="02010609060101010101" pitchFamily="49" charset="-122"/>
              </a:rPr>
              <a:t>。通常有两种逻辑模型表示法：</a:t>
            </a:r>
            <a:r>
              <a:rPr lang="zh-CN" altLang="en-US" sz="2400" b="1" dirty="0">
                <a:solidFill>
                  <a:srgbClr val="FF0000"/>
                </a:solidFill>
                <a:latin typeface="黑体" panose="02010609060101010101" pitchFamily="49" charset="-122"/>
                <a:ea typeface="黑体" panose="02010609060101010101" pitchFamily="49" charset="-122"/>
              </a:rPr>
              <a:t>星型模型</a:t>
            </a:r>
            <a:r>
              <a:rPr lang="zh-CN" altLang="en-US" sz="2400" b="1" dirty="0">
                <a:latin typeface="黑体" panose="02010609060101010101" pitchFamily="49" charset="-122"/>
                <a:ea typeface="黑体" panose="02010609060101010101" pitchFamily="49" charset="-122"/>
              </a:rPr>
              <a:t>和</a:t>
            </a:r>
            <a:r>
              <a:rPr lang="zh-CN" altLang="en-US" sz="2400" b="1" dirty="0">
                <a:solidFill>
                  <a:srgbClr val="FF0000"/>
                </a:solidFill>
                <a:latin typeface="黑体" panose="02010609060101010101" pitchFamily="49" charset="-122"/>
                <a:ea typeface="黑体" panose="02010609060101010101" pitchFamily="49" charset="-122"/>
              </a:rPr>
              <a:t>雪花模型</a:t>
            </a:r>
          </a:p>
        </p:txBody>
      </p:sp>
      <p:sp>
        <p:nvSpPr>
          <p:cNvPr id="4" name="TextBox 9">
            <a:extLst>
              <a:ext uri="{FF2B5EF4-FFF2-40B4-BE49-F238E27FC236}">
                <a16:creationId xmlns:a16="http://schemas.microsoft.com/office/drawing/2014/main" id="{97732C48-0135-4BBF-AA6B-569F60E167B9}"/>
              </a:ext>
            </a:extLst>
          </p:cNvPr>
          <p:cNvSpPr txBox="1">
            <a:spLocks noChangeArrowheads="1"/>
          </p:cNvSpPr>
          <p:nvPr/>
        </p:nvSpPr>
        <p:spPr bwMode="auto">
          <a:xfrm>
            <a:off x="1133367" y="4077072"/>
            <a:ext cx="5238834" cy="223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分析主题域，定义逻辑模型</a:t>
            </a:r>
            <a:endParaRPr lang="en-US" altLang="zh-CN" sz="2400" b="1" dirty="0">
              <a:latin typeface="黑体" panose="02010609060101010101" pitchFamily="49" charset="-122"/>
              <a:ea typeface="黑体" panose="02010609060101010101" pitchFamily="49" charset="-122"/>
            </a:endParaRPr>
          </a:p>
          <a:p>
            <a:pPr marL="457200" indent="-457200" eaLnBrk="1" hangingPunct="1">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数据粒度的层次划分</a:t>
            </a:r>
            <a:endParaRPr lang="en-US" altLang="zh-CN" sz="2400" b="1" dirty="0">
              <a:latin typeface="黑体" panose="02010609060101010101" pitchFamily="49" charset="-122"/>
              <a:ea typeface="黑体" panose="02010609060101010101" pitchFamily="49" charset="-122"/>
            </a:endParaRPr>
          </a:p>
          <a:p>
            <a:pPr marL="457200" indent="-457200" eaLnBrk="1" hangingPunct="1">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确定数据分割策略</a:t>
            </a:r>
            <a:endParaRPr lang="en-US" altLang="zh-CN" sz="2400" b="1" dirty="0">
              <a:latin typeface="黑体" panose="02010609060101010101" pitchFamily="49" charset="-122"/>
              <a:ea typeface="黑体" panose="02010609060101010101" pitchFamily="49" charset="-122"/>
            </a:endParaRPr>
          </a:p>
          <a:p>
            <a:pPr marL="457200" indent="-457200" eaLnBrk="1" hangingPunct="1">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增加导出字段</a:t>
            </a:r>
          </a:p>
        </p:txBody>
      </p:sp>
      <p:sp>
        <p:nvSpPr>
          <p:cNvPr id="5" name="矩形 4">
            <a:extLst>
              <a:ext uri="{FF2B5EF4-FFF2-40B4-BE49-F238E27FC236}">
                <a16:creationId xmlns:a16="http://schemas.microsoft.com/office/drawing/2014/main" id="{8D3530C0-CAC9-4059-81A5-27A006E92FFF}"/>
              </a:ext>
            </a:extLst>
          </p:cNvPr>
          <p:cNvSpPr/>
          <p:nvPr/>
        </p:nvSpPr>
        <p:spPr>
          <a:xfrm>
            <a:off x="827584" y="3298778"/>
            <a:ext cx="6062878" cy="574581"/>
          </a:xfrm>
          <a:prstGeom prst="rect">
            <a:avLst/>
          </a:prstGeom>
        </p:spPr>
        <p:txBody>
          <a:bodyPr wrap="none">
            <a:spAutoFit/>
          </a:bodyPr>
          <a:lstStyle/>
          <a:p>
            <a:pPr eaLnBrk="1" hangingPunct="1">
              <a:lnSpc>
                <a:spcPct val="150000"/>
              </a:lnSpc>
            </a:pPr>
            <a:r>
              <a:rPr lang="zh-CN" altLang="en-US" sz="2400" b="1" dirty="0">
                <a:latin typeface="黑体" panose="02010609060101010101" pitchFamily="49" charset="-122"/>
                <a:ea typeface="黑体" panose="02010609060101010101" pitchFamily="49" charset="-122"/>
              </a:rPr>
              <a:t>进行逻辑模型设计所要完成的主要工作有：</a:t>
            </a:r>
            <a:endParaRPr lang="en-US" altLang="zh-CN" sz="24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20113826"/>
      </p:ext>
    </p:extLst>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51520" y="692696"/>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rPr>
              <a:t>3.1.2 </a:t>
            </a:r>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rPr>
              <a:t>数据仓库逻辑模型</a:t>
            </a:r>
          </a:p>
        </p:txBody>
      </p:sp>
      <p:sp>
        <p:nvSpPr>
          <p:cNvPr id="7" name="Rectangle 2">
            <a:extLst>
              <a:ext uri="{FF2B5EF4-FFF2-40B4-BE49-F238E27FC236}">
                <a16:creationId xmlns:a16="http://schemas.microsoft.com/office/drawing/2014/main" id="{4885EE16-F6C7-41E2-82C8-7429A1A58EDC}"/>
              </a:ext>
            </a:extLst>
          </p:cNvPr>
          <p:cNvSpPr>
            <a:spLocks noGrp="1" noChangeArrowheads="1"/>
          </p:cNvSpPr>
          <p:nvPr/>
        </p:nvSpPr>
        <p:spPr bwMode="auto">
          <a:xfrm>
            <a:off x="647700" y="1485374"/>
            <a:ext cx="2988196" cy="60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7675" indent="-382588" algn="l" rtl="0" fontAlgn="base">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822325" indent="-285750" algn="l" rtl="0" fontAlgn="base">
              <a:spcBef>
                <a:spcPct val="20000"/>
              </a:spcBef>
              <a:spcAft>
                <a:spcPct val="0"/>
              </a:spcAft>
              <a:buClr>
                <a:schemeClr val="accent1"/>
              </a:buClr>
              <a:buSzPct val="95000"/>
              <a:buFont typeface="Verdana" panose="020B0604030504040204" pitchFamily="34" charset="0"/>
              <a:buChar char="›"/>
              <a:defRPr sz="2600" kern="1200">
                <a:solidFill>
                  <a:schemeClr val="tx1"/>
                </a:solidFill>
                <a:latin typeface="+mn-lt"/>
                <a:ea typeface="+mn-ea"/>
                <a:cs typeface="+mn-cs"/>
              </a:defRPr>
            </a:lvl2pPr>
            <a:lvl3pPr marL="1104900" indent="-228600" algn="l" rtl="0" fontAlgn="base">
              <a:spcBef>
                <a:spcPct val="20000"/>
              </a:spcBef>
              <a:spcAft>
                <a:spcPct val="0"/>
              </a:spcAft>
              <a:buClr>
                <a:schemeClr val="accent1"/>
              </a:buClr>
              <a:buFont typeface="Wingdings 2" panose="05020102010507070707" pitchFamily="18" charset="2"/>
              <a:buChar char=""/>
              <a:defRPr sz="2400" kern="1200">
                <a:solidFill>
                  <a:schemeClr val="tx1"/>
                </a:solidFill>
                <a:latin typeface="+mn-lt"/>
                <a:ea typeface="+mn-ea"/>
                <a:cs typeface="+mn-cs"/>
              </a:defRPr>
            </a:lvl3pPr>
            <a:lvl4pPr marL="1371600" indent="-209550" algn="l" rtl="0" fontAlgn="base">
              <a:spcBef>
                <a:spcPct val="20000"/>
              </a:spcBef>
              <a:spcAft>
                <a:spcPct val="0"/>
              </a:spcAft>
              <a:buClr>
                <a:schemeClr val="accent1"/>
              </a:buClr>
              <a:buFont typeface="Wingdings 2" panose="05020102010507070707" pitchFamily="18" charset="2"/>
              <a:buChar char=""/>
              <a:defRPr sz="2000" kern="1200">
                <a:solidFill>
                  <a:schemeClr val="tx1"/>
                </a:solidFill>
                <a:latin typeface="+mn-lt"/>
                <a:ea typeface="+mn-ea"/>
                <a:cs typeface="+mn-cs"/>
              </a:defRPr>
            </a:lvl4pPr>
            <a:lvl5pPr marL="1600200" indent="-209550" algn="l" rtl="0" fontAlgn="base">
              <a:spcBef>
                <a:spcPct val="20000"/>
              </a:spcBef>
              <a:spcAft>
                <a:spcPct val="0"/>
              </a:spcAft>
              <a:buClr>
                <a:srgbClr val="FF90B2"/>
              </a:buClr>
              <a:buFont typeface="Wingdings 2" panose="05020102010507070707" pitchFamily="18" charset="2"/>
              <a:buChar char=""/>
              <a:defRPr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a:lstStyle>
          <a:p>
            <a:pPr marL="457200" indent="-457200" eaLnBrk="1" hangingPunct="1">
              <a:spcBef>
                <a:spcPct val="0"/>
              </a:spcBef>
              <a:buClrTx/>
              <a:buFont typeface="Wingdings" panose="05000000000000000000" pitchFamily="2" charset="2"/>
              <a:buChar char="Ø"/>
            </a:pPr>
            <a:r>
              <a:rPr lang="zh-CN" altLang="en-US" sz="2800" b="1" dirty="0">
                <a:solidFill>
                  <a:srgbClr val="FF0000"/>
                </a:solidFill>
                <a:latin typeface="黑体" panose="02010609060101010101" pitchFamily="49" charset="-122"/>
                <a:ea typeface="黑体" panose="02010609060101010101" pitchFamily="49" charset="-122"/>
              </a:rPr>
              <a:t>定义逻辑模型</a:t>
            </a:r>
            <a:endParaRPr lang="zh-CN" altLang="zh-CN" sz="2800" b="1" dirty="0">
              <a:solidFill>
                <a:srgbClr val="FF0000"/>
              </a:solidFill>
              <a:latin typeface="黑体" panose="02010609060101010101" pitchFamily="49" charset="-122"/>
              <a:ea typeface="黑体" panose="02010609060101010101" pitchFamily="49" charset="-122"/>
            </a:endParaRPr>
          </a:p>
        </p:txBody>
      </p:sp>
      <p:sp>
        <p:nvSpPr>
          <p:cNvPr id="2" name="Rectangle 2">
            <a:extLst>
              <a:ext uri="{FF2B5EF4-FFF2-40B4-BE49-F238E27FC236}">
                <a16:creationId xmlns:a16="http://schemas.microsoft.com/office/drawing/2014/main" id="{B412408D-01DF-4EA1-AF30-2906C8CCEE2F}"/>
              </a:ext>
            </a:extLst>
          </p:cNvPr>
          <p:cNvSpPr>
            <a:spLocks noChangeArrowheads="1"/>
          </p:cNvSpPr>
          <p:nvPr/>
        </p:nvSpPr>
        <p:spPr bwMode="auto">
          <a:xfrm>
            <a:off x="1043607" y="2116245"/>
            <a:ext cx="100575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latin typeface="黑体" panose="02010609060101010101" pitchFamily="49" charset="-122"/>
              <a:ea typeface="黑体" panose="02010609060101010101" pitchFamily="49" charset="-122"/>
            </a:endParaRPr>
          </a:p>
        </p:txBody>
      </p:sp>
      <p:graphicFrame>
        <p:nvGraphicFramePr>
          <p:cNvPr id="3" name="对象 2">
            <a:extLst>
              <a:ext uri="{FF2B5EF4-FFF2-40B4-BE49-F238E27FC236}">
                <a16:creationId xmlns:a16="http://schemas.microsoft.com/office/drawing/2014/main" id="{372A59C1-CCBE-41C3-9768-0C2263CC6EEF}"/>
              </a:ext>
            </a:extLst>
          </p:cNvPr>
          <p:cNvGraphicFramePr>
            <a:graphicFrameLocks noChangeAspect="1"/>
          </p:cNvGraphicFramePr>
          <p:nvPr>
            <p:extLst>
              <p:ext uri="{D42A27DB-BD31-4B8C-83A1-F6EECF244321}">
                <p14:modId xmlns:p14="http://schemas.microsoft.com/office/powerpoint/2010/main" val="2535471528"/>
              </p:ext>
            </p:extLst>
          </p:nvPr>
        </p:nvGraphicFramePr>
        <p:xfrm>
          <a:off x="827584" y="2208676"/>
          <a:ext cx="6734785" cy="3588205"/>
        </p:xfrm>
        <a:graphic>
          <a:graphicData uri="http://schemas.openxmlformats.org/presentationml/2006/ole">
            <mc:AlternateContent xmlns:mc="http://schemas.openxmlformats.org/markup-compatibility/2006">
              <mc:Choice xmlns:v="urn:schemas-microsoft-com:vml" Requires="v">
                <p:oleObj r:id="rId2" imgW="5276880" imgH="2819573" progId="Visio.Drawing.15">
                  <p:embed/>
                </p:oleObj>
              </mc:Choice>
              <mc:Fallback>
                <p:oleObj r:id="rId2" imgW="5276880" imgH="2819573"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208676"/>
                        <a:ext cx="6734785" cy="3588205"/>
                      </a:xfrm>
                      <a:prstGeom prst="rect">
                        <a:avLst/>
                      </a:prstGeom>
                      <a:noFill/>
                    </p:spPr>
                  </p:pic>
                </p:oleObj>
              </mc:Fallback>
            </mc:AlternateContent>
          </a:graphicData>
        </a:graphic>
      </p:graphicFrame>
    </p:spTree>
    <p:extLst>
      <p:ext uri="{BB962C8B-B14F-4D97-AF65-F5344CB8AC3E}">
        <p14:creationId xmlns:p14="http://schemas.microsoft.com/office/powerpoint/2010/main" val="2773224870"/>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51520" y="692696"/>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3.1.2 </a:t>
            </a:r>
            <a:r>
              <a:rPr lang="zh-CN" altLang="en-US" b="1" dirty="0">
                <a:latin typeface="黑体" panose="02010609060101010101" pitchFamily="49" charset="-122"/>
                <a:ea typeface="黑体" panose="02010609060101010101" pitchFamily="49" charset="-122"/>
                <a:cs typeface="+mj-cs"/>
              </a:rPr>
              <a:t>数据仓库逻辑模型</a:t>
            </a:r>
          </a:p>
        </p:txBody>
      </p:sp>
      <p:sp>
        <p:nvSpPr>
          <p:cNvPr id="5" name="TextBox 5">
            <a:extLst>
              <a:ext uri="{FF2B5EF4-FFF2-40B4-BE49-F238E27FC236}">
                <a16:creationId xmlns:a16="http://schemas.microsoft.com/office/drawing/2014/main" id="{EE7E302C-4E43-48F2-B521-4A619E503499}"/>
              </a:ext>
            </a:extLst>
          </p:cNvPr>
          <p:cNvSpPr txBox="1">
            <a:spLocks noChangeArrowheads="1"/>
          </p:cNvSpPr>
          <p:nvPr/>
        </p:nvSpPr>
        <p:spPr bwMode="auto">
          <a:xfrm>
            <a:off x="435160" y="1502381"/>
            <a:ext cx="35317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Ø"/>
            </a:pPr>
            <a:r>
              <a:rPr lang="zh-CN" altLang="en-US" sz="2800" b="1" dirty="0">
                <a:solidFill>
                  <a:srgbClr val="FF0000"/>
                </a:solidFill>
                <a:latin typeface="黑体" panose="02010609060101010101" pitchFamily="49" charset="-122"/>
                <a:ea typeface="黑体" panose="02010609060101010101" pitchFamily="49" charset="-122"/>
              </a:rPr>
              <a:t>数据粒度层次划分</a:t>
            </a:r>
          </a:p>
        </p:txBody>
      </p:sp>
      <p:grpSp>
        <p:nvGrpSpPr>
          <p:cNvPr id="6" name="Group 9">
            <a:extLst>
              <a:ext uri="{FF2B5EF4-FFF2-40B4-BE49-F238E27FC236}">
                <a16:creationId xmlns:a16="http://schemas.microsoft.com/office/drawing/2014/main" id="{8F820DB8-1739-4979-B63C-61A6F0EDB37C}"/>
              </a:ext>
            </a:extLst>
          </p:cNvPr>
          <p:cNvGrpSpPr>
            <a:grpSpLocks/>
          </p:cNvGrpSpPr>
          <p:nvPr/>
        </p:nvGrpSpPr>
        <p:grpSpPr bwMode="auto">
          <a:xfrm>
            <a:off x="2891532" y="2726830"/>
            <a:ext cx="5900738" cy="3327408"/>
            <a:chOff x="0" y="0"/>
            <a:chExt cx="3717" cy="2096"/>
          </a:xfrm>
        </p:grpSpPr>
        <p:sp>
          <p:nvSpPr>
            <p:cNvPr id="11" name="AutoShape 10">
              <a:extLst>
                <a:ext uri="{FF2B5EF4-FFF2-40B4-BE49-F238E27FC236}">
                  <a16:creationId xmlns:a16="http://schemas.microsoft.com/office/drawing/2014/main" id="{1C928658-43D3-4553-B5AD-ED7776366BCB}"/>
                </a:ext>
              </a:extLst>
            </p:cNvPr>
            <p:cNvSpPr>
              <a:spLocks noChangeArrowheads="1"/>
            </p:cNvSpPr>
            <p:nvPr/>
          </p:nvSpPr>
          <p:spPr bwMode="auto">
            <a:xfrm>
              <a:off x="0" y="21"/>
              <a:ext cx="172" cy="261"/>
            </a:xfrm>
            <a:prstGeom prst="can">
              <a:avLst>
                <a:gd name="adj" fmla="val 37936"/>
              </a:avLst>
            </a:prstGeom>
            <a:solidFill>
              <a:srgbClr val="FFFFFF"/>
            </a:solidFill>
            <a:ln w="9525">
              <a:solidFill>
                <a:srgbClr val="000000"/>
              </a:solidFill>
              <a:round/>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12" name="AutoShape 11">
              <a:extLst>
                <a:ext uri="{FF2B5EF4-FFF2-40B4-BE49-F238E27FC236}">
                  <a16:creationId xmlns:a16="http://schemas.microsoft.com/office/drawing/2014/main" id="{E06466FF-A538-4C6F-BB30-670CEB21C493}"/>
                </a:ext>
              </a:extLst>
            </p:cNvPr>
            <p:cNvSpPr>
              <a:spLocks noChangeArrowheads="1"/>
            </p:cNvSpPr>
            <p:nvPr/>
          </p:nvSpPr>
          <p:spPr bwMode="auto">
            <a:xfrm>
              <a:off x="344" y="44"/>
              <a:ext cx="172" cy="261"/>
            </a:xfrm>
            <a:prstGeom prst="can">
              <a:avLst>
                <a:gd name="adj" fmla="val 37936"/>
              </a:avLst>
            </a:prstGeom>
            <a:solidFill>
              <a:srgbClr val="FFFFFF"/>
            </a:solidFill>
            <a:ln w="9525">
              <a:solidFill>
                <a:srgbClr val="000000"/>
              </a:solidFill>
              <a:round/>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13" name="AutoShape 12">
              <a:extLst>
                <a:ext uri="{FF2B5EF4-FFF2-40B4-BE49-F238E27FC236}">
                  <a16:creationId xmlns:a16="http://schemas.microsoft.com/office/drawing/2014/main" id="{7377DC07-2F21-4112-8480-47B541EAF220}"/>
                </a:ext>
              </a:extLst>
            </p:cNvPr>
            <p:cNvSpPr>
              <a:spLocks noChangeArrowheads="1"/>
            </p:cNvSpPr>
            <p:nvPr/>
          </p:nvSpPr>
          <p:spPr bwMode="auto">
            <a:xfrm>
              <a:off x="688" y="44"/>
              <a:ext cx="172" cy="261"/>
            </a:xfrm>
            <a:prstGeom prst="can">
              <a:avLst>
                <a:gd name="adj" fmla="val 37936"/>
              </a:avLst>
            </a:prstGeom>
            <a:solidFill>
              <a:srgbClr val="FFFFFF"/>
            </a:solidFill>
            <a:ln w="9525">
              <a:solidFill>
                <a:srgbClr val="000000"/>
              </a:solidFill>
              <a:round/>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14" name="AutoShape 13">
              <a:extLst>
                <a:ext uri="{FF2B5EF4-FFF2-40B4-BE49-F238E27FC236}">
                  <a16:creationId xmlns:a16="http://schemas.microsoft.com/office/drawing/2014/main" id="{5A054053-5428-4B97-8479-1F329FF7FBD0}"/>
                </a:ext>
              </a:extLst>
            </p:cNvPr>
            <p:cNvSpPr>
              <a:spLocks noChangeArrowheads="1"/>
            </p:cNvSpPr>
            <p:nvPr/>
          </p:nvSpPr>
          <p:spPr bwMode="auto">
            <a:xfrm>
              <a:off x="1204" y="44"/>
              <a:ext cx="172" cy="261"/>
            </a:xfrm>
            <a:prstGeom prst="can">
              <a:avLst>
                <a:gd name="adj" fmla="val 37936"/>
              </a:avLst>
            </a:prstGeom>
            <a:solidFill>
              <a:srgbClr val="FFFFFF"/>
            </a:solidFill>
            <a:ln w="9525">
              <a:solidFill>
                <a:srgbClr val="000000"/>
              </a:solidFill>
              <a:round/>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15" name="AutoShape 14">
              <a:extLst>
                <a:ext uri="{FF2B5EF4-FFF2-40B4-BE49-F238E27FC236}">
                  <a16:creationId xmlns:a16="http://schemas.microsoft.com/office/drawing/2014/main" id="{78A4516A-F894-426B-9747-C3A21F20358B}"/>
                </a:ext>
              </a:extLst>
            </p:cNvPr>
            <p:cNvSpPr>
              <a:spLocks noChangeArrowheads="1"/>
            </p:cNvSpPr>
            <p:nvPr/>
          </p:nvSpPr>
          <p:spPr bwMode="auto">
            <a:xfrm>
              <a:off x="1548" y="44"/>
              <a:ext cx="172" cy="261"/>
            </a:xfrm>
            <a:prstGeom prst="can">
              <a:avLst>
                <a:gd name="adj" fmla="val 37936"/>
              </a:avLst>
            </a:prstGeom>
            <a:solidFill>
              <a:srgbClr val="FFFFFF"/>
            </a:solidFill>
            <a:ln w="9525">
              <a:solidFill>
                <a:srgbClr val="000000"/>
              </a:solidFill>
              <a:round/>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16" name="AutoShape 15">
              <a:extLst>
                <a:ext uri="{FF2B5EF4-FFF2-40B4-BE49-F238E27FC236}">
                  <a16:creationId xmlns:a16="http://schemas.microsoft.com/office/drawing/2014/main" id="{43D4D477-19A5-4CBD-9F9E-CC2EB7F39282}"/>
                </a:ext>
              </a:extLst>
            </p:cNvPr>
            <p:cNvSpPr>
              <a:spLocks noChangeArrowheads="1"/>
            </p:cNvSpPr>
            <p:nvPr/>
          </p:nvSpPr>
          <p:spPr bwMode="auto">
            <a:xfrm>
              <a:off x="1892" y="44"/>
              <a:ext cx="172" cy="261"/>
            </a:xfrm>
            <a:prstGeom prst="can">
              <a:avLst>
                <a:gd name="adj" fmla="val 37936"/>
              </a:avLst>
            </a:prstGeom>
            <a:solidFill>
              <a:srgbClr val="FFFFFF"/>
            </a:solidFill>
            <a:ln w="9525">
              <a:solidFill>
                <a:srgbClr val="000000"/>
              </a:solidFill>
              <a:round/>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17" name="AutoShape 16">
              <a:extLst>
                <a:ext uri="{FF2B5EF4-FFF2-40B4-BE49-F238E27FC236}">
                  <a16:creationId xmlns:a16="http://schemas.microsoft.com/office/drawing/2014/main" id="{820946AC-964F-4780-9828-8A99B1D6710F}"/>
                </a:ext>
              </a:extLst>
            </p:cNvPr>
            <p:cNvSpPr>
              <a:spLocks noChangeArrowheads="1"/>
            </p:cNvSpPr>
            <p:nvPr/>
          </p:nvSpPr>
          <p:spPr bwMode="auto">
            <a:xfrm>
              <a:off x="258" y="446"/>
              <a:ext cx="344" cy="326"/>
            </a:xfrm>
            <a:prstGeom prst="can">
              <a:avLst>
                <a:gd name="adj" fmla="val 25000"/>
              </a:avLst>
            </a:prstGeom>
            <a:solidFill>
              <a:srgbClr val="FFFFFF"/>
            </a:solidFill>
            <a:ln w="9525">
              <a:solidFill>
                <a:srgbClr val="000000"/>
              </a:solidFill>
              <a:round/>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18" name="AutoShape 17">
              <a:extLst>
                <a:ext uri="{FF2B5EF4-FFF2-40B4-BE49-F238E27FC236}">
                  <a16:creationId xmlns:a16="http://schemas.microsoft.com/office/drawing/2014/main" id="{EB77667E-1AC0-4BD8-83C4-C798C47C6384}"/>
                </a:ext>
              </a:extLst>
            </p:cNvPr>
            <p:cNvSpPr>
              <a:spLocks noChangeArrowheads="1"/>
            </p:cNvSpPr>
            <p:nvPr/>
          </p:nvSpPr>
          <p:spPr bwMode="auto">
            <a:xfrm>
              <a:off x="1462" y="435"/>
              <a:ext cx="344" cy="326"/>
            </a:xfrm>
            <a:prstGeom prst="can">
              <a:avLst>
                <a:gd name="adj" fmla="val 25000"/>
              </a:avLst>
            </a:prstGeom>
            <a:solidFill>
              <a:srgbClr val="FFFFFF"/>
            </a:solidFill>
            <a:ln w="9525">
              <a:solidFill>
                <a:srgbClr val="000000"/>
              </a:solidFill>
              <a:round/>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19" name="AutoShape 18">
              <a:extLst>
                <a:ext uri="{FF2B5EF4-FFF2-40B4-BE49-F238E27FC236}">
                  <a16:creationId xmlns:a16="http://schemas.microsoft.com/office/drawing/2014/main" id="{4F9B982F-425A-4CC7-94D7-7F29C130BCFA}"/>
                </a:ext>
              </a:extLst>
            </p:cNvPr>
            <p:cNvSpPr>
              <a:spLocks noChangeArrowheads="1"/>
            </p:cNvSpPr>
            <p:nvPr/>
          </p:nvSpPr>
          <p:spPr bwMode="auto">
            <a:xfrm>
              <a:off x="774" y="826"/>
              <a:ext cx="516" cy="326"/>
            </a:xfrm>
            <a:prstGeom prst="can">
              <a:avLst>
                <a:gd name="adj" fmla="val 25000"/>
              </a:avLst>
            </a:prstGeom>
            <a:solidFill>
              <a:srgbClr val="FFFFFF"/>
            </a:solidFill>
            <a:ln w="9525">
              <a:solidFill>
                <a:srgbClr val="000000"/>
              </a:solidFill>
              <a:round/>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20" name="AutoShape 19">
              <a:extLst>
                <a:ext uri="{FF2B5EF4-FFF2-40B4-BE49-F238E27FC236}">
                  <a16:creationId xmlns:a16="http://schemas.microsoft.com/office/drawing/2014/main" id="{82B5909E-54E8-4EDA-8B05-B0EC7B05E872}"/>
                </a:ext>
              </a:extLst>
            </p:cNvPr>
            <p:cNvSpPr>
              <a:spLocks noChangeArrowheads="1"/>
            </p:cNvSpPr>
            <p:nvPr/>
          </p:nvSpPr>
          <p:spPr bwMode="auto">
            <a:xfrm>
              <a:off x="516" y="1283"/>
              <a:ext cx="258" cy="195"/>
            </a:xfrm>
            <a:prstGeom prst="flowChartMagneticTape">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21" name="AutoShape 20">
              <a:extLst>
                <a:ext uri="{FF2B5EF4-FFF2-40B4-BE49-F238E27FC236}">
                  <a16:creationId xmlns:a16="http://schemas.microsoft.com/office/drawing/2014/main" id="{06620174-7774-4A72-A6C8-090388528A09}"/>
                </a:ext>
              </a:extLst>
            </p:cNvPr>
            <p:cNvSpPr>
              <a:spLocks noChangeArrowheads="1"/>
            </p:cNvSpPr>
            <p:nvPr/>
          </p:nvSpPr>
          <p:spPr bwMode="auto">
            <a:xfrm>
              <a:off x="946" y="1283"/>
              <a:ext cx="258" cy="195"/>
            </a:xfrm>
            <a:prstGeom prst="flowChartMagneticTape">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22" name="AutoShape 21">
              <a:extLst>
                <a:ext uri="{FF2B5EF4-FFF2-40B4-BE49-F238E27FC236}">
                  <a16:creationId xmlns:a16="http://schemas.microsoft.com/office/drawing/2014/main" id="{AB6D1B17-EC40-4507-BF18-271891B4DD23}"/>
                </a:ext>
              </a:extLst>
            </p:cNvPr>
            <p:cNvSpPr>
              <a:spLocks noChangeArrowheads="1"/>
            </p:cNvSpPr>
            <p:nvPr/>
          </p:nvSpPr>
          <p:spPr bwMode="auto">
            <a:xfrm>
              <a:off x="1376" y="1283"/>
              <a:ext cx="258" cy="195"/>
            </a:xfrm>
            <a:prstGeom prst="flowChartMagneticTape">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23" name="AutoShape 22">
              <a:extLst>
                <a:ext uri="{FF2B5EF4-FFF2-40B4-BE49-F238E27FC236}">
                  <a16:creationId xmlns:a16="http://schemas.microsoft.com/office/drawing/2014/main" id="{EB9F526B-BF72-4C19-A668-F105109F88B6}"/>
                </a:ext>
              </a:extLst>
            </p:cNvPr>
            <p:cNvSpPr>
              <a:spLocks noChangeArrowheads="1"/>
            </p:cNvSpPr>
            <p:nvPr/>
          </p:nvSpPr>
          <p:spPr bwMode="auto">
            <a:xfrm>
              <a:off x="2236" y="44"/>
              <a:ext cx="258" cy="195"/>
            </a:xfrm>
            <a:prstGeom prst="leftArrow">
              <a:avLst>
                <a:gd name="adj1" fmla="val 50000"/>
                <a:gd name="adj2" fmla="val 33077"/>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24" name="AutoShape 23">
              <a:extLst>
                <a:ext uri="{FF2B5EF4-FFF2-40B4-BE49-F238E27FC236}">
                  <a16:creationId xmlns:a16="http://schemas.microsoft.com/office/drawing/2014/main" id="{812BC996-67C9-4E21-A7A0-01C46E83F330}"/>
                </a:ext>
              </a:extLst>
            </p:cNvPr>
            <p:cNvSpPr>
              <a:spLocks noChangeArrowheads="1"/>
            </p:cNvSpPr>
            <p:nvPr/>
          </p:nvSpPr>
          <p:spPr bwMode="auto">
            <a:xfrm>
              <a:off x="2236" y="500"/>
              <a:ext cx="258" cy="196"/>
            </a:xfrm>
            <a:prstGeom prst="leftArrow">
              <a:avLst>
                <a:gd name="adj1" fmla="val 50000"/>
                <a:gd name="adj2" fmla="val 32908"/>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25" name="AutoShape 24">
              <a:extLst>
                <a:ext uri="{FF2B5EF4-FFF2-40B4-BE49-F238E27FC236}">
                  <a16:creationId xmlns:a16="http://schemas.microsoft.com/office/drawing/2014/main" id="{B56654BD-67CD-489D-8C8E-EED087130B51}"/>
                </a:ext>
              </a:extLst>
            </p:cNvPr>
            <p:cNvSpPr>
              <a:spLocks noChangeArrowheads="1"/>
            </p:cNvSpPr>
            <p:nvPr/>
          </p:nvSpPr>
          <p:spPr bwMode="auto">
            <a:xfrm>
              <a:off x="2236" y="891"/>
              <a:ext cx="258" cy="196"/>
            </a:xfrm>
            <a:prstGeom prst="leftArrow">
              <a:avLst>
                <a:gd name="adj1" fmla="val 50000"/>
                <a:gd name="adj2" fmla="val 32908"/>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26" name="AutoShape 25">
              <a:extLst>
                <a:ext uri="{FF2B5EF4-FFF2-40B4-BE49-F238E27FC236}">
                  <a16:creationId xmlns:a16="http://schemas.microsoft.com/office/drawing/2014/main" id="{D1680DE4-FF20-4797-A0EE-EB9AC802106D}"/>
                </a:ext>
              </a:extLst>
            </p:cNvPr>
            <p:cNvSpPr>
              <a:spLocks noChangeArrowheads="1"/>
            </p:cNvSpPr>
            <p:nvPr/>
          </p:nvSpPr>
          <p:spPr bwMode="auto">
            <a:xfrm>
              <a:off x="2236" y="1283"/>
              <a:ext cx="258" cy="195"/>
            </a:xfrm>
            <a:prstGeom prst="leftArrow">
              <a:avLst>
                <a:gd name="adj1" fmla="val 50000"/>
                <a:gd name="adj2" fmla="val 33077"/>
              </a:avLst>
            </a:prstGeom>
            <a:solidFill>
              <a:srgbClr val="FFFFFF"/>
            </a:solidFill>
            <a:ln w="9525">
              <a:solidFill>
                <a:srgbClr val="000000"/>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27" name="Rectangle 26">
              <a:extLst>
                <a:ext uri="{FF2B5EF4-FFF2-40B4-BE49-F238E27FC236}">
                  <a16:creationId xmlns:a16="http://schemas.microsoft.com/office/drawing/2014/main" id="{B3DC1E3E-670D-43E8-84E5-BFF404DD674B}"/>
                </a:ext>
              </a:extLst>
            </p:cNvPr>
            <p:cNvSpPr>
              <a:spLocks noChangeArrowheads="1"/>
            </p:cNvSpPr>
            <p:nvPr/>
          </p:nvSpPr>
          <p:spPr bwMode="auto">
            <a:xfrm>
              <a:off x="2580" y="0"/>
              <a:ext cx="1092" cy="318"/>
            </a:xfrm>
            <a:prstGeom prst="rect">
              <a:avLst/>
            </a:prstGeom>
            <a:solidFill>
              <a:schemeClr val="accent1"/>
            </a:solidFill>
            <a:ln w="9525" cmpd="sng">
              <a:solidFill>
                <a:schemeClr val="tx2"/>
              </a:solidFill>
              <a:miter lim="800000"/>
              <a:headEnd/>
              <a:tailEnd/>
            </a:ln>
            <a:effectLst>
              <a:outerShdw dist="107763" dir="18900000" algn="ctr" rotWithShape="0">
                <a:srgbClr val="808080"/>
              </a:outerShdw>
            </a:effectLst>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algn="just">
                <a:defRPr/>
              </a:pPr>
              <a:r>
                <a:rPr lang="zh-CN" sz="2400">
                  <a:solidFill>
                    <a:schemeClr val="tx2"/>
                  </a:solidFill>
                  <a:latin typeface="黑体" panose="02010609060101010101" pitchFamily="49" charset="-122"/>
                  <a:ea typeface="黑体" panose="02010609060101010101" pitchFamily="49" charset="-122"/>
                </a:rPr>
                <a:t>高度综合级</a:t>
              </a:r>
            </a:p>
          </p:txBody>
        </p:sp>
        <p:sp>
          <p:nvSpPr>
            <p:cNvPr id="28" name="Rectangle 27">
              <a:extLst>
                <a:ext uri="{FF2B5EF4-FFF2-40B4-BE49-F238E27FC236}">
                  <a16:creationId xmlns:a16="http://schemas.microsoft.com/office/drawing/2014/main" id="{609FEFFD-4A45-4BBB-BBA8-D1E9CABFA448}"/>
                </a:ext>
              </a:extLst>
            </p:cNvPr>
            <p:cNvSpPr>
              <a:spLocks noChangeArrowheads="1"/>
            </p:cNvSpPr>
            <p:nvPr/>
          </p:nvSpPr>
          <p:spPr bwMode="auto">
            <a:xfrm>
              <a:off x="2575" y="454"/>
              <a:ext cx="1142" cy="318"/>
            </a:xfrm>
            <a:prstGeom prst="rect">
              <a:avLst/>
            </a:prstGeom>
            <a:solidFill>
              <a:schemeClr val="accent1"/>
            </a:solidFill>
            <a:ln w="9525" cmpd="sng">
              <a:solidFill>
                <a:schemeClr val="tx2"/>
              </a:solidFill>
              <a:miter lim="800000"/>
              <a:headEnd/>
              <a:tailEnd/>
            </a:ln>
            <a:effectLst>
              <a:outerShdw dist="107763" dir="18900000" algn="ctr" rotWithShape="0">
                <a:srgbClr val="808080"/>
              </a:outerShdw>
            </a:effectLst>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algn="just">
                <a:defRPr/>
              </a:pPr>
              <a:r>
                <a:rPr lang="zh-CN" sz="2400">
                  <a:solidFill>
                    <a:schemeClr val="tx2"/>
                  </a:solidFill>
                  <a:latin typeface="黑体" panose="02010609060101010101" pitchFamily="49" charset="-122"/>
                  <a:ea typeface="黑体" panose="02010609060101010101" pitchFamily="49" charset="-122"/>
                </a:rPr>
                <a:t>轻度综合级</a:t>
              </a:r>
            </a:p>
          </p:txBody>
        </p:sp>
        <p:sp>
          <p:nvSpPr>
            <p:cNvPr id="29" name="Rectangle 28">
              <a:extLst>
                <a:ext uri="{FF2B5EF4-FFF2-40B4-BE49-F238E27FC236}">
                  <a16:creationId xmlns:a16="http://schemas.microsoft.com/office/drawing/2014/main" id="{C4CDCF70-DE0D-4ED5-9097-40AACBC8F3BA}"/>
                </a:ext>
              </a:extLst>
            </p:cNvPr>
            <p:cNvSpPr>
              <a:spLocks noChangeArrowheads="1"/>
            </p:cNvSpPr>
            <p:nvPr/>
          </p:nvSpPr>
          <p:spPr bwMode="auto">
            <a:xfrm>
              <a:off x="2580" y="891"/>
              <a:ext cx="1137" cy="243"/>
            </a:xfrm>
            <a:prstGeom prst="rect">
              <a:avLst/>
            </a:prstGeom>
            <a:solidFill>
              <a:schemeClr val="accent1"/>
            </a:solidFill>
            <a:ln w="9525" cmpd="sng">
              <a:solidFill>
                <a:schemeClr val="tx2"/>
              </a:solidFill>
              <a:miter lim="800000"/>
              <a:headEnd/>
              <a:tailEnd/>
            </a:ln>
            <a:effectLst>
              <a:outerShdw dist="107763" dir="18900000" algn="ctr" rotWithShape="0">
                <a:srgbClr val="808080"/>
              </a:outerShdw>
            </a:effectLst>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algn="just">
                <a:defRPr/>
              </a:pPr>
              <a:r>
                <a:rPr lang="zh-CN" sz="2400">
                  <a:solidFill>
                    <a:schemeClr val="tx2"/>
                  </a:solidFill>
                  <a:latin typeface="黑体" panose="02010609060101010101" pitchFamily="49" charset="-122"/>
                  <a:ea typeface="黑体" panose="02010609060101010101" pitchFamily="49" charset="-122"/>
                </a:rPr>
                <a:t>当前综合级</a:t>
              </a:r>
              <a:endParaRPr lang="zh-CN" sz="2400" b="0">
                <a:solidFill>
                  <a:schemeClr val="tx2"/>
                </a:solidFill>
                <a:latin typeface="黑体" panose="02010609060101010101" pitchFamily="49" charset="-122"/>
                <a:ea typeface="黑体" panose="02010609060101010101" pitchFamily="49" charset="-122"/>
              </a:endParaRPr>
            </a:p>
          </p:txBody>
        </p:sp>
        <p:sp>
          <p:nvSpPr>
            <p:cNvPr id="30" name="Rectangle 29">
              <a:extLst>
                <a:ext uri="{FF2B5EF4-FFF2-40B4-BE49-F238E27FC236}">
                  <a16:creationId xmlns:a16="http://schemas.microsoft.com/office/drawing/2014/main" id="{D751E5C8-430E-4A3E-892C-F794F56B25E3}"/>
                </a:ext>
              </a:extLst>
            </p:cNvPr>
            <p:cNvSpPr>
              <a:spLocks noChangeArrowheads="1"/>
            </p:cNvSpPr>
            <p:nvPr/>
          </p:nvSpPr>
          <p:spPr bwMode="auto">
            <a:xfrm>
              <a:off x="2580" y="1283"/>
              <a:ext cx="1137" cy="305"/>
            </a:xfrm>
            <a:prstGeom prst="rect">
              <a:avLst/>
            </a:prstGeom>
            <a:solidFill>
              <a:schemeClr val="accent1"/>
            </a:solidFill>
            <a:ln w="9525" cmpd="sng">
              <a:solidFill>
                <a:schemeClr val="tx2"/>
              </a:solidFill>
              <a:miter lim="800000"/>
              <a:headEnd/>
              <a:tailEnd/>
            </a:ln>
            <a:effectLst>
              <a:outerShdw dist="107763" dir="18900000" algn="ctr" rotWithShape="0">
                <a:srgbClr val="808080"/>
              </a:outerShdw>
            </a:effectLst>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algn="just">
                <a:defRPr/>
              </a:pPr>
              <a:r>
                <a:rPr lang="zh-CN" sz="2400">
                  <a:solidFill>
                    <a:schemeClr val="tx2"/>
                  </a:solidFill>
                  <a:latin typeface="黑体" panose="02010609060101010101" pitchFamily="49" charset="-122"/>
                  <a:ea typeface="黑体" panose="02010609060101010101" pitchFamily="49" charset="-122"/>
                </a:rPr>
                <a:t>早期细节级</a:t>
              </a:r>
              <a:endParaRPr lang="zh-CN" sz="2400" b="0">
                <a:solidFill>
                  <a:schemeClr val="tx2"/>
                </a:solidFill>
                <a:latin typeface="黑体" panose="02010609060101010101" pitchFamily="49" charset="-122"/>
                <a:ea typeface="黑体" panose="02010609060101010101" pitchFamily="49" charset="-122"/>
              </a:endParaRPr>
            </a:p>
          </p:txBody>
        </p:sp>
        <p:sp>
          <p:nvSpPr>
            <p:cNvPr id="31" name="Line 30">
              <a:extLst>
                <a:ext uri="{FF2B5EF4-FFF2-40B4-BE49-F238E27FC236}">
                  <a16:creationId xmlns:a16="http://schemas.microsoft.com/office/drawing/2014/main" id="{C5573904-50DF-44D3-A87B-106AB374838C}"/>
                </a:ext>
              </a:extLst>
            </p:cNvPr>
            <p:cNvSpPr>
              <a:spLocks noChangeShapeType="1"/>
            </p:cNvSpPr>
            <p:nvPr/>
          </p:nvSpPr>
          <p:spPr bwMode="auto">
            <a:xfrm>
              <a:off x="79" y="281"/>
              <a:ext cx="288" cy="14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a:latin typeface="黑体" panose="02010609060101010101" pitchFamily="49" charset="-122"/>
                <a:ea typeface="黑体" panose="02010609060101010101" pitchFamily="49" charset="-122"/>
              </a:endParaRPr>
            </a:p>
          </p:txBody>
        </p:sp>
        <p:sp>
          <p:nvSpPr>
            <p:cNvPr id="32" name="Line 31">
              <a:extLst>
                <a:ext uri="{FF2B5EF4-FFF2-40B4-BE49-F238E27FC236}">
                  <a16:creationId xmlns:a16="http://schemas.microsoft.com/office/drawing/2014/main" id="{0E19158B-BE62-48CB-8D52-E344C0BA6E14}"/>
                </a:ext>
              </a:extLst>
            </p:cNvPr>
            <p:cNvSpPr>
              <a:spLocks noChangeShapeType="1"/>
            </p:cNvSpPr>
            <p:nvPr/>
          </p:nvSpPr>
          <p:spPr bwMode="auto">
            <a:xfrm>
              <a:off x="430" y="318"/>
              <a:ext cx="0" cy="14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a:latin typeface="黑体" panose="02010609060101010101" pitchFamily="49" charset="-122"/>
                <a:ea typeface="黑体" panose="02010609060101010101" pitchFamily="49" charset="-122"/>
              </a:endParaRPr>
            </a:p>
          </p:txBody>
        </p:sp>
        <p:sp>
          <p:nvSpPr>
            <p:cNvPr id="33" name="Line 32">
              <a:extLst>
                <a:ext uri="{FF2B5EF4-FFF2-40B4-BE49-F238E27FC236}">
                  <a16:creationId xmlns:a16="http://schemas.microsoft.com/office/drawing/2014/main" id="{61AD9C8F-7023-4163-B4C9-36A2E64952EA}"/>
                </a:ext>
              </a:extLst>
            </p:cNvPr>
            <p:cNvSpPr>
              <a:spLocks noChangeShapeType="1"/>
            </p:cNvSpPr>
            <p:nvPr/>
          </p:nvSpPr>
          <p:spPr bwMode="auto">
            <a:xfrm flipH="1">
              <a:off x="463" y="281"/>
              <a:ext cx="288" cy="14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a:latin typeface="黑体" panose="02010609060101010101" pitchFamily="49" charset="-122"/>
                <a:ea typeface="黑体" panose="02010609060101010101" pitchFamily="49" charset="-122"/>
              </a:endParaRPr>
            </a:p>
          </p:txBody>
        </p:sp>
        <p:sp>
          <p:nvSpPr>
            <p:cNvPr id="34" name="Line 33">
              <a:extLst>
                <a:ext uri="{FF2B5EF4-FFF2-40B4-BE49-F238E27FC236}">
                  <a16:creationId xmlns:a16="http://schemas.microsoft.com/office/drawing/2014/main" id="{FA5472E5-8B20-48DA-B5E3-F06273893ED8}"/>
                </a:ext>
              </a:extLst>
            </p:cNvPr>
            <p:cNvSpPr>
              <a:spLocks noChangeShapeType="1"/>
            </p:cNvSpPr>
            <p:nvPr/>
          </p:nvSpPr>
          <p:spPr bwMode="auto">
            <a:xfrm>
              <a:off x="1279" y="281"/>
              <a:ext cx="288" cy="14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a:latin typeface="黑体" panose="02010609060101010101" pitchFamily="49" charset="-122"/>
                <a:ea typeface="黑体" panose="02010609060101010101" pitchFamily="49" charset="-122"/>
              </a:endParaRPr>
            </a:p>
          </p:txBody>
        </p:sp>
        <p:sp>
          <p:nvSpPr>
            <p:cNvPr id="35" name="Line 34">
              <a:extLst>
                <a:ext uri="{FF2B5EF4-FFF2-40B4-BE49-F238E27FC236}">
                  <a16:creationId xmlns:a16="http://schemas.microsoft.com/office/drawing/2014/main" id="{FD01FB38-F39D-4954-ABEE-28E24D808FE8}"/>
                </a:ext>
              </a:extLst>
            </p:cNvPr>
            <p:cNvSpPr>
              <a:spLocks noChangeShapeType="1"/>
            </p:cNvSpPr>
            <p:nvPr/>
          </p:nvSpPr>
          <p:spPr bwMode="auto">
            <a:xfrm>
              <a:off x="1615" y="315"/>
              <a:ext cx="0" cy="11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dirty="0">
                <a:latin typeface="黑体" panose="02010609060101010101" pitchFamily="49" charset="-122"/>
                <a:ea typeface="黑体" panose="02010609060101010101" pitchFamily="49" charset="-122"/>
              </a:endParaRPr>
            </a:p>
          </p:txBody>
        </p:sp>
        <p:sp>
          <p:nvSpPr>
            <p:cNvPr id="36" name="Line 35">
              <a:extLst>
                <a:ext uri="{FF2B5EF4-FFF2-40B4-BE49-F238E27FC236}">
                  <a16:creationId xmlns:a16="http://schemas.microsoft.com/office/drawing/2014/main" id="{BB1D151F-4E65-4D5F-9FD8-3DBB5E49F18D}"/>
                </a:ext>
              </a:extLst>
            </p:cNvPr>
            <p:cNvSpPr>
              <a:spLocks noChangeShapeType="1"/>
            </p:cNvSpPr>
            <p:nvPr/>
          </p:nvSpPr>
          <p:spPr bwMode="auto">
            <a:xfrm flipH="1">
              <a:off x="1663" y="281"/>
              <a:ext cx="336" cy="14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a:latin typeface="黑体" panose="02010609060101010101" pitchFamily="49" charset="-122"/>
                <a:ea typeface="黑体" panose="02010609060101010101" pitchFamily="49" charset="-122"/>
              </a:endParaRPr>
            </a:p>
          </p:txBody>
        </p:sp>
        <p:sp>
          <p:nvSpPr>
            <p:cNvPr id="37" name="Line 36">
              <a:extLst>
                <a:ext uri="{FF2B5EF4-FFF2-40B4-BE49-F238E27FC236}">
                  <a16:creationId xmlns:a16="http://schemas.microsoft.com/office/drawing/2014/main" id="{170B6C80-F325-4CD7-B349-F55C86C060E3}"/>
                </a:ext>
              </a:extLst>
            </p:cNvPr>
            <p:cNvSpPr>
              <a:spLocks noChangeShapeType="1"/>
            </p:cNvSpPr>
            <p:nvPr/>
          </p:nvSpPr>
          <p:spPr bwMode="auto">
            <a:xfrm>
              <a:off x="463" y="761"/>
              <a:ext cx="384" cy="4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dirty="0">
                <a:latin typeface="黑体" panose="02010609060101010101" pitchFamily="49" charset="-122"/>
                <a:ea typeface="黑体" panose="02010609060101010101" pitchFamily="49" charset="-122"/>
              </a:endParaRPr>
            </a:p>
          </p:txBody>
        </p:sp>
        <p:sp>
          <p:nvSpPr>
            <p:cNvPr id="38" name="Line 37">
              <a:extLst>
                <a:ext uri="{FF2B5EF4-FFF2-40B4-BE49-F238E27FC236}">
                  <a16:creationId xmlns:a16="http://schemas.microsoft.com/office/drawing/2014/main" id="{E228F438-0DC0-451F-999C-47AF193F9384}"/>
                </a:ext>
              </a:extLst>
            </p:cNvPr>
            <p:cNvSpPr>
              <a:spLocks noChangeShapeType="1"/>
            </p:cNvSpPr>
            <p:nvPr/>
          </p:nvSpPr>
          <p:spPr bwMode="auto">
            <a:xfrm flipH="1">
              <a:off x="1183" y="761"/>
              <a:ext cx="432" cy="4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a:latin typeface="黑体" panose="02010609060101010101" pitchFamily="49" charset="-122"/>
                <a:ea typeface="黑体" panose="02010609060101010101" pitchFamily="49" charset="-122"/>
              </a:endParaRPr>
            </a:p>
          </p:txBody>
        </p:sp>
        <p:sp>
          <p:nvSpPr>
            <p:cNvPr id="39" name="Line 38">
              <a:extLst>
                <a:ext uri="{FF2B5EF4-FFF2-40B4-BE49-F238E27FC236}">
                  <a16:creationId xmlns:a16="http://schemas.microsoft.com/office/drawing/2014/main" id="{37B7C4E6-D772-4EF2-89EE-A9B4D5B2C157}"/>
                </a:ext>
              </a:extLst>
            </p:cNvPr>
            <p:cNvSpPr>
              <a:spLocks noChangeShapeType="1"/>
            </p:cNvSpPr>
            <p:nvPr/>
          </p:nvSpPr>
          <p:spPr bwMode="auto">
            <a:xfrm flipH="1">
              <a:off x="703" y="1145"/>
              <a:ext cx="288" cy="14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a:latin typeface="黑体" panose="02010609060101010101" pitchFamily="49" charset="-122"/>
                <a:ea typeface="黑体" panose="02010609060101010101" pitchFamily="49" charset="-122"/>
              </a:endParaRPr>
            </a:p>
          </p:txBody>
        </p:sp>
        <p:sp>
          <p:nvSpPr>
            <p:cNvPr id="40" name="Line 39">
              <a:extLst>
                <a:ext uri="{FF2B5EF4-FFF2-40B4-BE49-F238E27FC236}">
                  <a16:creationId xmlns:a16="http://schemas.microsoft.com/office/drawing/2014/main" id="{5CBC6A60-4FEF-4236-9B42-909607AE774D}"/>
                </a:ext>
              </a:extLst>
            </p:cNvPr>
            <p:cNvSpPr>
              <a:spLocks noChangeShapeType="1"/>
            </p:cNvSpPr>
            <p:nvPr/>
          </p:nvSpPr>
          <p:spPr bwMode="auto">
            <a:xfrm>
              <a:off x="1087" y="1145"/>
              <a:ext cx="0" cy="14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a:latin typeface="黑体" panose="02010609060101010101" pitchFamily="49" charset="-122"/>
                <a:ea typeface="黑体" panose="02010609060101010101" pitchFamily="49" charset="-122"/>
              </a:endParaRPr>
            </a:p>
          </p:txBody>
        </p:sp>
        <p:sp>
          <p:nvSpPr>
            <p:cNvPr id="41" name="Line 40">
              <a:extLst>
                <a:ext uri="{FF2B5EF4-FFF2-40B4-BE49-F238E27FC236}">
                  <a16:creationId xmlns:a16="http://schemas.microsoft.com/office/drawing/2014/main" id="{3557B28F-03FF-4A84-9AFF-6CF0EC13F6E6}"/>
                </a:ext>
              </a:extLst>
            </p:cNvPr>
            <p:cNvSpPr>
              <a:spLocks noChangeShapeType="1"/>
            </p:cNvSpPr>
            <p:nvPr/>
          </p:nvSpPr>
          <p:spPr bwMode="auto">
            <a:xfrm>
              <a:off x="1183" y="1145"/>
              <a:ext cx="288" cy="144"/>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endParaRPr lang="zh-CN" altLang="en-US">
                <a:latin typeface="黑体" panose="02010609060101010101" pitchFamily="49" charset="-122"/>
                <a:ea typeface="黑体" panose="02010609060101010101" pitchFamily="49" charset="-122"/>
              </a:endParaRPr>
            </a:p>
          </p:txBody>
        </p:sp>
        <p:sp>
          <p:nvSpPr>
            <p:cNvPr id="42" name="Rectangle 41">
              <a:extLst>
                <a:ext uri="{FF2B5EF4-FFF2-40B4-BE49-F238E27FC236}">
                  <a16:creationId xmlns:a16="http://schemas.microsoft.com/office/drawing/2014/main" id="{DC43A757-0235-4F70-A3B9-628F14683449}"/>
                </a:ext>
              </a:extLst>
            </p:cNvPr>
            <p:cNvSpPr>
              <a:spLocks noChangeArrowheads="1"/>
            </p:cNvSpPr>
            <p:nvPr/>
          </p:nvSpPr>
          <p:spPr bwMode="auto">
            <a:xfrm>
              <a:off x="860" y="1769"/>
              <a:ext cx="21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algn="ctr"/>
              <a:r>
                <a:rPr lang="zh-CN" altLang="zh-CN" dirty="0">
                  <a:solidFill>
                    <a:schemeClr val="tx1"/>
                  </a:solidFill>
                  <a:latin typeface="黑体" panose="02010609060101010101" pitchFamily="49" charset="-122"/>
                  <a:ea typeface="黑体" panose="02010609060101010101" pitchFamily="49" charset="-122"/>
                </a:rPr>
                <a:t>多级数据组织结构</a:t>
              </a:r>
            </a:p>
          </p:txBody>
        </p:sp>
      </p:grpSp>
      <p:sp>
        <p:nvSpPr>
          <p:cNvPr id="7" name="Text Box 42">
            <a:extLst>
              <a:ext uri="{FF2B5EF4-FFF2-40B4-BE49-F238E27FC236}">
                <a16:creationId xmlns:a16="http://schemas.microsoft.com/office/drawing/2014/main" id="{32527BCE-732A-4F86-ADA4-162FB6CC9CC1}"/>
              </a:ext>
            </a:extLst>
          </p:cNvPr>
          <p:cNvSpPr txBox="1">
            <a:spLocks noChangeArrowheads="1"/>
          </p:cNvSpPr>
          <p:nvPr/>
        </p:nvSpPr>
        <p:spPr bwMode="auto">
          <a:xfrm>
            <a:off x="264001" y="2732624"/>
            <a:ext cx="2160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50000"/>
              </a:spcBef>
            </a:pPr>
            <a:r>
              <a:rPr lang="zh-CN" altLang="zh-CN" sz="1800" dirty="0">
                <a:solidFill>
                  <a:schemeClr val="tx1"/>
                </a:solidFill>
                <a:latin typeface="黑体" panose="02010609060101010101" pitchFamily="49" charset="-122"/>
                <a:ea typeface="黑体" panose="02010609060101010101" pitchFamily="49" charset="-122"/>
              </a:rPr>
              <a:t>每月电话呼叫信息</a:t>
            </a:r>
          </a:p>
        </p:txBody>
      </p:sp>
      <p:sp>
        <p:nvSpPr>
          <p:cNvPr id="8" name="Text Box 43">
            <a:extLst>
              <a:ext uri="{FF2B5EF4-FFF2-40B4-BE49-F238E27FC236}">
                <a16:creationId xmlns:a16="http://schemas.microsoft.com/office/drawing/2014/main" id="{D39531C2-05BD-48E0-AA9C-A9A6936BD0E2}"/>
              </a:ext>
            </a:extLst>
          </p:cNvPr>
          <p:cNvSpPr txBox="1">
            <a:spLocks noChangeArrowheads="1"/>
          </p:cNvSpPr>
          <p:nvPr/>
        </p:nvSpPr>
        <p:spPr bwMode="auto">
          <a:xfrm>
            <a:off x="251520" y="3460257"/>
            <a:ext cx="2160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50000"/>
              </a:spcBef>
            </a:pPr>
            <a:r>
              <a:rPr lang="zh-CN" altLang="zh-CN" sz="1800" dirty="0">
                <a:solidFill>
                  <a:schemeClr val="tx1"/>
                </a:solidFill>
                <a:latin typeface="黑体" panose="02010609060101010101" pitchFamily="49" charset="-122"/>
                <a:ea typeface="黑体" panose="02010609060101010101" pitchFamily="49" charset="-122"/>
              </a:rPr>
              <a:t>每天电话呼叫信息</a:t>
            </a:r>
          </a:p>
        </p:txBody>
      </p:sp>
      <p:sp>
        <p:nvSpPr>
          <p:cNvPr id="9" name="Text Box 44">
            <a:extLst>
              <a:ext uri="{FF2B5EF4-FFF2-40B4-BE49-F238E27FC236}">
                <a16:creationId xmlns:a16="http://schemas.microsoft.com/office/drawing/2014/main" id="{E6A38D9C-60FA-4AB8-9C5B-47D346B1E3BC}"/>
              </a:ext>
            </a:extLst>
          </p:cNvPr>
          <p:cNvSpPr txBox="1">
            <a:spLocks noChangeArrowheads="1"/>
          </p:cNvSpPr>
          <p:nvPr/>
        </p:nvSpPr>
        <p:spPr bwMode="auto">
          <a:xfrm>
            <a:off x="264001" y="4175190"/>
            <a:ext cx="2160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50000"/>
              </a:spcBef>
            </a:pPr>
            <a:r>
              <a:rPr lang="zh-CN" altLang="zh-CN" sz="1800" dirty="0">
                <a:solidFill>
                  <a:schemeClr val="tx1"/>
                </a:solidFill>
                <a:latin typeface="黑体" panose="02010609060101010101" pitchFamily="49" charset="-122"/>
                <a:ea typeface="黑体" panose="02010609060101010101" pitchFamily="49" charset="-122"/>
              </a:rPr>
              <a:t>电话呼叫情况信息</a:t>
            </a:r>
          </a:p>
        </p:txBody>
      </p:sp>
      <p:sp>
        <p:nvSpPr>
          <p:cNvPr id="10" name="Text Box 45">
            <a:extLst>
              <a:ext uri="{FF2B5EF4-FFF2-40B4-BE49-F238E27FC236}">
                <a16:creationId xmlns:a16="http://schemas.microsoft.com/office/drawing/2014/main" id="{6B858806-B84B-4EAA-9D16-5BE26E86C847}"/>
              </a:ext>
            </a:extLst>
          </p:cNvPr>
          <p:cNvSpPr txBox="1">
            <a:spLocks noChangeArrowheads="1"/>
          </p:cNvSpPr>
          <p:nvPr/>
        </p:nvSpPr>
        <p:spPr bwMode="auto">
          <a:xfrm>
            <a:off x="264001" y="4893212"/>
            <a:ext cx="21605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50000"/>
              </a:spcBef>
            </a:pPr>
            <a:r>
              <a:rPr lang="zh-CN" altLang="zh-CN" sz="1800" dirty="0">
                <a:solidFill>
                  <a:schemeClr val="tx1"/>
                </a:solidFill>
                <a:latin typeface="黑体" panose="02010609060101010101" pitchFamily="49" charset="-122"/>
                <a:ea typeface="黑体" panose="02010609060101010101" pitchFamily="49" charset="-122"/>
              </a:rPr>
              <a:t>电话呼叫明细信息</a:t>
            </a:r>
          </a:p>
        </p:txBody>
      </p:sp>
    </p:spTree>
    <p:extLst>
      <p:ext uri="{BB962C8B-B14F-4D97-AF65-F5344CB8AC3E}">
        <p14:creationId xmlns:p14="http://schemas.microsoft.com/office/powerpoint/2010/main" val="471280329"/>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51520" y="692696"/>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3.1.2 </a:t>
            </a:r>
            <a:r>
              <a:rPr lang="zh-CN" altLang="en-US" b="1" dirty="0">
                <a:latin typeface="黑体" panose="02010609060101010101" pitchFamily="49" charset="-122"/>
                <a:ea typeface="黑体" panose="02010609060101010101" pitchFamily="49" charset="-122"/>
                <a:cs typeface="+mj-cs"/>
              </a:rPr>
              <a:t>数据仓库逻辑模型</a:t>
            </a:r>
          </a:p>
        </p:txBody>
      </p:sp>
      <p:sp>
        <p:nvSpPr>
          <p:cNvPr id="4" name="矩形 3">
            <a:extLst>
              <a:ext uri="{FF2B5EF4-FFF2-40B4-BE49-F238E27FC236}">
                <a16:creationId xmlns:a16="http://schemas.microsoft.com/office/drawing/2014/main" id="{F69A5AF0-E6FB-44C9-8478-4F4F74833210}"/>
              </a:ext>
            </a:extLst>
          </p:cNvPr>
          <p:cNvSpPr/>
          <p:nvPr/>
        </p:nvSpPr>
        <p:spPr>
          <a:xfrm>
            <a:off x="683568" y="2188158"/>
            <a:ext cx="8208912" cy="1205971"/>
          </a:xfrm>
          <a:prstGeom prst="rect">
            <a:avLst/>
          </a:prstGeom>
        </p:spPr>
        <p:txBody>
          <a:bodyPr wrap="square">
            <a:spAutoFit/>
          </a:bodyPr>
          <a:lstStyle/>
          <a:p>
            <a:pPr marL="800100" lvl="1" indent="-342900">
              <a:lnSpc>
                <a:spcPts val="3000"/>
              </a:lnSpc>
              <a:buFont typeface="Wingdings" panose="05000000000000000000" pitchFamily="2" charset="2"/>
              <a:buChar char="Ø"/>
            </a:pPr>
            <a:r>
              <a:rPr lang="zh-CN" altLang="zh-CN" sz="2000" b="1" dirty="0">
                <a:latin typeface="黑体" panose="02010609060101010101" pitchFamily="49" charset="-122"/>
                <a:ea typeface="黑体" panose="02010609060101010101" pitchFamily="49" charset="-122"/>
              </a:rPr>
              <a:t>直接存储细节数据并定期在细节数据基础上进行数据综合</a:t>
            </a:r>
          </a:p>
          <a:p>
            <a:pPr marL="800100" lvl="1" indent="-342900">
              <a:lnSpc>
                <a:spcPts val="3000"/>
              </a:lnSpc>
              <a:buFont typeface="Wingdings" panose="05000000000000000000" pitchFamily="2" charset="2"/>
              <a:buChar char="Ø"/>
            </a:pPr>
            <a:r>
              <a:rPr lang="zh-CN" altLang="zh-CN" sz="2000" b="1" dirty="0">
                <a:latin typeface="黑体" panose="02010609060101010101" pitchFamily="49" charset="-122"/>
                <a:ea typeface="黑体" panose="02010609060101010101" pitchFamily="49" charset="-122"/>
              </a:rPr>
              <a:t>从数据装载之后，所有细节数据都将保留在数据仓库中</a:t>
            </a:r>
          </a:p>
          <a:p>
            <a:pPr marL="800100" lvl="1" indent="-342900">
              <a:lnSpc>
                <a:spcPts val="3000"/>
              </a:lnSpc>
              <a:buFont typeface="Wingdings" panose="05000000000000000000" pitchFamily="2" charset="2"/>
              <a:buChar char="Ø"/>
            </a:pPr>
            <a:r>
              <a:rPr lang="zh-CN" altLang="zh-CN" sz="2000" b="1" dirty="0">
                <a:latin typeface="黑体" panose="02010609060101010101" pitchFamily="49" charset="-122"/>
                <a:ea typeface="黑体" panose="02010609060101010101" pitchFamily="49" charset="-122"/>
              </a:rPr>
              <a:t>存储期限（5~10年）到了之后，才会导到后备设备（如磁带）中</a:t>
            </a:r>
          </a:p>
        </p:txBody>
      </p:sp>
      <p:sp>
        <p:nvSpPr>
          <p:cNvPr id="5" name="矩形 4">
            <a:extLst>
              <a:ext uri="{FF2B5EF4-FFF2-40B4-BE49-F238E27FC236}">
                <a16:creationId xmlns:a16="http://schemas.microsoft.com/office/drawing/2014/main" id="{010A012D-C3A0-4A44-AB20-AF400A83E795}"/>
              </a:ext>
            </a:extLst>
          </p:cNvPr>
          <p:cNvSpPr/>
          <p:nvPr/>
        </p:nvSpPr>
        <p:spPr>
          <a:xfrm>
            <a:off x="827584" y="1547500"/>
            <a:ext cx="1768433"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单一</a:t>
            </a:r>
            <a:r>
              <a:rPr lang="zh-CN" altLang="zh-CN"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粒度</a:t>
            </a:r>
          </a:p>
        </p:txBody>
      </p:sp>
      <p:sp>
        <p:nvSpPr>
          <p:cNvPr id="7" name="矩形 6">
            <a:extLst>
              <a:ext uri="{FF2B5EF4-FFF2-40B4-BE49-F238E27FC236}">
                <a16:creationId xmlns:a16="http://schemas.microsoft.com/office/drawing/2014/main" id="{6255B403-2E90-45C6-91F8-20255BEBCDE3}"/>
              </a:ext>
            </a:extLst>
          </p:cNvPr>
          <p:cNvSpPr/>
          <p:nvPr/>
        </p:nvSpPr>
        <p:spPr>
          <a:xfrm>
            <a:off x="824338" y="3676589"/>
            <a:ext cx="2009423"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双重</a:t>
            </a:r>
            <a:r>
              <a:rPr lang="zh-CN" altLang="zh-CN"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粒度</a:t>
            </a:r>
          </a:p>
        </p:txBody>
      </p:sp>
      <p:sp>
        <p:nvSpPr>
          <p:cNvPr id="8" name="矩形 7">
            <a:extLst>
              <a:ext uri="{FF2B5EF4-FFF2-40B4-BE49-F238E27FC236}">
                <a16:creationId xmlns:a16="http://schemas.microsoft.com/office/drawing/2014/main" id="{95FA9C17-5A84-4A7E-85F2-E8E615F865F9}"/>
              </a:ext>
            </a:extLst>
          </p:cNvPr>
          <p:cNvSpPr/>
          <p:nvPr/>
        </p:nvSpPr>
        <p:spPr>
          <a:xfrm>
            <a:off x="674804" y="4281579"/>
            <a:ext cx="7667805" cy="1986506"/>
          </a:xfrm>
          <a:prstGeom prst="rect">
            <a:avLst/>
          </a:prstGeom>
        </p:spPr>
        <p:txBody>
          <a:bodyPr wrap="square">
            <a:spAutoFit/>
          </a:bodyPr>
          <a:lstStyle/>
          <a:p>
            <a:pPr marL="800100" lvl="1" indent="-342900">
              <a:lnSpc>
                <a:spcPts val="3000"/>
              </a:lnSpc>
              <a:buFont typeface="Wingdings" panose="05000000000000000000" pitchFamily="2" charset="2"/>
              <a:buChar char="Ø"/>
            </a:pPr>
            <a:r>
              <a:rPr lang="zh-CN" altLang="zh-CN" sz="2000" b="1" dirty="0">
                <a:latin typeface="黑体" panose="02010609060101010101" pitchFamily="49" charset="-122"/>
                <a:ea typeface="黑体" panose="02010609060101010101" pitchFamily="49" charset="-122"/>
              </a:rPr>
              <a:t>对于细节数据只保留近期的数据在数据仓库中，当</a:t>
            </a:r>
            <a:r>
              <a:rPr lang="zh-CN" altLang="zh-CN" sz="2000" b="1" dirty="0">
                <a:solidFill>
                  <a:srgbClr val="FF0000"/>
                </a:solidFill>
                <a:latin typeface="黑体" panose="02010609060101010101" pitchFamily="49" charset="-122"/>
                <a:ea typeface="黑体" panose="02010609060101010101" pitchFamily="49" charset="-122"/>
              </a:rPr>
              <a:t>保留周期</a:t>
            </a:r>
            <a:r>
              <a:rPr lang="zh-CN" altLang="zh-CN" sz="2000" b="1" dirty="0">
                <a:latin typeface="黑体" panose="02010609060101010101" pitchFamily="49" charset="-122"/>
                <a:ea typeface="黑体" panose="02010609060101010101" pitchFamily="49" charset="-122"/>
              </a:rPr>
              <a:t>到达时，将距离当前较远的数据导出到磁盘上，从而为新的数据腾出空间。</a:t>
            </a:r>
          </a:p>
          <a:p>
            <a:pPr marL="800100" lvl="1" indent="-342900">
              <a:lnSpc>
                <a:spcPts val="3000"/>
              </a:lnSpc>
              <a:buFont typeface="Wingdings" panose="05000000000000000000" pitchFamily="2" charset="2"/>
              <a:buChar char="Ø"/>
            </a:pPr>
            <a:r>
              <a:rPr lang="zh-CN" altLang="zh-CN" sz="2000" b="1" dirty="0">
                <a:latin typeface="黑体" panose="02010609060101010101" pitchFamily="49" charset="-122"/>
                <a:ea typeface="黑体" panose="02010609060101010101" pitchFamily="49" charset="-122"/>
              </a:rPr>
              <a:t>数据仓库中只保留在细节数据保留周期内的数据，对于这个周期之后的信息，数据仓库只保留其综合数据</a:t>
            </a:r>
            <a:r>
              <a:rPr lang="zh-CN" altLang="zh-CN" sz="2400" b="1" dirty="0">
                <a:latin typeface="黑体" panose="02010609060101010101" pitchFamily="49" charset="-122"/>
                <a:ea typeface="黑体" panose="02010609060101010101" pitchFamily="49" charset="-122"/>
              </a:rPr>
              <a:t>。</a:t>
            </a:r>
            <a:endParaRPr lang="zh-CN" alt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75467478"/>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51520" y="692696"/>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3.1.2 </a:t>
            </a:r>
            <a:r>
              <a:rPr lang="zh-CN" altLang="en-US" b="1" dirty="0">
                <a:latin typeface="黑体" panose="02010609060101010101" pitchFamily="49" charset="-122"/>
                <a:ea typeface="黑体" panose="02010609060101010101" pitchFamily="49" charset="-122"/>
                <a:cs typeface="+mj-cs"/>
              </a:rPr>
              <a:t>数据仓库逻辑模型</a:t>
            </a:r>
          </a:p>
        </p:txBody>
      </p:sp>
      <p:sp>
        <p:nvSpPr>
          <p:cNvPr id="22" name="矩形 21">
            <a:extLst>
              <a:ext uri="{FF2B5EF4-FFF2-40B4-BE49-F238E27FC236}">
                <a16:creationId xmlns:a16="http://schemas.microsoft.com/office/drawing/2014/main" id="{B8842C5B-6508-454F-9616-C834FF7F609B}"/>
              </a:ext>
            </a:extLst>
          </p:cNvPr>
          <p:cNvSpPr/>
          <p:nvPr/>
        </p:nvSpPr>
        <p:spPr>
          <a:xfrm>
            <a:off x="683568" y="1563184"/>
            <a:ext cx="4552849" cy="461665"/>
          </a:xfrm>
          <a:prstGeom prst="rect">
            <a:avLst/>
          </a:prstGeom>
        </p:spPr>
        <p:txBody>
          <a:bodyPr wrap="none">
            <a:spAutoFit/>
          </a:bodyPr>
          <a:lstStyle/>
          <a:p>
            <a:pPr marL="342900" indent="-342900">
              <a:buFont typeface="Wingdings" panose="05000000000000000000" pitchFamily="2" charset="2"/>
              <a:buChar char="Ø"/>
            </a:pPr>
            <a:r>
              <a:rPr lang="zh-CN" altLang="zh-CN"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数据粒度</a:t>
            </a:r>
            <a:r>
              <a:rPr lang="zh-CN" altLang="en-US"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层次划分的影响因素</a:t>
            </a:r>
            <a:endParaRPr lang="zh-CN" altLang="zh-CN"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5BD66F58-5A21-4AB8-91BD-10C44B7748A9}"/>
              </a:ext>
            </a:extLst>
          </p:cNvPr>
          <p:cNvSpPr/>
          <p:nvPr/>
        </p:nvSpPr>
        <p:spPr>
          <a:xfrm>
            <a:off x="683568" y="2355288"/>
            <a:ext cx="7774787" cy="3541226"/>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要接受的分析类型</a:t>
            </a:r>
          </a:p>
          <a:p>
            <a:pPr lvl="2">
              <a:lnSpc>
                <a:spcPct val="150000"/>
              </a:lnSpc>
            </a:pPr>
            <a:r>
              <a:rPr lang="zh-CN" altLang="zh-CN" sz="2000" b="1" dirty="0">
                <a:latin typeface="黑体" panose="02010609060101010101" pitchFamily="49" charset="-122"/>
                <a:ea typeface="黑体" panose="02010609060101010101" pitchFamily="49" charset="-122"/>
              </a:rPr>
              <a:t>粒度层次</a:t>
            </a:r>
            <a:r>
              <a:rPr lang="zh-CN" altLang="zh-CN" sz="2000" b="1" dirty="0">
                <a:solidFill>
                  <a:srgbClr val="FF0000"/>
                </a:solidFill>
                <a:latin typeface="黑体" panose="02010609060101010101" pitchFamily="49" charset="-122"/>
                <a:ea typeface="黑体" panose="02010609060101010101" pitchFamily="49" charset="-122"/>
              </a:rPr>
              <a:t>越高</a:t>
            </a:r>
            <a:r>
              <a:rPr lang="zh-CN" altLang="zh-CN" sz="2000" b="1" dirty="0">
                <a:latin typeface="黑体" panose="02010609060101010101" pitchFamily="49" charset="-122"/>
                <a:ea typeface="黑体" panose="02010609060101010101" pitchFamily="49" charset="-122"/>
              </a:rPr>
              <a:t>，就</a:t>
            </a:r>
            <a:r>
              <a:rPr lang="zh-CN" altLang="zh-CN" sz="2000" b="1" dirty="0">
                <a:solidFill>
                  <a:srgbClr val="FF0000"/>
                </a:solidFill>
                <a:latin typeface="黑体" panose="02010609060101010101" pitchFamily="49" charset="-122"/>
                <a:ea typeface="黑体" panose="02010609060101010101" pitchFamily="49" charset="-122"/>
              </a:rPr>
              <a:t>越不能</a:t>
            </a:r>
            <a:r>
              <a:rPr lang="zh-CN" altLang="zh-CN" sz="2000" b="1" dirty="0">
                <a:latin typeface="黑体" panose="02010609060101010101" pitchFamily="49" charset="-122"/>
                <a:ea typeface="黑体" panose="02010609060101010101" pitchFamily="49" charset="-122"/>
              </a:rPr>
              <a:t>进行细节分析</a:t>
            </a:r>
          </a:p>
          <a:p>
            <a:pPr marL="800100" lvl="1" indent="-342900">
              <a:lnSpc>
                <a:spcPct val="150000"/>
              </a:lnSpc>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可接受的最低粒度</a:t>
            </a:r>
          </a:p>
          <a:p>
            <a:pPr lvl="2">
              <a:lnSpc>
                <a:spcPct val="150000"/>
              </a:lnSpc>
            </a:pPr>
            <a:r>
              <a:rPr lang="zh-CN" altLang="zh-CN" sz="2000" b="1" dirty="0">
                <a:latin typeface="黑体" panose="02010609060101010101" pitchFamily="49" charset="-122"/>
                <a:ea typeface="黑体" panose="02010609060101010101" pitchFamily="49" charset="-122"/>
              </a:rPr>
              <a:t>粒度划分策略一定要保证数据的粒度确实能够满足用户的决策分析需要。</a:t>
            </a:r>
          </a:p>
          <a:p>
            <a:pPr marL="800100" lvl="1" indent="-342900">
              <a:lnSpc>
                <a:spcPct val="150000"/>
              </a:lnSpc>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能存储数据的存储容量</a:t>
            </a:r>
          </a:p>
          <a:p>
            <a:pPr lvl="2">
              <a:lnSpc>
                <a:spcPct val="150000"/>
              </a:lnSpc>
            </a:pPr>
            <a:r>
              <a:rPr lang="zh-CN" altLang="zh-CN" sz="2000" b="1" dirty="0">
                <a:latin typeface="黑体" panose="02010609060101010101" pitchFamily="49" charset="-122"/>
                <a:ea typeface="黑体" panose="02010609060101010101" pitchFamily="49" charset="-122"/>
              </a:rPr>
              <a:t>若存储容量有限，则只能采用较高粒度的数据粒度划分策略</a:t>
            </a:r>
          </a:p>
        </p:txBody>
      </p:sp>
    </p:spTree>
    <p:extLst>
      <p:ext uri="{BB962C8B-B14F-4D97-AF65-F5344CB8AC3E}">
        <p14:creationId xmlns:p14="http://schemas.microsoft.com/office/powerpoint/2010/main" val="3323566638"/>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51520" y="692696"/>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3.1.2 </a:t>
            </a:r>
            <a:r>
              <a:rPr lang="zh-CN" altLang="en-US" b="1" dirty="0">
                <a:latin typeface="黑体" panose="02010609060101010101" pitchFamily="49" charset="-122"/>
                <a:ea typeface="黑体" panose="02010609060101010101" pitchFamily="49" charset="-122"/>
                <a:cs typeface="+mj-cs"/>
              </a:rPr>
              <a:t>数据仓库逻辑模型</a:t>
            </a:r>
          </a:p>
        </p:txBody>
      </p:sp>
      <p:sp>
        <p:nvSpPr>
          <p:cNvPr id="4" name="Rectangle 10">
            <a:extLst>
              <a:ext uri="{FF2B5EF4-FFF2-40B4-BE49-F238E27FC236}">
                <a16:creationId xmlns:a16="http://schemas.microsoft.com/office/drawing/2014/main" id="{2823DDD9-3244-4609-BC13-081CBF5CF4DC}"/>
              </a:ext>
            </a:extLst>
          </p:cNvPr>
          <p:cNvSpPr>
            <a:spLocks noChangeArrowheads="1"/>
          </p:cNvSpPr>
          <p:nvPr/>
        </p:nvSpPr>
        <p:spPr bwMode="auto">
          <a:xfrm>
            <a:off x="5434875" y="5019203"/>
            <a:ext cx="2927350" cy="517525"/>
          </a:xfrm>
          <a:prstGeom prst="rect">
            <a:avLst/>
          </a:prstGeom>
          <a:solidFill>
            <a:srgbClr val="9999CC"/>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1600" dirty="0">
                <a:solidFill>
                  <a:schemeClr val="tx1"/>
                </a:solidFill>
                <a:latin typeface="黑体" panose="02010609060101010101" pitchFamily="49" charset="-122"/>
                <a:ea typeface="黑体" panose="02010609060101010101" pitchFamily="49" charset="-122"/>
              </a:rPr>
              <a:t>必须用双重粒度且需认真设计</a:t>
            </a:r>
          </a:p>
        </p:txBody>
      </p:sp>
      <p:sp>
        <p:nvSpPr>
          <p:cNvPr id="5" name="Rectangle 11">
            <a:extLst>
              <a:ext uri="{FF2B5EF4-FFF2-40B4-BE49-F238E27FC236}">
                <a16:creationId xmlns:a16="http://schemas.microsoft.com/office/drawing/2014/main" id="{691682C3-CF11-4043-ADC1-421F122810DB}"/>
              </a:ext>
            </a:extLst>
          </p:cNvPr>
          <p:cNvSpPr>
            <a:spLocks noChangeArrowheads="1"/>
          </p:cNvSpPr>
          <p:nvPr/>
        </p:nvSpPr>
        <p:spPr bwMode="auto">
          <a:xfrm>
            <a:off x="3203848" y="5013176"/>
            <a:ext cx="2238315" cy="517525"/>
          </a:xfrm>
          <a:prstGeom prst="rect">
            <a:avLst/>
          </a:prstGeom>
          <a:solidFill>
            <a:srgbClr val="9999CC"/>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20,000,000</a:t>
            </a:r>
            <a:endParaRPr lang="zh-CN" altLang="zh-CN" dirty="0">
              <a:solidFill>
                <a:schemeClr val="tx1"/>
              </a:solidFill>
              <a:latin typeface="黑体" panose="02010609060101010101" pitchFamily="49" charset="-122"/>
              <a:ea typeface="黑体" panose="02010609060101010101" pitchFamily="49" charset="-122"/>
            </a:endParaRPr>
          </a:p>
        </p:txBody>
      </p:sp>
      <p:sp>
        <p:nvSpPr>
          <p:cNvPr id="6" name="Rectangle 12">
            <a:extLst>
              <a:ext uri="{FF2B5EF4-FFF2-40B4-BE49-F238E27FC236}">
                <a16:creationId xmlns:a16="http://schemas.microsoft.com/office/drawing/2014/main" id="{1CB5D7D4-1BB0-45F8-8D84-5B4AFF694B40}"/>
              </a:ext>
            </a:extLst>
          </p:cNvPr>
          <p:cNvSpPr>
            <a:spLocks noChangeArrowheads="1"/>
          </p:cNvSpPr>
          <p:nvPr/>
        </p:nvSpPr>
        <p:spPr bwMode="auto">
          <a:xfrm>
            <a:off x="964112" y="5013176"/>
            <a:ext cx="2238315" cy="517525"/>
          </a:xfrm>
          <a:prstGeom prst="rect">
            <a:avLst/>
          </a:prstGeom>
          <a:solidFill>
            <a:srgbClr val="9999CC"/>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10,000,000</a:t>
            </a:r>
            <a:endParaRPr lang="zh-CN" altLang="zh-CN" dirty="0">
              <a:solidFill>
                <a:schemeClr val="tx1"/>
              </a:solidFill>
              <a:latin typeface="黑体" panose="02010609060101010101" pitchFamily="49" charset="-122"/>
              <a:ea typeface="黑体" panose="02010609060101010101" pitchFamily="49" charset="-122"/>
            </a:endParaRPr>
          </a:p>
        </p:txBody>
      </p:sp>
      <p:sp>
        <p:nvSpPr>
          <p:cNvPr id="7" name="Rectangle 13">
            <a:extLst>
              <a:ext uri="{FF2B5EF4-FFF2-40B4-BE49-F238E27FC236}">
                <a16:creationId xmlns:a16="http://schemas.microsoft.com/office/drawing/2014/main" id="{4B578287-9EB9-4F9E-842B-00132AFE7009}"/>
              </a:ext>
            </a:extLst>
          </p:cNvPr>
          <p:cNvSpPr>
            <a:spLocks noChangeArrowheads="1"/>
          </p:cNvSpPr>
          <p:nvPr/>
        </p:nvSpPr>
        <p:spPr bwMode="auto">
          <a:xfrm>
            <a:off x="5442163" y="4501678"/>
            <a:ext cx="2927350" cy="517525"/>
          </a:xfrm>
          <a:prstGeom prst="rect">
            <a:avLst/>
          </a:prstGeom>
          <a:solidFill>
            <a:srgbClr val="9999CC"/>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最好使用双重粒度</a:t>
            </a:r>
          </a:p>
        </p:txBody>
      </p:sp>
      <p:sp>
        <p:nvSpPr>
          <p:cNvPr id="8" name="Rectangle 14">
            <a:extLst>
              <a:ext uri="{FF2B5EF4-FFF2-40B4-BE49-F238E27FC236}">
                <a16:creationId xmlns:a16="http://schemas.microsoft.com/office/drawing/2014/main" id="{27B68AEE-6327-4129-8330-3E5B796C95F3}"/>
              </a:ext>
            </a:extLst>
          </p:cNvPr>
          <p:cNvSpPr>
            <a:spLocks noChangeArrowheads="1"/>
          </p:cNvSpPr>
          <p:nvPr/>
        </p:nvSpPr>
        <p:spPr bwMode="auto">
          <a:xfrm>
            <a:off x="3203848" y="4495651"/>
            <a:ext cx="2238315" cy="517525"/>
          </a:xfrm>
          <a:prstGeom prst="rect">
            <a:avLst/>
          </a:prstGeom>
          <a:solidFill>
            <a:srgbClr val="9999CC"/>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10,000,000</a:t>
            </a:r>
            <a:endParaRPr lang="zh-CN" altLang="zh-CN" dirty="0">
              <a:solidFill>
                <a:schemeClr val="tx1"/>
              </a:solidFill>
              <a:latin typeface="黑体" panose="02010609060101010101" pitchFamily="49" charset="-122"/>
              <a:ea typeface="黑体" panose="02010609060101010101" pitchFamily="49" charset="-122"/>
            </a:endParaRPr>
          </a:p>
        </p:txBody>
      </p:sp>
      <p:sp>
        <p:nvSpPr>
          <p:cNvPr id="9" name="Rectangle 15">
            <a:extLst>
              <a:ext uri="{FF2B5EF4-FFF2-40B4-BE49-F238E27FC236}">
                <a16:creationId xmlns:a16="http://schemas.microsoft.com/office/drawing/2014/main" id="{976F5F2E-A2C1-4AA6-A815-803294D9DD5E}"/>
              </a:ext>
            </a:extLst>
          </p:cNvPr>
          <p:cNvSpPr>
            <a:spLocks noChangeArrowheads="1"/>
          </p:cNvSpPr>
          <p:nvPr/>
        </p:nvSpPr>
        <p:spPr bwMode="auto">
          <a:xfrm>
            <a:off x="965533" y="4495651"/>
            <a:ext cx="2238315" cy="517525"/>
          </a:xfrm>
          <a:prstGeom prst="rect">
            <a:avLst/>
          </a:prstGeom>
          <a:solidFill>
            <a:schemeClr val="accent2"/>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1,000,000</a:t>
            </a:r>
            <a:endParaRPr lang="zh-CN" altLang="zh-CN" dirty="0">
              <a:solidFill>
                <a:schemeClr val="tx1"/>
              </a:solidFill>
              <a:latin typeface="黑体" panose="02010609060101010101" pitchFamily="49" charset="-122"/>
              <a:ea typeface="黑体" panose="02010609060101010101" pitchFamily="49" charset="-122"/>
            </a:endParaRPr>
          </a:p>
        </p:txBody>
      </p:sp>
      <p:sp>
        <p:nvSpPr>
          <p:cNvPr id="10" name="Rectangle 16">
            <a:extLst>
              <a:ext uri="{FF2B5EF4-FFF2-40B4-BE49-F238E27FC236}">
                <a16:creationId xmlns:a16="http://schemas.microsoft.com/office/drawing/2014/main" id="{E26202BF-BB15-4403-9055-4796F0B8C249}"/>
              </a:ext>
            </a:extLst>
          </p:cNvPr>
          <p:cNvSpPr>
            <a:spLocks noChangeArrowheads="1"/>
          </p:cNvSpPr>
          <p:nvPr/>
        </p:nvSpPr>
        <p:spPr bwMode="auto">
          <a:xfrm>
            <a:off x="5442163" y="3984153"/>
            <a:ext cx="2927350" cy="517525"/>
          </a:xfrm>
          <a:prstGeom prst="rect">
            <a:avLst/>
          </a:prstGeom>
          <a:solidFill>
            <a:schemeClr val="accent2"/>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1600" dirty="0">
                <a:solidFill>
                  <a:schemeClr val="tx1"/>
                </a:solidFill>
                <a:latin typeface="黑体" panose="02010609060101010101" pitchFamily="49" charset="-122"/>
                <a:ea typeface="黑体" panose="02010609060101010101" pitchFamily="49" charset="-122"/>
              </a:rPr>
              <a:t>如使用单一粒度，需认真设计</a:t>
            </a:r>
          </a:p>
        </p:txBody>
      </p:sp>
      <p:sp>
        <p:nvSpPr>
          <p:cNvPr id="11" name="Rectangle 17">
            <a:extLst>
              <a:ext uri="{FF2B5EF4-FFF2-40B4-BE49-F238E27FC236}">
                <a16:creationId xmlns:a16="http://schemas.microsoft.com/office/drawing/2014/main" id="{396550C6-5D63-4A1C-8EDC-36AE1CD4CB16}"/>
              </a:ext>
            </a:extLst>
          </p:cNvPr>
          <p:cNvSpPr>
            <a:spLocks noChangeArrowheads="1"/>
          </p:cNvSpPr>
          <p:nvPr/>
        </p:nvSpPr>
        <p:spPr bwMode="auto">
          <a:xfrm>
            <a:off x="3203848" y="3978126"/>
            <a:ext cx="2238315" cy="517525"/>
          </a:xfrm>
          <a:prstGeom prst="rect">
            <a:avLst/>
          </a:prstGeom>
          <a:solidFill>
            <a:schemeClr val="accent2"/>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1,000,000</a:t>
            </a:r>
          </a:p>
        </p:txBody>
      </p:sp>
      <p:sp>
        <p:nvSpPr>
          <p:cNvPr id="12" name="Rectangle 18">
            <a:extLst>
              <a:ext uri="{FF2B5EF4-FFF2-40B4-BE49-F238E27FC236}">
                <a16:creationId xmlns:a16="http://schemas.microsoft.com/office/drawing/2014/main" id="{60BD8687-F57B-4ED4-8EAF-C3556CD788CE}"/>
              </a:ext>
            </a:extLst>
          </p:cNvPr>
          <p:cNvSpPr>
            <a:spLocks noChangeArrowheads="1"/>
          </p:cNvSpPr>
          <p:nvPr/>
        </p:nvSpPr>
        <p:spPr bwMode="auto">
          <a:xfrm>
            <a:off x="965533" y="3978126"/>
            <a:ext cx="2238315" cy="517525"/>
          </a:xfrm>
          <a:prstGeom prst="rect">
            <a:avLst/>
          </a:prstGeom>
          <a:solidFill>
            <a:schemeClr val="accent2"/>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100,000</a:t>
            </a:r>
          </a:p>
        </p:txBody>
      </p:sp>
      <p:sp>
        <p:nvSpPr>
          <p:cNvPr id="13" name="Rectangle 19">
            <a:extLst>
              <a:ext uri="{FF2B5EF4-FFF2-40B4-BE49-F238E27FC236}">
                <a16:creationId xmlns:a16="http://schemas.microsoft.com/office/drawing/2014/main" id="{E3302159-ACF6-47D6-95D5-2A0BE6C18DBE}"/>
              </a:ext>
            </a:extLst>
          </p:cNvPr>
          <p:cNvSpPr>
            <a:spLocks noChangeArrowheads="1"/>
          </p:cNvSpPr>
          <p:nvPr/>
        </p:nvSpPr>
        <p:spPr bwMode="auto">
          <a:xfrm>
            <a:off x="5442163" y="3466628"/>
            <a:ext cx="2927350" cy="517525"/>
          </a:xfrm>
          <a:prstGeom prst="rect">
            <a:avLst/>
          </a:prstGeom>
          <a:solidFill>
            <a:schemeClr val="accent2"/>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单一粒度，设计简单</a:t>
            </a:r>
          </a:p>
        </p:txBody>
      </p:sp>
      <p:sp>
        <p:nvSpPr>
          <p:cNvPr id="14" name="Rectangle 20">
            <a:extLst>
              <a:ext uri="{FF2B5EF4-FFF2-40B4-BE49-F238E27FC236}">
                <a16:creationId xmlns:a16="http://schemas.microsoft.com/office/drawing/2014/main" id="{2185EF3F-7AAF-4AAF-8584-EA6E25EAA913}"/>
              </a:ext>
            </a:extLst>
          </p:cNvPr>
          <p:cNvSpPr>
            <a:spLocks noChangeArrowheads="1"/>
          </p:cNvSpPr>
          <p:nvPr/>
        </p:nvSpPr>
        <p:spPr bwMode="auto">
          <a:xfrm>
            <a:off x="3203848" y="3460601"/>
            <a:ext cx="2238315" cy="517525"/>
          </a:xfrm>
          <a:prstGeom prst="rect">
            <a:avLst/>
          </a:prstGeom>
          <a:solidFill>
            <a:schemeClr val="accent2"/>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100,000</a:t>
            </a:r>
            <a:endParaRPr lang="zh-CN" altLang="zh-CN" dirty="0">
              <a:solidFill>
                <a:schemeClr val="tx1"/>
              </a:solidFill>
              <a:latin typeface="黑体" panose="02010609060101010101" pitchFamily="49" charset="-122"/>
              <a:ea typeface="黑体" panose="02010609060101010101" pitchFamily="49" charset="-122"/>
            </a:endParaRPr>
          </a:p>
        </p:txBody>
      </p:sp>
      <p:sp>
        <p:nvSpPr>
          <p:cNvPr id="15" name="Rectangle 21">
            <a:extLst>
              <a:ext uri="{FF2B5EF4-FFF2-40B4-BE49-F238E27FC236}">
                <a16:creationId xmlns:a16="http://schemas.microsoft.com/office/drawing/2014/main" id="{9A73CB70-3BD3-413E-BADA-2C78E2AFB3A4}"/>
              </a:ext>
            </a:extLst>
          </p:cNvPr>
          <p:cNvSpPr>
            <a:spLocks noChangeArrowheads="1"/>
          </p:cNvSpPr>
          <p:nvPr/>
        </p:nvSpPr>
        <p:spPr bwMode="auto">
          <a:xfrm>
            <a:off x="965533" y="3460601"/>
            <a:ext cx="2238315" cy="517525"/>
          </a:xfrm>
          <a:prstGeom prst="rect">
            <a:avLst/>
          </a:prstGeom>
          <a:solidFill>
            <a:schemeClr val="accent2"/>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chemeClr val="tx1"/>
                </a:solidFill>
                <a:latin typeface="黑体" panose="02010609060101010101" pitchFamily="49" charset="-122"/>
                <a:ea typeface="黑体" panose="02010609060101010101" pitchFamily="49" charset="-122"/>
              </a:rPr>
              <a:t>10,000</a:t>
            </a:r>
          </a:p>
        </p:txBody>
      </p:sp>
      <p:sp>
        <p:nvSpPr>
          <p:cNvPr id="16" name="Rectangle 22">
            <a:extLst>
              <a:ext uri="{FF2B5EF4-FFF2-40B4-BE49-F238E27FC236}">
                <a16:creationId xmlns:a16="http://schemas.microsoft.com/office/drawing/2014/main" id="{802EA8BB-65C9-4E1C-ACBA-FDC5297790EE}"/>
              </a:ext>
            </a:extLst>
          </p:cNvPr>
          <p:cNvSpPr>
            <a:spLocks noChangeArrowheads="1"/>
          </p:cNvSpPr>
          <p:nvPr/>
        </p:nvSpPr>
        <p:spPr bwMode="auto">
          <a:xfrm>
            <a:off x="5442163" y="2949103"/>
            <a:ext cx="2927350" cy="517525"/>
          </a:xfrm>
          <a:prstGeom prst="rect">
            <a:avLst/>
          </a:prstGeom>
          <a:solidFill>
            <a:schemeClr val="bg1">
              <a:lumMod val="85000"/>
            </a:schemeClr>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rgbClr val="FF9900"/>
                </a:solidFill>
                <a:latin typeface="黑体" panose="02010609060101010101" pitchFamily="49" charset="-122"/>
                <a:ea typeface="黑体" panose="02010609060101010101" pitchFamily="49" charset="-122"/>
              </a:rPr>
              <a:t>数据粒度策略</a:t>
            </a:r>
          </a:p>
        </p:txBody>
      </p:sp>
      <p:sp>
        <p:nvSpPr>
          <p:cNvPr id="17" name="Rectangle 23">
            <a:extLst>
              <a:ext uri="{FF2B5EF4-FFF2-40B4-BE49-F238E27FC236}">
                <a16:creationId xmlns:a16="http://schemas.microsoft.com/office/drawing/2014/main" id="{B00F2B2E-4B5C-4CA1-8874-9164C4BC8411}"/>
              </a:ext>
            </a:extLst>
          </p:cNvPr>
          <p:cNvSpPr>
            <a:spLocks noChangeArrowheads="1"/>
          </p:cNvSpPr>
          <p:nvPr/>
        </p:nvSpPr>
        <p:spPr bwMode="auto">
          <a:xfrm>
            <a:off x="3203848" y="2943076"/>
            <a:ext cx="2238315" cy="517525"/>
          </a:xfrm>
          <a:prstGeom prst="rect">
            <a:avLst/>
          </a:prstGeom>
          <a:solidFill>
            <a:schemeClr val="bg1">
              <a:lumMod val="85000"/>
            </a:schemeClr>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rgbClr val="FF9900"/>
                </a:solidFill>
                <a:latin typeface="黑体" panose="02010609060101010101" pitchFamily="49" charset="-122"/>
                <a:ea typeface="黑体" panose="02010609060101010101" pitchFamily="49" charset="-122"/>
              </a:rPr>
              <a:t>5年内数据量（行）</a:t>
            </a:r>
            <a:endParaRPr lang="zh-CN" altLang="zh-CN" dirty="0">
              <a:solidFill>
                <a:schemeClr val="tx1"/>
              </a:solidFill>
              <a:latin typeface="黑体" panose="02010609060101010101" pitchFamily="49" charset="-122"/>
              <a:ea typeface="黑体" panose="02010609060101010101" pitchFamily="49" charset="-122"/>
            </a:endParaRPr>
          </a:p>
        </p:txBody>
      </p:sp>
      <p:sp>
        <p:nvSpPr>
          <p:cNvPr id="18" name="Rectangle 24">
            <a:extLst>
              <a:ext uri="{FF2B5EF4-FFF2-40B4-BE49-F238E27FC236}">
                <a16:creationId xmlns:a16="http://schemas.microsoft.com/office/drawing/2014/main" id="{D1D53D6E-7292-4AEC-AEBC-550F3F621394}"/>
              </a:ext>
            </a:extLst>
          </p:cNvPr>
          <p:cNvSpPr>
            <a:spLocks noChangeArrowheads="1"/>
          </p:cNvSpPr>
          <p:nvPr/>
        </p:nvSpPr>
        <p:spPr bwMode="auto">
          <a:xfrm>
            <a:off x="965533" y="2943076"/>
            <a:ext cx="2238315" cy="517525"/>
          </a:xfrm>
          <a:prstGeom prst="rect">
            <a:avLst/>
          </a:prstGeom>
          <a:solidFill>
            <a:schemeClr val="bg1">
              <a:lumMod val="85000"/>
            </a:schemeClr>
          </a:solidFill>
          <a:ln w="9525">
            <a:solidFill>
              <a:schemeClr val="bg1"/>
            </a:solidFill>
            <a:miter lim="800000"/>
            <a:headEnd/>
            <a:tailEnd/>
          </a:ln>
        </p:spPr>
        <p:txBody>
          <a:bodyPr/>
          <a:lstStyle>
            <a:defPPr>
              <a:defRPr lang="zh-CN"/>
            </a:defPPr>
            <a:lvl1pPr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800" b="1" kern="1200">
                <a:solidFill>
                  <a:schemeClr val="bg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bg1"/>
                </a:solidFill>
                <a:latin typeface="Times New Roman" panose="02020603050405020304" pitchFamily="18" charset="0"/>
                <a:ea typeface="宋体" panose="02010600030101010101" pitchFamily="2" charset="-122"/>
                <a:cs typeface="+mn-cs"/>
              </a:defRPr>
            </a:lvl9pPr>
          </a:lstStyle>
          <a:p>
            <a:pPr eaLnBrk="1" hangingPunct="1">
              <a:spcBef>
                <a:spcPct val="20000"/>
              </a:spcBef>
            </a:pPr>
            <a:r>
              <a:rPr lang="zh-CN" altLang="zh-CN" sz="2000" dirty="0">
                <a:solidFill>
                  <a:srgbClr val="FF9900"/>
                </a:solidFill>
                <a:latin typeface="黑体" panose="02010609060101010101" pitchFamily="49" charset="-122"/>
                <a:ea typeface="黑体" panose="02010609060101010101" pitchFamily="49" charset="-122"/>
              </a:rPr>
              <a:t>1年内数据量（行）</a:t>
            </a:r>
          </a:p>
        </p:txBody>
      </p:sp>
      <p:sp>
        <p:nvSpPr>
          <p:cNvPr id="19" name="矩形 18">
            <a:extLst>
              <a:ext uri="{FF2B5EF4-FFF2-40B4-BE49-F238E27FC236}">
                <a16:creationId xmlns:a16="http://schemas.microsoft.com/office/drawing/2014/main" id="{64C24F0C-0229-46DE-A000-92BC2B061A27}"/>
              </a:ext>
            </a:extLst>
          </p:cNvPr>
          <p:cNvSpPr/>
          <p:nvPr/>
        </p:nvSpPr>
        <p:spPr>
          <a:xfrm>
            <a:off x="2771800" y="2001961"/>
            <a:ext cx="3615092" cy="523220"/>
          </a:xfrm>
          <a:prstGeom prst="rect">
            <a:avLst/>
          </a:prstGeom>
        </p:spPr>
        <p:txBody>
          <a:bodyPr wrap="none">
            <a:spAutoFit/>
          </a:bodyPr>
          <a:lstStyle/>
          <a:p>
            <a:r>
              <a:rPr lang="zh-CN" altLang="zh-CN" sz="2800" b="1" dirty="0">
                <a:latin typeface="黑体" panose="02010609060101010101" pitchFamily="49" charset="-122"/>
                <a:ea typeface="黑体" panose="02010609060101010101" pitchFamily="49" charset="-122"/>
              </a:rPr>
              <a:t>Inmon的数据粒度策略</a:t>
            </a:r>
          </a:p>
        </p:txBody>
      </p:sp>
    </p:spTree>
    <p:extLst>
      <p:ext uri="{BB962C8B-B14F-4D97-AF65-F5344CB8AC3E}">
        <p14:creationId xmlns:p14="http://schemas.microsoft.com/office/powerpoint/2010/main" val="3510225945"/>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txBox="1">
            <a:spLocks noChangeArrowheads="1"/>
          </p:cNvSpPr>
          <p:nvPr/>
        </p:nvSpPr>
        <p:spPr bwMode="auto">
          <a:xfrm>
            <a:off x="2915816" y="1700808"/>
            <a:ext cx="6247234" cy="249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None/>
            </a:pPr>
            <a:r>
              <a:rPr lang="zh-CN" altLang="en-US" sz="4400" b="1" dirty="0">
                <a:solidFill>
                  <a:srgbClr val="FFC000"/>
                </a:solidFill>
                <a:latin typeface="微软雅黑" panose="020B0503020204020204" pitchFamily="34" charset="-122"/>
                <a:ea typeface="微软雅黑" panose="020B0503020204020204" pitchFamily="34" charset="-122"/>
              </a:rPr>
              <a:t>第 </a:t>
            </a:r>
            <a:r>
              <a:rPr lang="en-US" altLang="zh-CN" sz="4400" b="1" dirty="0">
                <a:solidFill>
                  <a:srgbClr val="FFC000"/>
                </a:solidFill>
                <a:latin typeface="微软雅黑" panose="020B0503020204020204" pitchFamily="34" charset="-122"/>
                <a:ea typeface="微软雅黑" panose="020B0503020204020204" pitchFamily="34" charset="-122"/>
              </a:rPr>
              <a:t>3 </a:t>
            </a:r>
            <a:r>
              <a:rPr lang="zh-CN" altLang="en-US" sz="4400" b="1" dirty="0">
                <a:solidFill>
                  <a:srgbClr val="FFC000"/>
                </a:solidFill>
                <a:latin typeface="微软雅黑" panose="020B0503020204020204" pitchFamily="34" charset="-122"/>
                <a:ea typeface="微软雅黑" panose="020B0503020204020204" pitchFamily="34" charset="-122"/>
              </a:rPr>
              <a:t>章 数据存储</a:t>
            </a:r>
          </a:p>
        </p:txBody>
      </p:sp>
    </p:spTree>
    <p:extLst>
      <p:ext uri="{BB962C8B-B14F-4D97-AF65-F5344CB8AC3E}">
        <p14:creationId xmlns:p14="http://schemas.microsoft.com/office/powerpoint/2010/main" val="8584065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51520" y="692696"/>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3.1.2 </a:t>
            </a:r>
            <a:r>
              <a:rPr lang="zh-CN" altLang="en-US" b="1" dirty="0">
                <a:latin typeface="黑体" panose="02010609060101010101" pitchFamily="49" charset="-122"/>
                <a:ea typeface="黑体" panose="02010609060101010101" pitchFamily="49" charset="-122"/>
                <a:cs typeface="+mj-cs"/>
              </a:rPr>
              <a:t>数据仓库逻辑模型</a:t>
            </a:r>
          </a:p>
        </p:txBody>
      </p:sp>
      <p:sp>
        <p:nvSpPr>
          <p:cNvPr id="4" name="TextBox 10">
            <a:extLst>
              <a:ext uri="{FF2B5EF4-FFF2-40B4-BE49-F238E27FC236}">
                <a16:creationId xmlns:a16="http://schemas.microsoft.com/office/drawing/2014/main" id="{D1981A47-DF3A-4028-982B-2CE26437899C}"/>
              </a:ext>
            </a:extLst>
          </p:cNvPr>
          <p:cNvSpPr txBox="1">
            <a:spLocks noChangeArrowheads="1"/>
          </p:cNvSpPr>
          <p:nvPr/>
        </p:nvSpPr>
        <p:spPr bwMode="auto">
          <a:xfrm>
            <a:off x="683568" y="2296636"/>
            <a:ext cx="7920880" cy="373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ts val="3000"/>
              </a:lnSpc>
            </a:pPr>
            <a:endParaRPr lang="zh-CN" altLang="zh-CN" b="1" dirty="0">
              <a:latin typeface="黑体" panose="02010609060101010101" pitchFamily="49" charset="-122"/>
              <a:ea typeface="黑体" panose="02010609060101010101" pitchFamily="49" charset="-122"/>
            </a:endParaRPr>
          </a:p>
          <a:p>
            <a:pPr marL="800100" lvl="1" indent="-342900">
              <a:lnSpc>
                <a:spcPts val="3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数据</a:t>
            </a:r>
            <a:r>
              <a:rPr lang="zh-CN" altLang="zh-CN" sz="2400" b="1" dirty="0">
                <a:latin typeface="黑体" panose="02010609060101010101" pitchFamily="49" charset="-122"/>
                <a:ea typeface="黑体" panose="02010609060101010101" pitchFamily="49" charset="-122"/>
              </a:rPr>
              <a:t>分割</a:t>
            </a:r>
            <a:r>
              <a:rPr lang="zh-CN" altLang="en-US" sz="2400" b="1" dirty="0">
                <a:latin typeface="黑体" panose="02010609060101010101" pitchFamily="49" charset="-122"/>
                <a:ea typeface="黑体" panose="02010609060101010101" pitchFamily="49" charset="-122"/>
              </a:rPr>
              <a:t>的</a:t>
            </a:r>
            <a:r>
              <a:rPr lang="zh-CN" altLang="en-US" sz="2400" b="1" dirty="0">
                <a:solidFill>
                  <a:srgbClr val="FF0000"/>
                </a:solidFill>
                <a:latin typeface="黑体" panose="02010609060101010101" pitchFamily="49" charset="-122"/>
                <a:ea typeface="黑体" panose="02010609060101010101" pitchFamily="49" charset="-122"/>
              </a:rPr>
              <a:t>概念</a:t>
            </a:r>
            <a:r>
              <a:rPr lang="zh-CN" altLang="zh-CN" sz="2400" b="1" dirty="0">
                <a:latin typeface="黑体" panose="02010609060101010101" pitchFamily="49" charset="-122"/>
                <a:ea typeface="黑体" panose="02010609060101010101" pitchFamily="49" charset="-122"/>
              </a:rPr>
              <a:t>：将逻辑上统一的数据分散到各自的物理单元中去以便能分别处理，提高数据处理效率，数据分割后的数据单元称为</a:t>
            </a:r>
            <a:r>
              <a:rPr lang="zh-CN" altLang="zh-CN" sz="2400" b="1" dirty="0">
                <a:solidFill>
                  <a:srgbClr val="FF0000"/>
                </a:solidFill>
                <a:latin typeface="黑体" panose="02010609060101010101" pitchFamily="49" charset="-122"/>
                <a:ea typeface="黑体" panose="02010609060101010101" pitchFamily="49" charset="-122"/>
              </a:rPr>
              <a:t>分片</a:t>
            </a:r>
            <a:r>
              <a:rPr lang="zh-CN" altLang="zh-CN" sz="2400" b="1" dirty="0">
                <a:latin typeface="黑体" panose="02010609060101010101" pitchFamily="49" charset="-122"/>
                <a:ea typeface="黑体" panose="02010609060101010101" pitchFamily="49" charset="-122"/>
              </a:rPr>
              <a:t>。</a:t>
            </a:r>
          </a:p>
          <a:p>
            <a:pPr marL="800100" lvl="1" indent="-342900">
              <a:lnSpc>
                <a:spcPts val="3000"/>
              </a:lnSpc>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数据分割的</a:t>
            </a:r>
            <a:r>
              <a:rPr lang="zh-CN" altLang="zh-CN" sz="2400" b="1" dirty="0">
                <a:solidFill>
                  <a:srgbClr val="FF0000"/>
                </a:solidFill>
                <a:latin typeface="黑体" panose="02010609060101010101" pitchFamily="49" charset="-122"/>
                <a:ea typeface="黑体" panose="02010609060101010101" pitchFamily="49" charset="-122"/>
              </a:rPr>
              <a:t>标准</a:t>
            </a:r>
            <a:r>
              <a:rPr lang="zh-CN" altLang="zh-CN" sz="2400" b="1" dirty="0">
                <a:latin typeface="黑体" panose="02010609060101010101" pitchFamily="49" charset="-122"/>
                <a:ea typeface="黑体" panose="02010609060101010101" pitchFamily="49" charset="-122"/>
              </a:rPr>
              <a:t>：可按日期、地域、业务领域或按多个分割标准的组合。</a:t>
            </a:r>
          </a:p>
          <a:p>
            <a:pPr marL="800100" lvl="1" indent="-342900">
              <a:lnSpc>
                <a:spcPts val="3000"/>
              </a:lnSpc>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数据分割的</a:t>
            </a:r>
            <a:r>
              <a:rPr lang="zh-CN" altLang="zh-CN" sz="2400" b="1" dirty="0">
                <a:solidFill>
                  <a:srgbClr val="FF0000"/>
                </a:solidFill>
                <a:latin typeface="黑体" panose="02010609060101010101" pitchFamily="49" charset="-122"/>
                <a:ea typeface="黑体" panose="02010609060101010101" pitchFamily="49" charset="-122"/>
              </a:rPr>
              <a:t>目的</a:t>
            </a:r>
            <a:r>
              <a:rPr lang="zh-CN" altLang="zh-CN" sz="2400" b="1" dirty="0">
                <a:latin typeface="黑体" panose="02010609060101010101" pitchFamily="49" charset="-122"/>
                <a:ea typeface="黑体" panose="02010609060101010101" pitchFamily="49" charset="-122"/>
              </a:rPr>
              <a:t>：便于进行数据的重构、索引、重组、恢复</a:t>
            </a:r>
            <a:endParaRPr lang="zh-CN" altLang="zh-CN" sz="2400" dirty="0">
              <a:latin typeface="黑体" panose="02010609060101010101" pitchFamily="49" charset="-122"/>
              <a:ea typeface="黑体" panose="02010609060101010101" pitchFamily="49" charset="-122"/>
            </a:endParaRPr>
          </a:p>
          <a:p>
            <a:pPr eaLnBrk="1" hangingPunct="1">
              <a:lnSpc>
                <a:spcPct val="150000"/>
              </a:lnSpc>
            </a:pPr>
            <a:endParaRPr lang="zh-CN" altLang="en-US" sz="2800" b="1" dirty="0">
              <a:latin typeface="黑体" panose="02010609060101010101" pitchFamily="49" charset="-122"/>
              <a:ea typeface="黑体" panose="02010609060101010101" pitchFamily="49" charset="-122"/>
            </a:endParaRPr>
          </a:p>
        </p:txBody>
      </p:sp>
      <p:sp>
        <p:nvSpPr>
          <p:cNvPr id="5" name="TextBox 4">
            <a:extLst>
              <a:ext uri="{FF2B5EF4-FFF2-40B4-BE49-F238E27FC236}">
                <a16:creationId xmlns:a16="http://schemas.microsoft.com/office/drawing/2014/main" id="{AC06706B-0631-4A92-BC21-2E55CB46625D}"/>
              </a:ext>
            </a:extLst>
          </p:cNvPr>
          <p:cNvSpPr txBox="1">
            <a:spLocks noChangeArrowheads="1"/>
          </p:cNvSpPr>
          <p:nvPr/>
        </p:nvSpPr>
        <p:spPr bwMode="auto">
          <a:xfrm>
            <a:off x="755576" y="1801922"/>
            <a:ext cx="5214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800" b="1" dirty="0">
                <a:solidFill>
                  <a:srgbClr val="FF0000"/>
                </a:solidFill>
                <a:latin typeface="黑体" panose="02010609060101010101" pitchFamily="49" charset="-122"/>
                <a:ea typeface="黑体" panose="02010609060101010101" pitchFamily="49" charset="-122"/>
              </a:rPr>
              <a:t>数据分割策略</a:t>
            </a:r>
          </a:p>
        </p:txBody>
      </p:sp>
    </p:spTree>
    <p:extLst>
      <p:ext uri="{BB962C8B-B14F-4D97-AF65-F5344CB8AC3E}">
        <p14:creationId xmlns:p14="http://schemas.microsoft.com/office/powerpoint/2010/main" val="238342183"/>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51520" y="692696"/>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3.1.2 </a:t>
            </a:r>
            <a:r>
              <a:rPr lang="zh-CN" altLang="en-US" b="1" dirty="0">
                <a:latin typeface="黑体" panose="02010609060101010101" pitchFamily="49" charset="-122"/>
                <a:ea typeface="黑体" panose="02010609060101010101" pitchFamily="49" charset="-122"/>
                <a:cs typeface="+mj-cs"/>
              </a:rPr>
              <a:t>数据仓库逻辑模型</a:t>
            </a:r>
          </a:p>
        </p:txBody>
      </p:sp>
      <p:sp>
        <p:nvSpPr>
          <p:cNvPr id="2" name="矩形 1">
            <a:extLst>
              <a:ext uri="{FF2B5EF4-FFF2-40B4-BE49-F238E27FC236}">
                <a16:creationId xmlns:a16="http://schemas.microsoft.com/office/drawing/2014/main" id="{20DE3ACD-7A9B-47A3-BE02-752418010906}"/>
              </a:ext>
            </a:extLst>
          </p:cNvPr>
          <p:cNvSpPr/>
          <p:nvPr/>
        </p:nvSpPr>
        <p:spPr>
          <a:xfrm>
            <a:off x="611560" y="2348880"/>
            <a:ext cx="7596844" cy="3643370"/>
          </a:xfrm>
          <a:prstGeom prst="rect">
            <a:avLst/>
          </a:prstGeom>
        </p:spPr>
        <p:txBody>
          <a:bodyPr wrap="square">
            <a:spAutoFit/>
          </a:bodyPr>
          <a:lstStyle/>
          <a:p>
            <a:pPr marL="800100" lvl="1" indent="-342900">
              <a:lnSpc>
                <a:spcPts val="2800"/>
              </a:lnSpc>
              <a:buFont typeface="Wingdings" panose="05000000000000000000" pitchFamily="2" charset="2"/>
              <a:buChar char="Ø"/>
            </a:pPr>
            <a:r>
              <a:rPr lang="zh-CN" altLang="zh-CN" sz="2000" b="1" dirty="0">
                <a:solidFill>
                  <a:srgbClr val="FF0000"/>
                </a:solidFill>
                <a:latin typeface="黑体" panose="02010609060101010101" pitchFamily="49" charset="-122"/>
                <a:ea typeface="黑体" panose="02010609060101010101" pitchFamily="49" charset="-122"/>
              </a:rPr>
              <a:t>数据量的大小</a:t>
            </a:r>
            <a:r>
              <a:rPr lang="en-US" altLang="zh-CN" sz="2000" b="1" dirty="0">
                <a:solidFill>
                  <a:srgbClr val="FF0000"/>
                </a:solidFill>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数据量较小，可以不进行分割，或只用单一标准进行分割</a:t>
            </a:r>
            <a:r>
              <a:rPr lang="zh-CN" altLang="en-US"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数据量很大，应当采用多重标准的组合来较细致地分割数据</a:t>
            </a:r>
          </a:p>
          <a:p>
            <a:pPr marL="800100" lvl="1" indent="-342900">
              <a:lnSpc>
                <a:spcPts val="2800"/>
              </a:lnSpc>
              <a:buFont typeface="Wingdings" panose="05000000000000000000" pitchFamily="2" charset="2"/>
              <a:buChar char="Ø"/>
            </a:pPr>
            <a:r>
              <a:rPr lang="zh-CN" altLang="zh-CN" sz="2000" b="1" dirty="0">
                <a:solidFill>
                  <a:srgbClr val="FF0000"/>
                </a:solidFill>
                <a:latin typeface="黑体" panose="02010609060101010101" pitchFamily="49" charset="-122"/>
                <a:ea typeface="黑体" panose="02010609060101010101" pitchFamily="49" charset="-122"/>
              </a:rPr>
              <a:t>数据分析处理的实际情况</a:t>
            </a:r>
            <a:r>
              <a:rPr lang="zh-CN" altLang="en-US" sz="2000" b="1" dirty="0">
                <a:solidFill>
                  <a:srgbClr val="FF0000"/>
                </a:solidFill>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数据分割是跟数据分析处理的对象紧密联系的。</a:t>
            </a:r>
          </a:p>
          <a:p>
            <a:pPr marL="800100" lvl="1" indent="-342900">
              <a:lnSpc>
                <a:spcPts val="2800"/>
              </a:lnSpc>
              <a:buFont typeface="Wingdings" panose="05000000000000000000" pitchFamily="2" charset="2"/>
              <a:buChar char="Ø"/>
            </a:pPr>
            <a:r>
              <a:rPr lang="zh-CN" altLang="zh-CN" sz="2000" b="1" dirty="0">
                <a:solidFill>
                  <a:srgbClr val="FF0000"/>
                </a:solidFill>
                <a:latin typeface="黑体" panose="02010609060101010101" pitchFamily="49" charset="-122"/>
                <a:ea typeface="黑体" panose="02010609060101010101" pitchFamily="49" charset="-122"/>
              </a:rPr>
              <a:t>简单易行</a:t>
            </a:r>
            <a:r>
              <a:rPr lang="zh-CN" altLang="en-US" sz="2000" b="1" dirty="0">
                <a:solidFill>
                  <a:srgbClr val="FF0000"/>
                </a:solidFill>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选择用于数据分割的标准应当是自然的、易于实施的</a:t>
            </a:r>
          </a:p>
          <a:p>
            <a:pPr marL="800100" lvl="1" indent="-342900">
              <a:lnSpc>
                <a:spcPts val="2800"/>
              </a:lnSpc>
              <a:buFont typeface="Wingdings" panose="05000000000000000000" pitchFamily="2" charset="2"/>
              <a:buChar char="Ø"/>
            </a:pPr>
            <a:r>
              <a:rPr lang="zh-CN" altLang="zh-CN" sz="2000" b="1" dirty="0">
                <a:solidFill>
                  <a:srgbClr val="FF0000"/>
                </a:solidFill>
                <a:latin typeface="黑体" panose="02010609060101010101" pitchFamily="49" charset="-122"/>
                <a:ea typeface="黑体" panose="02010609060101010101" pitchFamily="49" charset="-122"/>
              </a:rPr>
              <a:t>与粒度的划分策略相统一</a:t>
            </a:r>
            <a:r>
              <a:rPr lang="zh-CN" altLang="en-US" sz="2000" b="1" dirty="0">
                <a:solidFill>
                  <a:srgbClr val="FF0000"/>
                </a:solidFill>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同一粒度层次上的数据需要进行分割时，应当按照划分粒度层次时使用的标准进行分割</a:t>
            </a:r>
          </a:p>
          <a:p>
            <a:pPr marL="800100" lvl="1" indent="-342900">
              <a:lnSpc>
                <a:spcPts val="2800"/>
              </a:lnSpc>
              <a:buFont typeface="Wingdings" panose="05000000000000000000" pitchFamily="2" charset="2"/>
              <a:buChar char="Ø"/>
            </a:pPr>
            <a:r>
              <a:rPr lang="zh-CN" altLang="zh-CN" sz="2000" b="1" dirty="0">
                <a:solidFill>
                  <a:srgbClr val="FF0000"/>
                </a:solidFill>
                <a:latin typeface="黑体" panose="02010609060101010101" pitchFamily="49" charset="-122"/>
                <a:ea typeface="黑体" panose="02010609060101010101" pitchFamily="49" charset="-122"/>
              </a:rPr>
              <a:t>数据的稳定性</a:t>
            </a:r>
            <a:r>
              <a:rPr lang="zh-CN" altLang="en-US" sz="2000" b="1" dirty="0">
                <a:solidFill>
                  <a:srgbClr val="FF0000"/>
                </a:solidFill>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数据仓库中的数据追加频率不同，有的快，有的慢，将不同变化频度的数据放在不同的表中进行更新处理</a:t>
            </a:r>
          </a:p>
        </p:txBody>
      </p:sp>
      <p:sp>
        <p:nvSpPr>
          <p:cNvPr id="3" name="矩形 2">
            <a:extLst>
              <a:ext uri="{FF2B5EF4-FFF2-40B4-BE49-F238E27FC236}">
                <a16:creationId xmlns:a16="http://schemas.microsoft.com/office/drawing/2014/main" id="{D3A025F8-9161-4AA3-AFC3-C92EB977F5B0}"/>
              </a:ext>
            </a:extLst>
          </p:cNvPr>
          <p:cNvSpPr/>
          <p:nvPr/>
        </p:nvSpPr>
        <p:spPr>
          <a:xfrm>
            <a:off x="781965" y="1671191"/>
            <a:ext cx="3315331" cy="461665"/>
          </a:xfrm>
          <a:prstGeom prst="rect">
            <a:avLst/>
          </a:prstGeom>
        </p:spPr>
        <p:txBody>
          <a:bodyPr wrap="none">
            <a:spAutoFit/>
          </a:bodyPr>
          <a:lstStyle/>
          <a:p>
            <a:pPr marL="342900" indent="-3429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数据分割考虑的因素</a:t>
            </a:r>
          </a:p>
        </p:txBody>
      </p:sp>
    </p:spTree>
    <p:extLst>
      <p:ext uri="{BB962C8B-B14F-4D97-AF65-F5344CB8AC3E}">
        <p14:creationId xmlns:p14="http://schemas.microsoft.com/office/powerpoint/2010/main" val="2811280847"/>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Rot="1" noChangeArrowheads="1"/>
          </p:cNvSpPr>
          <p:nvPr/>
        </p:nvSpPr>
        <p:spPr bwMode="auto">
          <a:xfrm>
            <a:off x="279400" y="804863"/>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3.1.2 </a:t>
            </a:r>
            <a:r>
              <a:rPr lang="zh-CN" altLang="en-US" b="1" dirty="0">
                <a:latin typeface="黑体" panose="02010609060101010101" pitchFamily="49" charset="-122"/>
                <a:ea typeface="黑体" panose="02010609060101010101" pitchFamily="49" charset="-122"/>
                <a:cs typeface="+mj-cs"/>
              </a:rPr>
              <a:t>数据仓库逻辑模型</a:t>
            </a:r>
          </a:p>
        </p:txBody>
      </p:sp>
      <p:sp>
        <p:nvSpPr>
          <p:cNvPr id="2" name="矩形 1">
            <a:extLst>
              <a:ext uri="{FF2B5EF4-FFF2-40B4-BE49-F238E27FC236}">
                <a16:creationId xmlns:a16="http://schemas.microsoft.com/office/drawing/2014/main" id="{F2AB80EB-DA63-428A-ADF1-387D52C74330}"/>
              </a:ext>
            </a:extLst>
          </p:cNvPr>
          <p:cNvSpPr/>
          <p:nvPr/>
        </p:nvSpPr>
        <p:spPr>
          <a:xfrm>
            <a:off x="755576" y="2708920"/>
            <a:ext cx="7344816" cy="1569660"/>
          </a:xfrm>
          <a:prstGeom prst="rect">
            <a:avLst/>
          </a:prstGeom>
        </p:spPr>
        <p:txBody>
          <a:bodyPr wrap="square">
            <a:spAutoFit/>
          </a:bodyPr>
          <a:lstStyle/>
          <a:p>
            <a:pPr marL="800100" lvl="1" indent="-3429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导出字段是在原始数据的基础上进行总结或计算而生成的数据</a:t>
            </a:r>
          </a:p>
          <a:p>
            <a:pPr marL="800100" lvl="1" indent="-342900">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这些数据可以在以后的应用中直接利用，避免了重复计算</a:t>
            </a:r>
          </a:p>
        </p:txBody>
      </p:sp>
      <p:sp>
        <p:nvSpPr>
          <p:cNvPr id="28" name="TextBox 4">
            <a:extLst>
              <a:ext uri="{FF2B5EF4-FFF2-40B4-BE49-F238E27FC236}">
                <a16:creationId xmlns:a16="http://schemas.microsoft.com/office/drawing/2014/main" id="{A9F05A4F-C811-4078-BD7A-21F38433A203}"/>
              </a:ext>
            </a:extLst>
          </p:cNvPr>
          <p:cNvSpPr txBox="1">
            <a:spLocks noChangeArrowheads="1"/>
          </p:cNvSpPr>
          <p:nvPr/>
        </p:nvSpPr>
        <p:spPr bwMode="auto">
          <a:xfrm>
            <a:off x="611560" y="1916832"/>
            <a:ext cx="5214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eaLnBrk="1" hangingPunct="1">
              <a:buFont typeface="Wingdings" panose="05000000000000000000" pitchFamily="2" charset="2"/>
              <a:buChar char="Ø"/>
            </a:pPr>
            <a:r>
              <a:rPr lang="zh-CN" altLang="en-US" sz="2800" b="1" dirty="0">
                <a:solidFill>
                  <a:srgbClr val="FF0000"/>
                </a:solidFill>
                <a:latin typeface="黑体" panose="02010609060101010101" pitchFamily="49" charset="-122"/>
                <a:ea typeface="黑体" panose="02010609060101010101" pitchFamily="49" charset="-122"/>
              </a:rPr>
              <a:t>增加导出字段</a:t>
            </a:r>
          </a:p>
        </p:txBody>
      </p:sp>
    </p:spTree>
    <p:extLst>
      <p:ext uri="{BB962C8B-B14F-4D97-AF65-F5344CB8AC3E}">
        <p14:creationId xmlns:p14="http://schemas.microsoft.com/office/powerpoint/2010/main" val="1687191442"/>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noChangeArrowheads="1"/>
          </p:cNvSpPr>
          <p:nvPr>
            <p:ph idx="1"/>
          </p:nvPr>
        </p:nvSpPr>
        <p:spPr>
          <a:xfrm>
            <a:off x="611560" y="2286342"/>
            <a:ext cx="7715200" cy="3555776"/>
          </a:xfrm>
        </p:spPr>
        <p:txBody>
          <a:bodyPr/>
          <a:lstStyle/>
          <a:p>
            <a:pPr marL="0" indent="0" eaLnBrk="1" hangingPunct="1">
              <a:lnSpc>
                <a:spcPct val="150000"/>
              </a:lnSpc>
              <a:buNone/>
            </a:pPr>
            <a:r>
              <a:rPr lang="zh-CN" altLang="en-US" sz="2400" b="1" dirty="0">
                <a:latin typeface="黑体" panose="02010609060101010101" pitchFamily="49" charset="-122"/>
                <a:ea typeface="黑体" panose="02010609060101010101" pitchFamily="49" charset="-122"/>
              </a:rPr>
              <a:t>进行逻辑模型设计所要完成的主要工作有：</a:t>
            </a:r>
            <a:endParaRPr lang="en-US" altLang="zh-CN" sz="2400" b="1" dirty="0">
              <a:latin typeface="黑体" panose="02010609060101010101" pitchFamily="49" charset="-122"/>
              <a:ea typeface="黑体" panose="02010609060101010101" pitchFamily="49" charset="-122"/>
            </a:endParaRPr>
          </a:p>
          <a:p>
            <a:pPr lvl="1" eaLnBrk="1" hangingPunct="1">
              <a:lnSpc>
                <a:spcPct val="150000"/>
              </a:lnSpc>
              <a:buClr>
                <a:srgbClr val="FF0000"/>
              </a:buClr>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确定数据的存储结构</a:t>
            </a:r>
            <a:endParaRPr lang="en-US" altLang="zh-CN" sz="2400" b="1" dirty="0">
              <a:solidFill>
                <a:srgbClr val="FF0000"/>
              </a:solidFill>
              <a:latin typeface="黑体" panose="02010609060101010101" pitchFamily="49" charset="-122"/>
              <a:ea typeface="黑体" panose="02010609060101010101" pitchFamily="49" charset="-122"/>
            </a:endParaRPr>
          </a:p>
          <a:p>
            <a:pPr lvl="1" eaLnBrk="1" hangingPunct="1">
              <a:lnSpc>
                <a:spcPct val="150000"/>
              </a:lnSpc>
              <a:buClr>
                <a:srgbClr val="FF0000"/>
              </a:buClr>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确定数据的索引策略</a:t>
            </a:r>
            <a:endParaRPr lang="en-US" altLang="zh-CN" sz="2400" b="1" dirty="0">
              <a:solidFill>
                <a:srgbClr val="FF0000"/>
              </a:solidFill>
              <a:latin typeface="黑体" panose="02010609060101010101" pitchFamily="49" charset="-122"/>
              <a:ea typeface="黑体" panose="02010609060101010101" pitchFamily="49" charset="-122"/>
            </a:endParaRPr>
          </a:p>
          <a:p>
            <a:pPr lvl="1" eaLnBrk="1" hangingPunct="1">
              <a:lnSpc>
                <a:spcPct val="150000"/>
              </a:lnSpc>
              <a:buClr>
                <a:srgbClr val="FF0000"/>
              </a:buClr>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确定数据的存储策略</a:t>
            </a:r>
            <a:endParaRPr lang="en-US" altLang="zh-CN" sz="2400" b="1" dirty="0">
              <a:solidFill>
                <a:srgbClr val="FF0000"/>
              </a:solidFill>
              <a:latin typeface="黑体" panose="02010609060101010101" pitchFamily="49" charset="-122"/>
              <a:ea typeface="黑体" panose="02010609060101010101" pitchFamily="49" charset="-122"/>
            </a:endParaRPr>
          </a:p>
          <a:p>
            <a:pPr lvl="1" eaLnBrk="1" hangingPunct="1">
              <a:lnSpc>
                <a:spcPct val="150000"/>
              </a:lnSpc>
              <a:buClr>
                <a:srgbClr val="FF0000"/>
              </a:buClr>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存储分配优化</a:t>
            </a:r>
          </a:p>
        </p:txBody>
      </p:sp>
      <p:sp>
        <p:nvSpPr>
          <p:cNvPr id="3" name="矩形 2">
            <a:extLst>
              <a:ext uri="{FF2B5EF4-FFF2-40B4-BE49-F238E27FC236}">
                <a16:creationId xmlns:a16="http://schemas.microsoft.com/office/drawing/2014/main" id="{BABD5E62-8D4A-46A3-BA22-CE4987DCE133}"/>
              </a:ext>
            </a:extLst>
          </p:cNvPr>
          <p:cNvSpPr/>
          <p:nvPr/>
        </p:nvSpPr>
        <p:spPr>
          <a:xfrm>
            <a:off x="323528" y="620688"/>
            <a:ext cx="4721164" cy="584775"/>
          </a:xfrm>
          <a:prstGeom prst="rect">
            <a:avLst/>
          </a:prstGeom>
        </p:spPr>
        <p:txBody>
          <a:bodyPr wrap="none">
            <a:spAutoFit/>
          </a:bodyPr>
          <a:lstStyle/>
          <a:p>
            <a:r>
              <a:rPr lang="en-US" altLang="zh-CN" sz="3200" b="1" dirty="0">
                <a:latin typeface="黑体" panose="02010609060101010101" pitchFamily="49" charset="-122"/>
                <a:ea typeface="黑体" panose="02010609060101010101" pitchFamily="49" charset="-122"/>
                <a:cs typeface="+mj-cs"/>
              </a:rPr>
              <a:t>3.1.3 </a:t>
            </a:r>
            <a:r>
              <a:rPr lang="zh-CN" altLang="en-US" sz="3200" b="1" dirty="0">
                <a:latin typeface="黑体" panose="02010609060101010101" pitchFamily="49" charset="-122"/>
                <a:ea typeface="黑体" panose="02010609060101010101" pitchFamily="49" charset="-122"/>
                <a:cs typeface="+mj-cs"/>
              </a:rPr>
              <a:t>数据仓库物理模型</a:t>
            </a:r>
          </a:p>
        </p:txBody>
      </p:sp>
      <p:sp>
        <p:nvSpPr>
          <p:cNvPr id="2" name="矩形 1">
            <a:extLst>
              <a:ext uri="{FF2B5EF4-FFF2-40B4-BE49-F238E27FC236}">
                <a16:creationId xmlns:a16="http://schemas.microsoft.com/office/drawing/2014/main" id="{00D0A5BA-0F06-434B-833E-4F12A57F6F75}"/>
              </a:ext>
            </a:extLst>
          </p:cNvPr>
          <p:cNvSpPr/>
          <p:nvPr/>
        </p:nvSpPr>
        <p:spPr>
          <a:xfrm>
            <a:off x="467544" y="1700808"/>
            <a:ext cx="7344816" cy="574581"/>
          </a:xfrm>
          <a:prstGeom prst="rect">
            <a:avLst/>
          </a:prstGeom>
        </p:spPr>
        <p:txBody>
          <a:bodyPr wrap="square">
            <a:spAutoFit/>
          </a:bodyPr>
          <a:lstStyle/>
          <a:p>
            <a:pPr marL="0" indent="0" eaLnBrk="1" hangingPunct="1">
              <a:lnSpc>
                <a:spcPct val="150000"/>
              </a:lnSpc>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物理模型是逻辑模型在数据仓库中的具体实现。 </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noChangeArrowheads="1"/>
          </p:cNvSpPr>
          <p:nvPr>
            <p:ph idx="1"/>
          </p:nvPr>
        </p:nvSpPr>
        <p:spPr>
          <a:xfrm>
            <a:off x="714400" y="2132856"/>
            <a:ext cx="7715200" cy="3888432"/>
          </a:xfrm>
        </p:spPr>
        <p:txBody>
          <a:bodyPr/>
          <a:lstStyle/>
          <a:p>
            <a:pPr marL="0" indent="457200" eaLnBrk="1" hangingPunct="1">
              <a:lnSpc>
                <a:spcPct val="120000"/>
              </a:lnSpc>
              <a:buNone/>
            </a:pPr>
            <a:r>
              <a:rPr lang="zh-CN" altLang="en-US" sz="2400" b="1" dirty="0">
                <a:latin typeface="黑体" panose="02010609060101010101" pitchFamily="49" charset="-122"/>
                <a:ea typeface="黑体" panose="02010609060101010101" pitchFamily="49" charset="-122"/>
              </a:rPr>
              <a:t>数据仓库中包含巨量数据，为了提高数据的访问效率和可靠性，必须认真选择数据的存储结构。对于数据存储问题的解决，有两种可选的方式：</a:t>
            </a:r>
            <a:r>
              <a:rPr lang="zh-CN" altLang="en-US" sz="2400" b="1" dirty="0">
                <a:solidFill>
                  <a:srgbClr val="FF0000"/>
                </a:solidFill>
                <a:latin typeface="黑体" panose="02010609060101010101" pitchFamily="49" charset="-122"/>
                <a:ea typeface="黑体" panose="02010609060101010101" pitchFamily="49" charset="-122"/>
              </a:rPr>
              <a:t>分布存储方式</a:t>
            </a:r>
            <a:r>
              <a:rPr lang="zh-CN" altLang="en-US" sz="2400" b="1" dirty="0">
                <a:latin typeface="黑体" panose="02010609060101010101" pitchFamily="49" charset="-122"/>
                <a:ea typeface="黑体" panose="02010609060101010101" pitchFamily="49" charset="-122"/>
              </a:rPr>
              <a:t>和</a:t>
            </a:r>
            <a:r>
              <a:rPr lang="zh-CN" altLang="en-US" sz="2400" b="1" dirty="0">
                <a:solidFill>
                  <a:srgbClr val="FF0000"/>
                </a:solidFill>
                <a:latin typeface="黑体" panose="02010609060101010101" pitchFamily="49" charset="-122"/>
                <a:ea typeface="黑体" panose="02010609060101010101" pitchFamily="49" charset="-122"/>
              </a:rPr>
              <a:t>集中存储方式</a:t>
            </a:r>
            <a:r>
              <a:rPr lang="zh-CN" altLang="en-US" sz="2400" b="1" dirty="0">
                <a:latin typeface="黑体" panose="02010609060101010101" pitchFamily="49" charset="-122"/>
                <a:ea typeface="黑体" panose="02010609060101010101" pitchFamily="49" charset="-122"/>
              </a:rPr>
              <a:t>。</a:t>
            </a:r>
          </a:p>
          <a:p>
            <a:pPr eaLnBrk="1" hangingPunct="1">
              <a:lnSpc>
                <a:spcPct val="120000"/>
              </a:lnSpc>
              <a:buClr>
                <a:srgbClr val="00B0F0"/>
              </a:buClr>
              <a:buFont typeface="Wingdings" panose="05000000000000000000" pitchFamily="2" charset="2"/>
              <a:buChar char="Ø"/>
            </a:pPr>
            <a:r>
              <a:rPr lang="zh-CN" altLang="en-US" sz="2400" b="1" dirty="0">
                <a:solidFill>
                  <a:srgbClr val="00B0F0"/>
                </a:solidFill>
                <a:latin typeface="黑体" panose="02010609060101010101" pitchFamily="49" charset="-122"/>
                <a:ea typeface="黑体" panose="02010609060101010101" pitchFamily="49" charset="-122"/>
              </a:rPr>
              <a:t>数据分布式存储方式</a:t>
            </a:r>
            <a:r>
              <a:rPr lang="zh-CN" altLang="en-US" sz="2400" b="1" dirty="0">
                <a:solidFill>
                  <a:srgbClr val="546422"/>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数据分布式存储是采用磁盘阵列在多个节点间分布的方式来存储数据。</a:t>
            </a:r>
            <a:endParaRPr lang="en-US" altLang="zh-CN" sz="2400" b="1" dirty="0">
              <a:latin typeface="黑体" panose="02010609060101010101" pitchFamily="49" charset="-122"/>
              <a:ea typeface="黑体" panose="02010609060101010101" pitchFamily="49" charset="-122"/>
            </a:endParaRPr>
          </a:p>
          <a:p>
            <a:pPr eaLnBrk="1" hangingPunct="1">
              <a:lnSpc>
                <a:spcPct val="110000"/>
              </a:lnSpc>
              <a:buClr>
                <a:srgbClr val="00B0F0"/>
              </a:buClr>
              <a:buFont typeface="Wingdings" panose="05000000000000000000" pitchFamily="2" charset="2"/>
              <a:buChar char="Ø"/>
            </a:pPr>
            <a:r>
              <a:rPr lang="zh-CN" altLang="en-US" sz="2400" b="1" dirty="0">
                <a:solidFill>
                  <a:srgbClr val="00B0F0"/>
                </a:solidFill>
                <a:latin typeface="黑体" panose="02010609060101010101" pitchFamily="49" charset="-122"/>
                <a:ea typeface="黑体" panose="02010609060101010101" pitchFamily="49" charset="-122"/>
              </a:rPr>
              <a:t>集中式数据存储方式： </a:t>
            </a:r>
            <a:r>
              <a:rPr lang="zh-CN" altLang="en-US" sz="2400" b="1" dirty="0">
                <a:latin typeface="黑体" panose="02010609060101010101" pitchFamily="49" charset="-122"/>
                <a:ea typeface="黑体" panose="02010609060101010101" pitchFamily="49" charset="-122"/>
              </a:rPr>
              <a:t>数据集中存储是将现有的</a:t>
            </a:r>
            <a:r>
              <a:rPr lang="en-US" altLang="zh-CN" sz="2400" b="1" dirty="0">
                <a:latin typeface="黑体" panose="02010609060101010101" pitchFamily="49" charset="-122"/>
                <a:ea typeface="黑体" panose="02010609060101010101" pitchFamily="49" charset="-122"/>
              </a:rPr>
              <a:t>SAN</a:t>
            </a:r>
            <a:r>
              <a:rPr lang="zh-CN" altLang="en-US" sz="2400" b="1" dirty="0">
                <a:latin typeface="黑体" panose="02010609060101010101" pitchFamily="49" charset="-122"/>
                <a:ea typeface="黑体" panose="02010609060101010101" pitchFamily="49" charset="-122"/>
              </a:rPr>
              <a:t>或</a:t>
            </a:r>
            <a:r>
              <a:rPr lang="en-US" altLang="zh-CN" sz="2400" b="1" dirty="0">
                <a:latin typeface="黑体" panose="02010609060101010101" pitchFamily="49" charset="-122"/>
                <a:ea typeface="黑体" panose="02010609060101010101" pitchFamily="49" charset="-122"/>
              </a:rPr>
              <a:t>NAS</a:t>
            </a:r>
            <a:r>
              <a:rPr lang="zh-CN" altLang="en-US" sz="2400" b="1" dirty="0">
                <a:latin typeface="黑体" panose="02010609060101010101" pitchFamily="49" charset="-122"/>
                <a:ea typeface="黑体" panose="02010609060101010101" pitchFamily="49" charset="-122"/>
              </a:rPr>
              <a:t>系统作为服务器的存储部分。</a:t>
            </a:r>
          </a:p>
          <a:p>
            <a:pPr marL="0" indent="0" eaLnBrk="1" hangingPunct="1">
              <a:lnSpc>
                <a:spcPct val="150000"/>
              </a:lnSpc>
              <a:buNone/>
            </a:pPr>
            <a:endParaRPr lang="zh-CN" altLang="en-US" sz="2400"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BABD5E62-8D4A-46A3-BA22-CE4987DCE133}"/>
              </a:ext>
            </a:extLst>
          </p:cNvPr>
          <p:cNvSpPr/>
          <p:nvPr/>
        </p:nvSpPr>
        <p:spPr>
          <a:xfrm>
            <a:off x="395536" y="651392"/>
            <a:ext cx="4721164" cy="584775"/>
          </a:xfrm>
          <a:prstGeom prst="rect">
            <a:avLst/>
          </a:prstGeom>
        </p:spPr>
        <p:txBody>
          <a:bodyPr wrap="none">
            <a:spAutoFit/>
          </a:bodyPr>
          <a:lstStyle/>
          <a:p>
            <a:r>
              <a:rPr lang="en-US" altLang="zh-CN" sz="3200" b="1" dirty="0">
                <a:latin typeface="黑体" panose="02010609060101010101" pitchFamily="49" charset="-122"/>
                <a:ea typeface="黑体" panose="02010609060101010101" pitchFamily="49" charset="-122"/>
                <a:cs typeface="+mj-cs"/>
              </a:rPr>
              <a:t>3.1.3 </a:t>
            </a:r>
            <a:r>
              <a:rPr lang="zh-CN" altLang="en-US" sz="3200" b="1" dirty="0">
                <a:latin typeface="黑体" panose="02010609060101010101" pitchFamily="49" charset="-122"/>
                <a:ea typeface="黑体" panose="02010609060101010101" pitchFamily="49" charset="-122"/>
                <a:cs typeface="+mj-cs"/>
              </a:rPr>
              <a:t>数据仓库物理模型</a:t>
            </a:r>
          </a:p>
        </p:txBody>
      </p:sp>
      <p:sp>
        <p:nvSpPr>
          <p:cNvPr id="4" name="TextBox 4">
            <a:extLst>
              <a:ext uri="{FF2B5EF4-FFF2-40B4-BE49-F238E27FC236}">
                <a16:creationId xmlns:a16="http://schemas.microsoft.com/office/drawing/2014/main" id="{FBD46A93-BDCA-40B6-AFAD-A65F5D34928B}"/>
              </a:ext>
            </a:extLst>
          </p:cNvPr>
          <p:cNvSpPr txBox="1">
            <a:spLocks noChangeArrowheads="1"/>
          </p:cNvSpPr>
          <p:nvPr/>
        </p:nvSpPr>
        <p:spPr bwMode="auto">
          <a:xfrm>
            <a:off x="611560" y="1556792"/>
            <a:ext cx="5214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确定数据的存储结构</a:t>
            </a:r>
          </a:p>
        </p:txBody>
      </p:sp>
    </p:spTree>
    <p:extLst>
      <p:ext uri="{BB962C8B-B14F-4D97-AF65-F5344CB8AC3E}">
        <p14:creationId xmlns:p14="http://schemas.microsoft.com/office/powerpoint/2010/main" val="526100989"/>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ABD5E62-8D4A-46A3-BA22-CE4987DCE133}"/>
              </a:ext>
            </a:extLst>
          </p:cNvPr>
          <p:cNvSpPr/>
          <p:nvPr/>
        </p:nvSpPr>
        <p:spPr>
          <a:xfrm>
            <a:off x="395536" y="620688"/>
            <a:ext cx="4721164" cy="584775"/>
          </a:xfrm>
          <a:prstGeom prst="rect">
            <a:avLst/>
          </a:prstGeom>
        </p:spPr>
        <p:txBody>
          <a:bodyPr wrap="none">
            <a:spAutoFit/>
          </a:bodyPr>
          <a:lstStyle/>
          <a:p>
            <a:r>
              <a:rPr lang="en-US" altLang="zh-CN" sz="3200" b="1" dirty="0">
                <a:latin typeface="黑体" panose="02010609060101010101" pitchFamily="49" charset="-122"/>
                <a:ea typeface="黑体" panose="02010609060101010101" pitchFamily="49" charset="-122"/>
                <a:cs typeface="+mj-cs"/>
              </a:rPr>
              <a:t>3.1.3 </a:t>
            </a:r>
            <a:r>
              <a:rPr lang="zh-CN" altLang="en-US" sz="3200" b="1" dirty="0">
                <a:latin typeface="黑体" panose="02010609060101010101" pitchFamily="49" charset="-122"/>
                <a:ea typeface="黑体" panose="02010609060101010101" pitchFamily="49" charset="-122"/>
                <a:cs typeface="+mj-cs"/>
              </a:rPr>
              <a:t>数据仓库物理模型</a:t>
            </a:r>
          </a:p>
        </p:txBody>
      </p:sp>
      <p:sp>
        <p:nvSpPr>
          <p:cNvPr id="5" name="TextBox 4">
            <a:extLst>
              <a:ext uri="{FF2B5EF4-FFF2-40B4-BE49-F238E27FC236}">
                <a16:creationId xmlns:a16="http://schemas.microsoft.com/office/drawing/2014/main" id="{FDF9595B-4F7B-42F4-A4D3-E10CD980309F}"/>
              </a:ext>
            </a:extLst>
          </p:cNvPr>
          <p:cNvSpPr txBox="1">
            <a:spLocks noChangeArrowheads="1"/>
          </p:cNvSpPr>
          <p:nvPr/>
        </p:nvSpPr>
        <p:spPr bwMode="auto">
          <a:xfrm>
            <a:off x="539552" y="1453679"/>
            <a:ext cx="5214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确定索引策略</a:t>
            </a:r>
          </a:p>
        </p:txBody>
      </p:sp>
      <p:sp>
        <p:nvSpPr>
          <p:cNvPr id="4" name="矩形 3">
            <a:extLst>
              <a:ext uri="{FF2B5EF4-FFF2-40B4-BE49-F238E27FC236}">
                <a16:creationId xmlns:a16="http://schemas.microsoft.com/office/drawing/2014/main" id="{6DDFE11D-C5A4-49ED-8B77-B3C68C5D884D}"/>
              </a:ext>
            </a:extLst>
          </p:cNvPr>
          <p:cNvSpPr/>
          <p:nvPr/>
        </p:nvSpPr>
        <p:spPr>
          <a:xfrm>
            <a:off x="899592" y="1938386"/>
            <a:ext cx="7488832" cy="5212132"/>
          </a:xfrm>
          <a:prstGeom prst="rect">
            <a:avLst/>
          </a:prstGeom>
        </p:spPr>
        <p:txBody>
          <a:bodyPr wrap="square">
            <a:spAutoFit/>
          </a:bodyPr>
          <a:lstStyle/>
          <a:p>
            <a:pPr indent="457200" eaLnBrk="1" hangingPunct="1">
              <a:lnSpc>
                <a:spcPct val="150000"/>
              </a:lnSpc>
            </a:pPr>
            <a:r>
              <a:rPr lang="zh-CN" altLang="en-US" sz="2400" b="1" dirty="0">
                <a:latin typeface="黑体" panose="02010609060101010101" pitchFamily="49" charset="-122"/>
                <a:ea typeface="黑体" panose="02010609060101010101" pitchFamily="49" charset="-122"/>
              </a:rPr>
              <a:t>在数据仓库中由于数据量很大，需要对数据的存取路径进行仔细设计和选择，建立专用的复杂的索引，以获得最高的存取效率。常见的索引技术有：</a:t>
            </a:r>
            <a:endParaRPr lang="en-US" altLang="zh-CN" sz="2400" b="1" dirty="0">
              <a:latin typeface="黑体" panose="02010609060101010101" pitchFamily="49" charset="-122"/>
              <a:ea typeface="黑体" panose="02010609060101010101" pitchFamily="49" charset="-122"/>
            </a:endParaRPr>
          </a:p>
          <a:p>
            <a:pPr marL="800100" lvl="1" indent="-342900" eaLnBrk="1" hangingPunct="1">
              <a:lnSpc>
                <a:spcPct val="150000"/>
              </a:lnSpc>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rPr>
              <a:t>B—Tree</a:t>
            </a:r>
            <a:r>
              <a:rPr lang="zh-CN" altLang="en-US" sz="2400" b="1" dirty="0">
                <a:latin typeface="黑体" panose="02010609060101010101" pitchFamily="49" charset="-122"/>
                <a:ea typeface="黑体" panose="02010609060101010101" pitchFamily="49" charset="-122"/>
              </a:rPr>
              <a:t>索引</a:t>
            </a:r>
            <a:endParaRPr lang="en-US" altLang="zh-CN" sz="2400" b="1" dirty="0">
              <a:latin typeface="黑体" panose="02010609060101010101" pitchFamily="49" charset="-122"/>
              <a:ea typeface="黑体" panose="02010609060101010101" pitchFamily="49" charset="-122"/>
            </a:endParaRPr>
          </a:p>
          <a:p>
            <a:pPr marL="800100" lvl="1" indent="-342900" eaLnBrk="1" hangingPunct="1">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位索引技术</a:t>
            </a:r>
            <a:endParaRPr lang="en-US" altLang="zh-CN" sz="2400" b="1" dirty="0">
              <a:latin typeface="黑体" panose="02010609060101010101" pitchFamily="49" charset="-122"/>
              <a:ea typeface="黑体" panose="02010609060101010101" pitchFamily="49" charset="-122"/>
            </a:endParaRPr>
          </a:p>
          <a:p>
            <a:pPr marL="800100" lvl="1" indent="-342900" eaLnBrk="1" hangingPunct="1">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标识技术</a:t>
            </a:r>
            <a:endParaRPr lang="en-US" altLang="zh-CN" sz="2400" b="1" dirty="0">
              <a:latin typeface="黑体" panose="02010609060101010101" pitchFamily="49" charset="-122"/>
              <a:ea typeface="黑体" panose="02010609060101010101" pitchFamily="49" charset="-122"/>
            </a:endParaRPr>
          </a:p>
          <a:p>
            <a:pPr marL="800100" lvl="1" indent="-342900" eaLnBrk="1" hangingPunct="1">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广义索引</a:t>
            </a:r>
            <a:endParaRPr lang="en-US" altLang="zh-CN" sz="2400" b="1" dirty="0">
              <a:latin typeface="黑体" panose="02010609060101010101" pitchFamily="49" charset="-122"/>
              <a:ea typeface="黑体" panose="02010609060101010101" pitchFamily="49" charset="-122"/>
            </a:endParaRPr>
          </a:p>
          <a:p>
            <a:pPr marL="800100" lvl="1" indent="-342900" eaLnBrk="1" hangingPunct="1">
              <a:lnSpc>
                <a:spcPct val="15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连接索引</a:t>
            </a:r>
            <a:endParaRPr lang="en-US" altLang="zh-CN" sz="2400" b="1" dirty="0">
              <a:latin typeface="黑体" panose="02010609060101010101" pitchFamily="49" charset="-122"/>
              <a:ea typeface="黑体" panose="02010609060101010101" pitchFamily="49" charset="-122"/>
            </a:endParaRPr>
          </a:p>
          <a:p>
            <a:pPr indent="457200" eaLnBrk="1" hangingPunct="1">
              <a:lnSpc>
                <a:spcPct val="110000"/>
              </a:lnSpc>
            </a:pPr>
            <a:endParaRPr lang="en-US" altLang="zh-CN" sz="2400" b="1" dirty="0">
              <a:latin typeface="黑体" panose="02010609060101010101" pitchFamily="49" charset="-122"/>
              <a:ea typeface="黑体" panose="02010609060101010101" pitchFamily="49" charset="-122"/>
            </a:endParaRPr>
          </a:p>
          <a:p>
            <a:pPr eaLnBrk="1" hangingPunct="1">
              <a:lnSpc>
                <a:spcPct val="110000"/>
              </a:lnSpc>
            </a:pP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95497835"/>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noChangeArrowheads="1"/>
          </p:cNvSpPr>
          <p:nvPr>
            <p:ph idx="1"/>
          </p:nvPr>
        </p:nvSpPr>
        <p:spPr>
          <a:xfrm>
            <a:off x="1115617" y="2312876"/>
            <a:ext cx="3096344" cy="1980220"/>
          </a:xfrm>
        </p:spPr>
        <p:txBody>
          <a:bodyPr/>
          <a:lstStyle/>
          <a:p>
            <a:pPr eaLnBrk="1" hangingPunct="1">
              <a:lnSpc>
                <a:spcPct val="150000"/>
              </a:lnSpc>
              <a:buClrTx/>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表的归并</a:t>
            </a:r>
            <a:endParaRPr lang="en-US" altLang="zh-CN" sz="2400" b="1" dirty="0">
              <a:latin typeface="黑体" panose="02010609060101010101" pitchFamily="49" charset="-122"/>
              <a:ea typeface="黑体" panose="02010609060101010101" pitchFamily="49" charset="-122"/>
            </a:endParaRPr>
          </a:p>
          <a:p>
            <a:pPr eaLnBrk="1" hangingPunct="1">
              <a:lnSpc>
                <a:spcPct val="150000"/>
              </a:lnSpc>
              <a:buClrTx/>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分割表的存放</a:t>
            </a:r>
            <a:endParaRPr lang="en-US" altLang="zh-CN" sz="2400" b="1" dirty="0">
              <a:latin typeface="黑体" panose="02010609060101010101" pitchFamily="49" charset="-122"/>
              <a:ea typeface="黑体" panose="02010609060101010101" pitchFamily="49" charset="-122"/>
            </a:endParaRPr>
          </a:p>
          <a:p>
            <a:pPr eaLnBrk="1" hangingPunct="1">
              <a:lnSpc>
                <a:spcPct val="150000"/>
              </a:lnSpc>
              <a:buClrTx/>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按列存储</a:t>
            </a:r>
            <a:endParaRPr lang="en-US" altLang="zh-CN" sz="2400" b="1" dirty="0">
              <a:latin typeface="黑体" panose="02010609060101010101" pitchFamily="49" charset="-122"/>
              <a:ea typeface="黑体" panose="02010609060101010101" pitchFamily="49" charset="-122"/>
            </a:endParaRPr>
          </a:p>
          <a:p>
            <a:pPr marL="0" indent="0" eaLnBrk="1" hangingPunct="1">
              <a:lnSpc>
                <a:spcPct val="150000"/>
              </a:lnSpc>
              <a:buNone/>
            </a:pPr>
            <a:endParaRPr lang="zh-CN" altLang="en-US" sz="2400"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BABD5E62-8D4A-46A3-BA22-CE4987DCE133}"/>
              </a:ext>
            </a:extLst>
          </p:cNvPr>
          <p:cNvSpPr/>
          <p:nvPr/>
        </p:nvSpPr>
        <p:spPr>
          <a:xfrm>
            <a:off x="395536" y="722108"/>
            <a:ext cx="4721164" cy="584775"/>
          </a:xfrm>
          <a:prstGeom prst="rect">
            <a:avLst/>
          </a:prstGeom>
        </p:spPr>
        <p:txBody>
          <a:bodyPr wrap="none">
            <a:spAutoFit/>
          </a:bodyPr>
          <a:lstStyle/>
          <a:p>
            <a:r>
              <a:rPr lang="en-US" altLang="zh-CN" sz="3200" b="1" dirty="0">
                <a:latin typeface="黑体" panose="02010609060101010101" pitchFamily="49" charset="-122"/>
                <a:ea typeface="黑体" panose="02010609060101010101" pitchFamily="49" charset="-122"/>
                <a:cs typeface="+mj-cs"/>
              </a:rPr>
              <a:t>3.1.3 </a:t>
            </a:r>
            <a:r>
              <a:rPr lang="zh-CN" altLang="en-US" sz="3200" b="1" dirty="0">
                <a:latin typeface="黑体" panose="02010609060101010101" pitchFamily="49" charset="-122"/>
                <a:ea typeface="黑体" panose="02010609060101010101" pitchFamily="49" charset="-122"/>
                <a:cs typeface="+mj-cs"/>
              </a:rPr>
              <a:t>数据仓库物理模型</a:t>
            </a:r>
          </a:p>
        </p:txBody>
      </p:sp>
      <p:sp>
        <p:nvSpPr>
          <p:cNvPr id="4" name="TextBox 4">
            <a:extLst>
              <a:ext uri="{FF2B5EF4-FFF2-40B4-BE49-F238E27FC236}">
                <a16:creationId xmlns:a16="http://schemas.microsoft.com/office/drawing/2014/main" id="{4565B407-207C-4405-BB6C-92BF4A535C34}"/>
              </a:ext>
            </a:extLst>
          </p:cNvPr>
          <p:cNvSpPr txBox="1">
            <a:spLocks noChangeArrowheads="1"/>
          </p:cNvSpPr>
          <p:nvPr/>
        </p:nvSpPr>
        <p:spPr bwMode="auto">
          <a:xfrm>
            <a:off x="539552" y="1663429"/>
            <a:ext cx="34486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确定数据存储策略</a:t>
            </a:r>
          </a:p>
        </p:txBody>
      </p:sp>
    </p:spTree>
    <p:extLst>
      <p:ext uri="{BB962C8B-B14F-4D97-AF65-F5344CB8AC3E}">
        <p14:creationId xmlns:p14="http://schemas.microsoft.com/office/powerpoint/2010/main" val="3836258880"/>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noChangeArrowheads="1"/>
          </p:cNvSpPr>
          <p:nvPr>
            <p:ph idx="1"/>
          </p:nvPr>
        </p:nvSpPr>
        <p:spPr>
          <a:xfrm>
            <a:off x="714400" y="2132856"/>
            <a:ext cx="7715200" cy="4320480"/>
          </a:xfrm>
        </p:spPr>
        <p:txBody>
          <a:bodyPr/>
          <a:lstStyle/>
          <a:p>
            <a:pPr marL="0" indent="457200" eaLnBrk="1" hangingPunct="1">
              <a:lnSpc>
                <a:spcPct val="150000"/>
              </a:lnSpc>
              <a:buNone/>
            </a:pPr>
            <a:r>
              <a:rPr lang="zh-CN" altLang="en-US" sz="2400" b="1" dirty="0">
                <a:latin typeface="黑体" panose="02010609060101010101" pitchFamily="49" charset="-122"/>
                <a:ea typeface="黑体" panose="02010609060101010101" pitchFamily="49" charset="-122"/>
              </a:rPr>
              <a:t>存储分配优化是解决诸如数据块大小、缓冲区单元大小和个数同系统配置相关的问题，通常不同的数据仓库厂商都会根据其产品的应用实例给出推荐的配置参数，设计人员可以参考这些数据，系统配置还要在系统维护过程中根据实际情况</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数据的增长速度、用户查询的数量和额度</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进行调整。</a:t>
            </a:r>
            <a:endParaRPr lang="zh-CN" altLang="en-US" sz="2400"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BABD5E62-8D4A-46A3-BA22-CE4987DCE133}"/>
              </a:ext>
            </a:extLst>
          </p:cNvPr>
          <p:cNvSpPr/>
          <p:nvPr/>
        </p:nvSpPr>
        <p:spPr>
          <a:xfrm>
            <a:off x="395536" y="651392"/>
            <a:ext cx="4721164" cy="584775"/>
          </a:xfrm>
          <a:prstGeom prst="rect">
            <a:avLst/>
          </a:prstGeom>
        </p:spPr>
        <p:txBody>
          <a:bodyPr wrap="none">
            <a:spAutoFit/>
          </a:bodyPr>
          <a:lstStyle/>
          <a:p>
            <a:r>
              <a:rPr lang="en-US" altLang="zh-CN" sz="3200" b="1" dirty="0">
                <a:latin typeface="黑体" panose="02010609060101010101" pitchFamily="49" charset="-122"/>
                <a:ea typeface="黑体" panose="02010609060101010101" pitchFamily="49" charset="-122"/>
                <a:cs typeface="+mj-cs"/>
              </a:rPr>
              <a:t>3.1.3 </a:t>
            </a:r>
            <a:r>
              <a:rPr lang="zh-CN" altLang="en-US" sz="3200" b="1" dirty="0">
                <a:latin typeface="黑体" panose="02010609060101010101" pitchFamily="49" charset="-122"/>
                <a:ea typeface="黑体" panose="02010609060101010101" pitchFamily="49" charset="-122"/>
                <a:cs typeface="+mj-cs"/>
              </a:rPr>
              <a:t>数据仓库物理模型</a:t>
            </a:r>
          </a:p>
        </p:txBody>
      </p:sp>
      <p:sp>
        <p:nvSpPr>
          <p:cNvPr id="4" name="TextBox 4">
            <a:extLst>
              <a:ext uri="{FF2B5EF4-FFF2-40B4-BE49-F238E27FC236}">
                <a16:creationId xmlns:a16="http://schemas.microsoft.com/office/drawing/2014/main" id="{4565B407-207C-4405-BB6C-92BF4A535C34}"/>
              </a:ext>
            </a:extLst>
          </p:cNvPr>
          <p:cNvSpPr txBox="1">
            <a:spLocks noChangeArrowheads="1"/>
          </p:cNvSpPr>
          <p:nvPr/>
        </p:nvSpPr>
        <p:spPr bwMode="auto">
          <a:xfrm>
            <a:off x="539552" y="1453679"/>
            <a:ext cx="5214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存储分配优化</a:t>
            </a:r>
          </a:p>
        </p:txBody>
      </p:sp>
    </p:spTree>
    <p:extLst>
      <p:ext uri="{BB962C8B-B14F-4D97-AF65-F5344CB8AC3E}">
        <p14:creationId xmlns:p14="http://schemas.microsoft.com/office/powerpoint/2010/main" val="1887915411"/>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p:txBody>
          <a:bodyPr/>
          <a:lstStyle/>
          <a:p>
            <a:r>
              <a:rPr lang="zh-CN" altLang="en-US" sz="3600" b="1" dirty="0">
                <a:latin typeface="黑体" panose="02010609060101010101" pitchFamily="49" charset="-122"/>
                <a:ea typeface="黑体" panose="02010609060101010101" pitchFamily="49" charset="-122"/>
              </a:rPr>
              <a:t>第 </a:t>
            </a:r>
            <a:r>
              <a:rPr lang="en-US" altLang="zh-CN" sz="3600" b="1" dirty="0">
                <a:latin typeface="黑体" panose="02010609060101010101" pitchFamily="49" charset="-122"/>
                <a:ea typeface="黑体" panose="02010609060101010101" pitchFamily="49" charset="-122"/>
              </a:rPr>
              <a:t>3 </a:t>
            </a:r>
            <a:r>
              <a:rPr lang="zh-CN" altLang="en-US" sz="3600" b="1" dirty="0">
                <a:latin typeface="黑体" panose="02010609060101010101" pitchFamily="49" charset="-122"/>
                <a:ea typeface="黑体" panose="02010609060101010101" pitchFamily="49" charset="-122"/>
              </a:rPr>
              <a:t>章 数据存储</a:t>
            </a:r>
          </a:p>
        </p:txBody>
      </p:sp>
      <p:sp>
        <p:nvSpPr>
          <p:cNvPr id="5123" name="内容占位符 2"/>
          <p:cNvSpPr>
            <a:spLocks noGrp="1" noChangeArrowheads="1"/>
          </p:cNvSpPr>
          <p:nvPr>
            <p:ph idx="1"/>
          </p:nvPr>
        </p:nvSpPr>
        <p:spPr>
          <a:xfrm>
            <a:off x="755576" y="1828800"/>
            <a:ext cx="8229600" cy="4797426"/>
          </a:xfrm>
        </p:spPr>
        <p:txBody>
          <a:bodyPr/>
          <a:lstStyle/>
          <a:p>
            <a:r>
              <a:rPr lang="en-US" altLang="zh-CN" b="1" dirty="0">
                <a:solidFill>
                  <a:schemeClr val="accent3">
                    <a:lumMod val="65000"/>
                  </a:schemeClr>
                </a:solidFill>
                <a:latin typeface="黑体" panose="02010609060101010101" pitchFamily="49" charset="-122"/>
                <a:ea typeface="黑体" panose="02010609060101010101" pitchFamily="49" charset="-122"/>
              </a:rPr>
              <a:t>3.1</a:t>
            </a:r>
            <a:r>
              <a:rPr lang="zh-CN" altLang="en-US" b="1" dirty="0">
                <a:solidFill>
                  <a:schemeClr val="accent3">
                    <a:lumMod val="65000"/>
                  </a:schemeClr>
                </a:solidFill>
                <a:latin typeface="黑体" panose="02010609060101010101" pitchFamily="49" charset="-122"/>
                <a:ea typeface="黑体" panose="02010609060101010101" pitchFamily="49" charset="-122"/>
              </a:rPr>
              <a:t>  数据仓库的数据模型</a:t>
            </a:r>
            <a:endParaRPr lang="en-US" altLang="zh-CN"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b="1" dirty="0">
                <a:latin typeface="黑体" panose="02010609060101010101" pitchFamily="49" charset="-122"/>
                <a:ea typeface="黑体" panose="02010609060101010101" pitchFamily="49" charset="-122"/>
              </a:rPr>
              <a:t>3.2</a:t>
            </a:r>
            <a:r>
              <a:rPr lang="zh-CN" altLang="en-US" b="1" dirty="0">
                <a:latin typeface="黑体" panose="02010609060101010101" pitchFamily="49" charset="-122"/>
                <a:ea typeface="黑体" panose="02010609060101010101" pitchFamily="49" charset="-122"/>
              </a:rPr>
              <a:t>  元数据存储</a:t>
            </a:r>
            <a:endParaRPr lang="en-US" altLang="zh-CN" b="1" dirty="0">
              <a:latin typeface="黑体" panose="02010609060101010101" pitchFamily="49" charset="-122"/>
              <a:ea typeface="黑体" panose="02010609060101010101" pitchFamily="49" charset="-122"/>
            </a:endParaRPr>
          </a:p>
          <a:p>
            <a:pPr lvl="1">
              <a:defRPr/>
            </a:pPr>
            <a:r>
              <a:rPr lang="en-US" altLang="zh-CN" sz="3200" b="1" dirty="0">
                <a:latin typeface="黑体" panose="02010609060101010101" pitchFamily="49" charset="-122"/>
                <a:ea typeface="黑体" panose="02010609060101010101" pitchFamily="49" charset="-122"/>
              </a:rPr>
              <a:t>3.2.1 </a:t>
            </a:r>
            <a:r>
              <a:rPr lang="zh-CN" altLang="en-US" sz="3200" b="1" dirty="0">
                <a:latin typeface="黑体" panose="02010609060101010101" pitchFamily="49" charset="-122"/>
                <a:ea typeface="黑体" panose="02010609060101010101" pitchFamily="49" charset="-122"/>
              </a:rPr>
              <a:t>元数据的概念</a:t>
            </a:r>
            <a:endParaRPr lang="en-US" altLang="zh-CN" sz="3200" b="1" dirty="0">
              <a:latin typeface="黑体" panose="02010609060101010101" pitchFamily="49" charset="-122"/>
              <a:ea typeface="黑体" panose="02010609060101010101" pitchFamily="49" charset="-122"/>
            </a:endParaRPr>
          </a:p>
          <a:p>
            <a:pPr lvl="1">
              <a:defRPr/>
            </a:pPr>
            <a:r>
              <a:rPr lang="en-US" altLang="zh-CN" sz="3200" b="1" dirty="0">
                <a:latin typeface="黑体" panose="02010609060101010101" pitchFamily="49" charset="-122"/>
                <a:ea typeface="黑体" panose="02010609060101010101" pitchFamily="49" charset="-122"/>
              </a:rPr>
              <a:t>3.2.2 </a:t>
            </a:r>
            <a:r>
              <a:rPr lang="zh-CN" altLang="en-US" sz="3200" b="1" dirty="0">
                <a:latin typeface="黑体" panose="02010609060101010101" pitchFamily="49" charset="-122"/>
                <a:ea typeface="黑体" panose="02010609060101010101" pitchFamily="49" charset="-122"/>
              </a:rPr>
              <a:t>元数据的分类方法</a:t>
            </a:r>
            <a:endParaRPr lang="en-US" altLang="zh-CN" sz="3200" b="1" dirty="0">
              <a:latin typeface="黑体" panose="02010609060101010101" pitchFamily="49" charset="-122"/>
              <a:ea typeface="黑体" panose="02010609060101010101" pitchFamily="49" charset="-122"/>
            </a:endParaRPr>
          </a:p>
          <a:p>
            <a:pPr lvl="1">
              <a:defRPr/>
            </a:pPr>
            <a:r>
              <a:rPr lang="en-US" altLang="zh-CN" sz="3200" b="1" dirty="0">
                <a:latin typeface="黑体" panose="02010609060101010101" pitchFamily="49" charset="-122"/>
                <a:ea typeface="黑体" panose="02010609060101010101" pitchFamily="49" charset="-122"/>
              </a:rPr>
              <a:t>3.2.3 </a:t>
            </a:r>
            <a:r>
              <a:rPr lang="zh-CN" altLang="en-US" sz="3200" b="1" dirty="0">
                <a:latin typeface="黑体" panose="02010609060101010101" pitchFamily="49" charset="-122"/>
                <a:ea typeface="黑体" panose="02010609060101010101" pitchFamily="49" charset="-122"/>
              </a:rPr>
              <a:t>元数据的管理</a:t>
            </a:r>
            <a:endParaRPr lang="en-US" altLang="zh-CN" sz="3200" b="1" dirty="0">
              <a:latin typeface="黑体" panose="02010609060101010101" pitchFamily="49" charset="-122"/>
              <a:ea typeface="黑体" panose="02010609060101010101" pitchFamily="49" charset="-122"/>
            </a:endParaRPr>
          </a:p>
          <a:p>
            <a:pPr lvl="1">
              <a:defRPr/>
            </a:pPr>
            <a:r>
              <a:rPr lang="en-US" altLang="zh-CN" sz="3200" b="1" dirty="0">
                <a:latin typeface="黑体" panose="02010609060101010101" pitchFamily="49" charset="-122"/>
                <a:ea typeface="黑体" panose="02010609060101010101" pitchFamily="49" charset="-122"/>
              </a:rPr>
              <a:t>3.2.4 </a:t>
            </a:r>
            <a:r>
              <a:rPr lang="zh-CN" altLang="en-US" sz="3200" b="1" dirty="0">
                <a:latin typeface="黑体" panose="02010609060101010101" pitchFamily="49" charset="-122"/>
                <a:ea typeface="黑体" panose="02010609060101010101" pitchFamily="49" charset="-122"/>
              </a:rPr>
              <a:t>元数据的作用</a:t>
            </a:r>
            <a:endParaRPr lang="en-US" altLang="zh-CN" sz="3200" b="1" dirty="0">
              <a:latin typeface="黑体" panose="02010609060101010101" pitchFamily="49" charset="-122"/>
              <a:ea typeface="黑体" panose="02010609060101010101" pitchFamily="49" charset="-122"/>
            </a:endParaRPr>
          </a:p>
          <a:p>
            <a:pPr>
              <a:defRPr/>
            </a:pPr>
            <a:r>
              <a:rPr lang="en-US" altLang="zh-CN" b="1" dirty="0">
                <a:solidFill>
                  <a:schemeClr val="accent3">
                    <a:lumMod val="65000"/>
                  </a:schemeClr>
                </a:solidFill>
                <a:latin typeface="黑体" panose="02010609060101010101" pitchFamily="49" charset="-122"/>
                <a:ea typeface="黑体" panose="02010609060101010101" pitchFamily="49" charset="-122"/>
              </a:rPr>
              <a:t>3.3</a:t>
            </a:r>
            <a:r>
              <a:rPr lang="zh-CN" altLang="en-US" b="1" dirty="0">
                <a:solidFill>
                  <a:schemeClr val="accent3">
                    <a:lumMod val="65000"/>
                  </a:schemeClr>
                </a:solidFill>
                <a:latin typeface="黑体" panose="02010609060101010101" pitchFamily="49" charset="-122"/>
                <a:ea typeface="黑体" panose="02010609060101010101" pitchFamily="49" charset="-122"/>
              </a:rPr>
              <a:t>  数据集市</a:t>
            </a:r>
            <a:endParaRPr lang="en-US" altLang="zh-CN"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b="1" dirty="0">
                <a:solidFill>
                  <a:schemeClr val="accent3">
                    <a:lumMod val="65000"/>
                  </a:schemeClr>
                </a:solidFill>
                <a:latin typeface="黑体" panose="02010609060101010101" pitchFamily="49" charset="-122"/>
                <a:ea typeface="黑体" panose="02010609060101010101" pitchFamily="49" charset="-122"/>
              </a:rPr>
              <a:t>3.4</a:t>
            </a:r>
            <a:r>
              <a:rPr lang="zh-CN" altLang="en-US" b="1" dirty="0">
                <a:solidFill>
                  <a:schemeClr val="accent3">
                    <a:lumMod val="65000"/>
                  </a:schemeClr>
                </a:solidFill>
                <a:latin typeface="黑体" panose="02010609060101010101" pitchFamily="49" charset="-122"/>
                <a:ea typeface="黑体" panose="02010609060101010101" pitchFamily="49" charset="-122"/>
              </a:rPr>
              <a:t>  大数据存储技术</a:t>
            </a:r>
            <a:endParaRPr lang="en-US" altLang="zh-CN" b="1" dirty="0">
              <a:solidFill>
                <a:schemeClr val="accent3">
                  <a:lumMod val="6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14029446"/>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32"/>
          <p:cNvSpPr>
            <a:spLocks noRot="1" noChangeArrowheads="1"/>
          </p:cNvSpPr>
          <p:nvPr/>
        </p:nvSpPr>
        <p:spPr bwMode="auto">
          <a:xfrm>
            <a:off x="279400" y="804863"/>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3.2.1 </a:t>
            </a:r>
            <a:r>
              <a:rPr lang="zh-CN" altLang="en-US" b="1" dirty="0">
                <a:latin typeface="黑体" panose="02010609060101010101" pitchFamily="49" charset="-122"/>
                <a:ea typeface="黑体" panose="02010609060101010101" pitchFamily="49" charset="-122"/>
                <a:cs typeface="+mj-cs"/>
              </a:rPr>
              <a:t>元数据的概念</a:t>
            </a:r>
          </a:p>
        </p:txBody>
      </p:sp>
      <p:sp>
        <p:nvSpPr>
          <p:cNvPr id="25603" name="Rectangle 433"/>
          <p:cNvSpPr>
            <a:spLocks noRot="1" noChangeArrowheads="1"/>
          </p:cNvSpPr>
          <p:nvPr/>
        </p:nvSpPr>
        <p:spPr bwMode="auto">
          <a:xfrm>
            <a:off x="457200" y="1628775"/>
            <a:ext cx="814724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720000">
              <a:lnSpc>
                <a:spcPct val="120000"/>
              </a:lnSpc>
              <a:buFont typeface="宋体" charset="-122"/>
              <a:buNone/>
            </a:pPr>
            <a:r>
              <a:rPr lang="zh-CN" altLang="en-US" sz="2400" b="1" dirty="0">
                <a:solidFill>
                  <a:srgbClr val="FF0000"/>
                </a:solidFill>
                <a:latin typeface="黑体" panose="02010609060101010101" pitchFamily="49" charset="-122"/>
                <a:ea typeface="黑体" panose="02010609060101010101" pitchFamily="49" charset="-122"/>
              </a:rPr>
              <a:t>元数据（</a:t>
            </a:r>
            <a:r>
              <a:rPr lang="en-US" altLang="zh-CN" sz="2400" b="1" dirty="0">
                <a:solidFill>
                  <a:srgbClr val="FF0000"/>
                </a:solidFill>
                <a:latin typeface="黑体" panose="02010609060101010101" pitchFamily="49" charset="-122"/>
                <a:ea typeface="黑体" panose="02010609060101010101" pitchFamily="49" charset="-122"/>
              </a:rPr>
              <a:t>Metadata</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就是数据的数据，用于建立、管理、维护和使用数据仓库。元数据管理是企业数据仓库的关键组件，贯穿与建立数据仓库的整个过程。</a:t>
            </a:r>
          </a:p>
          <a:p>
            <a:pPr marL="0" indent="457200">
              <a:lnSpc>
                <a:spcPct val="150000"/>
              </a:lnSpc>
              <a:buClr>
                <a:schemeClr val="hlink"/>
              </a:buClr>
              <a:buSzTx/>
              <a:buNone/>
            </a:pPr>
            <a:endParaRPr kumimoji="1" lang="en-US" altLang="zh-CN" sz="2400" b="1" dirty="0">
              <a:latin typeface="黑体" panose="02010609060101010101" pitchFamily="49" charset="-122"/>
              <a:ea typeface="黑体" panose="02010609060101010101" pitchFamily="49" charset="-122"/>
              <a:cs typeface="楷体_GB2312"/>
            </a:endParaRPr>
          </a:p>
        </p:txBody>
      </p:sp>
      <p:sp>
        <p:nvSpPr>
          <p:cNvPr id="3" name="矩形 2">
            <a:extLst>
              <a:ext uri="{FF2B5EF4-FFF2-40B4-BE49-F238E27FC236}">
                <a16:creationId xmlns:a16="http://schemas.microsoft.com/office/drawing/2014/main" id="{86E23455-75D0-47E9-AF62-F51ED9D06AED}"/>
              </a:ext>
            </a:extLst>
          </p:cNvPr>
          <p:cNvSpPr/>
          <p:nvPr/>
        </p:nvSpPr>
        <p:spPr>
          <a:xfrm>
            <a:off x="1187624" y="3140968"/>
            <a:ext cx="6120680" cy="2552174"/>
          </a:xfrm>
          <a:prstGeom prst="rect">
            <a:avLst/>
          </a:prstGeom>
        </p:spPr>
        <p:txBody>
          <a:bodyPr wrap="square">
            <a:spAutoFit/>
          </a:bodyPr>
          <a:lstStyle/>
          <a:p>
            <a:pPr>
              <a:lnSpc>
                <a:spcPct val="150000"/>
              </a:lnSpc>
              <a:buClr>
                <a:srgbClr val="FF0000"/>
              </a:buClr>
              <a:buSzTx/>
              <a:buFont typeface="Wingdings" panose="05000000000000000000" pitchFamily="2" charset="2"/>
              <a:buChar char="Ø"/>
            </a:pPr>
            <a:r>
              <a:rPr kumimoji="1" lang="zh-CN" altLang="en-US" sz="2200" b="1" dirty="0">
                <a:solidFill>
                  <a:srgbClr val="FF0000"/>
                </a:solidFill>
                <a:latin typeface="黑体" panose="02010609060101010101" pitchFamily="49" charset="-122"/>
                <a:ea typeface="黑体" panose="02010609060101010101" pitchFamily="49" charset="-122"/>
                <a:cs typeface="楷体_GB2312"/>
              </a:rPr>
              <a:t>数据从哪里来</a:t>
            </a:r>
            <a:endParaRPr kumimoji="1" lang="en-US" altLang="zh-CN" sz="2200" b="1" dirty="0">
              <a:solidFill>
                <a:srgbClr val="FF0000"/>
              </a:solidFill>
              <a:latin typeface="黑体" panose="02010609060101010101" pitchFamily="49" charset="-122"/>
              <a:ea typeface="黑体" panose="02010609060101010101" pitchFamily="49" charset="-122"/>
              <a:cs typeface="楷体_GB2312"/>
            </a:endParaRPr>
          </a:p>
          <a:p>
            <a:pPr>
              <a:lnSpc>
                <a:spcPct val="150000"/>
              </a:lnSpc>
              <a:buClr>
                <a:srgbClr val="FF0000"/>
              </a:buClr>
              <a:buSzTx/>
              <a:buFont typeface="Wingdings" panose="05000000000000000000" pitchFamily="2" charset="2"/>
              <a:buChar char="Ø"/>
            </a:pPr>
            <a:r>
              <a:rPr kumimoji="1" lang="zh-CN" altLang="en-US" sz="2200" b="1" dirty="0">
                <a:solidFill>
                  <a:srgbClr val="FF0000"/>
                </a:solidFill>
                <a:latin typeface="黑体" panose="02010609060101010101" pitchFamily="49" charset="-122"/>
                <a:ea typeface="黑体" panose="02010609060101010101" pitchFamily="49" charset="-122"/>
                <a:cs typeface="楷体_GB2312"/>
              </a:rPr>
              <a:t>流通多长时间</a:t>
            </a:r>
            <a:endParaRPr kumimoji="1" lang="en-US" altLang="zh-CN" sz="2200" b="1" dirty="0">
              <a:solidFill>
                <a:srgbClr val="FF0000"/>
              </a:solidFill>
              <a:latin typeface="黑体" panose="02010609060101010101" pitchFamily="49" charset="-122"/>
              <a:ea typeface="黑体" panose="02010609060101010101" pitchFamily="49" charset="-122"/>
              <a:cs typeface="楷体_GB2312"/>
            </a:endParaRPr>
          </a:p>
          <a:p>
            <a:pPr>
              <a:lnSpc>
                <a:spcPct val="150000"/>
              </a:lnSpc>
              <a:buClr>
                <a:srgbClr val="FF0000"/>
              </a:buClr>
              <a:buSzTx/>
              <a:buFont typeface="Wingdings" panose="05000000000000000000" pitchFamily="2" charset="2"/>
              <a:buChar char="Ø"/>
            </a:pPr>
            <a:r>
              <a:rPr kumimoji="1" lang="zh-CN" altLang="en-US" sz="2200" b="1" dirty="0">
                <a:solidFill>
                  <a:srgbClr val="FF0000"/>
                </a:solidFill>
                <a:latin typeface="黑体" panose="02010609060101010101" pitchFamily="49" charset="-122"/>
                <a:ea typeface="黑体" panose="02010609060101010101" pitchFamily="49" charset="-122"/>
                <a:cs typeface="楷体_GB2312"/>
              </a:rPr>
              <a:t>更新频率是多大</a:t>
            </a:r>
            <a:endParaRPr kumimoji="1" lang="en-US" altLang="zh-CN" sz="2200" b="1" dirty="0">
              <a:solidFill>
                <a:srgbClr val="FF0000"/>
              </a:solidFill>
              <a:latin typeface="黑体" panose="02010609060101010101" pitchFamily="49" charset="-122"/>
              <a:ea typeface="黑体" panose="02010609060101010101" pitchFamily="49" charset="-122"/>
              <a:cs typeface="楷体_GB2312"/>
            </a:endParaRPr>
          </a:p>
          <a:p>
            <a:pPr>
              <a:lnSpc>
                <a:spcPct val="150000"/>
              </a:lnSpc>
              <a:buClr>
                <a:srgbClr val="FF0000"/>
              </a:buClr>
              <a:buSzTx/>
              <a:buFont typeface="Wingdings" panose="05000000000000000000" pitchFamily="2" charset="2"/>
              <a:buChar char="Ø"/>
            </a:pPr>
            <a:r>
              <a:rPr kumimoji="1" lang="zh-CN" altLang="en-US" sz="2200" b="1" dirty="0">
                <a:solidFill>
                  <a:srgbClr val="FF0000"/>
                </a:solidFill>
                <a:latin typeface="黑体" panose="02010609060101010101" pitchFamily="49" charset="-122"/>
                <a:ea typeface="黑体" panose="02010609060101010101" pitchFamily="49" charset="-122"/>
                <a:cs typeface="楷体_GB2312"/>
              </a:rPr>
              <a:t>数据的含义是什么</a:t>
            </a:r>
            <a:endParaRPr kumimoji="1" lang="en-US" altLang="zh-CN" sz="2200" b="1" dirty="0">
              <a:solidFill>
                <a:srgbClr val="FF0000"/>
              </a:solidFill>
              <a:latin typeface="黑体" panose="02010609060101010101" pitchFamily="49" charset="-122"/>
              <a:ea typeface="黑体" panose="02010609060101010101" pitchFamily="49" charset="-122"/>
              <a:cs typeface="楷体_GB2312"/>
            </a:endParaRPr>
          </a:p>
          <a:p>
            <a:pPr>
              <a:lnSpc>
                <a:spcPct val="150000"/>
              </a:lnSpc>
              <a:buClr>
                <a:srgbClr val="FF0000"/>
              </a:buClr>
              <a:buSzTx/>
              <a:buFont typeface="Wingdings" panose="05000000000000000000" pitchFamily="2" charset="2"/>
              <a:buChar char="Ø"/>
            </a:pPr>
            <a:r>
              <a:rPr kumimoji="1" lang="zh-CN" altLang="en-US" sz="2200" b="1" dirty="0">
                <a:solidFill>
                  <a:srgbClr val="FF0000"/>
                </a:solidFill>
                <a:latin typeface="黑体" panose="02010609060101010101" pitchFamily="49" charset="-122"/>
                <a:ea typeface="黑体" panose="02010609060101010101" pitchFamily="49" charset="-122"/>
                <a:cs typeface="楷体_GB2312"/>
              </a:rPr>
              <a:t>数据已经进行了哪些计算、转换和筛选</a:t>
            </a:r>
          </a:p>
        </p:txBody>
      </p:sp>
    </p:spTree>
    <p:extLst>
      <p:ext uri="{BB962C8B-B14F-4D97-AF65-F5344CB8AC3E}">
        <p14:creationId xmlns:p14="http://schemas.microsoft.com/office/powerpoint/2010/main" val="4136040845"/>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p:txBody>
          <a:bodyPr/>
          <a:lstStyle/>
          <a:p>
            <a:r>
              <a:rPr lang="zh-CN" altLang="en-US" sz="3600" dirty="0">
                <a:latin typeface="宋体 (正文)"/>
                <a:ea typeface="黑体" panose="02010609060101010101" pitchFamily="49" charset="-122"/>
              </a:rPr>
              <a:t>第 </a:t>
            </a:r>
            <a:r>
              <a:rPr lang="en-US" altLang="zh-CN" sz="3600" dirty="0">
                <a:latin typeface="宋体 (正文)"/>
                <a:ea typeface="黑体" panose="02010609060101010101" pitchFamily="49" charset="-122"/>
              </a:rPr>
              <a:t>3 </a:t>
            </a:r>
            <a:r>
              <a:rPr lang="zh-CN" altLang="en-US" sz="3600" dirty="0">
                <a:latin typeface="宋体 (正文)"/>
                <a:ea typeface="黑体" panose="02010609060101010101" pitchFamily="49" charset="-122"/>
              </a:rPr>
              <a:t>章 数据存储</a:t>
            </a:r>
          </a:p>
        </p:txBody>
      </p:sp>
      <p:sp>
        <p:nvSpPr>
          <p:cNvPr id="5123" name="内容占位符 2"/>
          <p:cNvSpPr>
            <a:spLocks noGrp="1" noChangeArrowheads="1"/>
          </p:cNvSpPr>
          <p:nvPr>
            <p:ph idx="1"/>
          </p:nvPr>
        </p:nvSpPr>
        <p:spPr>
          <a:xfrm>
            <a:off x="827584" y="1851842"/>
            <a:ext cx="8229600" cy="4340225"/>
          </a:xfrm>
        </p:spPr>
        <p:txBody>
          <a:bodyPr/>
          <a:lstStyle/>
          <a:p>
            <a:r>
              <a:rPr lang="en-US" altLang="zh-CN" b="1" dirty="0">
                <a:latin typeface="+mn-ea"/>
              </a:rPr>
              <a:t>3.1</a:t>
            </a:r>
            <a:r>
              <a:rPr lang="zh-CN" altLang="en-US" b="1" dirty="0">
                <a:latin typeface="+mn-ea"/>
              </a:rPr>
              <a:t>  数据仓库的数据模型</a:t>
            </a:r>
            <a:endParaRPr lang="en-US" altLang="zh-CN" b="1" dirty="0">
              <a:latin typeface="+mn-ea"/>
            </a:endParaRPr>
          </a:p>
          <a:p>
            <a:pPr lvl="1">
              <a:defRPr/>
            </a:pPr>
            <a:r>
              <a:rPr lang="en-US" altLang="zh-CN" sz="3200" b="1" dirty="0">
                <a:latin typeface="宋体 (正文)"/>
                <a:ea typeface="宋体" panose="02010600030101010101" pitchFamily="2" charset="-122"/>
              </a:rPr>
              <a:t>3.1.1 </a:t>
            </a:r>
            <a:r>
              <a:rPr lang="zh-CN" altLang="en-US" sz="3200" b="1" dirty="0">
                <a:latin typeface="宋体 (正文)"/>
                <a:ea typeface="宋体" panose="02010600030101010101" pitchFamily="2" charset="-122"/>
              </a:rPr>
              <a:t>数据仓库的概念模型</a:t>
            </a:r>
            <a:endParaRPr lang="en-US" altLang="zh-CN" sz="3200" b="1" dirty="0">
              <a:latin typeface="宋体 (正文)"/>
              <a:ea typeface="宋体" panose="02010600030101010101" pitchFamily="2" charset="-122"/>
            </a:endParaRPr>
          </a:p>
          <a:p>
            <a:pPr lvl="1">
              <a:defRPr/>
            </a:pPr>
            <a:r>
              <a:rPr lang="en-US" altLang="zh-CN" sz="3200" b="1" dirty="0">
                <a:latin typeface="宋体 (正文)"/>
                <a:ea typeface="宋体" panose="02010600030101010101" pitchFamily="2" charset="-122"/>
              </a:rPr>
              <a:t>3.1.2 </a:t>
            </a:r>
            <a:r>
              <a:rPr lang="zh-CN" altLang="en-US" sz="3200" b="1" dirty="0">
                <a:latin typeface="宋体 (正文)"/>
                <a:ea typeface="宋体" panose="02010600030101010101" pitchFamily="2" charset="-122"/>
              </a:rPr>
              <a:t>数据仓库的逻辑模型</a:t>
            </a:r>
            <a:endParaRPr lang="en-US" altLang="zh-CN" sz="3200" b="1" dirty="0">
              <a:latin typeface="宋体 (正文)"/>
              <a:ea typeface="宋体" panose="02010600030101010101" pitchFamily="2" charset="-122"/>
            </a:endParaRPr>
          </a:p>
          <a:p>
            <a:pPr lvl="1">
              <a:defRPr/>
            </a:pPr>
            <a:r>
              <a:rPr lang="en-US" altLang="zh-CN" sz="3200" b="1" dirty="0">
                <a:latin typeface="宋体 (正文)"/>
                <a:ea typeface="宋体" panose="02010600030101010101" pitchFamily="2" charset="-122"/>
              </a:rPr>
              <a:t>3.1.3 </a:t>
            </a:r>
            <a:r>
              <a:rPr lang="zh-CN" altLang="en-US" sz="3200" b="1" dirty="0">
                <a:latin typeface="宋体 (正文)"/>
                <a:ea typeface="宋体" panose="02010600030101010101" pitchFamily="2" charset="-122"/>
              </a:rPr>
              <a:t>数据仓库的物理模型</a:t>
            </a:r>
            <a:endParaRPr lang="en-US" altLang="zh-CN" sz="3200" b="1" dirty="0">
              <a:latin typeface="宋体 (正文)"/>
              <a:ea typeface="宋体" panose="02010600030101010101" pitchFamily="2" charset="-122"/>
            </a:endParaRPr>
          </a:p>
          <a:p>
            <a:pPr>
              <a:defRPr/>
            </a:pPr>
            <a:r>
              <a:rPr lang="en-US" altLang="zh-CN" b="1" dirty="0">
                <a:solidFill>
                  <a:schemeClr val="accent3">
                    <a:lumMod val="65000"/>
                  </a:schemeClr>
                </a:solidFill>
                <a:latin typeface="宋体 (正文)"/>
                <a:ea typeface="宋体" panose="02010600030101010101" pitchFamily="2" charset="-122"/>
              </a:rPr>
              <a:t>3.2</a:t>
            </a:r>
            <a:r>
              <a:rPr lang="zh-CN" altLang="en-US" b="1" dirty="0">
                <a:solidFill>
                  <a:schemeClr val="accent3">
                    <a:lumMod val="65000"/>
                  </a:schemeClr>
                </a:solidFill>
                <a:latin typeface="宋体 (正文)"/>
                <a:ea typeface="宋体" panose="02010600030101010101" pitchFamily="2" charset="-122"/>
              </a:rPr>
              <a:t>  元数据存储</a:t>
            </a:r>
            <a:endParaRPr lang="en-US" altLang="zh-CN" b="1" dirty="0">
              <a:solidFill>
                <a:schemeClr val="accent3">
                  <a:lumMod val="65000"/>
                </a:schemeClr>
              </a:solidFill>
              <a:latin typeface="宋体 (正文)"/>
              <a:ea typeface="宋体" panose="02010600030101010101" pitchFamily="2" charset="-122"/>
            </a:endParaRPr>
          </a:p>
          <a:p>
            <a:pPr>
              <a:defRPr/>
            </a:pPr>
            <a:r>
              <a:rPr lang="en-US" altLang="zh-CN" b="1" dirty="0">
                <a:solidFill>
                  <a:schemeClr val="accent3">
                    <a:lumMod val="65000"/>
                  </a:schemeClr>
                </a:solidFill>
                <a:latin typeface="宋体 (正文)"/>
                <a:ea typeface="宋体" panose="02010600030101010101" pitchFamily="2" charset="-122"/>
              </a:rPr>
              <a:t>3.3</a:t>
            </a:r>
            <a:r>
              <a:rPr lang="zh-CN" altLang="en-US" b="1" dirty="0">
                <a:solidFill>
                  <a:schemeClr val="accent3">
                    <a:lumMod val="65000"/>
                  </a:schemeClr>
                </a:solidFill>
                <a:latin typeface="宋体 (正文)"/>
                <a:ea typeface="宋体" panose="02010600030101010101" pitchFamily="2" charset="-122"/>
              </a:rPr>
              <a:t>  数据集市</a:t>
            </a:r>
            <a:endParaRPr lang="en-US" altLang="zh-CN" b="1" dirty="0">
              <a:solidFill>
                <a:schemeClr val="accent3">
                  <a:lumMod val="65000"/>
                </a:schemeClr>
              </a:solidFill>
              <a:latin typeface="宋体 (正文)"/>
              <a:ea typeface="宋体" panose="02010600030101010101" pitchFamily="2" charset="-122"/>
            </a:endParaRPr>
          </a:p>
          <a:p>
            <a:pPr>
              <a:defRPr/>
            </a:pPr>
            <a:r>
              <a:rPr lang="en-US" altLang="zh-CN" b="1" dirty="0">
                <a:solidFill>
                  <a:schemeClr val="accent3">
                    <a:lumMod val="65000"/>
                  </a:schemeClr>
                </a:solidFill>
                <a:latin typeface="宋体 (正文)"/>
                <a:ea typeface="宋体" panose="02010600030101010101" pitchFamily="2" charset="-122"/>
              </a:rPr>
              <a:t>3.4</a:t>
            </a:r>
            <a:r>
              <a:rPr lang="zh-CN" altLang="en-US" b="1" dirty="0">
                <a:solidFill>
                  <a:schemeClr val="accent3">
                    <a:lumMod val="65000"/>
                  </a:schemeClr>
                </a:solidFill>
                <a:latin typeface="宋体 (正文)"/>
                <a:ea typeface="宋体" panose="02010600030101010101" pitchFamily="2" charset="-122"/>
              </a:rPr>
              <a:t>  大数据存储技术</a:t>
            </a:r>
            <a:endParaRPr lang="en-US" altLang="zh-CN" b="1" dirty="0">
              <a:solidFill>
                <a:schemeClr val="accent3">
                  <a:lumMod val="65000"/>
                </a:schemeClr>
              </a:solidFill>
              <a:latin typeface="宋体 (正文)"/>
              <a:ea typeface="宋体" panose="02010600030101010101" pitchFamily="2" charset="-122"/>
            </a:endParaRPr>
          </a:p>
        </p:txBody>
      </p:sp>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32"/>
          <p:cNvSpPr>
            <a:spLocks noRot="1" noChangeArrowheads="1"/>
          </p:cNvSpPr>
          <p:nvPr/>
        </p:nvSpPr>
        <p:spPr bwMode="auto">
          <a:xfrm>
            <a:off x="279400" y="804863"/>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3.2.1 </a:t>
            </a:r>
            <a:r>
              <a:rPr lang="zh-CN" altLang="en-US" b="1" dirty="0">
                <a:latin typeface="黑体" panose="02010609060101010101" pitchFamily="49" charset="-122"/>
                <a:ea typeface="黑体" panose="02010609060101010101" pitchFamily="49" charset="-122"/>
                <a:cs typeface="+mj-cs"/>
              </a:rPr>
              <a:t>元数据的概念</a:t>
            </a:r>
          </a:p>
        </p:txBody>
      </p:sp>
      <p:sp>
        <p:nvSpPr>
          <p:cNvPr id="25603" name="Rectangle 433"/>
          <p:cNvSpPr>
            <a:spLocks noRot="1" noChangeArrowheads="1"/>
          </p:cNvSpPr>
          <p:nvPr/>
        </p:nvSpPr>
        <p:spPr bwMode="auto">
          <a:xfrm>
            <a:off x="384870" y="1628800"/>
            <a:ext cx="8435280" cy="4824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例：每张数码照片都包含</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EXIF</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信息，就是用来描述数码图片的元数据。按照</a:t>
            </a:r>
            <a:r>
              <a:rPr lang="en-US" altLang="zh-CN" sz="2400" b="1" dirty="0" err="1">
                <a:latin typeface="黑体" panose="02010609060101010101" pitchFamily="49" charset="-122"/>
                <a:ea typeface="黑体" panose="02010609060101010101" pitchFamily="49" charset="-122"/>
                <a:cs typeface="Times New Roman" panose="02020603050405020304" pitchFamily="18" charset="0"/>
              </a:rPr>
              <a:t>Exif</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 2.1</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标准，其中主要包含这样一些信息</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buClr>
                <a:schemeClr val="tx1"/>
              </a:buClr>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cs typeface="Times New Roman" panose="02020603050405020304" pitchFamily="18" charset="0"/>
              </a:rPr>
              <a:t>Image Description </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图像描述、来源 指设备名</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buClr>
                <a:schemeClr val="tx1"/>
              </a:buClr>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cs typeface="Times New Roman" panose="02020603050405020304" pitchFamily="18" charset="0"/>
              </a:rPr>
              <a:t>Artist </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作者 有些相机可以输入使用者的名字 </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buClr>
                <a:schemeClr val="tx1"/>
              </a:buClr>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cs typeface="Times New Roman" panose="02020603050405020304" pitchFamily="18" charset="0"/>
              </a:rPr>
              <a:t>Make </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生产者 指产品生产厂家 </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buClr>
                <a:schemeClr val="tx1"/>
              </a:buClr>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cs typeface="Times New Roman" panose="02020603050405020304" pitchFamily="18" charset="0"/>
              </a:rPr>
              <a:t>Model </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型号 指设备型号</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buClr>
                <a:schemeClr val="tx1"/>
              </a:buClr>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cs typeface="Times New Roman" panose="02020603050405020304" pitchFamily="18" charset="0"/>
              </a:rPr>
              <a:t>Orientation</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方向 有的相机支持，有的不支持 </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buClr>
                <a:schemeClr val="tx1"/>
              </a:buClr>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cs typeface="Times New Roman" panose="02020603050405020304" pitchFamily="18" charset="0"/>
              </a:rPr>
              <a:t>Software</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软件 显示固件</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Firmware</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版本 </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buClr>
                <a:schemeClr val="tx1"/>
              </a:buClr>
              <a:buFont typeface="Wingdings" panose="05000000000000000000" pitchFamily="2" charset="2"/>
              <a:buChar char="Ø"/>
            </a:pPr>
            <a:r>
              <a:rPr lang="en-US" altLang="zh-CN" sz="2400" b="1" dirty="0" err="1">
                <a:latin typeface="黑体" panose="02010609060101010101" pitchFamily="49" charset="-122"/>
                <a:ea typeface="黑体" panose="02010609060101010101" pitchFamily="49" charset="-122"/>
                <a:cs typeface="Times New Roman" panose="02020603050405020304" pitchFamily="18" charset="0"/>
              </a:rPr>
              <a:t>DateTime</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日期和时间 </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buClr>
                <a:schemeClr val="tx1"/>
              </a:buClr>
              <a:buFont typeface="Wingdings" panose="05000000000000000000" pitchFamily="2" charset="2"/>
              <a:buChar char="Ø"/>
            </a:pP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endParaRPr kumimoji="1" lang="zh-CN" altLang="en-US" sz="2400" b="1"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Rot="1" noChangeArrowheads="1"/>
          </p:cNvSpPr>
          <p:nvPr/>
        </p:nvSpPr>
        <p:spPr bwMode="auto">
          <a:xfrm>
            <a:off x="279400" y="620713"/>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3.2.2 </a:t>
            </a:r>
            <a:r>
              <a:rPr lang="zh-CN" altLang="en-US" b="1" dirty="0">
                <a:latin typeface="黑体" panose="02010609060101010101" pitchFamily="49" charset="-122"/>
                <a:ea typeface="黑体" panose="02010609060101010101" pitchFamily="49" charset="-122"/>
                <a:cs typeface="+mj-cs"/>
              </a:rPr>
              <a:t>元数据分类</a:t>
            </a:r>
          </a:p>
        </p:txBody>
      </p:sp>
      <p:sp>
        <p:nvSpPr>
          <p:cNvPr id="2" name="矩形 1">
            <a:extLst>
              <a:ext uri="{FF2B5EF4-FFF2-40B4-BE49-F238E27FC236}">
                <a16:creationId xmlns:a16="http://schemas.microsoft.com/office/drawing/2014/main" id="{72483932-A5BA-4C10-82B3-0B94347F0569}"/>
              </a:ext>
            </a:extLst>
          </p:cNvPr>
          <p:cNvSpPr/>
          <p:nvPr/>
        </p:nvSpPr>
        <p:spPr>
          <a:xfrm>
            <a:off x="683568" y="2250407"/>
            <a:ext cx="6696744" cy="3150671"/>
          </a:xfrm>
          <a:prstGeom prst="rect">
            <a:avLst/>
          </a:prstGeom>
        </p:spPr>
        <p:txBody>
          <a:bodyPr wrap="square">
            <a:spAutoFit/>
          </a:bodyPr>
          <a:lstStyle/>
          <a:p>
            <a:pPr marL="457200" indent="-457200">
              <a:lnSpc>
                <a:spcPct val="12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基础元数据：</a:t>
            </a:r>
            <a:r>
              <a:rPr lang="zh-CN" altLang="zh-CN" sz="2400" b="1" dirty="0">
                <a:latin typeface="黑体" panose="02010609060101010101" pitchFamily="49" charset="-122"/>
                <a:ea typeface="黑体" panose="02010609060101010101" pitchFamily="49" charset="-122"/>
              </a:rPr>
              <a:t>基础数据是指数据仓库系统中所有的数据源、数据集市、数据仓库和应用中的数据</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marL="457200" indent="-457200">
              <a:lnSpc>
                <a:spcPct val="12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数据处理元数据：</a:t>
            </a:r>
            <a:r>
              <a:rPr lang="zh-CN" altLang="zh-CN" sz="2400" b="1" dirty="0">
                <a:latin typeface="黑体" panose="02010609060101010101" pitchFamily="49" charset="-122"/>
                <a:ea typeface="黑体" panose="02010609060101010101" pitchFamily="49" charset="-122"/>
              </a:rPr>
              <a:t>数据处理元数据是数据仓库系统中与数据处理过程紧密相关的元数据，它包括数据加载、清理、更新、分析和管理信息。</a:t>
            </a:r>
            <a:endParaRPr lang="zh-CN" altLang="en-US" sz="2400"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375B276F-CA2A-48A0-9D89-49079FA095E5}"/>
              </a:ext>
            </a:extLst>
          </p:cNvPr>
          <p:cNvSpPr/>
          <p:nvPr/>
        </p:nvSpPr>
        <p:spPr>
          <a:xfrm>
            <a:off x="467544" y="1572663"/>
            <a:ext cx="3257623" cy="360676"/>
          </a:xfrm>
          <a:prstGeom prst="rect">
            <a:avLst/>
          </a:prstGeom>
        </p:spPr>
        <p:txBody>
          <a:bodyPr wrap="none">
            <a:spAutoFit/>
          </a:bodyPr>
          <a:lstStyle/>
          <a:p>
            <a:pPr marL="285750" indent="-285750" algn="just">
              <a:lnSpc>
                <a:spcPts val="2000"/>
              </a:lnSpc>
              <a:spcAft>
                <a:spcPts val="0"/>
              </a:spcAft>
              <a:buClr>
                <a:srgbClr val="00B0F0"/>
              </a:buClr>
              <a:buFont typeface="Wingdings" panose="05000000000000000000" pitchFamily="2" charset="2"/>
              <a:buChar char="Ø"/>
            </a:pPr>
            <a:r>
              <a:rPr lang="zh-CN" altLang="zh-CN"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按元数据的类型分类</a:t>
            </a:r>
          </a:p>
        </p:txBody>
      </p:sp>
    </p:spTree>
    <p:extLst>
      <p:ext uri="{BB962C8B-B14F-4D97-AF65-F5344CB8AC3E}">
        <p14:creationId xmlns:p14="http://schemas.microsoft.com/office/powerpoint/2010/main" val="2297528140"/>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Rot="1" noChangeArrowheads="1"/>
          </p:cNvSpPr>
          <p:nvPr/>
        </p:nvSpPr>
        <p:spPr bwMode="auto">
          <a:xfrm>
            <a:off x="279400" y="620713"/>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3.2.2 </a:t>
            </a:r>
            <a:r>
              <a:rPr lang="zh-CN" altLang="en-US" b="1" dirty="0">
                <a:latin typeface="黑体" panose="02010609060101010101" pitchFamily="49" charset="-122"/>
                <a:ea typeface="黑体" panose="02010609060101010101" pitchFamily="49" charset="-122"/>
                <a:cs typeface="+mj-cs"/>
              </a:rPr>
              <a:t>元数据分类</a:t>
            </a:r>
          </a:p>
        </p:txBody>
      </p:sp>
      <p:sp>
        <p:nvSpPr>
          <p:cNvPr id="2" name="矩形 1">
            <a:extLst>
              <a:ext uri="{FF2B5EF4-FFF2-40B4-BE49-F238E27FC236}">
                <a16:creationId xmlns:a16="http://schemas.microsoft.com/office/drawing/2014/main" id="{72483932-A5BA-4C10-82B3-0B94347F0569}"/>
              </a:ext>
            </a:extLst>
          </p:cNvPr>
          <p:cNvSpPr/>
          <p:nvPr/>
        </p:nvSpPr>
        <p:spPr>
          <a:xfrm>
            <a:off x="827584" y="2131580"/>
            <a:ext cx="7272808" cy="3150671"/>
          </a:xfrm>
          <a:prstGeom prst="rect">
            <a:avLst/>
          </a:prstGeom>
        </p:spPr>
        <p:txBody>
          <a:bodyPr wrap="square">
            <a:spAutoFit/>
          </a:bodyPr>
          <a:lstStyle/>
          <a:p>
            <a:pPr marL="457200" indent="-457200">
              <a:lnSpc>
                <a:spcPct val="12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概念元数据</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应用系统、预定义查询和分析应用相关的信息</a:t>
            </a:r>
            <a:endParaRPr lang="en-US" altLang="zh-CN" sz="2400" b="1" dirty="0">
              <a:latin typeface="黑体" panose="02010609060101010101" pitchFamily="49" charset="-122"/>
              <a:ea typeface="黑体" panose="02010609060101010101" pitchFamily="49" charset="-122"/>
            </a:endParaRPr>
          </a:p>
          <a:p>
            <a:pPr marL="457200" indent="-457200">
              <a:lnSpc>
                <a:spcPct val="12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逻辑元数据</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应用数学语言的描述，它从某种程度是概念元数据的更深层次的描述</a:t>
            </a:r>
            <a:endParaRPr lang="en-US" altLang="zh-CN" sz="2400" b="1" dirty="0">
              <a:latin typeface="黑体" panose="02010609060101010101" pitchFamily="49" charset="-122"/>
              <a:ea typeface="黑体" panose="02010609060101010101" pitchFamily="49" charset="-122"/>
            </a:endParaRPr>
          </a:p>
          <a:p>
            <a:pPr marL="457200" indent="-457200">
              <a:lnSpc>
                <a:spcPct val="12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物理元数据</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关于数据仓库实现的最底层信息，包括事务规则、</a:t>
            </a:r>
            <a:r>
              <a:rPr lang="en-US" altLang="zh-CN" sz="2400" b="1" dirty="0">
                <a:latin typeface="黑体" panose="02010609060101010101" pitchFamily="49" charset="-122"/>
                <a:ea typeface="黑体" panose="02010609060101010101" pitchFamily="49" charset="-122"/>
              </a:rPr>
              <a:t>SQL</a:t>
            </a:r>
            <a:r>
              <a:rPr lang="zh-CN" altLang="zh-CN" sz="2400" b="1" dirty="0">
                <a:latin typeface="黑体" panose="02010609060101010101" pitchFamily="49" charset="-122"/>
                <a:ea typeface="黑体" panose="02010609060101010101" pitchFamily="49" charset="-122"/>
              </a:rPr>
              <a:t>编码、关系索引文件和分析应用代码</a:t>
            </a:r>
            <a:r>
              <a:rPr lang="zh-CN" altLang="en-US" sz="2400" b="1" dirty="0">
                <a:latin typeface="黑体" panose="02010609060101010101" pitchFamily="49" charset="-122"/>
                <a:ea typeface="黑体" panose="02010609060101010101" pitchFamily="49" charset="-122"/>
              </a:rPr>
              <a:t>等</a:t>
            </a:r>
          </a:p>
        </p:txBody>
      </p:sp>
      <p:sp>
        <p:nvSpPr>
          <p:cNvPr id="3" name="矩形 2">
            <a:extLst>
              <a:ext uri="{FF2B5EF4-FFF2-40B4-BE49-F238E27FC236}">
                <a16:creationId xmlns:a16="http://schemas.microsoft.com/office/drawing/2014/main" id="{375B276F-CA2A-48A0-9D89-49079FA095E5}"/>
              </a:ext>
            </a:extLst>
          </p:cNvPr>
          <p:cNvSpPr/>
          <p:nvPr/>
        </p:nvSpPr>
        <p:spPr>
          <a:xfrm>
            <a:off x="467544" y="1484784"/>
            <a:ext cx="2638864" cy="360676"/>
          </a:xfrm>
          <a:prstGeom prst="rect">
            <a:avLst/>
          </a:prstGeom>
        </p:spPr>
        <p:txBody>
          <a:bodyPr wrap="none">
            <a:spAutoFit/>
          </a:bodyPr>
          <a:lstStyle/>
          <a:p>
            <a:pPr marL="285750" indent="-285750" algn="just">
              <a:lnSpc>
                <a:spcPts val="2000"/>
              </a:lnSpc>
              <a:spcAft>
                <a:spcPts val="0"/>
              </a:spcAft>
              <a:buClr>
                <a:srgbClr val="00B0F0"/>
              </a:buClr>
              <a:buFont typeface="Wingdings" panose="05000000000000000000" pitchFamily="2" charset="2"/>
              <a:buChar char="Ø"/>
            </a:pPr>
            <a:r>
              <a:rPr lang="zh-CN" altLang="zh-CN"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按</a:t>
            </a:r>
            <a:r>
              <a:rPr lang="zh-CN" altLang="en-US"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抽象层次</a:t>
            </a:r>
            <a:r>
              <a:rPr lang="zh-CN" altLang="zh-CN"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分类</a:t>
            </a:r>
          </a:p>
        </p:txBody>
      </p:sp>
    </p:spTree>
    <p:extLst>
      <p:ext uri="{BB962C8B-B14F-4D97-AF65-F5344CB8AC3E}">
        <p14:creationId xmlns:p14="http://schemas.microsoft.com/office/powerpoint/2010/main" val="85004380"/>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Rot="1" noChangeArrowheads="1"/>
          </p:cNvSpPr>
          <p:nvPr/>
        </p:nvSpPr>
        <p:spPr bwMode="auto">
          <a:xfrm>
            <a:off x="279400" y="620713"/>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3.2.2 </a:t>
            </a:r>
            <a:r>
              <a:rPr lang="zh-CN" altLang="en-US" b="1" dirty="0">
                <a:latin typeface="黑体" panose="02010609060101010101" pitchFamily="49" charset="-122"/>
                <a:ea typeface="黑体" panose="02010609060101010101" pitchFamily="49" charset="-122"/>
                <a:cs typeface="+mj-cs"/>
              </a:rPr>
              <a:t>元数据分类</a:t>
            </a:r>
          </a:p>
        </p:txBody>
      </p:sp>
      <p:sp>
        <p:nvSpPr>
          <p:cNvPr id="2" name="矩形 1">
            <a:extLst>
              <a:ext uri="{FF2B5EF4-FFF2-40B4-BE49-F238E27FC236}">
                <a16:creationId xmlns:a16="http://schemas.microsoft.com/office/drawing/2014/main" id="{72483932-A5BA-4C10-82B3-0B94347F0569}"/>
              </a:ext>
            </a:extLst>
          </p:cNvPr>
          <p:cNvSpPr/>
          <p:nvPr/>
        </p:nvSpPr>
        <p:spPr>
          <a:xfrm>
            <a:off x="971600" y="2101229"/>
            <a:ext cx="7416824" cy="3713902"/>
          </a:xfrm>
          <a:prstGeom prst="rect">
            <a:avLst/>
          </a:prstGeom>
        </p:spPr>
        <p:txBody>
          <a:bodyPr wrap="square">
            <a:spAutoFit/>
          </a:bodyPr>
          <a:lstStyle/>
          <a:p>
            <a:pPr marL="457200" indent="-457200">
              <a:lnSpc>
                <a:spcPct val="11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管理元数据</a:t>
            </a:r>
            <a:r>
              <a:rPr lang="zh-CN" altLang="en-US" sz="2400" b="1" dirty="0">
                <a:latin typeface="黑体" panose="02010609060101010101" pitchFamily="49" charset="-122"/>
                <a:ea typeface="黑体" panose="02010609060101010101" pitchFamily="49" charset="-122"/>
              </a:rPr>
              <a:t>：是存储关于数据仓库系统技术细节的数据，用于开发和管理数据仓库。包括：</a:t>
            </a:r>
            <a:endParaRPr lang="en-US" altLang="zh-CN" sz="2400" b="1" dirty="0">
              <a:latin typeface="黑体" panose="02010609060101010101" pitchFamily="49" charset="-122"/>
              <a:ea typeface="黑体" panose="02010609060101010101" pitchFamily="49" charset="-122"/>
            </a:endParaRPr>
          </a:p>
          <a:p>
            <a:pPr marL="1051560" lvl="2" indent="-457200">
              <a:lnSpc>
                <a:spcPct val="11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数据仓库结构的描述</a:t>
            </a:r>
            <a:endParaRPr lang="en-US" altLang="zh-CN" sz="2400" b="1" dirty="0">
              <a:latin typeface="黑体" panose="02010609060101010101" pitchFamily="49" charset="-122"/>
              <a:ea typeface="黑体" panose="02010609060101010101" pitchFamily="49" charset="-122"/>
            </a:endParaRPr>
          </a:p>
          <a:p>
            <a:pPr marL="1051560" lvl="2" indent="-457200">
              <a:lnSpc>
                <a:spcPct val="11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汇总用的算法</a:t>
            </a:r>
            <a:endParaRPr lang="en-US" altLang="zh-CN" sz="2400" b="1" dirty="0">
              <a:latin typeface="黑体" panose="02010609060101010101" pitchFamily="49" charset="-122"/>
              <a:ea typeface="黑体" panose="02010609060101010101" pitchFamily="49" charset="-122"/>
            </a:endParaRPr>
          </a:p>
          <a:p>
            <a:pPr marL="1051560" lvl="2" indent="-457200">
              <a:lnSpc>
                <a:spcPct val="11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有操作环境到数据仓库环境的映射</a:t>
            </a:r>
          </a:p>
          <a:p>
            <a:pPr marL="457200" indent="-457200">
              <a:lnSpc>
                <a:spcPct val="11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用户元数据：</a:t>
            </a:r>
            <a:r>
              <a:rPr lang="zh-CN" altLang="en-US" sz="2400" b="1" dirty="0">
                <a:latin typeface="黑体" panose="02010609060101010101" pitchFamily="49" charset="-122"/>
                <a:ea typeface="黑体" panose="02010609060101010101" pitchFamily="49" charset="-122"/>
              </a:rPr>
              <a:t>从最终用户角度描述数据仓库包括：</a:t>
            </a:r>
            <a:endParaRPr lang="en-US" altLang="zh-CN" sz="2400" b="1" dirty="0">
              <a:latin typeface="黑体" panose="02010609060101010101" pitchFamily="49" charset="-122"/>
              <a:ea typeface="黑体" panose="02010609060101010101" pitchFamily="49" charset="-122"/>
            </a:endParaRPr>
          </a:p>
          <a:p>
            <a:pPr marL="1051560" lvl="2" indent="-457200">
              <a:lnSpc>
                <a:spcPct val="11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如何连接数据仓库</a:t>
            </a:r>
            <a:endParaRPr lang="en-US" altLang="zh-CN" sz="2400" b="1" dirty="0">
              <a:latin typeface="黑体" panose="02010609060101010101" pitchFamily="49" charset="-122"/>
              <a:ea typeface="黑体" panose="02010609060101010101" pitchFamily="49" charset="-122"/>
            </a:endParaRPr>
          </a:p>
          <a:p>
            <a:pPr marL="1051560" lvl="2" indent="-457200">
              <a:lnSpc>
                <a:spcPct val="11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可以访问数据仓库的哪些数据</a:t>
            </a:r>
            <a:endParaRPr lang="en-US" altLang="zh-CN" sz="2400" b="1" dirty="0">
              <a:latin typeface="黑体" panose="02010609060101010101" pitchFamily="49" charset="-122"/>
              <a:ea typeface="黑体" panose="02010609060101010101" pitchFamily="49" charset="-122"/>
            </a:endParaRPr>
          </a:p>
          <a:p>
            <a:pPr marL="1051560" lvl="2" indent="-457200">
              <a:lnSpc>
                <a:spcPct val="110000"/>
              </a:lnSpc>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数据来自哪一个源系统</a:t>
            </a:r>
          </a:p>
        </p:txBody>
      </p:sp>
      <p:sp>
        <p:nvSpPr>
          <p:cNvPr id="7" name="矩形 6">
            <a:extLst>
              <a:ext uri="{FF2B5EF4-FFF2-40B4-BE49-F238E27FC236}">
                <a16:creationId xmlns:a16="http://schemas.microsoft.com/office/drawing/2014/main" id="{03EDD2A1-5522-4555-9E26-A82161EAB5B4}"/>
              </a:ext>
            </a:extLst>
          </p:cNvPr>
          <p:cNvSpPr/>
          <p:nvPr/>
        </p:nvSpPr>
        <p:spPr>
          <a:xfrm>
            <a:off x="539552" y="1628800"/>
            <a:ext cx="2638864" cy="360676"/>
          </a:xfrm>
          <a:prstGeom prst="rect">
            <a:avLst/>
          </a:prstGeom>
        </p:spPr>
        <p:txBody>
          <a:bodyPr wrap="none">
            <a:spAutoFit/>
          </a:bodyPr>
          <a:lstStyle/>
          <a:p>
            <a:pPr marL="285750" indent="-285750" algn="just">
              <a:lnSpc>
                <a:spcPts val="2000"/>
              </a:lnSpc>
              <a:spcAft>
                <a:spcPts val="0"/>
              </a:spcAft>
              <a:buClr>
                <a:srgbClr val="00B0F0"/>
              </a:buClr>
              <a:buFont typeface="Wingdings" panose="05000000000000000000" pitchFamily="2" charset="2"/>
              <a:buChar char="Ø"/>
            </a:pPr>
            <a:r>
              <a:rPr lang="zh-CN" altLang="zh-CN"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按</a:t>
            </a:r>
            <a:r>
              <a:rPr lang="zh-CN" altLang="en-US"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用户角度</a:t>
            </a:r>
            <a:r>
              <a:rPr lang="zh-CN" altLang="zh-CN"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分类</a:t>
            </a:r>
          </a:p>
        </p:txBody>
      </p:sp>
    </p:spTree>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Rot="1" noChangeArrowheads="1"/>
          </p:cNvSpPr>
          <p:nvPr/>
        </p:nvSpPr>
        <p:spPr bwMode="auto">
          <a:xfrm>
            <a:off x="279400" y="620713"/>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3.2.2 </a:t>
            </a:r>
            <a:r>
              <a:rPr lang="zh-CN" altLang="en-US" b="1" dirty="0">
                <a:latin typeface="黑体" panose="02010609060101010101" pitchFamily="49" charset="-122"/>
                <a:ea typeface="黑体" panose="02010609060101010101" pitchFamily="49" charset="-122"/>
                <a:cs typeface="+mj-cs"/>
              </a:rPr>
              <a:t>元数据分类</a:t>
            </a:r>
          </a:p>
        </p:txBody>
      </p:sp>
      <p:sp>
        <p:nvSpPr>
          <p:cNvPr id="2" name="矩形 1">
            <a:extLst>
              <a:ext uri="{FF2B5EF4-FFF2-40B4-BE49-F238E27FC236}">
                <a16:creationId xmlns:a16="http://schemas.microsoft.com/office/drawing/2014/main" id="{72483932-A5BA-4C10-82B3-0B94347F0569}"/>
              </a:ext>
            </a:extLst>
          </p:cNvPr>
          <p:cNvSpPr/>
          <p:nvPr/>
        </p:nvSpPr>
        <p:spPr>
          <a:xfrm>
            <a:off x="827584" y="2348243"/>
            <a:ext cx="7416824" cy="2710742"/>
          </a:xfrm>
          <a:prstGeom prst="rect">
            <a:avLst/>
          </a:prstGeom>
        </p:spPr>
        <p:txBody>
          <a:bodyPr wrap="square">
            <a:spAutoFit/>
          </a:bodyPr>
          <a:lstStyle/>
          <a:p>
            <a:pPr marL="457200" indent="-457200">
              <a:lnSpc>
                <a:spcPct val="12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工具元数据</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指由</a:t>
            </a:r>
            <a:r>
              <a:rPr lang="en-US" altLang="zh-CN" sz="2400" b="1" dirty="0">
                <a:latin typeface="黑体" panose="02010609060101010101" pitchFamily="49" charset="-122"/>
                <a:ea typeface="黑体" panose="02010609060101010101" pitchFamily="49" charset="-122"/>
              </a:rPr>
              <a:t>ETL</a:t>
            </a:r>
            <a:r>
              <a:rPr lang="zh-CN" altLang="zh-CN" sz="2400" b="1" dirty="0">
                <a:latin typeface="黑体" panose="02010609060101010101" pitchFamily="49" charset="-122"/>
                <a:ea typeface="黑体" panose="02010609060101010101" pitchFamily="49" charset="-122"/>
              </a:rPr>
              <a:t>（数据抽取、数据转换、数据装载）组件、数据仓库设计工具等产生的元数据</a:t>
            </a:r>
            <a:endParaRPr lang="en-US" altLang="zh-CN" sz="2400" b="1" dirty="0">
              <a:latin typeface="黑体" panose="02010609060101010101" pitchFamily="49" charset="-122"/>
              <a:ea typeface="黑体" panose="02010609060101010101" pitchFamily="49" charset="-122"/>
            </a:endParaRPr>
          </a:p>
          <a:p>
            <a:pPr marL="457200" indent="-457200">
              <a:lnSpc>
                <a:spcPct val="12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资源元数据</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指由操作系统、数据集市、数据库和数据字典生成的元数据</a:t>
            </a:r>
            <a:endParaRPr lang="en-US" altLang="zh-CN" sz="2400" b="1" dirty="0">
              <a:latin typeface="黑体" panose="02010609060101010101" pitchFamily="49" charset="-122"/>
              <a:ea typeface="黑体" panose="02010609060101010101" pitchFamily="49" charset="-122"/>
            </a:endParaRPr>
          </a:p>
          <a:p>
            <a:pPr marL="457200" indent="-457200">
              <a:lnSpc>
                <a:spcPct val="12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外部数据：</a:t>
            </a:r>
            <a:r>
              <a:rPr lang="zh-CN" altLang="zh-CN" sz="2400" b="1" dirty="0">
                <a:latin typeface="黑体" panose="02010609060101010101" pitchFamily="49" charset="-122"/>
                <a:ea typeface="黑体" panose="02010609060101010101" pitchFamily="49" charset="-122"/>
              </a:rPr>
              <a:t>指的是从本地数据仓库系统以外的其他系统输入的元数据。如业务系统数据库中的数据。</a:t>
            </a:r>
            <a:endParaRPr lang="zh-CN" altLang="en-US" sz="2400"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375B276F-CA2A-48A0-9D89-49079FA095E5}"/>
              </a:ext>
            </a:extLst>
          </p:cNvPr>
          <p:cNvSpPr/>
          <p:nvPr/>
        </p:nvSpPr>
        <p:spPr>
          <a:xfrm>
            <a:off x="539552" y="1608146"/>
            <a:ext cx="2638864" cy="360676"/>
          </a:xfrm>
          <a:prstGeom prst="rect">
            <a:avLst/>
          </a:prstGeom>
        </p:spPr>
        <p:txBody>
          <a:bodyPr wrap="none">
            <a:spAutoFit/>
          </a:bodyPr>
          <a:lstStyle/>
          <a:p>
            <a:pPr marL="285750" indent="-285750" algn="just">
              <a:lnSpc>
                <a:spcPts val="2000"/>
              </a:lnSpc>
              <a:spcAft>
                <a:spcPts val="0"/>
              </a:spcAft>
              <a:buClr>
                <a:srgbClr val="00B0F0"/>
              </a:buClr>
              <a:buFont typeface="Wingdings" panose="05000000000000000000" pitchFamily="2" charset="2"/>
              <a:buChar char="Ø"/>
            </a:pPr>
            <a:r>
              <a:rPr lang="zh-CN" altLang="en-US"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元数据来源</a:t>
            </a:r>
            <a:r>
              <a:rPr lang="zh-CN" altLang="zh-CN"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分类</a:t>
            </a:r>
          </a:p>
        </p:txBody>
      </p:sp>
    </p:spTree>
    <p:extLst>
      <p:ext uri="{BB962C8B-B14F-4D97-AF65-F5344CB8AC3E}">
        <p14:creationId xmlns:p14="http://schemas.microsoft.com/office/powerpoint/2010/main" val="2965470235"/>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2"/>
          <p:cNvSpPr>
            <a:spLocks noRot="1" noChangeArrowheads="1"/>
          </p:cNvSpPr>
          <p:nvPr/>
        </p:nvSpPr>
        <p:spPr bwMode="auto">
          <a:xfrm>
            <a:off x="279400" y="692150"/>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3.2.3 </a:t>
            </a:r>
            <a:r>
              <a:rPr lang="zh-CN" altLang="en-US" b="1" dirty="0">
                <a:latin typeface="黑体" panose="02010609060101010101" pitchFamily="49" charset="-122"/>
                <a:ea typeface="黑体" panose="02010609060101010101" pitchFamily="49" charset="-122"/>
                <a:cs typeface="+mj-cs"/>
              </a:rPr>
              <a:t>元数据的管理</a:t>
            </a:r>
          </a:p>
        </p:txBody>
      </p:sp>
      <p:sp>
        <p:nvSpPr>
          <p:cNvPr id="27651" name="Rectangle 13"/>
          <p:cNvSpPr>
            <a:spLocks noRot="1" noChangeArrowheads="1"/>
          </p:cNvSpPr>
          <p:nvPr/>
        </p:nvSpPr>
        <p:spPr bwMode="auto">
          <a:xfrm>
            <a:off x="769355" y="1649137"/>
            <a:ext cx="7560840" cy="453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965200" indent="-50800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081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716088"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124075"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812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0384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956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9528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algn="just">
              <a:lnSpc>
                <a:spcPts val="2000"/>
              </a:lnSpc>
              <a:spcBef>
                <a:spcPct val="0"/>
              </a:spcBef>
              <a:spcAft>
                <a:spcPts val="0"/>
              </a:spcAft>
              <a:buClr>
                <a:srgbClr val="00B0F0"/>
              </a:buClr>
              <a:buFont typeface="Wingdings" panose="05000000000000000000" pitchFamily="2" charset="2"/>
              <a:buChar char="Ø"/>
            </a:pPr>
            <a:r>
              <a:rPr lang="zh-CN" altLang="en-US"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元数据管理功能</a:t>
            </a:r>
            <a:r>
              <a:rPr lang="en-US" altLang="zh-CN"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p>
          <a:p>
            <a:pPr marL="777240" lvl="1" indent="-457200">
              <a:lnSpc>
                <a:spcPct val="105000"/>
              </a:lnSpc>
              <a:buClr>
                <a:schemeClr val="tx1"/>
              </a:buClr>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获取并存储元数据</a:t>
            </a:r>
            <a:endParaRPr lang="en-US" altLang="zh-CN" sz="2400" b="1" dirty="0">
              <a:latin typeface="黑体" panose="02010609060101010101" pitchFamily="49" charset="-122"/>
              <a:ea typeface="黑体" panose="02010609060101010101" pitchFamily="49" charset="-122"/>
            </a:endParaRPr>
          </a:p>
          <a:p>
            <a:pPr marL="777240" lvl="1" indent="-457200">
              <a:lnSpc>
                <a:spcPct val="105000"/>
              </a:lnSpc>
              <a:buClr>
                <a:schemeClr val="tx1"/>
              </a:buClr>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元数据的集成</a:t>
            </a:r>
            <a:endParaRPr lang="en-US" altLang="zh-CN" sz="2400" b="1" dirty="0">
              <a:latin typeface="黑体" panose="02010609060101010101" pitchFamily="49" charset="-122"/>
              <a:ea typeface="黑体" panose="02010609060101010101" pitchFamily="49" charset="-122"/>
            </a:endParaRPr>
          </a:p>
          <a:p>
            <a:pPr marL="777240" lvl="1" indent="-457200">
              <a:lnSpc>
                <a:spcPct val="105000"/>
              </a:lnSpc>
              <a:buClr>
                <a:schemeClr val="tx1"/>
              </a:buClr>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元数据的标准化</a:t>
            </a:r>
            <a:endParaRPr lang="en-US" altLang="zh-CN" sz="2400" b="1" dirty="0">
              <a:latin typeface="黑体" panose="02010609060101010101" pitchFamily="49" charset="-122"/>
              <a:ea typeface="黑体" panose="02010609060101010101" pitchFamily="49" charset="-122"/>
            </a:endParaRPr>
          </a:p>
          <a:p>
            <a:pPr marL="777240" lvl="1" indent="-457200">
              <a:lnSpc>
                <a:spcPct val="105000"/>
              </a:lnSpc>
              <a:buClr>
                <a:schemeClr val="tx1"/>
              </a:buClr>
              <a:buFont typeface="Wingdings" panose="05000000000000000000" pitchFamily="2" charset="2"/>
              <a:buChar char="Ø"/>
            </a:pPr>
            <a:r>
              <a:rPr lang="zh-CN" altLang="zh-CN" sz="2400" b="1" dirty="0">
                <a:latin typeface="黑体" panose="02010609060101010101" pitchFamily="49" charset="-122"/>
                <a:ea typeface="黑体" panose="02010609060101010101" pitchFamily="49" charset="-122"/>
              </a:rPr>
              <a:t>保持元数据同步</a:t>
            </a:r>
          </a:p>
          <a:p>
            <a:pPr marL="320040" lvl="1" indent="0">
              <a:lnSpc>
                <a:spcPct val="105000"/>
              </a:lnSpc>
              <a:buClr>
                <a:schemeClr val="tx1"/>
              </a:buClr>
              <a:buNone/>
            </a:pPr>
            <a:endParaRPr lang="zh-CN" altLang="en-US" sz="2400" b="1" dirty="0">
              <a:latin typeface="黑体" panose="02010609060101010101" pitchFamily="49" charset="-122"/>
              <a:ea typeface="黑体" panose="02010609060101010101" pitchFamily="49" charset="-122"/>
            </a:endParaRPr>
          </a:p>
          <a:p>
            <a:pPr marL="0" indent="0">
              <a:lnSpc>
                <a:spcPct val="105000"/>
              </a:lnSpc>
              <a:buNone/>
            </a:pPr>
            <a:endParaRPr lang="zh-CN" altLang="en-US" sz="2400" b="1" dirty="0">
              <a:latin typeface="黑体" panose="02010609060101010101" pitchFamily="49" charset="-122"/>
              <a:ea typeface="黑体" panose="02010609060101010101" pitchFamily="49" charset="-122"/>
            </a:endParaRPr>
          </a:p>
          <a:p>
            <a:pPr marL="284400">
              <a:lnSpc>
                <a:spcPct val="105000"/>
              </a:lnSpc>
              <a:buClr>
                <a:srgbClr val="00B0F0"/>
              </a:buClr>
              <a:buFont typeface="Wingdings" panose="05000000000000000000" pitchFamily="2" charset="2"/>
              <a:buChar char="Ø"/>
            </a:pPr>
            <a:r>
              <a:rPr lang="zh-CN" altLang="en-US"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元数据管理实现方法：</a:t>
            </a:r>
          </a:p>
          <a:p>
            <a:pPr marL="777240" lvl="1" indent="-457200">
              <a:lnSpc>
                <a:spcPct val="105000"/>
              </a:lnSpc>
              <a:buClr>
                <a:schemeClr val="tx1"/>
              </a:buClr>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集中式的元数据知识库</a:t>
            </a:r>
          </a:p>
          <a:p>
            <a:pPr marL="777240" lvl="1" indent="-457200">
              <a:lnSpc>
                <a:spcPct val="105000"/>
              </a:lnSpc>
              <a:buClr>
                <a:schemeClr val="tx1"/>
              </a:buClr>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分布式元数据知识库</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标准的元数据交换格式</a:t>
            </a:r>
          </a:p>
          <a:p>
            <a:pPr marL="0" indent="0">
              <a:buClr>
                <a:schemeClr val="hlink"/>
              </a:buClr>
              <a:buSzTx/>
              <a:buNone/>
            </a:pPr>
            <a:endParaRPr kumimoji="1" lang="zh-CN" altLang="en-US" sz="2200" b="1" dirty="0">
              <a:latin typeface="黑体" panose="02010609060101010101" pitchFamily="49" charset="-122"/>
              <a:ea typeface="黑体" panose="02010609060101010101" pitchFamily="49" charset="-122"/>
              <a:cs typeface="楷体_GB2312"/>
            </a:endParaRPr>
          </a:p>
        </p:txBody>
      </p:sp>
    </p:spTree>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Rot="1" noChangeArrowheads="1"/>
          </p:cNvSpPr>
          <p:nvPr/>
        </p:nvSpPr>
        <p:spPr bwMode="auto">
          <a:xfrm>
            <a:off x="279400" y="549275"/>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dirty="0">
                <a:latin typeface="黑体" panose="02010609060101010101" pitchFamily="49" charset="-122"/>
                <a:ea typeface="黑体" panose="02010609060101010101" pitchFamily="49" charset="-122"/>
                <a:cs typeface="+mj-cs"/>
              </a:rPr>
              <a:t>3.2.3 </a:t>
            </a:r>
            <a:r>
              <a:rPr lang="zh-CN" altLang="en-US" dirty="0">
                <a:latin typeface="黑体" panose="02010609060101010101" pitchFamily="49" charset="-122"/>
                <a:ea typeface="黑体" panose="02010609060101010101" pitchFamily="49" charset="-122"/>
                <a:cs typeface="+mj-cs"/>
              </a:rPr>
              <a:t>元数据的管理</a:t>
            </a:r>
          </a:p>
        </p:txBody>
      </p:sp>
      <p:sp>
        <p:nvSpPr>
          <p:cNvPr id="28675" name="Rectangle 3"/>
          <p:cNvSpPr>
            <a:spLocks noRot="1" noChangeArrowheads="1"/>
          </p:cNvSpPr>
          <p:nvPr/>
        </p:nvSpPr>
        <p:spPr bwMode="auto">
          <a:xfrm>
            <a:off x="323850" y="1268413"/>
            <a:ext cx="3096022" cy="50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965200" indent="-50800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081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716088"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124075"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812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0384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956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9528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chemeClr val="tx1"/>
              </a:buClr>
              <a:buSzTx/>
              <a:buFont typeface="Wingdings" panose="05000000000000000000" pitchFamily="2" charset="2"/>
              <a:buChar char="Ø"/>
            </a:pPr>
            <a:r>
              <a:rPr kumimoji="1" lang="zh-CN" altLang="en-US" sz="2800" dirty="0">
                <a:latin typeface="黑体" panose="02010609060101010101" pitchFamily="49" charset="-122"/>
                <a:ea typeface="黑体" panose="02010609060101010101" pitchFamily="49" charset="-122"/>
              </a:rPr>
              <a:t>元数据管理工具</a:t>
            </a:r>
          </a:p>
        </p:txBody>
      </p:sp>
      <p:sp>
        <p:nvSpPr>
          <p:cNvPr id="4" name="AutoShape 9">
            <a:extLst>
              <a:ext uri="{FF2B5EF4-FFF2-40B4-BE49-F238E27FC236}">
                <a16:creationId xmlns:a16="http://schemas.microsoft.com/office/drawing/2014/main" id="{864BB17D-FEC3-4086-8A0E-6FF6A13F2EAE}"/>
              </a:ext>
            </a:extLst>
          </p:cNvPr>
          <p:cNvSpPr>
            <a:spLocks noChangeArrowheads="1"/>
          </p:cNvSpPr>
          <p:nvPr/>
        </p:nvSpPr>
        <p:spPr bwMode="auto">
          <a:xfrm>
            <a:off x="3243012" y="3429967"/>
            <a:ext cx="2087562" cy="1150938"/>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dirty="0">
                <a:latin typeface="黑体" panose="02010609060101010101" pitchFamily="49" charset="-122"/>
                <a:ea typeface="黑体" panose="02010609060101010101" pitchFamily="49" charset="-122"/>
              </a:rPr>
              <a:t>元数据管理</a:t>
            </a:r>
          </a:p>
        </p:txBody>
      </p:sp>
      <p:sp>
        <p:nvSpPr>
          <p:cNvPr id="5" name="AutoShape 10">
            <a:extLst>
              <a:ext uri="{FF2B5EF4-FFF2-40B4-BE49-F238E27FC236}">
                <a16:creationId xmlns:a16="http://schemas.microsoft.com/office/drawing/2014/main" id="{ECF788BC-3814-41F7-B45A-86EBFE9C0B27}"/>
              </a:ext>
            </a:extLst>
          </p:cNvPr>
          <p:cNvSpPr>
            <a:spLocks noChangeArrowheads="1"/>
          </p:cNvSpPr>
          <p:nvPr/>
        </p:nvSpPr>
        <p:spPr bwMode="auto">
          <a:xfrm rot="1080000">
            <a:off x="2247649" y="3117230"/>
            <a:ext cx="1030288" cy="576262"/>
          </a:xfrm>
          <a:prstGeom prst="rightArrow">
            <a:avLst>
              <a:gd name="adj1" fmla="val 50000"/>
              <a:gd name="adj2" fmla="val 4469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6" name="AutoShape 11">
            <a:extLst>
              <a:ext uri="{FF2B5EF4-FFF2-40B4-BE49-F238E27FC236}">
                <a16:creationId xmlns:a16="http://schemas.microsoft.com/office/drawing/2014/main" id="{F271BE63-B706-4280-9A39-D3B3321195A2}"/>
              </a:ext>
            </a:extLst>
          </p:cNvPr>
          <p:cNvSpPr>
            <a:spLocks noChangeArrowheads="1"/>
          </p:cNvSpPr>
          <p:nvPr/>
        </p:nvSpPr>
        <p:spPr bwMode="auto">
          <a:xfrm rot="12300000">
            <a:off x="5259137" y="4436442"/>
            <a:ext cx="1338262" cy="576263"/>
          </a:xfrm>
          <a:prstGeom prst="rightArrow">
            <a:avLst>
              <a:gd name="adj1" fmla="val 50000"/>
              <a:gd name="adj2" fmla="val 580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7" name="AutoShape 12">
            <a:extLst>
              <a:ext uri="{FF2B5EF4-FFF2-40B4-BE49-F238E27FC236}">
                <a16:creationId xmlns:a16="http://schemas.microsoft.com/office/drawing/2014/main" id="{F6B098D6-7A75-4B01-8A01-A319AD341002}"/>
              </a:ext>
            </a:extLst>
          </p:cNvPr>
          <p:cNvSpPr>
            <a:spLocks noChangeArrowheads="1"/>
          </p:cNvSpPr>
          <p:nvPr/>
        </p:nvSpPr>
        <p:spPr bwMode="auto">
          <a:xfrm rot="9960000">
            <a:off x="5330574" y="3141042"/>
            <a:ext cx="1338263" cy="576263"/>
          </a:xfrm>
          <a:prstGeom prst="rightArrow">
            <a:avLst>
              <a:gd name="adj1" fmla="val 50000"/>
              <a:gd name="adj2" fmla="val 5805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8" name="AutoShape 13">
            <a:extLst>
              <a:ext uri="{FF2B5EF4-FFF2-40B4-BE49-F238E27FC236}">
                <a16:creationId xmlns:a16="http://schemas.microsoft.com/office/drawing/2014/main" id="{3D72428B-0CD5-4E71-800A-20D0489DDA66}"/>
              </a:ext>
            </a:extLst>
          </p:cNvPr>
          <p:cNvSpPr>
            <a:spLocks noChangeArrowheads="1"/>
          </p:cNvSpPr>
          <p:nvPr/>
        </p:nvSpPr>
        <p:spPr bwMode="auto">
          <a:xfrm rot="20220000">
            <a:off x="2107949" y="4404692"/>
            <a:ext cx="1171575" cy="576263"/>
          </a:xfrm>
          <a:prstGeom prst="rightArrow">
            <a:avLst>
              <a:gd name="adj1" fmla="val 50000"/>
              <a:gd name="adj2" fmla="val 5082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9" name="Text Box 14">
            <a:extLst>
              <a:ext uri="{FF2B5EF4-FFF2-40B4-BE49-F238E27FC236}">
                <a16:creationId xmlns:a16="http://schemas.microsoft.com/office/drawing/2014/main" id="{72FF4394-5DED-4731-9138-39CD74BBD6C0}"/>
              </a:ext>
            </a:extLst>
          </p:cNvPr>
          <p:cNvSpPr txBox="1">
            <a:spLocks noChangeArrowheads="1"/>
          </p:cNvSpPr>
          <p:nvPr/>
        </p:nvSpPr>
        <p:spPr bwMode="auto">
          <a:xfrm>
            <a:off x="434724" y="2348880"/>
            <a:ext cx="1833563"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数据抽取工具：</a:t>
            </a:r>
          </a:p>
          <a:p>
            <a:pPr eaLnBrk="1" hangingPunct="1"/>
            <a:r>
              <a:rPr lang="zh-CN" altLang="en-US" dirty="0">
                <a:latin typeface="黑体" panose="02010609060101010101" pitchFamily="49" charset="-122"/>
                <a:ea typeface="黑体" panose="02010609060101010101" pitchFamily="49" charset="-122"/>
              </a:rPr>
              <a:t>*DataStage</a:t>
            </a:r>
          </a:p>
          <a:p>
            <a:pPr eaLnBrk="1" hangingPunct="1"/>
            <a:r>
              <a:rPr lang="zh-CN" altLang="en-US" dirty="0">
                <a:latin typeface="黑体" panose="02010609060101010101" pitchFamily="49" charset="-122"/>
                <a:ea typeface="黑体" panose="02010609060101010101" pitchFamily="49" charset="-122"/>
              </a:rPr>
              <a:t>*Decision Base</a:t>
            </a:r>
          </a:p>
          <a:p>
            <a:pPr eaLnBrk="1" hangingPunct="1"/>
            <a:r>
              <a:rPr lang="zh-CN" altLang="en-US" dirty="0">
                <a:latin typeface="黑体" panose="02010609060101010101" pitchFamily="49" charset="-122"/>
                <a:ea typeface="黑体" panose="02010609060101010101" pitchFamily="49" charset="-122"/>
              </a:rPr>
              <a:t>*Extract</a:t>
            </a:r>
          </a:p>
        </p:txBody>
      </p:sp>
      <p:sp>
        <p:nvSpPr>
          <p:cNvPr id="10" name="Text Box 15">
            <a:extLst>
              <a:ext uri="{FF2B5EF4-FFF2-40B4-BE49-F238E27FC236}">
                <a16:creationId xmlns:a16="http://schemas.microsoft.com/office/drawing/2014/main" id="{B4F1ACA9-0CBC-470E-A27A-95625192FC34}"/>
              </a:ext>
            </a:extLst>
          </p:cNvPr>
          <p:cNvSpPr txBox="1">
            <a:spLocks noChangeArrowheads="1"/>
          </p:cNvSpPr>
          <p:nvPr/>
        </p:nvSpPr>
        <p:spPr bwMode="auto">
          <a:xfrm>
            <a:off x="363287" y="4436442"/>
            <a:ext cx="1811714"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前端展现工具：</a:t>
            </a:r>
          </a:p>
          <a:p>
            <a:pPr eaLnBrk="1" hangingPunct="1"/>
            <a:r>
              <a:rPr lang="zh-CN" altLang="en-US" dirty="0">
                <a:latin typeface="黑体" panose="02010609060101010101" pitchFamily="49" charset="-122"/>
                <a:ea typeface="黑体" panose="02010609060101010101" pitchFamily="49" charset="-122"/>
              </a:rPr>
              <a:t>*Brio</a:t>
            </a:r>
          </a:p>
          <a:p>
            <a:pPr eaLnBrk="1" hangingPunct="1"/>
            <a:r>
              <a:rPr lang="zh-CN" altLang="en-US" dirty="0">
                <a:latin typeface="黑体" panose="02010609060101010101" pitchFamily="49" charset="-122"/>
                <a:ea typeface="黑体" panose="02010609060101010101" pitchFamily="49" charset="-122"/>
              </a:rPr>
              <a:t>*cognos</a:t>
            </a:r>
          </a:p>
          <a:p>
            <a:pPr eaLnBrk="1" hangingPunct="1"/>
            <a:r>
              <a:rPr lang="zh-CN" altLang="en-US" dirty="0">
                <a:latin typeface="黑体" panose="02010609060101010101" pitchFamily="49" charset="-122"/>
                <a:ea typeface="黑体" panose="02010609060101010101" pitchFamily="49" charset="-122"/>
              </a:rPr>
              <a:t>*DSS Agent</a:t>
            </a:r>
          </a:p>
        </p:txBody>
      </p:sp>
      <p:sp>
        <p:nvSpPr>
          <p:cNvPr id="11" name="Text Box 16">
            <a:extLst>
              <a:ext uri="{FF2B5EF4-FFF2-40B4-BE49-F238E27FC236}">
                <a16:creationId xmlns:a16="http://schemas.microsoft.com/office/drawing/2014/main" id="{9585E19A-7BEB-4D26-86F9-4029B4DA97F9}"/>
              </a:ext>
            </a:extLst>
          </p:cNvPr>
          <p:cNvSpPr txBox="1">
            <a:spLocks noChangeArrowheads="1"/>
          </p:cNvSpPr>
          <p:nvPr/>
        </p:nvSpPr>
        <p:spPr bwMode="auto">
          <a:xfrm>
            <a:off x="6843462" y="2420317"/>
            <a:ext cx="1915909"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建模工具：</a:t>
            </a:r>
          </a:p>
          <a:p>
            <a:pPr eaLnBrk="1" hangingPunct="1"/>
            <a:r>
              <a:rPr lang="zh-CN" altLang="en-US" dirty="0">
                <a:latin typeface="黑体" panose="02010609060101010101" pitchFamily="49" charset="-122"/>
                <a:ea typeface="黑体" panose="02010609060101010101" pitchFamily="49" charset="-122"/>
              </a:rPr>
              <a:t>*Erwin</a:t>
            </a:r>
          </a:p>
          <a:p>
            <a:pPr eaLnBrk="1" hangingPunct="1"/>
            <a:r>
              <a:rPr lang="zh-CN" altLang="en-US" dirty="0">
                <a:latin typeface="黑体" panose="02010609060101010101" pitchFamily="49" charset="-122"/>
                <a:ea typeface="黑体" panose="02010609060101010101" pitchFamily="49" charset="-122"/>
              </a:rPr>
              <a:t>*Power Designer</a:t>
            </a:r>
          </a:p>
          <a:p>
            <a:pPr eaLnBrk="1" hangingPunct="1"/>
            <a:r>
              <a:rPr lang="zh-CN" altLang="en-US" dirty="0">
                <a:latin typeface="黑体" panose="02010609060101010101" pitchFamily="49" charset="-122"/>
                <a:ea typeface="黑体" panose="02010609060101010101" pitchFamily="49" charset="-122"/>
              </a:rPr>
              <a:t>*Rose</a:t>
            </a:r>
          </a:p>
        </p:txBody>
      </p:sp>
      <p:sp>
        <p:nvSpPr>
          <p:cNvPr id="12" name="Text Box 17">
            <a:extLst>
              <a:ext uri="{FF2B5EF4-FFF2-40B4-BE49-F238E27FC236}">
                <a16:creationId xmlns:a16="http://schemas.microsoft.com/office/drawing/2014/main" id="{60EBFDDA-0481-4A0D-8A2D-7BE7F66108B1}"/>
              </a:ext>
            </a:extLst>
          </p:cNvPr>
          <p:cNvSpPr txBox="1">
            <a:spLocks noChangeArrowheads="1"/>
          </p:cNvSpPr>
          <p:nvPr/>
        </p:nvSpPr>
        <p:spPr bwMode="auto">
          <a:xfrm>
            <a:off x="6772024" y="4436442"/>
            <a:ext cx="2044149"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latin typeface="黑体" panose="02010609060101010101" pitchFamily="49" charset="-122"/>
                <a:ea typeface="黑体" panose="02010609060101010101" pitchFamily="49" charset="-122"/>
              </a:rPr>
              <a:t>元数据存储工具：</a:t>
            </a:r>
          </a:p>
          <a:p>
            <a:pPr eaLnBrk="1" hangingPunct="1"/>
            <a:r>
              <a:rPr lang="zh-CN" altLang="en-US" dirty="0">
                <a:latin typeface="黑体" panose="02010609060101010101" pitchFamily="49" charset="-122"/>
                <a:ea typeface="黑体" panose="02010609060101010101" pitchFamily="49" charset="-122"/>
              </a:rPr>
              <a:t>*Repository</a:t>
            </a:r>
          </a:p>
          <a:p>
            <a:pPr eaLnBrk="1" hangingPunct="1"/>
            <a:r>
              <a:rPr lang="zh-CN" altLang="en-US" dirty="0">
                <a:latin typeface="黑体" panose="02010609060101010101" pitchFamily="49" charset="-122"/>
                <a:ea typeface="黑体" panose="02010609060101010101" pitchFamily="49" charset="-122"/>
              </a:rPr>
              <a:t>*MetaStage</a:t>
            </a:r>
          </a:p>
        </p:txBody>
      </p:sp>
    </p:spTree>
    <p:extLst>
      <p:ext uri="{BB962C8B-B14F-4D97-AF65-F5344CB8AC3E}">
        <p14:creationId xmlns:p14="http://schemas.microsoft.com/office/powerpoint/2010/main" val="1006157588"/>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Rot="1" noChangeArrowheads="1"/>
          </p:cNvSpPr>
          <p:nvPr/>
        </p:nvSpPr>
        <p:spPr bwMode="auto">
          <a:xfrm>
            <a:off x="279400" y="549275"/>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3.2.4 </a:t>
            </a:r>
            <a:r>
              <a:rPr lang="zh-CN" altLang="en-US" b="1" dirty="0">
                <a:latin typeface="黑体" panose="02010609060101010101" pitchFamily="49" charset="-122"/>
                <a:ea typeface="黑体" panose="02010609060101010101" pitchFamily="49" charset="-122"/>
                <a:cs typeface="+mj-cs"/>
              </a:rPr>
              <a:t>元数据的作用</a:t>
            </a:r>
          </a:p>
        </p:txBody>
      </p:sp>
      <p:sp>
        <p:nvSpPr>
          <p:cNvPr id="28675" name="Rectangle 3"/>
          <p:cNvSpPr>
            <a:spLocks noRot="1" noChangeArrowheads="1"/>
          </p:cNvSpPr>
          <p:nvPr/>
        </p:nvSpPr>
        <p:spPr bwMode="auto">
          <a:xfrm>
            <a:off x="755576" y="1772816"/>
            <a:ext cx="7848872" cy="391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965200" indent="-50800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081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716088"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124075"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812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30384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956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952875"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Clr>
                <a:schemeClr val="tx1"/>
              </a:buClr>
              <a:buFont typeface="Wingdings" panose="05000000000000000000" pitchFamily="2" charset="2"/>
              <a:buChar char="Ø"/>
            </a:pPr>
            <a:r>
              <a:rPr lang="zh-CN" altLang="zh-CN" sz="2800" b="1" dirty="0">
                <a:latin typeface="黑体" panose="02010609060101010101" pitchFamily="49" charset="-122"/>
                <a:ea typeface="黑体" panose="02010609060101010101" pitchFamily="49" charset="-122"/>
              </a:rPr>
              <a:t>元数据是进行数据集成所必需的</a:t>
            </a:r>
            <a:endParaRPr lang="en-US" altLang="zh-CN" sz="2800" b="1" dirty="0">
              <a:latin typeface="黑体" panose="02010609060101010101" pitchFamily="49" charset="-122"/>
              <a:ea typeface="黑体" panose="02010609060101010101" pitchFamily="49" charset="-122"/>
            </a:endParaRPr>
          </a:p>
          <a:p>
            <a:pPr>
              <a:lnSpc>
                <a:spcPct val="150000"/>
              </a:lnSpc>
              <a:buClr>
                <a:schemeClr val="tx1"/>
              </a:buClr>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元数据定义的语义层可以帮助最终用户理解数据仓库中的数据。</a:t>
            </a:r>
          </a:p>
          <a:p>
            <a:pPr>
              <a:lnSpc>
                <a:spcPct val="150000"/>
              </a:lnSpc>
              <a:buClr>
                <a:schemeClr val="tx1"/>
              </a:buClr>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元数据是保证数据质量的关键。</a:t>
            </a:r>
          </a:p>
          <a:p>
            <a:pPr>
              <a:lnSpc>
                <a:spcPct val="150000"/>
              </a:lnSpc>
              <a:buClr>
                <a:schemeClr val="tx1"/>
              </a:buClr>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元数据可以支持需求变化。</a:t>
            </a:r>
          </a:p>
          <a:p>
            <a:pPr marL="0" indent="0">
              <a:buNone/>
            </a:pPr>
            <a:endParaRPr lang="zh-CN" altLang="zh-CN"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p:txBody>
          <a:bodyPr/>
          <a:lstStyle/>
          <a:p>
            <a:r>
              <a:rPr lang="zh-CN" altLang="en-US" sz="3600" b="1" dirty="0">
                <a:latin typeface="黑体" panose="02010609060101010101" pitchFamily="49" charset="-122"/>
                <a:ea typeface="黑体" panose="02010609060101010101" pitchFamily="49" charset="-122"/>
              </a:rPr>
              <a:t>第 </a:t>
            </a:r>
            <a:r>
              <a:rPr lang="en-US" altLang="zh-CN" sz="3600" b="1" dirty="0">
                <a:latin typeface="黑体" panose="02010609060101010101" pitchFamily="49" charset="-122"/>
                <a:ea typeface="黑体" panose="02010609060101010101" pitchFamily="49" charset="-122"/>
              </a:rPr>
              <a:t>3 </a:t>
            </a:r>
            <a:r>
              <a:rPr lang="zh-CN" altLang="en-US" sz="3600" b="1" dirty="0">
                <a:latin typeface="黑体" panose="02010609060101010101" pitchFamily="49" charset="-122"/>
                <a:ea typeface="黑体" panose="02010609060101010101" pitchFamily="49" charset="-122"/>
              </a:rPr>
              <a:t>章 数据存储</a:t>
            </a:r>
          </a:p>
        </p:txBody>
      </p:sp>
      <p:sp>
        <p:nvSpPr>
          <p:cNvPr id="5123" name="内容占位符 2"/>
          <p:cNvSpPr>
            <a:spLocks noGrp="1" noChangeArrowheads="1"/>
          </p:cNvSpPr>
          <p:nvPr>
            <p:ph idx="1"/>
          </p:nvPr>
        </p:nvSpPr>
        <p:spPr>
          <a:xfrm>
            <a:off x="755576" y="1828800"/>
            <a:ext cx="8229600" cy="4797426"/>
          </a:xfrm>
        </p:spPr>
        <p:txBody>
          <a:bodyPr/>
          <a:lstStyle/>
          <a:p>
            <a:r>
              <a:rPr lang="en-US" altLang="zh-CN" b="1" dirty="0">
                <a:solidFill>
                  <a:schemeClr val="accent3">
                    <a:lumMod val="65000"/>
                  </a:schemeClr>
                </a:solidFill>
                <a:latin typeface="黑体" panose="02010609060101010101" pitchFamily="49" charset="-122"/>
                <a:ea typeface="黑体" panose="02010609060101010101" pitchFamily="49" charset="-122"/>
              </a:rPr>
              <a:t>3.1</a:t>
            </a:r>
            <a:r>
              <a:rPr lang="zh-CN" altLang="en-US" b="1" dirty="0">
                <a:solidFill>
                  <a:schemeClr val="accent3">
                    <a:lumMod val="65000"/>
                  </a:schemeClr>
                </a:solidFill>
                <a:latin typeface="黑体" panose="02010609060101010101" pitchFamily="49" charset="-122"/>
                <a:ea typeface="黑体" panose="02010609060101010101" pitchFamily="49" charset="-122"/>
              </a:rPr>
              <a:t>  数据仓库的数据模型</a:t>
            </a:r>
            <a:endParaRPr lang="en-US" altLang="zh-CN"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b="1" dirty="0">
                <a:solidFill>
                  <a:schemeClr val="accent3">
                    <a:lumMod val="65000"/>
                  </a:schemeClr>
                </a:solidFill>
                <a:latin typeface="黑体" panose="02010609060101010101" pitchFamily="49" charset="-122"/>
                <a:ea typeface="黑体" panose="02010609060101010101" pitchFamily="49" charset="-122"/>
              </a:rPr>
              <a:t>3.2</a:t>
            </a:r>
            <a:r>
              <a:rPr lang="zh-CN" altLang="en-US" b="1" dirty="0">
                <a:solidFill>
                  <a:schemeClr val="accent3">
                    <a:lumMod val="65000"/>
                  </a:schemeClr>
                </a:solidFill>
                <a:latin typeface="黑体" panose="02010609060101010101" pitchFamily="49" charset="-122"/>
                <a:ea typeface="黑体" panose="02010609060101010101" pitchFamily="49" charset="-122"/>
              </a:rPr>
              <a:t>  元数据存储</a:t>
            </a:r>
            <a:endParaRPr lang="en-US" altLang="zh-CN"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b="1" dirty="0">
                <a:latin typeface="黑体" panose="02010609060101010101" pitchFamily="49" charset="-122"/>
                <a:ea typeface="黑体" panose="02010609060101010101" pitchFamily="49" charset="-122"/>
              </a:rPr>
              <a:t>3.3</a:t>
            </a:r>
            <a:r>
              <a:rPr lang="zh-CN" altLang="en-US" b="1" dirty="0">
                <a:latin typeface="黑体" panose="02010609060101010101" pitchFamily="49" charset="-122"/>
                <a:ea typeface="黑体" panose="02010609060101010101" pitchFamily="49" charset="-122"/>
              </a:rPr>
              <a:t>  数据集市</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3.3.1 </a:t>
            </a:r>
            <a:r>
              <a:rPr lang="zh-CN" altLang="en-US" b="1" dirty="0">
                <a:latin typeface="黑体" panose="02010609060101010101" pitchFamily="49" charset="-122"/>
                <a:ea typeface="黑体" panose="02010609060101010101" pitchFamily="49" charset="-122"/>
              </a:rPr>
              <a:t>数据集市的概念</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3.3.2 </a:t>
            </a:r>
            <a:r>
              <a:rPr lang="zh-CN" altLang="en-US" b="1" dirty="0">
                <a:latin typeface="黑体" panose="02010609060101010101" pitchFamily="49" charset="-122"/>
                <a:ea typeface="黑体" panose="02010609060101010101" pitchFamily="49" charset="-122"/>
              </a:rPr>
              <a:t>数据集市的类型</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3.3.3 </a:t>
            </a:r>
            <a:r>
              <a:rPr lang="zh-CN" altLang="en-US" b="1" dirty="0">
                <a:latin typeface="黑体" panose="02010609060101010101" pitchFamily="49" charset="-122"/>
                <a:ea typeface="黑体" panose="02010609060101010101" pitchFamily="49" charset="-122"/>
              </a:rPr>
              <a:t>数据集市建立</a:t>
            </a:r>
            <a:endParaRPr lang="en-US" altLang="zh-CN" b="1" dirty="0">
              <a:latin typeface="黑体" panose="02010609060101010101" pitchFamily="49" charset="-122"/>
              <a:ea typeface="黑体" panose="02010609060101010101" pitchFamily="49" charset="-122"/>
            </a:endParaRPr>
          </a:p>
          <a:p>
            <a:pPr>
              <a:defRPr/>
            </a:pPr>
            <a:r>
              <a:rPr lang="en-US" altLang="zh-CN" b="1" dirty="0">
                <a:solidFill>
                  <a:schemeClr val="accent3">
                    <a:lumMod val="65000"/>
                  </a:schemeClr>
                </a:solidFill>
                <a:latin typeface="黑体" panose="02010609060101010101" pitchFamily="49" charset="-122"/>
                <a:ea typeface="黑体" panose="02010609060101010101" pitchFamily="49" charset="-122"/>
              </a:rPr>
              <a:t>3.4</a:t>
            </a:r>
            <a:r>
              <a:rPr lang="zh-CN" altLang="en-US" b="1" dirty="0">
                <a:solidFill>
                  <a:schemeClr val="accent3">
                    <a:lumMod val="65000"/>
                  </a:schemeClr>
                </a:solidFill>
                <a:latin typeface="黑体" panose="02010609060101010101" pitchFamily="49" charset="-122"/>
                <a:ea typeface="黑体" panose="02010609060101010101" pitchFamily="49" charset="-122"/>
              </a:rPr>
              <a:t>  大数据存储技术</a:t>
            </a:r>
            <a:endParaRPr lang="en-US" altLang="zh-CN" b="1" dirty="0">
              <a:solidFill>
                <a:schemeClr val="accent3">
                  <a:lumMod val="6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42753204"/>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1"/>
          <p:cNvSpPr>
            <a:spLocks noChangeArrowheads="1"/>
          </p:cNvSpPr>
          <p:nvPr/>
        </p:nvSpPr>
        <p:spPr bwMode="auto">
          <a:xfrm>
            <a:off x="703036" y="2276872"/>
            <a:ext cx="7737928" cy="280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lnSpc>
                <a:spcPct val="150000"/>
              </a:lnSpc>
              <a:spcBef>
                <a:spcPct val="0"/>
              </a:spcBef>
              <a:buClrTx/>
              <a:buSzTx/>
              <a:buFont typeface="Wingdings" panose="05000000000000000000" pitchFamily="2" charset="2"/>
              <a:buChar char="Ø"/>
            </a:pPr>
            <a:r>
              <a:rPr lang="zh-CN" altLang="en-US" sz="2000" b="1" dirty="0">
                <a:solidFill>
                  <a:srgbClr val="FF0000"/>
                </a:solidFill>
                <a:latin typeface="黑体" panose="02010609060101010101" pitchFamily="49" charset="-122"/>
                <a:ea typeface="黑体" panose="02010609060101010101" pitchFamily="49" charset="-122"/>
              </a:rPr>
              <a:t>灵活性：</a:t>
            </a:r>
            <a:r>
              <a:rPr lang="zh-CN" altLang="en-US" sz="2000" b="1" dirty="0">
                <a:solidFill>
                  <a:srgbClr val="000000"/>
                </a:solidFill>
                <a:latin typeface="黑体" panose="02010609060101010101" pitchFamily="49" charset="-122"/>
                <a:ea typeface="黑体" panose="02010609060101010101" pitchFamily="49" charset="-122"/>
              </a:rPr>
              <a:t>要求数据仓库能够满足所有最终用户的需求，但是各个部门业务不同，需求侧重点不同，且需求也是不断变化的。这就要求数据仓库存储的数据具有充分的灵活性，以适应各类用户的查询和分析</a:t>
            </a:r>
          </a:p>
          <a:p>
            <a:pPr marL="342000" lvl="1" indent="-342900">
              <a:lnSpc>
                <a:spcPct val="150000"/>
              </a:lnSpc>
              <a:spcBef>
                <a:spcPct val="0"/>
              </a:spcBef>
              <a:buClrTx/>
              <a:buSzTx/>
              <a:buFont typeface="Wingdings" panose="05000000000000000000" pitchFamily="2" charset="2"/>
              <a:buChar char="Ø"/>
            </a:pPr>
            <a:r>
              <a:rPr lang="zh-CN" altLang="en-US" sz="2000" b="1" dirty="0">
                <a:solidFill>
                  <a:srgbClr val="FF0000"/>
                </a:solidFill>
                <a:latin typeface="黑体" panose="02010609060101010101" pitchFamily="49" charset="-122"/>
                <a:ea typeface="黑体" panose="02010609060101010101" pitchFamily="49" charset="-122"/>
              </a:rPr>
              <a:t>性能：</a:t>
            </a:r>
            <a:r>
              <a:rPr lang="zh-CN" altLang="en-US" sz="2000" b="1" dirty="0">
                <a:solidFill>
                  <a:srgbClr val="000000"/>
                </a:solidFill>
                <a:latin typeface="黑体" panose="02010609060101010101" pitchFamily="49" charset="-122"/>
                <a:ea typeface="黑体" panose="02010609060101010101" pitchFamily="49" charset="-122"/>
              </a:rPr>
              <a:t>最终用户对信息检索要求是高性能的，即越快越好</a:t>
            </a:r>
            <a:endParaRPr lang="en-US" altLang="zh-CN" sz="2000" b="1" dirty="0">
              <a:solidFill>
                <a:srgbClr val="000000"/>
              </a:solidFill>
              <a:latin typeface="黑体" panose="02010609060101010101" pitchFamily="49" charset="-122"/>
              <a:ea typeface="黑体" panose="02010609060101010101" pitchFamily="49" charset="-122"/>
            </a:endParaRPr>
          </a:p>
          <a:p>
            <a:pPr marL="342000" lvl="1" indent="-342900">
              <a:lnSpc>
                <a:spcPct val="150000"/>
              </a:lnSpc>
              <a:spcBef>
                <a:spcPct val="0"/>
              </a:spcBef>
              <a:buClrTx/>
              <a:buSzTx/>
              <a:buFont typeface="Wingdings" panose="05000000000000000000" pitchFamily="2" charset="2"/>
              <a:buChar char="Ø"/>
            </a:pPr>
            <a:r>
              <a:rPr lang="zh-CN" altLang="en-US" sz="2000" b="1" dirty="0">
                <a:solidFill>
                  <a:srgbClr val="FF0000"/>
                </a:solidFill>
                <a:latin typeface="黑体" panose="02010609060101010101" pitchFamily="49" charset="-122"/>
                <a:ea typeface="黑体" panose="02010609060101010101" pitchFamily="49" charset="-122"/>
              </a:rPr>
              <a:t>数据仓库开发周期长</a:t>
            </a:r>
          </a:p>
        </p:txBody>
      </p:sp>
      <p:sp>
        <p:nvSpPr>
          <p:cNvPr id="3" name="Rectangle 2">
            <a:extLst>
              <a:ext uri="{FF2B5EF4-FFF2-40B4-BE49-F238E27FC236}">
                <a16:creationId xmlns:a16="http://schemas.microsoft.com/office/drawing/2014/main" id="{7E8BEA45-7414-4EAE-A70E-963AB098C830}"/>
              </a:ext>
            </a:extLst>
          </p:cNvPr>
          <p:cNvSpPr>
            <a:spLocks noRot="1" noChangeArrowheads="1"/>
          </p:cNvSpPr>
          <p:nvPr/>
        </p:nvSpPr>
        <p:spPr bwMode="auto">
          <a:xfrm>
            <a:off x="279400" y="549275"/>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3.3.1 </a:t>
            </a:r>
            <a:r>
              <a:rPr lang="zh-CN" altLang="en-US" b="1" dirty="0">
                <a:latin typeface="黑体" panose="02010609060101010101" pitchFamily="49" charset="-122"/>
                <a:ea typeface="黑体" panose="02010609060101010101" pitchFamily="49" charset="-122"/>
                <a:cs typeface="+mj-cs"/>
              </a:rPr>
              <a:t>数据集市的概念</a:t>
            </a:r>
          </a:p>
        </p:txBody>
      </p:sp>
      <p:sp>
        <p:nvSpPr>
          <p:cNvPr id="4" name="矩形 3">
            <a:extLst>
              <a:ext uri="{FF2B5EF4-FFF2-40B4-BE49-F238E27FC236}">
                <a16:creationId xmlns:a16="http://schemas.microsoft.com/office/drawing/2014/main" id="{532DFD38-F4F3-4179-B51C-2AA4510AF9F0}"/>
              </a:ext>
            </a:extLst>
          </p:cNvPr>
          <p:cNvSpPr/>
          <p:nvPr/>
        </p:nvSpPr>
        <p:spPr>
          <a:xfrm>
            <a:off x="249729" y="1429699"/>
            <a:ext cx="3068469" cy="584775"/>
          </a:xfrm>
          <a:prstGeom prst="rect">
            <a:avLst/>
          </a:prstGeom>
        </p:spPr>
        <p:txBody>
          <a:bodyPr wrap="none">
            <a:spAutoFit/>
          </a:bodyPr>
          <a:lstStyle/>
          <a:p>
            <a:r>
              <a:rPr lang="zh-CN" altLang="en-US" sz="3200" b="1" dirty="0">
                <a:solidFill>
                  <a:schemeClr val="accent1">
                    <a:lumMod val="25000"/>
                  </a:schemeClr>
                </a:solidFill>
                <a:latin typeface="黑体" panose="02010609060101010101" pitchFamily="49" charset="-122"/>
                <a:ea typeface="黑体" panose="02010609060101010101" pitchFamily="49" charset="-122"/>
                <a:cs typeface="+mj-cs"/>
              </a:rPr>
              <a:t>数据集市的产生</a:t>
            </a:r>
            <a:endParaRPr lang="en-US" altLang="zh-CN" sz="3200" b="1" dirty="0">
              <a:solidFill>
                <a:schemeClr val="accent1">
                  <a:lumMod val="25000"/>
                </a:schemeClr>
              </a:solidFill>
              <a:latin typeface="黑体" panose="02010609060101010101" pitchFamily="49" charset="-122"/>
              <a:ea typeface="黑体" panose="02010609060101010101" pitchFamily="49" charset="-122"/>
              <a:cs typeface="+mj-cs"/>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CF4A9C-DDFF-4525-8072-7C0B1EC48B0F}"/>
              </a:ext>
            </a:extLst>
          </p:cNvPr>
          <p:cNvSpPr>
            <a:spLocks noGrp="1"/>
          </p:cNvSpPr>
          <p:nvPr>
            <p:ph idx="1"/>
          </p:nvPr>
        </p:nvSpPr>
        <p:spPr>
          <a:xfrm>
            <a:off x="363376" y="1418993"/>
            <a:ext cx="8309297" cy="2387856"/>
          </a:xfrm>
        </p:spPr>
        <p:txBody>
          <a:bodyPr/>
          <a:lstStyle/>
          <a:p>
            <a:pPr marL="0" indent="457200">
              <a:lnSpc>
                <a:spcPts val="3000"/>
              </a:lnSpc>
              <a:buNone/>
              <a:defRPr/>
            </a:pPr>
            <a:r>
              <a:rPr lang="zh-CN" altLang="zh-CN" sz="2400" b="1" dirty="0">
                <a:solidFill>
                  <a:srgbClr val="FF0000"/>
                </a:solidFill>
                <a:latin typeface="黑体" panose="02010609060101010101" pitchFamily="49" charset="-122"/>
                <a:ea typeface="黑体" panose="02010609060101010101" pitchFamily="49" charset="-122"/>
              </a:rPr>
              <a:t>数据存储</a:t>
            </a:r>
            <a:r>
              <a:rPr lang="zh-CN" altLang="zh-CN" sz="2400" b="1" dirty="0">
                <a:latin typeface="黑体" panose="02010609060101010101" pitchFamily="49" charset="-122"/>
                <a:ea typeface="黑体" panose="02010609060101010101" pitchFamily="49" charset="-122"/>
              </a:rPr>
              <a:t>是数据仓库的核心层。数据仓库主要存储三个层次的数据</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indent="287338" algn="just">
              <a:lnSpc>
                <a:spcPts val="3000"/>
              </a:lnSpc>
              <a:spcAft>
                <a:spcPts val="0"/>
              </a:spcAft>
              <a:buFont typeface="Wingdings" panose="05000000000000000000" pitchFamily="2" charset="2"/>
              <a:buChar char="Ø"/>
              <a:tabLst>
                <a:tab pos="449263" algn="l"/>
                <a:tab pos="534988" algn="l"/>
                <a:tab pos="630238" algn="l"/>
              </a:tabLst>
              <a:defRPr/>
            </a:pPr>
            <a:r>
              <a:rPr lang="zh-CN" altLang="zh-CN" sz="2400" b="1" dirty="0">
                <a:latin typeface="黑体" panose="02010609060101010101" pitchFamily="49" charset="-122"/>
                <a:ea typeface="黑体" panose="02010609060101010101" pitchFamily="49" charset="-122"/>
              </a:rPr>
              <a:t>源数据层</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从外部数据源中得到的数据</a:t>
            </a:r>
            <a:endParaRPr lang="en-US" altLang="zh-CN" sz="2400" b="1" dirty="0">
              <a:latin typeface="黑体" panose="02010609060101010101" pitchFamily="49" charset="-122"/>
              <a:ea typeface="黑体" panose="02010609060101010101" pitchFamily="49" charset="-122"/>
            </a:endParaRPr>
          </a:p>
          <a:p>
            <a:pPr indent="287338" algn="just">
              <a:lnSpc>
                <a:spcPts val="3000"/>
              </a:lnSpc>
              <a:spcAft>
                <a:spcPts val="0"/>
              </a:spcAft>
              <a:buFont typeface="Wingdings" panose="05000000000000000000" pitchFamily="2" charset="2"/>
              <a:buChar char="Ø"/>
              <a:tabLst>
                <a:tab pos="449263" algn="l"/>
                <a:tab pos="534988" algn="l"/>
                <a:tab pos="630238" algn="l"/>
              </a:tabLst>
              <a:defRPr/>
            </a:pPr>
            <a:r>
              <a:rPr lang="zh-CN" altLang="zh-CN" sz="2400" b="1" dirty="0">
                <a:latin typeface="黑体" panose="02010609060101010101" pitchFamily="49" charset="-122"/>
                <a:ea typeface="黑体" panose="02010609060101010101" pitchFamily="49" charset="-122"/>
              </a:rPr>
              <a:t>基础数据层</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从源表数据中通过数据预处理技术</a:t>
            </a:r>
            <a:endParaRPr lang="en-US" altLang="zh-CN" sz="2400" b="1" dirty="0">
              <a:latin typeface="黑体" panose="02010609060101010101" pitchFamily="49" charset="-122"/>
              <a:ea typeface="黑体" panose="02010609060101010101" pitchFamily="49" charset="-122"/>
            </a:endParaRPr>
          </a:p>
          <a:p>
            <a:pPr indent="287338" algn="just">
              <a:lnSpc>
                <a:spcPts val="3000"/>
              </a:lnSpc>
              <a:spcAft>
                <a:spcPts val="0"/>
              </a:spcAft>
              <a:buFont typeface="Wingdings" panose="05000000000000000000" pitchFamily="2" charset="2"/>
              <a:buChar char="Ø"/>
              <a:tabLst>
                <a:tab pos="449263" algn="l"/>
                <a:tab pos="534988" algn="l"/>
                <a:tab pos="630238" algn="l"/>
              </a:tabLst>
              <a:defRPr/>
            </a:pPr>
            <a:r>
              <a:rPr lang="zh-CN" altLang="zh-CN" sz="2400" b="1" dirty="0">
                <a:latin typeface="黑体" panose="02010609060101010101" pitchFamily="49" charset="-122"/>
                <a:ea typeface="黑体" panose="02010609060101010101" pitchFamily="49" charset="-122"/>
              </a:rPr>
              <a:t>数据集市层</a:t>
            </a:r>
            <a:r>
              <a:rPr lang="zh-CN" altLang="en-US" sz="2400" b="1" dirty="0">
                <a:latin typeface="黑体" panose="02010609060101010101" pitchFamily="49" charset="-122"/>
                <a:ea typeface="黑体" panose="02010609060101010101" pitchFamily="49" charset="-122"/>
              </a:rPr>
              <a:t>：</a:t>
            </a:r>
            <a:r>
              <a:rPr lang="zh-CN" altLang="zh-CN" sz="2400" b="1" dirty="0">
                <a:latin typeface="黑体" panose="02010609060101010101" pitchFamily="49" charset="-122"/>
                <a:ea typeface="黑体" panose="02010609060101010101" pitchFamily="49" charset="-122"/>
              </a:rPr>
              <a:t>为了满足用户的需求</a:t>
            </a:r>
            <a:r>
              <a:rPr lang="zh-CN" altLang="en-US" sz="2400" b="1" dirty="0">
                <a:latin typeface="黑体" panose="02010609060101010101" pitchFamily="49" charset="-122"/>
                <a:ea typeface="黑体" panose="02010609060101010101" pitchFamily="49" charset="-122"/>
              </a:rPr>
              <a:t>按主题保存的数据</a:t>
            </a:r>
            <a:endParaRPr lang="en-US" altLang="zh-CN" sz="2400" b="1" dirty="0">
              <a:latin typeface="黑体" panose="02010609060101010101" pitchFamily="49" charset="-122"/>
              <a:ea typeface="黑体" panose="02010609060101010101" pitchFamily="49" charset="-122"/>
            </a:endParaRPr>
          </a:p>
          <a:p>
            <a:pPr marL="0" indent="457200">
              <a:buNone/>
              <a:defRPr/>
            </a:pPr>
            <a:endParaRPr lang="zh-CN" altLang="en-US" sz="2400" b="1" dirty="0">
              <a:latin typeface="黑体" panose="02010609060101010101" pitchFamily="49" charset="-122"/>
              <a:ea typeface="黑体" panose="02010609060101010101" pitchFamily="49" charset="-122"/>
              <a:cs typeface="+mj-cs"/>
            </a:endParaRPr>
          </a:p>
        </p:txBody>
      </p:sp>
      <p:sp>
        <p:nvSpPr>
          <p:cNvPr id="7171" name="标题 1"/>
          <p:cNvSpPr>
            <a:spLocks noGrp="1" noChangeArrowheads="1"/>
          </p:cNvSpPr>
          <p:nvPr>
            <p:ph type="title"/>
          </p:nvPr>
        </p:nvSpPr>
        <p:spPr>
          <a:xfrm>
            <a:off x="403225" y="548680"/>
            <a:ext cx="8229600" cy="523528"/>
          </a:xfrm>
        </p:spPr>
        <p:txBody>
          <a:bodyPr/>
          <a:lstStyle/>
          <a:p>
            <a:r>
              <a:rPr lang="en-US" altLang="zh-CN" sz="3200" b="1" dirty="0">
                <a:latin typeface="黑体" panose="02010609060101010101" pitchFamily="49" charset="-122"/>
                <a:ea typeface="黑体" panose="02010609060101010101" pitchFamily="49" charset="-122"/>
              </a:rPr>
              <a:t>3</a:t>
            </a:r>
            <a:r>
              <a:rPr lang="zh-CN" altLang="en-US" sz="3200" b="1" dirty="0">
                <a:latin typeface="黑体" panose="02010609060101010101" pitchFamily="49" charset="-122"/>
                <a:ea typeface="黑体" panose="02010609060101010101" pitchFamily="49" charset="-122"/>
              </a:rPr>
              <a:t> 数据存储</a:t>
            </a:r>
          </a:p>
        </p:txBody>
      </p:sp>
      <p:sp>
        <p:nvSpPr>
          <p:cNvPr id="11" name="Rectangle 5">
            <a:extLst>
              <a:ext uri="{FF2B5EF4-FFF2-40B4-BE49-F238E27FC236}">
                <a16:creationId xmlns:a16="http://schemas.microsoft.com/office/drawing/2014/main" id="{37EC7961-973F-47EF-84E5-0398FBD8B4D7}"/>
              </a:ext>
            </a:extLst>
          </p:cNvPr>
          <p:cNvSpPr>
            <a:spLocks noChangeArrowheads="1"/>
          </p:cNvSpPr>
          <p:nvPr/>
        </p:nvSpPr>
        <p:spPr bwMode="auto">
          <a:xfrm>
            <a:off x="3569014" y="4153635"/>
            <a:ext cx="1584325"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dirty="0">
                <a:latin typeface="黑体" panose="02010609060101010101" pitchFamily="49" charset="-122"/>
                <a:ea typeface="黑体" panose="02010609060101010101" pitchFamily="49" charset="-122"/>
              </a:rPr>
              <a:t>数据仓库</a:t>
            </a:r>
          </a:p>
        </p:txBody>
      </p:sp>
      <p:sp>
        <p:nvSpPr>
          <p:cNvPr id="2" name="圆柱形 1">
            <a:extLst>
              <a:ext uri="{FF2B5EF4-FFF2-40B4-BE49-F238E27FC236}">
                <a16:creationId xmlns:a16="http://schemas.microsoft.com/office/drawing/2014/main" id="{0EE194A4-080C-41F9-9D8B-5C60EC67FDBC}"/>
              </a:ext>
            </a:extLst>
          </p:cNvPr>
          <p:cNvSpPr/>
          <p:nvPr/>
        </p:nvSpPr>
        <p:spPr>
          <a:xfrm>
            <a:off x="1768814" y="5243318"/>
            <a:ext cx="720080" cy="1062192"/>
          </a:xfrm>
          <a:prstGeom prst="can">
            <a:avLst/>
          </a:prstGeom>
          <a:solidFill>
            <a:srgbClr val="99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15" name="圆柱形 14">
            <a:extLst>
              <a:ext uri="{FF2B5EF4-FFF2-40B4-BE49-F238E27FC236}">
                <a16:creationId xmlns:a16="http://schemas.microsoft.com/office/drawing/2014/main" id="{F3A45631-B59F-4D4D-A7E3-07EA91E6C9D9}"/>
              </a:ext>
            </a:extLst>
          </p:cNvPr>
          <p:cNvSpPr/>
          <p:nvPr/>
        </p:nvSpPr>
        <p:spPr>
          <a:xfrm>
            <a:off x="4001062" y="5240695"/>
            <a:ext cx="720080" cy="1049489"/>
          </a:xfrm>
          <a:prstGeom prst="can">
            <a:avLst/>
          </a:prstGeom>
          <a:solidFill>
            <a:srgbClr val="99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16" name="圆柱形 15">
            <a:extLst>
              <a:ext uri="{FF2B5EF4-FFF2-40B4-BE49-F238E27FC236}">
                <a16:creationId xmlns:a16="http://schemas.microsoft.com/office/drawing/2014/main" id="{DDFC88F4-CF14-48F7-9969-8E594F636096}"/>
              </a:ext>
            </a:extLst>
          </p:cNvPr>
          <p:cNvSpPr/>
          <p:nvPr/>
        </p:nvSpPr>
        <p:spPr>
          <a:xfrm>
            <a:off x="6291669" y="5243318"/>
            <a:ext cx="720080" cy="1046866"/>
          </a:xfrm>
          <a:prstGeom prst="can">
            <a:avLst/>
          </a:prstGeom>
          <a:solidFill>
            <a:srgbClr val="99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cxnSp>
        <p:nvCxnSpPr>
          <p:cNvPr id="17" name="直接连接符 16">
            <a:extLst>
              <a:ext uri="{FF2B5EF4-FFF2-40B4-BE49-F238E27FC236}">
                <a16:creationId xmlns:a16="http://schemas.microsoft.com/office/drawing/2014/main" id="{ACD6BEC0-E6A4-4843-A719-5A7110C267CE}"/>
              </a:ext>
            </a:extLst>
          </p:cNvPr>
          <p:cNvCxnSpPr>
            <a:cxnSpLocks/>
            <a:stCxn id="11" idx="2"/>
            <a:endCxn id="15" idx="1"/>
          </p:cNvCxnSpPr>
          <p:nvPr/>
        </p:nvCxnSpPr>
        <p:spPr>
          <a:xfrm flipH="1">
            <a:off x="4361102" y="4658460"/>
            <a:ext cx="75" cy="5822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BCA66DC8-5E10-4C2C-B488-25BFD98659FC}"/>
              </a:ext>
            </a:extLst>
          </p:cNvPr>
          <p:cNvCxnSpPr>
            <a:cxnSpLocks/>
            <a:stCxn id="2" idx="1"/>
            <a:endCxn id="16" idx="1"/>
          </p:cNvCxnSpPr>
          <p:nvPr/>
        </p:nvCxnSpPr>
        <p:spPr>
          <a:xfrm rot="5400000" flipH="1" flipV="1">
            <a:off x="4390281" y="2981891"/>
            <a:ext cx="12700" cy="45228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箭头: 右 23">
            <a:extLst>
              <a:ext uri="{FF2B5EF4-FFF2-40B4-BE49-F238E27FC236}">
                <a16:creationId xmlns:a16="http://schemas.microsoft.com/office/drawing/2014/main" id="{E758293C-1F3E-456E-9109-E43910A08866}"/>
              </a:ext>
            </a:extLst>
          </p:cNvPr>
          <p:cNvSpPr/>
          <p:nvPr/>
        </p:nvSpPr>
        <p:spPr>
          <a:xfrm>
            <a:off x="2737272" y="5643672"/>
            <a:ext cx="1047766" cy="171804"/>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25" name="文本框 24">
            <a:extLst>
              <a:ext uri="{FF2B5EF4-FFF2-40B4-BE49-F238E27FC236}">
                <a16:creationId xmlns:a16="http://schemas.microsoft.com/office/drawing/2014/main" id="{01560906-6346-4F30-9A39-2CB2807C6906}"/>
              </a:ext>
            </a:extLst>
          </p:cNvPr>
          <p:cNvSpPr txBox="1"/>
          <p:nvPr/>
        </p:nvSpPr>
        <p:spPr>
          <a:xfrm>
            <a:off x="2811695" y="5349242"/>
            <a:ext cx="906017" cy="338554"/>
          </a:xfrm>
          <a:prstGeom prst="rect">
            <a:avLst/>
          </a:prstGeom>
          <a:noFill/>
        </p:spPr>
        <p:txBody>
          <a:bodyPr wrap="none" rtlCol="0">
            <a:spAutoFit/>
          </a:bodyPr>
          <a:lstStyle/>
          <a:p>
            <a:r>
              <a:rPr lang="en-US" altLang="zh-CN" sz="1600" b="1" dirty="0">
                <a:latin typeface="黑体" panose="02010609060101010101" pitchFamily="49" charset="-122"/>
                <a:ea typeface="黑体" panose="02010609060101010101" pitchFamily="49" charset="-122"/>
                <a:cs typeface="Times New Roman" panose="02020603050405020304" pitchFamily="18" charset="0"/>
              </a:rPr>
              <a:t>ETL</a:t>
            </a:r>
            <a:r>
              <a:rPr lang="zh-CN" altLang="en-US" sz="1600" b="1" dirty="0">
                <a:latin typeface="黑体" panose="02010609060101010101" pitchFamily="49" charset="-122"/>
                <a:ea typeface="黑体" panose="02010609060101010101" pitchFamily="49" charset="-122"/>
              </a:rPr>
              <a:t>操作</a:t>
            </a:r>
          </a:p>
        </p:txBody>
      </p:sp>
      <p:sp>
        <p:nvSpPr>
          <p:cNvPr id="27" name="箭头: 右 26">
            <a:extLst>
              <a:ext uri="{FF2B5EF4-FFF2-40B4-BE49-F238E27FC236}">
                <a16:creationId xmlns:a16="http://schemas.microsoft.com/office/drawing/2014/main" id="{A9707461-2865-4086-B671-E26A2A2EC5B0}"/>
              </a:ext>
            </a:extLst>
          </p:cNvPr>
          <p:cNvSpPr/>
          <p:nvPr/>
        </p:nvSpPr>
        <p:spPr>
          <a:xfrm>
            <a:off x="4982522" y="5687796"/>
            <a:ext cx="1047766" cy="171804"/>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黑体" panose="02010609060101010101" pitchFamily="49" charset="-122"/>
              <a:ea typeface="黑体" panose="02010609060101010101" pitchFamily="49" charset="-122"/>
            </a:endParaRPr>
          </a:p>
        </p:txBody>
      </p:sp>
      <p:sp>
        <p:nvSpPr>
          <p:cNvPr id="28" name="文本框 27">
            <a:extLst>
              <a:ext uri="{FF2B5EF4-FFF2-40B4-BE49-F238E27FC236}">
                <a16:creationId xmlns:a16="http://schemas.microsoft.com/office/drawing/2014/main" id="{F59F6174-58B4-408B-BE0A-80CB3448C482}"/>
              </a:ext>
            </a:extLst>
          </p:cNvPr>
          <p:cNvSpPr txBox="1"/>
          <p:nvPr/>
        </p:nvSpPr>
        <p:spPr>
          <a:xfrm>
            <a:off x="5056945" y="5352874"/>
            <a:ext cx="1011815"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cs typeface="Times New Roman" panose="02020603050405020304" pitchFamily="18" charset="0"/>
              </a:rPr>
              <a:t>按需保存</a:t>
            </a:r>
            <a:endParaRPr lang="zh-CN" altLang="en-US" sz="1600" b="1" dirty="0">
              <a:latin typeface="黑体" panose="02010609060101010101" pitchFamily="49" charset="-122"/>
              <a:ea typeface="黑体" panose="02010609060101010101" pitchFamily="49" charset="-122"/>
            </a:endParaRPr>
          </a:p>
        </p:txBody>
      </p:sp>
      <p:sp>
        <p:nvSpPr>
          <p:cNvPr id="29" name="文本框 28">
            <a:extLst>
              <a:ext uri="{FF2B5EF4-FFF2-40B4-BE49-F238E27FC236}">
                <a16:creationId xmlns:a16="http://schemas.microsoft.com/office/drawing/2014/main" id="{31C16917-0CAD-4DD7-A35F-3E3EE594F23A}"/>
              </a:ext>
            </a:extLst>
          </p:cNvPr>
          <p:cNvSpPr txBox="1"/>
          <p:nvPr/>
        </p:nvSpPr>
        <p:spPr>
          <a:xfrm>
            <a:off x="1642182" y="6309320"/>
            <a:ext cx="1011815"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cs typeface="Times New Roman" panose="02020603050405020304" pitchFamily="18" charset="0"/>
              </a:rPr>
              <a:t>源数据层</a:t>
            </a:r>
            <a:endParaRPr lang="zh-CN" altLang="en-US" sz="1600" b="1" dirty="0">
              <a:latin typeface="黑体" panose="02010609060101010101" pitchFamily="49" charset="-122"/>
              <a:ea typeface="黑体" panose="02010609060101010101" pitchFamily="49" charset="-122"/>
            </a:endParaRPr>
          </a:p>
        </p:txBody>
      </p:sp>
      <p:sp>
        <p:nvSpPr>
          <p:cNvPr id="30" name="文本框 29">
            <a:extLst>
              <a:ext uri="{FF2B5EF4-FFF2-40B4-BE49-F238E27FC236}">
                <a16:creationId xmlns:a16="http://schemas.microsoft.com/office/drawing/2014/main" id="{FE2BE3CB-C4A8-49C3-B145-D35C8E1CDB8E}"/>
              </a:ext>
            </a:extLst>
          </p:cNvPr>
          <p:cNvSpPr txBox="1"/>
          <p:nvPr/>
        </p:nvSpPr>
        <p:spPr>
          <a:xfrm>
            <a:off x="3787329" y="6309320"/>
            <a:ext cx="1218603"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cs typeface="Times New Roman" panose="02020603050405020304" pitchFamily="18" charset="0"/>
              </a:rPr>
              <a:t>基础数据层</a:t>
            </a:r>
            <a:endParaRPr lang="zh-CN" altLang="en-US" sz="1600" b="1" dirty="0">
              <a:latin typeface="黑体" panose="02010609060101010101" pitchFamily="49" charset="-122"/>
              <a:ea typeface="黑体" panose="02010609060101010101" pitchFamily="49" charset="-122"/>
            </a:endParaRPr>
          </a:p>
        </p:txBody>
      </p:sp>
      <p:sp>
        <p:nvSpPr>
          <p:cNvPr id="31" name="文本框 30">
            <a:extLst>
              <a:ext uri="{FF2B5EF4-FFF2-40B4-BE49-F238E27FC236}">
                <a16:creationId xmlns:a16="http://schemas.microsoft.com/office/drawing/2014/main" id="{4434674C-6BE5-48BE-9929-E81769229FEB}"/>
              </a:ext>
            </a:extLst>
          </p:cNvPr>
          <p:cNvSpPr txBox="1"/>
          <p:nvPr/>
        </p:nvSpPr>
        <p:spPr>
          <a:xfrm>
            <a:off x="6017693" y="6305510"/>
            <a:ext cx="1218603" cy="338554"/>
          </a:xfrm>
          <a:prstGeom prst="rect">
            <a:avLst/>
          </a:prstGeom>
          <a:noFill/>
        </p:spPr>
        <p:txBody>
          <a:bodyPr wrap="none" rtlCol="0">
            <a:spAutoFit/>
          </a:bodyPr>
          <a:lstStyle/>
          <a:p>
            <a:r>
              <a:rPr lang="zh-CN" altLang="en-US" sz="1600" b="1" dirty="0">
                <a:latin typeface="黑体" panose="02010609060101010101" pitchFamily="49" charset="-122"/>
                <a:ea typeface="黑体" panose="02010609060101010101" pitchFamily="49" charset="-122"/>
                <a:cs typeface="Times New Roman" panose="02020603050405020304" pitchFamily="18" charset="0"/>
              </a:rPr>
              <a:t>数据集市层</a:t>
            </a:r>
            <a:endParaRPr lang="zh-CN" altLang="en-US" sz="16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61626347"/>
      </p:ext>
    </p:ext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553653" y="2132856"/>
            <a:ext cx="7992244" cy="3567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lvl="1" indent="-342900">
              <a:lnSpc>
                <a:spcPct val="150000"/>
              </a:lnSpc>
              <a:spcBef>
                <a:spcPct val="0"/>
              </a:spcBef>
              <a:buClrTx/>
              <a:buSzTx/>
              <a:buFont typeface="Wingdings" panose="05000000000000000000" pitchFamily="2" charset="2"/>
              <a:buChar char="Ø"/>
            </a:pPr>
            <a:r>
              <a:rPr lang="zh-CN" altLang="en-US" sz="2200" b="1" dirty="0">
                <a:solidFill>
                  <a:srgbClr val="000000"/>
                </a:solidFill>
                <a:latin typeface="黑体" panose="02010609060101010101" pitchFamily="49" charset="-122"/>
                <a:ea typeface="黑体" panose="02010609060101010101" pitchFamily="49" charset="-122"/>
              </a:rPr>
              <a:t>数据集市是一种小型的部门级的数据仓库，主要面向部门级业务，并且只面向某个特定的主题，是为满足特定用户（一般是部门级别的）的需求而建立的一种分析型环境。</a:t>
            </a:r>
          </a:p>
          <a:p>
            <a:pPr marL="800100" lvl="1" indent="-342900">
              <a:lnSpc>
                <a:spcPct val="150000"/>
              </a:lnSpc>
              <a:spcBef>
                <a:spcPct val="0"/>
              </a:spcBef>
              <a:buClrTx/>
              <a:buSzTx/>
              <a:buFont typeface="Wingdings" panose="05000000000000000000" pitchFamily="2" charset="2"/>
              <a:buChar char="Ø"/>
            </a:pPr>
            <a:r>
              <a:rPr lang="zh-CN" altLang="en-US" sz="2200" b="1" dirty="0">
                <a:solidFill>
                  <a:srgbClr val="000000"/>
                </a:solidFill>
                <a:latin typeface="黑体" panose="02010609060101010101" pitchFamily="49" charset="-122"/>
                <a:ea typeface="黑体" panose="02010609060101010101" pitchFamily="49" charset="-122"/>
              </a:rPr>
              <a:t>投资规模比较小，更关注在数据中构建复杂的业务规则来支持功能强大的分析</a:t>
            </a:r>
          </a:p>
          <a:p>
            <a:pPr marL="800100" lvl="1" indent="-342900">
              <a:lnSpc>
                <a:spcPct val="150000"/>
              </a:lnSpc>
              <a:spcBef>
                <a:spcPct val="0"/>
              </a:spcBef>
              <a:buClrTx/>
              <a:buSzTx/>
              <a:buFont typeface="Wingdings" panose="05000000000000000000" pitchFamily="2" charset="2"/>
              <a:buChar char="Ø"/>
            </a:pPr>
            <a:r>
              <a:rPr lang="zh-CN" altLang="en-US" sz="2200" b="1" dirty="0">
                <a:solidFill>
                  <a:srgbClr val="000000"/>
                </a:solidFill>
                <a:latin typeface="黑体" panose="02010609060101010101" pitchFamily="49" charset="-122"/>
                <a:ea typeface="黑体" panose="02010609060101010101" pitchFamily="49" charset="-122"/>
              </a:rPr>
              <a:t>常称为“小数据仓库”或“部门级数据仓库”</a:t>
            </a:r>
          </a:p>
        </p:txBody>
      </p:sp>
      <p:sp>
        <p:nvSpPr>
          <p:cNvPr id="3" name="Rectangle 2">
            <a:extLst>
              <a:ext uri="{FF2B5EF4-FFF2-40B4-BE49-F238E27FC236}">
                <a16:creationId xmlns:a16="http://schemas.microsoft.com/office/drawing/2014/main" id="{704E444B-B8AF-4EF0-8B33-43DDAB6F60A9}"/>
              </a:ext>
            </a:extLst>
          </p:cNvPr>
          <p:cNvSpPr>
            <a:spLocks noRot="1" noChangeArrowheads="1"/>
          </p:cNvSpPr>
          <p:nvPr/>
        </p:nvSpPr>
        <p:spPr bwMode="auto">
          <a:xfrm>
            <a:off x="279400" y="549275"/>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3.3.1 </a:t>
            </a:r>
            <a:r>
              <a:rPr lang="zh-CN" altLang="en-US" b="1" dirty="0">
                <a:latin typeface="黑体" panose="02010609060101010101" pitchFamily="49" charset="-122"/>
                <a:ea typeface="黑体" panose="02010609060101010101" pitchFamily="49" charset="-122"/>
                <a:cs typeface="+mj-cs"/>
              </a:rPr>
              <a:t>数据集市的概念</a:t>
            </a:r>
          </a:p>
        </p:txBody>
      </p:sp>
      <p:sp>
        <p:nvSpPr>
          <p:cNvPr id="4" name="矩形 3">
            <a:extLst>
              <a:ext uri="{FF2B5EF4-FFF2-40B4-BE49-F238E27FC236}">
                <a16:creationId xmlns:a16="http://schemas.microsoft.com/office/drawing/2014/main" id="{623C6497-8511-4C9E-8D31-AC7C2BB82DBE}"/>
              </a:ext>
            </a:extLst>
          </p:cNvPr>
          <p:cNvSpPr/>
          <p:nvPr/>
        </p:nvSpPr>
        <p:spPr>
          <a:xfrm>
            <a:off x="395536" y="1609636"/>
            <a:ext cx="3171061" cy="523220"/>
          </a:xfrm>
          <a:prstGeom prst="rect">
            <a:avLst/>
          </a:prstGeom>
        </p:spPr>
        <p:txBody>
          <a:bodyPr wrap="none">
            <a:spAutoFit/>
          </a:bodyPr>
          <a:lstStyle/>
          <a:p>
            <a:pPr marL="457200" indent="-457200">
              <a:buFont typeface="Wingdings" panose="05000000000000000000" pitchFamily="2" charset="2"/>
              <a:buChar char="Ø"/>
            </a:pPr>
            <a:r>
              <a:rPr lang="zh-CN" altLang="en-US" sz="2800" b="1" dirty="0">
                <a:solidFill>
                  <a:srgbClr val="00B0F0"/>
                </a:solidFill>
                <a:latin typeface="黑体" panose="02010609060101010101" pitchFamily="49" charset="-122"/>
                <a:ea typeface="黑体" panose="02010609060101010101" pitchFamily="49" charset="-122"/>
              </a:rPr>
              <a:t>数据集市的定义</a:t>
            </a:r>
            <a:endParaRPr lang="en-US" altLang="zh-CN" sz="2800" b="1" dirty="0">
              <a:solidFill>
                <a:srgbClr val="00B0F0"/>
              </a:solidFill>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575878" y="2329307"/>
            <a:ext cx="7452506" cy="219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lvl="1" indent="-342900">
              <a:lnSpc>
                <a:spcPct val="150000"/>
              </a:lnSpc>
              <a:spcBef>
                <a:spcPct val="0"/>
              </a:spcBef>
              <a:buClrTx/>
              <a:buSzTx/>
              <a:buFont typeface="Wingdings" panose="05000000000000000000" pitchFamily="2" charset="2"/>
              <a:buChar char="Ø"/>
            </a:pPr>
            <a:r>
              <a:rPr lang="zh-CN" altLang="en-US" sz="2400" b="1" dirty="0">
                <a:solidFill>
                  <a:srgbClr val="000000"/>
                </a:solidFill>
                <a:latin typeface="黑体" panose="02010609060101010101" pitchFamily="49" charset="-122"/>
                <a:ea typeface="黑体" panose="02010609060101010101" pitchFamily="49" charset="-122"/>
              </a:rPr>
              <a:t>单纯用数据量大小来区分数据集市和数据仓库</a:t>
            </a:r>
            <a:endParaRPr lang="en-US" altLang="zh-CN" sz="2400" b="1" dirty="0">
              <a:solidFill>
                <a:srgbClr val="000000"/>
              </a:solidFill>
              <a:latin typeface="黑体" panose="02010609060101010101" pitchFamily="49" charset="-122"/>
              <a:ea typeface="黑体" panose="02010609060101010101" pitchFamily="49" charset="-122"/>
            </a:endParaRPr>
          </a:p>
          <a:p>
            <a:pPr marL="800100" lvl="1" indent="-342900">
              <a:lnSpc>
                <a:spcPct val="150000"/>
              </a:lnSpc>
              <a:spcBef>
                <a:spcPct val="0"/>
              </a:spcBef>
              <a:buClrTx/>
              <a:buSzTx/>
              <a:buFont typeface="Wingdings" panose="05000000000000000000" pitchFamily="2" charset="2"/>
              <a:buChar char="Ø"/>
            </a:pPr>
            <a:r>
              <a:rPr lang="zh-CN" altLang="en-US" sz="2400" b="1" dirty="0">
                <a:solidFill>
                  <a:srgbClr val="000000"/>
                </a:solidFill>
                <a:latin typeface="黑体" panose="02010609060101010101" pitchFamily="49" charset="-122"/>
                <a:ea typeface="黑体" panose="02010609060101010101" pitchFamily="49" charset="-122"/>
              </a:rPr>
              <a:t>数据集市容易建立</a:t>
            </a:r>
            <a:endParaRPr lang="en-US" altLang="zh-CN" sz="2400" b="1" dirty="0">
              <a:solidFill>
                <a:srgbClr val="000000"/>
              </a:solidFill>
              <a:latin typeface="黑体" panose="02010609060101010101" pitchFamily="49" charset="-122"/>
              <a:ea typeface="黑体" panose="02010609060101010101" pitchFamily="49" charset="-122"/>
            </a:endParaRPr>
          </a:p>
          <a:p>
            <a:pPr marL="800100" lvl="1" indent="-342900">
              <a:lnSpc>
                <a:spcPct val="150000"/>
              </a:lnSpc>
              <a:spcBef>
                <a:spcPct val="0"/>
              </a:spcBef>
              <a:buClrTx/>
              <a:buSzTx/>
              <a:buFont typeface="Wingdings" panose="05000000000000000000" pitchFamily="2" charset="2"/>
              <a:buChar char="Ø"/>
            </a:pPr>
            <a:r>
              <a:rPr lang="zh-CN" altLang="en-US" sz="2400" b="1" dirty="0">
                <a:solidFill>
                  <a:srgbClr val="000000"/>
                </a:solidFill>
                <a:latin typeface="黑体" panose="02010609060101010101" pitchFamily="49" charset="-122"/>
                <a:ea typeface="黑体" panose="02010609060101010101" pitchFamily="49" charset="-122"/>
              </a:rPr>
              <a:t>数据集市容易升级到数据仓库</a:t>
            </a:r>
            <a:endParaRPr lang="en-US" altLang="zh-CN" sz="2400" b="1" dirty="0">
              <a:solidFill>
                <a:srgbClr val="000000"/>
              </a:solidFill>
              <a:latin typeface="黑体" panose="02010609060101010101" pitchFamily="49" charset="-122"/>
              <a:ea typeface="黑体" panose="02010609060101010101" pitchFamily="49" charset="-122"/>
            </a:endParaRPr>
          </a:p>
          <a:p>
            <a:pPr lvl="1">
              <a:lnSpc>
                <a:spcPct val="150000"/>
              </a:lnSpc>
              <a:spcBef>
                <a:spcPct val="0"/>
              </a:spcBef>
              <a:buClrTx/>
              <a:buSzTx/>
              <a:buNone/>
            </a:pPr>
            <a:endParaRPr lang="zh-CN" altLang="en-US" sz="2200" b="1" dirty="0">
              <a:solidFill>
                <a:srgbClr val="000000"/>
              </a:solidFill>
              <a:latin typeface="黑体" panose="02010609060101010101" pitchFamily="49" charset="-122"/>
              <a:ea typeface="黑体" panose="02010609060101010101" pitchFamily="49" charset="-122"/>
            </a:endParaRPr>
          </a:p>
        </p:txBody>
      </p:sp>
      <p:sp>
        <p:nvSpPr>
          <p:cNvPr id="3" name="Rectangle 2">
            <a:extLst>
              <a:ext uri="{FF2B5EF4-FFF2-40B4-BE49-F238E27FC236}">
                <a16:creationId xmlns:a16="http://schemas.microsoft.com/office/drawing/2014/main" id="{704E444B-B8AF-4EF0-8B33-43DDAB6F60A9}"/>
              </a:ext>
            </a:extLst>
          </p:cNvPr>
          <p:cNvSpPr>
            <a:spLocks noRot="1" noChangeArrowheads="1"/>
          </p:cNvSpPr>
          <p:nvPr/>
        </p:nvSpPr>
        <p:spPr bwMode="auto">
          <a:xfrm>
            <a:off x="279400" y="549275"/>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3.3.1 </a:t>
            </a:r>
            <a:r>
              <a:rPr lang="zh-CN" altLang="en-US" b="1" dirty="0">
                <a:latin typeface="黑体" panose="02010609060101010101" pitchFamily="49" charset="-122"/>
                <a:ea typeface="黑体" panose="02010609060101010101" pitchFamily="49" charset="-122"/>
                <a:cs typeface="+mj-cs"/>
              </a:rPr>
              <a:t>数据集市的概念</a:t>
            </a:r>
          </a:p>
        </p:txBody>
      </p:sp>
      <p:sp>
        <p:nvSpPr>
          <p:cNvPr id="4" name="矩形 3">
            <a:extLst>
              <a:ext uri="{FF2B5EF4-FFF2-40B4-BE49-F238E27FC236}">
                <a16:creationId xmlns:a16="http://schemas.microsoft.com/office/drawing/2014/main" id="{623C6497-8511-4C9E-8D31-AC7C2BB82DBE}"/>
              </a:ext>
            </a:extLst>
          </p:cNvPr>
          <p:cNvSpPr/>
          <p:nvPr/>
        </p:nvSpPr>
        <p:spPr>
          <a:xfrm>
            <a:off x="395536" y="1628800"/>
            <a:ext cx="3171061" cy="523220"/>
          </a:xfrm>
          <a:prstGeom prst="rect">
            <a:avLst/>
          </a:prstGeom>
        </p:spPr>
        <p:txBody>
          <a:bodyPr wrap="none">
            <a:spAutoFit/>
          </a:bodyPr>
          <a:lstStyle/>
          <a:p>
            <a:pPr marL="457200" indent="-457200">
              <a:buFont typeface="Wingdings" panose="05000000000000000000" pitchFamily="2" charset="2"/>
              <a:buChar char="Ø"/>
            </a:pPr>
            <a:r>
              <a:rPr lang="zh-CN" altLang="en-US" sz="2800" b="1" dirty="0">
                <a:solidFill>
                  <a:srgbClr val="00B0F0"/>
                </a:solidFill>
                <a:latin typeface="黑体" panose="02010609060101010101" pitchFamily="49" charset="-122"/>
                <a:ea typeface="黑体" panose="02010609060101010101" pitchFamily="49" charset="-122"/>
              </a:rPr>
              <a:t>数据集市的误区</a:t>
            </a:r>
            <a:endParaRPr lang="en-US" altLang="zh-CN" sz="2800" b="1" dirty="0">
              <a:solidFill>
                <a:srgbClr val="00B0F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40690192"/>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1"/>
          <p:cNvSpPr>
            <a:spLocks noChangeArrowheads="1"/>
          </p:cNvSpPr>
          <p:nvPr/>
        </p:nvSpPr>
        <p:spPr bwMode="auto">
          <a:xfrm>
            <a:off x="575878" y="2329307"/>
            <a:ext cx="7992244" cy="279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lvl="1" indent="-342900">
              <a:lnSpc>
                <a:spcPct val="150000"/>
              </a:lnSpc>
              <a:spcBef>
                <a:spcPct val="0"/>
              </a:spcBef>
              <a:buClrTx/>
              <a:buSzTx/>
              <a:buFont typeface="Wingdings" panose="05000000000000000000" pitchFamily="2" charset="2"/>
              <a:buChar char="Ø"/>
            </a:pPr>
            <a:r>
              <a:rPr lang="zh-CN" altLang="zh-CN" sz="2400" b="1" dirty="0">
                <a:solidFill>
                  <a:srgbClr val="000000"/>
                </a:solidFill>
                <a:latin typeface="黑体" panose="02010609060101010101" pitchFamily="49" charset="-122"/>
                <a:ea typeface="黑体" panose="02010609060101010101" pitchFamily="49" charset="-122"/>
              </a:rPr>
              <a:t>特定用户群体所需的信息通常是一个部门或一个特定组织的用户</a:t>
            </a:r>
            <a:r>
              <a:rPr lang="zh-CN" altLang="en-US" sz="2400" b="1" dirty="0">
                <a:solidFill>
                  <a:srgbClr val="000000"/>
                </a:solidFill>
                <a:latin typeface="黑体" panose="02010609060101010101" pitchFamily="49" charset="-122"/>
                <a:ea typeface="黑体" panose="02010609060101010101" pitchFamily="49" charset="-122"/>
              </a:rPr>
              <a:t>。</a:t>
            </a:r>
            <a:endParaRPr lang="en-US" altLang="zh-CN" sz="2400" b="1" dirty="0">
              <a:solidFill>
                <a:srgbClr val="000000"/>
              </a:solidFill>
              <a:latin typeface="黑体" panose="02010609060101010101" pitchFamily="49" charset="-122"/>
              <a:ea typeface="黑体" panose="02010609060101010101" pitchFamily="49" charset="-122"/>
            </a:endParaRPr>
          </a:p>
          <a:p>
            <a:pPr marL="800100" lvl="1" indent="-342900">
              <a:lnSpc>
                <a:spcPct val="150000"/>
              </a:lnSpc>
              <a:spcBef>
                <a:spcPct val="0"/>
              </a:spcBef>
              <a:buClrTx/>
              <a:buSzTx/>
              <a:buFont typeface="Wingdings" panose="05000000000000000000" pitchFamily="2" charset="2"/>
              <a:buChar char="Ø"/>
            </a:pPr>
            <a:r>
              <a:rPr lang="zh-CN" altLang="zh-CN" sz="2400" b="1" dirty="0">
                <a:solidFill>
                  <a:srgbClr val="000000"/>
                </a:solidFill>
                <a:latin typeface="黑体" panose="02010609060101010101" pitchFamily="49" charset="-122"/>
                <a:ea typeface="黑体" panose="02010609060101010101" pitchFamily="49" charset="-122"/>
              </a:rPr>
              <a:t>支持访问非易变的业务信息。</a:t>
            </a:r>
            <a:endParaRPr lang="en-US" altLang="zh-CN" sz="2400" b="1" dirty="0">
              <a:solidFill>
                <a:srgbClr val="000000"/>
              </a:solidFill>
              <a:latin typeface="黑体" panose="02010609060101010101" pitchFamily="49" charset="-122"/>
              <a:ea typeface="黑体" panose="02010609060101010101" pitchFamily="49" charset="-122"/>
            </a:endParaRPr>
          </a:p>
          <a:p>
            <a:pPr marL="800100" lvl="1" indent="-342900">
              <a:lnSpc>
                <a:spcPct val="150000"/>
              </a:lnSpc>
              <a:spcBef>
                <a:spcPct val="0"/>
              </a:spcBef>
              <a:buClrTx/>
              <a:buSzTx/>
              <a:buFont typeface="Wingdings" panose="05000000000000000000" pitchFamily="2" charset="2"/>
              <a:buChar char="Ø"/>
            </a:pPr>
            <a:r>
              <a:rPr lang="zh-CN" altLang="zh-CN" sz="2400" b="1" dirty="0">
                <a:solidFill>
                  <a:srgbClr val="000000"/>
                </a:solidFill>
                <a:latin typeface="黑体" panose="02010609060101010101" pitchFamily="49" charset="-122"/>
                <a:ea typeface="黑体" panose="02010609060101010101" pitchFamily="49" charset="-122"/>
              </a:rPr>
              <a:t>协调组织中多个运行系统的信息</a:t>
            </a:r>
            <a:r>
              <a:rPr lang="zh-CN" altLang="en-US" sz="2400" b="1" dirty="0">
                <a:solidFill>
                  <a:srgbClr val="000000"/>
                </a:solidFill>
                <a:latin typeface="黑体" panose="02010609060101010101" pitchFamily="49" charset="-122"/>
                <a:ea typeface="黑体" panose="02010609060101010101" pitchFamily="49" charset="-122"/>
              </a:rPr>
              <a:t>。</a:t>
            </a:r>
            <a:endParaRPr lang="en-US" altLang="zh-CN" sz="2400" b="1" dirty="0">
              <a:solidFill>
                <a:srgbClr val="000000"/>
              </a:solidFill>
              <a:latin typeface="黑体" panose="02010609060101010101" pitchFamily="49" charset="-122"/>
              <a:ea typeface="黑体" panose="02010609060101010101" pitchFamily="49" charset="-122"/>
            </a:endParaRPr>
          </a:p>
          <a:p>
            <a:pPr marL="800100" lvl="1" indent="-342900">
              <a:lnSpc>
                <a:spcPct val="150000"/>
              </a:lnSpc>
              <a:spcBef>
                <a:spcPct val="0"/>
              </a:spcBef>
              <a:buClrTx/>
              <a:buSzTx/>
              <a:buFont typeface="Wingdings" panose="05000000000000000000" pitchFamily="2" charset="2"/>
              <a:buChar char="Ø"/>
            </a:pPr>
            <a:r>
              <a:rPr lang="zh-CN" altLang="zh-CN" sz="2400" b="1" dirty="0">
                <a:solidFill>
                  <a:srgbClr val="000000"/>
                </a:solidFill>
                <a:latin typeface="黑体" panose="02010609060101010101" pitchFamily="49" charset="-122"/>
                <a:ea typeface="黑体" panose="02010609060101010101" pitchFamily="49" charset="-122"/>
              </a:rPr>
              <a:t>为即席分析和预定义报表提供合理的查询响应时间</a:t>
            </a:r>
            <a:endParaRPr lang="zh-CN" altLang="en-US" sz="2400" b="1" dirty="0">
              <a:solidFill>
                <a:srgbClr val="000000"/>
              </a:solidFill>
              <a:latin typeface="黑体" panose="02010609060101010101" pitchFamily="49" charset="-122"/>
              <a:ea typeface="黑体" panose="02010609060101010101" pitchFamily="49" charset="-122"/>
            </a:endParaRPr>
          </a:p>
        </p:txBody>
      </p:sp>
      <p:sp>
        <p:nvSpPr>
          <p:cNvPr id="3" name="Rectangle 2">
            <a:extLst>
              <a:ext uri="{FF2B5EF4-FFF2-40B4-BE49-F238E27FC236}">
                <a16:creationId xmlns:a16="http://schemas.microsoft.com/office/drawing/2014/main" id="{704E444B-B8AF-4EF0-8B33-43DDAB6F60A9}"/>
              </a:ext>
            </a:extLst>
          </p:cNvPr>
          <p:cNvSpPr>
            <a:spLocks noRot="1" noChangeArrowheads="1"/>
          </p:cNvSpPr>
          <p:nvPr/>
        </p:nvSpPr>
        <p:spPr bwMode="auto">
          <a:xfrm>
            <a:off x="279400" y="549275"/>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3.3.1 </a:t>
            </a:r>
            <a:r>
              <a:rPr lang="zh-CN" altLang="en-US" b="1" dirty="0">
                <a:latin typeface="黑体" panose="02010609060101010101" pitchFamily="49" charset="-122"/>
                <a:ea typeface="黑体" panose="02010609060101010101" pitchFamily="49" charset="-122"/>
                <a:cs typeface="+mj-cs"/>
              </a:rPr>
              <a:t>数据集市的概念</a:t>
            </a:r>
          </a:p>
        </p:txBody>
      </p:sp>
      <p:sp>
        <p:nvSpPr>
          <p:cNvPr id="4" name="矩形 3">
            <a:extLst>
              <a:ext uri="{FF2B5EF4-FFF2-40B4-BE49-F238E27FC236}">
                <a16:creationId xmlns:a16="http://schemas.microsoft.com/office/drawing/2014/main" id="{623C6497-8511-4C9E-8D31-AC7C2BB82DBE}"/>
              </a:ext>
            </a:extLst>
          </p:cNvPr>
          <p:cNvSpPr/>
          <p:nvPr/>
        </p:nvSpPr>
        <p:spPr>
          <a:xfrm>
            <a:off x="279400" y="1506486"/>
            <a:ext cx="2811988" cy="461665"/>
          </a:xfrm>
          <a:prstGeom prst="rect">
            <a:avLst/>
          </a:prstGeom>
        </p:spPr>
        <p:txBody>
          <a:bodyPr wrap="none">
            <a:spAutoFit/>
          </a:bodyPr>
          <a:lstStyle/>
          <a:p>
            <a:pPr marL="457200" indent="-457200">
              <a:buFont typeface="Wingdings" panose="05000000000000000000" pitchFamily="2" charset="2"/>
              <a:buChar char="Ø"/>
            </a:pPr>
            <a:r>
              <a:rPr lang="zh-CN" altLang="en-US" sz="2400" b="1" dirty="0">
                <a:solidFill>
                  <a:srgbClr val="00B0F0"/>
                </a:solidFill>
                <a:latin typeface="黑体" panose="02010609060101010101" pitchFamily="49" charset="-122"/>
                <a:ea typeface="黑体" panose="02010609060101010101" pitchFamily="49" charset="-122"/>
              </a:rPr>
              <a:t>数据集市的特点</a:t>
            </a:r>
            <a:endParaRPr lang="en-US" altLang="zh-CN" sz="2400" b="1" dirty="0">
              <a:solidFill>
                <a:srgbClr val="00B0F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93756732"/>
      </p:ext>
    </p:extLst>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9"/>
          <p:cNvSpPr>
            <a:spLocks noChangeArrowheads="1"/>
          </p:cNvSpPr>
          <p:nvPr/>
        </p:nvSpPr>
        <p:spPr bwMode="auto">
          <a:xfrm>
            <a:off x="574675" y="1614045"/>
            <a:ext cx="8569325" cy="184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457200">
              <a:lnSpc>
                <a:spcPct val="150000"/>
              </a:lnSpc>
              <a:spcBef>
                <a:spcPct val="0"/>
              </a:spcBef>
              <a:buClrTx/>
              <a:buSzTx/>
              <a:buFontTx/>
              <a:buNone/>
            </a:pPr>
            <a:r>
              <a:rPr lang="zh-CN" altLang="en-US" sz="2000" b="1" dirty="0">
                <a:solidFill>
                  <a:srgbClr val="000000"/>
                </a:solidFill>
                <a:latin typeface="黑体" panose="02010609060101010101" pitchFamily="49" charset="-122"/>
                <a:ea typeface="黑体" panose="02010609060101010101" pitchFamily="49" charset="-122"/>
              </a:rPr>
              <a:t>从属型数据集市的数据来自于企业级数据仓库，是企业级数据仓库的子集。各数据集市中数据的组织、格式和结构在整个系统中保持一致一般为那些访问数据仓库十分频繁的关键业务部门建立从属型数据集市，这样可以更好地提高查询反应速度。</a:t>
            </a:r>
          </a:p>
        </p:txBody>
      </p:sp>
      <p:sp>
        <p:nvSpPr>
          <p:cNvPr id="35845" name="AutoShape 10"/>
          <p:cNvSpPr>
            <a:spLocks noChangeArrowheads="1"/>
          </p:cNvSpPr>
          <p:nvPr/>
        </p:nvSpPr>
        <p:spPr bwMode="auto">
          <a:xfrm>
            <a:off x="3429000" y="3605213"/>
            <a:ext cx="457200" cy="381000"/>
          </a:xfrm>
          <a:prstGeom prst="can">
            <a:avLst>
              <a:gd name="adj" fmla="val 25000"/>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5846" name="AutoShape 11"/>
          <p:cNvSpPr>
            <a:spLocks noChangeArrowheads="1"/>
          </p:cNvSpPr>
          <p:nvPr/>
        </p:nvSpPr>
        <p:spPr bwMode="auto">
          <a:xfrm>
            <a:off x="4114800" y="3605213"/>
            <a:ext cx="457200" cy="381000"/>
          </a:xfrm>
          <a:prstGeom prst="can">
            <a:avLst>
              <a:gd name="adj" fmla="val 25000"/>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5847" name="AutoShape 12"/>
          <p:cNvSpPr>
            <a:spLocks noChangeArrowheads="1"/>
          </p:cNvSpPr>
          <p:nvPr/>
        </p:nvSpPr>
        <p:spPr bwMode="auto">
          <a:xfrm>
            <a:off x="4800600" y="3605213"/>
            <a:ext cx="457200" cy="381000"/>
          </a:xfrm>
          <a:prstGeom prst="can">
            <a:avLst>
              <a:gd name="adj" fmla="val 25000"/>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5848" name="AutoShape 13"/>
          <p:cNvSpPr>
            <a:spLocks noChangeArrowheads="1"/>
          </p:cNvSpPr>
          <p:nvPr/>
        </p:nvSpPr>
        <p:spPr bwMode="auto">
          <a:xfrm>
            <a:off x="5486400" y="3605213"/>
            <a:ext cx="457200" cy="381000"/>
          </a:xfrm>
          <a:prstGeom prst="can">
            <a:avLst>
              <a:gd name="adj" fmla="val 25000"/>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5849" name="Line 14"/>
          <p:cNvSpPr>
            <a:spLocks noChangeShapeType="1"/>
          </p:cNvSpPr>
          <p:nvPr/>
        </p:nvSpPr>
        <p:spPr bwMode="auto">
          <a:xfrm>
            <a:off x="4343400" y="3986213"/>
            <a:ext cx="141287" cy="6143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5850" name="Line 15"/>
          <p:cNvSpPr>
            <a:spLocks noChangeShapeType="1"/>
          </p:cNvSpPr>
          <p:nvPr/>
        </p:nvSpPr>
        <p:spPr bwMode="auto">
          <a:xfrm flipH="1">
            <a:off x="4845050" y="3986213"/>
            <a:ext cx="184150" cy="685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5851" name="AutoShape 16"/>
          <p:cNvSpPr>
            <a:spLocks noChangeArrowheads="1"/>
          </p:cNvSpPr>
          <p:nvPr/>
        </p:nvSpPr>
        <p:spPr bwMode="auto">
          <a:xfrm>
            <a:off x="3765550" y="4672013"/>
            <a:ext cx="1828800" cy="762000"/>
          </a:xfrm>
          <a:prstGeom prst="can">
            <a:avLst>
              <a:gd name="adj" fmla="val 25000"/>
            </a:avLst>
          </a:prstGeom>
          <a:solidFill>
            <a:srgbClr val="3399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5852" name="Line 17"/>
          <p:cNvSpPr>
            <a:spLocks noChangeShapeType="1"/>
          </p:cNvSpPr>
          <p:nvPr/>
        </p:nvSpPr>
        <p:spPr bwMode="auto">
          <a:xfrm>
            <a:off x="3657600" y="3986213"/>
            <a:ext cx="395287" cy="685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5853" name="Line 18"/>
          <p:cNvSpPr>
            <a:spLocks noChangeShapeType="1"/>
          </p:cNvSpPr>
          <p:nvPr/>
        </p:nvSpPr>
        <p:spPr bwMode="auto">
          <a:xfrm flipH="1">
            <a:off x="5205412" y="3986213"/>
            <a:ext cx="509588" cy="685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5854" name="Line 19"/>
          <p:cNvSpPr>
            <a:spLocks noChangeShapeType="1"/>
          </p:cNvSpPr>
          <p:nvPr/>
        </p:nvSpPr>
        <p:spPr bwMode="auto">
          <a:xfrm flipH="1">
            <a:off x="3886200" y="5392738"/>
            <a:ext cx="238125" cy="5381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5855" name="AutoShape 20"/>
          <p:cNvSpPr>
            <a:spLocks noChangeArrowheads="1"/>
          </p:cNvSpPr>
          <p:nvPr/>
        </p:nvSpPr>
        <p:spPr bwMode="auto">
          <a:xfrm>
            <a:off x="3505200" y="5930900"/>
            <a:ext cx="838200" cy="685800"/>
          </a:xfrm>
          <a:prstGeom prst="can">
            <a:avLst>
              <a:gd name="adj" fmla="val 25000"/>
            </a:avLst>
          </a:prstGeom>
          <a:solidFill>
            <a:srgbClr val="E1C3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5856" name="Text Box 21"/>
          <p:cNvSpPr txBox="1">
            <a:spLocks noChangeArrowheads="1"/>
          </p:cNvSpPr>
          <p:nvPr/>
        </p:nvSpPr>
        <p:spPr bwMode="auto">
          <a:xfrm>
            <a:off x="6019800" y="35290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lang="zh-CN" altLang="zh-CN" sz="2400" b="1">
              <a:latin typeface="黑体" panose="02010609060101010101" pitchFamily="49" charset="-122"/>
              <a:ea typeface="黑体" panose="02010609060101010101" pitchFamily="49" charset="-122"/>
            </a:endParaRPr>
          </a:p>
        </p:txBody>
      </p:sp>
      <p:sp>
        <p:nvSpPr>
          <p:cNvPr id="35857" name="Text Box 22"/>
          <p:cNvSpPr txBox="1">
            <a:spLocks noChangeArrowheads="1"/>
          </p:cNvSpPr>
          <p:nvPr/>
        </p:nvSpPr>
        <p:spPr bwMode="auto">
          <a:xfrm>
            <a:off x="6140450" y="3592513"/>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solidFill>
                  <a:srgbClr val="000000"/>
                </a:solidFill>
                <a:latin typeface="黑体" panose="02010609060101010101" pitchFamily="49" charset="-122"/>
                <a:ea typeface="黑体" panose="02010609060101010101" pitchFamily="49" charset="-122"/>
              </a:rPr>
              <a:t>数据源</a:t>
            </a:r>
          </a:p>
        </p:txBody>
      </p:sp>
      <p:sp>
        <p:nvSpPr>
          <p:cNvPr id="35858" name="Text Box 23"/>
          <p:cNvSpPr txBox="1">
            <a:spLocks noChangeArrowheads="1"/>
          </p:cNvSpPr>
          <p:nvPr/>
        </p:nvSpPr>
        <p:spPr bwMode="auto">
          <a:xfrm>
            <a:off x="6354762" y="4487863"/>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solidFill>
                  <a:srgbClr val="000000"/>
                </a:solidFill>
                <a:latin typeface="黑体" panose="02010609060101010101" pitchFamily="49" charset="-122"/>
                <a:ea typeface="黑体" panose="02010609060101010101" pitchFamily="49" charset="-122"/>
              </a:rPr>
              <a:t>数据仓库</a:t>
            </a:r>
          </a:p>
        </p:txBody>
      </p:sp>
      <p:sp>
        <p:nvSpPr>
          <p:cNvPr id="35859" name="Text Box 24"/>
          <p:cNvSpPr txBox="1">
            <a:spLocks noChangeArrowheads="1"/>
          </p:cNvSpPr>
          <p:nvPr/>
        </p:nvSpPr>
        <p:spPr bwMode="auto">
          <a:xfrm>
            <a:off x="6400800" y="60071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solidFill>
                  <a:srgbClr val="000000"/>
                </a:solidFill>
                <a:latin typeface="黑体" panose="02010609060101010101" pitchFamily="49" charset="-122"/>
                <a:ea typeface="黑体" panose="02010609060101010101" pitchFamily="49" charset="-122"/>
              </a:rPr>
              <a:t>数据集市</a:t>
            </a:r>
          </a:p>
        </p:txBody>
      </p:sp>
      <p:sp>
        <p:nvSpPr>
          <p:cNvPr id="35860" name="AutoShape 25"/>
          <p:cNvSpPr>
            <a:spLocks noChangeArrowheads="1"/>
          </p:cNvSpPr>
          <p:nvPr/>
        </p:nvSpPr>
        <p:spPr bwMode="auto">
          <a:xfrm>
            <a:off x="4953000" y="5930900"/>
            <a:ext cx="838200" cy="685800"/>
          </a:xfrm>
          <a:prstGeom prst="can">
            <a:avLst>
              <a:gd name="adj" fmla="val 25000"/>
            </a:avLst>
          </a:prstGeom>
          <a:solidFill>
            <a:srgbClr val="E1C3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5861" name="Line 26"/>
          <p:cNvSpPr>
            <a:spLocks noChangeShapeType="1"/>
          </p:cNvSpPr>
          <p:nvPr/>
        </p:nvSpPr>
        <p:spPr bwMode="auto">
          <a:xfrm>
            <a:off x="5205412" y="5464175"/>
            <a:ext cx="204788" cy="5429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5862" name="Text Box 27"/>
          <p:cNvSpPr txBox="1">
            <a:spLocks noChangeArrowheads="1"/>
          </p:cNvSpPr>
          <p:nvPr/>
        </p:nvSpPr>
        <p:spPr bwMode="auto">
          <a:xfrm>
            <a:off x="1676400" y="3808413"/>
            <a:ext cx="60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solidFill>
                  <a:srgbClr val="000000"/>
                </a:solidFill>
                <a:latin typeface="黑体" panose="02010609060101010101" pitchFamily="49" charset="-122"/>
                <a:ea typeface="黑体" panose="02010609060101010101" pitchFamily="49" charset="-122"/>
              </a:rPr>
              <a:t>从属型数据集市</a:t>
            </a:r>
          </a:p>
        </p:txBody>
      </p:sp>
      <p:sp>
        <p:nvSpPr>
          <p:cNvPr id="26" name="Rectangle 2">
            <a:extLst>
              <a:ext uri="{FF2B5EF4-FFF2-40B4-BE49-F238E27FC236}">
                <a16:creationId xmlns:a16="http://schemas.microsoft.com/office/drawing/2014/main" id="{135D980D-8097-4F11-B60D-F9E6B49F183D}"/>
              </a:ext>
            </a:extLst>
          </p:cNvPr>
          <p:cNvSpPr>
            <a:spLocks noRot="1" noChangeArrowheads="1"/>
          </p:cNvSpPr>
          <p:nvPr/>
        </p:nvSpPr>
        <p:spPr bwMode="auto">
          <a:xfrm>
            <a:off x="279400" y="549275"/>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3.3.2 </a:t>
            </a:r>
            <a:r>
              <a:rPr lang="zh-CN" altLang="en-US" b="1" dirty="0">
                <a:latin typeface="黑体" panose="02010609060101010101" pitchFamily="49" charset="-122"/>
                <a:ea typeface="黑体" panose="02010609060101010101" pitchFamily="49" charset="-122"/>
                <a:cs typeface="+mj-cs"/>
              </a:rPr>
              <a:t>数据集市的类型</a:t>
            </a:r>
          </a:p>
        </p:txBody>
      </p:sp>
      <p:sp>
        <p:nvSpPr>
          <p:cNvPr id="3" name="矩形 2">
            <a:extLst>
              <a:ext uri="{FF2B5EF4-FFF2-40B4-BE49-F238E27FC236}">
                <a16:creationId xmlns:a16="http://schemas.microsoft.com/office/drawing/2014/main" id="{1AA6B7C1-23BD-4010-B66B-69C255D1F229}"/>
              </a:ext>
            </a:extLst>
          </p:cNvPr>
          <p:cNvSpPr/>
          <p:nvPr/>
        </p:nvSpPr>
        <p:spPr>
          <a:xfrm>
            <a:off x="356968" y="1207794"/>
            <a:ext cx="2638864" cy="461665"/>
          </a:xfrm>
          <a:prstGeom prst="rect">
            <a:avLst/>
          </a:prstGeom>
        </p:spPr>
        <p:txBody>
          <a:bodyPr wrap="none">
            <a:spAutoFit/>
          </a:bodyPr>
          <a:lstStyle/>
          <a:p>
            <a:pPr marL="285750" indent="-285750">
              <a:buFont typeface="Wingdings" panose="05000000000000000000" pitchFamily="2" charset="2"/>
              <a:buChar char="Ø"/>
            </a:pPr>
            <a:r>
              <a:rPr lang="zh-CN" altLang="en-US" sz="2400" b="1" dirty="0">
                <a:solidFill>
                  <a:srgbClr val="000000"/>
                </a:solidFill>
                <a:latin typeface="黑体" panose="02010609060101010101" pitchFamily="49" charset="-122"/>
                <a:ea typeface="黑体" panose="02010609060101010101" pitchFamily="49" charset="-122"/>
              </a:rPr>
              <a:t>从属型数据集市</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9"/>
          <p:cNvSpPr>
            <a:spLocks noChangeArrowheads="1"/>
          </p:cNvSpPr>
          <p:nvPr/>
        </p:nvSpPr>
        <p:spPr bwMode="auto">
          <a:xfrm>
            <a:off x="675977" y="1720365"/>
            <a:ext cx="8569325" cy="1482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457200">
              <a:lnSpc>
                <a:spcPct val="150000"/>
              </a:lnSpc>
              <a:spcBef>
                <a:spcPct val="0"/>
              </a:spcBef>
              <a:buClrTx/>
              <a:buSzTx/>
              <a:buFontTx/>
              <a:buNone/>
            </a:pPr>
            <a:r>
              <a:rPr lang="zh-CN" altLang="en-US" sz="2200" b="1" dirty="0">
                <a:solidFill>
                  <a:srgbClr val="000000"/>
                </a:solidFill>
                <a:latin typeface="黑体" panose="02010609060101010101" pitchFamily="49" charset="-122"/>
                <a:ea typeface="黑体" panose="02010609060101010101" pitchFamily="49" charset="-122"/>
              </a:rPr>
              <a:t>独立型数据集市，是指它的数据直接来源于各操作数据环境，当为各个部门建立相关数据集市后，这些数据集市之间相互独立，可能具有不同的数据存储类型。</a:t>
            </a:r>
          </a:p>
        </p:txBody>
      </p:sp>
      <p:sp>
        <p:nvSpPr>
          <p:cNvPr id="36869" name="Text Box 10"/>
          <p:cNvSpPr txBox="1">
            <a:spLocks noChangeArrowheads="1"/>
          </p:cNvSpPr>
          <p:nvPr/>
        </p:nvSpPr>
        <p:spPr bwMode="auto">
          <a:xfrm>
            <a:off x="1739603" y="3568503"/>
            <a:ext cx="60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solidFill>
                  <a:srgbClr val="000000"/>
                </a:solidFill>
                <a:latin typeface="黑体" panose="02010609060101010101" pitchFamily="49" charset="-122"/>
                <a:ea typeface="黑体" panose="02010609060101010101" pitchFamily="49" charset="-122"/>
              </a:rPr>
              <a:t>独立型数据集市</a:t>
            </a:r>
          </a:p>
        </p:txBody>
      </p:sp>
      <p:sp>
        <p:nvSpPr>
          <p:cNvPr id="36870" name="AutoShape 11"/>
          <p:cNvSpPr>
            <a:spLocks noChangeArrowheads="1"/>
          </p:cNvSpPr>
          <p:nvPr/>
        </p:nvSpPr>
        <p:spPr bwMode="auto">
          <a:xfrm>
            <a:off x="3131840" y="3814565"/>
            <a:ext cx="457200" cy="381000"/>
          </a:xfrm>
          <a:prstGeom prst="can">
            <a:avLst>
              <a:gd name="adj" fmla="val 25000"/>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6871" name="AutoShape 12"/>
          <p:cNvSpPr>
            <a:spLocks noChangeArrowheads="1"/>
          </p:cNvSpPr>
          <p:nvPr/>
        </p:nvSpPr>
        <p:spPr bwMode="auto">
          <a:xfrm>
            <a:off x="3817640" y="3814565"/>
            <a:ext cx="457200" cy="381000"/>
          </a:xfrm>
          <a:prstGeom prst="can">
            <a:avLst>
              <a:gd name="adj" fmla="val 25000"/>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6872" name="AutoShape 13"/>
          <p:cNvSpPr>
            <a:spLocks noChangeArrowheads="1"/>
          </p:cNvSpPr>
          <p:nvPr/>
        </p:nvSpPr>
        <p:spPr bwMode="auto">
          <a:xfrm>
            <a:off x="4503440" y="3814565"/>
            <a:ext cx="457200" cy="381000"/>
          </a:xfrm>
          <a:prstGeom prst="can">
            <a:avLst>
              <a:gd name="adj" fmla="val 25000"/>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6873" name="AutoShape 14"/>
          <p:cNvSpPr>
            <a:spLocks noChangeArrowheads="1"/>
          </p:cNvSpPr>
          <p:nvPr/>
        </p:nvSpPr>
        <p:spPr bwMode="auto">
          <a:xfrm>
            <a:off x="5189240" y="3814565"/>
            <a:ext cx="457200" cy="381000"/>
          </a:xfrm>
          <a:prstGeom prst="can">
            <a:avLst>
              <a:gd name="adj" fmla="val 25000"/>
            </a:avLst>
          </a:prstGeom>
          <a:solidFill>
            <a:schemeClr val="accent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6874" name="Line 15"/>
          <p:cNvSpPr>
            <a:spLocks noChangeShapeType="1"/>
          </p:cNvSpPr>
          <p:nvPr/>
        </p:nvSpPr>
        <p:spPr bwMode="auto">
          <a:xfrm>
            <a:off x="4046240" y="4195565"/>
            <a:ext cx="69850" cy="8128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6875" name="Line 16"/>
          <p:cNvSpPr>
            <a:spLocks noChangeShapeType="1"/>
          </p:cNvSpPr>
          <p:nvPr/>
        </p:nvSpPr>
        <p:spPr bwMode="auto">
          <a:xfrm flipH="1">
            <a:off x="4547890" y="4195565"/>
            <a:ext cx="184150" cy="741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6876" name="AutoShape 17"/>
          <p:cNvSpPr>
            <a:spLocks noChangeArrowheads="1"/>
          </p:cNvSpPr>
          <p:nvPr/>
        </p:nvSpPr>
        <p:spPr bwMode="auto">
          <a:xfrm>
            <a:off x="3589040" y="4957565"/>
            <a:ext cx="1600200" cy="914400"/>
          </a:xfrm>
          <a:prstGeom prst="can">
            <a:avLst>
              <a:gd name="adj" fmla="val 25000"/>
            </a:avLst>
          </a:prstGeom>
          <a:solidFill>
            <a:srgbClr val="E1C3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endParaRPr kumimoji="1" lang="zh-CN" altLang="zh-CN" sz="1800" b="1">
              <a:solidFill>
                <a:schemeClr val="bg1"/>
              </a:solidFill>
              <a:latin typeface="黑体" panose="02010609060101010101" pitchFamily="49" charset="-122"/>
              <a:ea typeface="黑体" panose="02010609060101010101" pitchFamily="49" charset="-122"/>
            </a:endParaRPr>
          </a:p>
        </p:txBody>
      </p:sp>
      <p:sp>
        <p:nvSpPr>
          <p:cNvPr id="36877" name="Line 18"/>
          <p:cNvSpPr>
            <a:spLocks noChangeShapeType="1"/>
          </p:cNvSpPr>
          <p:nvPr/>
        </p:nvSpPr>
        <p:spPr bwMode="auto">
          <a:xfrm>
            <a:off x="3360440" y="4195565"/>
            <a:ext cx="381000" cy="838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6878" name="Line 19"/>
          <p:cNvSpPr>
            <a:spLocks noChangeShapeType="1"/>
          </p:cNvSpPr>
          <p:nvPr/>
        </p:nvSpPr>
        <p:spPr bwMode="auto">
          <a:xfrm flipH="1">
            <a:off x="4960640" y="4195565"/>
            <a:ext cx="457200" cy="8382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36879" name="Text Box 20"/>
          <p:cNvSpPr txBox="1">
            <a:spLocks noChangeArrowheads="1"/>
          </p:cNvSpPr>
          <p:nvPr/>
        </p:nvSpPr>
        <p:spPr bwMode="auto">
          <a:xfrm>
            <a:off x="6179840" y="373836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solidFill>
                  <a:srgbClr val="000000"/>
                </a:solidFill>
                <a:latin typeface="黑体" panose="02010609060101010101" pitchFamily="49" charset="-122"/>
                <a:ea typeface="黑体" panose="02010609060101010101" pitchFamily="49" charset="-122"/>
              </a:rPr>
              <a:t>数据源</a:t>
            </a:r>
          </a:p>
        </p:txBody>
      </p:sp>
      <p:sp>
        <p:nvSpPr>
          <p:cNvPr id="36880" name="Text Box 21"/>
          <p:cNvSpPr txBox="1">
            <a:spLocks noChangeArrowheads="1"/>
          </p:cNvSpPr>
          <p:nvPr/>
        </p:nvSpPr>
        <p:spPr bwMode="auto">
          <a:xfrm>
            <a:off x="5798840" y="518616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b="1">
                <a:solidFill>
                  <a:srgbClr val="000000"/>
                </a:solidFill>
                <a:latin typeface="黑体" panose="02010609060101010101" pitchFamily="49" charset="-122"/>
                <a:ea typeface="黑体" panose="02010609060101010101" pitchFamily="49" charset="-122"/>
              </a:rPr>
              <a:t>数据集市</a:t>
            </a:r>
          </a:p>
        </p:txBody>
      </p:sp>
      <p:sp>
        <p:nvSpPr>
          <p:cNvPr id="20" name="Rectangle 2">
            <a:extLst>
              <a:ext uri="{FF2B5EF4-FFF2-40B4-BE49-F238E27FC236}">
                <a16:creationId xmlns:a16="http://schemas.microsoft.com/office/drawing/2014/main" id="{43455942-2BCD-48C8-959F-915B5BA988C1}"/>
              </a:ext>
            </a:extLst>
          </p:cNvPr>
          <p:cNvSpPr>
            <a:spLocks noRot="1" noChangeArrowheads="1"/>
          </p:cNvSpPr>
          <p:nvPr/>
        </p:nvSpPr>
        <p:spPr bwMode="auto">
          <a:xfrm>
            <a:off x="279400" y="549275"/>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3.3.2 </a:t>
            </a:r>
            <a:r>
              <a:rPr lang="zh-CN" altLang="en-US" b="1" dirty="0">
                <a:latin typeface="黑体" panose="02010609060101010101" pitchFamily="49" charset="-122"/>
                <a:ea typeface="黑体" panose="02010609060101010101" pitchFamily="49" charset="-122"/>
                <a:cs typeface="+mj-cs"/>
              </a:rPr>
              <a:t>数据集市的类型</a:t>
            </a:r>
          </a:p>
        </p:txBody>
      </p:sp>
      <p:sp>
        <p:nvSpPr>
          <p:cNvPr id="21" name="矩形 20">
            <a:extLst>
              <a:ext uri="{FF2B5EF4-FFF2-40B4-BE49-F238E27FC236}">
                <a16:creationId xmlns:a16="http://schemas.microsoft.com/office/drawing/2014/main" id="{6FA7D2C6-8651-49AF-9D96-0D94CB5309EF}"/>
              </a:ext>
            </a:extLst>
          </p:cNvPr>
          <p:cNvSpPr/>
          <p:nvPr/>
        </p:nvSpPr>
        <p:spPr>
          <a:xfrm>
            <a:off x="356968" y="1207794"/>
            <a:ext cx="2638864" cy="461665"/>
          </a:xfrm>
          <a:prstGeom prst="rect">
            <a:avLst/>
          </a:prstGeom>
        </p:spPr>
        <p:txBody>
          <a:bodyPr wrap="none">
            <a:spAutoFit/>
          </a:bodyPr>
          <a:lstStyle/>
          <a:p>
            <a:pPr marL="285750" indent="-285750">
              <a:buFont typeface="Wingdings" panose="05000000000000000000" pitchFamily="2" charset="2"/>
              <a:buChar char="Ø"/>
            </a:pPr>
            <a:r>
              <a:rPr lang="zh-CN" altLang="en-US" sz="2400" b="1" dirty="0">
                <a:solidFill>
                  <a:srgbClr val="000000"/>
                </a:solidFill>
                <a:latin typeface="黑体" panose="02010609060101010101" pitchFamily="49" charset="-122"/>
                <a:ea typeface="黑体" panose="02010609060101010101" pitchFamily="49" charset="-122"/>
              </a:rPr>
              <a:t>独立型数据集市</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1"/>
          <p:cNvSpPr>
            <a:spLocks noChangeArrowheads="1"/>
          </p:cNvSpPr>
          <p:nvPr/>
        </p:nvSpPr>
        <p:spPr bwMode="auto">
          <a:xfrm>
            <a:off x="611560" y="1346661"/>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
                <a:srgbClr val="00B0F0"/>
              </a:buClr>
              <a:buSzTx/>
              <a:buFont typeface="Wingdings" panose="05000000000000000000" pitchFamily="2" charset="2"/>
              <a:buChar char="Ø"/>
            </a:pPr>
            <a:r>
              <a:rPr lang="zh-CN" altLang="en-US" sz="2800" b="1" dirty="0">
                <a:solidFill>
                  <a:srgbClr val="00B0F0"/>
                </a:solidFill>
                <a:latin typeface="黑体" panose="02010609060101010101" pitchFamily="49" charset="-122"/>
                <a:ea typeface="黑体" panose="02010609060101010101" pitchFamily="49" charset="-122"/>
              </a:rPr>
              <a:t>数据集市建立方法</a:t>
            </a:r>
            <a:endParaRPr lang="zh-CN" altLang="en-US" sz="2800" dirty="0">
              <a:solidFill>
                <a:srgbClr val="00B0F0"/>
              </a:solidFill>
              <a:latin typeface="黑体" panose="02010609060101010101" pitchFamily="49" charset="-122"/>
              <a:ea typeface="黑体" panose="02010609060101010101" pitchFamily="49" charset="-122"/>
            </a:endParaRPr>
          </a:p>
        </p:txBody>
      </p:sp>
      <p:sp>
        <p:nvSpPr>
          <p:cNvPr id="4" name="Rectangle 2">
            <a:extLst>
              <a:ext uri="{FF2B5EF4-FFF2-40B4-BE49-F238E27FC236}">
                <a16:creationId xmlns:a16="http://schemas.microsoft.com/office/drawing/2014/main" id="{0C181FB6-E770-430A-9FE5-BEB6AE5E2DC2}"/>
              </a:ext>
            </a:extLst>
          </p:cNvPr>
          <p:cNvSpPr>
            <a:spLocks noRot="1" noChangeArrowheads="1"/>
          </p:cNvSpPr>
          <p:nvPr/>
        </p:nvSpPr>
        <p:spPr bwMode="auto">
          <a:xfrm>
            <a:off x="279400" y="549275"/>
            <a:ext cx="854075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3.3.2 </a:t>
            </a:r>
            <a:r>
              <a:rPr lang="zh-CN" altLang="en-US" b="1" dirty="0">
                <a:latin typeface="黑体" panose="02010609060101010101" pitchFamily="49" charset="-122"/>
                <a:ea typeface="黑体" panose="02010609060101010101" pitchFamily="49" charset="-122"/>
                <a:cs typeface="+mj-cs"/>
              </a:rPr>
              <a:t>数据集市的建立</a:t>
            </a:r>
          </a:p>
        </p:txBody>
      </p:sp>
      <p:sp>
        <p:nvSpPr>
          <p:cNvPr id="5" name="矩形 1">
            <a:extLst>
              <a:ext uri="{FF2B5EF4-FFF2-40B4-BE49-F238E27FC236}">
                <a16:creationId xmlns:a16="http://schemas.microsoft.com/office/drawing/2014/main" id="{7413A776-7379-4E8E-ADED-7278D6B7F67C}"/>
              </a:ext>
            </a:extLst>
          </p:cNvPr>
          <p:cNvSpPr>
            <a:spLocks noChangeArrowheads="1"/>
          </p:cNvSpPr>
          <p:nvPr/>
        </p:nvSpPr>
        <p:spPr bwMode="auto">
          <a:xfrm>
            <a:off x="389013" y="1988625"/>
            <a:ext cx="8540750" cy="445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lvl="1" indent="-342900">
              <a:lnSpc>
                <a:spcPct val="150000"/>
              </a:lnSpc>
              <a:spcBef>
                <a:spcPct val="0"/>
              </a:spcBef>
              <a:buClrTx/>
              <a:buSzTx/>
              <a:buFont typeface="Wingdings" panose="05000000000000000000" pitchFamily="2" charset="2"/>
              <a:buChar char="Ø"/>
            </a:pPr>
            <a:r>
              <a:rPr lang="zh-CN" altLang="en-US" sz="2400" b="1" dirty="0">
                <a:solidFill>
                  <a:srgbClr val="000000"/>
                </a:solidFill>
                <a:latin typeface="黑体" panose="02010609060101010101" pitchFamily="49" charset="-122"/>
                <a:ea typeface="黑体" panose="02010609060101010101" pitchFamily="49" charset="-122"/>
              </a:rPr>
              <a:t>自上而下的方法：</a:t>
            </a:r>
            <a:r>
              <a:rPr lang="zh-CN" altLang="zh-CN" sz="2400" b="1" dirty="0">
                <a:solidFill>
                  <a:srgbClr val="FF0000"/>
                </a:solidFill>
                <a:latin typeface="黑体" panose="02010609060101010101" pitchFamily="49" charset="-122"/>
                <a:ea typeface="黑体" panose="02010609060101010101" pitchFamily="49" charset="-122"/>
              </a:rPr>
              <a:t>从属型的数据集市</a:t>
            </a:r>
            <a:r>
              <a:rPr lang="zh-CN" altLang="zh-CN" sz="2400" b="1" dirty="0">
                <a:solidFill>
                  <a:srgbClr val="000000"/>
                </a:solidFill>
                <a:latin typeface="黑体" panose="02010609060101010101" pitchFamily="49" charset="-122"/>
                <a:ea typeface="黑体" panose="02010609060101010101" pitchFamily="49" charset="-122"/>
              </a:rPr>
              <a:t>采用的是自上而下的方法。首先建立企业的数据仓库，然后从企业级的数据仓库中为各个部门抽取必要的数据建立部门级的数据集市。</a:t>
            </a:r>
            <a:endParaRPr lang="en-US" altLang="zh-CN" sz="2400" b="1" dirty="0">
              <a:solidFill>
                <a:srgbClr val="000000"/>
              </a:solidFill>
              <a:latin typeface="黑体" panose="02010609060101010101" pitchFamily="49" charset="-122"/>
              <a:ea typeface="黑体" panose="02010609060101010101" pitchFamily="49" charset="-122"/>
            </a:endParaRPr>
          </a:p>
          <a:p>
            <a:pPr marL="800100" lvl="1" indent="-342900">
              <a:lnSpc>
                <a:spcPct val="150000"/>
              </a:lnSpc>
              <a:spcBef>
                <a:spcPct val="0"/>
              </a:spcBef>
              <a:buClrTx/>
              <a:buSzTx/>
              <a:buFont typeface="Wingdings" panose="05000000000000000000" pitchFamily="2" charset="2"/>
              <a:buChar char="Ø"/>
            </a:pPr>
            <a:r>
              <a:rPr lang="zh-CN" altLang="en-US" sz="2400" b="1" dirty="0">
                <a:solidFill>
                  <a:srgbClr val="000000"/>
                </a:solidFill>
                <a:latin typeface="黑体" panose="02010609060101010101" pitchFamily="49" charset="-122"/>
                <a:ea typeface="黑体" panose="02010609060101010101" pitchFamily="49" charset="-122"/>
              </a:rPr>
              <a:t>自下而上的方法：</a:t>
            </a:r>
            <a:r>
              <a:rPr lang="zh-CN" altLang="zh-CN" sz="2400" b="1" dirty="0">
                <a:solidFill>
                  <a:srgbClr val="000000"/>
                </a:solidFill>
                <a:latin typeface="黑体" panose="02010609060101010101" pitchFamily="49" charset="-122"/>
                <a:ea typeface="黑体" panose="02010609060101010101" pitchFamily="49" charset="-122"/>
              </a:rPr>
              <a:t>自下而上的开发方法是先从数据集市入手，就某一个特定的主题，先构建</a:t>
            </a:r>
            <a:r>
              <a:rPr lang="zh-CN" altLang="zh-CN" sz="2400" b="1" dirty="0">
                <a:solidFill>
                  <a:srgbClr val="FF0000"/>
                </a:solidFill>
                <a:latin typeface="黑体" panose="02010609060101010101" pitchFamily="49" charset="-122"/>
                <a:ea typeface="黑体" panose="02010609060101010101" pitchFamily="49" charset="-122"/>
              </a:rPr>
              <a:t>独立的数据集市</a:t>
            </a:r>
            <a:r>
              <a:rPr lang="zh-CN" altLang="zh-CN" sz="2400" b="1" dirty="0">
                <a:solidFill>
                  <a:srgbClr val="000000"/>
                </a:solidFill>
                <a:latin typeface="黑体" panose="02010609060101010101" pitchFamily="49" charset="-122"/>
                <a:ea typeface="黑体" panose="02010609060101010101" pitchFamily="49" charset="-122"/>
              </a:rPr>
              <a:t>，当数据集市达到一定的规模，再从各个数据集市进行数据的再次抽取建立企业级的数据仓库。</a:t>
            </a:r>
            <a:endParaRPr lang="en-US" altLang="zh-CN" sz="2400" b="1" dirty="0">
              <a:solidFill>
                <a:srgbClr val="0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49713202"/>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noChangeArrowheads="1"/>
          </p:cNvSpPr>
          <p:nvPr>
            <p:ph type="title"/>
          </p:nvPr>
        </p:nvSpPr>
        <p:spPr/>
        <p:txBody>
          <a:bodyPr/>
          <a:lstStyle/>
          <a:p>
            <a:r>
              <a:rPr lang="zh-CN" altLang="en-US" sz="3600" dirty="0">
                <a:latin typeface="黑体" panose="02010609060101010101" pitchFamily="49" charset="-122"/>
                <a:ea typeface="黑体" panose="02010609060101010101" pitchFamily="49" charset="-122"/>
              </a:rPr>
              <a:t>第 </a:t>
            </a:r>
            <a:r>
              <a:rPr lang="en-US" altLang="zh-CN" sz="3600" dirty="0">
                <a:latin typeface="黑体" panose="02010609060101010101" pitchFamily="49" charset="-122"/>
                <a:ea typeface="黑体" panose="02010609060101010101" pitchFamily="49" charset="-122"/>
              </a:rPr>
              <a:t>3 </a:t>
            </a:r>
            <a:r>
              <a:rPr lang="zh-CN" altLang="en-US" sz="3600" dirty="0">
                <a:latin typeface="黑体" panose="02010609060101010101" pitchFamily="49" charset="-122"/>
                <a:ea typeface="黑体" panose="02010609060101010101" pitchFamily="49" charset="-122"/>
              </a:rPr>
              <a:t>章 数据存储</a:t>
            </a:r>
          </a:p>
        </p:txBody>
      </p:sp>
      <p:sp>
        <p:nvSpPr>
          <p:cNvPr id="5123" name="内容占位符 2"/>
          <p:cNvSpPr>
            <a:spLocks noGrp="1" noChangeArrowheads="1"/>
          </p:cNvSpPr>
          <p:nvPr>
            <p:ph idx="1"/>
          </p:nvPr>
        </p:nvSpPr>
        <p:spPr>
          <a:xfrm>
            <a:off x="755576" y="1828800"/>
            <a:ext cx="8229600" cy="4797426"/>
          </a:xfrm>
        </p:spPr>
        <p:txBody>
          <a:bodyPr/>
          <a:lstStyle/>
          <a:p>
            <a:r>
              <a:rPr lang="en-US" altLang="zh-CN" b="1" dirty="0">
                <a:solidFill>
                  <a:schemeClr val="accent3">
                    <a:lumMod val="65000"/>
                  </a:schemeClr>
                </a:solidFill>
                <a:latin typeface="黑体" panose="02010609060101010101" pitchFamily="49" charset="-122"/>
                <a:ea typeface="黑体" panose="02010609060101010101" pitchFamily="49" charset="-122"/>
              </a:rPr>
              <a:t>3.1</a:t>
            </a:r>
            <a:r>
              <a:rPr lang="zh-CN" altLang="en-US" b="1" dirty="0">
                <a:solidFill>
                  <a:schemeClr val="accent3">
                    <a:lumMod val="65000"/>
                  </a:schemeClr>
                </a:solidFill>
                <a:latin typeface="黑体" panose="02010609060101010101" pitchFamily="49" charset="-122"/>
                <a:ea typeface="黑体" panose="02010609060101010101" pitchFamily="49" charset="-122"/>
              </a:rPr>
              <a:t>  数据仓库的数据模型</a:t>
            </a:r>
            <a:endParaRPr lang="en-US" altLang="zh-CN"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b="1" dirty="0">
                <a:solidFill>
                  <a:schemeClr val="accent3">
                    <a:lumMod val="65000"/>
                  </a:schemeClr>
                </a:solidFill>
                <a:latin typeface="黑体" panose="02010609060101010101" pitchFamily="49" charset="-122"/>
                <a:ea typeface="黑体" panose="02010609060101010101" pitchFamily="49" charset="-122"/>
              </a:rPr>
              <a:t>3.2</a:t>
            </a:r>
            <a:r>
              <a:rPr lang="zh-CN" altLang="en-US" b="1" dirty="0">
                <a:solidFill>
                  <a:schemeClr val="accent3">
                    <a:lumMod val="65000"/>
                  </a:schemeClr>
                </a:solidFill>
                <a:latin typeface="黑体" panose="02010609060101010101" pitchFamily="49" charset="-122"/>
                <a:ea typeface="黑体" panose="02010609060101010101" pitchFamily="49" charset="-122"/>
              </a:rPr>
              <a:t>  元数据存储</a:t>
            </a:r>
            <a:endParaRPr lang="en-US" altLang="zh-CN"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b="1" dirty="0">
                <a:solidFill>
                  <a:schemeClr val="accent3">
                    <a:lumMod val="65000"/>
                  </a:schemeClr>
                </a:solidFill>
                <a:latin typeface="黑体" panose="02010609060101010101" pitchFamily="49" charset="-122"/>
                <a:ea typeface="黑体" panose="02010609060101010101" pitchFamily="49" charset="-122"/>
              </a:rPr>
              <a:t>3.3</a:t>
            </a:r>
            <a:r>
              <a:rPr lang="zh-CN" altLang="en-US" b="1" dirty="0">
                <a:solidFill>
                  <a:schemeClr val="accent3">
                    <a:lumMod val="65000"/>
                  </a:schemeClr>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 </a:t>
            </a:r>
            <a:r>
              <a:rPr lang="zh-CN" altLang="en-US" b="1" dirty="0">
                <a:solidFill>
                  <a:schemeClr val="accent3">
                    <a:lumMod val="65000"/>
                  </a:schemeClr>
                </a:solidFill>
                <a:latin typeface="黑体" panose="02010609060101010101" pitchFamily="49" charset="-122"/>
                <a:ea typeface="黑体" panose="02010609060101010101" pitchFamily="49" charset="-122"/>
              </a:rPr>
              <a:t>数据集市</a:t>
            </a:r>
            <a:endParaRPr lang="en-US" altLang="zh-CN"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b="1" dirty="0">
                <a:latin typeface="黑体" panose="02010609060101010101" pitchFamily="49" charset="-122"/>
                <a:ea typeface="黑体" panose="02010609060101010101" pitchFamily="49" charset="-122"/>
              </a:rPr>
              <a:t>3.4</a:t>
            </a:r>
            <a:r>
              <a:rPr lang="zh-CN" altLang="en-US" b="1" dirty="0">
                <a:latin typeface="黑体" panose="02010609060101010101" pitchFamily="49" charset="-122"/>
                <a:ea typeface="黑体" panose="02010609060101010101" pitchFamily="49" charset="-122"/>
              </a:rPr>
              <a:t> </a:t>
            </a:r>
            <a:r>
              <a:rPr lang="zh-CN" altLang="en-US" b="1" dirty="0">
                <a:solidFill>
                  <a:schemeClr val="accent3">
                    <a:lumMod val="65000"/>
                  </a:schemeClr>
                </a:solidFill>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大数据存储技术</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3.4.1 </a:t>
            </a:r>
            <a:r>
              <a:rPr lang="zh-CN" altLang="en-US" b="1" dirty="0">
                <a:latin typeface="黑体" panose="02010609060101010101" pitchFamily="49" charset="-122"/>
                <a:ea typeface="黑体" panose="02010609060101010101" pitchFamily="49" charset="-122"/>
              </a:rPr>
              <a:t>大数据的概念</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3.4.2 </a:t>
            </a:r>
            <a:r>
              <a:rPr lang="zh-CN" altLang="en-US" b="1" dirty="0">
                <a:latin typeface="黑体" panose="02010609060101010101" pitchFamily="49" charset="-122"/>
                <a:ea typeface="黑体" panose="02010609060101010101" pitchFamily="49" charset="-122"/>
              </a:rPr>
              <a:t>传统数据库的局限</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3.4.3 NoSQL</a:t>
            </a:r>
            <a:r>
              <a:rPr lang="zh-CN" altLang="zh-CN" b="1" dirty="0">
                <a:latin typeface="黑体" panose="02010609060101010101" pitchFamily="49" charset="-122"/>
                <a:ea typeface="黑体" panose="02010609060101010101" pitchFamily="49" charset="-122"/>
              </a:rPr>
              <a:t>数据库</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3.4.4 </a:t>
            </a:r>
            <a:r>
              <a:rPr lang="zh-CN" altLang="zh-CN" b="1" dirty="0">
                <a:latin typeface="黑体" panose="02010609060101010101" pitchFamily="49" charset="-122"/>
                <a:ea typeface="黑体" panose="02010609060101010101" pitchFamily="49" charset="-122"/>
              </a:rPr>
              <a:t>几种主流</a:t>
            </a:r>
            <a:r>
              <a:rPr lang="en-US" altLang="zh-CN" b="1" dirty="0">
                <a:latin typeface="黑体" panose="02010609060101010101" pitchFamily="49" charset="-122"/>
                <a:ea typeface="黑体" panose="02010609060101010101" pitchFamily="49" charset="-122"/>
              </a:rPr>
              <a:t>NoSQL</a:t>
            </a:r>
            <a:r>
              <a:rPr lang="zh-CN" altLang="zh-CN" b="1" dirty="0">
                <a:latin typeface="黑体" panose="02010609060101010101" pitchFamily="49" charset="-122"/>
                <a:ea typeface="黑体" panose="02010609060101010101" pitchFamily="49" charset="-122"/>
              </a:rPr>
              <a:t>数据库</a:t>
            </a:r>
            <a:endParaRPr lang="en-US" alt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84551608"/>
      </p:ext>
    </p:extLst>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组合 3"/>
          <p:cNvGrpSpPr>
            <a:grpSpLocks/>
          </p:cNvGrpSpPr>
          <p:nvPr/>
        </p:nvGrpSpPr>
        <p:grpSpPr bwMode="auto">
          <a:xfrm>
            <a:off x="408716" y="1116533"/>
            <a:ext cx="4371974" cy="503400"/>
            <a:chOff x="120650" y="1155833"/>
            <a:chExt cx="4694804" cy="546464"/>
          </a:xfrm>
        </p:grpSpPr>
        <p:sp>
          <p:nvSpPr>
            <p:cNvPr id="40989" name="五边形 2"/>
            <p:cNvSpPr>
              <a:spLocks noChangeArrowheads="1"/>
            </p:cNvSpPr>
            <p:nvPr/>
          </p:nvSpPr>
          <p:spPr bwMode="auto">
            <a:xfrm>
              <a:off x="120650" y="1155833"/>
              <a:ext cx="4694804" cy="546464"/>
            </a:xfrm>
            <a:prstGeom prst="homePlate">
              <a:avLst>
                <a:gd name="adj" fmla="val 49996"/>
              </a:avLst>
            </a:prstGeom>
            <a:solidFill>
              <a:srgbClr val="00B0F0"/>
            </a:solidFill>
            <a:ln w="28575">
              <a:solidFill>
                <a:srgbClr val="0066CC"/>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endParaRPr lang="zh-CN" altLang="zh-CN" sz="1600">
                <a:latin typeface="微软雅黑" panose="020B0503020204020204" pitchFamily="34" charset="-122"/>
                <a:ea typeface="微软雅黑" panose="020B0503020204020204" pitchFamily="34" charset="-122"/>
              </a:endParaRPr>
            </a:p>
          </p:txBody>
        </p:sp>
        <p:sp>
          <p:nvSpPr>
            <p:cNvPr id="40990" name="TextBox 5"/>
            <p:cNvSpPr txBox="1">
              <a:spLocks noChangeArrowheads="1"/>
            </p:cNvSpPr>
            <p:nvPr/>
          </p:nvSpPr>
          <p:spPr bwMode="auto">
            <a:xfrm>
              <a:off x="250825" y="1198561"/>
              <a:ext cx="4389438" cy="39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atinLnBrk="1">
                <a:spcBef>
                  <a:spcPct val="0"/>
                </a:spcBef>
                <a:buClrTx/>
                <a:buSzTx/>
                <a:buFont typeface="Arial" panose="020B0604020202020204" pitchFamily="34" charset="0"/>
                <a:buNone/>
              </a:pPr>
              <a:r>
                <a:rPr lang="zh-CN" altLang="en-US" sz="2000" b="1">
                  <a:solidFill>
                    <a:schemeClr val="bg1"/>
                  </a:solidFill>
                  <a:latin typeface="微软雅黑" panose="020B0503020204020204" pitchFamily="34" charset="-122"/>
                  <a:ea typeface="微软雅黑" panose="020B0503020204020204" pitchFamily="34" charset="-122"/>
                </a:rPr>
                <a:t>数据量增加</a:t>
              </a:r>
              <a:endParaRPr lang="en-US" altLang="zh-CN" sz="2000" b="1">
                <a:solidFill>
                  <a:schemeClr val="bg1"/>
                </a:solidFill>
                <a:latin typeface="微软雅黑" panose="020B0503020204020204" pitchFamily="34" charset="-122"/>
                <a:ea typeface="微软雅黑" panose="020B0503020204020204" pitchFamily="34" charset="-122"/>
              </a:endParaRPr>
            </a:p>
          </p:txBody>
        </p:sp>
      </p:grpSp>
      <p:grpSp>
        <p:nvGrpSpPr>
          <p:cNvPr id="40963" name="组合 4"/>
          <p:cNvGrpSpPr>
            <a:grpSpLocks/>
          </p:cNvGrpSpPr>
          <p:nvPr/>
        </p:nvGrpSpPr>
        <p:grpSpPr bwMode="auto">
          <a:xfrm>
            <a:off x="428992" y="1764395"/>
            <a:ext cx="4118335" cy="3241675"/>
            <a:chOff x="179510" y="1845649"/>
            <a:chExt cx="4401381" cy="3240696"/>
          </a:xfrm>
        </p:grpSpPr>
        <p:grpSp>
          <p:nvGrpSpPr>
            <p:cNvPr id="40978" name="组合 19"/>
            <p:cNvGrpSpPr>
              <a:grpSpLocks/>
            </p:cNvGrpSpPr>
            <p:nvPr/>
          </p:nvGrpSpPr>
          <p:grpSpPr bwMode="auto">
            <a:xfrm>
              <a:off x="525813" y="4497427"/>
              <a:ext cx="3818560" cy="363016"/>
              <a:chOff x="455199" y="3634766"/>
              <a:chExt cx="3817244" cy="361893"/>
            </a:xfrm>
          </p:grpSpPr>
          <p:sp>
            <p:nvSpPr>
              <p:cNvPr id="40982" name="右箭头 16"/>
              <p:cNvSpPr>
                <a:spLocks noChangeArrowheads="1"/>
              </p:cNvSpPr>
              <p:nvPr/>
            </p:nvSpPr>
            <p:spPr bwMode="auto">
              <a:xfrm>
                <a:off x="1133889" y="3734210"/>
                <a:ext cx="288032" cy="144016"/>
              </a:xfrm>
              <a:prstGeom prst="rightArrow">
                <a:avLst>
                  <a:gd name="adj1" fmla="val 50000"/>
                  <a:gd name="adj2" fmla="val 50000"/>
                </a:avLst>
              </a:prstGeom>
              <a:noFill/>
              <a:ln w="28575">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endParaRPr lang="zh-CN" altLang="zh-CN" sz="1600">
                  <a:latin typeface="微软雅黑" panose="020B0503020204020204" pitchFamily="34" charset="-122"/>
                  <a:ea typeface="微软雅黑" panose="020B0503020204020204" pitchFamily="34" charset="-122"/>
                </a:endParaRPr>
              </a:p>
            </p:txBody>
          </p:sp>
          <p:sp>
            <p:nvSpPr>
              <p:cNvPr id="40983" name="TextBox 17"/>
              <p:cNvSpPr txBox="1">
                <a:spLocks noChangeArrowheads="1"/>
              </p:cNvSpPr>
              <p:nvPr/>
            </p:nvSpPr>
            <p:spPr bwMode="auto">
              <a:xfrm>
                <a:off x="455199" y="3656862"/>
                <a:ext cx="555545" cy="33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atinLnBrk="1">
                  <a:spcBef>
                    <a:spcPct val="0"/>
                  </a:spcBef>
                  <a:buClrTx/>
                  <a:buSzTx/>
                  <a:buFont typeface="Arial" panose="020B0604020202020204" pitchFamily="34" charset="0"/>
                  <a:buNone/>
                </a:pPr>
                <a:r>
                  <a:rPr lang="en-US" altLang="zh-CN" sz="1600" b="1" dirty="0">
                    <a:latin typeface="Times New Roman" panose="02020603050405020304" pitchFamily="18" charset="0"/>
                    <a:ea typeface="Gulim" pitchFamily="34" charset="-127"/>
                    <a:cs typeface="Times New Roman" panose="02020603050405020304" pitchFamily="18" charset="0"/>
                  </a:rPr>
                  <a:t>TB</a:t>
                </a:r>
              </a:p>
            </p:txBody>
          </p:sp>
          <p:sp>
            <p:nvSpPr>
              <p:cNvPr id="40984" name="TextBox 18"/>
              <p:cNvSpPr txBox="1">
                <a:spLocks noChangeArrowheads="1"/>
              </p:cNvSpPr>
              <p:nvPr/>
            </p:nvSpPr>
            <p:spPr bwMode="auto">
              <a:xfrm>
                <a:off x="1567566" y="3659254"/>
                <a:ext cx="504055" cy="33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atinLnBrk="1">
                  <a:spcBef>
                    <a:spcPct val="0"/>
                  </a:spcBef>
                  <a:buClrTx/>
                  <a:buSzTx/>
                  <a:buNone/>
                </a:pPr>
                <a:r>
                  <a:rPr lang="en-US" altLang="zh-CN" sz="1600" b="1" dirty="0">
                    <a:latin typeface="Times New Roman" panose="02020603050405020304" pitchFamily="18" charset="0"/>
                    <a:ea typeface="Gulim" pitchFamily="34" charset="-127"/>
                    <a:cs typeface="Times New Roman" panose="02020603050405020304" pitchFamily="18" charset="0"/>
                  </a:rPr>
                  <a:t>PB</a:t>
                </a:r>
              </a:p>
            </p:txBody>
          </p:sp>
          <p:sp>
            <p:nvSpPr>
              <p:cNvPr id="40985" name="TextBox 19"/>
              <p:cNvSpPr txBox="1">
                <a:spLocks noChangeArrowheads="1"/>
              </p:cNvSpPr>
              <p:nvPr/>
            </p:nvSpPr>
            <p:spPr bwMode="auto">
              <a:xfrm>
                <a:off x="3768388" y="3654753"/>
                <a:ext cx="504055" cy="33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atinLnBrk="1">
                  <a:spcBef>
                    <a:spcPct val="0"/>
                  </a:spcBef>
                  <a:buClrTx/>
                  <a:buSzTx/>
                  <a:buNone/>
                </a:pPr>
                <a:r>
                  <a:rPr lang="en-US" altLang="zh-CN" sz="1600" b="1" dirty="0">
                    <a:latin typeface="Times New Roman" panose="02020603050405020304" pitchFamily="18" charset="0"/>
                    <a:ea typeface="Gulim" pitchFamily="34" charset="-127"/>
                    <a:cs typeface="Times New Roman" panose="02020603050405020304" pitchFamily="18" charset="0"/>
                  </a:rPr>
                  <a:t>ZB</a:t>
                </a:r>
              </a:p>
            </p:txBody>
          </p:sp>
          <p:sp>
            <p:nvSpPr>
              <p:cNvPr id="40986" name="TextBox 20"/>
              <p:cNvSpPr txBox="1">
                <a:spLocks noChangeArrowheads="1"/>
              </p:cNvSpPr>
              <p:nvPr/>
            </p:nvSpPr>
            <p:spPr bwMode="auto">
              <a:xfrm>
                <a:off x="2670692" y="3634766"/>
                <a:ext cx="504055" cy="33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atinLnBrk="1">
                  <a:spcBef>
                    <a:spcPct val="0"/>
                  </a:spcBef>
                  <a:buClrTx/>
                  <a:buSzTx/>
                  <a:buNone/>
                </a:pPr>
                <a:r>
                  <a:rPr lang="en-US" altLang="zh-CN" sz="1600" b="1" dirty="0">
                    <a:latin typeface="Times New Roman" panose="02020603050405020304" pitchFamily="18" charset="0"/>
                    <a:ea typeface="Gulim" pitchFamily="34" charset="-127"/>
                    <a:cs typeface="Times New Roman" panose="02020603050405020304" pitchFamily="18" charset="0"/>
                  </a:rPr>
                  <a:t>EB</a:t>
                </a:r>
              </a:p>
            </p:txBody>
          </p:sp>
          <p:sp>
            <p:nvSpPr>
              <p:cNvPr id="40987" name="右箭头 21"/>
              <p:cNvSpPr>
                <a:spLocks noChangeArrowheads="1"/>
              </p:cNvSpPr>
              <p:nvPr/>
            </p:nvSpPr>
            <p:spPr bwMode="auto">
              <a:xfrm>
                <a:off x="2207104" y="3731461"/>
                <a:ext cx="288032" cy="144016"/>
              </a:xfrm>
              <a:prstGeom prst="rightArrow">
                <a:avLst>
                  <a:gd name="adj1" fmla="val 50000"/>
                  <a:gd name="adj2" fmla="val 50000"/>
                </a:avLst>
              </a:prstGeom>
              <a:noFill/>
              <a:ln w="28575">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endParaRPr lang="zh-CN" altLang="zh-CN" sz="1600">
                  <a:latin typeface="微软雅黑" panose="020B0503020204020204" pitchFamily="34" charset="-122"/>
                  <a:ea typeface="微软雅黑" panose="020B0503020204020204" pitchFamily="34" charset="-122"/>
                </a:endParaRPr>
              </a:p>
            </p:txBody>
          </p:sp>
          <p:sp>
            <p:nvSpPr>
              <p:cNvPr id="40988" name="右箭头 22"/>
              <p:cNvSpPr>
                <a:spLocks noChangeArrowheads="1"/>
              </p:cNvSpPr>
              <p:nvPr/>
            </p:nvSpPr>
            <p:spPr bwMode="auto">
              <a:xfrm>
                <a:off x="3284389" y="3753557"/>
                <a:ext cx="288032" cy="144016"/>
              </a:xfrm>
              <a:prstGeom prst="rightArrow">
                <a:avLst>
                  <a:gd name="adj1" fmla="val 50000"/>
                  <a:gd name="adj2" fmla="val 50000"/>
                </a:avLst>
              </a:prstGeom>
              <a:noFill/>
              <a:ln w="28575">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endParaRPr lang="zh-CN" altLang="zh-CN" sz="1600">
                  <a:latin typeface="微软雅黑" panose="020B0503020204020204" pitchFamily="34" charset="-122"/>
                  <a:ea typeface="微软雅黑" panose="020B0503020204020204" pitchFamily="34" charset="-122"/>
                </a:endParaRPr>
              </a:p>
            </p:txBody>
          </p:sp>
        </p:grpSp>
        <p:sp>
          <p:nvSpPr>
            <p:cNvPr id="40979" name="TextBox 4"/>
            <p:cNvSpPr txBox="1">
              <a:spLocks noChangeArrowheads="1"/>
            </p:cNvSpPr>
            <p:nvPr/>
          </p:nvSpPr>
          <p:spPr bwMode="auto">
            <a:xfrm>
              <a:off x="330429" y="3614050"/>
              <a:ext cx="4104133" cy="369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atinLnBrk="1">
                <a:spcBef>
                  <a:spcPct val="0"/>
                </a:spcBef>
                <a:buClrTx/>
                <a:buSzTx/>
                <a:buFont typeface="Arial" panose="020B0604020202020204" pitchFamily="34" charset="0"/>
                <a:buNone/>
              </a:pPr>
              <a:endParaRPr lang="en-US" altLang="zh-CN" sz="1800" b="1" dirty="0">
                <a:latin typeface="宋体" panose="02010600030101010101" pitchFamily="2" charset="-122"/>
              </a:endParaRPr>
            </a:p>
          </p:txBody>
        </p:sp>
        <p:sp>
          <p:nvSpPr>
            <p:cNvPr id="40980" name="矩形 21"/>
            <p:cNvSpPr>
              <a:spLocks noChangeArrowheads="1"/>
            </p:cNvSpPr>
            <p:nvPr/>
          </p:nvSpPr>
          <p:spPr bwMode="auto">
            <a:xfrm>
              <a:off x="179510" y="1845649"/>
              <a:ext cx="4401381" cy="3240696"/>
            </a:xfrm>
            <a:prstGeom prst="rect">
              <a:avLst/>
            </a:prstGeom>
            <a:noFill/>
            <a:ln w="28575">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endParaRPr lang="zh-CN" altLang="zh-CN" sz="1600">
                <a:latin typeface="微软雅黑" panose="020B0503020204020204" pitchFamily="34" charset="-122"/>
                <a:ea typeface="微软雅黑" panose="020B0503020204020204" pitchFamily="34" charset="-122"/>
              </a:endParaRPr>
            </a:p>
          </p:txBody>
        </p:sp>
        <p:pic>
          <p:nvPicPr>
            <p:cNvPr id="23" name="Picture 3">
              <a:extLst>
                <a:ext uri="{FF2B5EF4-FFF2-40B4-BE49-F238E27FC236}">
                  <a16:creationId xmlns:a16="http://schemas.microsoft.com/office/drawing/2014/main" id="{6BE785DF-6124-4FA8-9FD9-840F9959EA81}"/>
                </a:ext>
              </a:extLst>
            </p:cNvPr>
            <p:cNvPicPr>
              <a:picLocks noChangeAspect="1" noChangeArrowheads="1"/>
            </p:cNvPicPr>
            <p:nvPr/>
          </p:nvPicPr>
          <p:blipFill>
            <a:blip r:embed="rId2" cstate="print">
              <a:duotone>
                <a:prstClr val="black"/>
                <a:srgbClr val="D9C3A5">
                  <a:tint val="50000"/>
                  <a:satMod val="180000"/>
                </a:srgbClr>
              </a:duotone>
            </a:blip>
            <a:srcRect/>
            <a:stretch>
              <a:fillRect/>
            </a:stretch>
          </p:blipFill>
          <p:spPr bwMode="auto">
            <a:xfrm>
              <a:off x="239488" y="1916832"/>
              <a:ext cx="4320156" cy="2125288"/>
            </a:xfrm>
            <a:prstGeom prst="rect">
              <a:avLst/>
            </a:prstGeom>
            <a:noFill/>
            <a:ln w="9525">
              <a:noFill/>
              <a:miter lim="800000"/>
              <a:headEnd/>
              <a:tailEnd/>
            </a:ln>
          </p:spPr>
        </p:pic>
      </p:grpSp>
      <p:grpSp>
        <p:nvGrpSpPr>
          <p:cNvPr id="40964" name="组合 5"/>
          <p:cNvGrpSpPr>
            <a:grpSpLocks/>
          </p:cNvGrpSpPr>
          <p:nvPr/>
        </p:nvGrpSpPr>
        <p:grpSpPr bwMode="auto">
          <a:xfrm>
            <a:off x="4705721" y="1111341"/>
            <a:ext cx="4176100" cy="508592"/>
            <a:chOff x="4700639" y="1155833"/>
            <a:chExt cx="4443361" cy="546464"/>
          </a:xfrm>
        </p:grpSpPr>
        <p:sp>
          <p:nvSpPr>
            <p:cNvPr id="40976" name="燕尾形 6"/>
            <p:cNvSpPr>
              <a:spLocks noChangeArrowheads="1"/>
            </p:cNvSpPr>
            <p:nvPr/>
          </p:nvSpPr>
          <p:spPr bwMode="auto">
            <a:xfrm>
              <a:off x="4700639" y="1155833"/>
              <a:ext cx="4371923" cy="546464"/>
            </a:xfrm>
            <a:prstGeom prst="chevron">
              <a:avLst>
                <a:gd name="adj" fmla="val 49928"/>
              </a:avLst>
            </a:prstGeom>
            <a:solidFill>
              <a:srgbClr val="00B0F0"/>
            </a:solidFill>
            <a:ln w="28575">
              <a:solidFill>
                <a:srgbClr val="0066CC"/>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latinLnBrk="1">
                <a:spcBef>
                  <a:spcPct val="0"/>
                </a:spcBef>
                <a:buClrTx/>
                <a:buSzTx/>
                <a:buFont typeface="Arial" panose="020B0604020202020204" pitchFamily="34" charset="0"/>
                <a:buNone/>
              </a:pPr>
              <a:endParaRPr lang="zh-CN" altLang="zh-CN" sz="1800">
                <a:latin typeface="微软雅黑" panose="020B0503020204020204" pitchFamily="34" charset="-122"/>
                <a:ea typeface="微软雅黑" panose="020B0503020204020204" pitchFamily="34" charset="-122"/>
              </a:endParaRPr>
            </a:p>
          </p:txBody>
        </p:sp>
        <p:sp>
          <p:nvSpPr>
            <p:cNvPr id="40977" name="TextBox 13"/>
            <p:cNvSpPr txBox="1">
              <a:spLocks noChangeArrowheads="1"/>
            </p:cNvSpPr>
            <p:nvPr/>
          </p:nvSpPr>
          <p:spPr bwMode="auto">
            <a:xfrm>
              <a:off x="5294313" y="1198561"/>
              <a:ext cx="3849687" cy="396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atinLnBrk="1">
                <a:spcBef>
                  <a:spcPct val="0"/>
                </a:spcBef>
                <a:buClrTx/>
                <a:buSzTx/>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数据结构日趋复杂</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grpSp>
        <p:nvGrpSpPr>
          <p:cNvPr id="40965" name="组合 6"/>
          <p:cNvGrpSpPr>
            <a:grpSpLocks/>
          </p:cNvGrpSpPr>
          <p:nvPr/>
        </p:nvGrpSpPr>
        <p:grpSpPr bwMode="auto">
          <a:xfrm>
            <a:off x="4609241" y="1762808"/>
            <a:ext cx="3964554" cy="3241675"/>
            <a:chOff x="4644007" y="1845649"/>
            <a:chExt cx="4237657" cy="3240700"/>
          </a:xfrm>
        </p:grpSpPr>
        <p:sp>
          <p:nvSpPr>
            <p:cNvPr id="40973" name="TextBox 4"/>
            <p:cNvSpPr txBox="1">
              <a:spLocks noChangeArrowheads="1"/>
            </p:cNvSpPr>
            <p:nvPr/>
          </p:nvSpPr>
          <p:spPr bwMode="auto">
            <a:xfrm>
              <a:off x="4788024" y="2032392"/>
              <a:ext cx="396081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atinLnBrk="1">
                <a:spcBef>
                  <a:spcPct val="0"/>
                </a:spcBef>
                <a:buClrTx/>
                <a:buSzTx/>
                <a:buFont typeface="Arial" panose="020B0604020202020204" pitchFamily="34" charset="0"/>
                <a:buNone/>
              </a:pPr>
              <a:r>
                <a:rPr lang="zh-CN" altLang="en-US" sz="1600" b="1" dirty="0">
                  <a:latin typeface="宋体" panose="02010600030101010101" pitchFamily="2" charset="-122"/>
                </a:rPr>
                <a:t>大量新数据源的出现则导致了非结构化、半结构化数据爆发式的增长</a:t>
              </a:r>
            </a:p>
            <a:p>
              <a:pPr latinLnBrk="1">
                <a:spcBef>
                  <a:spcPct val="0"/>
                </a:spcBef>
                <a:buClrTx/>
                <a:buSzTx/>
                <a:buFont typeface="Arial" panose="020B0604020202020204" pitchFamily="34" charset="0"/>
                <a:buNone/>
              </a:pPr>
              <a:endParaRPr lang="en-US" altLang="zh-CN" sz="2000" b="1" dirty="0">
                <a:latin typeface="Gulim" pitchFamily="34" charset="-127"/>
                <a:ea typeface="Gulim" pitchFamily="34" charset="-127"/>
              </a:endParaRPr>
            </a:p>
          </p:txBody>
        </p:sp>
        <p:sp>
          <p:nvSpPr>
            <p:cNvPr id="40974" name="矩形 15"/>
            <p:cNvSpPr>
              <a:spLocks noChangeArrowheads="1"/>
            </p:cNvSpPr>
            <p:nvPr/>
          </p:nvSpPr>
          <p:spPr bwMode="auto">
            <a:xfrm>
              <a:off x="4644007" y="1845649"/>
              <a:ext cx="4237657" cy="3240700"/>
            </a:xfrm>
            <a:prstGeom prst="rect">
              <a:avLst/>
            </a:prstGeom>
            <a:noFill/>
            <a:ln w="28575">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endParaRPr lang="zh-CN" altLang="zh-CN" sz="1600">
                <a:latin typeface="微软雅黑" panose="020B0503020204020204" pitchFamily="34" charset="-122"/>
                <a:ea typeface="微软雅黑" panose="020B0503020204020204" pitchFamily="34" charset="-122"/>
              </a:endParaRPr>
            </a:p>
          </p:txBody>
        </p:sp>
        <p:pic>
          <p:nvPicPr>
            <p:cNvPr id="40975" name="Picture 53" descr="C:\Users\zhengge\Desktop\big-dat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2997830"/>
              <a:ext cx="2520333" cy="1890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66" name="组合 7"/>
          <p:cNvGrpSpPr>
            <a:grpSpLocks/>
          </p:cNvGrpSpPr>
          <p:nvPr/>
        </p:nvGrpSpPr>
        <p:grpSpPr bwMode="auto">
          <a:xfrm>
            <a:off x="408716" y="5147358"/>
            <a:ext cx="8165079" cy="1555753"/>
            <a:chOff x="167092" y="5254965"/>
            <a:chExt cx="8785103" cy="1527851"/>
          </a:xfrm>
        </p:grpSpPr>
        <p:grpSp>
          <p:nvGrpSpPr>
            <p:cNvPr id="40968" name="组合 9"/>
            <p:cNvGrpSpPr>
              <a:grpSpLocks/>
            </p:cNvGrpSpPr>
            <p:nvPr/>
          </p:nvGrpSpPr>
          <p:grpSpPr bwMode="auto">
            <a:xfrm>
              <a:off x="167092" y="5254965"/>
              <a:ext cx="8785103" cy="1527851"/>
              <a:chOff x="499928" y="4514475"/>
              <a:chExt cx="8195953" cy="1426750"/>
            </a:xfrm>
          </p:grpSpPr>
          <p:sp>
            <p:nvSpPr>
              <p:cNvPr id="40970" name="矩形 11"/>
              <p:cNvSpPr>
                <a:spLocks noChangeArrowheads="1"/>
              </p:cNvSpPr>
              <p:nvPr/>
            </p:nvSpPr>
            <p:spPr bwMode="auto">
              <a:xfrm>
                <a:off x="499928" y="4528449"/>
                <a:ext cx="8195953" cy="1412776"/>
              </a:xfrm>
              <a:prstGeom prst="rect">
                <a:avLst/>
              </a:prstGeom>
              <a:noFill/>
              <a:ln w="28575">
                <a:solidFill>
                  <a:srgbClr val="0066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endParaRPr lang="zh-CN" altLang="zh-CN" sz="1600">
                  <a:latin typeface="微软雅黑" panose="020B0503020204020204" pitchFamily="34" charset="-122"/>
                  <a:ea typeface="微软雅黑" panose="020B0503020204020204" pitchFamily="34" charset="-122"/>
                </a:endParaRPr>
              </a:p>
            </p:txBody>
          </p:sp>
          <p:sp>
            <p:nvSpPr>
              <p:cNvPr id="40971" name="五边形 31"/>
              <p:cNvSpPr>
                <a:spLocks noChangeArrowheads="1"/>
              </p:cNvSpPr>
              <p:nvPr/>
            </p:nvSpPr>
            <p:spPr bwMode="auto">
              <a:xfrm rot="5400000">
                <a:off x="4442814" y="585439"/>
                <a:ext cx="312152" cy="8170223"/>
              </a:xfrm>
              <a:prstGeom prst="homePlate">
                <a:avLst>
                  <a:gd name="adj" fmla="val 50000"/>
                </a:avLst>
              </a:prstGeom>
              <a:solidFill>
                <a:srgbClr val="00B0F0"/>
              </a:solidFill>
              <a:ln w="28575">
                <a:solidFill>
                  <a:srgbClr val="0066CC"/>
                </a:solidFill>
                <a:round/>
                <a:headEnd/>
                <a:tailEnd/>
              </a:ln>
            </p:spPr>
            <p:txBody>
              <a:bodyPr rot="10800000" vert="eaVert"/>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endParaRPr lang="zh-CN" altLang="zh-CN" sz="1600">
                  <a:latin typeface="微软雅黑" panose="020B0503020204020204" pitchFamily="34" charset="-122"/>
                  <a:ea typeface="微软雅黑" panose="020B0503020204020204" pitchFamily="34" charset="-122"/>
                </a:endParaRPr>
              </a:p>
            </p:txBody>
          </p:sp>
          <p:sp>
            <p:nvSpPr>
              <p:cNvPr id="40972" name="矩形 13"/>
              <p:cNvSpPr>
                <a:spLocks noChangeArrowheads="1"/>
              </p:cNvSpPr>
              <p:nvPr/>
            </p:nvSpPr>
            <p:spPr bwMode="auto">
              <a:xfrm>
                <a:off x="1560869" y="4893873"/>
                <a:ext cx="6944943" cy="88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85750" indent="-285750" latinLnBrk="1">
                  <a:spcBef>
                    <a:spcPts val="900"/>
                  </a:spcBef>
                  <a:buClrTx/>
                  <a:buSzTx/>
                  <a:buFont typeface="Wingdings" panose="05000000000000000000" pitchFamily="2" charset="2"/>
                  <a:buChar char="Ø"/>
                </a:pPr>
                <a:r>
                  <a:rPr lang="zh-CN" altLang="en-US" sz="1600" b="1" dirty="0">
                    <a:latin typeface="宋体" panose="02010600030101010101" pitchFamily="2" charset="-122"/>
                  </a:rPr>
                  <a:t>这些由我们创造的信息背后产生的这些数据早已经远远超越了目前人力所能处理的范畴</a:t>
                </a:r>
              </a:p>
              <a:p>
                <a:pPr marL="285750" indent="-285750" latinLnBrk="1">
                  <a:spcBef>
                    <a:spcPts val="900"/>
                  </a:spcBef>
                  <a:buClrTx/>
                  <a:buSzTx/>
                  <a:buFont typeface="Wingdings" panose="05000000000000000000" pitchFamily="2" charset="2"/>
                  <a:buChar char="Ø"/>
                </a:pPr>
                <a:r>
                  <a:rPr lang="zh-CN" altLang="en-US" sz="1600" b="1" dirty="0">
                    <a:latin typeface="宋体" panose="02010600030101010101" pitchFamily="2" charset="-122"/>
                  </a:rPr>
                  <a:t>大数据时代正在来临</a:t>
                </a:r>
                <a:r>
                  <a:rPr lang="en-US" altLang="zh-CN" sz="1600" b="1" dirty="0">
                    <a:latin typeface="宋体" panose="02010600030101010101" pitchFamily="2" charset="-122"/>
                  </a:rPr>
                  <a:t>…</a:t>
                </a:r>
              </a:p>
            </p:txBody>
          </p:sp>
        </p:grpSp>
        <p:pic>
          <p:nvPicPr>
            <p:cNvPr id="40969" name="Picture 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5" y="5553299"/>
              <a:ext cx="71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7" name="TextBox 1"/>
          <p:cNvSpPr txBox="1">
            <a:spLocks noChangeArrowheads="1"/>
          </p:cNvSpPr>
          <p:nvPr/>
        </p:nvSpPr>
        <p:spPr bwMode="auto">
          <a:xfrm>
            <a:off x="216611" y="424049"/>
            <a:ext cx="32688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effectLst>
                  <a:outerShdw blurRad="38100" dist="38100" dir="2700000" algn="tl">
                    <a:srgbClr val="000000">
                      <a:alpha val="43137"/>
                    </a:srgbClr>
                  </a:outerShdw>
                </a:effectLst>
                <a:latin typeface="+mj-lt"/>
                <a:ea typeface="+mj-ea"/>
                <a:cs typeface="+mj-cs"/>
              </a:rPr>
              <a:t>3.4.1 </a:t>
            </a:r>
            <a:r>
              <a:rPr lang="zh-CN" altLang="en-US" b="1" dirty="0">
                <a:effectLst>
                  <a:outerShdw blurRad="38100" dist="38100" dir="2700000" algn="tl">
                    <a:srgbClr val="000000">
                      <a:alpha val="43137"/>
                    </a:srgbClr>
                  </a:outerShdw>
                </a:effectLst>
                <a:latin typeface="+mj-lt"/>
                <a:ea typeface="+mj-ea"/>
                <a:cs typeface="+mj-cs"/>
              </a:rPr>
              <a:t>大数据概念</a:t>
            </a:r>
          </a:p>
        </p:txBody>
      </p:sp>
    </p:spTree>
    <p:extLst>
      <p:ext uri="{BB962C8B-B14F-4D97-AF65-F5344CB8AC3E}">
        <p14:creationId xmlns:p14="http://schemas.microsoft.com/office/powerpoint/2010/main" val="2301633615"/>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2F86750-13E8-4268-B225-176449BCFD50}"/>
              </a:ext>
            </a:extLst>
          </p:cNvPr>
          <p:cNvSpPr/>
          <p:nvPr/>
        </p:nvSpPr>
        <p:spPr>
          <a:xfrm>
            <a:off x="999539" y="1437847"/>
            <a:ext cx="2015127" cy="861210"/>
          </a:xfrm>
          <a:prstGeom prst="rect">
            <a:avLst/>
          </a:prstGeom>
          <a:solidFill>
            <a:schemeClr val="accent1">
              <a:lumMod val="75000"/>
            </a:schemeClr>
          </a:solidFill>
          <a:ln>
            <a:solidFill>
              <a:srgbClr val="9999CC"/>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buFont typeface="Arial" panose="020B0604020202020204" pitchFamily="34" charset="0"/>
              <a:defRPr kern="1200">
                <a:solidFill>
                  <a:schemeClr val="lt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buFontTx/>
              <a:buNone/>
              <a:defRPr/>
            </a:pPr>
            <a:r>
              <a:rPr lang="zh-CN" altLang="en-US" sz="2400" b="1" dirty="0">
                <a:solidFill>
                  <a:srgbClr val="FFFFFF"/>
                </a:solidFill>
                <a:latin typeface="黑体" panose="02010609060101010101" pitchFamily="49" charset="-122"/>
                <a:ea typeface="黑体" panose="02010609060101010101" pitchFamily="49" charset="-122"/>
              </a:rPr>
              <a:t>体量</a:t>
            </a:r>
            <a:r>
              <a:rPr lang="en-US" altLang="zh-CN" sz="2400" b="1" dirty="0">
                <a:solidFill>
                  <a:srgbClr val="FFFFFF"/>
                </a:solidFill>
                <a:latin typeface="黑体" panose="02010609060101010101" pitchFamily="49" charset="-122"/>
                <a:ea typeface="黑体" panose="02010609060101010101" pitchFamily="49" charset="-122"/>
              </a:rPr>
              <a:t>Volume</a:t>
            </a:r>
          </a:p>
        </p:txBody>
      </p:sp>
      <p:sp>
        <p:nvSpPr>
          <p:cNvPr id="5" name="矩形 4">
            <a:extLst>
              <a:ext uri="{FF2B5EF4-FFF2-40B4-BE49-F238E27FC236}">
                <a16:creationId xmlns:a16="http://schemas.microsoft.com/office/drawing/2014/main" id="{678136E5-136C-4147-935F-E9F7817BD152}"/>
              </a:ext>
            </a:extLst>
          </p:cNvPr>
          <p:cNvSpPr/>
          <p:nvPr/>
        </p:nvSpPr>
        <p:spPr>
          <a:xfrm>
            <a:off x="978864" y="2943308"/>
            <a:ext cx="2015128" cy="861211"/>
          </a:xfrm>
          <a:prstGeom prst="rect">
            <a:avLst/>
          </a:prstGeom>
          <a:solidFill>
            <a:srgbClr val="00B0F0"/>
          </a:solidFill>
          <a:effectLst>
            <a:outerShdw blurRad="40000" dist="20000" dir="5400000" rotWithShape="0">
              <a:srgbClr val="000000">
                <a:alpha val="38000"/>
              </a:srgbClr>
            </a:outerShdw>
            <a:softEdge rad="0"/>
          </a:effectLst>
        </p:spPr>
        <p:style>
          <a:lnRef idx="1">
            <a:schemeClr val="accent2"/>
          </a:lnRef>
          <a:fillRef idx="2">
            <a:schemeClr val="accent2"/>
          </a:fillRef>
          <a:effectRef idx="1">
            <a:schemeClr val="accent2"/>
          </a:effectRef>
          <a:fontRef idx="minor">
            <a:schemeClr val="dk1"/>
          </a:fontRef>
        </p:style>
        <p:txBody>
          <a:bodyPr anchor="ct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buFontTx/>
              <a:buNone/>
              <a:defRPr/>
            </a:pPr>
            <a:r>
              <a:rPr lang="zh-CN" altLang="en-US" sz="2400" b="1" dirty="0">
                <a:solidFill>
                  <a:srgbClr val="000000"/>
                </a:solidFill>
                <a:latin typeface="黑体" panose="02010609060101010101" pitchFamily="49" charset="-122"/>
                <a:ea typeface="黑体" panose="02010609060101010101" pitchFamily="49" charset="-122"/>
              </a:rPr>
              <a:t>多样性</a:t>
            </a:r>
            <a:r>
              <a:rPr lang="en-US" altLang="zh-TW" sz="2400" b="1" dirty="0">
                <a:solidFill>
                  <a:srgbClr val="000000"/>
                </a:solidFill>
                <a:latin typeface="黑体" panose="02010609060101010101" pitchFamily="49" charset="-122"/>
                <a:ea typeface="黑体" panose="02010609060101010101" pitchFamily="49" charset="-122"/>
              </a:rPr>
              <a:t>Variety</a:t>
            </a:r>
            <a:endParaRPr lang="en-US" altLang="zh-CN" sz="2400" b="1" dirty="0">
              <a:solidFill>
                <a:srgbClr val="000000"/>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7EDECE48-11AD-40E5-B5DD-49C0FCA312CD}"/>
              </a:ext>
            </a:extLst>
          </p:cNvPr>
          <p:cNvSpPr/>
          <p:nvPr/>
        </p:nvSpPr>
        <p:spPr>
          <a:xfrm>
            <a:off x="945812" y="4404701"/>
            <a:ext cx="2035803" cy="861213"/>
          </a:xfrm>
          <a:prstGeom prst="rect">
            <a:avLst/>
          </a:prstGeom>
          <a:solidFill>
            <a:srgbClr val="FFC000"/>
          </a:solidFill>
          <a:effectLst>
            <a:outerShdw blurRad="40000" dist="23000" dir="5400000" rotWithShape="0">
              <a:srgbClr val="000000">
                <a:alpha val="35000"/>
              </a:srgbClr>
            </a:outerShdw>
            <a:softEdge rad="0"/>
          </a:effectLst>
        </p:spPr>
        <p:style>
          <a:lnRef idx="1">
            <a:schemeClr val="accent2"/>
          </a:lnRef>
          <a:fillRef idx="3">
            <a:schemeClr val="accent2"/>
          </a:fillRef>
          <a:effectRef idx="2">
            <a:schemeClr val="accent2"/>
          </a:effectRef>
          <a:fontRef idx="minor">
            <a:schemeClr val="lt1"/>
          </a:fontRef>
        </p:style>
        <p:txBody>
          <a:bodyPr anchor="ctr"/>
          <a:lstStyle>
            <a:defPPr>
              <a:defRPr lang="zh-CN"/>
            </a:defPPr>
            <a:lvl1pPr algn="l" rtl="0" fontAlgn="base">
              <a:spcBef>
                <a:spcPct val="0"/>
              </a:spcBef>
              <a:spcAft>
                <a:spcPct val="0"/>
              </a:spcAft>
              <a:buFont typeface="Arial" panose="020B0604020202020204" pitchFamily="34" charset="0"/>
              <a:defRPr kern="1200">
                <a:solidFill>
                  <a:schemeClr val="lt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buFontTx/>
              <a:buNone/>
              <a:defRPr/>
            </a:pPr>
            <a:r>
              <a:rPr lang="zh-CN" altLang="en-US" sz="2400" b="1" dirty="0">
                <a:solidFill>
                  <a:srgbClr val="FFFFFF"/>
                </a:solidFill>
                <a:latin typeface="黑体" panose="02010609060101010101" pitchFamily="49" charset="-122"/>
                <a:ea typeface="黑体" panose="02010609060101010101" pitchFamily="49" charset="-122"/>
              </a:rPr>
              <a:t>价值 </a:t>
            </a:r>
            <a:r>
              <a:rPr lang="en-US" altLang="zh-CN" sz="2400" b="1" dirty="0">
                <a:solidFill>
                  <a:srgbClr val="FFFFFF"/>
                </a:solidFill>
                <a:latin typeface="黑体" panose="02010609060101010101" pitchFamily="49" charset="-122"/>
                <a:ea typeface="黑体" panose="02010609060101010101" pitchFamily="49" charset="-122"/>
              </a:rPr>
              <a:t>Value</a:t>
            </a:r>
          </a:p>
        </p:txBody>
      </p:sp>
      <p:sp>
        <p:nvSpPr>
          <p:cNvPr id="7" name="矩形 6">
            <a:extLst>
              <a:ext uri="{FF2B5EF4-FFF2-40B4-BE49-F238E27FC236}">
                <a16:creationId xmlns:a16="http://schemas.microsoft.com/office/drawing/2014/main" id="{090D9DE9-EA09-44F1-8A33-4730B2CC10FC}"/>
              </a:ext>
            </a:extLst>
          </p:cNvPr>
          <p:cNvSpPr/>
          <p:nvPr/>
        </p:nvSpPr>
        <p:spPr>
          <a:xfrm>
            <a:off x="967845" y="5791898"/>
            <a:ext cx="2015129" cy="861213"/>
          </a:xfrm>
          <a:prstGeom prst="rect">
            <a:avLst/>
          </a:prstGeom>
          <a:solidFill>
            <a:srgbClr val="9966FF"/>
          </a:solidFill>
          <a:ln>
            <a:solidFill>
              <a:srgbClr val="00B050"/>
            </a:solidFill>
          </a:ln>
          <a:effectLst>
            <a:outerShdw blurRad="40000" dist="20000" dir="5400000" rotWithShape="0">
              <a:srgbClr val="000000">
                <a:alpha val="38000"/>
              </a:srgbClr>
            </a:outerShdw>
            <a:softEdge rad="0"/>
          </a:effectLst>
        </p:spPr>
        <p:style>
          <a:lnRef idx="1">
            <a:schemeClr val="dk1"/>
          </a:lnRef>
          <a:fillRef idx="2">
            <a:schemeClr val="dk1"/>
          </a:fillRef>
          <a:effectRef idx="1">
            <a:schemeClr val="dk1"/>
          </a:effectRef>
          <a:fontRef idx="minor">
            <a:schemeClr val="dk1"/>
          </a:fontRef>
        </p:style>
        <p:txBody>
          <a:bodyPr anchor="ct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buFontTx/>
              <a:buNone/>
              <a:defRPr/>
            </a:pPr>
            <a:r>
              <a:rPr lang="zh-CN" altLang="en-US" sz="2400" b="1" dirty="0">
                <a:latin typeface="黑体" panose="02010609060101010101" pitchFamily="49" charset="-122"/>
                <a:ea typeface="黑体" panose="02010609060101010101" pitchFamily="49" charset="-122"/>
              </a:rPr>
              <a:t>速度</a:t>
            </a:r>
            <a:r>
              <a:rPr lang="en-US" sz="2400" b="1" dirty="0">
                <a:latin typeface="黑体" panose="02010609060101010101" pitchFamily="49" charset="-122"/>
                <a:ea typeface="黑体" panose="02010609060101010101" pitchFamily="49" charset="-122"/>
              </a:rPr>
              <a:t>Velocity</a:t>
            </a:r>
            <a:endParaRPr lang="zh-CN" altLang="en-US" sz="2400" b="1" dirty="0">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id="{C1B44027-92CE-4847-A350-9BB7EFCAF283}"/>
              </a:ext>
            </a:extLst>
          </p:cNvPr>
          <p:cNvSpPr/>
          <p:nvPr/>
        </p:nvSpPr>
        <p:spPr>
          <a:xfrm>
            <a:off x="3286658" y="1229206"/>
            <a:ext cx="5429250" cy="121443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buFontTx/>
              <a:buNone/>
              <a:defRPr/>
            </a:pPr>
            <a:r>
              <a:rPr lang="zh-CN" altLang="en-US" b="1" dirty="0">
                <a:solidFill>
                  <a:srgbClr val="FF0000"/>
                </a:solidFill>
                <a:latin typeface="黑体" panose="02010609060101010101" pitchFamily="49" charset="-122"/>
                <a:ea typeface="黑体" panose="02010609060101010101" pitchFamily="49" charset="-122"/>
              </a:rPr>
              <a:t>非结构化数据</a:t>
            </a:r>
            <a:r>
              <a:rPr lang="zh-CN" altLang="en-US" b="1" dirty="0">
                <a:solidFill>
                  <a:srgbClr val="000000"/>
                </a:solidFill>
                <a:latin typeface="黑体" panose="02010609060101010101" pitchFamily="49" charset="-122"/>
                <a:ea typeface="黑体" panose="02010609060101010101" pitchFamily="49" charset="-122"/>
              </a:rPr>
              <a:t>的超大规模和增长</a:t>
            </a:r>
          </a:p>
          <a:p>
            <a:pPr marL="285750" indent="-285750">
              <a:buFont typeface="Wingdings" panose="05000000000000000000" pitchFamily="2" charset="2"/>
              <a:buChar char="Ø"/>
              <a:defRPr/>
            </a:pPr>
            <a:r>
              <a:rPr lang="zh-CN" altLang="en-US" b="1" dirty="0">
                <a:solidFill>
                  <a:srgbClr val="000000"/>
                </a:solidFill>
                <a:latin typeface="黑体" panose="02010609060101010101" pitchFamily="49" charset="-122"/>
                <a:ea typeface="黑体" panose="02010609060101010101" pitchFamily="49" charset="-122"/>
              </a:rPr>
              <a:t>占总数据量的</a:t>
            </a:r>
            <a:r>
              <a:rPr lang="en-US" altLang="zh-CN" b="1" dirty="0">
                <a:solidFill>
                  <a:srgbClr val="000000"/>
                </a:solidFill>
                <a:latin typeface="黑体" panose="02010609060101010101" pitchFamily="49" charset="-122"/>
                <a:ea typeface="黑体" panose="02010609060101010101" pitchFamily="49" charset="-122"/>
              </a:rPr>
              <a:t>80~90%</a:t>
            </a:r>
          </a:p>
          <a:p>
            <a:pPr marL="285750" indent="-285750">
              <a:buFont typeface="Wingdings" panose="05000000000000000000" pitchFamily="2" charset="2"/>
              <a:buChar char="Ø"/>
              <a:defRPr/>
            </a:pPr>
            <a:r>
              <a:rPr lang="zh-CN" altLang="en-US" b="1" dirty="0">
                <a:solidFill>
                  <a:srgbClr val="000000"/>
                </a:solidFill>
                <a:latin typeface="黑体" panose="02010609060101010101" pitchFamily="49" charset="-122"/>
                <a:ea typeface="黑体" panose="02010609060101010101" pitchFamily="49" charset="-122"/>
              </a:rPr>
              <a:t>比结构化数据增长快</a:t>
            </a:r>
            <a:r>
              <a:rPr lang="en-US" altLang="zh-CN" b="1" dirty="0">
                <a:solidFill>
                  <a:srgbClr val="000000"/>
                </a:solidFill>
                <a:latin typeface="黑体" panose="02010609060101010101" pitchFamily="49" charset="-122"/>
                <a:ea typeface="黑体" panose="02010609060101010101" pitchFamily="49" charset="-122"/>
              </a:rPr>
              <a:t>10</a:t>
            </a:r>
            <a:r>
              <a:rPr lang="zh-CN" altLang="en-US" b="1" dirty="0">
                <a:solidFill>
                  <a:srgbClr val="000000"/>
                </a:solidFill>
                <a:latin typeface="黑体" panose="02010609060101010101" pitchFamily="49" charset="-122"/>
                <a:ea typeface="黑体" panose="02010609060101010101" pitchFamily="49" charset="-122"/>
              </a:rPr>
              <a:t>倍到</a:t>
            </a:r>
            <a:r>
              <a:rPr lang="en-US" altLang="zh-CN" b="1" dirty="0">
                <a:solidFill>
                  <a:srgbClr val="000000"/>
                </a:solidFill>
                <a:latin typeface="黑体" panose="02010609060101010101" pitchFamily="49" charset="-122"/>
                <a:ea typeface="黑体" panose="02010609060101010101" pitchFamily="49" charset="-122"/>
              </a:rPr>
              <a:t>50</a:t>
            </a:r>
            <a:r>
              <a:rPr lang="zh-CN" altLang="en-US" b="1" dirty="0">
                <a:solidFill>
                  <a:srgbClr val="000000"/>
                </a:solidFill>
                <a:latin typeface="黑体" panose="02010609060101010101" pitchFamily="49" charset="-122"/>
                <a:ea typeface="黑体" panose="02010609060101010101" pitchFamily="49" charset="-122"/>
              </a:rPr>
              <a:t>倍</a:t>
            </a:r>
          </a:p>
          <a:p>
            <a:pPr marL="285750" indent="-285750">
              <a:buFont typeface="Wingdings" panose="05000000000000000000" pitchFamily="2" charset="2"/>
              <a:buChar char="Ø"/>
              <a:defRPr/>
            </a:pPr>
            <a:r>
              <a:rPr lang="zh-CN" altLang="en-US" b="1" dirty="0">
                <a:solidFill>
                  <a:srgbClr val="000000"/>
                </a:solidFill>
                <a:latin typeface="黑体" panose="02010609060101010101" pitchFamily="49" charset="-122"/>
                <a:ea typeface="黑体" panose="02010609060101010101" pitchFamily="49" charset="-122"/>
              </a:rPr>
              <a:t>是传统数据仓库的</a:t>
            </a:r>
            <a:r>
              <a:rPr lang="en-US" altLang="zh-CN" b="1" dirty="0">
                <a:solidFill>
                  <a:srgbClr val="000000"/>
                </a:solidFill>
                <a:latin typeface="黑体" panose="02010609060101010101" pitchFamily="49" charset="-122"/>
                <a:ea typeface="黑体" panose="02010609060101010101" pitchFamily="49" charset="-122"/>
              </a:rPr>
              <a:t>10</a:t>
            </a:r>
            <a:r>
              <a:rPr lang="zh-CN" altLang="en-US" b="1" dirty="0">
                <a:solidFill>
                  <a:srgbClr val="000000"/>
                </a:solidFill>
                <a:latin typeface="黑体" panose="02010609060101010101" pitchFamily="49" charset="-122"/>
                <a:ea typeface="黑体" panose="02010609060101010101" pitchFamily="49" charset="-122"/>
              </a:rPr>
              <a:t>倍到</a:t>
            </a:r>
            <a:r>
              <a:rPr lang="en-US" altLang="zh-CN" b="1" dirty="0">
                <a:solidFill>
                  <a:srgbClr val="000000"/>
                </a:solidFill>
                <a:latin typeface="黑体" panose="02010609060101010101" pitchFamily="49" charset="-122"/>
                <a:ea typeface="黑体" panose="02010609060101010101" pitchFamily="49" charset="-122"/>
              </a:rPr>
              <a:t>50</a:t>
            </a:r>
            <a:r>
              <a:rPr lang="zh-CN" altLang="en-US" b="1" dirty="0">
                <a:solidFill>
                  <a:srgbClr val="000000"/>
                </a:solidFill>
                <a:latin typeface="黑体" panose="02010609060101010101" pitchFamily="49" charset="-122"/>
                <a:ea typeface="黑体" panose="02010609060101010101" pitchFamily="49" charset="-122"/>
              </a:rPr>
              <a:t>倍</a:t>
            </a:r>
          </a:p>
        </p:txBody>
      </p:sp>
      <p:sp>
        <p:nvSpPr>
          <p:cNvPr id="9" name="矩形 8">
            <a:extLst>
              <a:ext uri="{FF2B5EF4-FFF2-40B4-BE49-F238E27FC236}">
                <a16:creationId xmlns:a16="http://schemas.microsoft.com/office/drawing/2014/main" id="{FCF5AFC1-8D2E-4C0E-8EB1-459132546079}"/>
              </a:ext>
            </a:extLst>
          </p:cNvPr>
          <p:cNvSpPr/>
          <p:nvPr/>
        </p:nvSpPr>
        <p:spPr>
          <a:xfrm>
            <a:off x="3286658" y="2653424"/>
            <a:ext cx="5429250" cy="128587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buFontTx/>
              <a:buNone/>
              <a:defRPr/>
            </a:pPr>
            <a:endParaRPr lang="en-US" altLang="zh-CN" b="1" dirty="0">
              <a:solidFill>
                <a:srgbClr val="FF0000"/>
              </a:solidFill>
              <a:latin typeface="黑体" panose="02010609060101010101" pitchFamily="49" charset="-122"/>
              <a:ea typeface="黑体" panose="02010609060101010101" pitchFamily="49" charset="-122"/>
            </a:endParaRPr>
          </a:p>
          <a:p>
            <a:pPr>
              <a:buFontTx/>
              <a:buNone/>
              <a:defRPr/>
            </a:pPr>
            <a:r>
              <a:rPr lang="zh-CN" altLang="en-US" b="1" dirty="0">
                <a:solidFill>
                  <a:srgbClr val="000000"/>
                </a:solidFill>
                <a:latin typeface="黑体" panose="02010609060101010101" pitchFamily="49" charset="-122"/>
                <a:ea typeface="黑体" panose="02010609060101010101" pitchFamily="49" charset="-122"/>
              </a:rPr>
              <a:t>大数据的</a:t>
            </a:r>
            <a:r>
              <a:rPr lang="zh-CN" altLang="en-US" b="1" dirty="0">
                <a:solidFill>
                  <a:srgbClr val="FF0000"/>
                </a:solidFill>
                <a:latin typeface="黑体" panose="02010609060101010101" pitchFamily="49" charset="-122"/>
                <a:ea typeface="黑体" panose="02010609060101010101" pitchFamily="49" charset="-122"/>
              </a:rPr>
              <a:t>异构和多样性</a:t>
            </a:r>
          </a:p>
          <a:p>
            <a:pPr marL="285750" indent="-285750">
              <a:buFont typeface="Wingdings" panose="05000000000000000000" pitchFamily="2" charset="2"/>
              <a:buChar char="Ø"/>
              <a:defRPr/>
            </a:pPr>
            <a:r>
              <a:rPr lang="zh-CN" altLang="en-US" b="1" dirty="0">
                <a:solidFill>
                  <a:srgbClr val="000000"/>
                </a:solidFill>
                <a:latin typeface="黑体" panose="02010609060101010101" pitchFamily="49" charset="-122"/>
                <a:ea typeface="黑体" panose="02010609060101010101" pitchFamily="49" charset="-122"/>
              </a:rPr>
              <a:t>很多不同形式（文本、图像、视频、机器数据）</a:t>
            </a:r>
          </a:p>
          <a:p>
            <a:pPr marL="285750" indent="-285750">
              <a:buFont typeface="Wingdings" panose="05000000000000000000" pitchFamily="2" charset="2"/>
              <a:buChar char="Ø"/>
              <a:defRPr/>
            </a:pPr>
            <a:r>
              <a:rPr lang="zh-CN" altLang="en-US" b="1" dirty="0">
                <a:solidFill>
                  <a:srgbClr val="000000"/>
                </a:solidFill>
                <a:latin typeface="黑体" panose="02010609060101010101" pitchFamily="49" charset="-122"/>
                <a:ea typeface="黑体" panose="02010609060101010101" pitchFamily="49" charset="-122"/>
              </a:rPr>
              <a:t>无模式或者模式不明显</a:t>
            </a:r>
          </a:p>
          <a:p>
            <a:pPr marL="285750" indent="-285750">
              <a:buFont typeface="Wingdings" panose="05000000000000000000" pitchFamily="2" charset="2"/>
              <a:buChar char="Ø"/>
              <a:defRPr/>
            </a:pPr>
            <a:r>
              <a:rPr lang="zh-CN" altLang="en-US" b="1" dirty="0">
                <a:solidFill>
                  <a:srgbClr val="000000"/>
                </a:solidFill>
                <a:latin typeface="黑体" panose="02010609060101010101" pitchFamily="49" charset="-122"/>
                <a:ea typeface="黑体" panose="02010609060101010101" pitchFamily="49" charset="-122"/>
              </a:rPr>
              <a:t>不连贯的语法或句义</a:t>
            </a:r>
          </a:p>
          <a:p>
            <a:pPr>
              <a:buFontTx/>
              <a:buNone/>
              <a:defRPr/>
            </a:pPr>
            <a:endParaRPr lang="en-US" altLang="zh-CN" b="1" dirty="0">
              <a:solidFill>
                <a:srgbClr val="FF0000"/>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AD59B40C-F18B-4E35-8F86-68927EC2DB1E}"/>
              </a:ext>
            </a:extLst>
          </p:cNvPr>
          <p:cNvSpPr/>
          <p:nvPr/>
        </p:nvSpPr>
        <p:spPr>
          <a:xfrm>
            <a:off x="3286658" y="4149079"/>
            <a:ext cx="5429250" cy="128587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buFontTx/>
              <a:buNone/>
              <a:defRPr/>
            </a:pPr>
            <a:endParaRPr lang="en-US" altLang="zh-CN" b="1" dirty="0">
              <a:solidFill>
                <a:srgbClr val="FF0000"/>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Ø"/>
              <a:defRPr/>
            </a:pPr>
            <a:r>
              <a:rPr lang="zh-CN" altLang="en-US" b="1" dirty="0">
                <a:solidFill>
                  <a:schemeClr val="tx1"/>
                </a:solidFill>
                <a:latin typeface="黑体" panose="02010609060101010101" pitchFamily="49" charset="-122"/>
                <a:ea typeface="黑体" panose="02010609060101010101" pitchFamily="49" charset="-122"/>
              </a:rPr>
              <a:t>大量的不相关信息</a:t>
            </a:r>
          </a:p>
          <a:p>
            <a:pPr marL="285750" indent="-285750">
              <a:buFont typeface="Wingdings" panose="05000000000000000000" pitchFamily="2" charset="2"/>
              <a:buChar char="Ø"/>
              <a:defRPr/>
            </a:pPr>
            <a:r>
              <a:rPr lang="zh-CN" altLang="en-US" b="1" dirty="0">
                <a:solidFill>
                  <a:schemeClr val="tx1"/>
                </a:solidFill>
                <a:latin typeface="黑体" panose="02010609060101010101" pitchFamily="49" charset="-122"/>
                <a:ea typeface="黑体" panose="02010609060101010101" pitchFamily="49" charset="-122"/>
              </a:rPr>
              <a:t>对未来趋势与模式的可预测分析</a:t>
            </a:r>
          </a:p>
          <a:p>
            <a:pPr marL="285750" indent="-285750">
              <a:buFont typeface="Wingdings" panose="05000000000000000000" pitchFamily="2" charset="2"/>
              <a:buChar char="Ø"/>
              <a:defRPr/>
            </a:pPr>
            <a:r>
              <a:rPr lang="zh-CN" altLang="en-US" b="1" dirty="0">
                <a:solidFill>
                  <a:schemeClr val="tx1"/>
                </a:solidFill>
                <a:latin typeface="黑体" panose="02010609060101010101" pitchFamily="49" charset="-122"/>
                <a:ea typeface="黑体" panose="02010609060101010101" pitchFamily="49" charset="-122"/>
              </a:rPr>
              <a:t>深度复杂分析（机器学习、人工智能</a:t>
            </a:r>
            <a:r>
              <a:rPr lang="en-US" altLang="zh-CN" b="1" dirty="0" err="1">
                <a:solidFill>
                  <a:schemeClr val="tx1"/>
                </a:solidFill>
                <a:latin typeface="黑体" panose="02010609060101010101" pitchFamily="49" charset="-122"/>
                <a:ea typeface="黑体" panose="02010609060101010101" pitchFamily="49" charset="-122"/>
              </a:rPr>
              <a:t>Vs</a:t>
            </a:r>
            <a:r>
              <a:rPr lang="zh-CN" altLang="en-US" b="1" dirty="0">
                <a:solidFill>
                  <a:schemeClr val="tx1"/>
                </a:solidFill>
                <a:latin typeface="黑体" panose="02010609060101010101" pitchFamily="49" charset="-122"/>
                <a:ea typeface="黑体" panose="02010609060101010101" pitchFamily="49" charset="-122"/>
              </a:rPr>
              <a:t>传统商务智能</a:t>
            </a:r>
            <a:r>
              <a:rPr lang="en-US" altLang="zh-CN" b="1" dirty="0">
                <a:solidFill>
                  <a:schemeClr val="tx1"/>
                </a:solidFill>
                <a:latin typeface="黑体" panose="02010609060101010101" pitchFamily="49" charset="-122"/>
                <a:ea typeface="黑体" panose="02010609060101010101" pitchFamily="49" charset="-122"/>
              </a:rPr>
              <a:t>(</a:t>
            </a:r>
            <a:r>
              <a:rPr lang="zh-CN" altLang="en-US" b="1" dirty="0">
                <a:solidFill>
                  <a:schemeClr val="tx1"/>
                </a:solidFill>
                <a:latin typeface="黑体" panose="02010609060101010101" pitchFamily="49" charset="-122"/>
                <a:ea typeface="黑体" panose="02010609060101010101" pitchFamily="49" charset="-122"/>
              </a:rPr>
              <a:t>咨询、报告等）</a:t>
            </a:r>
          </a:p>
          <a:p>
            <a:pPr>
              <a:buFontTx/>
              <a:buNone/>
              <a:defRPr/>
            </a:pPr>
            <a:endParaRPr lang="en-US" altLang="zh-CN" b="1" dirty="0">
              <a:solidFill>
                <a:srgbClr val="FF0000"/>
              </a:solidFill>
              <a:latin typeface="黑体" panose="02010609060101010101" pitchFamily="49" charset="-122"/>
              <a:ea typeface="黑体" panose="02010609060101010101" pitchFamily="49" charset="-122"/>
            </a:endParaRPr>
          </a:p>
        </p:txBody>
      </p:sp>
      <p:sp>
        <p:nvSpPr>
          <p:cNvPr id="11" name="矩形 10">
            <a:extLst>
              <a:ext uri="{FF2B5EF4-FFF2-40B4-BE49-F238E27FC236}">
                <a16:creationId xmlns:a16="http://schemas.microsoft.com/office/drawing/2014/main" id="{6CD08CF7-9A45-44DD-8B6E-788500A3A031}"/>
              </a:ext>
            </a:extLst>
          </p:cNvPr>
          <p:cNvSpPr/>
          <p:nvPr/>
        </p:nvSpPr>
        <p:spPr>
          <a:xfrm>
            <a:off x="3286658" y="5701185"/>
            <a:ext cx="5429250" cy="1000125"/>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algn="l" rtl="0" fontAlgn="base">
              <a:spcBef>
                <a:spcPct val="0"/>
              </a:spcBef>
              <a:spcAft>
                <a:spcPct val="0"/>
              </a:spcAft>
              <a:buFont typeface="Arial" panose="020B0604020202020204" pitchFamily="34" charset="0"/>
              <a:defRPr kern="1200">
                <a:solidFill>
                  <a:schemeClr val="dk1"/>
                </a:solidFill>
                <a:latin typeface="+mn-lt"/>
                <a:ea typeface="+mn-ea"/>
                <a:cs typeface="+mn-cs"/>
              </a:defRPr>
            </a:lvl1pPr>
            <a:lvl2pPr marL="4572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2pPr>
            <a:lvl3pPr marL="9144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3pPr>
            <a:lvl4pPr marL="13716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4pPr>
            <a:lvl5pPr marL="1828800" algn="l" rtl="0" fontAlgn="base">
              <a:spcBef>
                <a:spcPct val="0"/>
              </a:spcBef>
              <a:spcAft>
                <a:spcPct val="0"/>
              </a:spcAft>
              <a:buFont typeface="Arial" panose="020B0604020202020204"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buFontTx/>
              <a:buNone/>
              <a:defRPr/>
            </a:pPr>
            <a:endParaRPr lang="en-US" altLang="zh-CN" b="1" dirty="0">
              <a:solidFill>
                <a:srgbClr val="FF0000"/>
              </a:solidFill>
              <a:latin typeface="黑体" panose="02010609060101010101" pitchFamily="49" charset="-122"/>
              <a:ea typeface="黑体" panose="02010609060101010101" pitchFamily="49" charset="-122"/>
            </a:endParaRPr>
          </a:p>
          <a:p>
            <a:pPr>
              <a:buFontTx/>
              <a:buNone/>
              <a:defRPr/>
            </a:pPr>
            <a:r>
              <a:rPr lang="zh-CN" altLang="en-US" b="1" dirty="0">
                <a:solidFill>
                  <a:srgbClr val="FF0000"/>
                </a:solidFill>
                <a:latin typeface="黑体" panose="02010609060101010101" pitchFamily="49" charset="-122"/>
                <a:ea typeface="黑体" panose="02010609060101010101" pitchFamily="49" charset="-122"/>
              </a:rPr>
              <a:t>实时分析</a:t>
            </a:r>
            <a:r>
              <a:rPr lang="zh-CN" altLang="en-US" b="1" dirty="0">
                <a:solidFill>
                  <a:schemeClr val="tx1"/>
                </a:solidFill>
                <a:latin typeface="黑体" panose="02010609060101010101" pitchFamily="49" charset="-122"/>
                <a:ea typeface="黑体" panose="02010609060101010101" pitchFamily="49" charset="-122"/>
              </a:rPr>
              <a:t>而非批量式分析</a:t>
            </a:r>
          </a:p>
          <a:p>
            <a:pPr marL="285750" indent="-285750">
              <a:buFont typeface="Wingdings" panose="05000000000000000000" pitchFamily="2" charset="2"/>
              <a:buChar char="Ø"/>
              <a:defRPr/>
            </a:pPr>
            <a:r>
              <a:rPr lang="zh-CN" altLang="en-US" b="1" dirty="0">
                <a:solidFill>
                  <a:schemeClr val="tx1"/>
                </a:solidFill>
                <a:latin typeface="黑体" panose="02010609060101010101" pitchFamily="49" charset="-122"/>
                <a:ea typeface="黑体" panose="02010609060101010101" pitchFamily="49" charset="-122"/>
              </a:rPr>
              <a:t>数据输入、处理与丢弃</a:t>
            </a:r>
          </a:p>
          <a:p>
            <a:pPr marL="285750" indent="-285750">
              <a:buFont typeface="Wingdings" panose="05000000000000000000" pitchFamily="2" charset="2"/>
              <a:buChar char="Ø"/>
              <a:defRPr/>
            </a:pPr>
            <a:r>
              <a:rPr lang="zh-CN" altLang="en-US" b="1" dirty="0">
                <a:solidFill>
                  <a:schemeClr val="tx1"/>
                </a:solidFill>
                <a:latin typeface="黑体" panose="02010609060101010101" pitchFamily="49" charset="-122"/>
                <a:ea typeface="黑体" panose="02010609060101010101" pitchFamily="49" charset="-122"/>
              </a:rPr>
              <a:t>立竿见影而非事后见效</a:t>
            </a:r>
          </a:p>
          <a:p>
            <a:pPr>
              <a:buFontTx/>
              <a:buNone/>
              <a:defRPr/>
            </a:pPr>
            <a:endParaRPr lang="en-US" altLang="zh-CN" b="1" dirty="0">
              <a:solidFill>
                <a:srgbClr val="FF0000"/>
              </a:solidFill>
              <a:latin typeface="黑体" panose="02010609060101010101" pitchFamily="49" charset="-122"/>
              <a:ea typeface="黑体" panose="02010609060101010101" pitchFamily="49" charset="-122"/>
            </a:endParaRPr>
          </a:p>
        </p:txBody>
      </p:sp>
      <p:sp>
        <p:nvSpPr>
          <p:cNvPr id="12" name="TextBox 1">
            <a:extLst>
              <a:ext uri="{FF2B5EF4-FFF2-40B4-BE49-F238E27FC236}">
                <a16:creationId xmlns:a16="http://schemas.microsoft.com/office/drawing/2014/main" id="{71DA26A0-9D29-4FF1-A7FF-C9A11962AE7A}"/>
              </a:ext>
            </a:extLst>
          </p:cNvPr>
          <p:cNvSpPr txBox="1">
            <a:spLocks noChangeArrowheads="1"/>
          </p:cNvSpPr>
          <p:nvPr/>
        </p:nvSpPr>
        <p:spPr bwMode="auto">
          <a:xfrm>
            <a:off x="251520" y="516297"/>
            <a:ext cx="34852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3.4.1 </a:t>
            </a:r>
            <a:r>
              <a:rPr lang="zh-CN" altLang="en-US" b="1" dirty="0">
                <a:latin typeface="黑体" panose="02010609060101010101" pitchFamily="49" charset="-122"/>
                <a:ea typeface="黑体" panose="02010609060101010101" pitchFamily="49" charset="-122"/>
                <a:cs typeface="+mj-cs"/>
              </a:rPr>
              <a:t>大数据概念</a:t>
            </a:r>
          </a:p>
        </p:txBody>
      </p:sp>
    </p:spTree>
    <p:extLst>
      <p:ext uri="{BB962C8B-B14F-4D97-AF65-F5344CB8AC3E}">
        <p14:creationId xmlns:p14="http://schemas.microsoft.com/office/powerpoint/2010/main" val="2676109583"/>
      </p:ext>
    </p:extLst>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a:extLst>
              <a:ext uri="{FF2B5EF4-FFF2-40B4-BE49-F238E27FC236}">
                <a16:creationId xmlns:a16="http://schemas.microsoft.com/office/drawing/2014/main" id="{F73975D4-AA81-4245-9AB4-F689EB014256}"/>
              </a:ext>
            </a:extLst>
          </p:cNvPr>
          <p:cNvSpPr txBox="1">
            <a:spLocks noChangeArrowheads="1"/>
          </p:cNvSpPr>
          <p:nvPr/>
        </p:nvSpPr>
        <p:spPr bwMode="auto">
          <a:xfrm>
            <a:off x="251520" y="516297"/>
            <a:ext cx="47211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3.4.2</a:t>
            </a:r>
            <a:r>
              <a:rPr lang="zh-CN" altLang="en-US" b="1" dirty="0">
                <a:latin typeface="黑体" panose="02010609060101010101" pitchFamily="49" charset="-122"/>
                <a:ea typeface="黑体" panose="02010609060101010101" pitchFamily="49" charset="-122"/>
                <a:cs typeface="+mj-cs"/>
              </a:rPr>
              <a:t> 传统数据库的局限</a:t>
            </a:r>
          </a:p>
        </p:txBody>
      </p:sp>
      <p:sp>
        <p:nvSpPr>
          <p:cNvPr id="13" name="Text Box 20">
            <a:extLst>
              <a:ext uri="{FF2B5EF4-FFF2-40B4-BE49-F238E27FC236}">
                <a16:creationId xmlns:a16="http://schemas.microsoft.com/office/drawing/2014/main" id="{305E1F81-40B9-420C-9130-E5449F0328EC}"/>
              </a:ext>
            </a:extLst>
          </p:cNvPr>
          <p:cNvSpPr txBox="1">
            <a:spLocks noChangeArrowheads="1"/>
          </p:cNvSpPr>
          <p:nvPr/>
        </p:nvSpPr>
        <p:spPr bwMode="auto">
          <a:xfrm>
            <a:off x="676118" y="1239837"/>
            <a:ext cx="3518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eaLnBrk="1" hangingPunct="1">
              <a:spcBef>
                <a:spcPct val="0"/>
              </a:spcBef>
              <a:buFont typeface="Wingdings" panose="05000000000000000000" pitchFamily="2" charset="2"/>
              <a:buChar char="Ø"/>
            </a:pPr>
            <a:r>
              <a:rPr lang="zh-CN" altLang="en-US" sz="3600" b="1" dirty="0">
                <a:solidFill>
                  <a:srgbClr val="FF3300"/>
                </a:solidFill>
                <a:latin typeface="黑体" panose="02010609060101010101" pitchFamily="49" charset="-122"/>
                <a:ea typeface="黑体" panose="02010609060101010101" pitchFamily="49" charset="-122"/>
              </a:rPr>
              <a:t> </a:t>
            </a:r>
            <a:r>
              <a:rPr lang="zh-CN" altLang="en-US" sz="2800" b="1" dirty="0">
                <a:solidFill>
                  <a:srgbClr val="FF3300"/>
                </a:solidFill>
                <a:latin typeface="黑体" panose="02010609060101010101" pitchFamily="49" charset="-122"/>
                <a:ea typeface="黑体" panose="02010609060101010101" pitchFamily="49" charset="-122"/>
              </a:rPr>
              <a:t>数据库管理系统</a:t>
            </a:r>
          </a:p>
        </p:txBody>
      </p:sp>
      <p:sp>
        <p:nvSpPr>
          <p:cNvPr id="14" name="Rectangle 22">
            <a:extLst>
              <a:ext uri="{FF2B5EF4-FFF2-40B4-BE49-F238E27FC236}">
                <a16:creationId xmlns:a16="http://schemas.microsoft.com/office/drawing/2014/main" id="{A697BE4A-E668-48F3-9A03-62E3B906938E}"/>
              </a:ext>
            </a:extLst>
          </p:cNvPr>
          <p:cNvSpPr>
            <a:spLocks noChangeArrowheads="1"/>
          </p:cNvSpPr>
          <p:nvPr/>
        </p:nvSpPr>
        <p:spPr bwMode="auto">
          <a:xfrm>
            <a:off x="1285052" y="1973948"/>
            <a:ext cx="551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zh-CN" altLang="en-US" sz="2400" b="1" dirty="0">
                <a:solidFill>
                  <a:srgbClr val="007CBA"/>
                </a:solidFill>
                <a:latin typeface="黑体" panose="02010609060101010101" pitchFamily="49" charset="-122"/>
                <a:ea typeface="黑体" panose="02010609060101010101" pitchFamily="49" charset="-122"/>
              </a:rPr>
              <a:t>层次数据库</a:t>
            </a:r>
            <a:r>
              <a:rPr lang="zh-CN" altLang="en-US" sz="2400" b="1" dirty="0">
                <a:latin typeface="黑体" panose="02010609060101010101" pitchFamily="49" charset="-122"/>
                <a:ea typeface="黑体" panose="02010609060101010101" pitchFamily="49" charset="-122"/>
              </a:rPr>
              <a:t>→网状数据库→关系数据库</a:t>
            </a:r>
          </a:p>
        </p:txBody>
      </p:sp>
      <p:pic>
        <p:nvPicPr>
          <p:cNvPr id="16" name="Picture 2" descr="http://www.educity.cn/ncre/ncrefx/images/20136242666.png">
            <a:extLst>
              <a:ext uri="{FF2B5EF4-FFF2-40B4-BE49-F238E27FC236}">
                <a16:creationId xmlns:a16="http://schemas.microsoft.com/office/drawing/2014/main" id="{03056876-FD2D-4715-BE9A-DBCFE9589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89" y="2993785"/>
            <a:ext cx="4851113" cy="218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descr="http://www.educity.cn/ncre/ncrefx/images/20136248658.png">
            <a:extLst>
              <a:ext uri="{FF2B5EF4-FFF2-40B4-BE49-F238E27FC236}">
                <a16:creationId xmlns:a16="http://schemas.microsoft.com/office/drawing/2014/main" id="{CE86EE9F-9EC7-4B22-A55F-72DD23539D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802" y="2710947"/>
            <a:ext cx="4100835" cy="274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44">
            <a:extLst>
              <a:ext uri="{FF2B5EF4-FFF2-40B4-BE49-F238E27FC236}">
                <a16:creationId xmlns:a16="http://schemas.microsoft.com/office/drawing/2014/main" id="{1B51C678-3064-4579-BD6F-794E7370CFB5}"/>
              </a:ext>
            </a:extLst>
          </p:cNvPr>
          <p:cNvSpPr>
            <a:spLocks noChangeArrowheads="1"/>
          </p:cNvSpPr>
          <p:nvPr/>
        </p:nvSpPr>
        <p:spPr bwMode="auto">
          <a:xfrm>
            <a:off x="755576" y="5726684"/>
            <a:ext cx="7757252" cy="87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285750" indent="-285750" eaLnBrk="1" hangingPunct="1">
              <a:lnSpc>
                <a:spcPct val="150000"/>
              </a:lnSpc>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上一层记录类型和下一层记录类型的联系是</a:t>
            </a:r>
            <a:r>
              <a:rPr lang="en-US" altLang="zh-CN" b="1" dirty="0">
                <a:latin typeface="黑体" panose="02010609060101010101" pitchFamily="49" charset="-122"/>
                <a:ea typeface="黑体" panose="02010609060101010101" pitchFamily="49" charset="-122"/>
              </a:rPr>
              <a:t>1:N</a:t>
            </a:r>
            <a:r>
              <a:rPr lang="zh-CN" altLang="en-US" b="1" dirty="0">
                <a:latin typeface="黑体" panose="02010609060101010101" pitchFamily="49" charset="-122"/>
                <a:ea typeface="黑体" panose="02010609060101010101" pitchFamily="49" charset="-122"/>
              </a:rPr>
              <a:t>联系，容易产生数据冗余</a:t>
            </a:r>
            <a:endParaRPr lang="en-US" altLang="zh-CN" b="1" dirty="0">
              <a:latin typeface="黑体" panose="02010609060101010101" pitchFamily="49" charset="-122"/>
              <a:ea typeface="黑体" panose="02010609060101010101" pitchFamily="49" charset="-122"/>
            </a:endParaRPr>
          </a:p>
          <a:p>
            <a:pPr marL="285750" indent="-285750" eaLnBrk="1" hangingPunct="1">
              <a:lnSpc>
                <a:spcPct val="150000"/>
              </a:lnSpc>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不能表达含有多对多关系的复杂结构，容易引起数据不一致</a:t>
            </a:r>
          </a:p>
        </p:txBody>
      </p:sp>
    </p:spTree>
    <p:extLst>
      <p:ext uri="{BB962C8B-B14F-4D97-AF65-F5344CB8AC3E}">
        <p14:creationId xmlns:p14="http://schemas.microsoft.com/office/powerpoint/2010/main" val="3570084340"/>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CF4A9C-DDFF-4525-8072-7C0B1EC48B0F}"/>
              </a:ext>
            </a:extLst>
          </p:cNvPr>
          <p:cNvSpPr>
            <a:spLocks noGrp="1"/>
          </p:cNvSpPr>
          <p:nvPr>
            <p:ph idx="1"/>
          </p:nvPr>
        </p:nvSpPr>
        <p:spPr>
          <a:xfrm>
            <a:off x="323528" y="1545200"/>
            <a:ext cx="8229600" cy="4392612"/>
          </a:xfrm>
        </p:spPr>
        <p:txBody>
          <a:bodyPr/>
          <a:lstStyle/>
          <a:p>
            <a:pPr marL="0" indent="457200">
              <a:lnSpc>
                <a:spcPts val="3000"/>
              </a:lnSpc>
              <a:buNone/>
              <a:defRPr/>
            </a:pPr>
            <a:r>
              <a:rPr lang="zh-CN" altLang="en-US" sz="2400" b="1" dirty="0">
                <a:solidFill>
                  <a:srgbClr val="FF0000"/>
                </a:solidFill>
                <a:latin typeface="黑体" panose="02010609060101010101" pitchFamily="49" charset="-122"/>
                <a:ea typeface="黑体" panose="02010609060101010101" pitchFamily="49" charset="-122"/>
              </a:rPr>
              <a:t>数据模型（</a:t>
            </a:r>
            <a:r>
              <a:rPr lang="en-US" altLang="zh-CN" sz="2400" b="1" dirty="0">
                <a:solidFill>
                  <a:srgbClr val="FF0000"/>
                </a:solidFill>
                <a:latin typeface="黑体" panose="02010609060101010101" pitchFamily="49" charset="-122"/>
                <a:ea typeface="黑体" panose="02010609060101010101" pitchFamily="49" charset="-122"/>
              </a:rPr>
              <a:t>Data Model</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cs typeface="+mj-cs"/>
              </a:rPr>
              <a:t>是对现实世界数据特征的</a:t>
            </a:r>
            <a:r>
              <a:rPr lang="zh-CN" altLang="en-US" sz="2400" b="1" dirty="0">
                <a:solidFill>
                  <a:srgbClr val="FF0000"/>
                </a:solidFill>
                <a:latin typeface="黑体" panose="02010609060101010101" pitchFamily="49" charset="-122"/>
                <a:ea typeface="黑体" panose="02010609060101010101" pitchFamily="49" charset="-122"/>
                <a:cs typeface="+mj-cs"/>
              </a:rPr>
              <a:t>抽象表达</a:t>
            </a:r>
            <a:r>
              <a:rPr lang="zh-CN" altLang="en-US" sz="2400" b="1" dirty="0">
                <a:latin typeface="黑体" panose="02010609060101010101" pitchFamily="49" charset="-122"/>
                <a:ea typeface="黑体" panose="02010609060101010101" pitchFamily="49" charset="-122"/>
                <a:cs typeface="+mj-cs"/>
              </a:rPr>
              <a:t>，是用来描述数据的一组概念和定义。</a:t>
            </a:r>
            <a:endParaRPr lang="en-US" altLang="zh-CN" sz="2400" b="1" dirty="0">
              <a:latin typeface="黑体" panose="02010609060101010101" pitchFamily="49" charset="-122"/>
              <a:ea typeface="黑体" panose="02010609060101010101" pitchFamily="49" charset="-122"/>
              <a:cs typeface="+mj-cs"/>
            </a:endParaRPr>
          </a:p>
          <a:p>
            <a:pPr marL="0" indent="457200">
              <a:lnSpc>
                <a:spcPts val="3000"/>
              </a:lnSpc>
              <a:buNone/>
              <a:defRPr/>
            </a:pPr>
            <a:r>
              <a:rPr lang="zh-CN" altLang="en-US" sz="2400" b="1" dirty="0">
                <a:latin typeface="黑体" panose="02010609060101010101" pitchFamily="49" charset="-122"/>
                <a:ea typeface="黑体" panose="02010609060101010101" pitchFamily="49" charset="-122"/>
              </a:rPr>
              <a:t>在信息管理中需要将现实世界的事物转换为信息世界的数据才能对信息进行处理与管理，这就需要依靠数据模型作为这种转换的桥梁。</a:t>
            </a:r>
            <a:endParaRPr lang="en-US" altLang="zh-CN" sz="2400" b="1" dirty="0">
              <a:latin typeface="黑体" panose="02010609060101010101" pitchFamily="49" charset="-122"/>
              <a:ea typeface="黑体" panose="02010609060101010101" pitchFamily="49" charset="-122"/>
              <a:cs typeface="+mj-cs"/>
            </a:endParaRPr>
          </a:p>
          <a:p>
            <a:pPr indent="287338" algn="just">
              <a:lnSpc>
                <a:spcPts val="3000"/>
              </a:lnSpc>
              <a:spcAft>
                <a:spcPts val="0"/>
              </a:spcAft>
              <a:buFont typeface="Wingdings" panose="05000000000000000000" pitchFamily="2" charset="2"/>
              <a:buChar char="Ø"/>
              <a:tabLst>
                <a:tab pos="449263" algn="l"/>
                <a:tab pos="534988" algn="l"/>
                <a:tab pos="630238" algn="l"/>
              </a:tabLst>
              <a:defRPr/>
            </a:pPr>
            <a:r>
              <a:rPr lang="zh-CN" altLang="en-US" sz="2400" b="1" kern="100" dirty="0">
                <a:latin typeface="黑体" panose="02010609060101010101" pitchFamily="49" charset="-122"/>
                <a:ea typeface="黑体" panose="02010609060101010101" pitchFamily="49" charset="-122"/>
                <a:cs typeface="Times New Roman" panose="02020603050405020304" pitchFamily="18" charset="0"/>
              </a:rPr>
              <a:t>现实世界中的客观对象抽象为概念模型</a:t>
            </a:r>
            <a:endParaRPr lang="en-US" altLang="zh-CN" sz="2400" b="1" kern="100" dirty="0">
              <a:latin typeface="黑体" panose="02010609060101010101" pitchFamily="49" charset="-122"/>
              <a:ea typeface="黑体" panose="02010609060101010101" pitchFamily="49" charset="-122"/>
              <a:cs typeface="Times New Roman" panose="02020603050405020304" pitchFamily="18" charset="0"/>
            </a:endParaRPr>
          </a:p>
          <a:p>
            <a:pPr indent="287338" algn="just">
              <a:lnSpc>
                <a:spcPts val="3000"/>
              </a:lnSpc>
              <a:spcAft>
                <a:spcPts val="0"/>
              </a:spcAft>
              <a:buFont typeface="Wingdings" panose="05000000000000000000" pitchFamily="2" charset="2"/>
              <a:buChar char="Ø"/>
              <a:tabLst>
                <a:tab pos="449263" algn="l"/>
                <a:tab pos="534988" algn="l"/>
                <a:tab pos="630238" algn="l"/>
              </a:tabLst>
              <a:defRPr/>
            </a:pPr>
            <a:r>
              <a:rPr lang="zh-CN" altLang="en-US" sz="2400" b="1" kern="100" dirty="0">
                <a:latin typeface="黑体" panose="02010609060101010101" pitchFamily="49" charset="-122"/>
                <a:ea typeface="黑体" panose="02010609060101010101" pitchFamily="49" charset="-122"/>
                <a:cs typeface="Times New Roman" panose="02020603050405020304" pitchFamily="18" charset="0"/>
              </a:rPr>
              <a:t>然后把概念模型转化为数据仓库支持的数据模型</a:t>
            </a:r>
            <a:endParaRPr lang="en-US" altLang="zh-CN" sz="2400" b="1" kern="100" dirty="0">
              <a:latin typeface="黑体" panose="02010609060101010101" pitchFamily="49" charset="-122"/>
              <a:ea typeface="黑体" panose="02010609060101010101" pitchFamily="49" charset="-122"/>
              <a:cs typeface="Times New Roman" panose="02020603050405020304" pitchFamily="18" charset="0"/>
            </a:endParaRPr>
          </a:p>
          <a:p>
            <a:pPr indent="0" algn="just">
              <a:lnSpc>
                <a:spcPts val="3000"/>
              </a:lnSpc>
              <a:spcAft>
                <a:spcPts val="0"/>
              </a:spcAft>
              <a:buNone/>
              <a:tabLst>
                <a:tab pos="449263" algn="l"/>
                <a:tab pos="534988" algn="l"/>
                <a:tab pos="630238" algn="l"/>
              </a:tabLst>
              <a:defRPr/>
            </a:pPr>
            <a:r>
              <a:rPr lang="zh-CN" altLang="en-US" sz="2400" b="1" kern="100" dirty="0">
                <a:latin typeface="黑体" panose="02010609060101010101" pitchFamily="49" charset="-122"/>
                <a:ea typeface="黑体" panose="02010609060101010101" pitchFamily="49" charset="-122"/>
                <a:cs typeface="Times New Roman" panose="02020603050405020304" pitchFamily="18" charset="0"/>
              </a:rPr>
              <a:t>其转化过程如下：</a:t>
            </a:r>
            <a:endParaRPr lang="en-US" altLang="zh-CN" sz="2400" b="1" kern="100" dirty="0">
              <a:latin typeface="黑体" panose="02010609060101010101" pitchFamily="49" charset="-122"/>
              <a:ea typeface="黑体" panose="02010609060101010101" pitchFamily="49" charset="-122"/>
              <a:cs typeface="Times New Roman" panose="02020603050405020304" pitchFamily="18" charset="0"/>
            </a:endParaRPr>
          </a:p>
          <a:p>
            <a:pPr indent="0" algn="just">
              <a:spcAft>
                <a:spcPts val="0"/>
              </a:spcAft>
              <a:buNone/>
              <a:tabLst>
                <a:tab pos="449263" algn="l"/>
                <a:tab pos="534988" algn="l"/>
                <a:tab pos="630238" algn="l"/>
              </a:tabLst>
              <a:defRPr/>
            </a:pPr>
            <a:endParaRPr lang="en-US" altLang="zh-CN" sz="2400" b="1" kern="100" dirty="0">
              <a:latin typeface="黑体" panose="02010609060101010101" pitchFamily="49" charset="-122"/>
              <a:ea typeface="黑体" panose="02010609060101010101" pitchFamily="49" charset="-122"/>
              <a:cs typeface="Times New Roman" panose="02020603050405020304" pitchFamily="18" charset="0"/>
            </a:endParaRPr>
          </a:p>
          <a:p>
            <a:pPr marL="0" indent="457200">
              <a:buNone/>
              <a:defRPr/>
            </a:pPr>
            <a:endParaRPr lang="zh-CN" altLang="en-US" sz="2400" b="1" dirty="0">
              <a:latin typeface="黑体" panose="02010609060101010101" pitchFamily="49" charset="-122"/>
              <a:ea typeface="黑体" panose="02010609060101010101" pitchFamily="49" charset="-122"/>
              <a:cs typeface="+mj-cs"/>
            </a:endParaRPr>
          </a:p>
        </p:txBody>
      </p:sp>
      <p:sp>
        <p:nvSpPr>
          <p:cNvPr id="7171" name="标题 1"/>
          <p:cNvSpPr>
            <a:spLocks noGrp="1" noChangeArrowheads="1"/>
          </p:cNvSpPr>
          <p:nvPr>
            <p:ph type="title"/>
          </p:nvPr>
        </p:nvSpPr>
        <p:spPr>
          <a:xfrm>
            <a:off x="403225" y="548680"/>
            <a:ext cx="8229600" cy="523528"/>
          </a:xfrm>
        </p:spPr>
        <p:txBody>
          <a:bodyPr/>
          <a:lstStyle/>
          <a:p>
            <a:r>
              <a:rPr lang="en-US" altLang="zh-CN" sz="3200" b="1" dirty="0">
                <a:latin typeface="黑体" panose="02010609060101010101" pitchFamily="49" charset="-122"/>
                <a:ea typeface="黑体" panose="02010609060101010101" pitchFamily="49" charset="-122"/>
              </a:rPr>
              <a:t>3.1</a:t>
            </a:r>
            <a:r>
              <a:rPr lang="zh-CN" altLang="en-US" sz="3200" b="1" dirty="0">
                <a:latin typeface="黑体" panose="02010609060101010101" pitchFamily="49" charset="-122"/>
                <a:ea typeface="黑体" panose="02010609060101010101" pitchFamily="49" charset="-122"/>
              </a:rPr>
              <a:t> 数据仓库的数据模型</a:t>
            </a:r>
          </a:p>
        </p:txBody>
      </p:sp>
      <p:grpSp>
        <p:nvGrpSpPr>
          <p:cNvPr id="4" name="Group 14">
            <a:extLst>
              <a:ext uri="{FF2B5EF4-FFF2-40B4-BE49-F238E27FC236}">
                <a16:creationId xmlns:a16="http://schemas.microsoft.com/office/drawing/2014/main" id="{5D537E04-99B7-4296-B808-AD0774ECC41B}"/>
              </a:ext>
            </a:extLst>
          </p:cNvPr>
          <p:cNvGrpSpPr>
            <a:grpSpLocks/>
          </p:cNvGrpSpPr>
          <p:nvPr/>
        </p:nvGrpSpPr>
        <p:grpSpPr bwMode="auto">
          <a:xfrm>
            <a:off x="1049386" y="5153670"/>
            <a:ext cx="6538912" cy="506412"/>
            <a:chOff x="719" y="3280"/>
            <a:chExt cx="4119" cy="319"/>
          </a:xfrm>
        </p:grpSpPr>
        <p:sp>
          <p:nvSpPr>
            <p:cNvPr id="5" name="Rectangle 5">
              <a:extLst>
                <a:ext uri="{FF2B5EF4-FFF2-40B4-BE49-F238E27FC236}">
                  <a16:creationId xmlns:a16="http://schemas.microsoft.com/office/drawing/2014/main" id="{2BE56E1B-C409-4706-950E-6B6FC444733E}"/>
                </a:ext>
              </a:extLst>
            </p:cNvPr>
            <p:cNvSpPr>
              <a:spLocks noChangeArrowheads="1"/>
            </p:cNvSpPr>
            <p:nvPr/>
          </p:nvSpPr>
          <p:spPr bwMode="auto">
            <a:xfrm>
              <a:off x="719" y="3281"/>
              <a:ext cx="998" cy="3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dirty="0">
                  <a:latin typeface="黑体" panose="02010609060101010101" pitchFamily="49" charset="-122"/>
                  <a:ea typeface="黑体" panose="02010609060101010101" pitchFamily="49" charset="-122"/>
                </a:rPr>
                <a:t>概念模型</a:t>
              </a:r>
            </a:p>
          </p:txBody>
        </p:sp>
        <p:sp>
          <p:nvSpPr>
            <p:cNvPr id="6" name="Rectangle 8">
              <a:extLst>
                <a:ext uri="{FF2B5EF4-FFF2-40B4-BE49-F238E27FC236}">
                  <a16:creationId xmlns:a16="http://schemas.microsoft.com/office/drawing/2014/main" id="{C5BD60C2-A89C-4FA7-8D29-8F6EAD38B3A3}"/>
                </a:ext>
              </a:extLst>
            </p:cNvPr>
            <p:cNvSpPr>
              <a:spLocks noChangeArrowheads="1"/>
            </p:cNvSpPr>
            <p:nvPr/>
          </p:nvSpPr>
          <p:spPr bwMode="auto">
            <a:xfrm>
              <a:off x="2304" y="3281"/>
              <a:ext cx="998" cy="3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dirty="0">
                  <a:latin typeface="黑体" panose="02010609060101010101" pitchFamily="49" charset="-122"/>
                  <a:ea typeface="黑体" panose="02010609060101010101" pitchFamily="49" charset="-122"/>
                </a:rPr>
                <a:t>逻辑模型</a:t>
              </a:r>
            </a:p>
          </p:txBody>
        </p:sp>
        <p:sp>
          <p:nvSpPr>
            <p:cNvPr id="7" name="Rectangle 9">
              <a:extLst>
                <a:ext uri="{FF2B5EF4-FFF2-40B4-BE49-F238E27FC236}">
                  <a16:creationId xmlns:a16="http://schemas.microsoft.com/office/drawing/2014/main" id="{3DD321E8-BD7B-4AE9-BD18-BFB645EC42ED}"/>
                </a:ext>
              </a:extLst>
            </p:cNvPr>
            <p:cNvSpPr>
              <a:spLocks noChangeArrowheads="1"/>
            </p:cNvSpPr>
            <p:nvPr/>
          </p:nvSpPr>
          <p:spPr bwMode="auto">
            <a:xfrm>
              <a:off x="3840" y="3280"/>
              <a:ext cx="998" cy="31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dirty="0">
                  <a:latin typeface="黑体" panose="02010609060101010101" pitchFamily="49" charset="-122"/>
                  <a:ea typeface="黑体" panose="02010609060101010101" pitchFamily="49" charset="-122"/>
                </a:rPr>
                <a:t>物理模型</a:t>
              </a:r>
            </a:p>
          </p:txBody>
        </p:sp>
        <p:sp>
          <p:nvSpPr>
            <p:cNvPr id="8" name="Line 10">
              <a:extLst>
                <a:ext uri="{FF2B5EF4-FFF2-40B4-BE49-F238E27FC236}">
                  <a16:creationId xmlns:a16="http://schemas.microsoft.com/office/drawing/2014/main" id="{EC9AAF73-3360-4552-9C99-541E00CA8C18}"/>
                </a:ext>
              </a:extLst>
            </p:cNvPr>
            <p:cNvSpPr>
              <a:spLocks noChangeShapeType="1"/>
            </p:cNvSpPr>
            <p:nvPr/>
          </p:nvSpPr>
          <p:spPr bwMode="auto">
            <a:xfrm>
              <a:off x="1717" y="3440"/>
              <a:ext cx="58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黑体" panose="02010609060101010101" pitchFamily="49" charset="-122"/>
                <a:ea typeface="黑体" panose="02010609060101010101" pitchFamily="49" charset="-122"/>
              </a:endParaRPr>
            </a:p>
          </p:txBody>
        </p:sp>
        <p:sp>
          <p:nvSpPr>
            <p:cNvPr id="9" name="Line 11">
              <a:extLst>
                <a:ext uri="{FF2B5EF4-FFF2-40B4-BE49-F238E27FC236}">
                  <a16:creationId xmlns:a16="http://schemas.microsoft.com/office/drawing/2014/main" id="{B7E9CA04-50CA-4BF9-BA0C-CE513A2308A8}"/>
                </a:ext>
              </a:extLst>
            </p:cNvPr>
            <p:cNvSpPr>
              <a:spLocks noChangeShapeType="1"/>
            </p:cNvSpPr>
            <p:nvPr/>
          </p:nvSpPr>
          <p:spPr bwMode="auto">
            <a:xfrm>
              <a:off x="3312" y="3440"/>
              <a:ext cx="5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黑体" panose="02010609060101010101" pitchFamily="49" charset="-122"/>
                <a:ea typeface="黑体" panose="02010609060101010101" pitchFamily="49" charset="-122"/>
              </a:endParaRPr>
            </a:p>
          </p:txBody>
        </p:sp>
      </p:grpSp>
      <p:sp>
        <p:nvSpPr>
          <p:cNvPr id="10" name="Text Box 12">
            <a:extLst>
              <a:ext uri="{FF2B5EF4-FFF2-40B4-BE49-F238E27FC236}">
                <a16:creationId xmlns:a16="http://schemas.microsoft.com/office/drawing/2014/main" id="{1E6C73F4-085E-4731-A40F-771615C37BB9}"/>
              </a:ext>
            </a:extLst>
          </p:cNvPr>
          <p:cNvSpPr txBox="1">
            <a:spLocks noChangeArrowheads="1"/>
          </p:cNvSpPr>
          <p:nvPr/>
        </p:nvSpPr>
        <p:spPr bwMode="auto">
          <a:xfrm>
            <a:off x="2845641" y="5860882"/>
            <a:ext cx="3024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zh-CN" altLang="en-US" sz="1800" dirty="0">
                <a:latin typeface="黑体" panose="02010609060101010101" pitchFamily="49" charset="-122"/>
                <a:ea typeface="黑体" panose="02010609060101010101" pitchFamily="49" charset="-122"/>
              </a:rPr>
              <a:t>数据仓库的开发过程</a:t>
            </a:r>
          </a:p>
        </p:txBody>
      </p:sp>
    </p:spTree>
    <p:extLst>
      <p:ext uri="{BB962C8B-B14F-4D97-AF65-F5344CB8AC3E}">
        <p14:creationId xmlns:p14="http://schemas.microsoft.com/office/powerpoint/2010/main" val="3942889928"/>
      </p:ext>
    </p:extLst>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
            <a:extLst>
              <a:ext uri="{FF2B5EF4-FFF2-40B4-BE49-F238E27FC236}">
                <a16:creationId xmlns:a16="http://schemas.microsoft.com/office/drawing/2014/main" id="{F73975D4-AA81-4245-9AB4-F689EB014256}"/>
              </a:ext>
            </a:extLst>
          </p:cNvPr>
          <p:cNvSpPr txBox="1">
            <a:spLocks noChangeArrowheads="1"/>
          </p:cNvSpPr>
          <p:nvPr/>
        </p:nvSpPr>
        <p:spPr bwMode="auto">
          <a:xfrm>
            <a:off x="251520" y="516297"/>
            <a:ext cx="47211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3.4.2</a:t>
            </a:r>
            <a:r>
              <a:rPr lang="zh-CN" altLang="en-US" b="1" dirty="0">
                <a:latin typeface="黑体" panose="02010609060101010101" pitchFamily="49" charset="-122"/>
                <a:ea typeface="黑体" panose="02010609060101010101" pitchFamily="49" charset="-122"/>
                <a:cs typeface="+mj-cs"/>
              </a:rPr>
              <a:t> 传统数据库的局限</a:t>
            </a:r>
          </a:p>
        </p:txBody>
      </p:sp>
      <p:sp>
        <p:nvSpPr>
          <p:cNvPr id="3" name="Text Box 20">
            <a:extLst>
              <a:ext uri="{FF2B5EF4-FFF2-40B4-BE49-F238E27FC236}">
                <a16:creationId xmlns:a16="http://schemas.microsoft.com/office/drawing/2014/main" id="{DC4B224F-48C6-4B13-BF2E-9829949BB1AC}"/>
              </a:ext>
            </a:extLst>
          </p:cNvPr>
          <p:cNvSpPr txBox="1">
            <a:spLocks noChangeArrowheads="1"/>
          </p:cNvSpPr>
          <p:nvPr/>
        </p:nvSpPr>
        <p:spPr bwMode="auto">
          <a:xfrm>
            <a:off x="676118" y="1239837"/>
            <a:ext cx="3518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eaLnBrk="1" hangingPunct="1">
              <a:spcBef>
                <a:spcPct val="0"/>
              </a:spcBef>
              <a:buFont typeface="Wingdings" panose="05000000000000000000" pitchFamily="2" charset="2"/>
              <a:buChar char="Ø"/>
            </a:pPr>
            <a:r>
              <a:rPr lang="zh-CN" altLang="en-US" sz="3600" b="1" dirty="0">
                <a:solidFill>
                  <a:srgbClr val="FF3300"/>
                </a:solidFill>
                <a:latin typeface="黑体" panose="02010609060101010101" pitchFamily="49" charset="-122"/>
                <a:ea typeface="黑体" panose="02010609060101010101" pitchFamily="49" charset="-122"/>
              </a:rPr>
              <a:t> </a:t>
            </a:r>
            <a:r>
              <a:rPr lang="zh-CN" altLang="en-US" sz="2800" b="1" dirty="0">
                <a:solidFill>
                  <a:srgbClr val="FF3300"/>
                </a:solidFill>
                <a:latin typeface="黑体" panose="02010609060101010101" pitchFamily="49" charset="-122"/>
                <a:ea typeface="黑体" panose="02010609060101010101" pitchFamily="49" charset="-122"/>
              </a:rPr>
              <a:t>数据库管理系统</a:t>
            </a:r>
          </a:p>
        </p:txBody>
      </p:sp>
      <p:sp>
        <p:nvSpPr>
          <p:cNvPr id="4" name="Rectangle 22">
            <a:extLst>
              <a:ext uri="{FF2B5EF4-FFF2-40B4-BE49-F238E27FC236}">
                <a16:creationId xmlns:a16="http://schemas.microsoft.com/office/drawing/2014/main" id="{91C779B5-8D53-4D7D-86E2-431D37248598}"/>
              </a:ext>
            </a:extLst>
          </p:cNvPr>
          <p:cNvSpPr>
            <a:spLocks noChangeArrowheads="1"/>
          </p:cNvSpPr>
          <p:nvPr/>
        </p:nvSpPr>
        <p:spPr bwMode="auto">
          <a:xfrm>
            <a:off x="1285052" y="1973948"/>
            <a:ext cx="551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zh-CN" altLang="en-US" sz="2400" b="1" dirty="0">
                <a:latin typeface="黑体" panose="02010609060101010101" pitchFamily="49" charset="-122"/>
                <a:ea typeface="黑体" panose="02010609060101010101" pitchFamily="49" charset="-122"/>
              </a:rPr>
              <a:t>层次数据库→</a:t>
            </a:r>
            <a:r>
              <a:rPr lang="zh-CN" altLang="en-US" sz="2400" b="1" dirty="0">
                <a:solidFill>
                  <a:srgbClr val="007CBA"/>
                </a:solidFill>
                <a:latin typeface="黑体" panose="02010609060101010101" pitchFamily="49" charset="-122"/>
                <a:ea typeface="黑体" panose="02010609060101010101" pitchFamily="49" charset="-122"/>
              </a:rPr>
              <a:t>网状数据库</a:t>
            </a:r>
            <a:r>
              <a:rPr lang="zh-CN" altLang="en-US" sz="2400" b="1" dirty="0">
                <a:latin typeface="黑体" panose="02010609060101010101" pitchFamily="49" charset="-122"/>
                <a:ea typeface="黑体" panose="02010609060101010101" pitchFamily="49" charset="-122"/>
              </a:rPr>
              <a:t>→关系数据库</a:t>
            </a:r>
          </a:p>
        </p:txBody>
      </p:sp>
      <p:pic>
        <p:nvPicPr>
          <p:cNvPr id="5" name="Picture 2" descr="http://www.educity.cn/ncre/ncrefx/images/20136254694.png">
            <a:extLst>
              <a:ext uri="{FF2B5EF4-FFF2-40B4-BE49-F238E27FC236}">
                <a16:creationId xmlns:a16="http://schemas.microsoft.com/office/drawing/2014/main" id="{1E773B74-9D2E-464C-963A-4D22C3A33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3054350"/>
            <a:ext cx="451485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www.educity.cn/ncre/ncrefx/images/20136254775.png">
            <a:extLst>
              <a:ext uri="{FF2B5EF4-FFF2-40B4-BE49-F238E27FC236}">
                <a16:creationId xmlns:a16="http://schemas.microsoft.com/office/drawing/2014/main" id="{33FB352F-9E6A-49C4-8296-01E9BE1EB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313" y="2543175"/>
            <a:ext cx="412115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45">
            <a:extLst>
              <a:ext uri="{FF2B5EF4-FFF2-40B4-BE49-F238E27FC236}">
                <a16:creationId xmlns:a16="http://schemas.microsoft.com/office/drawing/2014/main" id="{C1832D14-9A60-413A-A140-249F15EFF4E6}"/>
              </a:ext>
            </a:extLst>
          </p:cNvPr>
          <p:cNvSpPr>
            <a:spLocks noChangeArrowheads="1"/>
          </p:cNvSpPr>
          <p:nvPr/>
        </p:nvSpPr>
        <p:spPr bwMode="auto">
          <a:xfrm>
            <a:off x="827088" y="5457825"/>
            <a:ext cx="6628738" cy="960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285750" indent="-28575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数据量越大，结构越复杂，不利于用户掌握</a:t>
            </a:r>
            <a:endParaRPr lang="en-US" altLang="zh-CN" sz="2000" b="1" dirty="0">
              <a:latin typeface="黑体" panose="02010609060101010101" pitchFamily="49" charset="-122"/>
              <a:ea typeface="黑体" panose="02010609060101010101" pitchFamily="49" charset="-122"/>
            </a:endParaRPr>
          </a:p>
          <a:p>
            <a:pPr marL="285750" indent="-28575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用户必须了解系统存储结构的细节，加重了编程的负担</a:t>
            </a:r>
          </a:p>
        </p:txBody>
      </p:sp>
    </p:spTree>
    <p:extLst>
      <p:ext uri="{BB962C8B-B14F-4D97-AF65-F5344CB8AC3E}">
        <p14:creationId xmlns:p14="http://schemas.microsoft.com/office/powerpoint/2010/main" val="3679494489"/>
      </p:ext>
    </p:extLst>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0">
            <a:extLst>
              <a:ext uri="{FF2B5EF4-FFF2-40B4-BE49-F238E27FC236}">
                <a16:creationId xmlns:a16="http://schemas.microsoft.com/office/drawing/2014/main" id="{34EBBE65-FCBE-4116-89EC-8B4AC16601BC}"/>
              </a:ext>
            </a:extLst>
          </p:cNvPr>
          <p:cNvSpPr txBox="1">
            <a:spLocks noChangeArrowheads="1"/>
          </p:cNvSpPr>
          <p:nvPr/>
        </p:nvSpPr>
        <p:spPr bwMode="auto">
          <a:xfrm>
            <a:off x="307942" y="1352731"/>
            <a:ext cx="3518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eaLnBrk="1" hangingPunct="1">
              <a:spcBef>
                <a:spcPct val="0"/>
              </a:spcBef>
              <a:buFont typeface="Wingdings" panose="05000000000000000000" pitchFamily="2" charset="2"/>
              <a:buChar char="Ø"/>
            </a:pPr>
            <a:r>
              <a:rPr lang="zh-CN" altLang="en-US" sz="3600" b="1" dirty="0">
                <a:solidFill>
                  <a:srgbClr val="FF3300"/>
                </a:solidFill>
                <a:latin typeface="黑体" panose="02010609060101010101" pitchFamily="49" charset="-122"/>
                <a:ea typeface="黑体" panose="02010609060101010101" pitchFamily="49" charset="-122"/>
              </a:rPr>
              <a:t> </a:t>
            </a:r>
            <a:r>
              <a:rPr lang="zh-CN" altLang="en-US" sz="2800" b="1" dirty="0">
                <a:solidFill>
                  <a:srgbClr val="FF3300"/>
                </a:solidFill>
                <a:latin typeface="黑体" panose="02010609060101010101" pitchFamily="49" charset="-122"/>
                <a:ea typeface="黑体" panose="02010609060101010101" pitchFamily="49" charset="-122"/>
              </a:rPr>
              <a:t>数据库管理系统</a:t>
            </a:r>
          </a:p>
        </p:txBody>
      </p:sp>
      <p:sp>
        <p:nvSpPr>
          <p:cNvPr id="4" name="Rectangle 22">
            <a:extLst>
              <a:ext uri="{FF2B5EF4-FFF2-40B4-BE49-F238E27FC236}">
                <a16:creationId xmlns:a16="http://schemas.microsoft.com/office/drawing/2014/main" id="{89B6B435-95C7-4801-AC04-CABCDDEFE7CC}"/>
              </a:ext>
            </a:extLst>
          </p:cNvPr>
          <p:cNvSpPr>
            <a:spLocks noChangeArrowheads="1"/>
          </p:cNvSpPr>
          <p:nvPr/>
        </p:nvSpPr>
        <p:spPr bwMode="auto">
          <a:xfrm>
            <a:off x="966759" y="2006151"/>
            <a:ext cx="551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zh-CN" altLang="en-US" sz="2400" b="1" dirty="0">
                <a:latin typeface="黑体" panose="02010609060101010101" pitchFamily="49" charset="-122"/>
                <a:ea typeface="黑体" panose="02010609060101010101" pitchFamily="49" charset="-122"/>
              </a:rPr>
              <a:t>层次数据库→网状数据库→</a:t>
            </a:r>
            <a:r>
              <a:rPr lang="zh-CN" altLang="en-US" sz="2400" b="1" dirty="0">
                <a:solidFill>
                  <a:srgbClr val="007CBA"/>
                </a:solidFill>
                <a:latin typeface="黑体" panose="02010609060101010101" pitchFamily="49" charset="-122"/>
                <a:ea typeface="黑体" panose="02010609060101010101" pitchFamily="49" charset="-122"/>
              </a:rPr>
              <a:t>关系数据库</a:t>
            </a:r>
          </a:p>
        </p:txBody>
      </p:sp>
      <p:sp>
        <p:nvSpPr>
          <p:cNvPr id="2" name="矩形 1">
            <a:extLst>
              <a:ext uri="{FF2B5EF4-FFF2-40B4-BE49-F238E27FC236}">
                <a16:creationId xmlns:a16="http://schemas.microsoft.com/office/drawing/2014/main" id="{05B5C7B4-A783-4911-9768-223527A8AB41}"/>
              </a:ext>
            </a:extLst>
          </p:cNvPr>
          <p:cNvSpPr/>
          <p:nvPr/>
        </p:nvSpPr>
        <p:spPr>
          <a:xfrm>
            <a:off x="3475598" y="2661238"/>
            <a:ext cx="1704313" cy="461665"/>
          </a:xfrm>
          <a:prstGeom prst="rect">
            <a:avLst/>
          </a:prstGeom>
        </p:spPr>
        <p:txBody>
          <a:bodyPr wrap="none">
            <a:spAutoFit/>
          </a:bodyPr>
          <a:lstStyle/>
          <a:p>
            <a:pPr marL="285750" indent="-285750" algn="dist" eaLnBrk="1" hangingPunct="1">
              <a:buFont typeface="Wingdings" panose="05000000000000000000" pitchFamily="2" charset="2"/>
              <a:buChar char="Ø"/>
            </a:pPr>
            <a:r>
              <a:rPr lang="zh-CN" altLang="en-US" sz="2400" b="1" dirty="0">
                <a:solidFill>
                  <a:srgbClr val="007CBA"/>
                </a:solidFill>
                <a:latin typeface="黑体" panose="02010609060101010101" pitchFamily="49" charset="-122"/>
                <a:ea typeface="黑体" panose="02010609060101010101" pitchFamily="49" charset="-122"/>
              </a:rPr>
              <a:t>行式存储</a:t>
            </a:r>
            <a:endParaRPr lang="en-US" altLang="zh-CN" sz="2400" b="1"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95E33B6B-85AE-4D0F-8FD9-7EBB3696AB0A}"/>
              </a:ext>
            </a:extLst>
          </p:cNvPr>
          <p:cNvSpPr/>
          <p:nvPr/>
        </p:nvSpPr>
        <p:spPr>
          <a:xfrm>
            <a:off x="4946703" y="3296556"/>
            <a:ext cx="4572000" cy="3454792"/>
          </a:xfrm>
          <a:prstGeom prst="rect">
            <a:avLst/>
          </a:prstGeom>
        </p:spPr>
        <p:txBody>
          <a:bodyPr>
            <a:spAutoFit/>
          </a:bodyPr>
          <a:lstStyle/>
          <a:p>
            <a:pPr marL="355600">
              <a:lnSpc>
                <a:spcPts val="2160"/>
              </a:lnSpc>
              <a:defRPr/>
            </a:pPr>
            <a:endParaRPr lang="en-US" altLang="zh-CN" b="1" spc="-20" dirty="0">
              <a:latin typeface="黑体" panose="02010609060101010101" pitchFamily="49" charset="-122"/>
              <a:ea typeface="黑体" panose="02010609060101010101" pitchFamily="49" charset="-122"/>
              <a:cs typeface="微软雅黑"/>
            </a:endParaRPr>
          </a:p>
          <a:p>
            <a:pPr marL="285750" indent="-285750">
              <a:lnSpc>
                <a:spcPts val="2160"/>
              </a:lnSpc>
              <a:buFont typeface="Wingdings" panose="05000000000000000000" pitchFamily="2" charset="2"/>
              <a:buChar char="Ø"/>
              <a:defRPr/>
            </a:pPr>
            <a:r>
              <a:rPr lang="zh-CN" altLang="en-US" b="1" spc="-20" dirty="0">
                <a:latin typeface="黑体" panose="02010609060101010101" pitchFamily="49" charset="-122"/>
                <a:ea typeface="黑体" panose="02010609060101010101" pitchFamily="49" charset="-122"/>
                <a:cs typeface="微软雅黑"/>
              </a:rPr>
              <a:t>数据存放在数据文件内</a:t>
            </a:r>
            <a:endParaRPr lang="zh-CN" altLang="en-US" b="1" dirty="0">
              <a:latin typeface="黑体" panose="02010609060101010101" pitchFamily="49" charset="-122"/>
              <a:ea typeface="黑体" panose="02010609060101010101" pitchFamily="49" charset="-122"/>
            </a:endParaRPr>
          </a:p>
          <a:p>
            <a:pPr marL="285750" indent="-285750">
              <a:lnSpc>
                <a:spcPts val="2160"/>
              </a:lnSpc>
              <a:buFont typeface="Wingdings" panose="05000000000000000000" pitchFamily="2" charset="2"/>
              <a:buChar char="Ø"/>
              <a:defRPr/>
            </a:pPr>
            <a:r>
              <a:rPr lang="zh-CN" altLang="en-US" b="1" spc="-20" dirty="0">
                <a:latin typeface="黑体" panose="02010609060101010101" pitchFamily="49" charset="-122"/>
                <a:ea typeface="黑体" panose="02010609060101010101" pitchFamily="49" charset="-122"/>
                <a:cs typeface="微软雅黑"/>
              </a:rPr>
              <a:t>数据文件的基本组成单位：块</a:t>
            </a:r>
            <a:r>
              <a:rPr lang="en-US" altLang="zh-CN" b="1" spc="-10" dirty="0">
                <a:latin typeface="黑体" panose="02010609060101010101" pitchFamily="49" charset="-122"/>
                <a:ea typeface="黑体" panose="02010609060101010101" pitchFamily="49" charset="-122"/>
                <a:cs typeface="微软雅黑"/>
              </a:rPr>
              <a:t>/</a:t>
            </a:r>
            <a:r>
              <a:rPr lang="zh-CN" altLang="en-US" b="1" spc="-20" dirty="0">
                <a:latin typeface="黑体" panose="02010609060101010101" pitchFamily="49" charset="-122"/>
                <a:ea typeface="黑体" panose="02010609060101010101" pitchFamily="49" charset="-122"/>
                <a:cs typeface="微软雅黑"/>
              </a:rPr>
              <a:t>页</a:t>
            </a:r>
            <a:endParaRPr lang="zh-CN" altLang="en-US" b="1" dirty="0">
              <a:latin typeface="黑体" panose="02010609060101010101" pitchFamily="49" charset="-122"/>
              <a:ea typeface="黑体" panose="02010609060101010101" pitchFamily="49" charset="-122"/>
              <a:cs typeface="微软雅黑"/>
            </a:endParaRPr>
          </a:p>
          <a:p>
            <a:pPr marL="298450" indent="-285750">
              <a:lnSpc>
                <a:spcPts val="2160"/>
              </a:lnSpc>
              <a:spcBef>
                <a:spcPts val="1345"/>
              </a:spcBef>
              <a:buFont typeface="Wingdings" panose="05000000000000000000" pitchFamily="2" charset="2"/>
              <a:buChar char="Ø"/>
              <a:tabLst>
                <a:tab pos="355600" algn="l"/>
              </a:tabLst>
              <a:defRPr/>
            </a:pPr>
            <a:r>
              <a:rPr lang="zh-CN" altLang="en-US" b="1" spc="-25" dirty="0">
                <a:latin typeface="黑体" panose="02010609060101010101" pitchFamily="49" charset="-122"/>
                <a:ea typeface="黑体" panose="02010609060101010101" pitchFamily="49" charset="-122"/>
                <a:cs typeface="微软雅黑"/>
              </a:rPr>
              <a:t>块内结构：块头、数据区</a:t>
            </a:r>
            <a:endParaRPr lang="en-US" altLang="zh-CN" b="1" spc="-25" dirty="0">
              <a:latin typeface="黑体" panose="02010609060101010101" pitchFamily="49" charset="-122"/>
              <a:ea typeface="黑体" panose="02010609060101010101" pitchFamily="49" charset="-122"/>
              <a:cs typeface="微软雅黑"/>
            </a:endParaRPr>
          </a:p>
          <a:p>
            <a:pPr marL="298450" indent="-285750">
              <a:lnSpc>
                <a:spcPts val="2160"/>
              </a:lnSpc>
              <a:buFont typeface="Wingdings" panose="05000000000000000000" pitchFamily="2" charset="2"/>
              <a:buChar char="Ø"/>
              <a:tabLst>
                <a:tab pos="355600" algn="l"/>
              </a:tabLst>
              <a:defRPr/>
            </a:pPr>
            <a:r>
              <a:rPr lang="zh-CN" altLang="en-US" b="1" spc="-20" dirty="0">
                <a:latin typeface="黑体" panose="02010609060101010101" pitchFamily="49" charset="-122"/>
                <a:ea typeface="黑体" panose="02010609060101010101" pitchFamily="49" charset="-122"/>
                <a:cs typeface="微软雅黑"/>
              </a:rPr>
              <a:t>读某个列必须读入整行</a:t>
            </a:r>
            <a:endParaRPr lang="zh-CN" altLang="en-US" b="1" dirty="0">
              <a:latin typeface="黑体" panose="02010609060101010101" pitchFamily="49" charset="-122"/>
              <a:ea typeface="黑体" panose="02010609060101010101" pitchFamily="49" charset="-122"/>
              <a:cs typeface="微软雅黑"/>
            </a:endParaRPr>
          </a:p>
          <a:p>
            <a:pPr marL="298450" indent="-285750">
              <a:lnSpc>
                <a:spcPts val="2160"/>
              </a:lnSpc>
              <a:spcBef>
                <a:spcPts val="1345"/>
              </a:spcBef>
              <a:buFont typeface="Wingdings" panose="05000000000000000000" pitchFamily="2" charset="2"/>
              <a:buChar char="Ø"/>
              <a:tabLst>
                <a:tab pos="355600" algn="l"/>
              </a:tabLst>
              <a:defRPr/>
            </a:pPr>
            <a:r>
              <a:rPr lang="zh-CN" altLang="en-US" b="1" spc="-25" dirty="0">
                <a:latin typeface="黑体" panose="02010609060101010101" pitchFamily="49" charset="-122"/>
                <a:ea typeface="黑体" panose="02010609060101010101" pitchFamily="49" charset="-122"/>
                <a:cs typeface="微软雅黑"/>
              </a:rPr>
              <a:t>行不等长，修改数据可能导致行迁移</a:t>
            </a:r>
            <a:endParaRPr lang="zh-CN" altLang="en-US" b="1" dirty="0">
              <a:latin typeface="黑体" panose="02010609060101010101" pitchFamily="49" charset="-122"/>
              <a:ea typeface="黑体" panose="02010609060101010101" pitchFamily="49" charset="-122"/>
              <a:cs typeface="微软雅黑"/>
            </a:endParaRPr>
          </a:p>
          <a:p>
            <a:pPr marL="298450" indent="-285750">
              <a:lnSpc>
                <a:spcPts val="2160"/>
              </a:lnSpc>
              <a:spcBef>
                <a:spcPts val="1340"/>
              </a:spcBef>
              <a:buFont typeface="Wingdings" panose="05000000000000000000" pitchFamily="2" charset="2"/>
              <a:buChar char="Ø"/>
              <a:tabLst>
                <a:tab pos="355600" algn="l"/>
              </a:tabLst>
              <a:defRPr/>
            </a:pPr>
            <a:r>
              <a:rPr lang="zh-CN" altLang="en-US" b="1" spc="-20" dirty="0">
                <a:latin typeface="黑体" panose="02010609060101010101" pitchFamily="49" charset="-122"/>
                <a:ea typeface="黑体" panose="02010609060101010101" pitchFamily="49" charset="-122"/>
                <a:cs typeface="微软雅黑"/>
              </a:rPr>
              <a:t>行数据较多时可能导致行链</a:t>
            </a:r>
            <a:endParaRPr lang="en-US" altLang="zh-CN" b="1" spc="-20" dirty="0">
              <a:latin typeface="黑体" panose="02010609060101010101" pitchFamily="49" charset="-122"/>
              <a:ea typeface="黑体" panose="02010609060101010101" pitchFamily="49" charset="-122"/>
              <a:cs typeface="微软雅黑"/>
            </a:endParaRPr>
          </a:p>
          <a:p>
            <a:pPr marL="12700">
              <a:spcBef>
                <a:spcPts val="1340"/>
              </a:spcBef>
              <a:tabLst>
                <a:tab pos="355600" algn="l"/>
              </a:tabLst>
              <a:defRPr/>
            </a:pPr>
            <a:endParaRPr lang="zh-CN" altLang="en-US" b="1" dirty="0">
              <a:latin typeface="黑体" panose="02010609060101010101" pitchFamily="49" charset="-122"/>
              <a:ea typeface="黑体" panose="02010609060101010101" pitchFamily="49" charset="-122"/>
              <a:cs typeface="微软雅黑"/>
            </a:endParaRPr>
          </a:p>
          <a:p>
            <a:pPr marL="298450" indent="-285750">
              <a:spcBef>
                <a:spcPts val="1345"/>
              </a:spcBef>
              <a:buFont typeface="Wingdings" panose="05000000000000000000" pitchFamily="2" charset="2"/>
              <a:buChar char="Ø"/>
              <a:tabLst>
                <a:tab pos="355600" algn="l"/>
              </a:tabLst>
              <a:defRPr/>
            </a:pPr>
            <a:endParaRPr lang="zh-CN" altLang="en-US" b="1" dirty="0">
              <a:latin typeface="黑体" panose="02010609060101010101" pitchFamily="49" charset="-122"/>
              <a:ea typeface="黑体" panose="02010609060101010101" pitchFamily="49" charset="-122"/>
              <a:cs typeface="微软雅黑"/>
            </a:endParaRPr>
          </a:p>
        </p:txBody>
      </p:sp>
      <p:sp>
        <p:nvSpPr>
          <p:cNvPr id="8" name="object 3">
            <a:extLst>
              <a:ext uri="{FF2B5EF4-FFF2-40B4-BE49-F238E27FC236}">
                <a16:creationId xmlns:a16="http://schemas.microsoft.com/office/drawing/2014/main" id="{90121640-0022-40E1-9433-BCFF0211FE30}"/>
              </a:ext>
            </a:extLst>
          </p:cNvPr>
          <p:cNvSpPr>
            <a:spLocks noChangeArrowheads="1"/>
          </p:cNvSpPr>
          <p:nvPr/>
        </p:nvSpPr>
        <p:spPr bwMode="auto">
          <a:xfrm>
            <a:off x="0" y="3133844"/>
            <a:ext cx="4946062" cy="269264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marL="12700">
              <a:tabLst>
                <a:tab pos="355600" algn="l"/>
              </a:tabLst>
              <a:defRPr/>
            </a:pPr>
            <a:endParaRPr lang="zh-CN" altLang="en-US" b="1" dirty="0">
              <a:latin typeface="黑体" panose="02010609060101010101" pitchFamily="49" charset="-122"/>
              <a:ea typeface="黑体" panose="02010609060101010101" pitchFamily="49" charset="-122"/>
              <a:cs typeface="微软雅黑"/>
            </a:endParaRPr>
          </a:p>
        </p:txBody>
      </p:sp>
      <p:sp>
        <p:nvSpPr>
          <p:cNvPr id="9" name="TextBox 1">
            <a:extLst>
              <a:ext uri="{FF2B5EF4-FFF2-40B4-BE49-F238E27FC236}">
                <a16:creationId xmlns:a16="http://schemas.microsoft.com/office/drawing/2014/main" id="{753E02E3-620F-4552-BE4E-ED2A3C29D6A1}"/>
              </a:ext>
            </a:extLst>
          </p:cNvPr>
          <p:cNvSpPr txBox="1">
            <a:spLocks noChangeArrowheads="1"/>
          </p:cNvSpPr>
          <p:nvPr/>
        </p:nvSpPr>
        <p:spPr bwMode="auto">
          <a:xfrm>
            <a:off x="251520" y="516297"/>
            <a:ext cx="47211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3.4.2</a:t>
            </a:r>
            <a:r>
              <a:rPr lang="zh-CN" altLang="en-US" b="1" dirty="0">
                <a:latin typeface="黑体" panose="02010609060101010101" pitchFamily="49" charset="-122"/>
                <a:ea typeface="黑体" panose="02010609060101010101" pitchFamily="49" charset="-122"/>
                <a:cs typeface="+mj-cs"/>
              </a:rPr>
              <a:t> 传统数据库的局限</a:t>
            </a:r>
          </a:p>
        </p:txBody>
      </p:sp>
    </p:spTree>
    <p:extLst>
      <p:ext uri="{BB962C8B-B14F-4D97-AF65-F5344CB8AC3E}">
        <p14:creationId xmlns:p14="http://schemas.microsoft.com/office/powerpoint/2010/main" val="1726260361"/>
      </p:ext>
    </p:extLst>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51B5AE-3CC9-494E-A653-CEEB92E029FC}"/>
              </a:ext>
            </a:extLst>
          </p:cNvPr>
          <p:cNvSpPr/>
          <p:nvPr/>
        </p:nvSpPr>
        <p:spPr>
          <a:xfrm>
            <a:off x="1187624" y="3171496"/>
            <a:ext cx="7056784" cy="3269421"/>
          </a:xfrm>
          <a:prstGeom prst="rect">
            <a:avLst/>
          </a:prstGeom>
        </p:spPr>
        <p:txBody>
          <a:bodyPr wrap="square">
            <a:spAutoFit/>
          </a:bodyPr>
          <a:lstStyle/>
          <a:p>
            <a:pPr marL="342900" indent="-342900">
              <a:lnSpc>
                <a:spcPct val="150000"/>
              </a:lnSpc>
              <a:buClr>
                <a:schemeClr val="tx1"/>
              </a:buClr>
              <a:buFont typeface="Wingdings" panose="05000000000000000000" pitchFamily="2" charset="2"/>
              <a:buChar char="Ø"/>
              <a:defRPr/>
            </a:pPr>
            <a:r>
              <a:rPr lang="en-US"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原子性</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在事务中执行多个操作是原子性的，要么操作全部执行</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要么一个都不执行</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 </a:t>
            </a:r>
          </a:p>
          <a:p>
            <a:pPr marL="342900" indent="-342900">
              <a:lnSpc>
                <a:spcPct val="150000"/>
              </a:lnSpc>
              <a:buClr>
                <a:schemeClr val="tx1"/>
              </a:buClr>
              <a:buFont typeface="Wingdings" panose="05000000000000000000" pitchFamily="2" charset="2"/>
              <a:buChar char="Ø"/>
              <a:defRPr/>
            </a:pPr>
            <a:r>
              <a:rPr lang="en-US"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C</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一致性</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进行事务的过程中整个数据加的状态是一致的，不会出现数据花掉的情况</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 </a:t>
            </a:r>
          </a:p>
          <a:p>
            <a:pPr marL="342900" indent="-342900">
              <a:lnSpc>
                <a:spcPct val="150000"/>
              </a:lnSpc>
              <a:buClr>
                <a:schemeClr val="tx1"/>
              </a:buClr>
              <a:buFont typeface="Wingdings" panose="05000000000000000000" pitchFamily="2" charset="2"/>
              <a:buChar char="Ø"/>
              <a:defRPr/>
            </a:pPr>
            <a:r>
              <a:rPr lang="en-US"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I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隔离性</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两个事务不会相互影响，覆盖彼此数据等</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 </a:t>
            </a:r>
          </a:p>
          <a:p>
            <a:pPr marL="342900" indent="-342900">
              <a:lnSpc>
                <a:spcPct val="150000"/>
              </a:lnSpc>
              <a:buClr>
                <a:schemeClr val="tx1"/>
              </a:buClr>
              <a:buFont typeface="Wingdings" panose="05000000000000000000" pitchFamily="2" charset="2"/>
              <a:buChar char="Ø"/>
              <a:defRPr/>
            </a:pPr>
            <a:r>
              <a:rPr lang="en-US"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D</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持久化</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事务一旦完成</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那么数据应该是被写到安全的，持久化存储的设备上</a:t>
            </a:r>
          </a:p>
        </p:txBody>
      </p:sp>
      <p:sp>
        <p:nvSpPr>
          <p:cNvPr id="4" name="Text Box 20">
            <a:extLst>
              <a:ext uri="{FF2B5EF4-FFF2-40B4-BE49-F238E27FC236}">
                <a16:creationId xmlns:a16="http://schemas.microsoft.com/office/drawing/2014/main" id="{C8D0DD47-AEDB-4BE1-AECB-433764A28817}"/>
              </a:ext>
            </a:extLst>
          </p:cNvPr>
          <p:cNvSpPr txBox="1">
            <a:spLocks noChangeArrowheads="1"/>
          </p:cNvSpPr>
          <p:nvPr/>
        </p:nvSpPr>
        <p:spPr bwMode="auto">
          <a:xfrm>
            <a:off x="307942" y="1352731"/>
            <a:ext cx="3518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eaLnBrk="1" hangingPunct="1">
              <a:spcBef>
                <a:spcPct val="0"/>
              </a:spcBef>
              <a:buFont typeface="Wingdings" panose="05000000000000000000" pitchFamily="2" charset="2"/>
              <a:buChar char="Ø"/>
            </a:pPr>
            <a:r>
              <a:rPr lang="zh-CN" altLang="en-US" sz="3600" b="1" dirty="0">
                <a:solidFill>
                  <a:srgbClr val="FF3300"/>
                </a:solidFill>
                <a:latin typeface="黑体" panose="02010609060101010101" pitchFamily="49" charset="-122"/>
                <a:ea typeface="黑体" panose="02010609060101010101" pitchFamily="49" charset="-122"/>
              </a:rPr>
              <a:t> </a:t>
            </a:r>
            <a:r>
              <a:rPr lang="zh-CN" altLang="en-US" sz="2800" b="1" dirty="0">
                <a:solidFill>
                  <a:srgbClr val="FF3300"/>
                </a:solidFill>
                <a:latin typeface="黑体" panose="02010609060101010101" pitchFamily="49" charset="-122"/>
                <a:ea typeface="黑体" panose="02010609060101010101" pitchFamily="49" charset="-122"/>
              </a:rPr>
              <a:t>数据库管理系统</a:t>
            </a:r>
          </a:p>
        </p:txBody>
      </p:sp>
      <p:sp>
        <p:nvSpPr>
          <p:cNvPr id="5" name="Rectangle 22">
            <a:extLst>
              <a:ext uri="{FF2B5EF4-FFF2-40B4-BE49-F238E27FC236}">
                <a16:creationId xmlns:a16="http://schemas.microsoft.com/office/drawing/2014/main" id="{70F6A70D-D640-4EAB-8237-F16C846D9158}"/>
              </a:ext>
            </a:extLst>
          </p:cNvPr>
          <p:cNvSpPr>
            <a:spLocks noChangeArrowheads="1"/>
          </p:cNvSpPr>
          <p:nvPr/>
        </p:nvSpPr>
        <p:spPr bwMode="auto">
          <a:xfrm>
            <a:off x="966759" y="2006151"/>
            <a:ext cx="551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zh-CN" altLang="en-US" sz="2400" b="1" dirty="0">
                <a:latin typeface="黑体" panose="02010609060101010101" pitchFamily="49" charset="-122"/>
                <a:ea typeface="黑体" panose="02010609060101010101" pitchFamily="49" charset="-122"/>
              </a:rPr>
              <a:t>层次数据库→网状数据库→</a:t>
            </a:r>
            <a:r>
              <a:rPr lang="zh-CN" altLang="en-US" sz="2400" b="1" dirty="0">
                <a:solidFill>
                  <a:srgbClr val="007CBA"/>
                </a:solidFill>
                <a:latin typeface="黑体" panose="02010609060101010101" pitchFamily="49" charset="-122"/>
                <a:ea typeface="黑体" panose="02010609060101010101" pitchFamily="49" charset="-122"/>
              </a:rPr>
              <a:t>关系数据库</a:t>
            </a:r>
          </a:p>
        </p:txBody>
      </p:sp>
      <p:sp>
        <p:nvSpPr>
          <p:cNvPr id="6" name="矩形 5">
            <a:extLst>
              <a:ext uri="{FF2B5EF4-FFF2-40B4-BE49-F238E27FC236}">
                <a16:creationId xmlns:a16="http://schemas.microsoft.com/office/drawing/2014/main" id="{08358A20-0D99-4469-96A6-FBB0AC764844}"/>
              </a:ext>
            </a:extLst>
          </p:cNvPr>
          <p:cNvSpPr/>
          <p:nvPr/>
        </p:nvSpPr>
        <p:spPr>
          <a:xfrm>
            <a:off x="979767" y="2609932"/>
            <a:ext cx="3773790" cy="461665"/>
          </a:xfrm>
          <a:prstGeom prst="rect">
            <a:avLst/>
          </a:prstGeom>
        </p:spPr>
        <p:txBody>
          <a:bodyPr wrap="none">
            <a:spAutoFit/>
          </a:bodyPr>
          <a:lstStyle/>
          <a:p>
            <a:pPr marL="285750" indent="-285750" algn="dist" eaLnBrk="1" hangingPunct="1">
              <a:buFont typeface="Wingdings" panose="05000000000000000000" pitchFamily="2" charset="2"/>
              <a:buChar char="Ø"/>
            </a:pPr>
            <a:r>
              <a:rPr lang="zh-CN" altLang="en-US" sz="2400" b="1" dirty="0">
                <a:solidFill>
                  <a:srgbClr val="007CBA"/>
                </a:solidFill>
                <a:latin typeface="黑体" panose="02010609060101010101" pitchFamily="49" charset="-122"/>
                <a:ea typeface="黑体" panose="02010609060101010101" pitchFamily="49" charset="-122"/>
              </a:rPr>
              <a:t>关系数据库特性（</a:t>
            </a:r>
            <a:r>
              <a:rPr lang="en-US" altLang="zh-CN" sz="2400" b="1" dirty="0">
                <a:solidFill>
                  <a:srgbClr val="007CBA"/>
                </a:solidFill>
                <a:latin typeface="黑体" panose="02010609060101010101" pitchFamily="49" charset="-122"/>
                <a:ea typeface="黑体" panose="02010609060101010101" pitchFamily="49" charset="-122"/>
              </a:rPr>
              <a:t>ACID)</a:t>
            </a:r>
          </a:p>
        </p:txBody>
      </p:sp>
      <p:sp>
        <p:nvSpPr>
          <p:cNvPr id="7" name="TextBox 1">
            <a:extLst>
              <a:ext uri="{FF2B5EF4-FFF2-40B4-BE49-F238E27FC236}">
                <a16:creationId xmlns:a16="http://schemas.microsoft.com/office/drawing/2014/main" id="{0C2AAECA-A26A-45EA-A0A1-16F96F2E5DD0}"/>
              </a:ext>
            </a:extLst>
          </p:cNvPr>
          <p:cNvSpPr txBox="1">
            <a:spLocks noChangeArrowheads="1"/>
          </p:cNvSpPr>
          <p:nvPr/>
        </p:nvSpPr>
        <p:spPr bwMode="auto">
          <a:xfrm>
            <a:off x="251520" y="516297"/>
            <a:ext cx="47211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rPr>
              <a:t>3.4.2</a:t>
            </a:r>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rPr>
              <a:t> 传统数据库的局限</a:t>
            </a:r>
          </a:p>
        </p:txBody>
      </p:sp>
    </p:spTree>
    <p:extLst>
      <p:ext uri="{BB962C8B-B14F-4D97-AF65-F5344CB8AC3E}">
        <p14:creationId xmlns:p14="http://schemas.microsoft.com/office/powerpoint/2010/main" val="3198140065"/>
      </p:ext>
    </p:extLst>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0">
            <a:extLst>
              <a:ext uri="{FF2B5EF4-FFF2-40B4-BE49-F238E27FC236}">
                <a16:creationId xmlns:a16="http://schemas.microsoft.com/office/drawing/2014/main" id="{C8D0DD47-AEDB-4BE1-AECB-433764A28817}"/>
              </a:ext>
            </a:extLst>
          </p:cNvPr>
          <p:cNvSpPr txBox="1">
            <a:spLocks noChangeArrowheads="1"/>
          </p:cNvSpPr>
          <p:nvPr/>
        </p:nvSpPr>
        <p:spPr bwMode="auto">
          <a:xfrm>
            <a:off x="307942" y="1352731"/>
            <a:ext cx="3518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eaLnBrk="1" hangingPunct="1">
              <a:spcBef>
                <a:spcPct val="0"/>
              </a:spcBef>
              <a:buFont typeface="Wingdings" panose="05000000000000000000" pitchFamily="2" charset="2"/>
              <a:buChar char="Ø"/>
            </a:pPr>
            <a:r>
              <a:rPr lang="zh-CN" altLang="en-US" sz="3600" b="1" dirty="0">
                <a:solidFill>
                  <a:srgbClr val="FF3300"/>
                </a:solidFill>
                <a:latin typeface="黑体" panose="02010609060101010101" pitchFamily="49" charset="-122"/>
                <a:ea typeface="黑体" panose="02010609060101010101" pitchFamily="49" charset="-122"/>
              </a:rPr>
              <a:t> </a:t>
            </a:r>
            <a:r>
              <a:rPr lang="zh-CN" altLang="en-US" sz="2800" b="1" dirty="0">
                <a:solidFill>
                  <a:srgbClr val="FF3300"/>
                </a:solidFill>
                <a:latin typeface="黑体" panose="02010609060101010101" pitchFamily="49" charset="-122"/>
                <a:ea typeface="黑体" panose="02010609060101010101" pitchFamily="49" charset="-122"/>
              </a:rPr>
              <a:t>数据库管理系统</a:t>
            </a:r>
          </a:p>
        </p:txBody>
      </p:sp>
      <p:sp>
        <p:nvSpPr>
          <p:cNvPr id="5" name="Rectangle 22">
            <a:extLst>
              <a:ext uri="{FF2B5EF4-FFF2-40B4-BE49-F238E27FC236}">
                <a16:creationId xmlns:a16="http://schemas.microsoft.com/office/drawing/2014/main" id="{70F6A70D-D640-4EAB-8237-F16C846D9158}"/>
              </a:ext>
            </a:extLst>
          </p:cNvPr>
          <p:cNvSpPr>
            <a:spLocks noChangeArrowheads="1"/>
          </p:cNvSpPr>
          <p:nvPr/>
        </p:nvSpPr>
        <p:spPr bwMode="auto">
          <a:xfrm>
            <a:off x="966759" y="2006151"/>
            <a:ext cx="551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zh-CN" altLang="en-US" sz="2400" b="1" dirty="0">
                <a:latin typeface="黑体" panose="02010609060101010101" pitchFamily="49" charset="-122"/>
                <a:ea typeface="黑体" panose="02010609060101010101" pitchFamily="49" charset="-122"/>
              </a:rPr>
              <a:t>层次数据库→网状数据库→</a:t>
            </a:r>
            <a:r>
              <a:rPr lang="zh-CN" altLang="en-US" sz="2400" b="1" dirty="0">
                <a:solidFill>
                  <a:srgbClr val="007CBA"/>
                </a:solidFill>
                <a:latin typeface="黑体" panose="02010609060101010101" pitchFamily="49" charset="-122"/>
                <a:ea typeface="黑体" panose="02010609060101010101" pitchFamily="49" charset="-122"/>
              </a:rPr>
              <a:t>关系数据库</a:t>
            </a:r>
          </a:p>
        </p:txBody>
      </p:sp>
      <p:sp>
        <p:nvSpPr>
          <p:cNvPr id="6" name="矩形 5">
            <a:extLst>
              <a:ext uri="{FF2B5EF4-FFF2-40B4-BE49-F238E27FC236}">
                <a16:creationId xmlns:a16="http://schemas.microsoft.com/office/drawing/2014/main" id="{08358A20-0D99-4469-96A6-FBB0AC764844}"/>
              </a:ext>
            </a:extLst>
          </p:cNvPr>
          <p:cNvSpPr/>
          <p:nvPr/>
        </p:nvSpPr>
        <p:spPr>
          <a:xfrm>
            <a:off x="1009255" y="2588972"/>
            <a:ext cx="2012089" cy="461665"/>
          </a:xfrm>
          <a:prstGeom prst="rect">
            <a:avLst/>
          </a:prstGeom>
        </p:spPr>
        <p:txBody>
          <a:bodyPr wrap="none">
            <a:spAutoFit/>
          </a:bodyPr>
          <a:lstStyle/>
          <a:p>
            <a:pPr marL="285750" indent="-285750" algn="dist" eaLnBrk="1" hangingPunct="1">
              <a:buFont typeface="Wingdings" panose="05000000000000000000" pitchFamily="2" charset="2"/>
              <a:buChar char="Ø"/>
            </a:pPr>
            <a:r>
              <a:rPr lang="zh-CN" altLang="en-US" sz="2400" dirty="0">
                <a:solidFill>
                  <a:srgbClr val="007CBA"/>
                </a:solidFill>
                <a:latin typeface="黑体" panose="02010609060101010101" pitchFamily="49" charset="-122"/>
                <a:ea typeface="黑体" panose="02010609060101010101" pitchFamily="49" charset="-122"/>
              </a:rPr>
              <a:t>存在的问题</a:t>
            </a:r>
            <a:endParaRPr lang="en-US" altLang="zh-CN" sz="2400" dirty="0">
              <a:solidFill>
                <a:srgbClr val="007CBA"/>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07974887-CFAC-43C3-AA54-EDB1A34C75F7}"/>
              </a:ext>
            </a:extLst>
          </p:cNvPr>
          <p:cNvSpPr/>
          <p:nvPr/>
        </p:nvSpPr>
        <p:spPr>
          <a:xfrm>
            <a:off x="1475656" y="3135918"/>
            <a:ext cx="7030518" cy="2677656"/>
          </a:xfrm>
          <a:prstGeom prst="rect">
            <a:avLst/>
          </a:prstGeom>
        </p:spPr>
        <p:txBody>
          <a:bodyPr wrap="square">
            <a:spAutoFit/>
          </a:bodyPr>
          <a:lstStyle/>
          <a:p>
            <a:pPr marL="457200" indent="-457200">
              <a:buClr>
                <a:schemeClr val="tx1"/>
              </a:buClr>
              <a:buSzPct val="8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面向对象编程与关系型数据库间的不一致</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marL="800100" lvl="1" indent="-342900">
              <a:buClr>
                <a:schemeClr val="tx1"/>
              </a:buClr>
              <a:buSzPct val="8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对象关系映射</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  (Hibernate</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存在的价值</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p>
          <a:p>
            <a:pPr marL="800100" lvl="1" indent="-342900">
              <a:buClr>
                <a:schemeClr val="tx1"/>
              </a:buClr>
              <a:buSzPct val="8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这个问题影响的是开发效率</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marL="457200" indent="-457200">
              <a:buClr>
                <a:schemeClr val="tx1"/>
              </a:buClr>
              <a:buSzPct val="8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关系型数据库没有设计在集群上运行：传统的</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SQL Server , Oracle </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都是强依赖于磁盘系统来实现集群</a:t>
            </a:r>
          </a:p>
        </p:txBody>
      </p:sp>
      <p:sp>
        <p:nvSpPr>
          <p:cNvPr id="7" name="TextBox 1">
            <a:extLst>
              <a:ext uri="{FF2B5EF4-FFF2-40B4-BE49-F238E27FC236}">
                <a16:creationId xmlns:a16="http://schemas.microsoft.com/office/drawing/2014/main" id="{E005C64F-9375-4CB2-9144-ECC74BEDF81A}"/>
              </a:ext>
            </a:extLst>
          </p:cNvPr>
          <p:cNvSpPr txBox="1">
            <a:spLocks noChangeArrowheads="1"/>
          </p:cNvSpPr>
          <p:nvPr/>
        </p:nvSpPr>
        <p:spPr bwMode="auto">
          <a:xfrm>
            <a:off x="251520" y="516297"/>
            <a:ext cx="47211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3.4.2</a:t>
            </a:r>
            <a:r>
              <a:rPr lang="zh-CN" altLang="en-US" b="1" dirty="0">
                <a:latin typeface="黑体" panose="02010609060101010101" pitchFamily="49" charset="-122"/>
                <a:ea typeface="黑体" panose="02010609060101010101" pitchFamily="49" charset="-122"/>
                <a:cs typeface="+mj-cs"/>
              </a:rPr>
              <a:t> 传统数据库的局限</a:t>
            </a:r>
          </a:p>
        </p:txBody>
      </p:sp>
    </p:spTree>
    <p:extLst>
      <p:ext uri="{BB962C8B-B14F-4D97-AF65-F5344CB8AC3E}">
        <p14:creationId xmlns:p14="http://schemas.microsoft.com/office/powerpoint/2010/main" val="1389696862"/>
      </p:ext>
    </p:extLst>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0">
            <a:extLst>
              <a:ext uri="{FF2B5EF4-FFF2-40B4-BE49-F238E27FC236}">
                <a16:creationId xmlns:a16="http://schemas.microsoft.com/office/drawing/2014/main" id="{A720935F-E07B-4C97-A95E-2F7C9BFA81F0}"/>
              </a:ext>
            </a:extLst>
          </p:cNvPr>
          <p:cNvSpPr txBox="1">
            <a:spLocks noChangeArrowheads="1"/>
          </p:cNvSpPr>
          <p:nvPr/>
        </p:nvSpPr>
        <p:spPr bwMode="auto">
          <a:xfrm>
            <a:off x="307942" y="1352731"/>
            <a:ext cx="35189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eaLnBrk="1" hangingPunct="1">
              <a:spcBef>
                <a:spcPct val="0"/>
              </a:spcBef>
              <a:buFont typeface="Wingdings" panose="05000000000000000000" pitchFamily="2" charset="2"/>
              <a:buChar char="Ø"/>
            </a:pPr>
            <a:r>
              <a:rPr lang="zh-CN" altLang="en-US" sz="3600" b="1" dirty="0">
                <a:solidFill>
                  <a:srgbClr val="FF3300"/>
                </a:solidFill>
                <a:latin typeface="黑体" panose="02010609060101010101" pitchFamily="49" charset="-122"/>
                <a:ea typeface="黑体" panose="02010609060101010101" pitchFamily="49" charset="-122"/>
              </a:rPr>
              <a:t> </a:t>
            </a:r>
            <a:r>
              <a:rPr lang="zh-CN" altLang="en-US" sz="2800" b="1" dirty="0">
                <a:solidFill>
                  <a:srgbClr val="FF3300"/>
                </a:solidFill>
                <a:latin typeface="黑体" panose="02010609060101010101" pitchFamily="49" charset="-122"/>
                <a:ea typeface="黑体" panose="02010609060101010101" pitchFamily="49" charset="-122"/>
              </a:rPr>
              <a:t>数据库管理系统</a:t>
            </a:r>
          </a:p>
        </p:txBody>
      </p:sp>
      <p:sp>
        <p:nvSpPr>
          <p:cNvPr id="4" name="Rectangle 22">
            <a:extLst>
              <a:ext uri="{FF2B5EF4-FFF2-40B4-BE49-F238E27FC236}">
                <a16:creationId xmlns:a16="http://schemas.microsoft.com/office/drawing/2014/main" id="{730164A1-8E38-409C-AB60-8C85D25430FB}"/>
              </a:ext>
            </a:extLst>
          </p:cNvPr>
          <p:cNvSpPr>
            <a:spLocks noChangeArrowheads="1"/>
          </p:cNvSpPr>
          <p:nvPr/>
        </p:nvSpPr>
        <p:spPr bwMode="auto">
          <a:xfrm>
            <a:off x="966759" y="2006151"/>
            <a:ext cx="55118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dist" eaLnBrk="1" hangingPunct="1">
              <a:spcBef>
                <a:spcPct val="0"/>
              </a:spcBef>
              <a:buFontTx/>
              <a:buNone/>
            </a:pPr>
            <a:r>
              <a:rPr lang="zh-CN" altLang="en-US" sz="2400" b="1" dirty="0">
                <a:latin typeface="黑体" panose="02010609060101010101" pitchFamily="49" charset="-122"/>
                <a:ea typeface="黑体" panose="02010609060101010101" pitchFamily="49" charset="-122"/>
              </a:rPr>
              <a:t>层次数据库→网状数据库→</a:t>
            </a:r>
            <a:r>
              <a:rPr lang="zh-CN" altLang="en-US" sz="2400" b="1" dirty="0">
                <a:solidFill>
                  <a:srgbClr val="007CBA"/>
                </a:solidFill>
                <a:latin typeface="黑体" panose="02010609060101010101" pitchFamily="49" charset="-122"/>
                <a:ea typeface="黑体" panose="02010609060101010101" pitchFamily="49" charset="-122"/>
              </a:rPr>
              <a:t>关系数据库</a:t>
            </a:r>
          </a:p>
        </p:txBody>
      </p:sp>
      <p:sp>
        <p:nvSpPr>
          <p:cNvPr id="5" name="矩形 4">
            <a:extLst>
              <a:ext uri="{FF2B5EF4-FFF2-40B4-BE49-F238E27FC236}">
                <a16:creationId xmlns:a16="http://schemas.microsoft.com/office/drawing/2014/main" id="{1D4EF52D-8D4D-4319-A399-2F68E9C0DFCC}"/>
              </a:ext>
            </a:extLst>
          </p:cNvPr>
          <p:cNvSpPr/>
          <p:nvPr/>
        </p:nvSpPr>
        <p:spPr>
          <a:xfrm>
            <a:off x="1115616" y="3270124"/>
            <a:ext cx="7488832" cy="2807756"/>
          </a:xfrm>
          <a:prstGeom prst="rect">
            <a:avLst/>
          </a:prstGeom>
        </p:spPr>
        <p:txBody>
          <a:bodyPr wrap="square">
            <a:spAutoFit/>
          </a:bodyPr>
          <a:lstStyle/>
          <a:p>
            <a:pPr marL="342900" indent="-342900">
              <a:lnSpc>
                <a:spcPct val="150000"/>
              </a:lnSpc>
              <a:buClr>
                <a:schemeClr val="tx1"/>
              </a:buClr>
              <a:buSzPct val="80000"/>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关系型数据库在单机容量达到上限的时候，做扩展是非常难的，往往要要根据主键进行分表；其实可以想到一旦分表之后</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就已经开始违反关系型数据库的范式了，因为“</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同一个集合的数据被拆分到多个表</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342900" indent="-342900">
              <a:lnSpc>
                <a:spcPct val="150000"/>
              </a:lnSpc>
              <a:buClr>
                <a:schemeClr val="tx1"/>
              </a:buClr>
              <a:buSzPct val="80000"/>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当数据开始分布存储的时候</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关系型数据库逐渐演变成</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依赖主键的查询系统。</a:t>
            </a:r>
          </a:p>
        </p:txBody>
      </p:sp>
      <p:sp>
        <p:nvSpPr>
          <p:cNvPr id="6" name="矩形 5">
            <a:extLst>
              <a:ext uri="{FF2B5EF4-FFF2-40B4-BE49-F238E27FC236}">
                <a16:creationId xmlns:a16="http://schemas.microsoft.com/office/drawing/2014/main" id="{1378B027-02D0-4C66-882D-0EF7D898B348}"/>
              </a:ext>
            </a:extLst>
          </p:cNvPr>
          <p:cNvSpPr/>
          <p:nvPr/>
        </p:nvSpPr>
        <p:spPr>
          <a:xfrm>
            <a:off x="755576" y="2638286"/>
            <a:ext cx="2012089" cy="461665"/>
          </a:xfrm>
          <a:prstGeom prst="rect">
            <a:avLst/>
          </a:prstGeom>
        </p:spPr>
        <p:txBody>
          <a:bodyPr wrap="none">
            <a:spAutoFit/>
          </a:bodyPr>
          <a:lstStyle/>
          <a:p>
            <a:pPr marL="285750" indent="-285750" algn="dist" eaLnBrk="1" hangingPunct="1">
              <a:buFont typeface="Wingdings" panose="05000000000000000000" pitchFamily="2" charset="2"/>
              <a:buChar char="Ø"/>
            </a:pPr>
            <a:r>
              <a:rPr lang="zh-CN" altLang="en-US" sz="2400" b="1" dirty="0">
                <a:solidFill>
                  <a:srgbClr val="007CBA"/>
                </a:solidFill>
                <a:latin typeface="黑体" panose="02010609060101010101" pitchFamily="49" charset="-122"/>
                <a:ea typeface="黑体" panose="02010609060101010101" pitchFamily="49" charset="-122"/>
              </a:rPr>
              <a:t>存在的问题</a:t>
            </a:r>
            <a:endParaRPr lang="en-US" altLang="zh-CN" sz="2400" b="1" dirty="0">
              <a:solidFill>
                <a:srgbClr val="007CBA"/>
              </a:solidFill>
              <a:latin typeface="黑体" panose="02010609060101010101" pitchFamily="49" charset="-122"/>
              <a:ea typeface="黑体" panose="02010609060101010101" pitchFamily="49" charset="-122"/>
            </a:endParaRPr>
          </a:p>
        </p:txBody>
      </p:sp>
      <p:sp>
        <p:nvSpPr>
          <p:cNvPr id="7" name="TextBox 1">
            <a:extLst>
              <a:ext uri="{FF2B5EF4-FFF2-40B4-BE49-F238E27FC236}">
                <a16:creationId xmlns:a16="http://schemas.microsoft.com/office/drawing/2014/main" id="{AF96A6F9-0D69-4BF1-95E8-028E7D865FC4}"/>
              </a:ext>
            </a:extLst>
          </p:cNvPr>
          <p:cNvSpPr txBox="1">
            <a:spLocks noChangeArrowheads="1"/>
          </p:cNvSpPr>
          <p:nvPr/>
        </p:nvSpPr>
        <p:spPr bwMode="auto">
          <a:xfrm>
            <a:off x="251520" y="516297"/>
            <a:ext cx="472116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3.4.2</a:t>
            </a:r>
            <a:r>
              <a:rPr lang="zh-CN" altLang="en-US" b="1" dirty="0">
                <a:latin typeface="黑体" panose="02010609060101010101" pitchFamily="49" charset="-122"/>
                <a:ea typeface="黑体" panose="02010609060101010101" pitchFamily="49" charset="-122"/>
                <a:cs typeface="+mj-cs"/>
              </a:rPr>
              <a:t> 传统数据库的局限</a:t>
            </a:r>
          </a:p>
        </p:txBody>
      </p:sp>
    </p:spTree>
    <p:extLst>
      <p:ext uri="{BB962C8B-B14F-4D97-AF65-F5344CB8AC3E}">
        <p14:creationId xmlns:p14="http://schemas.microsoft.com/office/powerpoint/2010/main" val="3266509712"/>
      </p:ext>
    </p:extLst>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40763C80-585E-4D79-9750-6A1C5B85A445}"/>
              </a:ext>
            </a:extLst>
          </p:cNvPr>
          <p:cNvSpPr txBox="1">
            <a:spLocks/>
          </p:cNvSpPr>
          <p:nvPr/>
        </p:nvSpPr>
        <p:spPr bwMode="auto">
          <a:xfrm>
            <a:off x="307942" y="2575838"/>
            <a:ext cx="8724900" cy="344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buFontTx/>
              <a:buNone/>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大部分</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NOSQL</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产品的共同点</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p>
          <a:p>
            <a:pPr>
              <a:lnSpc>
                <a:spcPct val="120000"/>
              </a:lnSpc>
              <a:buClr>
                <a:srgbClr val="007CBA"/>
              </a:buClr>
              <a:buSzPct val="8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支持</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SQL</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不再是必选项，取而代之的是简单的</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Key-Value</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存取模型；</a:t>
            </a:r>
            <a:r>
              <a:rPr lang="zh-CN" altLang="zh-CN" b="1" dirty="0">
                <a:latin typeface="黑体" panose="02010609060101010101" pitchFamily="49" charset="-122"/>
                <a:ea typeface="黑体" panose="02010609060101010101" pitchFamily="49" charset="-122"/>
              </a:rPr>
              <a:t> </a:t>
            </a:r>
            <a:r>
              <a:rPr lang="zh-CN" altLang="zh-CN" sz="2400" b="1" dirty="0">
                <a:latin typeface="黑体" panose="02010609060101010101" pitchFamily="49" charset="-122"/>
                <a:ea typeface="黑体" panose="02010609060101010101" pitchFamily="49" charset="-122"/>
                <a:cs typeface="Times New Roman" panose="02020603050405020304" pitchFamily="18" charset="0"/>
              </a:rPr>
              <a:t>数据之间无关系，这样就非常容易扩展。也无形之间，在架构的层面上带来了可扩展的能力。</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a:lnSpc>
                <a:spcPct val="120000"/>
              </a:lnSpc>
              <a:spcBef>
                <a:spcPts val="2400"/>
              </a:spcBef>
              <a:buClr>
                <a:srgbClr val="007CBA"/>
              </a:buClr>
              <a:buSzPct val="80000"/>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在关系型数据库的基础上大刀阔斧的做减法，比如不支持事务；</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NoSQL</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产品对性能的关注远远超过</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ACID</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，往往只提供行级别的原子性操作</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即对同一个</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key</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的操作会是串行执行，保证数据不会损坏。</a:t>
            </a:r>
          </a:p>
        </p:txBody>
      </p:sp>
      <p:sp>
        <p:nvSpPr>
          <p:cNvPr id="5" name="矩形 4">
            <a:extLst>
              <a:ext uri="{FF2B5EF4-FFF2-40B4-BE49-F238E27FC236}">
                <a16:creationId xmlns:a16="http://schemas.microsoft.com/office/drawing/2014/main" id="{4E117F32-2877-40AB-A092-441A83DFE654}"/>
              </a:ext>
            </a:extLst>
          </p:cNvPr>
          <p:cNvSpPr/>
          <p:nvPr/>
        </p:nvSpPr>
        <p:spPr>
          <a:xfrm>
            <a:off x="549745" y="1896220"/>
            <a:ext cx="3429144" cy="637675"/>
          </a:xfrm>
          <a:prstGeom prst="rect">
            <a:avLst/>
          </a:prstGeom>
        </p:spPr>
        <p:txBody>
          <a:bodyPr wrap="none">
            <a:spAutoFit/>
          </a:bodyPr>
          <a:lstStyle>
            <a:lvl1pPr marL="12700">
              <a:tabLst>
                <a:tab pos="355600" algn="l"/>
              </a:tabLst>
              <a:defRPr>
                <a:solidFill>
                  <a:schemeClr val="tx1"/>
                </a:solidFill>
                <a:latin typeface="Arial" panose="020B0604020202020204" pitchFamily="34" charset="0"/>
                <a:ea typeface="微软雅黑" panose="020B0503020204020204" pitchFamily="34" charset="-122"/>
              </a:defRPr>
            </a:lvl1pPr>
            <a:lvl2pPr marL="742950" indent="-285750">
              <a:tabLst>
                <a:tab pos="355600" algn="l"/>
              </a:tabLst>
              <a:defRPr>
                <a:solidFill>
                  <a:schemeClr val="tx1"/>
                </a:solidFill>
                <a:latin typeface="Arial" panose="020B0604020202020204" pitchFamily="34" charset="0"/>
                <a:ea typeface="微软雅黑" panose="020B0503020204020204" pitchFamily="34" charset="-122"/>
              </a:defRPr>
            </a:lvl2pPr>
            <a:lvl3pPr marL="1143000" indent="-228600">
              <a:tabLst>
                <a:tab pos="355600" algn="l"/>
              </a:tabLst>
              <a:defRPr>
                <a:solidFill>
                  <a:schemeClr val="tx1"/>
                </a:solidFill>
                <a:latin typeface="Arial" panose="020B0604020202020204" pitchFamily="34" charset="0"/>
                <a:ea typeface="微软雅黑" panose="020B0503020204020204" pitchFamily="34" charset="-122"/>
              </a:defRPr>
            </a:lvl3pPr>
            <a:lvl4pPr marL="1600200" indent="-228600">
              <a:tabLst>
                <a:tab pos="355600" algn="l"/>
              </a:tabLst>
              <a:defRPr>
                <a:solidFill>
                  <a:schemeClr val="tx1"/>
                </a:solidFill>
                <a:latin typeface="Arial" panose="020B0604020202020204" pitchFamily="34" charset="0"/>
                <a:ea typeface="微软雅黑" panose="020B0503020204020204" pitchFamily="34" charset="-122"/>
              </a:defRPr>
            </a:lvl4pPr>
            <a:lvl5pPr marL="2057400" indent="-228600">
              <a:tabLst>
                <a:tab pos="355600" algn="l"/>
              </a:tabLst>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tabLst>
                <a:tab pos="355600" algn="l"/>
              </a:tabLs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tabLst>
                <a:tab pos="355600" algn="l"/>
              </a:tabLs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tabLst>
                <a:tab pos="355600" algn="l"/>
              </a:tabLs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tabLst>
                <a:tab pos="355600" algn="l"/>
              </a:tabLst>
              <a:defRPr>
                <a:solidFill>
                  <a:schemeClr val="tx1"/>
                </a:solidFill>
                <a:latin typeface="Arial" panose="020B0604020202020204" pitchFamily="34" charset="0"/>
                <a:ea typeface="微软雅黑" panose="020B0503020204020204" pitchFamily="34" charset="-122"/>
              </a:defRPr>
            </a:lvl9pPr>
          </a:lstStyle>
          <a:p>
            <a:pPr eaLnBrk="1" hangingPunct="1">
              <a:lnSpc>
                <a:spcPct val="150000"/>
              </a:lnSpc>
              <a:buClr>
                <a:srgbClr val="00566D"/>
              </a:buClr>
            </a:pPr>
            <a:r>
              <a:rPr lang="en-US" altLang="zh-CN" sz="2800" b="1" dirty="0">
                <a:solidFill>
                  <a:srgbClr val="007CBA"/>
                </a:solidFill>
                <a:latin typeface="黑体" panose="02010609060101010101" pitchFamily="49" charset="-122"/>
                <a:ea typeface="黑体" panose="02010609060101010101" pitchFamily="49" charset="-122"/>
                <a:cs typeface="Times New Roman" panose="02020603050405020304" pitchFamily="18" charset="0"/>
              </a:rPr>
              <a:t>NoSQL=Not Only SQL</a:t>
            </a:r>
          </a:p>
        </p:txBody>
      </p:sp>
      <p:sp>
        <p:nvSpPr>
          <p:cNvPr id="9" name="Text Box 20">
            <a:extLst>
              <a:ext uri="{FF2B5EF4-FFF2-40B4-BE49-F238E27FC236}">
                <a16:creationId xmlns:a16="http://schemas.microsoft.com/office/drawing/2014/main" id="{4D14650A-D526-4C10-8932-B34E7071C4EB}"/>
              </a:ext>
            </a:extLst>
          </p:cNvPr>
          <p:cNvSpPr txBox="1">
            <a:spLocks noChangeArrowheads="1"/>
          </p:cNvSpPr>
          <p:nvPr/>
        </p:nvSpPr>
        <p:spPr bwMode="auto">
          <a:xfrm>
            <a:off x="307942" y="1352731"/>
            <a:ext cx="30844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eaLnBrk="1" hangingPunct="1">
              <a:spcBef>
                <a:spcPct val="0"/>
              </a:spcBef>
              <a:buFont typeface="Wingdings" panose="05000000000000000000" pitchFamily="2" charset="2"/>
              <a:buChar char="Ø"/>
            </a:pPr>
            <a:r>
              <a:rPr lang="en-US" altLang="zh-CN" sz="2800" b="1" dirty="0">
                <a:solidFill>
                  <a:srgbClr val="FF3300"/>
                </a:solidFill>
                <a:latin typeface="黑体" panose="02010609060101010101" pitchFamily="49" charset="-122"/>
                <a:ea typeface="黑体" panose="02010609060101010101" pitchFamily="49" charset="-122"/>
              </a:rPr>
              <a:t>NoSQL </a:t>
            </a:r>
            <a:r>
              <a:rPr lang="zh-CN" altLang="en-US" b="1" dirty="0">
                <a:latin typeface="黑体" panose="02010609060101010101" pitchFamily="49" charset="-122"/>
                <a:ea typeface="黑体" panose="02010609060101010101" pitchFamily="49" charset="-122"/>
                <a:cs typeface="+mj-cs"/>
              </a:rPr>
              <a:t>数据库</a:t>
            </a:r>
          </a:p>
        </p:txBody>
      </p:sp>
      <p:sp>
        <p:nvSpPr>
          <p:cNvPr id="6" name="TextBox 1">
            <a:extLst>
              <a:ext uri="{FF2B5EF4-FFF2-40B4-BE49-F238E27FC236}">
                <a16:creationId xmlns:a16="http://schemas.microsoft.com/office/drawing/2014/main" id="{6DC554AB-30C2-4074-B6E4-660BB626C04D}"/>
              </a:ext>
            </a:extLst>
          </p:cNvPr>
          <p:cNvSpPr txBox="1">
            <a:spLocks noChangeArrowheads="1"/>
          </p:cNvSpPr>
          <p:nvPr/>
        </p:nvSpPr>
        <p:spPr bwMode="auto">
          <a:xfrm>
            <a:off x="251520" y="516297"/>
            <a:ext cx="3672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3.4.3</a:t>
            </a:r>
            <a:r>
              <a:rPr lang="zh-CN" altLang="en-US" b="1" dirty="0">
                <a:latin typeface="黑体" panose="02010609060101010101" pitchFamily="49" charset="-122"/>
                <a:ea typeface="黑体" panose="02010609060101010101" pitchFamily="49" charset="-122"/>
                <a:cs typeface="+mj-cs"/>
              </a:rPr>
              <a:t> </a:t>
            </a:r>
            <a:r>
              <a:rPr lang="en-US" altLang="zh-CN" b="1" dirty="0">
                <a:latin typeface="黑体" panose="02010609060101010101" pitchFamily="49" charset="-122"/>
                <a:ea typeface="黑体" panose="02010609060101010101" pitchFamily="49" charset="-122"/>
                <a:cs typeface="+mj-cs"/>
              </a:rPr>
              <a:t>NoSQL</a:t>
            </a:r>
            <a:r>
              <a:rPr lang="zh-CN" altLang="zh-CN" b="1" dirty="0">
                <a:latin typeface="黑体" panose="02010609060101010101" pitchFamily="49" charset="-122"/>
                <a:ea typeface="黑体" panose="02010609060101010101" pitchFamily="49" charset="-122"/>
                <a:cs typeface="+mj-cs"/>
              </a:rPr>
              <a:t>数据库</a:t>
            </a:r>
            <a:endParaRPr lang="zh-CN" altLang="en-US" b="1"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2523385465"/>
      </p:ext>
    </p:extLst>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9A6AC4B-8E67-41E2-A544-D1092B3D2671}"/>
              </a:ext>
            </a:extLst>
          </p:cNvPr>
          <p:cNvSpPr/>
          <p:nvPr/>
        </p:nvSpPr>
        <p:spPr>
          <a:xfrm>
            <a:off x="652300" y="1256369"/>
            <a:ext cx="3355406" cy="523220"/>
          </a:xfrm>
          <a:prstGeom prst="rect">
            <a:avLst/>
          </a:prstGeom>
        </p:spPr>
        <p:txBody>
          <a:bodyPr wrap="none">
            <a:spAutoFit/>
          </a:bodyPr>
          <a:lstStyle/>
          <a:p>
            <a:pPr marL="457200" indent="-457200">
              <a:buFont typeface="Wingdings" panose="05000000000000000000" pitchFamily="2" charset="2"/>
              <a:buChar char="Ø"/>
            </a:pPr>
            <a:r>
              <a:rPr lang="zh-CN" altLang="en-US" sz="2800" b="1" dirty="0">
                <a:solidFill>
                  <a:srgbClr val="FF3300"/>
                </a:solidFill>
                <a:latin typeface="黑体" panose="02010609060101010101" pitchFamily="49" charset="-122"/>
                <a:ea typeface="黑体" panose="02010609060101010101" pitchFamily="49" charset="-122"/>
              </a:rPr>
              <a:t>常见的</a:t>
            </a:r>
            <a:r>
              <a:rPr lang="en-US" altLang="zh-CN" sz="2800" b="1" dirty="0">
                <a:solidFill>
                  <a:srgbClr val="FF3300"/>
                </a:solidFill>
                <a:latin typeface="黑体" panose="02010609060101010101" pitchFamily="49" charset="-122"/>
                <a:ea typeface="黑体" panose="02010609060101010101" pitchFamily="49" charset="-122"/>
              </a:rPr>
              <a:t>NOSQL</a:t>
            </a:r>
            <a:r>
              <a:rPr lang="zh-CN" altLang="en-US" sz="2800" b="1" dirty="0">
                <a:solidFill>
                  <a:srgbClr val="FF3300"/>
                </a:solidFill>
                <a:latin typeface="黑体" panose="02010609060101010101" pitchFamily="49" charset="-122"/>
                <a:ea typeface="黑体" panose="02010609060101010101" pitchFamily="49" charset="-122"/>
              </a:rPr>
              <a:t>产品</a:t>
            </a:r>
            <a:endParaRPr lang="zh-CN" altLang="en-US" sz="2800" b="1"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AE053E38-D15D-415A-B0D6-B088001CD8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19688" y="2786063"/>
            <a:ext cx="297338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bject 7">
            <a:extLst>
              <a:ext uri="{FF2B5EF4-FFF2-40B4-BE49-F238E27FC236}">
                <a16:creationId xmlns:a16="http://schemas.microsoft.com/office/drawing/2014/main" id="{E2E99519-C9BE-4FBC-B80E-EB03E6E10457}"/>
              </a:ext>
            </a:extLst>
          </p:cNvPr>
          <p:cNvSpPr>
            <a:spLocks noChangeArrowheads="1"/>
          </p:cNvSpPr>
          <p:nvPr/>
        </p:nvSpPr>
        <p:spPr bwMode="auto">
          <a:xfrm>
            <a:off x="5140325" y="4357688"/>
            <a:ext cx="2952750" cy="11525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endParaRPr lang="zh-CN" altLang="zh-CN" b="1">
              <a:latin typeface="黑体" panose="02010609060101010101" pitchFamily="49" charset="-122"/>
              <a:ea typeface="黑体" panose="02010609060101010101" pitchFamily="49" charset="-122"/>
            </a:endParaRPr>
          </a:p>
        </p:txBody>
      </p:sp>
      <p:pic>
        <p:nvPicPr>
          <p:cNvPr id="6" name="Picture 2" descr="&quot;">
            <a:extLst>
              <a:ext uri="{FF2B5EF4-FFF2-40B4-BE49-F238E27FC236}">
                <a16:creationId xmlns:a16="http://schemas.microsoft.com/office/drawing/2014/main" id="{175DDEF0-28B2-4900-8AD0-B0220E952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471738"/>
            <a:ext cx="25431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bject 5">
            <a:extLst>
              <a:ext uri="{FF2B5EF4-FFF2-40B4-BE49-F238E27FC236}">
                <a16:creationId xmlns:a16="http://schemas.microsoft.com/office/drawing/2014/main" id="{EB29C29C-EB77-4A62-8109-4CB0F718100B}"/>
              </a:ext>
            </a:extLst>
          </p:cNvPr>
          <p:cNvSpPr>
            <a:spLocks noChangeArrowheads="1"/>
          </p:cNvSpPr>
          <p:nvPr/>
        </p:nvSpPr>
        <p:spPr bwMode="auto">
          <a:xfrm>
            <a:off x="466725" y="3792537"/>
            <a:ext cx="3816350" cy="86201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endParaRPr lang="zh-CN" altLang="zh-CN" b="1">
              <a:latin typeface="黑体" panose="02010609060101010101" pitchFamily="49" charset="-122"/>
              <a:ea typeface="黑体" panose="02010609060101010101" pitchFamily="49" charset="-122"/>
            </a:endParaRPr>
          </a:p>
        </p:txBody>
      </p:sp>
      <p:sp>
        <p:nvSpPr>
          <p:cNvPr id="8" name="矩形 4">
            <a:extLst>
              <a:ext uri="{FF2B5EF4-FFF2-40B4-BE49-F238E27FC236}">
                <a16:creationId xmlns:a16="http://schemas.microsoft.com/office/drawing/2014/main" id="{22372EEC-41D5-48DF-B456-8EA487D77F3C}"/>
              </a:ext>
            </a:extLst>
          </p:cNvPr>
          <p:cNvSpPr>
            <a:spLocks noChangeArrowheads="1"/>
          </p:cNvSpPr>
          <p:nvPr/>
        </p:nvSpPr>
        <p:spPr bwMode="auto">
          <a:xfrm>
            <a:off x="882650" y="5289549"/>
            <a:ext cx="2984500" cy="9810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en-US" altLang="zh-CN" sz="3600" b="1" dirty="0">
                <a:latin typeface="黑体" panose="02010609060101010101" pitchFamily="49" charset="-122"/>
                <a:ea typeface="黑体" panose="02010609060101010101" pitchFamily="49" charset="-122"/>
              </a:rPr>
              <a:t>DynamoDB</a:t>
            </a:r>
            <a:endParaRPr lang="zh-CN" altLang="en-US" sz="3600" b="1" dirty="0">
              <a:latin typeface="黑体" panose="02010609060101010101" pitchFamily="49" charset="-122"/>
              <a:ea typeface="黑体" panose="02010609060101010101" pitchFamily="49" charset="-122"/>
            </a:endParaRPr>
          </a:p>
        </p:txBody>
      </p:sp>
      <p:sp>
        <p:nvSpPr>
          <p:cNvPr id="10" name="TextBox 1">
            <a:extLst>
              <a:ext uri="{FF2B5EF4-FFF2-40B4-BE49-F238E27FC236}">
                <a16:creationId xmlns:a16="http://schemas.microsoft.com/office/drawing/2014/main" id="{D0A2DF45-9FF3-4F29-B319-7D3D5AE6E94C}"/>
              </a:ext>
            </a:extLst>
          </p:cNvPr>
          <p:cNvSpPr txBox="1">
            <a:spLocks noChangeArrowheads="1"/>
          </p:cNvSpPr>
          <p:nvPr/>
        </p:nvSpPr>
        <p:spPr bwMode="auto">
          <a:xfrm>
            <a:off x="251520" y="516297"/>
            <a:ext cx="54825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pPr>
            <a:r>
              <a:rPr lang="en-US" altLang="zh-CN" b="1" dirty="0">
                <a:latin typeface="黑体" panose="02010609060101010101" pitchFamily="49" charset="-122"/>
                <a:ea typeface="黑体" panose="02010609060101010101" pitchFamily="49" charset="-122"/>
                <a:cs typeface="+mj-cs"/>
              </a:rPr>
              <a:t>3.4.4 </a:t>
            </a:r>
            <a:r>
              <a:rPr lang="zh-CN" altLang="zh-CN" b="1" dirty="0">
                <a:latin typeface="黑体" panose="02010609060101010101" pitchFamily="49" charset="-122"/>
                <a:ea typeface="黑体" panose="02010609060101010101" pitchFamily="49" charset="-122"/>
                <a:cs typeface="+mj-cs"/>
              </a:rPr>
              <a:t>几种主流</a:t>
            </a:r>
            <a:r>
              <a:rPr lang="en-US" altLang="zh-CN" b="1" dirty="0">
                <a:latin typeface="黑体" panose="02010609060101010101" pitchFamily="49" charset="-122"/>
                <a:ea typeface="黑体" panose="02010609060101010101" pitchFamily="49" charset="-122"/>
                <a:cs typeface="+mj-cs"/>
              </a:rPr>
              <a:t>NoSQL</a:t>
            </a:r>
            <a:r>
              <a:rPr lang="zh-CN" altLang="zh-CN" b="1" dirty="0">
                <a:latin typeface="黑体" panose="02010609060101010101" pitchFamily="49" charset="-122"/>
                <a:ea typeface="黑体" panose="02010609060101010101" pitchFamily="49" charset="-122"/>
                <a:cs typeface="+mj-cs"/>
              </a:rPr>
              <a:t>数据库</a:t>
            </a:r>
            <a:endParaRPr lang="zh-CN" altLang="en-US" b="1" dirty="0">
              <a:latin typeface="黑体" panose="02010609060101010101" pitchFamily="49" charset="-122"/>
              <a:ea typeface="黑体" panose="02010609060101010101" pitchFamily="49" charset="-122"/>
              <a:cs typeface="+mj-cs"/>
            </a:endParaRPr>
          </a:p>
        </p:txBody>
      </p:sp>
    </p:spTree>
    <p:extLst>
      <p:ext uri="{BB962C8B-B14F-4D97-AF65-F5344CB8AC3E}">
        <p14:creationId xmlns:p14="http://schemas.microsoft.com/office/powerpoint/2010/main" val="739873815"/>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91"/>
          <p:cNvSpPr>
            <a:spLocks noRot="1" noChangeArrowheads="1"/>
          </p:cNvSpPr>
          <p:nvPr/>
        </p:nvSpPr>
        <p:spPr bwMode="auto">
          <a:xfrm>
            <a:off x="497883" y="1324620"/>
            <a:ext cx="4778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
                <a:srgbClr val="FF0000"/>
              </a:buClr>
              <a:buSzTx/>
              <a:buFont typeface="Wingdings" panose="05000000000000000000" pitchFamily="2" charset="2"/>
              <a:buChar char="Ø"/>
            </a:pPr>
            <a:r>
              <a:rPr kumimoji="1" lang="zh-CN" altLang="en-US" sz="2400" b="1" dirty="0">
                <a:solidFill>
                  <a:srgbClr val="FF0000"/>
                </a:solidFill>
                <a:latin typeface="黑体" panose="02010609060101010101" pitchFamily="49" charset="-122"/>
                <a:ea typeface="黑体" panose="02010609060101010101" pitchFamily="49" charset="-122"/>
              </a:rPr>
              <a:t>数据模型的三级抽象</a:t>
            </a:r>
            <a:endParaRPr lang="zh-CN" altLang="en-US" sz="2400" b="1" dirty="0">
              <a:solidFill>
                <a:srgbClr val="FF0000"/>
              </a:solidFill>
              <a:latin typeface="黑体" panose="02010609060101010101" pitchFamily="49" charset="-122"/>
              <a:ea typeface="黑体" panose="02010609060101010101" pitchFamily="49" charset="-122"/>
            </a:endParaRPr>
          </a:p>
        </p:txBody>
      </p:sp>
      <p:graphicFrame>
        <p:nvGraphicFramePr>
          <p:cNvPr id="5" name="Group 1290">
            <a:extLst>
              <a:ext uri="{FF2B5EF4-FFF2-40B4-BE49-F238E27FC236}">
                <a16:creationId xmlns:a16="http://schemas.microsoft.com/office/drawing/2014/main" id="{D6F265CF-D88C-4817-82C9-CC214657F0FD}"/>
              </a:ext>
            </a:extLst>
          </p:cNvPr>
          <p:cNvGraphicFramePr>
            <a:graphicFrameLocks noGrp="1"/>
          </p:cNvGraphicFramePr>
          <p:nvPr>
            <p:extLst>
              <p:ext uri="{D42A27DB-BD31-4B8C-83A1-F6EECF244321}">
                <p14:modId xmlns:p14="http://schemas.microsoft.com/office/powerpoint/2010/main" val="1199755410"/>
              </p:ext>
            </p:extLst>
          </p:nvPr>
        </p:nvGraphicFramePr>
        <p:xfrm>
          <a:off x="533400" y="2118995"/>
          <a:ext cx="8153400" cy="3184527"/>
        </p:xfrm>
        <a:graphic>
          <a:graphicData uri="http://schemas.openxmlformats.org/drawingml/2006/table">
            <a:tbl>
              <a:tblPr/>
              <a:tblGrid>
                <a:gridCol w="1565275">
                  <a:extLst>
                    <a:ext uri="{9D8B030D-6E8A-4147-A177-3AD203B41FA5}">
                      <a16:colId xmlns:a16="http://schemas.microsoft.com/office/drawing/2014/main" val="1427820871"/>
                    </a:ext>
                  </a:extLst>
                </a:gridCol>
                <a:gridCol w="644525">
                  <a:extLst>
                    <a:ext uri="{9D8B030D-6E8A-4147-A177-3AD203B41FA5}">
                      <a16:colId xmlns:a16="http://schemas.microsoft.com/office/drawing/2014/main" val="1630776395"/>
                    </a:ext>
                  </a:extLst>
                </a:gridCol>
                <a:gridCol w="1524000">
                  <a:extLst>
                    <a:ext uri="{9D8B030D-6E8A-4147-A177-3AD203B41FA5}">
                      <a16:colId xmlns:a16="http://schemas.microsoft.com/office/drawing/2014/main" val="3724614285"/>
                    </a:ext>
                  </a:extLst>
                </a:gridCol>
                <a:gridCol w="609600">
                  <a:extLst>
                    <a:ext uri="{9D8B030D-6E8A-4147-A177-3AD203B41FA5}">
                      <a16:colId xmlns:a16="http://schemas.microsoft.com/office/drawing/2014/main" val="3756986145"/>
                    </a:ext>
                  </a:extLst>
                </a:gridCol>
                <a:gridCol w="1524000">
                  <a:extLst>
                    <a:ext uri="{9D8B030D-6E8A-4147-A177-3AD203B41FA5}">
                      <a16:colId xmlns:a16="http://schemas.microsoft.com/office/drawing/2014/main" val="3003438735"/>
                    </a:ext>
                  </a:extLst>
                </a:gridCol>
                <a:gridCol w="685800">
                  <a:extLst>
                    <a:ext uri="{9D8B030D-6E8A-4147-A177-3AD203B41FA5}">
                      <a16:colId xmlns:a16="http://schemas.microsoft.com/office/drawing/2014/main" val="1392417068"/>
                    </a:ext>
                  </a:extLst>
                </a:gridCol>
                <a:gridCol w="1600200">
                  <a:extLst>
                    <a:ext uri="{9D8B030D-6E8A-4147-A177-3AD203B41FA5}">
                      <a16:colId xmlns:a16="http://schemas.microsoft.com/office/drawing/2014/main" val="809780702"/>
                    </a:ext>
                  </a:extLst>
                </a:gridCol>
              </a:tblGrid>
              <a:tr h="6048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rgbClr val="FF0000"/>
                          </a:solidFill>
                          <a:effectLst/>
                          <a:latin typeface="Times New Roman" panose="02020603050405020304" pitchFamily="18" charset="0"/>
                          <a:ea typeface="楷体_GB2312" pitchFamily="49" charset="-122"/>
                        </a:rPr>
                        <a:t>现实世界</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rgbClr val="FF0000"/>
                          </a:solidFill>
                          <a:effectLst/>
                          <a:latin typeface="Times New Roman" panose="02020603050405020304" pitchFamily="18" charset="0"/>
                          <a:ea typeface="楷体_GB2312" pitchFamily="49" charset="-122"/>
                        </a:rPr>
                        <a:t>概念世界</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dirty="0">
                        <a:ln>
                          <a:noFill/>
                        </a:ln>
                        <a:solidFill>
                          <a:schemeClr val="tx1"/>
                        </a:solidFill>
                        <a:effectLst/>
                        <a:latin typeface="Arial" panose="020B0604020202020204" pitchFamily="34" charset="0"/>
                        <a:ea typeface="楷体_GB2312" pitchFamily="49"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rgbClr val="FF0000"/>
                          </a:solidFill>
                          <a:effectLst/>
                          <a:latin typeface="Times New Roman" panose="02020603050405020304" pitchFamily="18" charset="0"/>
                          <a:ea typeface="楷体_GB2312" pitchFamily="49" charset="-122"/>
                        </a:rPr>
                        <a:t>逻辑世界</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楷体_GB2312" pitchFamily="49"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rgbClr val="FF0000"/>
                          </a:solidFill>
                          <a:effectLst/>
                          <a:latin typeface="Times New Roman" panose="02020603050405020304" pitchFamily="18" charset="0"/>
                          <a:ea typeface="楷体_GB2312" pitchFamily="49" charset="-122"/>
                        </a:rPr>
                        <a:t>机器世界</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08726795"/>
                  </a:ext>
                </a:extLst>
              </a:tr>
              <a:tr h="766763">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信用</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特性</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列（字段、数据项）</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40974929"/>
                  </a:ext>
                </a:extLst>
              </a:tr>
              <a:tr h="603250">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张三</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个体</a:t>
                      </a:r>
                      <a:endParaRPr kumimoji="0" lang="zh-CN" altLang="en-US"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实体</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记录</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24032112"/>
                  </a:ext>
                </a:extLst>
              </a:tr>
              <a:tr h="6048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客户</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整体</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同质实体</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表文件</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063858944"/>
                  </a:ext>
                </a:extLst>
              </a:tr>
              <a:tr h="604838">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客户与产品</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整体间联系</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异质实体</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cap="flat">
                      <a:noFill/>
                    </a:lnT>
                    <a:lnB cap="flat">
                      <a:noFill/>
                    </a:lnB>
                    <a:lnTlToBr>
                      <a:noFill/>
                    </a:lnTlToBr>
                    <a:lnBlToTr>
                      <a:noFill/>
                    </a:lnBlToTr>
                    <a:noFill/>
                  </a:tcPr>
                </a:tc>
                <a:tc>
                  <a:txBody>
                    <a:bodyPr/>
                    <a:lstStyle>
                      <a:lvl1pPr>
                        <a:spcBef>
                          <a:spcPct val="20000"/>
                        </a:spcBef>
                        <a:buClr>
                          <a:schemeClr val="hlink"/>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数据库</a:t>
                      </a:r>
                    </a:p>
                  </a:txBody>
                  <a:tcPr anchor="ct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584708379"/>
                  </a:ext>
                </a:extLst>
              </a:tr>
            </a:tbl>
          </a:graphicData>
        </a:graphic>
      </p:graphicFrame>
      <p:sp>
        <p:nvSpPr>
          <p:cNvPr id="9287" name="Line 1292"/>
          <p:cNvSpPr>
            <a:spLocks noChangeShapeType="1"/>
          </p:cNvSpPr>
          <p:nvPr/>
        </p:nvSpPr>
        <p:spPr bwMode="auto">
          <a:xfrm>
            <a:off x="1981200" y="30937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88" name="Line 1293"/>
          <p:cNvSpPr>
            <a:spLocks noChangeShapeType="1"/>
          </p:cNvSpPr>
          <p:nvPr/>
        </p:nvSpPr>
        <p:spPr bwMode="auto">
          <a:xfrm>
            <a:off x="1981200" y="38557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89" name="Line 1294"/>
          <p:cNvSpPr>
            <a:spLocks noChangeShapeType="1"/>
          </p:cNvSpPr>
          <p:nvPr/>
        </p:nvSpPr>
        <p:spPr bwMode="auto">
          <a:xfrm>
            <a:off x="1981200" y="43891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0" name="Line 1295"/>
          <p:cNvSpPr>
            <a:spLocks noChangeShapeType="1"/>
          </p:cNvSpPr>
          <p:nvPr/>
        </p:nvSpPr>
        <p:spPr bwMode="auto">
          <a:xfrm>
            <a:off x="1981200" y="49987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1" name="Line 1296"/>
          <p:cNvSpPr>
            <a:spLocks noChangeShapeType="1"/>
          </p:cNvSpPr>
          <p:nvPr/>
        </p:nvSpPr>
        <p:spPr bwMode="auto">
          <a:xfrm>
            <a:off x="4191000" y="30937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2" name="Line 1297"/>
          <p:cNvSpPr>
            <a:spLocks noChangeShapeType="1"/>
          </p:cNvSpPr>
          <p:nvPr/>
        </p:nvSpPr>
        <p:spPr bwMode="auto">
          <a:xfrm>
            <a:off x="6324600" y="30937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3" name="Line 1298"/>
          <p:cNvSpPr>
            <a:spLocks noChangeShapeType="1"/>
          </p:cNvSpPr>
          <p:nvPr/>
        </p:nvSpPr>
        <p:spPr bwMode="auto">
          <a:xfrm>
            <a:off x="4191000" y="38557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4" name="Line 1299"/>
          <p:cNvSpPr>
            <a:spLocks noChangeShapeType="1"/>
          </p:cNvSpPr>
          <p:nvPr/>
        </p:nvSpPr>
        <p:spPr bwMode="auto">
          <a:xfrm>
            <a:off x="4191000" y="44653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5" name="Line 1300"/>
          <p:cNvSpPr>
            <a:spLocks noChangeShapeType="1"/>
          </p:cNvSpPr>
          <p:nvPr/>
        </p:nvSpPr>
        <p:spPr bwMode="auto">
          <a:xfrm>
            <a:off x="4191000" y="49987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6" name="Line 1301"/>
          <p:cNvSpPr>
            <a:spLocks noChangeShapeType="1"/>
          </p:cNvSpPr>
          <p:nvPr/>
        </p:nvSpPr>
        <p:spPr bwMode="auto">
          <a:xfrm>
            <a:off x="6324600" y="38557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7" name="Line 1302"/>
          <p:cNvSpPr>
            <a:spLocks noChangeShapeType="1"/>
          </p:cNvSpPr>
          <p:nvPr/>
        </p:nvSpPr>
        <p:spPr bwMode="auto">
          <a:xfrm>
            <a:off x="6324600" y="44653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8" name="Line 1303"/>
          <p:cNvSpPr>
            <a:spLocks noChangeShapeType="1"/>
          </p:cNvSpPr>
          <p:nvPr/>
        </p:nvSpPr>
        <p:spPr bwMode="auto">
          <a:xfrm>
            <a:off x="6324600" y="4998720"/>
            <a:ext cx="838200" cy="0"/>
          </a:xfrm>
          <a:prstGeom prst="line">
            <a:avLst/>
          </a:prstGeom>
          <a:noFill/>
          <a:ln w="28575">
            <a:solidFill>
              <a:schemeClr val="tx1"/>
            </a:solidFill>
            <a:prstDash val="dash"/>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299" name="Rectangle 1105"/>
          <p:cNvSpPr>
            <a:spLocks noChangeArrowheads="1"/>
          </p:cNvSpPr>
          <p:nvPr/>
        </p:nvSpPr>
        <p:spPr bwMode="auto">
          <a:xfrm>
            <a:off x="2743200" y="5775008"/>
            <a:ext cx="1524000"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latin typeface="黑体" panose="02010609060101010101" pitchFamily="49" charset="-122"/>
                <a:ea typeface="黑体" panose="02010609060101010101" pitchFamily="49" charset="-122"/>
                <a:cs typeface="楷体_GB2312"/>
              </a:rPr>
              <a:t>概念模型</a:t>
            </a:r>
          </a:p>
        </p:txBody>
      </p:sp>
      <p:sp>
        <p:nvSpPr>
          <p:cNvPr id="9300" name="Rectangle 1106"/>
          <p:cNvSpPr>
            <a:spLocks noChangeArrowheads="1"/>
          </p:cNvSpPr>
          <p:nvPr/>
        </p:nvSpPr>
        <p:spPr bwMode="auto">
          <a:xfrm>
            <a:off x="4876800" y="5775008"/>
            <a:ext cx="1524000"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latin typeface="黑体" panose="02010609060101010101" pitchFamily="49" charset="-122"/>
                <a:ea typeface="黑体" panose="02010609060101010101" pitchFamily="49" charset="-122"/>
                <a:cs typeface="楷体_GB2312"/>
              </a:rPr>
              <a:t>逻辑模型</a:t>
            </a:r>
          </a:p>
        </p:txBody>
      </p:sp>
      <p:sp>
        <p:nvSpPr>
          <p:cNvPr id="9301" name="Rectangle 1107"/>
          <p:cNvSpPr>
            <a:spLocks noChangeArrowheads="1"/>
          </p:cNvSpPr>
          <p:nvPr/>
        </p:nvSpPr>
        <p:spPr bwMode="auto">
          <a:xfrm>
            <a:off x="7086600" y="5775008"/>
            <a:ext cx="1584325"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latin typeface="黑体" panose="02010609060101010101" pitchFamily="49" charset="-122"/>
                <a:ea typeface="黑体" panose="02010609060101010101" pitchFamily="49" charset="-122"/>
                <a:cs typeface="楷体_GB2312"/>
              </a:rPr>
              <a:t>物理模型</a:t>
            </a:r>
          </a:p>
        </p:txBody>
      </p:sp>
      <p:sp>
        <p:nvSpPr>
          <p:cNvPr id="9302" name="Line 1108"/>
          <p:cNvSpPr>
            <a:spLocks noChangeShapeType="1"/>
          </p:cNvSpPr>
          <p:nvPr/>
        </p:nvSpPr>
        <p:spPr bwMode="auto">
          <a:xfrm>
            <a:off x="4267200" y="602742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303" name="Line 1109"/>
          <p:cNvSpPr>
            <a:spLocks noChangeShapeType="1"/>
          </p:cNvSpPr>
          <p:nvPr/>
        </p:nvSpPr>
        <p:spPr bwMode="auto">
          <a:xfrm>
            <a:off x="6400800" y="602742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304" name="Line 1111"/>
          <p:cNvSpPr>
            <a:spLocks noChangeShapeType="1"/>
          </p:cNvSpPr>
          <p:nvPr/>
        </p:nvSpPr>
        <p:spPr bwMode="auto">
          <a:xfrm>
            <a:off x="2057400" y="602742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黑体" panose="02010609060101010101" pitchFamily="49" charset="-122"/>
              <a:ea typeface="黑体" panose="02010609060101010101" pitchFamily="49" charset="-122"/>
            </a:endParaRPr>
          </a:p>
        </p:txBody>
      </p:sp>
      <p:sp>
        <p:nvSpPr>
          <p:cNvPr id="9305" name="Rectangle 1112"/>
          <p:cNvSpPr>
            <a:spLocks noChangeArrowheads="1"/>
          </p:cNvSpPr>
          <p:nvPr/>
        </p:nvSpPr>
        <p:spPr bwMode="auto">
          <a:xfrm>
            <a:off x="533400" y="5775008"/>
            <a:ext cx="1524000" cy="5048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1" lang="zh-CN" altLang="en-US" sz="2400" b="1">
                <a:latin typeface="黑体" panose="02010609060101010101" pitchFamily="49" charset="-122"/>
                <a:ea typeface="黑体" panose="02010609060101010101" pitchFamily="49" charset="-122"/>
                <a:cs typeface="楷体_GB2312"/>
              </a:rPr>
              <a:t>现实世界</a:t>
            </a:r>
          </a:p>
        </p:txBody>
      </p:sp>
      <p:sp>
        <p:nvSpPr>
          <p:cNvPr id="9306" name="Text Box 1113"/>
          <p:cNvSpPr txBox="1">
            <a:spLocks noChangeArrowheads="1"/>
          </p:cNvSpPr>
          <p:nvPr/>
        </p:nvSpPr>
        <p:spPr bwMode="auto">
          <a:xfrm>
            <a:off x="1676400" y="6308408"/>
            <a:ext cx="1447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zh-CN" altLang="en-US" sz="1800" b="1">
                <a:latin typeface="黑体" panose="02010609060101010101" pitchFamily="49" charset="-122"/>
                <a:ea typeface="黑体" panose="02010609060101010101" pitchFamily="49" charset="-122"/>
              </a:rPr>
              <a:t>第一级抽象</a:t>
            </a:r>
          </a:p>
        </p:txBody>
      </p:sp>
      <p:sp>
        <p:nvSpPr>
          <p:cNvPr id="9307" name="Text Box 1114"/>
          <p:cNvSpPr txBox="1">
            <a:spLocks noChangeArrowheads="1"/>
          </p:cNvSpPr>
          <p:nvPr/>
        </p:nvSpPr>
        <p:spPr bwMode="auto">
          <a:xfrm>
            <a:off x="3886200" y="6308408"/>
            <a:ext cx="1371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zh-CN" altLang="en-US" sz="1800" b="1">
                <a:latin typeface="黑体" panose="02010609060101010101" pitchFamily="49" charset="-122"/>
                <a:ea typeface="黑体" panose="02010609060101010101" pitchFamily="49" charset="-122"/>
              </a:rPr>
              <a:t>第二级抽象</a:t>
            </a:r>
          </a:p>
        </p:txBody>
      </p:sp>
      <p:sp>
        <p:nvSpPr>
          <p:cNvPr id="9308" name="Text Box 1115"/>
          <p:cNvSpPr txBox="1">
            <a:spLocks noChangeArrowheads="1"/>
          </p:cNvSpPr>
          <p:nvPr/>
        </p:nvSpPr>
        <p:spPr bwMode="auto">
          <a:xfrm>
            <a:off x="6096000" y="6308408"/>
            <a:ext cx="1546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Tx/>
              <a:buNone/>
            </a:pPr>
            <a:r>
              <a:rPr kumimoji="1" lang="zh-CN" altLang="en-US" sz="1800" b="1">
                <a:latin typeface="黑体" panose="02010609060101010101" pitchFamily="49" charset="-122"/>
                <a:ea typeface="黑体" panose="02010609060101010101" pitchFamily="49" charset="-122"/>
              </a:rPr>
              <a:t>第三级抽象</a:t>
            </a:r>
          </a:p>
        </p:txBody>
      </p:sp>
      <p:sp>
        <p:nvSpPr>
          <p:cNvPr id="26" name="标题 1">
            <a:extLst>
              <a:ext uri="{FF2B5EF4-FFF2-40B4-BE49-F238E27FC236}">
                <a16:creationId xmlns:a16="http://schemas.microsoft.com/office/drawing/2014/main" id="{F8EF69C7-A68D-4EE1-B65E-C6168A438A64}"/>
              </a:ext>
            </a:extLst>
          </p:cNvPr>
          <p:cNvSpPr>
            <a:spLocks noGrp="1" noChangeArrowheads="1"/>
          </p:cNvSpPr>
          <p:nvPr>
            <p:ph type="title"/>
          </p:nvPr>
        </p:nvSpPr>
        <p:spPr>
          <a:xfrm>
            <a:off x="403225" y="548680"/>
            <a:ext cx="8229600" cy="523528"/>
          </a:xfrm>
        </p:spPr>
        <p:txBody>
          <a:bodyPr/>
          <a:lstStyle/>
          <a:p>
            <a:r>
              <a:rPr lang="en-US" altLang="zh-CN" sz="3200" b="1" dirty="0">
                <a:latin typeface="黑体" panose="02010609060101010101" pitchFamily="49" charset="-122"/>
                <a:ea typeface="黑体" panose="02010609060101010101" pitchFamily="49" charset="-122"/>
              </a:rPr>
              <a:t>3.1</a:t>
            </a:r>
            <a:r>
              <a:rPr lang="zh-CN" altLang="en-US" sz="3200" b="1" dirty="0">
                <a:latin typeface="黑体" panose="02010609060101010101" pitchFamily="49" charset="-122"/>
                <a:ea typeface="黑体" panose="02010609060101010101" pitchFamily="49" charset="-122"/>
              </a:rPr>
              <a:t> 数据仓库的数据模型</a:t>
            </a:r>
          </a:p>
        </p:txBody>
      </p:sp>
    </p:spTree>
    <p:extLst>
      <p:ext uri="{BB962C8B-B14F-4D97-AF65-F5344CB8AC3E}">
        <p14:creationId xmlns:p14="http://schemas.microsoft.com/office/powerpoint/2010/main" val="569266603"/>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5" name="Rectangle 33"/>
          <p:cNvSpPr>
            <a:spLocks noRot="1" noChangeArrowheads="1"/>
          </p:cNvSpPr>
          <p:nvPr/>
        </p:nvSpPr>
        <p:spPr bwMode="auto">
          <a:xfrm>
            <a:off x="301625" y="509439"/>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3.1.1 </a:t>
            </a:r>
            <a:r>
              <a:rPr lang="zh-CN" altLang="en-US" b="1" dirty="0">
                <a:latin typeface="黑体" panose="02010609060101010101" pitchFamily="49" charset="-122"/>
                <a:ea typeface="黑体" panose="02010609060101010101" pitchFamily="49" charset="-122"/>
                <a:cs typeface="+mj-cs"/>
              </a:rPr>
              <a:t>数据仓库概念模型</a:t>
            </a:r>
          </a:p>
        </p:txBody>
      </p:sp>
      <p:sp>
        <p:nvSpPr>
          <p:cNvPr id="30" name="TextBox 11">
            <a:extLst>
              <a:ext uri="{FF2B5EF4-FFF2-40B4-BE49-F238E27FC236}">
                <a16:creationId xmlns:a16="http://schemas.microsoft.com/office/drawing/2014/main" id="{83A247B7-5D7D-4032-9CB2-6362FE2DE2BF}"/>
              </a:ext>
            </a:extLst>
          </p:cNvPr>
          <p:cNvSpPr txBox="1">
            <a:spLocks noChangeArrowheads="1"/>
          </p:cNvSpPr>
          <p:nvPr/>
        </p:nvSpPr>
        <p:spPr bwMode="auto">
          <a:xfrm>
            <a:off x="588011" y="1412776"/>
            <a:ext cx="771525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概念模型</a:t>
            </a:r>
            <a:r>
              <a:rPr lang="zh-CN" altLang="en-US" sz="2400" b="1" dirty="0">
                <a:latin typeface="黑体" panose="02010609060101010101" pitchFamily="49" charset="-122"/>
                <a:ea typeface="黑体" panose="02010609060101010101" pitchFamily="49" charset="-122"/>
              </a:rPr>
              <a:t>描述的是从客观世界到主观认识的映射，它是用于为一定的目标设计系统、收集信息而服务的一个</a:t>
            </a:r>
            <a:r>
              <a:rPr lang="zh-CN" altLang="en-US" sz="2400" b="1" dirty="0">
                <a:solidFill>
                  <a:srgbClr val="FF0000"/>
                </a:solidFill>
                <a:latin typeface="黑体" panose="02010609060101010101" pitchFamily="49" charset="-122"/>
                <a:ea typeface="黑体" panose="02010609060101010101" pitchFamily="49" charset="-122"/>
              </a:rPr>
              <a:t>概念性</a:t>
            </a:r>
            <a:r>
              <a:rPr lang="zh-CN" altLang="en-US" sz="2400" b="1" dirty="0">
                <a:latin typeface="黑体" panose="02010609060101010101" pitchFamily="49" charset="-122"/>
                <a:ea typeface="黑体" panose="02010609060101010101" pitchFamily="49" charset="-122"/>
              </a:rPr>
              <a:t>工具。</a:t>
            </a:r>
          </a:p>
        </p:txBody>
      </p:sp>
      <p:sp>
        <p:nvSpPr>
          <p:cNvPr id="4" name="TextBox 10">
            <a:extLst>
              <a:ext uri="{FF2B5EF4-FFF2-40B4-BE49-F238E27FC236}">
                <a16:creationId xmlns:a16="http://schemas.microsoft.com/office/drawing/2014/main" id="{F4AA1338-0F16-48E2-ABCF-C35E1C69AE14}"/>
              </a:ext>
            </a:extLst>
          </p:cNvPr>
          <p:cNvSpPr txBox="1">
            <a:spLocks noChangeArrowheads="1"/>
          </p:cNvSpPr>
          <p:nvPr/>
        </p:nvSpPr>
        <p:spPr bwMode="auto">
          <a:xfrm>
            <a:off x="571500" y="2969985"/>
            <a:ext cx="8001000" cy="307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6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进行概念模型设计所要完成的工作有：</a:t>
            </a:r>
            <a:endParaRPr lang="en-US" altLang="zh-CN" sz="2400" b="1" dirty="0">
              <a:latin typeface="黑体" panose="02010609060101010101" pitchFamily="49" charset="-122"/>
              <a:ea typeface="黑体" panose="02010609060101010101" pitchFamily="49" charset="-122"/>
            </a:endParaRPr>
          </a:p>
          <a:p>
            <a:pPr marL="360000" lvl="1" indent="-457200" eaLnBrk="1" hangingPunct="1">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界定系统边界</a:t>
            </a:r>
            <a:r>
              <a:rPr lang="zh-CN" altLang="en-US" sz="2400" b="1" dirty="0">
                <a:latin typeface="黑体" panose="02010609060101010101" pitchFamily="49" charset="-122"/>
                <a:ea typeface="黑体" panose="02010609060101010101" pitchFamily="49" charset="-122"/>
              </a:rPr>
              <a:t>，即进行任务和环境评估、需求收集和分析，了解用户迫切需要解决的问题及解决这些问题所需要的信息，要对现有数据库中的内容有一个完整而清晰的认识。</a:t>
            </a:r>
            <a:endParaRPr lang="en-US" altLang="zh-CN" sz="2400" b="1" dirty="0">
              <a:latin typeface="黑体" panose="02010609060101010101" pitchFamily="49" charset="-122"/>
              <a:ea typeface="黑体" panose="02010609060101010101" pitchFamily="49" charset="-122"/>
            </a:endParaRPr>
          </a:p>
          <a:p>
            <a:pPr marL="360000" lvl="1" indent="-457200" eaLnBrk="1" hangingPunct="1">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确定主要的主题域及其内容</a:t>
            </a:r>
            <a:r>
              <a:rPr lang="zh-CN" altLang="en-US" sz="2400" b="1" dirty="0">
                <a:latin typeface="黑体" panose="02010609060101010101" pitchFamily="49" charset="-122"/>
                <a:ea typeface="黑体" panose="02010609060101010101" pitchFamily="49" charset="-122"/>
              </a:rPr>
              <a:t>，即要确定系统所包含的主题域，然后对每一个主题域的公共码键、主题域之间的联系、充分代表主题的属性组进行较为明确的描述。</a:t>
            </a:r>
          </a:p>
        </p:txBody>
      </p:sp>
    </p:spTree>
    <p:extLst>
      <p:ext uri="{BB962C8B-B14F-4D97-AF65-F5344CB8AC3E}">
        <p14:creationId xmlns:p14="http://schemas.microsoft.com/office/powerpoint/2010/main" val="832121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P spid="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5" name="Rectangle 33"/>
          <p:cNvSpPr>
            <a:spLocks noRot="1" noChangeArrowheads="1"/>
          </p:cNvSpPr>
          <p:nvPr/>
        </p:nvSpPr>
        <p:spPr bwMode="auto">
          <a:xfrm>
            <a:off x="248757" y="588144"/>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3.1.1 </a:t>
            </a:r>
            <a:r>
              <a:rPr lang="zh-CN" altLang="en-US" b="1" dirty="0">
                <a:latin typeface="黑体" panose="02010609060101010101" pitchFamily="49" charset="-122"/>
                <a:ea typeface="黑体" panose="02010609060101010101" pitchFamily="49" charset="-122"/>
                <a:cs typeface="+mj-cs"/>
              </a:rPr>
              <a:t>数据仓库概念模型</a:t>
            </a:r>
          </a:p>
        </p:txBody>
      </p:sp>
      <p:sp>
        <p:nvSpPr>
          <p:cNvPr id="29" name="TextBox 9">
            <a:extLst>
              <a:ext uri="{FF2B5EF4-FFF2-40B4-BE49-F238E27FC236}">
                <a16:creationId xmlns:a16="http://schemas.microsoft.com/office/drawing/2014/main" id="{46A4A442-7389-4E17-862D-0A4FC3A15D36}"/>
              </a:ext>
            </a:extLst>
          </p:cNvPr>
          <p:cNvSpPr txBox="1">
            <a:spLocks noChangeArrowheads="1"/>
          </p:cNvSpPr>
          <p:nvPr/>
        </p:nvSpPr>
        <p:spPr bwMode="auto">
          <a:xfrm>
            <a:off x="264349" y="1673156"/>
            <a:ext cx="7929562" cy="938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ts val="3500"/>
              </a:lnSpc>
            </a:pPr>
            <a:r>
              <a:rPr lang="zh-CN" altLang="en-US" sz="2800" b="1" dirty="0">
                <a:latin typeface="黑体" panose="02010609060101010101" pitchFamily="49" charset="-122"/>
                <a:ea typeface="黑体" panose="02010609060101010101" pitchFamily="49" charset="-122"/>
              </a:rPr>
              <a:t> 数据仓库的概念模型设计可以采用两种方法：</a:t>
            </a:r>
            <a:endParaRPr lang="en-US" altLang="zh-CN" sz="2800" b="1" dirty="0">
              <a:latin typeface="黑体" panose="02010609060101010101" pitchFamily="49" charset="-122"/>
              <a:ea typeface="黑体" panose="02010609060101010101" pitchFamily="49" charset="-122"/>
            </a:endParaRPr>
          </a:p>
          <a:p>
            <a:pPr eaLnBrk="1" hangingPunct="1">
              <a:lnSpc>
                <a:spcPts val="3500"/>
              </a:lnSpc>
            </a:pPr>
            <a:r>
              <a:rPr lang="en-US" altLang="zh-CN" sz="2800" b="1" dirty="0">
                <a:latin typeface="黑体" panose="02010609060101010101" pitchFamily="49" charset="-122"/>
                <a:ea typeface="黑体" panose="02010609060101010101" pitchFamily="49" charset="-122"/>
              </a:rPr>
              <a:t> </a:t>
            </a:r>
            <a:r>
              <a:rPr lang="en-US" altLang="zh-CN" sz="2800" b="1" dirty="0">
                <a:solidFill>
                  <a:srgbClr val="FF0000"/>
                </a:solidFill>
                <a:latin typeface="黑体" panose="02010609060101010101" pitchFamily="49" charset="-122"/>
                <a:ea typeface="黑体" panose="02010609060101010101" pitchFamily="49" charset="-122"/>
              </a:rPr>
              <a:t>E-R</a:t>
            </a:r>
            <a:r>
              <a:rPr lang="zh-CN" altLang="en-US" sz="2800" b="1" dirty="0">
                <a:solidFill>
                  <a:srgbClr val="FF0000"/>
                </a:solidFill>
                <a:latin typeface="黑体" panose="02010609060101010101" pitchFamily="49" charset="-122"/>
                <a:ea typeface="黑体" panose="02010609060101010101" pitchFamily="49" charset="-122"/>
              </a:rPr>
              <a:t>模型</a:t>
            </a:r>
            <a:r>
              <a:rPr lang="zh-CN" altLang="en-US" sz="2800" b="1" dirty="0">
                <a:latin typeface="黑体" panose="02010609060101010101" pitchFamily="49" charset="-122"/>
                <a:ea typeface="黑体" panose="02010609060101010101" pitchFamily="49" charset="-122"/>
              </a:rPr>
              <a:t>和</a:t>
            </a:r>
            <a:r>
              <a:rPr lang="zh-CN" altLang="en-US" sz="2800" b="1" dirty="0">
                <a:solidFill>
                  <a:srgbClr val="FF0000"/>
                </a:solidFill>
                <a:latin typeface="黑体" panose="02010609060101010101" pitchFamily="49" charset="-122"/>
                <a:ea typeface="黑体" panose="02010609060101010101" pitchFamily="49" charset="-122"/>
              </a:rPr>
              <a:t>面向对象</a:t>
            </a:r>
            <a:r>
              <a:rPr lang="zh-CN" altLang="en-US" sz="2800" b="1" dirty="0">
                <a:latin typeface="黑体" panose="02010609060101010101" pitchFamily="49" charset="-122"/>
                <a:ea typeface="黑体" panose="02010609060101010101" pitchFamily="49" charset="-122"/>
              </a:rPr>
              <a:t>的分析方法。</a:t>
            </a:r>
          </a:p>
        </p:txBody>
      </p:sp>
      <p:sp>
        <p:nvSpPr>
          <p:cNvPr id="31" name="Text Box 10">
            <a:extLst>
              <a:ext uri="{FF2B5EF4-FFF2-40B4-BE49-F238E27FC236}">
                <a16:creationId xmlns:a16="http://schemas.microsoft.com/office/drawing/2014/main" id="{190CC4CC-2F31-45FB-B82B-14BE952B516E}"/>
              </a:ext>
            </a:extLst>
          </p:cNvPr>
          <p:cNvSpPr txBox="1">
            <a:spLocks noChangeArrowheads="1"/>
          </p:cNvSpPr>
          <p:nvPr/>
        </p:nvSpPr>
        <p:spPr bwMode="auto">
          <a:xfrm>
            <a:off x="672274" y="2893472"/>
            <a:ext cx="17510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Ø"/>
            </a:pPr>
            <a:r>
              <a:rPr lang="en-US" altLang="zh-CN" sz="2800" b="1" dirty="0">
                <a:solidFill>
                  <a:srgbClr val="00B0F0"/>
                </a:solidFill>
                <a:latin typeface="黑体" panose="02010609060101010101" pitchFamily="49" charset="-122"/>
                <a:ea typeface="黑体" panose="02010609060101010101" pitchFamily="49" charset="-122"/>
              </a:rPr>
              <a:t> E-R</a:t>
            </a:r>
            <a:r>
              <a:rPr lang="zh-CN" altLang="en-US" sz="2800" b="1" dirty="0">
                <a:solidFill>
                  <a:srgbClr val="00B0F0"/>
                </a:solidFill>
                <a:latin typeface="黑体" panose="02010609060101010101" pitchFamily="49" charset="-122"/>
                <a:ea typeface="黑体" panose="02010609060101010101" pitchFamily="49" charset="-122"/>
              </a:rPr>
              <a:t>图</a:t>
            </a:r>
          </a:p>
        </p:txBody>
      </p:sp>
      <p:grpSp>
        <p:nvGrpSpPr>
          <p:cNvPr id="32" name="Group 7">
            <a:extLst>
              <a:ext uri="{FF2B5EF4-FFF2-40B4-BE49-F238E27FC236}">
                <a16:creationId xmlns:a16="http://schemas.microsoft.com/office/drawing/2014/main" id="{E46ACFDD-3B2A-402E-8372-3C46708FFC39}"/>
              </a:ext>
            </a:extLst>
          </p:cNvPr>
          <p:cNvGrpSpPr>
            <a:grpSpLocks/>
          </p:cNvGrpSpPr>
          <p:nvPr/>
        </p:nvGrpSpPr>
        <p:grpSpPr bwMode="auto">
          <a:xfrm>
            <a:off x="323850" y="3933056"/>
            <a:ext cx="8496300" cy="1728788"/>
            <a:chOff x="0" y="0"/>
            <a:chExt cx="8496300" cy="1728787"/>
          </a:xfrm>
        </p:grpSpPr>
        <p:sp>
          <p:nvSpPr>
            <p:cNvPr id="33" name="Rectangle 11">
              <a:extLst>
                <a:ext uri="{FF2B5EF4-FFF2-40B4-BE49-F238E27FC236}">
                  <a16:creationId xmlns:a16="http://schemas.microsoft.com/office/drawing/2014/main" id="{7563B3DD-EBCF-4ED5-A8DA-89F34E510220}"/>
                </a:ext>
              </a:extLst>
            </p:cNvPr>
            <p:cNvSpPr>
              <a:spLocks noChangeArrowheads="1"/>
            </p:cNvSpPr>
            <p:nvPr/>
          </p:nvSpPr>
          <p:spPr bwMode="auto">
            <a:xfrm>
              <a:off x="0" y="863600"/>
              <a:ext cx="1223962" cy="865187"/>
            </a:xfrm>
            <a:prstGeom prst="rect">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任务和</a:t>
              </a:r>
            </a:p>
            <a:p>
              <a:pPr algn="ctr" eaLnBrk="1" hangingPunct="1"/>
              <a:r>
                <a:rPr lang="zh-CN" altLang="en-US" b="1" dirty="0">
                  <a:solidFill>
                    <a:schemeClr val="bg1"/>
                  </a:solidFill>
                  <a:latin typeface="黑体" panose="02010609060101010101" pitchFamily="49" charset="-122"/>
                  <a:ea typeface="黑体" panose="02010609060101010101" pitchFamily="49" charset="-122"/>
                </a:rPr>
                <a:t>环境评估</a:t>
              </a:r>
            </a:p>
          </p:txBody>
        </p:sp>
        <p:sp>
          <p:nvSpPr>
            <p:cNvPr id="34" name="Rectangle 12">
              <a:extLst>
                <a:ext uri="{FF2B5EF4-FFF2-40B4-BE49-F238E27FC236}">
                  <a16:creationId xmlns:a16="http://schemas.microsoft.com/office/drawing/2014/main" id="{8F5A29E8-C949-4E3B-A41D-69EA209E1076}"/>
                </a:ext>
              </a:extLst>
            </p:cNvPr>
            <p:cNvSpPr>
              <a:spLocks noChangeArrowheads="1"/>
            </p:cNvSpPr>
            <p:nvPr/>
          </p:nvSpPr>
          <p:spPr bwMode="auto">
            <a:xfrm>
              <a:off x="1727200" y="863600"/>
              <a:ext cx="1223962" cy="865187"/>
            </a:xfrm>
            <a:prstGeom prst="rect">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需求的收</a:t>
              </a:r>
            </a:p>
            <a:p>
              <a:pPr algn="ctr" eaLnBrk="1" hangingPunct="1"/>
              <a:r>
                <a:rPr lang="zh-CN" altLang="en-US" b="1" dirty="0">
                  <a:solidFill>
                    <a:schemeClr val="bg1"/>
                  </a:solidFill>
                  <a:latin typeface="黑体" panose="02010609060101010101" pitchFamily="49" charset="-122"/>
                  <a:ea typeface="黑体" panose="02010609060101010101" pitchFamily="49" charset="-122"/>
                </a:rPr>
                <a:t>集和分析</a:t>
              </a:r>
            </a:p>
          </p:txBody>
        </p:sp>
        <p:sp>
          <p:nvSpPr>
            <p:cNvPr id="35" name="Rectangle 13">
              <a:extLst>
                <a:ext uri="{FF2B5EF4-FFF2-40B4-BE49-F238E27FC236}">
                  <a16:creationId xmlns:a16="http://schemas.microsoft.com/office/drawing/2014/main" id="{7F92F153-B4BE-452C-A379-CDA1F65A99CD}"/>
                </a:ext>
              </a:extLst>
            </p:cNvPr>
            <p:cNvSpPr>
              <a:spLocks noChangeArrowheads="1"/>
            </p:cNvSpPr>
            <p:nvPr/>
          </p:nvSpPr>
          <p:spPr bwMode="auto">
            <a:xfrm>
              <a:off x="3382962" y="863600"/>
              <a:ext cx="1800225" cy="865187"/>
            </a:xfrm>
            <a:prstGeom prst="rect">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chemeClr val="bg1"/>
                  </a:solidFill>
                  <a:latin typeface="黑体" panose="02010609060101010101" pitchFamily="49" charset="-122"/>
                  <a:ea typeface="黑体" panose="02010609060101010101" pitchFamily="49" charset="-122"/>
                </a:rPr>
                <a:t>主题选取，</a:t>
              </a:r>
            </a:p>
            <a:p>
              <a:pPr eaLnBrk="1" hangingPunct="1"/>
              <a:r>
                <a:rPr lang="zh-CN" altLang="en-US" b="1" dirty="0">
                  <a:solidFill>
                    <a:schemeClr val="bg1"/>
                  </a:solidFill>
                  <a:latin typeface="黑体" panose="02010609060101010101" pitchFamily="49" charset="-122"/>
                  <a:ea typeface="黑体" panose="02010609060101010101" pitchFamily="49" charset="-122"/>
                </a:rPr>
                <a:t>确定主题间关系</a:t>
              </a:r>
            </a:p>
          </p:txBody>
        </p:sp>
        <p:sp>
          <p:nvSpPr>
            <p:cNvPr id="36" name="Rectangle 14">
              <a:extLst>
                <a:ext uri="{FF2B5EF4-FFF2-40B4-BE49-F238E27FC236}">
                  <a16:creationId xmlns:a16="http://schemas.microsoft.com/office/drawing/2014/main" id="{31287847-A5D8-474D-B4C2-B7BC76DE6F4B}"/>
                </a:ext>
              </a:extLst>
            </p:cNvPr>
            <p:cNvSpPr>
              <a:spLocks noChangeArrowheads="1"/>
            </p:cNvSpPr>
            <p:nvPr/>
          </p:nvSpPr>
          <p:spPr bwMode="auto">
            <a:xfrm>
              <a:off x="5616575" y="863600"/>
              <a:ext cx="1223962" cy="865187"/>
            </a:xfrm>
            <a:prstGeom prst="rect">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chemeClr val="bg1"/>
                  </a:solidFill>
                  <a:latin typeface="黑体" panose="02010609060101010101" pitchFamily="49" charset="-122"/>
                  <a:ea typeface="黑体" panose="02010609060101010101" pitchFamily="49" charset="-122"/>
                </a:rPr>
                <a:t>主题内</a:t>
              </a:r>
            </a:p>
            <a:p>
              <a:pPr algn="ctr" eaLnBrk="1" hangingPunct="1"/>
              <a:r>
                <a:rPr lang="zh-CN" altLang="en-US" b="1" dirty="0">
                  <a:solidFill>
                    <a:schemeClr val="bg1"/>
                  </a:solidFill>
                  <a:latin typeface="黑体" panose="02010609060101010101" pitchFamily="49" charset="-122"/>
                  <a:ea typeface="黑体" panose="02010609060101010101" pitchFamily="49" charset="-122"/>
                </a:rPr>
                <a:t>容描述</a:t>
              </a:r>
            </a:p>
          </p:txBody>
        </p:sp>
        <p:sp>
          <p:nvSpPr>
            <p:cNvPr id="37" name="Rectangle 15">
              <a:extLst>
                <a:ext uri="{FF2B5EF4-FFF2-40B4-BE49-F238E27FC236}">
                  <a16:creationId xmlns:a16="http://schemas.microsoft.com/office/drawing/2014/main" id="{6858532D-DF93-4639-958B-8D1C1AC5B8FF}"/>
                </a:ext>
              </a:extLst>
            </p:cNvPr>
            <p:cNvSpPr>
              <a:spLocks noChangeArrowheads="1"/>
            </p:cNvSpPr>
            <p:nvPr/>
          </p:nvSpPr>
          <p:spPr bwMode="auto">
            <a:xfrm>
              <a:off x="7272337" y="863600"/>
              <a:ext cx="1223963" cy="865187"/>
            </a:xfrm>
            <a:prstGeom prst="rect">
              <a:avLst/>
            </a:prstGeom>
            <a:solidFill>
              <a:srgbClr val="0070C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solidFill>
                    <a:schemeClr val="bg1"/>
                  </a:solidFill>
                  <a:latin typeface="黑体" panose="02010609060101010101" pitchFamily="49" charset="-122"/>
                  <a:ea typeface="黑体" panose="02010609060101010101" pitchFamily="49" charset="-122"/>
                </a:rPr>
                <a:t>E-R</a:t>
              </a:r>
              <a:r>
                <a:rPr lang="zh-CN" altLang="en-US" b="1">
                  <a:solidFill>
                    <a:schemeClr val="bg1"/>
                  </a:solidFill>
                  <a:latin typeface="黑体" panose="02010609060101010101" pitchFamily="49" charset="-122"/>
                  <a:ea typeface="黑体" panose="02010609060101010101" pitchFamily="49" charset="-122"/>
                </a:rPr>
                <a:t>图</a:t>
              </a:r>
            </a:p>
          </p:txBody>
        </p:sp>
        <p:sp>
          <p:nvSpPr>
            <p:cNvPr id="38" name="Line 16">
              <a:extLst>
                <a:ext uri="{FF2B5EF4-FFF2-40B4-BE49-F238E27FC236}">
                  <a16:creationId xmlns:a16="http://schemas.microsoft.com/office/drawing/2014/main" id="{696EEC73-7925-42D5-B826-D4ED4453BEE1}"/>
                </a:ext>
              </a:extLst>
            </p:cNvPr>
            <p:cNvSpPr>
              <a:spLocks noChangeShapeType="1"/>
            </p:cNvSpPr>
            <p:nvPr/>
          </p:nvSpPr>
          <p:spPr bwMode="auto">
            <a:xfrm>
              <a:off x="1223962" y="1295400"/>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39" name="Line 17">
              <a:extLst>
                <a:ext uri="{FF2B5EF4-FFF2-40B4-BE49-F238E27FC236}">
                  <a16:creationId xmlns:a16="http://schemas.microsoft.com/office/drawing/2014/main" id="{F7BE1D55-DC3B-476C-BC53-489FB6FE1A9A}"/>
                </a:ext>
              </a:extLst>
            </p:cNvPr>
            <p:cNvSpPr>
              <a:spLocks noChangeShapeType="1"/>
            </p:cNvSpPr>
            <p:nvPr/>
          </p:nvSpPr>
          <p:spPr bwMode="auto">
            <a:xfrm>
              <a:off x="2951162" y="1295400"/>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40" name="Line 18">
              <a:extLst>
                <a:ext uri="{FF2B5EF4-FFF2-40B4-BE49-F238E27FC236}">
                  <a16:creationId xmlns:a16="http://schemas.microsoft.com/office/drawing/2014/main" id="{0802049A-0DA7-4B08-96B4-61A941CD3C24}"/>
                </a:ext>
              </a:extLst>
            </p:cNvPr>
            <p:cNvSpPr>
              <a:spLocks noChangeShapeType="1"/>
            </p:cNvSpPr>
            <p:nvPr/>
          </p:nvSpPr>
          <p:spPr bwMode="auto">
            <a:xfrm>
              <a:off x="5183187" y="1368425"/>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41" name="Line 19">
              <a:extLst>
                <a:ext uri="{FF2B5EF4-FFF2-40B4-BE49-F238E27FC236}">
                  <a16:creationId xmlns:a16="http://schemas.microsoft.com/office/drawing/2014/main" id="{FA4E9AA7-F6FB-486A-9DEA-7F7638830ED1}"/>
                </a:ext>
              </a:extLst>
            </p:cNvPr>
            <p:cNvSpPr>
              <a:spLocks noChangeShapeType="1"/>
            </p:cNvSpPr>
            <p:nvPr/>
          </p:nvSpPr>
          <p:spPr bwMode="auto">
            <a:xfrm>
              <a:off x="6840537" y="136842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42" name="Line 20">
              <a:extLst>
                <a:ext uri="{FF2B5EF4-FFF2-40B4-BE49-F238E27FC236}">
                  <a16:creationId xmlns:a16="http://schemas.microsoft.com/office/drawing/2014/main" id="{A8794D65-E907-4DF4-8B7F-550400E04D83}"/>
                </a:ext>
              </a:extLst>
            </p:cNvPr>
            <p:cNvSpPr>
              <a:spLocks noChangeShapeType="1"/>
            </p:cNvSpPr>
            <p:nvPr/>
          </p:nvSpPr>
          <p:spPr bwMode="auto">
            <a:xfrm flipV="1">
              <a:off x="4248150" y="431800"/>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43" name="Line 21">
              <a:extLst>
                <a:ext uri="{FF2B5EF4-FFF2-40B4-BE49-F238E27FC236}">
                  <a16:creationId xmlns:a16="http://schemas.microsoft.com/office/drawing/2014/main" id="{C458B541-703E-4521-A84E-A3013A453A55}"/>
                </a:ext>
              </a:extLst>
            </p:cNvPr>
            <p:cNvSpPr>
              <a:spLocks noChangeShapeType="1"/>
            </p:cNvSpPr>
            <p:nvPr/>
          </p:nvSpPr>
          <p:spPr bwMode="auto">
            <a:xfrm flipH="1">
              <a:off x="503237" y="431800"/>
              <a:ext cx="3744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44" name="Line 22">
              <a:extLst>
                <a:ext uri="{FF2B5EF4-FFF2-40B4-BE49-F238E27FC236}">
                  <a16:creationId xmlns:a16="http://schemas.microsoft.com/office/drawing/2014/main" id="{DC120041-3CED-4BA1-8069-36DCF2B93906}"/>
                </a:ext>
              </a:extLst>
            </p:cNvPr>
            <p:cNvSpPr>
              <a:spLocks noChangeShapeType="1"/>
            </p:cNvSpPr>
            <p:nvPr/>
          </p:nvSpPr>
          <p:spPr bwMode="auto">
            <a:xfrm>
              <a:off x="503237" y="4318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45" name="Line 23">
              <a:extLst>
                <a:ext uri="{FF2B5EF4-FFF2-40B4-BE49-F238E27FC236}">
                  <a16:creationId xmlns:a16="http://schemas.microsoft.com/office/drawing/2014/main" id="{3877B57E-891A-4E16-B9A1-1A8615D1C2F0}"/>
                </a:ext>
              </a:extLst>
            </p:cNvPr>
            <p:cNvSpPr>
              <a:spLocks noChangeShapeType="1"/>
            </p:cNvSpPr>
            <p:nvPr/>
          </p:nvSpPr>
          <p:spPr bwMode="auto">
            <a:xfrm>
              <a:off x="2303462" y="431800"/>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anose="02010609060101010101" pitchFamily="49" charset="-122"/>
                <a:ea typeface="黑体" panose="02010609060101010101" pitchFamily="49" charset="-122"/>
              </a:endParaRPr>
            </a:p>
          </p:txBody>
        </p:sp>
        <p:sp>
          <p:nvSpPr>
            <p:cNvPr id="46" name="Text Box 24">
              <a:extLst>
                <a:ext uri="{FF2B5EF4-FFF2-40B4-BE49-F238E27FC236}">
                  <a16:creationId xmlns:a16="http://schemas.microsoft.com/office/drawing/2014/main" id="{C036E9A4-3CB0-4B0B-A8C6-B83D42EE3E60}"/>
                </a:ext>
              </a:extLst>
            </p:cNvPr>
            <p:cNvSpPr txBox="1">
              <a:spLocks noChangeArrowheads="1"/>
            </p:cNvSpPr>
            <p:nvPr/>
          </p:nvSpPr>
          <p:spPr bwMode="auto">
            <a:xfrm>
              <a:off x="1150937" y="0"/>
              <a:ext cx="2509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黑体" panose="02010609060101010101" pitchFamily="49" charset="-122"/>
                  <a:ea typeface="黑体" panose="02010609060101010101" pitchFamily="49" charset="-122"/>
                </a:rPr>
                <a:t>对主题的选择进行调整</a:t>
              </a:r>
            </a:p>
          </p:txBody>
        </p:sp>
      </p:grpSp>
    </p:spTree>
    <p:extLst>
      <p:ext uri="{BB962C8B-B14F-4D97-AF65-F5344CB8AC3E}">
        <p14:creationId xmlns:p14="http://schemas.microsoft.com/office/powerpoint/2010/main" val="34191994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6"/>
          <p:cNvSpPr>
            <a:spLocks noRot="1" noChangeArrowheads="1"/>
          </p:cNvSpPr>
          <p:nvPr/>
        </p:nvSpPr>
        <p:spPr bwMode="auto">
          <a:xfrm>
            <a:off x="179512" y="620688"/>
            <a:ext cx="8540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dirty="0">
                <a:latin typeface="黑体" panose="02010609060101010101" pitchFamily="49" charset="-122"/>
                <a:ea typeface="黑体" panose="02010609060101010101" pitchFamily="49" charset="-122"/>
                <a:cs typeface="+mj-cs"/>
              </a:rPr>
              <a:t>3.1.1 </a:t>
            </a:r>
            <a:r>
              <a:rPr lang="zh-CN" altLang="en-US" b="1" dirty="0">
                <a:latin typeface="黑体" panose="02010609060101010101" pitchFamily="49" charset="-122"/>
                <a:ea typeface="黑体" panose="02010609060101010101" pitchFamily="49" charset="-122"/>
                <a:cs typeface="+mj-cs"/>
              </a:rPr>
              <a:t>数据仓库概念模型</a:t>
            </a:r>
          </a:p>
        </p:txBody>
      </p:sp>
      <p:sp>
        <p:nvSpPr>
          <p:cNvPr id="3" name="矩形 2">
            <a:extLst>
              <a:ext uri="{FF2B5EF4-FFF2-40B4-BE49-F238E27FC236}">
                <a16:creationId xmlns:a16="http://schemas.microsoft.com/office/drawing/2014/main" id="{69B07481-CDE1-4839-B869-B32D0DEFECEE}"/>
              </a:ext>
            </a:extLst>
          </p:cNvPr>
          <p:cNvSpPr/>
          <p:nvPr/>
        </p:nvSpPr>
        <p:spPr>
          <a:xfrm>
            <a:off x="683568" y="1416878"/>
            <a:ext cx="6768752" cy="574581"/>
          </a:xfrm>
          <a:prstGeom prst="rect">
            <a:avLst/>
          </a:prstGeom>
        </p:spPr>
        <p:txBody>
          <a:bodyPr wrap="square">
            <a:spAutoFit/>
          </a:bodyPr>
          <a:lstStyle/>
          <a:p>
            <a:pPr eaLnBrk="1" hangingPunct="1">
              <a:lnSpc>
                <a:spcPct val="150000"/>
              </a:lnSpc>
            </a:pPr>
            <a:r>
              <a:rPr lang="zh-CN" altLang="en-US" sz="2400" b="1" dirty="0">
                <a:solidFill>
                  <a:schemeClr val="tx2"/>
                </a:solidFill>
                <a:latin typeface="黑体" panose="02010609060101010101" pitchFamily="49" charset="-122"/>
                <a:ea typeface="黑体" panose="02010609060101010101" pitchFamily="49" charset="-122"/>
              </a:rPr>
              <a:t>例：</a:t>
            </a:r>
            <a:r>
              <a:rPr lang="zh-CN" altLang="en-US" sz="2400" b="1" dirty="0">
                <a:latin typeface="黑体" panose="02010609060101010101" pitchFamily="49" charset="-122"/>
                <a:ea typeface="黑体" panose="02010609060101010101" pitchFamily="49" charset="-122"/>
              </a:rPr>
              <a:t>假设有商品、客户和供应商三个实体。</a:t>
            </a:r>
          </a:p>
        </p:txBody>
      </p:sp>
      <p:sp>
        <p:nvSpPr>
          <p:cNvPr id="2" name="矩形 1">
            <a:extLst>
              <a:ext uri="{FF2B5EF4-FFF2-40B4-BE49-F238E27FC236}">
                <a16:creationId xmlns:a16="http://schemas.microsoft.com/office/drawing/2014/main" id="{1B14AF48-B1EF-491B-B430-AF18C2A4E770}"/>
              </a:ext>
            </a:extLst>
          </p:cNvPr>
          <p:cNvSpPr/>
          <p:nvPr/>
        </p:nvSpPr>
        <p:spPr>
          <a:xfrm>
            <a:off x="4548471" y="2386564"/>
            <a:ext cx="4572000" cy="1325235"/>
          </a:xfrm>
          <a:prstGeom prst="rect">
            <a:avLst/>
          </a:prstGeom>
        </p:spPr>
        <p:txBody>
          <a:bodyPr>
            <a:spAutoFit/>
          </a:bodyPr>
          <a:lstStyle/>
          <a:p>
            <a:pPr marL="342900" indent="-342900" eaLnBrk="1" hangingPunct="1">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 客户有如下属性：</a:t>
            </a:r>
            <a:endParaRPr lang="en-US" altLang="zh-CN" sz="2400" b="1" dirty="0">
              <a:solidFill>
                <a:srgbClr val="FF0000"/>
              </a:solidFill>
              <a:latin typeface="黑体" panose="02010609060101010101" pitchFamily="49" charset="-122"/>
              <a:ea typeface="黑体" panose="02010609060101010101" pitchFamily="49" charset="-122"/>
            </a:endParaRPr>
          </a:p>
          <a:p>
            <a:pPr marL="720000" lvl="2" indent="-18000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客户固有信息</a:t>
            </a:r>
          </a:p>
          <a:p>
            <a:pPr marL="720000" lvl="2" indent="-18000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客户购物信息</a:t>
            </a:r>
            <a:endParaRPr lang="zh-CN" altLang="en-US"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BE729786-E3EE-4998-B0AD-DFEC91B039DD}"/>
              </a:ext>
            </a:extLst>
          </p:cNvPr>
          <p:cNvSpPr/>
          <p:nvPr/>
        </p:nvSpPr>
        <p:spPr>
          <a:xfrm>
            <a:off x="652898" y="4866542"/>
            <a:ext cx="4572000" cy="1325235"/>
          </a:xfrm>
          <a:prstGeom prst="rect">
            <a:avLst/>
          </a:prstGeom>
        </p:spPr>
        <p:txBody>
          <a:bodyPr>
            <a:spAutoFit/>
          </a:bodyPr>
          <a:lstStyle/>
          <a:p>
            <a:pPr marL="342900" indent="-342900" eaLnBrk="1" hangingPunct="1">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供应商有如下属性组：</a:t>
            </a:r>
            <a:endParaRPr lang="en-US" altLang="zh-CN" sz="2400" b="1" dirty="0">
              <a:solidFill>
                <a:srgbClr val="FF0000"/>
              </a:solidFill>
              <a:latin typeface="黑体" panose="02010609060101010101" pitchFamily="49" charset="-122"/>
              <a:ea typeface="黑体" panose="02010609060101010101" pitchFamily="49" charset="-122"/>
            </a:endParaRPr>
          </a:p>
          <a:p>
            <a:pPr marL="720000" lvl="2" indent="-18000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供应商固有信息</a:t>
            </a:r>
          </a:p>
          <a:p>
            <a:pPr marL="720000" lvl="2" indent="-18000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供应商品信息</a:t>
            </a:r>
          </a:p>
        </p:txBody>
      </p:sp>
      <p:sp>
        <p:nvSpPr>
          <p:cNvPr id="5" name="矩形 4">
            <a:extLst>
              <a:ext uri="{FF2B5EF4-FFF2-40B4-BE49-F238E27FC236}">
                <a16:creationId xmlns:a16="http://schemas.microsoft.com/office/drawing/2014/main" id="{16D1CE61-5E27-4DEB-B9F5-B49AC3A830E2}"/>
              </a:ext>
            </a:extLst>
          </p:cNvPr>
          <p:cNvSpPr/>
          <p:nvPr/>
        </p:nvSpPr>
        <p:spPr>
          <a:xfrm>
            <a:off x="683568" y="2341529"/>
            <a:ext cx="4572000" cy="2248564"/>
          </a:xfrm>
          <a:prstGeom prst="rect">
            <a:avLst/>
          </a:prstGeom>
        </p:spPr>
        <p:txBody>
          <a:bodyPr>
            <a:spAutoFit/>
          </a:bodyPr>
          <a:lstStyle/>
          <a:p>
            <a:pPr marL="342900" indent="-342900" eaLnBrk="1" hangingPunct="1">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 商品有如下属性：</a:t>
            </a:r>
          </a:p>
          <a:p>
            <a:pPr marL="720000" lvl="2" indent="-18000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商品固有信息</a:t>
            </a:r>
          </a:p>
          <a:p>
            <a:pPr marL="720000" lvl="2" indent="-18000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商品库存信息</a:t>
            </a:r>
          </a:p>
          <a:p>
            <a:pPr marL="720000" lvl="2" indent="-18000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商品销售信息</a:t>
            </a:r>
          </a:p>
          <a:p>
            <a:pPr marL="720000" lvl="2" indent="-180000" eaLnBrk="1" hangingPunct="1">
              <a:lnSpc>
                <a:spcPct val="150000"/>
              </a:lnSpc>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商品采购信心</a:t>
            </a:r>
          </a:p>
        </p:txBody>
      </p:sp>
    </p:spTree>
    <p:extLst>
      <p:ext uri="{BB962C8B-B14F-4D97-AF65-F5344CB8AC3E}">
        <p14:creationId xmlns:p14="http://schemas.microsoft.com/office/powerpoint/2010/main" val="2917509908"/>
      </p:ext>
    </p:extLst>
  </p:cSld>
  <p:clrMapOvr>
    <a:masterClrMapping/>
  </p:clrMapOvr>
  <p:transition>
    <p:push/>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12396</TotalTime>
  <Words>4615</Words>
  <Application>Microsoft Office PowerPoint</Application>
  <PresentationFormat>全屏显示(4:3)</PresentationFormat>
  <Paragraphs>512</Paragraphs>
  <Slides>56</Slides>
  <Notes>12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71" baseType="lpstr">
      <vt:lpstr>Gulim</vt:lpstr>
      <vt:lpstr>黑体</vt:lpstr>
      <vt:lpstr>宋体</vt:lpstr>
      <vt:lpstr>宋体 (正文)</vt:lpstr>
      <vt:lpstr>微软雅黑</vt:lpstr>
      <vt:lpstr>Arial</vt:lpstr>
      <vt:lpstr>Arial Black</vt:lpstr>
      <vt:lpstr>Calibri</vt:lpstr>
      <vt:lpstr>Calibri Light</vt:lpstr>
      <vt:lpstr>Tahoma</vt:lpstr>
      <vt:lpstr>Times New Roman</vt:lpstr>
      <vt:lpstr>Wingdings</vt:lpstr>
      <vt:lpstr>Pixel</vt:lpstr>
      <vt:lpstr>Office 主题​​</vt:lpstr>
      <vt:lpstr>Microsoft Visio Drawing</vt:lpstr>
      <vt:lpstr>PowerPoint 演示文稿</vt:lpstr>
      <vt:lpstr>PowerPoint 演示文稿</vt:lpstr>
      <vt:lpstr>第 3 章 数据存储</vt:lpstr>
      <vt:lpstr>3 数据存储</vt:lpstr>
      <vt:lpstr>3.1 数据仓库的数据模型</vt:lpstr>
      <vt:lpstr>3.1 数据仓库的数据模型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 3 章 数据存储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 3 章 数据存储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 3 章 数据存储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Keykey</dc:creator>
  <cp:lastModifiedBy>龙 军</cp:lastModifiedBy>
  <cp:revision>886</cp:revision>
  <dcterms:created xsi:type="dcterms:W3CDTF">2004-02-06T08:11:24Z</dcterms:created>
  <dcterms:modified xsi:type="dcterms:W3CDTF">2022-08-29T13:34:31Z</dcterms:modified>
</cp:coreProperties>
</file>