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4214" r:id="rId2"/>
  </p:sldMasterIdLst>
  <p:notesMasterIdLst>
    <p:notesMasterId r:id="rId49"/>
  </p:notesMasterIdLst>
  <p:sldIdLst>
    <p:sldId id="511" r:id="rId3"/>
    <p:sldId id="414" r:id="rId4"/>
    <p:sldId id="463" r:id="rId5"/>
    <p:sldId id="358" r:id="rId6"/>
    <p:sldId id="378" r:id="rId7"/>
    <p:sldId id="360" r:id="rId8"/>
    <p:sldId id="359" r:id="rId9"/>
    <p:sldId id="363" r:id="rId10"/>
    <p:sldId id="362" r:id="rId11"/>
    <p:sldId id="506" r:id="rId12"/>
    <p:sldId id="464" r:id="rId13"/>
    <p:sldId id="348" r:id="rId14"/>
    <p:sldId id="349" r:id="rId15"/>
    <p:sldId id="350" r:id="rId16"/>
    <p:sldId id="351" r:id="rId17"/>
    <p:sldId id="386" r:id="rId18"/>
    <p:sldId id="352" r:id="rId19"/>
    <p:sldId id="465" r:id="rId20"/>
    <p:sldId id="365" r:id="rId21"/>
    <p:sldId id="379" r:id="rId22"/>
    <p:sldId id="368" r:id="rId23"/>
    <p:sldId id="508" r:id="rId24"/>
    <p:sldId id="369" r:id="rId25"/>
    <p:sldId id="510" r:id="rId26"/>
    <p:sldId id="381" r:id="rId27"/>
    <p:sldId id="366" r:id="rId28"/>
    <p:sldId id="367" r:id="rId29"/>
    <p:sldId id="380" r:id="rId30"/>
    <p:sldId id="370" r:id="rId31"/>
    <p:sldId id="373" r:id="rId32"/>
    <p:sldId id="375" r:id="rId33"/>
    <p:sldId id="376" r:id="rId34"/>
    <p:sldId id="466" r:id="rId35"/>
    <p:sldId id="497" r:id="rId36"/>
    <p:sldId id="496" r:id="rId37"/>
    <p:sldId id="512" r:id="rId38"/>
    <p:sldId id="442" r:id="rId39"/>
    <p:sldId id="498" r:id="rId40"/>
    <p:sldId id="500" r:id="rId41"/>
    <p:sldId id="501" r:id="rId42"/>
    <p:sldId id="447" r:id="rId43"/>
    <p:sldId id="448" r:id="rId44"/>
    <p:sldId id="505" r:id="rId45"/>
    <p:sldId id="449" r:id="rId46"/>
    <p:sldId id="458" r:id="rId47"/>
    <p:sldId id="502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FF0000"/>
    <a:srgbClr val="0000FF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5" autoAdjust="0"/>
    <p:restoredTop sz="95250" autoAdjust="0"/>
  </p:normalViewPr>
  <p:slideViewPr>
    <p:cSldViewPr>
      <p:cViewPr varScale="1">
        <p:scale>
          <a:sx n="77" d="100"/>
          <a:sy n="77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57798D3-7896-441C-AC5E-800024A483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379263-7430-45A2-BA83-60AF9D8CF7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56A7AB1-6A9A-481D-85DC-AA2999790DCD}" type="datetimeFigureOut">
              <a:rPr lang="zh-CN" altLang="en-US"/>
              <a:pPr>
                <a:defRPr/>
              </a:pPr>
              <a:t>2023/10/24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4C05827-D3C3-457F-AF73-743726FF23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DE0E7-8C68-45A8-B787-FF2540139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2118A-5F20-496A-A27F-0E0FDC754F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5E72C-0A42-4AB4-B97F-D240C44B6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85027B0-86D2-46ED-BEB5-DDFAF5D0F7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80291-01A3-406F-8604-7844AD21EA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348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计算策略所需注意的问题：</a:t>
            </a:r>
          </a:p>
          <a:p>
            <a:r>
              <a:rPr lang="zh-CN" altLang="en-US"/>
              <a:t>　　　　（</a:t>
            </a:r>
            <a:r>
              <a:rPr lang="en-US" altLang="zh-CN"/>
              <a:t>1</a:t>
            </a:r>
            <a:r>
              <a:rPr lang="zh-CN" altLang="en-US"/>
              <a:t>）尽量减少块反复调入内存的次数。</a:t>
            </a:r>
          </a:p>
          <a:p>
            <a:r>
              <a:rPr lang="zh-CN" altLang="en-US"/>
              <a:t>　　　　（</a:t>
            </a:r>
            <a:r>
              <a:rPr lang="en-US" altLang="zh-CN"/>
              <a:t>2</a:t>
            </a:r>
            <a:r>
              <a:rPr lang="zh-CN" altLang="en-US"/>
              <a:t>）尽量利用较少的内存空间完成计算。</a:t>
            </a:r>
          </a:p>
          <a:p>
            <a:r>
              <a:rPr lang="zh-CN" altLang="en-US"/>
              <a:t>　　　　　　因为要减少块调入调出内存的次数就要缓存中间的计算结果，又因为数据立方体有多维数据，所以块的计算顺序，决定聚集的顺序（满足问题</a:t>
            </a:r>
            <a:r>
              <a:rPr lang="en-US" altLang="zh-CN"/>
              <a:t>1</a:t>
            </a:r>
            <a:r>
              <a:rPr lang="zh-CN" altLang="en-US"/>
              <a:t>），从而决定计算所需的内存大小。</a:t>
            </a:r>
          </a:p>
          <a:p>
            <a:endParaRPr lang="zh-CN" altLang="en-US"/>
          </a:p>
        </p:txBody>
      </p:sp>
      <p:sp>
        <p:nvSpPr>
          <p:cNvPr id="757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874AC6-1E00-4722-9060-7EB365BCD673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数据挖掘中使用的数据不需要是所有的原始数据，特别是当一些属性明显和挖掘目的无关的时候，使用整个原始数据反而会降低挖掘效率，甚至产生无效规律，因此我们应该选择合适的属性进行数据挖掘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228C41-3BF2-40B1-AFD8-27CED342B648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数据挖掘中使用的数据不需要是所有的原始数据，特别是当一些属性明显和挖掘目的无关的时候，使用整个原始数据反而会降低挖掘效率，甚至产生无效规律，因此我们应该选择合适的属性进行数据挖掘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F9AEEB-75EA-4822-8319-0224101FDFFD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027B0-86D2-46ED-BEB5-DDFAF5D0F7B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81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C407E4-A3E2-410B-8F77-162C3AAE5C1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027B0-86D2-46ED-BEB5-DDFAF5D0F7B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34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latin typeface="+mn-ea"/>
                <a:ea typeface="+mn-ea"/>
              </a:rPr>
              <a:t>对于某个立方体，由于在其他维固定的情况下，某一个或多个维上的数值为空，从而导致无论是否对该维聚集，度量值都不变，为了不多次存储相同的度量值，把对底层的立方体称为闭立方体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027B0-86D2-46ED-BEB5-DDFAF5D0F7B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39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无论使用哪种存储方法，都可以使用下面的一般优化技术</a:t>
            </a:r>
          </a:p>
        </p:txBody>
      </p:sp>
      <p:sp>
        <p:nvSpPr>
          <p:cNvPr id="706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8D12B4-AA40-4C51-9C70-6BEF33E20CDE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计算策略所需注意的问题：</a:t>
            </a:r>
          </a:p>
          <a:p>
            <a:r>
              <a:rPr lang="zh-CN" altLang="en-US"/>
              <a:t>　　　　（</a:t>
            </a:r>
            <a:r>
              <a:rPr lang="en-US" altLang="zh-CN"/>
              <a:t>1</a:t>
            </a:r>
            <a:r>
              <a:rPr lang="zh-CN" altLang="en-US"/>
              <a:t>）尽量减少块反复调入内存的次数。</a:t>
            </a:r>
          </a:p>
          <a:p>
            <a:r>
              <a:rPr lang="zh-CN" altLang="en-US"/>
              <a:t>　　　　（</a:t>
            </a:r>
            <a:r>
              <a:rPr lang="en-US" altLang="zh-CN"/>
              <a:t>2</a:t>
            </a:r>
            <a:r>
              <a:rPr lang="zh-CN" altLang="en-US"/>
              <a:t>）尽量利用较少的内存空间完成计算。</a:t>
            </a:r>
          </a:p>
          <a:p>
            <a:r>
              <a:rPr lang="zh-CN" altLang="en-US"/>
              <a:t>　　　　　　因为要减少块调入调出内存的次数就要缓存中间的计算结果，又因为数据立方体有多维数据，所以块的计算顺序，决定聚集的顺序（满足问题</a:t>
            </a:r>
            <a:r>
              <a:rPr lang="en-US" altLang="zh-CN"/>
              <a:t>1</a:t>
            </a:r>
            <a:r>
              <a:rPr lang="zh-CN" altLang="en-US"/>
              <a:t>），从而决定计算所需的内存大小。</a:t>
            </a:r>
          </a:p>
          <a:p>
            <a:endParaRPr lang="zh-CN" altLang="en-US"/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DCB9FB-C3FB-40EB-866C-30B42418D925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8ABB2D2-C7F8-40D9-8E2A-8E18F6DD1A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63C9973-5357-4375-B998-99C85DC17F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A04F25B-7F8D-4CDC-8D17-FDD8DEC021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2749BA84-DFE6-49AF-A0D2-FF2833EB92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DE45328B-8C9E-4D54-9A06-78E1A6C759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8C0458BD-0BC9-4990-8E24-8B133BBDB2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9B62B6DC-B765-4746-A480-10AA937ECB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12D24E8-5742-42CB-A381-263C1A7D2C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12E191F8-7A66-4DD0-9310-A77FA878E4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2A7371FA-5228-4220-8721-5B493BD224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D74E80E8-8C37-489D-B809-4556DF7639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50CA3BE-4C6B-4F32-BF80-A961AB3EF0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0638"/>
            <a:ext cx="1976438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6C88C93-0EC2-48FF-B7A5-E6B811125E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3ACB6-8BFB-4DF3-9660-93845C7574FC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B8292DA4-DE48-406A-865B-870B62B11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03292B8C-86E3-41F7-A292-052BE824E1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5A67-C589-4A22-B696-DE29E6828A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697007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AE10E-E414-4383-8D84-9D35438767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4A393-3D32-446C-B69E-B44C31CB6430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843803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4133E-0D53-4D9D-9BEA-68C4FA6FAB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F36D3-A7F0-4251-8897-208DB74B4F9F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552361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37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A9BA72C-96CE-41D7-A9D7-766851BF38C9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77996905-FCBB-444E-A098-1D590ADDE7F0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950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51B1FD8-0E63-4180-AB45-4C4C12068213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90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BAD12CE-7ED6-491F-B375-180824C0EDD4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46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D8209CB-B2AB-4EC8-B75F-4A11313AA43B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167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27DA16A-2040-45BF-B68D-A9AC0E6AFB7D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320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02616FA-999B-436F-898A-B44F954AD3E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76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FFCD-7B35-4C35-B174-A8E3810825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25A6-425E-4827-924A-D4B73E3D8B90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111429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C96735-58E9-4292-8E94-412A724FEBB0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8829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362791-9EBC-452D-965A-5505291CB8A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0481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7506636-A223-4CB4-96CD-1D2BDC2498EB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765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158AA2-9C40-4257-B29C-F59A6F7DB6F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82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31188-4822-476C-AD5D-D00F16EFB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ACF6-0003-4D6C-8FE3-91AA37805809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547739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F3D2F-9260-433D-8CE3-8126709B3C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5C3C3-706B-4925-A8B4-DBC587FC2959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429441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6DF17-D650-4B24-A004-BA240E37C0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81616-E404-4870-9D0C-75203D57E9CD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98016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4DEAC-90EE-4491-9C3F-960C534C83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E592C-04F2-4F86-A586-B1EE66432EC7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17053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9F495-9EC0-48FC-BA45-4040BA8E34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27CD2-E0EF-475D-B869-797A9EC704C8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9524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A538B-0ABE-4C4D-86EB-F7E84F31E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5C72-CEA0-4FB1-9D12-DC23DC9914E2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577213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427F6-D952-43DD-BCB8-51AFB9149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9CEE2-CFD5-43CF-81E0-7A62EC618CE9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22992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3D0EBDFE-EBF2-4B33-844C-B04DDF9654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6C63EDCA-1E12-40DC-9EE3-3247FDDBC5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7EE34FD-CC56-411E-B32B-CDCD43CFA2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id="{2F856159-E2B5-47D7-B1F8-83697D881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270AECCF-80E2-481E-A524-B316FB658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7B177986-47B8-43DA-AD7B-FF2D307D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3FBD632D-6637-4F63-A2A5-80B157348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054F3A1-7A7F-48E4-BD3C-ADA7DAF0A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AF2BC252-9C0A-4B89-8013-E0EE78D0F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40839321-9234-41AF-B783-69801D92D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63167025-3E5E-420C-A6E6-6635EFE35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3ADE5531-E026-40B9-8E4F-4FD07C79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8016" name="Rectangle 16">
            <a:extLst>
              <a:ext uri="{FF2B5EF4-FFF2-40B4-BE49-F238E27FC236}">
                <a16:creationId xmlns:a16="http://schemas.microsoft.com/office/drawing/2014/main" id="{02595390-7A5E-465C-BE45-F5047541E6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0029DECD-C1D6-4EAE-9972-7B95E1D8F875}" type="datetimeFigureOut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pic>
        <p:nvPicPr>
          <p:cNvPr id="1032" name="图片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0"/>
            <a:ext cx="836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3" r:id="rId12"/>
  </p:sldLayoutIdLst>
  <p:transition>
    <p:push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DAA9967-D0D2-4B94-AA4E-4AE645DB7EFA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72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6247209" y="6669360"/>
            <a:ext cx="2896791" cy="1952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矩形 8"/>
          <p:cNvSpPr>
            <a:spLocks noChangeArrowheads="1"/>
          </p:cNvSpPr>
          <p:nvPr/>
        </p:nvSpPr>
        <p:spPr bwMode="auto">
          <a:xfrm>
            <a:off x="0" y="-10758"/>
            <a:ext cx="2288382" cy="24646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副标题 2"/>
          <p:cNvSpPr>
            <a:spLocks noGrp="1"/>
          </p:cNvSpPr>
          <p:nvPr>
            <p:ph type="subTitle" idx="4294967295"/>
          </p:nvPr>
        </p:nvSpPr>
        <p:spPr>
          <a:xfrm>
            <a:off x="6247209" y="6669583"/>
            <a:ext cx="2896791" cy="195263"/>
          </a:xfrm>
        </p:spPr>
        <p:txBody>
          <a:bodyPr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2018-2019-1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1268760"/>
            <a:ext cx="9144000" cy="250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数据仓库与数据挖掘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E81591-4BC7-4C72-89E7-7334CA2DA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8" y="3582342"/>
            <a:ext cx="9144000" cy="186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龙  军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jlong@csu.edu.cn  18673197878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计算机学院数据科学与工程系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（蓝）大数据研究院LOGO">
            <a:extLst>
              <a:ext uri="{FF2B5EF4-FFF2-40B4-BE49-F238E27FC236}">
                <a16:creationId xmlns:a16="http://schemas.microsoft.com/office/drawing/2014/main" id="{59227CFE-FCE8-14BC-C344-2E36DC4280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5" y="6191677"/>
            <a:ext cx="3260482" cy="6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"/>
    </mc:Choice>
    <mc:Fallback xmlns="">
      <p:transition spd="slow" advTm="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9E28-E79C-452B-A5E3-9F4E85C2B0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9432" y="1831971"/>
            <a:ext cx="8568952" cy="4496236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快速性（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fast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）：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457200">
              <a:buClr>
                <a:srgbClr val="00B0F0"/>
              </a:buClr>
              <a:buNone/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用户对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的响应速度有着很高的要求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这正是联机分析处理“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在线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”特征的体现。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可分析性（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analysis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457200">
              <a:buClr>
                <a:srgbClr val="00B0F0"/>
              </a:buClr>
              <a:buNone/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不同的用户会存在不同的需求、不同的分析请求，面对众多种类的分析请求，需要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OLAP 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系统应能处理用户的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任何逻辑分析请求和统计分析请求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多维性（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multidimensional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457200">
              <a:buClr>
                <a:srgbClr val="00B0F0"/>
              </a:buClr>
              <a:buNone/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要求系统在完成多维数据分析之后，同时也能够将分析结果以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多维视图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的形式提供给用户。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信息性（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information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457200">
              <a:buClr>
                <a:srgbClr val="00B0F0"/>
              </a:buCl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OLAP 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应具备管理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大容量信息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的能力。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FE626AB-1444-4C7B-A83B-CAABE7CFC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4.1.3 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的特征</a:t>
            </a: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6BEAAF5B-45BA-4CD4-A45A-601D9A366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1196752"/>
            <a:ext cx="82809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200" b="1" dirty="0"/>
              <a:t>联机分析处理是共享多维信息的快速分析，它体现了四个特征：</a:t>
            </a:r>
          </a:p>
        </p:txBody>
      </p:sp>
    </p:spTree>
    <p:extLst>
      <p:ext uri="{BB962C8B-B14F-4D97-AF65-F5344CB8AC3E}">
        <p14:creationId xmlns:p14="http://schemas.microsoft.com/office/powerpoint/2010/main" val="868754054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4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联机分析处理（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OLAP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）技术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CB39F74C-E5C5-4D5C-96A3-D50E2A72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812" y="1628800"/>
            <a:ext cx="8229600" cy="3886200"/>
          </a:xfrm>
        </p:spPr>
        <p:txBody>
          <a:bodyPr/>
          <a:lstStyle/>
          <a:p>
            <a:pPr>
              <a:defRPr/>
            </a:pP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4.1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OLAP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的概念</a:t>
            </a:r>
            <a:endParaRPr lang="en-US" altLang="zh-CN" sz="3000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宋体 (正文)"/>
                <a:ea typeface="宋体" panose="02010600030101010101" pitchFamily="2" charset="-122"/>
              </a:rPr>
              <a:t>4.2</a:t>
            </a:r>
            <a:r>
              <a:rPr lang="zh-CN" altLang="en-US" b="1" dirty="0">
                <a:latin typeface="宋体 (正文)"/>
                <a:ea typeface="宋体" panose="02010600030101010101" pitchFamily="2" charset="-122"/>
              </a:rPr>
              <a:t>  多维分析操作</a:t>
            </a:r>
            <a:endParaRPr lang="en-US" altLang="zh-CN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4.2.1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切片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4.2.2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切块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4.2.3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钻取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4.2.4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旋转</a:t>
            </a: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4.3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  基本数据模型</a:t>
            </a:r>
            <a:endParaRPr lang="en-US" altLang="zh-CN" sz="3000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4.4  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数据立方体的基本概念</a:t>
            </a:r>
            <a:endParaRPr lang="en-US" altLang="zh-CN" sz="3000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4.5  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数据立方体的计算方法</a:t>
            </a:r>
            <a:endParaRPr lang="en-US" altLang="zh-CN" sz="3000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869370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94186" y="2919338"/>
            <a:ext cx="8038254" cy="8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  OLAP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的基本多维分析操作有切片（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slice)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、切块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(dice)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和钻取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(drill-up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drill-down)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以及旋转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(pivot)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69" y="4034602"/>
            <a:ext cx="3046412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6896" y="1239143"/>
            <a:ext cx="742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 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为什么要进行多维分析操作？</a:t>
            </a:r>
            <a:endParaRPr lang="en-US" altLang="zh-CN" sz="24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422748" y="1899865"/>
            <a:ext cx="8038254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OLAP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的目的是为管理决策人员通过一种灵活的多维数据分析手段，提供辅助决策信息。</a:t>
            </a:r>
            <a:endParaRPr lang="en-US" altLang="zh-CN" sz="24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4650C08-E9EB-4258-8413-CFC3D6DF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36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4.2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多维分析操作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73584" y="1701838"/>
            <a:ext cx="7596832" cy="8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        </a:t>
            </a:r>
            <a:r>
              <a:rPr lang="zh-CN" altLang="en-US" sz="2400" b="1" dirty="0"/>
              <a:t>在给定</a:t>
            </a:r>
            <a:r>
              <a:rPr lang="zh-CN" altLang="en-US" sz="2400" b="1" dirty="0">
                <a:solidFill>
                  <a:srgbClr val="FF0000"/>
                </a:solidFill>
              </a:rPr>
              <a:t>数据立方体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一个维</a:t>
            </a:r>
            <a:r>
              <a:rPr lang="zh-CN" altLang="en-US" sz="2400" b="1" dirty="0"/>
              <a:t>上进行</a:t>
            </a:r>
            <a:r>
              <a:rPr lang="zh-CN" altLang="en-US" sz="2400" b="1" dirty="0">
                <a:solidFill>
                  <a:srgbClr val="FF0000"/>
                </a:solidFill>
              </a:rPr>
              <a:t>选择</a:t>
            </a:r>
            <a:r>
              <a:rPr lang="zh-CN" altLang="en-US" sz="2400" b="1" dirty="0"/>
              <a:t>操作就是切片，切片的结果是得到一个</a:t>
            </a:r>
            <a:r>
              <a:rPr lang="zh-CN" altLang="en-US" sz="2400" b="1" dirty="0">
                <a:solidFill>
                  <a:srgbClr val="FF0000"/>
                </a:solidFill>
              </a:rPr>
              <a:t>二维平面数据</a:t>
            </a:r>
            <a:r>
              <a:rPr lang="zh-CN" altLang="en-US" sz="2400" b="1" dirty="0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984967"/>
            <a:ext cx="310197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656138"/>
            <a:ext cx="27400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AC5C02E-8B47-4F4A-AD7B-D5150C59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22493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4.2.1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切片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BF6E1C5-7577-432F-B996-1E303D2D9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1149674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786F60-C0FF-47DC-B5F2-7E218EA4F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4" y="2492896"/>
            <a:ext cx="7596832" cy="13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     例如，对下图所示数据立方体，使用条件：商品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“电子产品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进行选择，就相当于在原来的立方体中切出一片，结果如右图所见。</a:t>
            </a: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7881" y="1686225"/>
            <a:ext cx="7488237" cy="8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/>
              <a:t>在给定</a:t>
            </a:r>
            <a:r>
              <a:rPr lang="zh-CN" altLang="en-US" sz="2400" b="1" dirty="0">
                <a:solidFill>
                  <a:srgbClr val="FF0000"/>
                </a:solidFill>
              </a:rPr>
              <a:t>数据立方体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两个或多个维上</a:t>
            </a:r>
            <a:r>
              <a:rPr lang="zh-CN" altLang="en-US" sz="2400" b="1" dirty="0"/>
              <a:t>进行</a:t>
            </a:r>
            <a:r>
              <a:rPr lang="zh-CN" altLang="en-US" sz="2400" b="1" dirty="0">
                <a:solidFill>
                  <a:srgbClr val="FF0000"/>
                </a:solidFill>
              </a:rPr>
              <a:t>选择</a:t>
            </a:r>
            <a:r>
              <a:rPr lang="zh-CN" altLang="en-US" sz="2400" b="1" dirty="0"/>
              <a:t>操作就是切块，切块的结果得到</a:t>
            </a:r>
            <a:r>
              <a:rPr lang="zh-CN" altLang="en-US" sz="2400" b="1" dirty="0">
                <a:solidFill>
                  <a:srgbClr val="FF0000"/>
                </a:solidFill>
              </a:rPr>
              <a:t>一个子立方体</a:t>
            </a:r>
            <a:r>
              <a:rPr lang="zh-CN" altLang="en-US" sz="2400" b="1" dirty="0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99718"/>
            <a:ext cx="3100387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95" y="3939081"/>
            <a:ext cx="27559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F49CB450-4B57-4BDF-976E-ACFE27E8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22493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4.2.2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切块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1E04DD8-EE20-4BF6-A427-E3D8C042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1149674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E3F19-221C-482F-BAAA-E53D0CDC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0" y="2492896"/>
            <a:ext cx="7488237" cy="13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    例如，对下图所示数据立方体，使用条件：时间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“</a:t>
            </a:r>
            <a:r>
              <a:rPr lang="en-US" altLang="zh-CN" sz="2400" b="1" dirty="0"/>
              <a:t>2010</a:t>
            </a:r>
            <a:r>
              <a:rPr lang="zh-CN" altLang="en-US" sz="2400" b="1" dirty="0"/>
              <a:t>一季度”</a:t>
            </a:r>
            <a:r>
              <a:rPr lang="en-US" altLang="zh-CN" sz="2400" b="1" dirty="0"/>
              <a:t>OR</a:t>
            </a:r>
            <a:r>
              <a:rPr lang="zh-CN" altLang="en-US" sz="2400" b="1" dirty="0"/>
              <a:t>“</a:t>
            </a:r>
            <a:r>
              <a:rPr lang="en-US" altLang="zh-CN" sz="2400" b="1" dirty="0"/>
              <a:t>2010</a:t>
            </a:r>
            <a:r>
              <a:rPr lang="zh-CN" altLang="en-US" sz="2400" b="1" dirty="0"/>
              <a:t>二季度” 进行选择，就相当于在原立方体中切除一小块，结果如右图所示。</a:t>
            </a: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39552" y="1644927"/>
            <a:ext cx="8214047" cy="8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/>
              <a:t>改变</a:t>
            </a:r>
            <a:r>
              <a:rPr lang="zh-CN" altLang="en-US" sz="2400" b="1" dirty="0">
                <a:solidFill>
                  <a:srgbClr val="FF0000"/>
                </a:solidFill>
              </a:rPr>
              <a:t>维的层次</a:t>
            </a:r>
            <a:r>
              <a:rPr lang="zh-CN" altLang="en-US" sz="2400" b="1" dirty="0"/>
              <a:t>，变换</a:t>
            </a:r>
            <a:r>
              <a:rPr lang="zh-CN" altLang="en-US" sz="2400" b="1" dirty="0">
                <a:solidFill>
                  <a:srgbClr val="FF0000"/>
                </a:solidFill>
              </a:rPr>
              <a:t>分析的粒度</a:t>
            </a:r>
            <a:r>
              <a:rPr lang="zh-CN" altLang="en-US" sz="2400" b="1" dirty="0"/>
              <a:t>。它包括</a:t>
            </a:r>
            <a:r>
              <a:rPr lang="zh-CN" altLang="en-US" sz="2400" b="1" dirty="0">
                <a:solidFill>
                  <a:srgbClr val="FF0000"/>
                </a:solidFill>
              </a:rPr>
              <a:t>向下钻取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drill-down)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向上钻取</a:t>
            </a:r>
            <a:r>
              <a:rPr lang="en-US" altLang="zh-CN" sz="2400" b="1" dirty="0"/>
              <a:t>(drill-up)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98" y="4149080"/>
            <a:ext cx="259397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75" y="4149080"/>
            <a:ext cx="251777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04465" y="2616157"/>
            <a:ext cx="7735069" cy="13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4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向上钻取：向上钻取是在某一维上将</a:t>
            </a:r>
            <a:r>
              <a:rPr lang="zh-CN" altLang="en-US" sz="2400" b="1" dirty="0">
                <a:solidFill>
                  <a:srgbClr val="FF0000"/>
                </a:solidFill>
              </a:rPr>
              <a:t>低层次的细节数据概括到高层次的汇总数据</a:t>
            </a:r>
            <a:r>
              <a:rPr lang="zh-CN" altLang="en-US" sz="2400" b="1" dirty="0"/>
              <a:t>，或者</a:t>
            </a:r>
            <a:r>
              <a:rPr lang="zh-CN" altLang="en-US" sz="2400" b="1" dirty="0">
                <a:solidFill>
                  <a:srgbClr val="FF0000"/>
                </a:solidFill>
              </a:rPr>
              <a:t>减少维数</a:t>
            </a:r>
            <a:r>
              <a:rPr lang="zh-CN" altLang="en-US" sz="2400" b="1" dirty="0"/>
              <a:t>。例如，用“江浙沪”表示三个地区的汇总信息。</a:t>
            </a:r>
            <a:endParaRPr lang="en-US" altLang="zh-CN" sz="2400" b="1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92CAEC56-C7FF-4B87-B271-ED624C523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22493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4.2.3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钻取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6AD32D0-055B-4EF3-A525-FAEB6D9C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1149674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钻取</a:t>
            </a: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98" y="3447093"/>
            <a:ext cx="259397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28" y="3284984"/>
            <a:ext cx="259397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E0EF2BF1-5D35-47EB-9445-803AA543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22493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4.2.3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钻取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D85F77-D70B-45EB-A887-BB8602190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04" y="1561699"/>
            <a:ext cx="7632848" cy="13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4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向上钻取：向上钻取是在某一维上，它从</a:t>
            </a:r>
            <a:r>
              <a:rPr lang="zh-CN" altLang="en-US" sz="2400" b="1" dirty="0">
                <a:solidFill>
                  <a:srgbClr val="FF0000"/>
                </a:solidFill>
              </a:rPr>
              <a:t>汇总数据深入到细节数据进行观察，</a:t>
            </a:r>
            <a:r>
              <a:rPr lang="zh-CN" altLang="en-US" sz="2400" b="1" dirty="0"/>
              <a:t>或者</a:t>
            </a:r>
            <a:r>
              <a:rPr lang="zh-CN" altLang="en-US" sz="2400" b="1" dirty="0">
                <a:solidFill>
                  <a:srgbClr val="FF0000"/>
                </a:solidFill>
              </a:rPr>
              <a:t>增加新维</a:t>
            </a:r>
            <a:r>
              <a:rPr lang="zh-CN" altLang="en-US" sz="2400" b="1" dirty="0"/>
              <a:t>。例如，查看</a:t>
            </a:r>
            <a:r>
              <a:rPr lang="en-US" altLang="zh-CN" sz="2400" b="1" dirty="0"/>
              <a:t>2010</a:t>
            </a:r>
            <a:r>
              <a:rPr lang="zh-CN" altLang="en-US" sz="2400" b="1" dirty="0"/>
              <a:t>二季度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月的消费数据。</a:t>
            </a:r>
            <a:endParaRPr lang="en-US" altLang="zh-CN" sz="2400" b="1" dirty="0"/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843932"/>
            <a:ext cx="2592387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2" y="3692477"/>
            <a:ext cx="259238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7EFB04A-D41B-4D4B-AC7C-8F37CF83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22493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4.2.4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旋转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295712-1365-4036-98FC-AFBA90183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704173"/>
            <a:ext cx="763284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1" dirty="0"/>
              <a:t>    旋转就是将</a:t>
            </a:r>
            <a:r>
              <a:rPr lang="zh-CN" altLang="en-US" sz="2400" b="1" dirty="0">
                <a:solidFill>
                  <a:srgbClr val="FF0000"/>
                </a:solidFill>
              </a:rPr>
              <a:t>维的位置进行互换</a:t>
            </a:r>
            <a:r>
              <a:rPr lang="zh-CN" altLang="en-US" sz="2400" b="1" dirty="0"/>
              <a:t>。旋转操作的本质就是</a:t>
            </a:r>
            <a:r>
              <a:rPr lang="zh-CN" altLang="en-US" sz="2400" b="1" dirty="0">
                <a:solidFill>
                  <a:srgbClr val="FF0000"/>
                </a:solidFill>
              </a:rPr>
              <a:t>改变观察数据立方体的视角</a:t>
            </a:r>
            <a:r>
              <a:rPr lang="zh-CN" altLang="en-US" sz="2400" b="1" dirty="0"/>
              <a:t>，通过交换行和列得到不同视角的数据。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例如，从</a:t>
            </a:r>
            <a:r>
              <a:rPr lang="zh-CN" altLang="en-US" sz="2400" b="1" dirty="0">
                <a:solidFill>
                  <a:srgbClr val="FF0000"/>
                </a:solidFill>
              </a:rPr>
              <a:t>俯视</a:t>
            </a:r>
            <a:r>
              <a:rPr lang="zh-CN" altLang="en-US" sz="2400" b="1" dirty="0"/>
              <a:t>的角度来观察左图的数据立方体，得到右图的数据立方体。</a:t>
            </a:r>
            <a:endParaRPr lang="en-US" altLang="zh-CN" sz="2400" b="1" dirty="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FBBEE22-C852-4E98-BC2D-B58CC1BE2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1149674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旋转</a:t>
            </a: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4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联机分析处理（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OLAP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）技术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CB39F74C-E5C5-4D5C-96A3-D50E2A72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924" y="1556792"/>
            <a:ext cx="8229600" cy="3886200"/>
          </a:xfrm>
        </p:spPr>
        <p:txBody>
          <a:bodyPr/>
          <a:lstStyle/>
          <a:p>
            <a:pPr>
              <a:defRPr/>
            </a:pP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4.1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OLAP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的概念</a:t>
            </a:r>
            <a:endParaRPr lang="en-US" altLang="zh-CN" sz="3000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4.2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  多维分析操作</a:t>
            </a:r>
            <a:endParaRPr lang="en-US" altLang="zh-CN" sz="3000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latin typeface="宋体 (正文)"/>
                <a:ea typeface="宋体" panose="02010600030101010101" pitchFamily="2" charset="-122"/>
              </a:rPr>
              <a:t>4.3</a:t>
            </a:r>
            <a:r>
              <a:rPr lang="zh-CN" altLang="en-US" b="1" dirty="0">
                <a:solidFill>
                  <a:schemeClr val="tx2"/>
                </a:solidFill>
                <a:latin typeface="宋体 (正文)"/>
                <a:ea typeface="宋体" panose="02010600030101010101" pitchFamily="2" charset="-122"/>
              </a:rPr>
              <a:t>  基本数据模型</a:t>
            </a:r>
            <a:endParaRPr lang="en-US" altLang="zh-CN" b="1" dirty="0">
              <a:solidFill>
                <a:schemeClr val="tx2"/>
              </a:solidFill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4.3.1 ROLAP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数据模型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4.3.2 MOLAP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数据模型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4.3.3 </a:t>
            </a:r>
            <a:r>
              <a:rPr lang="en-US" altLang="zh-CN" b="1" dirty="0">
                <a:latin typeface="宋体 (正文)"/>
                <a:ea typeface="宋体" panose="02010600030101010101" pitchFamily="2" charset="-122"/>
              </a:rPr>
              <a:t>ROLAP</a:t>
            </a:r>
            <a:r>
              <a:rPr lang="zh-CN" altLang="en-US" b="1" dirty="0">
                <a:latin typeface="宋体 (正文)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宋体 (正文)"/>
                <a:ea typeface="宋体" panose="02010600030101010101" pitchFamily="2" charset="-122"/>
              </a:rPr>
              <a:t>ROLAP</a:t>
            </a:r>
            <a:r>
              <a:rPr lang="zh-CN" altLang="en-US" b="1" dirty="0">
                <a:latin typeface="宋体 (正文)"/>
                <a:ea typeface="宋体" panose="02010600030101010101" pitchFamily="2" charset="-122"/>
              </a:rPr>
              <a:t>的数据组织与应用比较</a:t>
            </a:r>
            <a:endParaRPr lang="en-US" altLang="zh-CN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4.3.4 HOLAP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数据模型</a:t>
            </a: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tx2"/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4.4  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数据立方体的基本概念</a:t>
            </a:r>
            <a:endParaRPr lang="en-US" altLang="zh-CN" sz="3000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4.5  </a:t>
            </a:r>
            <a:r>
              <a:rPr lang="zh-CN" altLang="en-US" sz="3000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数据立方体的计算方法</a:t>
            </a:r>
            <a:endParaRPr lang="en-US" altLang="zh-CN" sz="3000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282798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9E28-E79C-452B-A5E3-9F4E85C2B0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5818" y="1169458"/>
            <a:ext cx="8300638" cy="28654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4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200" dirty="0">
                <a:latin typeface="+mn-ea"/>
              </a:rPr>
              <a:t>   </a:t>
            </a:r>
            <a:r>
              <a:rPr lang="zh-CN" altLang="en-US" sz="2200" b="1" dirty="0">
                <a:latin typeface="+mn-ea"/>
              </a:rPr>
              <a:t>建立</a:t>
            </a:r>
            <a:r>
              <a:rPr lang="en-US" altLang="zh-CN" sz="2200" b="1" dirty="0">
                <a:latin typeface="+mn-ea"/>
              </a:rPr>
              <a:t>OLAP</a:t>
            </a:r>
            <a:r>
              <a:rPr lang="zh-CN" altLang="en-US" sz="2200" b="1" dirty="0">
                <a:latin typeface="+mn-ea"/>
              </a:rPr>
              <a:t>的基础是多维数据模型，多维数据模型的存储可以有多种不同的形式。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</a:rPr>
              <a:t>MOLAP</a:t>
            </a:r>
            <a:r>
              <a:rPr lang="zh-CN" altLang="en-US" sz="2200" b="1" dirty="0">
                <a:latin typeface="+mn-ea"/>
              </a:rPr>
              <a:t>和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</a:rPr>
              <a:t>ROLAP</a:t>
            </a:r>
            <a:r>
              <a:rPr lang="zh-CN" altLang="en-US" sz="2200" b="1" dirty="0">
                <a:latin typeface="+mn-ea"/>
              </a:rPr>
              <a:t>是</a:t>
            </a:r>
            <a:r>
              <a:rPr lang="en-US" altLang="zh-CN" sz="2200" b="1" dirty="0">
                <a:latin typeface="+mn-ea"/>
              </a:rPr>
              <a:t>OLAP</a:t>
            </a:r>
            <a:r>
              <a:rPr lang="zh-CN" altLang="en-US" sz="2200" b="1" dirty="0">
                <a:latin typeface="+mn-ea"/>
              </a:rPr>
              <a:t>的两种主要形式。</a:t>
            </a:r>
            <a:endParaRPr lang="en-US" altLang="zh-CN" sz="2200" b="1" dirty="0">
              <a:latin typeface="+mn-ea"/>
            </a:endParaRPr>
          </a:p>
        </p:txBody>
      </p:sp>
      <p:graphicFrame>
        <p:nvGraphicFramePr>
          <p:cNvPr id="38916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607672"/>
              </p:ext>
            </p:extLst>
          </p:nvPr>
        </p:nvGraphicFramePr>
        <p:xfrm>
          <a:off x="1187450" y="3947938"/>
          <a:ext cx="7129463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7529213" imgH="3426249" progId="Excel.Chart.8">
                  <p:embed/>
                </p:oleObj>
              </mc:Choice>
              <mc:Fallback>
                <p:oleObj name="Chart" r:id="rId3" imgW="7529213" imgH="3426249" progId="Excel.Chart.8">
                  <p:embed/>
                  <p:pic>
                    <p:nvPicPr>
                      <p:cNvPr id="0" name="图表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47938"/>
                        <a:ext cx="7129463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8C35870A-5B64-49C9-836F-D8C5DB2C1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36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基本数据模型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B8BDFB6-B5A0-4751-9FE8-BDE89BFCCB13}"/>
              </a:ext>
            </a:extLst>
          </p:cNvPr>
          <p:cNvSpPr txBox="1">
            <a:spLocks/>
          </p:cNvSpPr>
          <p:nvPr/>
        </p:nvSpPr>
        <p:spPr bwMode="auto">
          <a:xfrm>
            <a:off x="467544" y="2132856"/>
            <a:ext cx="8208912" cy="172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4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MOLAP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Multi-dimension 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）是基于多维数据库的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，简称为多维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Relation 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）是基于关系数据库的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，简称关系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。还有几种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，如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WOLAP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Web 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）和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HOLAP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Hybrid 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5816" y="1700808"/>
            <a:ext cx="6228184" cy="252028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与数据立方体</a:t>
            </a: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13333" y="1556792"/>
            <a:ext cx="8317334" cy="4104456"/>
          </a:xfrm>
        </p:spPr>
        <p:txBody>
          <a:bodyPr/>
          <a:lstStyle/>
          <a:p>
            <a:pPr marL="0" indent="0">
              <a:lnSpc>
                <a:spcPct val="134000"/>
              </a:lnSpc>
              <a:buNone/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MOLAP: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数据以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多维方式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存储，每一个数据单元都可以通过维度的定位直接访问。</a:t>
            </a:r>
            <a:endParaRPr lang="en-US" altLang="zh-CN" sz="800" b="1" dirty="0">
              <a:cs typeface="Times New Roman" panose="02020603050405020304" pitchFamily="18" charset="0"/>
            </a:endParaRPr>
          </a:p>
          <a:p>
            <a:pPr marL="0" indent="0">
              <a:lnSpc>
                <a:spcPct val="134000"/>
              </a:lnSpc>
              <a:buNone/>
            </a:pP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34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数据存放于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关系型数据库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中，用户的多维查询请求由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引擎处理为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查询，结果以多维方式呈现。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34000"/>
              </a:lnSpc>
              <a:spcBef>
                <a:spcPct val="0"/>
              </a:spcBef>
              <a:buClrTx/>
              <a:buSzTx/>
              <a:buNone/>
            </a:pP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HOLAP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的结合形式，兼具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MOLAP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的查询效率高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ROLAP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的存储效率高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的优点。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BDD7DBA-FDB9-482C-B6A5-4E519A57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36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基本数据模型</a:t>
            </a:r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9E28-E79C-452B-A5E3-9F4E85C2B0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387" y="1196752"/>
            <a:ext cx="8785225" cy="216024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关系数据库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。它是一个平面结构，用关系数据库表示多维数据时，采用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星型模式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，即用两类表，一类是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事实表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，存储事实的实际值，如销售量；另一类是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维表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，对每一个维来说，至少有一个表来存储该维的描述信息，如产品的名称、分类。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6ED0AD-59A2-4175-AB8A-C3154792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34529"/>
              </p:ext>
            </p:extLst>
          </p:nvPr>
        </p:nvGraphicFramePr>
        <p:xfrm>
          <a:off x="1187450" y="3429000"/>
          <a:ext cx="6985000" cy="27924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4632">
                  <a:extLst>
                    <a:ext uri="{9D8B030D-6E8A-4147-A177-3AD203B41FA5}">
                      <a16:colId xmlns:a16="http://schemas.microsoft.com/office/drawing/2014/main" val="4255071334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1660810018"/>
                    </a:ext>
                  </a:extLst>
                </a:gridCol>
                <a:gridCol w="1276316">
                  <a:extLst>
                    <a:ext uri="{9D8B030D-6E8A-4147-A177-3AD203B41FA5}">
                      <a16:colId xmlns:a16="http://schemas.microsoft.com/office/drawing/2014/main" val="778491447"/>
                    </a:ext>
                  </a:extLst>
                </a:gridCol>
                <a:gridCol w="999929">
                  <a:extLst>
                    <a:ext uri="{9D8B030D-6E8A-4147-A177-3AD203B41FA5}">
                      <a16:colId xmlns:a16="http://schemas.microsoft.com/office/drawing/2014/main" val="2771535310"/>
                    </a:ext>
                  </a:extLst>
                </a:gridCol>
                <a:gridCol w="1052916">
                  <a:extLst>
                    <a:ext uri="{9D8B030D-6E8A-4147-A177-3AD203B41FA5}">
                      <a16:colId xmlns:a16="http://schemas.microsoft.com/office/drawing/2014/main" val="243513614"/>
                    </a:ext>
                  </a:extLst>
                </a:gridCol>
                <a:gridCol w="1053467">
                  <a:extLst>
                    <a:ext uri="{9D8B030D-6E8A-4147-A177-3AD203B41FA5}">
                      <a16:colId xmlns:a16="http://schemas.microsoft.com/office/drawing/2014/main" val="1790686676"/>
                    </a:ext>
                  </a:extLst>
                </a:gridCol>
              </a:tblGrid>
              <a:tr h="393854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关系数据库</a:t>
                      </a:r>
                      <a:r>
                        <a:rPr lang="en-US" altLang="zh-CN" sz="1800" dirty="0"/>
                        <a:t>RDBMS</a:t>
                      </a:r>
                      <a:r>
                        <a:rPr lang="zh-CN" altLang="en-US" sz="1800" dirty="0"/>
                        <a:t>数据组织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47287"/>
                  </a:ext>
                </a:extLst>
              </a:tr>
              <a:tr h="3938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产品名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地区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销售量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产品名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地区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销售量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610919"/>
                  </a:ext>
                </a:extLst>
              </a:tr>
              <a:tr h="404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电子产品   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浙江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日用品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江苏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42864"/>
                  </a:ext>
                </a:extLst>
              </a:tr>
              <a:tr h="4183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电子产品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上海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书籍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浙江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37025"/>
                  </a:ext>
                </a:extLst>
              </a:tr>
              <a:tr h="3938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电子产品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江苏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500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书籍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上海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198709"/>
                  </a:ext>
                </a:extLst>
              </a:tr>
              <a:tr h="3938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日用品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浙江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书籍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江苏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367438"/>
                  </a:ext>
                </a:extLst>
              </a:tr>
              <a:tr h="3938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日用品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上海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911334"/>
                  </a:ext>
                </a:extLst>
              </a:tr>
            </a:tbl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56AC1D93-1D22-4906-88CF-8A6E928D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41072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4.3.1 ROLAP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4193541021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9E28-E79C-452B-A5E3-9F4E85C2B0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387" y="1196752"/>
            <a:ext cx="8785225" cy="151216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关系数据库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。它是一个平面结构，用关系数据库表示多维数据时，采用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星型模式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，即用两类表，一类是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事实表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，存储事实的实际值，如销售量；另一类是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维表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，对每一个维来说，至少有一个表来存储该维的描述信息，如产品的名称、分类。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6ED0AD-59A2-4175-AB8A-C3154792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67917"/>
              </p:ext>
            </p:extLst>
          </p:nvPr>
        </p:nvGraphicFramePr>
        <p:xfrm>
          <a:off x="513408" y="2708920"/>
          <a:ext cx="3934566" cy="4023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2131">
                  <a:extLst>
                    <a:ext uri="{9D8B030D-6E8A-4147-A177-3AD203B41FA5}">
                      <a16:colId xmlns:a16="http://schemas.microsoft.com/office/drawing/2014/main" val="4255071334"/>
                    </a:ext>
                  </a:extLst>
                </a:gridCol>
                <a:gridCol w="1407732">
                  <a:extLst>
                    <a:ext uri="{9D8B030D-6E8A-4147-A177-3AD203B41FA5}">
                      <a16:colId xmlns:a16="http://schemas.microsoft.com/office/drawing/2014/main" val="1660810018"/>
                    </a:ext>
                  </a:extLst>
                </a:gridCol>
                <a:gridCol w="1294703">
                  <a:extLst>
                    <a:ext uri="{9D8B030D-6E8A-4147-A177-3AD203B41FA5}">
                      <a16:colId xmlns:a16="http://schemas.microsoft.com/office/drawing/2014/main" val="778491447"/>
                    </a:ext>
                  </a:extLst>
                </a:gridCol>
              </a:tblGrid>
              <a:tr h="33595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关系数据库</a:t>
                      </a:r>
                      <a:r>
                        <a:rPr lang="en-US" altLang="zh-CN" sz="1800" dirty="0"/>
                        <a:t>RDBMS</a:t>
                      </a:r>
                      <a:r>
                        <a:rPr lang="zh-CN" altLang="en-US" sz="1800" dirty="0"/>
                        <a:t>数据组织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47287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产品名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地区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销售量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610919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电子产品   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浙江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4286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电子产品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上海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37025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电子产品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江苏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500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198709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日用品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浙江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367438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日用品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上海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91133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日用品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江苏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955819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书籍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浙江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28196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书籍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上海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812977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书籍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江苏</a:t>
                      </a:r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</a:t>
                      </a:r>
                      <a:endParaRPr lang="zh-CN" altLang="en-US" sz="1800" dirty="0"/>
                    </a:p>
                  </a:txBody>
                  <a:tcPr marL="91443" marR="91443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309655"/>
                  </a:ext>
                </a:extLst>
              </a:tr>
            </a:tbl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56AC1D93-1D22-4906-88CF-8A6E928D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41072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4.3.1 ROLAP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2634EB-4B17-4F23-8707-26AB39AD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36" y="2276872"/>
            <a:ext cx="4294903" cy="4281745"/>
          </a:xfrm>
          <a:prstGeom prst="rect">
            <a:avLst/>
          </a:prstGeom>
        </p:spPr>
      </p:pic>
      <p:sp>
        <p:nvSpPr>
          <p:cNvPr id="8" name="文本框 1">
            <a:extLst>
              <a:ext uri="{FF2B5EF4-FFF2-40B4-BE49-F238E27FC236}">
                <a16:creationId xmlns:a16="http://schemas.microsoft.com/office/drawing/2014/main" id="{3DB4F8EF-CEE0-42E4-9B4B-B8B89CDB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028" y="6358562"/>
            <a:ext cx="3816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ROLAP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星型模型</a:t>
            </a:r>
          </a:p>
        </p:txBody>
      </p:sp>
    </p:spTree>
    <p:extLst>
      <p:ext uri="{BB962C8B-B14F-4D97-AF65-F5344CB8AC3E}">
        <p14:creationId xmlns:p14="http://schemas.microsoft.com/office/powerpoint/2010/main" val="3953736169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79388" y="1411288"/>
            <a:ext cx="8785225" cy="230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  <a:endParaRPr lang="en-US" altLang="zh-CN" sz="3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063BEDD-D8E9-4265-B69D-1EBC0E8E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41072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4.3.1 ROLAP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4AEE4D-F6DE-47CF-A93E-CE03D049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7" y="2466750"/>
            <a:ext cx="3816424" cy="3804732"/>
          </a:xfrm>
          <a:prstGeom prst="rect">
            <a:avLst/>
          </a:prstGeom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id="{BF229D19-0899-4625-8979-FB3923F90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50300"/>
            <a:ext cx="3816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ROLAP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雪花模型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D4BD3123-130A-479E-9B84-FC8F120D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1035852"/>
            <a:ext cx="842506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   面对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多层次的复杂维度</a:t>
            </a: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时，就需要采用“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雪花模型</a:t>
            </a: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”来存储数据，即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一个复杂的维度通过多张表来描述</a:t>
            </a: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，降低描述难度。它是星型模型的变种，其中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某些维表被规范化</a:t>
            </a: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，因而把数据进一步分解到附加的表中。</a:t>
            </a:r>
            <a:r>
              <a:rPr lang="en-US" altLang="zh-CN" sz="2200" b="1" kern="100" dirty="0"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EF325EA-1167-499A-8346-23F60B609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323" y="2738656"/>
            <a:ext cx="358767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    雪花模式和星型模式</a:t>
            </a:r>
            <a:r>
              <a:rPr lang="zh-CN" altLang="en-US" sz="20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主要区别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在于，</a:t>
            </a:r>
            <a:r>
              <a:rPr lang="zh-CN" altLang="en-US" sz="2000" b="1" kern="100" dirty="0">
                <a:latin typeface="+mn-ea"/>
                <a:ea typeface="+mn-ea"/>
                <a:cs typeface="Times New Roman" panose="02020603050405020304" pitchFamily="18" charset="0"/>
              </a:rPr>
              <a:t>雪花模式的维表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可能是</a:t>
            </a:r>
            <a:r>
              <a:rPr lang="zh-CN" altLang="en-US" sz="2000" b="1" kern="100" dirty="0">
                <a:latin typeface="+mn-ea"/>
                <a:ea typeface="+mn-ea"/>
                <a:cs typeface="Times New Roman" panose="02020603050405020304" pitchFamily="18" charset="0"/>
              </a:rPr>
              <a:t>规范化形式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，这样可以</a:t>
            </a:r>
            <a:r>
              <a:rPr lang="zh-CN" altLang="en-US" sz="2000" b="1" kern="100" dirty="0">
                <a:latin typeface="+mn-ea"/>
                <a:ea typeface="+mn-ea"/>
                <a:cs typeface="Times New Roman" panose="02020603050405020304" pitchFamily="18" charset="0"/>
              </a:rPr>
              <a:t>减少冗余数据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，这种表既</a:t>
            </a:r>
            <a:r>
              <a:rPr lang="zh-CN" altLang="en-US" sz="2000" b="1" kern="100" dirty="0">
                <a:latin typeface="+mn-ea"/>
                <a:ea typeface="+mn-ea"/>
                <a:cs typeface="Times New Roman" panose="02020603050405020304" pitchFamily="18" charset="0"/>
              </a:rPr>
              <a:t>易于维护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又可以</a:t>
            </a:r>
            <a:r>
              <a:rPr lang="zh-CN" altLang="en-US" sz="2000" b="1" kern="100" dirty="0">
                <a:latin typeface="+mn-ea"/>
                <a:ea typeface="+mn-ea"/>
                <a:cs typeface="Times New Roman" panose="02020603050405020304" pitchFamily="18" charset="0"/>
              </a:rPr>
              <a:t>节省存储空间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。但是由于执行查询需要更多的连接操作，采用雪花结构时，</a:t>
            </a:r>
            <a:r>
              <a:rPr lang="zh-CN" altLang="en-US" sz="2000" b="1" kern="100" dirty="0">
                <a:latin typeface="+mn-ea"/>
                <a:ea typeface="+mn-ea"/>
                <a:cs typeface="Times New Roman" panose="02020603050405020304" pitchFamily="18" charset="0"/>
              </a:rPr>
              <a:t>浏览的效率的会下降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。因此系统的性能可能会受到影响，所以相比于雪花模型，</a:t>
            </a:r>
            <a:r>
              <a:rPr lang="zh-CN" altLang="en-US" sz="2000" b="1" kern="100" dirty="0">
                <a:latin typeface="+mn-ea"/>
                <a:ea typeface="+mn-ea"/>
                <a:cs typeface="Times New Roman" panose="02020603050405020304" pitchFamily="18" charset="0"/>
              </a:rPr>
              <a:t>星形模式更为流行。</a:t>
            </a:r>
          </a:p>
        </p:txBody>
      </p:sp>
    </p:spTree>
    <p:extLst>
      <p:ext uri="{BB962C8B-B14F-4D97-AF65-F5344CB8AC3E}">
        <p14:creationId xmlns:p14="http://schemas.microsoft.com/office/powerpoint/2010/main" val="1352418819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5063BEDD-D8E9-4265-B69D-1EBC0E8E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41072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4.3.1 ROLAP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4AEE4D-F6DE-47CF-A93E-CE03D049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7" y="2466750"/>
            <a:ext cx="3816424" cy="3804732"/>
          </a:xfrm>
          <a:prstGeom prst="rect">
            <a:avLst/>
          </a:prstGeom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id="{BF229D19-0899-4625-8979-FB3923F90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50300"/>
            <a:ext cx="3816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ROLAP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雪花模型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D4BD3123-130A-479E-9B84-FC8F120D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1035852"/>
            <a:ext cx="842506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   面对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多层次的复杂维度</a:t>
            </a: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时，就需要采用“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雪花模型</a:t>
            </a: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”来存储数据，即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一个复杂的维度通过多张表来描述</a:t>
            </a: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，降低描述难度。它是星型模型的变种，其中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某些维表被规范化</a:t>
            </a:r>
            <a:r>
              <a:rPr lang="zh-CN" altLang="en-US" sz="2200" b="1" kern="100" dirty="0">
                <a:latin typeface="+mn-ea"/>
                <a:ea typeface="+mn-ea"/>
                <a:cs typeface="Times New Roman" panose="02020603050405020304" pitchFamily="18" charset="0"/>
              </a:rPr>
              <a:t>，因而把数据进一步分解到附加的表中。</a:t>
            </a:r>
            <a:r>
              <a:rPr lang="en-US" altLang="zh-CN" sz="2200" b="1" kern="100" dirty="0"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EF325EA-1167-499A-8346-23F60B609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323" y="2738656"/>
            <a:ext cx="358767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    雪花模式和星型模式</a:t>
            </a:r>
            <a:r>
              <a:rPr lang="zh-CN" altLang="en-US" sz="20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主要区别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在于，雪花模式的</a:t>
            </a:r>
            <a:r>
              <a:rPr lang="zh-CN" altLang="en-US" sz="20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维表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可能是</a:t>
            </a:r>
            <a:r>
              <a:rPr lang="zh-CN" altLang="en-US" sz="20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规范化形式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，这样可以减少冗余数据，这种表既易于维护又可以节省存储空间。但是由于执行查询需要</a:t>
            </a:r>
            <a:r>
              <a:rPr lang="zh-CN" altLang="en-US" sz="20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更多的连接操作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，采用雪花结构时，浏览的</a:t>
            </a:r>
            <a:r>
              <a:rPr lang="zh-CN" altLang="en-US" sz="20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效率会下降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。因此系统的性能可能会受到影响，所以相比于雪花模型，</a:t>
            </a:r>
            <a:r>
              <a:rPr lang="zh-CN" altLang="en-US" sz="2000" b="1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星型模式更为流行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1337058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07950" y="1124744"/>
            <a:ext cx="8785225" cy="525591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优势：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没有</a:t>
            </a:r>
            <a:r>
              <a:rPr lang="zh-CN" altLang="en-US" sz="2400" b="1" dirty="0">
                <a:solidFill>
                  <a:srgbClr val="FF0000"/>
                </a:solidFill>
              </a:rPr>
              <a:t>大小</a:t>
            </a:r>
            <a:r>
              <a:rPr lang="zh-CN" altLang="en-US" sz="2400" b="1" dirty="0"/>
              <a:t>限制。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现有的关系数据库的技术可以</a:t>
            </a:r>
            <a:r>
              <a:rPr lang="zh-CN" altLang="en-US" sz="2400" b="1" dirty="0">
                <a:solidFill>
                  <a:srgbClr val="FF0000"/>
                </a:solidFill>
              </a:rPr>
              <a:t>沿用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可以通过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实现详细数据与概要数据的存储。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现有关系型数据库已经对</a:t>
            </a:r>
            <a:r>
              <a:rPr lang="en-US" altLang="zh-CN" sz="2400" b="1" dirty="0"/>
              <a:t>OLAP</a:t>
            </a:r>
            <a:r>
              <a:rPr lang="zh-CN" altLang="en-US" sz="2400" b="1" dirty="0"/>
              <a:t>做了很多优化，包括并行存储、并行查询、并行数据管理。</a:t>
            </a:r>
            <a:endParaRPr lang="en-US" altLang="zh-CN" sz="2400" b="1" dirty="0"/>
          </a:p>
          <a:p>
            <a:pPr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劣势：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比</a:t>
            </a:r>
            <a:r>
              <a:rPr lang="en-US" altLang="zh-CN" sz="2400" b="1" dirty="0"/>
              <a:t>MOLAP</a:t>
            </a:r>
            <a:r>
              <a:rPr lang="zh-CN" altLang="en-US" sz="2400" b="1" dirty="0">
                <a:solidFill>
                  <a:srgbClr val="FF0000"/>
                </a:solidFill>
              </a:rPr>
              <a:t>响应速度</a:t>
            </a:r>
            <a:r>
              <a:rPr lang="zh-CN" altLang="en-US" sz="2400" b="1" dirty="0"/>
              <a:t>相差极远。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不支持有关</a:t>
            </a:r>
            <a:r>
              <a:rPr lang="zh-CN" altLang="en-US" sz="2400" b="1" dirty="0">
                <a:solidFill>
                  <a:srgbClr val="FF0000"/>
                </a:solidFill>
              </a:rPr>
              <a:t>预计算</a:t>
            </a:r>
            <a:r>
              <a:rPr lang="zh-CN" altLang="en-US" sz="2400" b="1" dirty="0"/>
              <a:t>的读写操作。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SQL</a:t>
            </a:r>
            <a:r>
              <a:rPr lang="zh-CN" altLang="en-US" sz="2400" b="1" dirty="0"/>
              <a:t>无法完成部分计算。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FB7825F-4A0D-489E-9131-C05EEB46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41072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4.3.1 ROLAP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2331705336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62370" y="1208444"/>
            <a:ext cx="8785225" cy="1860516"/>
          </a:xfrm>
        </p:spPr>
        <p:txBody>
          <a:bodyPr/>
          <a:lstStyle/>
          <a:p>
            <a:pPr marL="0" indent="0" algn="just" eaLnBrk="1" hangingPunct="1">
              <a:lnSpc>
                <a:spcPct val="134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数据模型是基于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多维数据库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OLAP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，多维数据库（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MDDB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）是以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多维方式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组织数据，即以维作为坐标系，采用类似于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的形式存储数据。多维数据库中的元素具有相同类型的数值，如销售量。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52AAF9D-8AD6-4BD0-A828-07BA4B41E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590"/>
              </p:ext>
            </p:extLst>
          </p:nvPr>
        </p:nvGraphicFramePr>
        <p:xfrm>
          <a:off x="902351" y="4174604"/>
          <a:ext cx="7488832" cy="24895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6032">
                  <a:extLst>
                    <a:ext uri="{9D8B030D-6E8A-4147-A177-3AD203B41FA5}">
                      <a16:colId xmlns:a16="http://schemas.microsoft.com/office/drawing/2014/main" val="4255071334"/>
                    </a:ext>
                  </a:extLst>
                </a:gridCol>
                <a:gridCol w="1726032">
                  <a:extLst>
                    <a:ext uri="{9D8B030D-6E8A-4147-A177-3AD203B41FA5}">
                      <a16:colId xmlns:a16="http://schemas.microsoft.com/office/drawing/2014/main" val="1660810018"/>
                    </a:ext>
                  </a:extLst>
                </a:gridCol>
                <a:gridCol w="2018384">
                  <a:extLst>
                    <a:ext uri="{9D8B030D-6E8A-4147-A177-3AD203B41FA5}">
                      <a16:colId xmlns:a16="http://schemas.microsoft.com/office/drawing/2014/main" val="778491447"/>
                    </a:ext>
                  </a:extLst>
                </a:gridCol>
                <a:gridCol w="2018384">
                  <a:extLst>
                    <a:ext uri="{9D8B030D-6E8A-4147-A177-3AD203B41FA5}">
                      <a16:colId xmlns:a16="http://schemas.microsoft.com/office/drawing/2014/main" val="2771535310"/>
                    </a:ext>
                  </a:extLst>
                </a:gridCol>
              </a:tblGrid>
              <a:tr h="34078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MDDB</a:t>
                      </a:r>
                      <a:r>
                        <a:rPr lang="zh-CN" altLang="en-US" sz="1800" dirty="0"/>
                        <a:t>（二维）数据组织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47287"/>
                  </a:ext>
                </a:extLst>
              </a:tr>
              <a:tr h="4486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浙江</a:t>
                      </a:r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上海</a:t>
                      </a:r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江苏</a:t>
                      </a:r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610919"/>
                  </a:ext>
                </a:extLst>
              </a:tr>
              <a:tr h="549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电子产品   </a:t>
                      </a:r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600</a:t>
                      </a:r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700</a:t>
                      </a:r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500</a:t>
                      </a:r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42864"/>
                  </a:ext>
                </a:extLst>
              </a:tr>
              <a:tr h="4858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日用品</a:t>
                      </a:r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800</a:t>
                      </a:r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900</a:t>
                      </a:r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700</a:t>
                      </a:r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37025"/>
                  </a:ext>
                </a:extLst>
              </a:tr>
              <a:tr h="596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书籍</a:t>
                      </a:r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200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</a:t>
                      </a:r>
                      <a:endParaRPr lang="zh-CN" altLang="en-US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198709"/>
                  </a:ext>
                </a:extLst>
              </a:tr>
            </a:tbl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5E753F79-D078-4C66-94D2-E39DE365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41072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4.3.2 MOLAP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2A245F6-710B-4961-8844-21D0D69B8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71" y="2960948"/>
            <a:ext cx="878522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34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例如，二维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MDDB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的数据组织如下所示。它代表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不同产品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（电子产品、日用品、书籍）在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不同地区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（浙江、上海、江苏）的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销售量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情况。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62228" y="1506406"/>
            <a:ext cx="8569077" cy="1434132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如果查询像“某产品的总销售量”等类问题，它涉及多个数据项求和，如果采取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临时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进行累加计算，会使查询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效率大大降低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。所以，在多维数据库中只需要按行或列进行求和，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增加“总和”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维成员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AFD588-6FCE-4E5C-9715-FB132D002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2845"/>
              </p:ext>
            </p:extLst>
          </p:nvPr>
        </p:nvGraphicFramePr>
        <p:xfrm>
          <a:off x="855194" y="3454524"/>
          <a:ext cx="7433612" cy="23820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5669">
                  <a:extLst>
                    <a:ext uri="{9D8B030D-6E8A-4147-A177-3AD203B41FA5}">
                      <a16:colId xmlns:a16="http://schemas.microsoft.com/office/drawing/2014/main" val="4255071334"/>
                    </a:ext>
                  </a:extLst>
                </a:gridCol>
                <a:gridCol w="1784232">
                  <a:extLst>
                    <a:ext uri="{9D8B030D-6E8A-4147-A177-3AD203B41FA5}">
                      <a16:colId xmlns:a16="http://schemas.microsoft.com/office/drawing/2014/main" val="1660810018"/>
                    </a:ext>
                  </a:extLst>
                </a:gridCol>
                <a:gridCol w="1676664">
                  <a:extLst>
                    <a:ext uri="{9D8B030D-6E8A-4147-A177-3AD203B41FA5}">
                      <a16:colId xmlns:a16="http://schemas.microsoft.com/office/drawing/2014/main" val="778491447"/>
                    </a:ext>
                  </a:extLst>
                </a:gridCol>
                <a:gridCol w="1264171">
                  <a:extLst>
                    <a:ext uri="{9D8B030D-6E8A-4147-A177-3AD203B41FA5}">
                      <a16:colId xmlns:a16="http://schemas.microsoft.com/office/drawing/2014/main" val="2771535310"/>
                    </a:ext>
                  </a:extLst>
                </a:gridCol>
                <a:gridCol w="992876">
                  <a:extLst>
                    <a:ext uri="{9D8B030D-6E8A-4147-A177-3AD203B41FA5}">
                      <a16:colId xmlns:a16="http://schemas.microsoft.com/office/drawing/2014/main" val="243513614"/>
                    </a:ext>
                  </a:extLst>
                </a:gridCol>
              </a:tblGrid>
              <a:tr h="346098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含综合数据的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MDDB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（二维）数据组织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47287"/>
                  </a:ext>
                </a:extLst>
              </a:tr>
              <a:tr h="25677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浙江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上海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江苏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总和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610919"/>
                  </a:ext>
                </a:extLst>
              </a:tr>
              <a:tr h="455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电子产品   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1800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4286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日用品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2400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7025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书籍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200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380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198709"/>
                  </a:ext>
                </a:extLst>
              </a:tr>
              <a:tr h="346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总和</a:t>
                      </a:r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1800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1280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4580</a:t>
                      </a:r>
                      <a:endParaRPr lang="zh-CN" altLang="en-US" sz="1800" dirty="0"/>
                    </a:p>
                  </a:txBody>
                  <a:tcPr marL="91427" marR="91427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367438"/>
                  </a:ext>
                </a:extLst>
              </a:tr>
            </a:tbl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7B1B9629-6589-43F1-818F-3EFF58D9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41072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4.3.2 MOLAP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3A4BB23D-1285-4DCC-A0E6-82791A6EDD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1599" y="1412776"/>
            <a:ext cx="7368753" cy="46100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优势：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性能好、响应速度快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专为</a:t>
            </a:r>
            <a:r>
              <a:rPr lang="en-US" altLang="zh-CN" sz="2400" b="1" dirty="0"/>
              <a:t>OLAP</a:t>
            </a:r>
            <a:r>
              <a:rPr lang="zh-CN" altLang="en-US" sz="2400" b="1" dirty="0"/>
              <a:t>所设计。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支持</a:t>
            </a:r>
            <a:r>
              <a:rPr lang="zh-CN" altLang="en-US" sz="2400" b="1" dirty="0">
                <a:solidFill>
                  <a:srgbClr val="FF0000"/>
                </a:solidFill>
              </a:rPr>
              <a:t>高性能</a:t>
            </a:r>
            <a:r>
              <a:rPr lang="zh-CN" altLang="en-US" sz="2400" b="1" dirty="0"/>
              <a:t>的决策支持计算。</a:t>
            </a:r>
            <a:endParaRPr lang="en-US" altLang="zh-CN" sz="2400" b="1" dirty="0"/>
          </a:p>
          <a:p>
            <a:pPr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劣势：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增加</a:t>
            </a:r>
            <a:r>
              <a:rPr lang="zh-CN" altLang="en-US" sz="2400" b="1" dirty="0">
                <a:solidFill>
                  <a:srgbClr val="FF0000"/>
                </a:solidFill>
              </a:rPr>
              <a:t>系统复杂度</a:t>
            </a:r>
            <a:r>
              <a:rPr lang="zh-CN" altLang="en-US" sz="2400" b="1" dirty="0"/>
              <a:t>，增加系统培训与维护费用。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需要进行预计算，可能导致</a:t>
            </a:r>
            <a:r>
              <a:rPr lang="zh-CN" altLang="en-US" sz="2400" b="1" dirty="0">
                <a:solidFill>
                  <a:srgbClr val="FF0000"/>
                </a:solidFill>
              </a:rPr>
              <a:t>数据急剧膨胀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>
              <a:lnSpc>
                <a:spcPct val="114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支持维的</a:t>
            </a:r>
            <a:r>
              <a:rPr lang="zh-CN" altLang="en-US" sz="2400" b="1" dirty="0">
                <a:solidFill>
                  <a:srgbClr val="FF0000"/>
                </a:solidFill>
              </a:rPr>
              <a:t>动态变化</a:t>
            </a:r>
            <a:r>
              <a:rPr lang="zh-CN" altLang="en-US" sz="2400" b="1" dirty="0"/>
              <a:t>比较困难。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2FABC18-763F-484C-9B02-54EA9EE6D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41072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4.3.2 MOLAP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13507" y="980728"/>
            <a:ext cx="8316986" cy="1159466"/>
          </a:xfrm>
        </p:spPr>
        <p:txBody>
          <a:bodyPr/>
          <a:lstStyle/>
          <a:p>
            <a:pPr marL="0" indent="0" algn="just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MOLAP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多维数据库引擎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从关系数据库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和数据仓库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DW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中提取数据，将各种数据组织成多维数据库，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存放到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MDDB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中，而且将自动建立索引并进行预处理来提高查询存储性能。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915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2" y="2060849"/>
            <a:ext cx="7134225" cy="173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384D389A-643C-4CEE-A5CB-7B022A560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76145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4.3.3 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MOLAP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和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ROLAP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的数据组织与应用比较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2A62E4-7EE6-4CE5-9976-41F9633FBC91}"/>
              </a:ext>
            </a:extLst>
          </p:cNvPr>
          <p:cNvSpPr txBox="1">
            <a:spLocks/>
          </p:cNvSpPr>
          <p:nvPr/>
        </p:nvSpPr>
        <p:spPr bwMode="auto">
          <a:xfrm>
            <a:off x="413506" y="3795821"/>
            <a:ext cx="8316987" cy="143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从关系数据库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和数据仓库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DW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中提取数据，按关系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的数据组织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存放在关系数据库服务器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中。最终用户的多维分析请求，通过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服务器的多维分析（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）引擎动态翻译成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请求，将查询结果经多维处理（转换成多维视图）返回用户。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D071E643-3A30-4190-85EF-B5B4BE9D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12" y="5229200"/>
            <a:ext cx="713422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4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联机分析处理（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OLAP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）技术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CB39F74C-E5C5-4D5C-96A3-D50E2A72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38862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OLAP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的概念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4.1.1 OLAP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的含义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4.1.2 OLAP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的准则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4.1.3 OLAP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的特征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多维分析操作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基本数据模型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数据立方体的基本概念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  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数据立方体的计算方法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258520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9E28-E79C-452B-A5E3-9F4E85C2B0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809" y="1167537"/>
            <a:ext cx="8785225" cy="2160240"/>
          </a:xfrm>
        </p:spPr>
        <p:txBody>
          <a:bodyPr>
            <a:normAutofit fontScale="32500" lnSpcReduction="2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6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数据存取速度：</a:t>
            </a:r>
            <a:endParaRPr lang="en-US" altLang="zh-CN" sz="60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           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在接收客户</a:t>
            </a:r>
            <a:r>
              <a:rPr lang="en-US" altLang="zh-CN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OLAP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请求时，</a:t>
            </a:r>
            <a:r>
              <a:rPr lang="en-US" altLang="zh-CN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服务器需要将</a:t>
            </a:r>
            <a:r>
              <a:rPr lang="en-US" altLang="zh-CN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语句转化为多维存储语句，并利用连接运算</a:t>
            </a:r>
            <a:r>
              <a:rPr lang="zh-CN" altLang="en-US" sz="6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临时“拼合”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出多维数据立方体。因此，</a:t>
            </a:r>
            <a:r>
              <a:rPr lang="en-US" altLang="zh-CN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6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响应时间较长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能够自动建立索引，并且具有良好的</a:t>
            </a:r>
            <a:r>
              <a:rPr lang="zh-CN" altLang="en-US" sz="6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预计算能力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，能够使用多维查询语句访问数据立方体，因此</a:t>
            </a:r>
            <a:r>
              <a:rPr lang="en-US" altLang="zh-CN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在数据存储速度上性能好，</a:t>
            </a:r>
            <a:r>
              <a:rPr lang="zh-CN" altLang="en-US" sz="6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响应速度快</a:t>
            </a:r>
            <a:r>
              <a:rPr lang="zh-CN" altLang="en-US" sz="6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60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3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45D4D0A-2A23-4EBE-A1C5-0C5331280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76145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4.3.3 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MOLAP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和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ROLAP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的数据组织与应用比较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228F5C3-D574-40AE-91FE-12193C1C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5070511"/>
            <a:ext cx="9005887" cy="137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多维计算的能力：</a:t>
            </a:r>
            <a:endParaRPr lang="en-US" altLang="zh-CN" sz="20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3000"/>
              </a:lnSpc>
              <a:spcBef>
                <a:spcPts val="1200"/>
              </a:spcBef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能够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支持高性能的决策支持计算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，包括复杂的跨维计算、行级的计算，而在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无法完成部分计算，并且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无法完成多行的计算和维之间的计算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C8A02DA-DE87-45F0-99A7-AD40DE0F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412902"/>
            <a:ext cx="9005887" cy="157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数据存储的容量：</a:t>
            </a:r>
            <a:endParaRPr lang="en-US" altLang="zh-CN" sz="20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使用的传统关系数据库的存储方式，在存储容量上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基本没有限制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通常采用多平面叠加成立体的方式存放数据，由于受操作系统平台中文件大小的限制，多维数据库的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数据量级难以达到太大的字节级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38113" y="2060575"/>
            <a:ext cx="8785225" cy="23764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zh-CN" altLang="en-US" sz="240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AB88B3-DEC8-40E7-A695-390D80367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5956"/>
              </p:ext>
            </p:extLst>
          </p:nvPr>
        </p:nvGraphicFramePr>
        <p:xfrm>
          <a:off x="297656" y="1844824"/>
          <a:ext cx="8466137" cy="36694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51283">
                  <a:extLst>
                    <a:ext uri="{9D8B030D-6E8A-4147-A177-3AD203B41FA5}">
                      <a16:colId xmlns:a16="http://schemas.microsoft.com/office/drawing/2014/main" val="4255071334"/>
                    </a:ext>
                  </a:extLst>
                </a:gridCol>
                <a:gridCol w="2295134">
                  <a:extLst>
                    <a:ext uri="{9D8B030D-6E8A-4147-A177-3AD203B41FA5}">
                      <a16:colId xmlns:a16="http://schemas.microsoft.com/office/drawing/2014/main" val="1999909361"/>
                    </a:ext>
                  </a:extLst>
                </a:gridCol>
                <a:gridCol w="2275504">
                  <a:extLst>
                    <a:ext uri="{9D8B030D-6E8A-4147-A177-3AD203B41FA5}">
                      <a16:colId xmlns:a16="http://schemas.microsoft.com/office/drawing/2014/main" val="7784914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34262772"/>
                    </a:ext>
                  </a:extLst>
                </a:gridCol>
              </a:tblGrid>
              <a:tr h="41750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MOLAP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</a:rPr>
                        <a:t>ROLAP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的比较 </a:t>
                      </a:r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47287"/>
                  </a:ext>
                </a:extLst>
              </a:tr>
              <a:tr h="622517">
                <a:tc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数据存储</a:t>
                      </a:r>
                    </a:p>
                  </a:txBody>
                  <a:tcPr marL="91447" marR="91447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技术</a:t>
                      </a:r>
                    </a:p>
                  </a:txBody>
                  <a:tcPr marL="91447" marR="91447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特征</a:t>
                      </a:r>
                    </a:p>
                  </a:txBody>
                  <a:tcPr marL="91447" marR="91447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5610919"/>
                  </a:ext>
                </a:extLst>
              </a:tr>
              <a:tr h="114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MOLAP</a:t>
                      </a:r>
                    </a:p>
                  </a:txBody>
                  <a:tcPr marL="91447" marR="91447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详细数据用关系表存储在数据仓库中；</a:t>
                      </a:r>
                      <a:endParaRPr lang="en-US" altLang="zh-CN" sz="1800" dirty="0"/>
                    </a:p>
                    <a:p>
                      <a:pPr algn="l"/>
                      <a:r>
                        <a:rPr lang="zh-CN" altLang="en-US" sz="1800" dirty="0"/>
                        <a:t>各种汇总数据保存在多维数据库中；</a:t>
                      </a:r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由</a:t>
                      </a:r>
                      <a:r>
                        <a:rPr lang="en-US" altLang="zh-CN" sz="1800" dirty="0"/>
                        <a:t>MOLAP</a:t>
                      </a:r>
                      <a:r>
                        <a:rPr lang="zh-CN" altLang="en-US" sz="1800" dirty="0"/>
                        <a:t>引擎创建；</a:t>
                      </a:r>
                      <a:endParaRPr lang="en-US" altLang="zh-CN" sz="1800" dirty="0"/>
                    </a:p>
                    <a:p>
                      <a:pPr algn="l"/>
                      <a:r>
                        <a:rPr lang="zh-CN" altLang="en-US" sz="1800" dirty="0"/>
                        <a:t>预先建立数据立方体；</a:t>
                      </a:r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询问响应速度快；</a:t>
                      </a:r>
                      <a:endParaRPr lang="en-US" altLang="zh-CN" sz="1800" dirty="0"/>
                    </a:p>
                    <a:p>
                      <a:pPr algn="l"/>
                      <a:r>
                        <a:rPr lang="zh-CN" altLang="en-US" sz="1800" dirty="0"/>
                        <a:t>能轻松适应多维分析；</a:t>
                      </a:r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242864"/>
                  </a:ext>
                </a:extLst>
              </a:tr>
              <a:tr h="1431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ROLAP</a:t>
                      </a:r>
                    </a:p>
                  </a:txBody>
                  <a:tcPr marL="91447" marR="91447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全部数据以关系表存储在数据仓库中；</a:t>
                      </a:r>
                      <a:endParaRPr lang="en-US" altLang="zh-CN" sz="1800" dirty="0"/>
                    </a:p>
                    <a:p>
                      <a:pPr algn="l"/>
                      <a:r>
                        <a:rPr lang="zh-CN" altLang="en-US" sz="1800" dirty="0"/>
                        <a:t>有非常大的数据容量；</a:t>
                      </a:r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使用复杂</a:t>
                      </a:r>
                      <a:r>
                        <a:rPr lang="en-US" altLang="zh-CN" sz="1800" dirty="0"/>
                        <a:t>SQL</a:t>
                      </a:r>
                      <a:r>
                        <a:rPr lang="zh-CN" altLang="en-US" sz="1800" dirty="0"/>
                        <a:t>从数据仓库中获取数据；</a:t>
                      </a:r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ROLAP</a:t>
                      </a:r>
                      <a:r>
                        <a:rPr lang="zh-CN" altLang="en-US" sz="1800" dirty="0"/>
                        <a:t>引擎在分析中创建数据立方体；</a:t>
                      </a:r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在复杂分析功能上有局限性，需要采用优化的</a:t>
                      </a:r>
                      <a:r>
                        <a:rPr lang="en-US" altLang="zh-CN" sz="1800" dirty="0"/>
                        <a:t>OLAP;</a:t>
                      </a:r>
                      <a:endParaRPr lang="zh-CN" altLang="en-US" sz="1800" dirty="0"/>
                    </a:p>
                  </a:txBody>
                  <a:tcPr marL="91447" marR="91447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7637025"/>
                  </a:ext>
                </a:extLst>
              </a:tr>
            </a:tbl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BA673E1A-B458-49CF-9A3E-8DA091237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76145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4.3.3 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MOLAP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和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ROLAP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的数据组织与应用比较</a:t>
            </a:r>
          </a:p>
        </p:txBody>
      </p:sp>
    </p:spTree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49512" y="1772816"/>
            <a:ext cx="8335020" cy="2160240"/>
          </a:xfrm>
        </p:spPr>
        <p:txBody>
          <a:bodyPr/>
          <a:lstStyle/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混合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，介于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之间。在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中，对于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最常用的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维度和维层次，使用多维数据库来存储，对于用户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不常用的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维度和数据，采用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星型结构来存储。当用户询问不常用数据时，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将会把简化的多维数据库和星型结构进行拼合，从而得到完整的多维数据。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8CFD724-341D-405A-AF9F-FA555C94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9437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4.3.3 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HOLAP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数据模型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51A8B6-04FF-4F65-A5D7-EBB8C768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196804"/>
            <a:ext cx="8244979" cy="1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的多维数据库中的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数据维度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少于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中的维度库，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数据存储容量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也少于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方式。但是，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在数据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存取速度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上又低于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MOLAP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4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联机分析处理（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OLAP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）技术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A1CAD5-0E79-43EF-87E5-C9C6AA336039}"/>
              </a:ext>
            </a:extLst>
          </p:cNvPr>
          <p:cNvSpPr txBox="1">
            <a:spLocks/>
          </p:cNvSpPr>
          <p:nvPr/>
        </p:nvSpPr>
        <p:spPr bwMode="auto">
          <a:xfrm>
            <a:off x="457592" y="1991072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  OLAP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的概念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  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多维分析操作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4.3  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基本数据模型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4.4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数据立方体的基本概念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4.4.1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数据立方体中的一些概念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4.4.2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数据立方体计算的一般策略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4.5  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数据立方体的计算方法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3053243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70F8164F-3955-4D67-8B6A-D89E815A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55451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数据立方体的基本概念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A9E8AD9-F9EF-4002-92E0-EB14B487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67136"/>
            <a:ext cx="8172908" cy="410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方体</a:t>
            </a:r>
            <a:r>
              <a:rPr lang="zh-CN" altLang="en-US" sz="2400" b="1" dirty="0">
                <a:latin typeface="+mn-ea"/>
                <a:ea typeface="+mn-ea"/>
              </a:rPr>
              <a:t>：在数据立方体中，它的每个维度都可能存在概念分层。从这些不同的概念层上创建出的数据立方体称为方体，实质上，一个方体就相当于一个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group-by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0" indent="0"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None/>
            </a:pPr>
            <a:r>
              <a:rPr lang="zh-CN" altLang="en-US" sz="2400" b="1" dirty="0">
                <a:latin typeface="+mn-ea"/>
                <a:ea typeface="+mn-ea"/>
              </a:rPr>
              <a:t>例如，就体育这一单个维度来讲，我们可以从低的概念层数据</a:t>
            </a:r>
            <a:r>
              <a:rPr lang="en-US" altLang="zh-CN" sz="2400" b="1" dirty="0">
                <a:latin typeface="+mn-ea"/>
                <a:ea typeface="+mn-ea"/>
              </a:rPr>
              <a:t>[</a:t>
            </a:r>
            <a:r>
              <a:rPr lang="zh-CN" altLang="en-US" sz="2400" b="1" dirty="0">
                <a:latin typeface="+mn-ea"/>
                <a:ea typeface="+mn-ea"/>
              </a:rPr>
              <a:t>自由泳，蝶泳，蛙泳，跳远，跳高，跨栏</a:t>
            </a:r>
            <a:r>
              <a:rPr lang="en-US" altLang="zh-CN" sz="2400" b="1" dirty="0">
                <a:latin typeface="+mn-ea"/>
                <a:ea typeface="+mn-ea"/>
              </a:rPr>
              <a:t>]</a:t>
            </a:r>
            <a:r>
              <a:rPr lang="zh-CN" altLang="en-US" sz="2400" b="1" dirty="0">
                <a:latin typeface="+mn-ea"/>
                <a:ea typeface="+mn-ea"/>
              </a:rPr>
              <a:t>，进而抽象出</a:t>
            </a:r>
            <a:r>
              <a:rPr lang="en-US" altLang="zh-CN" sz="2400" b="1" dirty="0">
                <a:latin typeface="+mn-ea"/>
                <a:ea typeface="+mn-ea"/>
              </a:rPr>
              <a:t>[</a:t>
            </a:r>
            <a:r>
              <a:rPr lang="zh-CN" altLang="en-US" sz="2400" b="1" dirty="0">
                <a:latin typeface="+mn-ea"/>
                <a:ea typeface="+mn-ea"/>
              </a:rPr>
              <a:t>游泳，田径</a:t>
            </a:r>
            <a:r>
              <a:rPr lang="en-US" altLang="zh-CN" sz="2400" b="1" dirty="0">
                <a:latin typeface="+mn-ea"/>
                <a:ea typeface="+mn-ea"/>
              </a:rPr>
              <a:t>]</a:t>
            </a:r>
            <a:r>
              <a:rPr lang="zh-CN" altLang="en-US" sz="2400" b="1" dirty="0">
                <a:latin typeface="+mn-ea"/>
                <a:ea typeface="+mn-ea"/>
              </a:rPr>
              <a:t>这一更高的概念层。这有两个概念层，就可以创建出两个方体。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基本方体</a:t>
            </a:r>
            <a:r>
              <a:rPr lang="zh-CN" altLang="en-US" sz="2400" b="1" dirty="0">
                <a:latin typeface="+mn-ea"/>
                <a:ea typeface="+mn-ea"/>
              </a:rPr>
              <a:t>：就是在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抽象程度最低</a:t>
            </a:r>
            <a:r>
              <a:rPr lang="zh-CN" altLang="en-US" sz="2400" b="1" dirty="0">
                <a:latin typeface="+mn-ea"/>
                <a:ea typeface="+mn-ea"/>
              </a:rPr>
              <a:t>的层面上建立的数据立方体。基本方体的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泛化程度是最小的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078FF7-04D4-A8DC-E558-99F63B862B1B}"/>
              </a:ext>
            </a:extLst>
          </p:cNvPr>
          <p:cNvSpPr txBox="1"/>
          <p:nvPr/>
        </p:nvSpPr>
        <p:spPr>
          <a:xfrm>
            <a:off x="467544" y="1202265"/>
            <a:ext cx="80648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维的数据的立方体称为基本方体。给定一个维的集合，可以构造一个方体的格，每个都在不同的汇总级或不同的数据子集显示数据，方体的格称为数据立方体。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维方体存放最高层的汇总，称为顶点方体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存放在最底层汇总的方体称为基本方体。</a:t>
            </a:r>
          </a:p>
        </p:txBody>
      </p:sp>
    </p:spTree>
    <p:extLst>
      <p:ext uri="{BB962C8B-B14F-4D97-AF65-F5344CB8AC3E}">
        <p14:creationId xmlns:p14="http://schemas.microsoft.com/office/powerpoint/2010/main" val="551376852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70F8164F-3955-4D67-8B6A-D89E815A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55451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数据立方体的基本概念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A9E8AD9-F9EF-4002-92E0-EB14B487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00808"/>
            <a:ext cx="8352928" cy="99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顶点方体</a:t>
            </a:r>
            <a:r>
              <a:rPr lang="zh-CN" altLang="en-US" sz="2400" b="1" dirty="0">
                <a:latin typeface="+mn-ea"/>
                <a:ea typeface="+mn-ea"/>
              </a:rPr>
              <a:t>：与基本方体恰恰相反，顶点方体是从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抽象程度最高</a:t>
            </a:r>
            <a:r>
              <a:rPr lang="zh-CN" altLang="en-US" sz="2400" b="1" dirty="0">
                <a:latin typeface="+mn-ea"/>
                <a:ea typeface="+mn-ea"/>
              </a:rPr>
              <a:t>的层面上建立出来的，它的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泛化程度也是最大的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A70FCC-868D-59A2-0B73-86DD0E5B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6949992" cy="40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76331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70F8164F-3955-4D67-8B6A-D89E815A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55451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数据立方体的基本概念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A9E8AD9-F9EF-4002-92E0-EB14B487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00808"/>
            <a:ext cx="8352928" cy="99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顶点方体</a:t>
            </a:r>
            <a:r>
              <a:rPr lang="zh-CN" altLang="en-US" sz="2400" b="1" dirty="0">
                <a:latin typeface="+mn-ea"/>
                <a:ea typeface="+mn-ea"/>
              </a:rPr>
              <a:t>：与基本方体恰恰相反，顶点方体是从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抽象程度最高</a:t>
            </a:r>
            <a:r>
              <a:rPr lang="zh-CN" altLang="en-US" sz="2400" b="1" dirty="0">
                <a:latin typeface="+mn-ea"/>
                <a:ea typeface="+mn-ea"/>
              </a:rPr>
              <a:t>的层面上建立出来的，它的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泛化程度也是最大的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pSp>
        <p:nvGrpSpPr>
          <p:cNvPr id="7" name="组合 13">
            <a:extLst>
              <a:ext uri="{FF2B5EF4-FFF2-40B4-BE49-F238E27FC236}">
                <a16:creationId xmlns:a16="http://schemas.microsoft.com/office/drawing/2014/main" id="{AAE98E28-FB72-4BFD-B95B-7CD1DEB3E3B1}"/>
              </a:ext>
            </a:extLst>
          </p:cNvPr>
          <p:cNvGrpSpPr>
            <a:grpSpLocks/>
          </p:cNvGrpSpPr>
          <p:nvPr/>
        </p:nvGrpSpPr>
        <p:grpSpPr bwMode="auto">
          <a:xfrm>
            <a:off x="1458001" y="3140968"/>
            <a:ext cx="5370274" cy="3392546"/>
            <a:chOff x="1981951" y="1628775"/>
            <a:chExt cx="5656098" cy="36244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A452DB4-E517-4E3F-84F6-43DE9D30832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62976" y="2152836"/>
              <a:ext cx="1294123" cy="72927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3A1393-0221-4AD4-B7D3-87704BB863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7099" y="2152836"/>
              <a:ext cx="1225571" cy="87343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12DA263-6B35-4606-A5B8-E7BC8AB841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7099" y="2152836"/>
              <a:ext cx="0" cy="72927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BD03A15-A936-457D-AF89-5B107C6E0433}"/>
                </a:ext>
              </a:extLst>
            </p:cNvPr>
            <p:cNvCxnSpPr/>
            <p:nvPr/>
          </p:nvCxnSpPr>
          <p:spPr bwMode="auto">
            <a:xfrm>
              <a:off x="3362976" y="2882114"/>
              <a:ext cx="0" cy="108034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76C0D3B-B4DC-4FE0-B345-D1B127FB6C7C}"/>
                </a:ext>
              </a:extLst>
            </p:cNvPr>
            <p:cNvCxnSpPr/>
            <p:nvPr/>
          </p:nvCxnSpPr>
          <p:spPr bwMode="auto">
            <a:xfrm flipH="1">
              <a:off x="3362976" y="2882114"/>
              <a:ext cx="1294123" cy="108034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1509F9C-391B-422F-9110-9A76822CFD32}"/>
                </a:ext>
              </a:extLst>
            </p:cNvPr>
            <p:cNvCxnSpPr/>
            <p:nvPr/>
          </p:nvCxnSpPr>
          <p:spPr bwMode="auto">
            <a:xfrm>
              <a:off x="5882669" y="3026274"/>
              <a:ext cx="0" cy="93618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4A8122D-EAD6-4077-A10D-4FE6C9622C7F}"/>
                </a:ext>
              </a:extLst>
            </p:cNvPr>
            <p:cNvCxnSpPr/>
            <p:nvPr/>
          </p:nvCxnSpPr>
          <p:spPr bwMode="auto">
            <a:xfrm>
              <a:off x="4657099" y="2882114"/>
              <a:ext cx="1225571" cy="108034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E52F0E6-EC4F-46C0-BAF3-07E0580B15B3}"/>
                </a:ext>
              </a:extLst>
            </p:cNvPr>
            <p:cNvCxnSpPr/>
            <p:nvPr/>
          </p:nvCxnSpPr>
          <p:spPr bwMode="auto">
            <a:xfrm>
              <a:off x="3362976" y="2882114"/>
              <a:ext cx="1294123" cy="108034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B93702D-B7C2-487F-BB9F-221914B40533}"/>
                </a:ext>
              </a:extLst>
            </p:cNvPr>
            <p:cNvCxnSpPr/>
            <p:nvPr/>
          </p:nvCxnSpPr>
          <p:spPr bwMode="auto">
            <a:xfrm flipH="1">
              <a:off x="4657099" y="3026274"/>
              <a:ext cx="1225571" cy="93618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BC8861D-792F-47A3-A560-2CE5CA9DA3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2976" y="3962462"/>
              <a:ext cx="1294123" cy="86326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72DF1E8-8F14-4F99-837B-4631AF0561F6}"/>
                </a:ext>
              </a:extLst>
            </p:cNvPr>
            <p:cNvCxnSpPr/>
            <p:nvPr/>
          </p:nvCxnSpPr>
          <p:spPr bwMode="auto">
            <a:xfrm>
              <a:off x="4657099" y="3962462"/>
              <a:ext cx="0" cy="86326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D45A074-52E0-466C-9A64-8CFC69AD89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57099" y="3962462"/>
              <a:ext cx="1225609" cy="838631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id="{3FB9B5EA-C9B4-42D4-B3DB-A093E920C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538" y="1628775"/>
              <a:ext cx="4238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/>
                <a:t>()</a:t>
              </a:r>
              <a:endParaRPr lang="zh-CN" altLang="en-US" sz="2800" dirty="0"/>
            </a:p>
          </p:txBody>
        </p:sp>
        <p:sp>
          <p:nvSpPr>
            <p:cNvPr id="21" name="文本框 21">
              <a:extLst>
                <a:ext uri="{FF2B5EF4-FFF2-40B4-BE49-F238E27FC236}">
                  <a16:creationId xmlns:a16="http://schemas.microsoft.com/office/drawing/2014/main" id="{93FCDE0D-B6FF-4959-8C4F-88773AB47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951" y="3795355"/>
              <a:ext cx="1732555" cy="427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(</a:t>
              </a:r>
              <a:r>
                <a:rPr lang="zh-CN" altLang="en-US" sz="2000" b="1" dirty="0"/>
                <a:t>数学，英语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2" name="文本框 24">
              <a:extLst>
                <a:ext uri="{FF2B5EF4-FFF2-40B4-BE49-F238E27FC236}">
                  <a16:creationId xmlns:a16="http://schemas.microsoft.com/office/drawing/2014/main" id="{2177D95D-6762-494D-8328-876F9AF23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340" y="4825721"/>
              <a:ext cx="2548013" cy="427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(</a:t>
              </a:r>
              <a:r>
                <a:rPr lang="zh-CN" altLang="en-US" sz="2000" b="1" dirty="0"/>
                <a:t>数学，英语，体育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3" name="文本框 21">
              <a:extLst>
                <a:ext uri="{FF2B5EF4-FFF2-40B4-BE49-F238E27FC236}">
                  <a16:creationId xmlns:a16="http://schemas.microsoft.com/office/drawing/2014/main" id="{6EB35B6A-D769-4998-9BD5-BA3E88BC2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445" y="3847195"/>
              <a:ext cx="1732555" cy="427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(</a:t>
              </a:r>
              <a:r>
                <a:rPr lang="zh-CN" altLang="en-US" sz="2000" b="1" dirty="0"/>
                <a:t>数学，体育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4" name="文本框 21">
              <a:extLst>
                <a:ext uri="{FF2B5EF4-FFF2-40B4-BE49-F238E27FC236}">
                  <a16:creationId xmlns:a16="http://schemas.microsoft.com/office/drawing/2014/main" id="{8E86CE08-D885-47CF-8504-E5ADA3293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5494" y="3782776"/>
              <a:ext cx="1732555" cy="427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(</a:t>
              </a:r>
              <a:r>
                <a:rPr lang="zh-CN" altLang="en-US" sz="2000" b="1" dirty="0"/>
                <a:t>英语，体育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5" name="文本框 21">
              <a:extLst>
                <a:ext uri="{FF2B5EF4-FFF2-40B4-BE49-F238E27FC236}">
                  <a16:creationId xmlns:a16="http://schemas.microsoft.com/office/drawing/2014/main" id="{5E50744F-133E-4FE1-87EC-6AC69E306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895" y="2569661"/>
              <a:ext cx="917095" cy="427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(</a:t>
              </a:r>
              <a:r>
                <a:rPr lang="zh-CN" altLang="en-US" sz="2000" b="1" dirty="0"/>
                <a:t>数学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6" name="文本框 21">
              <a:extLst>
                <a:ext uri="{FF2B5EF4-FFF2-40B4-BE49-F238E27FC236}">
                  <a16:creationId xmlns:a16="http://schemas.microsoft.com/office/drawing/2014/main" id="{162A312E-659B-4EF5-8DEC-9CD88FED1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5493" y="2662506"/>
              <a:ext cx="917095" cy="427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(</a:t>
              </a:r>
              <a:r>
                <a:rPr lang="zh-CN" altLang="en-US" sz="2000" b="1" dirty="0"/>
                <a:t>体育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7" name="文本框 21">
              <a:extLst>
                <a:ext uri="{FF2B5EF4-FFF2-40B4-BE49-F238E27FC236}">
                  <a16:creationId xmlns:a16="http://schemas.microsoft.com/office/drawing/2014/main" id="{90D81035-8761-435D-96D5-A2E1CA53A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122" y="2490076"/>
              <a:ext cx="917095" cy="427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(</a:t>
              </a:r>
              <a:r>
                <a:rPr lang="zh-CN" altLang="en-US" sz="2000" b="1" dirty="0"/>
                <a:t>英语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8213D68-36B0-470F-B7E7-12C09BAAA10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235296" y="6341184"/>
            <a:ext cx="592758" cy="39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0942285-B89B-4C7F-B53B-DFA0823325EF}"/>
              </a:ext>
            </a:extLst>
          </p:cNvPr>
          <p:cNvSpPr/>
          <p:nvPr/>
        </p:nvSpPr>
        <p:spPr>
          <a:xfrm>
            <a:off x="2898709" y="6133404"/>
            <a:ext cx="2336587" cy="49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9E8F7D-A7E7-4531-AA79-8E206526A296}"/>
              </a:ext>
            </a:extLst>
          </p:cNvPr>
          <p:cNvSpPr/>
          <p:nvPr/>
        </p:nvSpPr>
        <p:spPr>
          <a:xfrm>
            <a:off x="5828054" y="611035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基本方体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F4ABB63-24D7-41A0-8E25-8CE06F5B1990}"/>
              </a:ext>
            </a:extLst>
          </p:cNvPr>
          <p:cNvSpPr/>
          <p:nvPr/>
        </p:nvSpPr>
        <p:spPr>
          <a:xfrm>
            <a:off x="4333065" y="313873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顶点方体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33928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F4978AAB-3F20-4783-A89D-CF0A7D132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55451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数据立方体的基本概念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8055A8-423B-48CE-B2F4-CBC06299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44824"/>
            <a:ext cx="835292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None/>
            </a:pPr>
            <a:r>
              <a:rPr lang="zh-CN" altLang="en-US" sz="2400" b="1" dirty="0">
                <a:latin typeface="+mn-ea"/>
                <a:ea typeface="+mn-ea"/>
              </a:rPr>
              <a:t>数据立方体中的单元所存储的值，与多维空间的数据点一一对应。它可以分为基本单元和聚集单元。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聚集值</a:t>
            </a:r>
            <a:r>
              <a:rPr lang="zh-CN" altLang="en-US" sz="2400" b="1" dirty="0">
                <a:latin typeface="+mn-ea"/>
                <a:ea typeface="+mn-ea"/>
              </a:rPr>
              <a:t>：经过处理的数据。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基本单元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不含聚集值</a:t>
            </a:r>
            <a:r>
              <a:rPr lang="zh-CN" altLang="en-US" sz="2400" b="1" dirty="0">
                <a:latin typeface="+mn-ea"/>
                <a:ea typeface="+mn-ea"/>
              </a:rPr>
              <a:t>的单元。基本方体的单元就是基本单元。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聚集单元</a:t>
            </a:r>
            <a:r>
              <a:rPr lang="zh-CN" altLang="en-US" sz="2400" b="1" dirty="0">
                <a:latin typeface="+mn-ea"/>
                <a:ea typeface="+mn-ea"/>
              </a:rPr>
              <a:t>：非基本单元的单元是聚集单元。聚集单元在一个或多个维聚集。每个聚集维</a:t>
            </a:r>
            <a:r>
              <a:rPr lang="zh-CN" altLang="en-US" sz="2400" b="1" dirty="0">
                <a:latin typeface="+mn-ea"/>
              </a:rPr>
              <a:t>用“*”表示。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29EEFCB-722F-4BA5-B5B1-9FC5DC5010F7}"/>
              </a:ext>
            </a:extLst>
          </p:cNvPr>
          <p:cNvSpPr txBox="1">
            <a:spLocks/>
          </p:cNvSpPr>
          <p:nvPr/>
        </p:nvSpPr>
        <p:spPr>
          <a:xfrm>
            <a:off x="287176" y="1553811"/>
            <a:ext cx="8569647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1800"/>
              </a:spcBef>
              <a:buNone/>
              <a:defRPr/>
            </a:pPr>
            <a:r>
              <a:rPr lang="zh-CN" altLang="en-US" sz="2400" b="1" dirty="0"/>
              <a:t>为了提高</a:t>
            </a:r>
            <a:r>
              <a:rPr lang="en-US" altLang="zh-CN" sz="2400" b="1" dirty="0"/>
              <a:t>OLAP</a:t>
            </a:r>
            <a:r>
              <a:rPr lang="zh-CN" altLang="en-US" sz="2400" b="1" dirty="0"/>
              <a:t>的查询效率，有时要预计算整个立方体，预计算的过程称为物化。物化也称为聚集。物化分为三类：</a:t>
            </a:r>
            <a:endParaRPr lang="en-US" altLang="zh-CN" sz="2400" b="1" dirty="0"/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B0F0"/>
                </a:solidFill>
              </a:rPr>
              <a:t>完全物化 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预先计算</a:t>
            </a:r>
            <a:r>
              <a:rPr lang="zh-CN" altLang="en-US" sz="2400" b="1" dirty="0">
                <a:solidFill>
                  <a:srgbClr val="FF0000"/>
                </a:solidFill>
              </a:rPr>
              <a:t>所有</a:t>
            </a:r>
            <a:r>
              <a:rPr lang="zh-CN" altLang="en-US" sz="2400" b="1" dirty="0"/>
              <a:t>方体。完全物化在响应查询时会很迅速，但是需要海量的存储空间。</a:t>
            </a:r>
            <a:endParaRPr lang="en-US" altLang="zh-CN" sz="2400" b="1" dirty="0"/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B0F0"/>
                </a:solidFill>
              </a:rPr>
              <a:t>不物化 </a:t>
            </a:r>
            <a:r>
              <a:rPr lang="en-US" altLang="zh-CN" sz="2400" b="1" dirty="0"/>
              <a:t>: </a:t>
            </a:r>
            <a:r>
              <a:rPr lang="zh-CN" altLang="en-US" sz="2400" b="1" dirty="0">
                <a:solidFill>
                  <a:srgbClr val="FF0000"/>
                </a:solidFill>
              </a:rPr>
              <a:t>不预先计算任何</a:t>
            </a:r>
            <a:r>
              <a:rPr lang="zh-CN" altLang="en-US" sz="2400" b="1" dirty="0"/>
              <a:t>“非基本方体”。在响应查询的时候会耗费大量计算资源，而且还很缓慢。</a:t>
            </a:r>
            <a:endParaRPr lang="en-US" altLang="zh-CN" sz="2400" b="1" dirty="0"/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B0F0"/>
                </a:solidFill>
              </a:rPr>
              <a:t>部分物化 </a:t>
            </a:r>
            <a:r>
              <a:rPr lang="en-US" altLang="zh-CN" sz="2400" b="1" dirty="0"/>
              <a:t>:</a:t>
            </a:r>
            <a:r>
              <a:rPr lang="zh-CN" altLang="en-US" sz="2400" b="1" dirty="0">
                <a:solidFill>
                  <a:srgbClr val="FF0000"/>
                </a:solidFill>
              </a:rPr>
              <a:t>选择一部分进行预先计算</a:t>
            </a:r>
            <a:r>
              <a:rPr lang="zh-CN" altLang="en-US" sz="2400" b="1" dirty="0"/>
              <a:t>。部分物化很好的调和了不物化的“响应慢，存储空间小”和完全物化的“响应快，存储空间大”。可以预先计算一些用户指定的维度或者单元。</a:t>
            </a:r>
            <a:r>
              <a:rPr lang="en-US" altLang="zh-CN" sz="2400" b="1" dirty="0"/>
              <a:t>	</a:t>
            </a:r>
            <a:endParaRPr lang="en-US" altLang="zh-CN" sz="2400" b="1" dirty="0">
              <a:sym typeface="Wingdings" panose="05000000000000000000" pitchFamily="2" charset="2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F4978AAB-3F20-4783-A89D-CF0A7D132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55451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938610580"/>
      </p:ext>
    </p:extLst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F4978AAB-3F20-4783-A89D-CF0A7D132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55451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数据立方体的基本概念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8055A8-423B-48CE-B2F4-CBC06299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1556792"/>
            <a:ext cx="842493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None/>
            </a:pPr>
            <a:r>
              <a:rPr lang="zh-CN" altLang="en-US" sz="2400" b="1" dirty="0">
                <a:latin typeface="+mn-ea"/>
                <a:ea typeface="+mn-ea"/>
              </a:rPr>
              <a:t>下面介绍一些经过处理，所形成的特殊的数据立方体。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完全立方体</a:t>
            </a:r>
            <a:r>
              <a:rPr lang="zh-CN" altLang="en-US" sz="2400" b="1" dirty="0">
                <a:latin typeface="+mn-ea"/>
                <a:ea typeface="+mn-ea"/>
              </a:rPr>
              <a:t>：数据立方体中的所有方体中的所有的单元都是给定的。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冰山立方体</a:t>
            </a:r>
            <a:r>
              <a:rPr lang="zh-CN" altLang="en-US" sz="2400" b="1" dirty="0">
                <a:latin typeface="+mn-ea"/>
                <a:ea typeface="+mn-ea"/>
              </a:rPr>
              <a:t>：对于稀疏的数据立方体，预先规定一个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最小支持度阈值</a:t>
            </a:r>
            <a:r>
              <a:rPr lang="zh-CN" altLang="en-US" sz="2400" b="1" dirty="0">
                <a:latin typeface="+mn-ea"/>
                <a:ea typeface="+mn-ea"/>
              </a:rPr>
              <a:t>（也称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冰山条件</a:t>
            </a:r>
            <a:r>
              <a:rPr lang="zh-CN" altLang="en-US" sz="2400" b="1" dirty="0">
                <a:latin typeface="+mn-ea"/>
                <a:ea typeface="+mn-ea"/>
              </a:rPr>
              <a:t>），来进行部分物化，这种部分物化的方体称之为冰山方体。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0" indent="0"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None/>
            </a:pPr>
            <a:r>
              <a:rPr lang="zh-CN" altLang="en-US" sz="2400" b="1" dirty="0">
                <a:latin typeface="+mn-ea"/>
                <a:ea typeface="+mn-ea"/>
              </a:rPr>
              <a:t>引入冰山立方体将减轻计算数据立方体中不重要聚集单元的负担，然而仍有大量不感兴趣的单元要计算，为系统地压缩数据，引入了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闭立方体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None/>
            </a:pPr>
            <a:endParaRPr lang="en-US" altLang="zh-CN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810469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59568" y="1412776"/>
            <a:ext cx="8424863" cy="4819550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基本思想</a:t>
            </a:r>
            <a:endParaRPr lang="en-US" altLang="zh-CN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lvl="1" indent="0">
              <a:lnSpc>
                <a:spcPct val="135000"/>
              </a:lnSpc>
              <a:buClr>
                <a:srgbClr val="00B0F0"/>
              </a:buClr>
              <a:buSzPct val="100000"/>
              <a:buNone/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2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共享多维信息的快速分析</a:t>
            </a:r>
            <a:r>
              <a:rPr lang="zh-CN" altLang="en-US" sz="2200" b="1" kern="100" dirty="0"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CN" sz="2200" b="1" kern="100" dirty="0">
                <a:latin typeface="+mn-ea"/>
                <a:cs typeface="Times New Roman" panose="02020603050405020304" pitchFamily="18" charset="0"/>
              </a:rPr>
              <a:t>OLAP</a:t>
            </a:r>
            <a:r>
              <a:rPr lang="zh-CN" altLang="en-US" sz="2200" b="1" kern="100" dirty="0">
                <a:latin typeface="+mn-ea"/>
                <a:cs typeface="Times New Roman" panose="02020603050405020304" pitchFamily="18" charset="0"/>
              </a:rPr>
              <a:t>通过对多维信息以很多种可能的观察方式进行快速、稳定、一致和交互性的访问和存取，允许管理决策人员对数据进行深入的观察。</a:t>
            </a:r>
            <a:endParaRPr lang="en-US" altLang="zh-CN" sz="2200" b="1" kern="100" dirty="0">
              <a:latin typeface="+mn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35000"/>
              </a:lnSpc>
              <a:buClr>
                <a:srgbClr val="00B0F0"/>
              </a:buClr>
              <a:buSzPct val="100000"/>
              <a:buNone/>
            </a:pP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基本目标</a:t>
            </a:r>
            <a:endParaRPr lang="en-US" altLang="zh-CN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lvl="1" indent="0">
              <a:lnSpc>
                <a:spcPct val="135000"/>
              </a:lnSpc>
              <a:buClr>
                <a:srgbClr val="00B0F0"/>
              </a:buClr>
              <a:buSzPct val="100000"/>
              <a:buNone/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200" b="1" kern="100" dirty="0">
                <a:latin typeface="+mn-ea"/>
                <a:cs typeface="Times New Roman" panose="02020603050405020304" pitchFamily="18" charset="0"/>
              </a:rPr>
              <a:t>满足决策支持或多维环境特定的查询和报表需求，它的技术核心是“维”这个概念，因此</a:t>
            </a:r>
            <a:r>
              <a:rPr lang="en-US" altLang="zh-CN" sz="2200" b="1" kern="100" dirty="0">
                <a:latin typeface="+mn-ea"/>
                <a:cs typeface="Times New Roman" panose="02020603050405020304" pitchFamily="18" charset="0"/>
              </a:rPr>
              <a:t>OLAP</a:t>
            </a:r>
            <a:r>
              <a:rPr lang="zh-CN" altLang="en-US" sz="2200" b="1" kern="100" dirty="0">
                <a:latin typeface="+mn-ea"/>
                <a:cs typeface="Times New Roman" panose="02020603050405020304" pitchFamily="18" charset="0"/>
              </a:rPr>
              <a:t>也可以说是多维数据分析工具的集合。</a:t>
            </a:r>
            <a:endParaRPr lang="en-US" altLang="zh-CN" sz="22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6C48193-A4DB-48F5-A722-85C27B07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4.1.1 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的含义</a:t>
            </a:r>
          </a:p>
        </p:txBody>
      </p: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F4978AAB-3F20-4783-A89D-CF0A7D132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55451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数据立方体的基本概念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8055A8-423B-48CE-B2F4-CBC06299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1898081"/>
            <a:ext cx="842493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闭立方体</a:t>
            </a:r>
            <a:r>
              <a:rPr lang="zh-CN" altLang="en-US" sz="2400" b="1" dirty="0">
                <a:latin typeface="+mn-ea"/>
                <a:ea typeface="+mn-ea"/>
              </a:rPr>
              <a:t>：一单元</a:t>
            </a:r>
            <a:r>
              <a:rPr lang="en-US" altLang="zh-CN" sz="2400" b="1" dirty="0">
                <a:latin typeface="+mn-ea"/>
                <a:ea typeface="+mn-ea"/>
              </a:rPr>
              <a:t>c</a:t>
            </a:r>
            <a:r>
              <a:rPr lang="zh-CN" altLang="en-US" sz="2400" b="1" dirty="0">
                <a:latin typeface="+mn-ea"/>
                <a:ea typeface="+mn-ea"/>
              </a:rPr>
              <a:t>是闭单元，如果不存在单元</a:t>
            </a:r>
            <a:r>
              <a:rPr lang="en-US" altLang="zh-CN" sz="2400" b="1" dirty="0">
                <a:latin typeface="+mn-ea"/>
                <a:ea typeface="+mn-ea"/>
              </a:rPr>
              <a:t>d</a:t>
            </a:r>
            <a:r>
              <a:rPr lang="zh-CN" altLang="en-US" sz="2400" b="1" dirty="0">
                <a:latin typeface="+mn-ea"/>
                <a:ea typeface="+mn-ea"/>
              </a:rPr>
              <a:t>，使得</a:t>
            </a:r>
            <a:r>
              <a:rPr lang="en-US" altLang="zh-CN" sz="2400" b="1" dirty="0">
                <a:latin typeface="+mn-ea"/>
                <a:ea typeface="+mn-ea"/>
              </a:rPr>
              <a:t>d</a:t>
            </a:r>
            <a:r>
              <a:rPr lang="zh-CN" altLang="en-US" sz="2400" b="1" dirty="0">
                <a:latin typeface="+mn-ea"/>
                <a:ea typeface="+mn-ea"/>
              </a:rPr>
              <a:t>是单元</a:t>
            </a:r>
            <a:r>
              <a:rPr lang="en-US" altLang="zh-CN" sz="2400" b="1" dirty="0">
                <a:latin typeface="+mn-ea"/>
                <a:ea typeface="+mn-ea"/>
              </a:rPr>
              <a:t>c</a:t>
            </a:r>
            <a:r>
              <a:rPr lang="zh-CN" altLang="en-US" sz="2400" b="1" dirty="0">
                <a:latin typeface="+mn-ea"/>
                <a:ea typeface="+mn-ea"/>
              </a:rPr>
              <a:t>的特殊化（后代），即</a:t>
            </a:r>
            <a:r>
              <a:rPr lang="en-US" altLang="zh-CN" sz="2400" b="1" dirty="0">
                <a:latin typeface="+mn-ea"/>
                <a:ea typeface="+mn-ea"/>
              </a:rPr>
              <a:t>d</a:t>
            </a:r>
            <a:r>
              <a:rPr lang="zh-CN" altLang="en-US" sz="2400" b="1" dirty="0">
                <a:latin typeface="+mn-ea"/>
                <a:ea typeface="+mn-ea"/>
              </a:rPr>
              <a:t>通过将</a:t>
            </a:r>
            <a:r>
              <a:rPr lang="en-US" altLang="zh-CN" sz="2400" b="1" dirty="0">
                <a:latin typeface="+mn-ea"/>
                <a:ea typeface="+mn-ea"/>
              </a:rPr>
              <a:t>c</a:t>
            </a:r>
            <a:r>
              <a:rPr lang="zh-CN" altLang="en-US" sz="2400" b="1" dirty="0">
                <a:latin typeface="+mn-ea"/>
                <a:ea typeface="+mn-ea"/>
              </a:rPr>
              <a:t>中的*值用非*值替换得到，并且</a:t>
            </a:r>
            <a:r>
              <a:rPr lang="en-US" altLang="zh-CN" sz="2400" b="1" dirty="0">
                <a:latin typeface="+mn-ea"/>
                <a:ea typeface="+mn-ea"/>
              </a:rPr>
              <a:t>d</a:t>
            </a:r>
            <a:r>
              <a:rPr lang="zh-CN" altLang="en-US" sz="2400" b="1" dirty="0">
                <a:latin typeface="+mn-ea"/>
                <a:ea typeface="+mn-ea"/>
              </a:rPr>
              <a:t>与</a:t>
            </a:r>
            <a:r>
              <a:rPr lang="en-US" altLang="zh-CN" sz="2400" b="1" dirty="0">
                <a:latin typeface="+mn-ea"/>
                <a:ea typeface="+mn-ea"/>
              </a:rPr>
              <a:t>c</a:t>
            </a:r>
            <a:r>
              <a:rPr lang="zh-CN" altLang="en-US" sz="2400" b="1" dirty="0">
                <a:latin typeface="+mn-ea"/>
                <a:ea typeface="+mn-ea"/>
              </a:rPr>
              <a:t>具有相同的度量值。闭立方体是一个仅由闭单元组成的数据立方体。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立方体外壳</a:t>
            </a:r>
            <a:r>
              <a:rPr lang="zh-CN" altLang="en-US" sz="2400" b="1" dirty="0">
                <a:latin typeface="+mn-ea"/>
                <a:ea typeface="+mn-ea"/>
              </a:rPr>
              <a:t>：部分物化的另一种策略，仅预计算涉及少数维的方体（比如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到</a:t>
            </a:r>
            <a:r>
              <a:rPr lang="en-US" altLang="zh-CN" sz="2400" b="1" dirty="0">
                <a:latin typeface="+mn-ea"/>
                <a:ea typeface="+mn-ea"/>
              </a:rPr>
              <a:t>5</a:t>
            </a:r>
            <a:r>
              <a:rPr lang="zh-CN" altLang="en-US" sz="2400" b="1" dirty="0">
                <a:latin typeface="+mn-ea"/>
                <a:ea typeface="+mn-ea"/>
              </a:rPr>
              <a:t>维），这些立方体形成对应数据立方体的外壳。利用外壳对其他的维组合查询进行快速计算。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Clr>
                <a:srgbClr val="00B0F0"/>
              </a:buClr>
              <a:buSzPct val="100000"/>
              <a:buNone/>
            </a:pPr>
            <a:endParaRPr lang="en-US" altLang="zh-CN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5894633"/>
      </p:ext>
    </p:extLst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CED0E-E360-4F1E-A0A9-0C605B69595C}"/>
              </a:ext>
            </a:extLst>
          </p:cNvPr>
          <p:cNvSpPr txBox="1">
            <a:spLocks/>
          </p:cNvSpPr>
          <p:nvPr/>
        </p:nvSpPr>
        <p:spPr>
          <a:xfrm>
            <a:off x="391574" y="1485900"/>
            <a:ext cx="8360852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buNone/>
              <a:defRPr/>
            </a:pP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下面是一些常用的数据立方体计算优化策略：</a:t>
            </a: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ts val="3000"/>
              </a:lnSpc>
              <a:spcBef>
                <a:spcPts val="18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优化技术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：排序、散列、分组</a:t>
            </a: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    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将排序、散列（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hashing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）和分组操作应用于维的属性，以便对相关元祖重新排序和聚类</a:t>
            </a: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ts val="3500"/>
              </a:lnSpc>
              <a:spcBef>
                <a:spcPts val="24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优化技术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：当存在多个子女方体时，由最小的子女聚集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buNone/>
              <a:defRPr/>
            </a:pP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    从方体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C1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上抽象泛化得出的方体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C2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，则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C1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称为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C2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的子女方体，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C2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称为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C1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的父母方体。如果存在许多个子女方体，那么从最小的子女方体来计算父母方体会更有效。例如：总销量可以通过月销量或天销量来计算，则选用月销量来聚集。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ts val="3500"/>
              </a:lnSpc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+mn-ea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F28A2CE-095A-41BC-B4C7-892FA8F9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65758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4.4.2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数据立方体计算的一般策略 </a:t>
            </a:r>
          </a:p>
        </p:txBody>
      </p:sp>
    </p:spTree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502A8CB-8899-439E-978C-7348C0CD8094}"/>
              </a:ext>
            </a:extLst>
          </p:cNvPr>
          <p:cNvSpPr txBox="1">
            <a:spLocks/>
          </p:cNvSpPr>
          <p:nvPr/>
        </p:nvSpPr>
        <p:spPr>
          <a:xfrm>
            <a:off x="323528" y="1700808"/>
            <a:ext cx="8496944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24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优化技术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3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：同时聚集和缓存中间结果</a:t>
            </a:r>
          </a:p>
          <a:p>
            <a:pPr marL="0" indent="0">
              <a:lnSpc>
                <a:spcPts val="32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	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由先前计算的较底层聚集来计算较高层聚集，而非从基本方体开始计算，大大减少磁盘上的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I/O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操作。</a:t>
            </a: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ts val="3200"/>
              </a:lnSpc>
              <a:spcBef>
                <a:spcPts val="24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优化技术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4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：使用先验剪枝策略来计算冰山立方体</a:t>
            </a: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ts val="32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	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先验性质是指当已知的单元不满足最小支持度，那么这个单元的后代也不满足最小支持度。冰山立方体的冰山条件是指单元必须满足最小支持度阈值。所以在计算冰山立方体时，可以通过先对单元的后代进行筛选来剪枝。</a:t>
            </a: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0ED4461-BB44-48D2-9BA9-D623927F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65758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4.4.2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数据立方体计算的一般策略 </a:t>
            </a:r>
          </a:p>
        </p:txBody>
      </p:sp>
    </p:spTree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4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联机分析处理（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OLAP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）技术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081BC31-E20B-48F7-81E9-BD98B70304B7}"/>
              </a:ext>
            </a:extLst>
          </p:cNvPr>
          <p:cNvSpPr txBox="1">
            <a:spLocks/>
          </p:cNvSpPr>
          <p:nvPr/>
        </p:nvSpPr>
        <p:spPr bwMode="auto">
          <a:xfrm>
            <a:off x="467544" y="1847056"/>
            <a:ext cx="867645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4.1  OLAP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的概念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  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多维分析操作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4.3  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基本数据模型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4.4  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数据立方体的基本概念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4.5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数据立方体的计算方法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4.5.1 </a:t>
            </a:r>
            <a:r>
              <a:rPr lang="zh-CN" altLang="en-US" sz="3200" b="1" dirty="0"/>
              <a:t>多路数组策略计算完全立方体</a:t>
            </a:r>
            <a:endParaRPr lang="en-US" altLang="zh-CN" sz="3200" b="1" dirty="0"/>
          </a:p>
          <a:p>
            <a:pPr lvl="1" eaLnBrk="1" hangingPunct="1">
              <a:defRPr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4.5.2 </a:t>
            </a:r>
            <a:r>
              <a:rPr lang="zh-CN" altLang="en-US" sz="3200" b="1" dirty="0"/>
              <a:t>从顶点方体向下计算冰山立方体</a:t>
            </a:r>
            <a:endParaRPr lang="en-US" altLang="zh-CN" sz="3200" b="1" dirty="0"/>
          </a:p>
          <a:p>
            <a:pPr lvl="1" eaLnBrk="1" hangingPunct="1">
              <a:defRPr/>
            </a:pPr>
            <a:r>
              <a:rPr lang="en-US" altLang="zh-CN" sz="3200" b="1" dirty="0">
                <a:latin typeface="+mn-ea"/>
              </a:rPr>
              <a:t>4.5.3</a:t>
            </a:r>
            <a:r>
              <a:rPr lang="en-US" altLang="zh-CN" sz="3200" b="1" dirty="0"/>
              <a:t>  </a:t>
            </a:r>
            <a:r>
              <a:rPr lang="zh-CN" altLang="en-US" sz="3200" b="1" dirty="0"/>
              <a:t>使用动态星树结构计算冰山立方体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1097677"/>
      </p:ext>
    </p:extLst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300C4-BC07-4A7C-B360-4B9F256CD56F}"/>
              </a:ext>
            </a:extLst>
          </p:cNvPr>
          <p:cNvSpPr txBox="1">
            <a:spLocks/>
          </p:cNvSpPr>
          <p:nvPr/>
        </p:nvSpPr>
        <p:spPr>
          <a:xfrm>
            <a:off x="467544" y="1556792"/>
            <a:ext cx="8676456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buNone/>
              <a:defRPr/>
            </a:pPr>
            <a:r>
              <a:rPr lang="en-US" altLang="zh-CN" sz="2400" b="1" dirty="0" err="1">
                <a:latin typeface="+mn-ea"/>
              </a:rPr>
              <a:t>MultiWay</a:t>
            </a:r>
            <a:r>
              <a:rPr lang="zh-CN" altLang="en-US" sz="2400" b="1" dirty="0">
                <a:latin typeface="+mn-ea"/>
              </a:rPr>
              <a:t>是把维的属性值和多维数组的下标值一一映射，</a:t>
            </a:r>
            <a:r>
              <a:rPr lang="zh-CN" altLang="zh-CN" sz="2400" b="1" dirty="0">
                <a:latin typeface="+mn-ea"/>
              </a:rPr>
              <a:t>并且把聚集出的数据作为值存入单元，形成了立方体的形式。它使用数组来直接寻址的，这比用关键字来寻址会快很多。它是一种从物理层实现的很经典的</a:t>
            </a:r>
            <a:r>
              <a:rPr lang="en-US" altLang="zh-CN" sz="2400" b="1" dirty="0">
                <a:latin typeface="+mn-ea"/>
              </a:rPr>
              <a:t>MOLAP</a:t>
            </a:r>
            <a:r>
              <a:rPr lang="zh-CN" altLang="zh-CN" sz="2400" b="1" dirty="0">
                <a:latin typeface="+mn-ea"/>
              </a:rPr>
              <a:t>的方法。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计算步骤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:</a:t>
            </a:r>
          </a:p>
          <a:p>
            <a:pPr>
              <a:lnSpc>
                <a:spcPts val="3200"/>
              </a:lnSpc>
              <a:spcBef>
                <a:spcPts val="500"/>
              </a:spcBef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</a:rPr>
              <a:t>先将数组分成块。</a:t>
            </a:r>
            <a:r>
              <a:rPr lang="zh-CN" altLang="zh-CN" sz="2400" b="1" dirty="0">
                <a:latin typeface="+mn-ea"/>
              </a:rPr>
              <a:t>划分出来的块是一个体积很小的子立方体，这样在计算立方体时，就能把块当成一个对象存放入内存磁盘中。这样的优点是，块被压缩了，能够有效的避免了空数组单元所造成的空间浪费现象。例如，为了压缩稀疏数组结构，在块内搜索单元时，单元的寻址机制就可以使用</a:t>
            </a:r>
            <a:r>
              <a:rPr lang="zh-CN" altLang="zh-CN" sz="2000" b="1" dirty="0">
                <a:latin typeface="+mn-ea"/>
              </a:rPr>
              <a:t>“</a:t>
            </a:r>
            <a:r>
              <a:rPr lang="en-US" altLang="zh-CN" sz="2000" b="1" dirty="0" err="1">
                <a:latin typeface="+mn-ea"/>
              </a:rPr>
              <a:t>chunkID+offset</a:t>
            </a:r>
            <a:r>
              <a:rPr lang="en-US" altLang="zh-CN" sz="2000" b="1" dirty="0">
                <a:latin typeface="+mn-ea"/>
              </a:rPr>
              <a:t>”</a:t>
            </a:r>
            <a:r>
              <a:rPr lang="zh-CN" altLang="zh-CN" sz="2000" b="1" dirty="0">
                <a:latin typeface="+mn-ea"/>
              </a:rPr>
              <a:t>。</a:t>
            </a:r>
            <a:r>
              <a:rPr lang="zh-CN" altLang="zh-CN" sz="2400" b="1" dirty="0">
                <a:latin typeface="+mn-ea"/>
              </a:rPr>
              <a:t>这种压缩技术的效果是非常好的，可以用来处理磁盘和内存中的稀疏立方体。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ts val="3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+mn-ea"/>
              </a:rPr>
              <a:t>	</a:t>
            </a: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65F6C19-867F-440F-9BD3-BB26CBF9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67810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多路数组策略计算完全立方体</a:t>
            </a:r>
          </a:p>
        </p:txBody>
      </p:sp>
    </p:spTree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300C4-BC07-4A7C-B360-4B9F256CD56F}"/>
              </a:ext>
            </a:extLst>
          </p:cNvPr>
          <p:cNvSpPr txBox="1">
            <a:spLocks/>
          </p:cNvSpPr>
          <p:nvPr/>
        </p:nvSpPr>
        <p:spPr>
          <a:xfrm>
            <a:off x="467544" y="3933056"/>
            <a:ext cx="8322444" cy="13841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1800"/>
              </a:spcBef>
              <a:buNone/>
              <a:defRPr/>
            </a:pPr>
            <a:r>
              <a:rPr lang="zh-CN" altLang="zh-CN" sz="2400" b="1" dirty="0">
                <a:latin typeface="+mn-ea"/>
              </a:rPr>
              <a:t>分块技术执行过程中，会重叠一些聚集计算，所以这个技术称为多路数据聚集。多路数组聚集技术适用于维度的基数（基数是指这个属性所有不同值的个数）适中，而且数据不是很稀疏的完全立方体。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ts val="3500"/>
              </a:lnSpc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29DF333-D82A-4D00-88A6-F9604CCE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67810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多路数组策略计算完全立方体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47F5B4-F1CF-4AD3-BFE5-BB9CA4F513B3}"/>
              </a:ext>
            </a:extLst>
          </p:cNvPr>
          <p:cNvSpPr/>
          <p:nvPr/>
        </p:nvSpPr>
        <p:spPr>
          <a:xfrm>
            <a:off x="251520" y="1619782"/>
            <a:ext cx="8435975" cy="1842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计算聚集是通过访问立方体单元所存储的值的时候完成的。为了减少每个单元受到重复访问的次数，先优化访问单元的顺序，使得多个立方体的聚集单元能够被同时计算，这样既能减少访问内存的开销还能减少存储的开销。</a:t>
            </a:r>
          </a:p>
        </p:txBody>
      </p:sp>
    </p:spTree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B80DFC12-B647-4797-A90E-E8419565BC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00808"/>
            <a:ext cx="5040560" cy="4968552"/>
          </a:xfrm>
          <a:prstGeom prst="rect">
            <a:avLst/>
          </a:prstGeom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929C6BE1-ED6A-405D-A892-E43C53924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67810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多路数组策略计算完全立方体</a:t>
            </a:r>
          </a:p>
        </p:txBody>
      </p:sp>
    </p:spTree>
    <p:extLst>
      <p:ext uri="{BB962C8B-B14F-4D97-AF65-F5344CB8AC3E}">
        <p14:creationId xmlns:p14="http://schemas.microsoft.com/office/powerpoint/2010/main" val="1373276877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-25028" y="1788237"/>
            <a:ext cx="8924372" cy="4881123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维（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Dimension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）：是人们观察数据的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特定角度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，是考虑问题时的一类属性，属性集合构成一个维（时间维、地理维等）。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维的层次（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Level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）：人们观察数据的某个特定角度（即某个维）还可以存在细节程度不同的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多个描述方面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（时间维：日、月、季度、年）。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维的成员（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Member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）：维的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一个取值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。是数据项在某维中位置的描述（“某年某月某日”是时间维上位置的描述）。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多维数组：维和变量的组合表示。一个多维数组可以表示为：（维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，维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，维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，维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，变量）。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15106" y="1144588"/>
            <a:ext cx="2542684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相关基本概念</a:t>
            </a:r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832B145-6DC5-4832-A4C0-BCC9C1FB8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4.1.1 OLAP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的含义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95695" y="1196752"/>
            <a:ext cx="8152607" cy="114043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关系数据库模型之父</a:t>
            </a:r>
            <a:r>
              <a:rPr lang="en-US" altLang="zh-CN" sz="2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Dr.E.F.Codd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1993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年为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OLAP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系统定义了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条规则，其目的是希望能加深对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OLAP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的理解。现在，这些规则成为衡量任何一套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OLAP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工具和产品的准绳。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A1D104F-4EB6-46A4-9C67-563EB0B9A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4.1.2 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的准则</a:t>
            </a:r>
          </a:p>
        </p:txBody>
      </p:sp>
      <p:graphicFrame>
        <p:nvGraphicFramePr>
          <p:cNvPr id="5" name="内容占位符 1">
            <a:extLst>
              <a:ext uri="{FF2B5EF4-FFF2-40B4-BE49-F238E27FC236}">
                <a16:creationId xmlns:a16="http://schemas.microsoft.com/office/drawing/2014/main" id="{48CCAC61-3217-4EEE-9E6F-C191AAAF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308597"/>
              </p:ext>
            </p:extLst>
          </p:nvPr>
        </p:nvGraphicFramePr>
        <p:xfrm>
          <a:off x="636262" y="2680737"/>
          <a:ext cx="7871471" cy="339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877">
                  <a:extLst>
                    <a:ext uri="{9D8B030D-6E8A-4147-A177-3AD203B41FA5}">
                      <a16:colId xmlns:a16="http://schemas.microsoft.com/office/drawing/2014/main" val="3883603607"/>
                    </a:ext>
                  </a:extLst>
                </a:gridCol>
                <a:gridCol w="3598594">
                  <a:extLst>
                    <a:ext uri="{9D8B030D-6E8A-4147-A177-3AD203B41FA5}">
                      <a16:colId xmlns:a16="http://schemas.microsoft.com/office/drawing/2014/main" val="1456272043"/>
                    </a:ext>
                  </a:extLst>
                </a:gridCol>
              </a:tblGrid>
              <a:tr h="50942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OLAP12</a:t>
                      </a:r>
                      <a:r>
                        <a:rPr lang="zh-CN" altLang="en-US" sz="2000" dirty="0"/>
                        <a:t>准则</a:t>
                      </a:r>
                    </a:p>
                  </a:txBody>
                  <a:tcPr marL="91457" marR="91457" marT="45736" marB="45736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46345"/>
                  </a:ext>
                </a:extLst>
              </a:tr>
              <a:tr h="509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OLAP</a:t>
                      </a:r>
                      <a:r>
                        <a:rPr lang="zh-CN" altLang="en-US" sz="2000" dirty="0"/>
                        <a:t>模型必须提供多维概念视图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动态的稀疏矩阵处理准则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extLst>
                  <a:ext uri="{0D108BD9-81ED-4DB2-BD59-A6C34878D82A}">
                    <a16:rowId xmlns:a16="http://schemas.microsoft.com/office/drawing/2014/main" val="2435790807"/>
                  </a:ext>
                </a:extLst>
              </a:tr>
              <a:tr h="475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透明性准则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多用户支持能力准则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extLst>
                  <a:ext uri="{0D108BD9-81ED-4DB2-BD59-A6C34878D82A}">
                    <a16:rowId xmlns:a16="http://schemas.microsoft.com/office/drawing/2014/main" val="4262057398"/>
                  </a:ext>
                </a:extLst>
              </a:tr>
              <a:tr h="475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存取能力准则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无限制的跨维度操作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extLst>
                  <a:ext uri="{0D108BD9-81ED-4DB2-BD59-A6C34878D82A}">
                    <a16:rowId xmlns:a16="http://schemas.microsoft.com/office/drawing/2014/main" val="1355191733"/>
                  </a:ext>
                </a:extLst>
              </a:tr>
              <a:tr h="475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稳定的报表性能</a:t>
                      </a:r>
                    </a:p>
                  </a:txBody>
                  <a:tcPr marL="91457" marR="91457" marT="45736" marB="457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直观的数据操作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extLst>
                  <a:ext uri="{0D108BD9-81ED-4DB2-BD59-A6C34878D82A}">
                    <a16:rowId xmlns:a16="http://schemas.microsoft.com/office/drawing/2014/main" val="918992937"/>
                  </a:ext>
                </a:extLst>
              </a:tr>
              <a:tr h="475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客户机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服务器体系结构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灵活的报表生成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extLst>
                  <a:ext uri="{0D108BD9-81ED-4DB2-BD59-A6C34878D82A}">
                    <a16:rowId xmlns:a16="http://schemas.microsoft.com/office/drawing/2014/main" val="695378461"/>
                  </a:ext>
                </a:extLst>
              </a:tr>
              <a:tr h="475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维的等同性准则</a:t>
                      </a:r>
                      <a:endParaRPr lang="en-US" altLang="zh-CN" sz="2000" dirty="0"/>
                    </a:p>
                  </a:txBody>
                  <a:tcPr marL="91457" marR="91457" marT="45736" marB="457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非受限维与聚集层次</a:t>
                      </a:r>
                    </a:p>
                  </a:txBody>
                  <a:tcPr marL="91457" marR="91457" marT="45736" marB="45736"/>
                </a:tc>
                <a:extLst>
                  <a:ext uri="{0D108BD9-81ED-4DB2-BD59-A6C34878D82A}">
                    <a16:rowId xmlns:a16="http://schemas.microsoft.com/office/drawing/2014/main" val="264553429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9E28-E79C-452B-A5E3-9F4E85C2B0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7472" y="580231"/>
            <a:ext cx="8140700" cy="56975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altLang="zh-CN" sz="5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4000"/>
              </a:lnSpc>
              <a:buNone/>
              <a:defRPr/>
            </a:pPr>
            <a:r>
              <a:rPr lang="zh-CN" altLang="en-US" sz="2400" b="1" dirty="0">
                <a:latin typeface="+mn-ea"/>
              </a:rPr>
              <a:t>  </a:t>
            </a:r>
            <a:endParaRPr lang="en-US" altLang="zh-CN" sz="2400" b="1" dirty="0">
              <a:latin typeface="+mn-ea"/>
            </a:endParaRPr>
          </a:p>
          <a:p>
            <a:pPr marL="0" indent="0" eaLnBrk="1" hangingPunct="1">
              <a:lnSpc>
                <a:spcPct val="124000"/>
              </a:lnSpc>
              <a:buNone/>
              <a:defRPr/>
            </a:pPr>
            <a:r>
              <a:rPr lang="en-US" altLang="zh-CN" sz="2400" b="1" dirty="0"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用户分析员通常从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多维角度</a:t>
            </a:r>
            <a:r>
              <a:rPr lang="zh-CN" altLang="en-US" sz="2400" b="1" dirty="0">
                <a:latin typeface="+mn-ea"/>
              </a:rPr>
              <a:t>来看待企业，企业决策分析的目的不同，决定了分析和衡量企业的数据总是从不同的角度来进行，所以企业数据空间本身就是多维的。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lnSpc>
                <a:spcPts val="2800"/>
              </a:lnSpc>
              <a:defRPr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400" dirty="0"/>
          </a:p>
          <a:p>
            <a:pPr marL="0" lvl="1" indent="0" eaLnBrk="1" hangingPunct="1">
              <a:lnSpc>
                <a:spcPct val="124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0" eaLnBrk="1" hangingPunct="1">
              <a:lnSpc>
                <a:spcPct val="124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+mn-ea"/>
              </a:rPr>
              <a:t>因此</a:t>
            </a:r>
            <a:r>
              <a:rPr lang="en-US" altLang="zh-CN" sz="2400" b="1" dirty="0">
                <a:latin typeface="+mn-ea"/>
              </a:rPr>
              <a:t>OLAP</a:t>
            </a:r>
            <a:r>
              <a:rPr lang="zh-CN" altLang="en-US" sz="2400" b="1" dirty="0">
                <a:latin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概念模型</a:t>
            </a:r>
            <a:r>
              <a:rPr lang="zh-CN" altLang="en-US" sz="2400" b="1" dirty="0">
                <a:latin typeface="+mn-ea"/>
              </a:rPr>
              <a:t>应是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多维</a:t>
            </a:r>
            <a:r>
              <a:rPr lang="zh-CN" altLang="en-US" sz="2400" b="1" dirty="0">
                <a:latin typeface="+mn-ea"/>
              </a:rPr>
              <a:t>的。用户可以简单、直接地操作这些多维数据模型。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539552" y="1216128"/>
            <a:ext cx="2387192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多维概念视图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660596DF-C936-4424-974B-5E155B009F23}"/>
              </a:ext>
            </a:extLst>
          </p:cNvPr>
          <p:cNvSpPr/>
          <p:nvPr/>
        </p:nvSpPr>
        <p:spPr>
          <a:xfrm>
            <a:off x="3953914" y="3717032"/>
            <a:ext cx="790575" cy="100647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3D14A7C-5E9C-4CA3-B93E-E1B38A717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4.1.2 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的准则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9E28-E79C-452B-A5E3-9F4E85C2B0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1126564"/>
            <a:ext cx="8496300" cy="569753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5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j-ea"/>
                <a:ea typeface="+mj-ea"/>
              </a:rPr>
              <a:t>OLAP</a:t>
            </a:r>
            <a:r>
              <a:rPr lang="zh-CN" altLang="en-US" sz="2400" b="1" dirty="0">
                <a:latin typeface="+mj-ea"/>
                <a:ea typeface="+mj-ea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体系结构</a:t>
            </a:r>
            <a:r>
              <a:rPr lang="zh-CN" altLang="en-US" sz="2400" b="1" dirty="0">
                <a:latin typeface="+mj-ea"/>
                <a:ea typeface="+mj-ea"/>
              </a:rPr>
              <a:t>中的位置对用户是透明的</a:t>
            </a:r>
            <a:endParaRPr lang="en-US" altLang="zh-CN" sz="2400" b="1" dirty="0">
              <a:latin typeface="+mj-ea"/>
              <a:ea typeface="+mj-ea"/>
            </a:endParaRPr>
          </a:p>
          <a:p>
            <a:pPr marL="457200" lvl="1" indent="0" eaLnBrk="1" hangingPunct="1">
              <a:lnSpc>
                <a:spcPct val="114000"/>
              </a:lnSpc>
              <a:buClr>
                <a:srgbClr val="FF0000"/>
              </a:buClr>
              <a:buNone/>
              <a:defRPr/>
            </a:pPr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en-US" altLang="zh-CN" sz="2400" b="1" dirty="0">
                <a:latin typeface="+mj-ea"/>
                <a:ea typeface="+mj-ea"/>
              </a:rPr>
              <a:t>OLAP</a:t>
            </a:r>
            <a:r>
              <a:rPr lang="zh-CN" altLang="en-US" sz="2400" b="1" dirty="0">
                <a:latin typeface="+mj-ea"/>
                <a:ea typeface="+mj-ea"/>
              </a:rPr>
              <a:t>应处于一个真正的开放系统结构中，它可以使分析工具嵌入用户所需的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任何位置</a:t>
            </a:r>
            <a:r>
              <a:rPr lang="zh-CN" altLang="en-US" sz="2400" b="1" dirty="0">
                <a:latin typeface="+mj-ea"/>
                <a:ea typeface="+mj-ea"/>
              </a:rPr>
              <a:t>，而不会对分析工具的使用产生副作用，同时必须保证</a:t>
            </a:r>
            <a:r>
              <a:rPr lang="en-US" altLang="zh-CN" sz="2400" b="1" dirty="0">
                <a:latin typeface="+mj-ea"/>
                <a:ea typeface="+mj-ea"/>
              </a:rPr>
              <a:t>OLAP</a:t>
            </a:r>
            <a:r>
              <a:rPr lang="zh-CN" altLang="en-US" sz="2400" b="1" dirty="0">
                <a:latin typeface="+mj-ea"/>
                <a:ea typeface="+mj-ea"/>
              </a:rPr>
              <a:t>工具的嵌入不会引入和增加任何复杂性</a:t>
            </a:r>
            <a:endParaRPr lang="en-US" altLang="zh-CN" b="1" dirty="0">
              <a:latin typeface="+mj-ea"/>
              <a:ea typeface="+mj-ea"/>
            </a:endParaRPr>
          </a:p>
          <a:p>
            <a:pPr lvl="1" eaLnBrk="1" hangingPunct="1">
              <a:lnSpc>
                <a:spcPts val="2800"/>
              </a:lnSpc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j-ea"/>
                <a:ea typeface="+mj-ea"/>
              </a:rPr>
              <a:t>OLAP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数据源</a:t>
            </a:r>
            <a:r>
              <a:rPr lang="zh-CN" altLang="en-US" sz="2400" b="1" dirty="0">
                <a:latin typeface="+mj-ea"/>
                <a:ea typeface="+mj-ea"/>
              </a:rPr>
              <a:t>对用户是透明的</a:t>
            </a:r>
            <a:endParaRPr lang="en-US" altLang="zh-CN" sz="2400" b="1" dirty="0">
              <a:latin typeface="+mj-ea"/>
              <a:ea typeface="+mj-ea"/>
            </a:endParaRPr>
          </a:p>
          <a:p>
            <a:pPr marL="457200" lvl="1" indent="0" eaLnBrk="1" hangingPunct="1">
              <a:lnSpc>
                <a:spcPct val="114000"/>
              </a:lnSpc>
              <a:buClr>
                <a:srgbClr val="FF0000"/>
              </a:buClr>
              <a:buNone/>
              <a:defRPr/>
            </a:pPr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zh-CN" altLang="en-US" sz="2400" b="1" dirty="0">
                <a:latin typeface="+mj-ea"/>
                <a:ea typeface="+mj-ea"/>
              </a:rPr>
              <a:t>用户只需要使用熟悉的查询工具进行查询，而不必关心</a:t>
            </a:r>
            <a:r>
              <a:rPr lang="en-US" altLang="zh-CN" sz="2400" b="1" dirty="0">
                <a:latin typeface="+mj-ea"/>
                <a:ea typeface="+mj-ea"/>
              </a:rPr>
              <a:t>OLAP</a:t>
            </a:r>
            <a:r>
              <a:rPr lang="zh-CN" altLang="en-US" sz="2400" b="1" dirty="0">
                <a:latin typeface="+mj-ea"/>
                <a:ea typeface="+mj-ea"/>
              </a:rPr>
              <a:t>工具获取的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数据的性质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6A67AB8-A76B-4A2E-A2A8-26D16BF4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1459054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透明性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864221-A88B-4F44-9DA7-22D350562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4.1.2 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的准则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9E28-E79C-452B-A5E3-9F4E85C2B0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619" y="1394421"/>
            <a:ext cx="8640762" cy="4842891"/>
          </a:xfrm>
        </p:spPr>
        <p:txBody>
          <a:bodyPr>
            <a:normAutofit fontScale="550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5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400" b="1" dirty="0">
                <a:latin typeface="+mn-ea"/>
              </a:rPr>
              <a:t>稳定的报表性能</a:t>
            </a:r>
            <a:endParaRPr lang="en-US" altLang="zh-CN" sz="3400" b="1" dirty="0">
              <a:latin typeface="+mn-ea"/>
            </a:endParaRPr>
          </a:p>
          <a:p>
            <a:pPr marL="457200" lvl="1" indent="0" eaLnBrk="1" hangingPunct="1">
              <a:lnSpc>
                <a:spcPct val="140000"/>
              </a:lnSpc>
              <a:buClr>
                <a:srgbClr val="00B0F0"/>
              </a:buClr>
              <a:buNone/>
              <a:defRPr/>
            </a:pPr>
            <a:r>
              <a:rPr lang="en-US" altLang="zh-CN" sz="3400" b="1" dirty="0">
                <a:latin typeface="+mn-ea"/>
              </a:rPr>
              <a:t>	</a:t>
            </a:r>
            <a:r>
              <a:rPr lang="zh-CN" altLang="en-US" sz="3400" b="1" dirty="0">
                <a:latin typeface="+mn-ea"/>
              </a:rPr>
              <a:t>报表操作的</a:t>
            </a:r>
            <a:r>
              <a:rPr lang="zh-CN" altLang="en-US" sz="3400" b="1" dirty="0">
                <a:solidFill>
                  <a:srgbClr val="FF0000"/>
                </a:solidFill>
                <a:latin typeface="+mn-ea"/>
              </a:rPr>
              <a:t>性能不应随维数增加而削弱</a:t>
            </a:r>
            <a:r>
              <a:rPr lang="zh-CN" altLang="en-US" sz="3400" b="1" dirty="0">
                <a:latin typeface="+mn-ea"/>
              </a:rPr>
              <a:t>，即当数据维数和数据的综合层次增加时，提供给最终分析员的</a:t>
            </a:r>
            <a:r>
              <a:rPr lang="zh-CN" altLang="en-US" sz="3400" b="1" dirty="0">
                <a:solidFill>
                  <a:srgbClr val="FF0000"/>
                </a:solidFill>
                <a:latin typeface="+mn-ea"/>
              </a:rPr>
              <a:t>报表能力和响应速度</a:t>
            </a:r>
            <a:r>
              <a:rPr lang="zh-CN" altLang="en-US" sz="3400" b="1" dirty="0">
                <a:latin typeface="+mn-ea"/>
              </a:rPr>
              <a:t>不应该有明显的降低。即便是企业模型改变，关键数据的</a:t>
            </a:r>
            <a:r>
              <a:rPr lang="zh-CN" altLang="en-US" sz="3400" b="1" dirty="0">
                <a:solidFill>
                  <a:srgbClr val="FF0000"/>
                </a:solidFill>
                <a:latin typeface="+mn-ea"/>
              </a:rPr>
              <a:t>计算方法</a:t>
            </a:r>
            <a:r>
              <a:rPr lang="zh-CN" altLang="en-US" sz="3400" b="1" dirty="0">
                <a:latin typeface="+mn-ea"/>
              </a:rPr>
              <a:t>也无需更改。也就是说，</a:t>
            </a:r>
            <a:r>
              <a:rPr lang="en-US" altLang="zh-CN" sz="3400" b="1" dirty="0">
                <a:latin typeface="+mn-ea"/>
              </a:rPr>
              <a:t>OLAP</a:t>
            </a:r>
            <a:r>
              <a:rPr lang="zh-CN" altLang="en-US" sz="3400" b="1" dirty="0">
                <a:latin typeface="+mn-ea"/>
              </a:rPr>
              <a:t>系统的数据模型对企业模型应该具有</a:t>
            </a:r>
            <a:r>
              <a:rPr lang="zh-CN" altLang="en-US" sz="3400" b="1" dirty="0">
                <a:solidFill>
                  <a:srgbClr val="FF0000"/>
                </a:solidFill>
                <a:latin typeface="+mn-ea"/>
              </a:rPr>
              <a:t>“鲁棒”性</a:t>
            </a:r>
            <a:r>
              <a:rPr lang="zh-CN" altLang="en-US" sz="3400" b="1" dirty="0">
                <a:latin typeface="+mn-ea"/>
              </a:rPr>
              <a:t>。</a:t>
            </a:r>
            <a:endParaRPr lang="en-US" altLang="zh-CN" sz="3400" b="1" dirty="0">
              <a:latin typeface="+mn-ea"/>
            </a:endParaRPr>
          </a:p>
          <a:p>
            <a:pPr marL="457200" lvl="1" indent="0" eaLnBrk="1" hangingPunct="1">
              <a:lnSpc>
                <a:spcPct val="140000"/>
              </a:lnSpc>
              <a:buClr>
                <a:srgbClr val="00B0F0"/>
              </a:buClr>
              <a:buNone/>
              <a:defRPr/>
            </a:pPr>
            <a:endParaRPr lang="en-US" altLang="zh-CN" sz="3400" b="1" dirty="0">
              <a:latin typeface="+mn-ea"/>
            </a:endParaRPr>
          </a:p>
          <a:p>
            <a:pPr lvl="1" eaLnBrk="1" hangingPunct="1">
              <a:lnSpc>
                <a:spcPts val="28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400" b="1" dirty="0">
                <a:latin typeface="+mn-ea"/>
              </a:rPr>
              <a:t>灵活的报表生成</a:t>
            </a:r>
            <a:endParaRPr lang="en-US" altLang="zh-CN" sz="3400" b="1" dirty="0">
              <a:latin typeface="+mn-ea"/>
            </a:endParaRPr>
          </a:p>
          <a:p>
            <a:pPr marL="457200" lvl="1" indent="0" eaLnBrk="1" hangingPunct="1">
              <a:lnSpc>
                <a:spcPct val="140000"/>
              </a:lnSpc>
              <a:buClr>
                <a:srgbClr val="00B0F0"/>
              </a:buClr>
              <a:buNone/>
              <a:defRPr/>
            </a:pPr>
            <a:r>
              <a:rPr lang="en-US" altLang="zh-CN" sz="3400" b="1" dirty="0">
                <a:latin typeface="+mn-ea"/>
              </a:rPr>
              <a:t>	</a:t>
            </a:r>
            <a:r>
              <a:rPr lang="zh-CN" altLang="en-US" sz="3400" b="1" dirty="0">
                <a:latin typeface="+mn-ea"/>
              </a:rPr>
              <a:t>使用</a:t>
            </a:r>
            <a:r>
              <a:rPr lang="en-US" altLang="zh-CN" sz="3400" b="1" dirty="0">
                <a:latin typeface="+mn-ea"/>
              </a:rPr>
              <a:t>OLAP</a:t>
            </a:r>
            <a:r>
              <a:rPr lang="zh-CN" altLang="en-US" sz="3400" b="1" dirty="0">
                <a:latin typeface="+mn-ea"/>
              </a:rPr>
              <a:t>服务器及其工具，用户可以按</a:t>
            </a:r>
            <a:r>
              <a:rPr lang="zh-CN" altLang="en-US" sz="3400" b="1" dirty="0">
                <a:solidFill>
                  <a:srgbClr val="FF0000"/>
                </a:solidFill>
                <a:latin typeface="+mn-ea"/>
              </a:rPr>
              <a:t>任何</a:t>
            </a:r>
            <a:r>
              <a:rPr lang="zh-CN" altLang="en-US" sz="3400" b="1" dirty="0">
                <a:latin typeface="+mn-ea"/>
              </a:rPr>
              <a:t>想要的方式来操作、分析、综合和查看数据。报表机制也应该提供此种灵活性，报表必须能从</a:t>
            </a:r>
            <a:r>
              <a:rPr lang="zh-CN" altLang="en-US" sz="3400" b="1" dirty="0">
                <a:solidFill>
                  <a:srgbClr val="FF0000"/>
                </a:solidFill>
                <a:latin typeface="+mn-ea"/>
              </a:rPr>
              <a:t>各种可能的方面</a:t>
            </a:r>
            <a:r>
              <a:rPr lang="zh-CN" altLang="en-US" sz="3400" b="1" dirty="0">
                <a:latin typeface="+mn-ea"/>
              </a:rPr>
              <a:t>显示出从数据模型中综合出的数据和信息，充分反映数据分析模型的多维特征，并可按用户需</a:t>
            </a:r>
            <a:r>
              <a:rPr lang="zh-CN" altLang="en-US" sz="3500" b="1" dirty="0">
                <a:latin typeface="+mn-ea"/>
              </a:rPr>
              <a:t>要的方式来显示它。</a:t>
            </a:r>
          </a:p>
          <a:p>
            <a:pPr lvl="1" eaLnBrk="1" hangingPunct="1">
              <a:lnSpc>
                <a:spcPct val="114000"/>
              </a:lnSpc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53AEBB0-25CB-431B-818E-B05EBF84E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1768433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报表性能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FE626AB-1444-4C7B-A83B-CAABE7CFC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764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4.1.2 OLAP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的准则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11544</TotalTime>
  <Words>4193</Words>
  <Application>Microsoft Office PowerPoint</Application>
  <PresentationFormat>全屏显示(4:3)</PresentationFormat>
  <Paragraphs>400</Paragraphs>
  <Slides>46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黑体</vt:lpstr>
      <vt:lpstr>楷体</vt:lpstr>
      <vt:lpstr>宋体</vt:lpstr>
      <vt:lpstr>宋体 (正文)</vt:lpstr>
      <vt:lpstr>微软雅黑</vt:lpstr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Pixel</vt:lpstr>
      <vt:lpstr>Office 主题​​</vt:lpstr>
      <vt:lpstr>Chart</vt:lpstr>
      <vt:lpstr>PowerPoint 演示文稿</vt:lpstr>
      <vt:lpstr>第4章 OLAP与数据立方体</vt:lpstr>
      <vt:lpstr>第 4 章 联机分析处理（OLAP）技术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4 章 联机分析处理（OLAP）技术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4 章 联机分析处理（OLAP）技术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4 章 联机分析处理（OLAP）技术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4 章 联机分析处理（OLAP）技术</vt:lpstr>
      <vt:lpstr>PowerPoint 演示文稿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Keykey</dc:creator>
  <cp:lastModifiedBy>中南 电教5</cp:lastModifiedBy>
  <cp:revision>671</cp:revision>
  <dcterms:created xsi:type="dcterms:W3CDTF">2004-02-06T08:11:24Z</dcterms:created>
  <dcterms:modified xsi:type="dcterms:W3CDTF">2023-10-24T01:55:29Z</dcterms:modified>
</cp:coreProperties>
</file>