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4" r:id="rId3"/>
  </p:sldMasterIdLst>
  <p:notesMasterIdLst>
    <p:notesMasterId r:id="rId5"/>
  </p:notesMasterIdLst>
  <p:sldIdLst>
    <p:sldId id="515" r:id="rId4"/>
    <p:sldId id="347" r:id="rId6"/>
    <p:sldId id="349" r:id="rId7"/>
    <p:sldId id="354" r:id="rId8"/>
    <p:sldId id="498" r:id="rId9"/>
    <p:sldId id="448" r:id="rId10"/>
    <p:sldId id="486" r:id="rId11"/>
    <p:sldId id="502" r:id="rId12"/>
    <p:sldId id="503" r:id="rId13"/>
    <p:sldId id="504" r:id="rId14"/>
    <p:sldId id="505" r:id="rId15"/>
    <p:sldId id="506" r:id="rId16"/>
    <p:sldId id="487" r:id="rId17"/>
    <p:sldId id="488" r:id="rId18"/>
    <p:sldId id="376" r:id="rId19"/>
    <p:sldId id="492" r:id="rId20"/>
    <p:sldId id="380" r:id="rId21"/>
    <p:sldId id="489" r:id="rId22"/>
    <p:sldId id="382" r:id="rId23"/>
    <p:sldId id="508" r:id="rId24"/>
    <p:sldId id="383" r:id="rId25"/>
    <p:sldId id="507" r:id="rId26"/>
    <p:sldId id="497" r:id="rId27"/>
    <p:sldId id="512" r:id="rId28"/>
    <p:sldId id="510" r:id="rId29"/>
    <p:sldId id="494" r:id="rId30"/>
    <p:sldId id="386" r:id="rId31"/>
    <p:sldId id="387" r:id="rId32"/>
    <p:sldId id="493" r:id="rId33"/>
    <p:sldId id="509" r:id="rId34"/>
    <p:sldId id="388" r:id="rId35"/>
    <p:sldId id="389" r:id="rId36"/>
    <p:sldId id="390" r:id="rId37"/>
    <p:sldId id="391" r:id="rId38"/>
    <p:sldId id="511" r:id="rId39"/>
    <p:sldId id="513" r:id="rId40"/>
    <p:sldId id="392" r:id="rId41"/>
    <p:sldId id="393" r:id="rId42"/>
    <p:sldId id="394" r:id="rId43"/>
    <p:sldId id="395" r:id="rId44"/>
    <p:sldId id="407" r:id="rId45"/>
    <p:sldId id="495" r:id="rId46"/>
    <p:sldId id="409" r:id="rId47"/>
    <p:sldId id="499" r:id="rId48"/>
    <p:sldId id="411" r:id="rId49"/>
    <p:sldId id="490" r:id="rId50"/>
  </p:sldIdLst>
  <p:sldSz cx="9144000" cy="6858000" type="screen4x3"/>
  <p:notesSz cx="6858000" cy="9144000"/>
  <p:custDataLst>
    <p:tags r:id="rId54"/>
  </p:custDataLst>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6366" autoAdjust="0"/>
  </p:normalViewPr>
  <p:slideViewPr>
    <p:cSldViewPr showGuides="1">
      <p:cViewPr varScale="1">
        <p:scale>
          <a:sx n="77" d="100"/>
          <a:sy n="77" d="100"/>
        </p:scale>
        <p:origin x="894" y="7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708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4" Type="http://schemas.openxmlformats.org/officeDocument/2006/relationships/tags" Target="tags/tag1.xml"/><Relationship Id="rId53" Type="http://schemas.openxmlformats.org/officeDocument/2006/relationships/tableStyles" Target="tableStyles.xml"/><Relationship Id="rId52" Type="http://schemas.openxmlformats.org/officeDocument/2006/relationships/viewProps" Target="viewProps.xml"/><Relationship Id="rId51" Type="http://schemas.openxmlformats.org/officeDocument/2006/relationships/presProps" Target="presProps.xml"/><Relationship Id="rId50" Type="http://schemas.openxmlformats.org/officeDocument/2006/relationships/slide" Target="slides/slide46.xml"/><Relationship Id="rId5" Type="http://schemas.openxmlformats.org/officeDocument/2006/relationships/notesMaster" Target="notesMasters/notesMaster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panose="020B0604020202020204" pitchFamily="34" charset="0"/>
                <a:ea typeface="宋体" panose="02010600030101010101" pitchFamily="2" charset="-122"/>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panose="020B0604020202020204" pitchFamily="34" charset="0"/>
                <a:ea typeface="宋体" panose="02010600030101010101" pitchFamily="2" charset="-122"/>
              </a:defRPr>
            </a:lvl1pPr>
          </a:lstStyle>
          <a:p>
            <a:pPr>
              <a:defRPr/>
            </a:pPr>
            <a:fld id="{E15504F6-C341-431E-801A-0F5A99221CE5}" type="datetimeFigureOut">
              <a:rPr lang="zh-CN" altLang="en-US"/>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panose="020B0604020202020204" pitchFamily="34" charset="0"/>
                <a:ea typeface="宋体" panose="02010600030101010101" pitchFamily="2" charset="-122"/>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eaLnBrk="1" hangingPunct="1">
              <a:defRPr sz="1200">
                <a:latin typeface="Arial" panose="020B0604020202020204" pitchFamily="34" charset="0"/>
                <a:ea typeface="宋体" panose="02010600030101010101" pitchFamily="2" charset="-122"/>
              </a:defRPr>
            </a:lvl1pPr>
          </a:lstStyle>
          <a:p>
            <a:pPr>
              <a:defRPr/>
            </a:pPr>
            <a:fld id="{B201DFD5-33B5-403B-BF20-738B0D02E031}" type="slidenum">
              <a:rPr lang="zh-CN" altLang="en-US"/>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0013" y="1141413"/>
            <a:ext cx="4114800" cy="3086100"/>
          </a:xfrm>
        </p:spPr>
      </p:sp>
      <p:sp>
        <p:nvSpPr>
          <p:cNvPr id="3" name="备注占位符 2"/>
          <p:cNvSpPr>
            <a:spLocks noGrp="1"/>
          </p:cNvSpPr>
          <p:nvPr>
            <p:ph type="body" idx="1"/>
          </p:nvPr>
        </p:nvSpPr>
        <p:spPr/>
        <p:txBody>
          <a:bodyPr/>
          <a:lstStyle/>
          <a:p>
            <a:endParaRPr lang="zh-CN" altLang="en-US" b="0" dirty="0"/>
          </a:p>
        </p:txBody>
      </p:sp>
      <p:sp>
        <p:nvSpPr>
          <p:cNvPr id="4" name="灯片编号占位符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3DE80291-01A3-406F-8604-7844AD21EA8F}" type="slidenum">
              <a:rPr kumimoji="0" lang="zh-CN" altLang="en-US" sz="1200" b="0" i="0" u="none" strike="noStrike" kern="1200" cap="none" spc="0" normalizeH="0" baseline="0" noProof="0" smtClean="0">
                <a:ln>
                  <a:noFill/>
                </a:ln>
                <a:solidFill>
                  <a:srgbClr val="000000"/>
                </a:solidFill>
                <a:effectLst/>
                <a:uLnTx/>
                <a:uFillTx/>
                <a:latin typeface="Tahoma" panose="020B0604030504040204" pitchFamily="34" charset="0"/>
                <a:ea typeface="宋体" panose="02010600030101010101" pitchFamily="2" charset="-122"/>
                <a:cs typeface="+mn-cs"/>
              </a:rPr>
            </a:fld>
            <a:endParaRPr kumimoji="0" lang="en-US" altLang="zh-CN" sz="1200" b="0" i="0" u="none" strike="noStrike" kern="1200" cap="none" spc="0" normalizeH="0" baseline="0" noProof="0" dirty="0">
              <a:ln>
                <a:noFill/>
              </a:ln>
              <a:solidFill>
                <a:srgbClr val="000000"/>
              </a:solidFill>
              <a:effectLst/>
              <a:uLnTx/>
              <a:uFillTx/>
              <a:latin typeface="Tahoma" panose="020B0604030504040204" pitchFamily="34" charset="0"/>
              <a:ea typeface="PMingLiU" panose="02020500000000000000" pitchFamily="18" charset="-120"/>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201DFD5-33B5-403B-BF20-738B0D02E031}" type="slidenum">
              <a:rPr lang="zh-CN" altLang="en-US" smtClean="0"/>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201DFD5-33B5-403B-BF20-738B0D02E031}" type="slidenum">
              <a:rPr lang="zh-CN" altLang="en-US" smtClean="0"/>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en-US" dirty="0"/>
              <a:t>例如：性别</a:t>
            </a:r>
            <a:r>
              <a:rPr lang="en-US" altLang="zh-CN" dirty="0"/>
              <a:t>=“</a:t>
            </a:r>
            <a:r>
              <a:rPr lang="zh-CN" altLang="en-US" dirty="0"/>
              <a:t>男”</a:t>
            </a:r>
            <a:r>
              <a:rPr lang="en-US" altLang="zh-CN" dirty="0"/>
              <a:t>=&gt;</a:t>
            </a:r>
            <a:r>
              <a:rPr lang="zh-CN" altLang="en-US" dirty="0"/>
              <a:t>职业</a:t>
            </a:r>
            <a:r>
              <a:rPr lang="en-US" altLang="zh-CN" dirty="0"/>
              <a:t>=“</a:t>
            </a:r>
            <a:r>
              <a:rPr lang="zh-CN" altLang="en-US" dirty="0"/>
              <a:t>老师” ，是布尔型关联规则；性别</a:t>
            </a:r>
            <a:r>
              <a:rPr lang="en-US" altLang="zh-CN" dirty="0"/>
              <a:t>=“</a:t>
            </a:r>
            <a:r>
              <a:rPr lang="zh-CN" altLang="en-US" dirty="0"/>
              <a:t>男”</a:t>
            </a:r>
            <a:r>
              <a:rPr lang="en-US" altLang="zh-CN" dirty="0"/>
              <a:t>=&gt;avg</a:t>
            </a:r>
            <a:r>
              <a:rPr lang="zh-CN" altLang="en-US" dirty="0"/>
              <a:t>（收入）</a:t>
            </a:r>
            <a:r>
              <a:rPr lang="en-US" altLang="zh-CN" dirty="0"/>
              <a:t>=5000</a:t>
            </a:r>
            <a:r>
              <a:rPr lang="zh-CN" altLang="en-US" dirty="0"/>
              <a:t>，涉及的收入是数值类型，所以是一个数值型关联规则。</a:t>
            </a:r>
            <a:endParaRPr lang="en-US" altLang="zh-CN" dirty="0"/>
          </a:p>
          <a:p>
            <a:r>
              <a:rPr lang="en-US" altLang="zh-CN" dirty="0"/>
              <a:t>2.</a:t>
            </a:r>
            <a:r>
              <a:rPr lang="zh-CN" altLang="en-US" dirty="0"/>
              <a:t>例如：</a:t>
            </a:r>
            <a:r>
              <a:rPr lang="en-US" altLang="zh-CN" dirty="0"/>
              <a:t>Adidas</a:t>
            </a:r>
            <a:r>
              <a:rPr lang="zh-CN" altLang="en-US" dirty="0"/>
              <a:t>篮球</a:t>
            </a:r>
            <a:r>
              <a:rPr lang="en-US" altLang="zh-CN" dirty="0"/>
              <a:t>=&gt;Nike</a:t>
            </a:r>
            <a:r>
              <a:rPr lang="zh-CN" altLang="en-US" dirty="0"/>
              <a:t>篮球服，是一个细节数据上的单层关联规则；篮球</a:t>
            </a:r>
            <a:r>
              <a:rPr lang="en-US" altLang="zh-CN" dirty="0"/>
              <a:t>=&gt;Nike</a:t>
            </a:r>
            <a:r>
              <a:rPr lang="zh-CN" altLang="en-US" dirty="0"/>
              <a:t>篮球服，是一个较高层次和细节层次之间的多层关联规则。</a:t>
            </a:r>
            <a:endParaRPr lang="en-US" altLang="zh-CN" dirty="0"/>
          </a:p>
          <a:p>
            <a:r>
              <a:rPr kumimoji="1" lang="en-US" altLang="zh-CN" dirty="0"/>
              <a:t>3.</a:t>
            </a:r>
            <a:r>
              <a:rPr lang="zh-CN" altLang="en-US" dirty="0"/>
              <a:t>例如：啤酒</a:t>
            </a:r>
            <a:r>
              <a:rPr lang="en-US" altLang="zh-CN" dirty="0"/>
              <a:t>=&gt;</a:t>
            </a:r>
            <a:r>
              <a:rPr lang="zh-CN" altLang="en-US" dirty="0"/>
              <a:t>尿布，这条规则只涉及到用户的购买的物品；性别</a:t>
            </a:r>
            <a:r>
              <a:rPr lang="en-US" altLang="zh-CN" dirty="0"/>
              <a:t>=“</a:t>
            </a:r>
            <a:r>
              <a:rPr lang="zh-CN" altLang="en-US" dirty="0"/>
              <a:t>男”</a:t>
            </a:r>
            <a:r>
              <a:rPr lang="en-US" altLang="zh-CN" dirty="0"/>
              <a:t>=&gt;</a:t>
            </a:r>
            <a:r>
              <a:rPr lang="zh-CN" altLang="en-US" dirty="0"/>
              <a:t>职业</a:t>
            </a:r>
            <a:r>
              <a:rPr lang="en-US" altLang="zh-CN" dirty="0"/>
              <a:t>=“</a:t>
            </a:r>
            <a:r>
              <a:rPr lang="zh-CN" altLang="en-US" dirty="0"/>
              <a:t>老师”，这条规则就涉及到两个字段的信息，是两个维上的一条关联规则。</a:t>
            </a:r>
            <a:endParaRPr kumimoji="1" lang="zh-CN" altLang="en-US" dirty="0"/>
          </a:p>
          <a:p>
            <a:endParaRPr lang="zh-CN" altLang="en-US" dirty="0"/>
          </a:p>
        </p:txBody>
      </p:sp>
      <p:sp>
        <p:nvSpPr>
          <p:cNvPr id="4" name="灯片编号占位符 3"/>
          <p:cNvSpPr>
            <a:spLocks noGrp="1"/>
          </p:cNvSpPr>
          <p:nvPr>
            <p:ph type="sldNum" sz="quarter" idx="10"/>
          </p:nvPr>
        </p:nvSpPr>
        <p:spPr/>
        <p:txBody>
          <a:bodyPr/>
          <a:lstStyle/>
          <a:p>
            <a:pPr>
              <a:defRPr/>
            </a:pPr>
            <a:fld id="{B201DFD5-33B5-403B-BF20-738B0D02E031}" type="slidenum">
              <a:rPr lang="zh-CN" altLang="en-US" smtClean="0"/>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en-US" dirty="0"/>
              <a:t>例如：性别</a:t>
            </a:r>
            <a:r>
              <a:rPr lang="en-US" altLang="zh-CN" dirty="0"/>
              <a:t>=“</a:t>
            </a:r>
            <a:r>
              <a:rPr lang="zh-CN" altLang="en-US" dirty="0"/>
              <a:t>男”</a:t>
            </a:r>
            <a:r>
              <a:rPr lang="en-US" altLang="zh-CN" dirty="0"/>
              <a:t>=&gt;</a:t>
            </a:r>
            <a:r>
              <a:rPr lang="zh-CN" altLang="en-US" dirty="0"/>
              <a:t>职业</a:t>
            </a:r>
            <a:r>
              <a:rPr lang="en-US" altLang="zh-CN" dirty="0"/>
              <a:t>=“</a:t>
            </a:r>
            <a:r>
              <a:rPr lang="zh-CN" altLang="en-US" dirty="0"/>
              <a:t>老师” ，是布尔型关联规则；性别</a:t>
            </a:r>
            <a:r>
              <a:rPr lang="en-US" altLang="zh-CN" dirty="0"/>
              <a:t>=“</a:t>
            </a:r>
            <a:r>
              <a:rPr lang="zh-CN" altLang="en-US" dirty="0"/>
              <a:t>男”</a:t>
            </a:r>
            <a:r>
              <a:rPr lang="en-US" altLang="zh-CN" dirty="0"/>
              <a:t>=&gt;avg</a:t>
            </a:r>
            <a:r>
              <a:rPr lang="zh-CN" altLang="en-US" dirty="0"/>
              <a:t>（收入）</a:t>
            </a:r>
            <a:r>
              <a:rPr lang="en-US" altLang="zh-CN" dirty="0"/>
              <a:t>=5000</a:t>
            </a:r>
            <a:r>
              <a:rPr lang="zh-CN" altLang="en-US" dirty="0"/>
              <a:t>，涉及的收入是数值类型，所以是一个数值型关联规则。</a:t>
            </a:r>
            <a:endParaRPr lang="en-US" altLang="zh-CN" dirty="0"/>
          </a:p>
          <a:p>
            <a:r>
              <a:rPr lang="en-US" altLang="zh-CN" dirty="0"/>
              <a:t>2.</a:t>
            </a:r>
            <a:r>
              <a:rPr lang="zh-CN" altLang="en-US" dirty="0"/>
              <a:t>例如：</a:t>
            </a:r>
            <a:r>
              <a:rPr lang="en-US" altLang="zh-CN" dirty="0"/>
              <a:t>Adidas</a:t>
            </a:r>
            <a:r>
              <a:rPr lang="zh-CN" altLang="en-US" dirty="0"/>
              <a:t>篮球</a:t>
            </a:r>
            <a:r>
              <a:rPr lang="en-US" altLang="zh-CN" dirty="0"/>
              <a:t>=&gt;Nike</a:t>
            </a:r>
            <a:r>
              <a:rPr lang="zh-CN" altLang="en-US" dirty="0"/>
              <a:t>篮球服，是一个细节数据上的单层关联规则；篮球</a:t>
            </a:r>
            <a:r>
              <a:rPr lang="en-US" altLang="zh-CN" dirty="0"/>
              <a:t>=&gt;Nike</a:t>
            </a:r>
            <a:r>
              <a:rPr lang="zh-CN" altLang="en-US" dirty="0"/>
              <a:t>篮球服，是一个较高层次和细节层次之间的多层关联规则。</a:t>
            </a:r>
            <a:endParaRPr lang="en-US" altLang="zh-CN" dirty="0"/>
          </a:p>
          <a:p>
            <a:r>
              <a:rPr kumimoji="1" lang="en-US" altLang="zh-CN" dirty="0"/>
              <a:t>3.</a:t>
            </a:r>
            <a:r>
              <a:rPr lang="zh-CN" altLang="en-US" dirty="0"/>
              <a:t>例如：啤酒</a:t>
            </a:r>
            <a:r>
              <a:rPr lang="en-US" altLang="zh-CN" dirty="0"/>
              <a:t>=&gt;</a:t>
            </a:r>
            <a:r>
              <a:rPr lang="zh-CN" altLang="en-US" dirty="0"/>
              <a:t>尿布，这条规则只涉及到用户的购买的物品；性别</a:t>
            </a:r>
            <a:r>
              <a:rPr lang="en-US" altLang="zh-CN" dirty="0"/>
              <a:t>=“</a:t>
            </a:r>
            <a:r>
              <a:rPr lang="zh-CN" altLang="en-US" dirty="0"/>
              <a:t>男”</a:t>
            </a:r>
            <a:r>
              <a:rPr lang="en-US" altLang="zh-CN" dirty="0"/>
              <a:t>=&gt;</a:t>
            </a:r>
            <a:r>
              <a:rPr lang="zh-CN" altLang="en-US" dirty="0"/>
              <a:t>职业</a:t>
            </a:r>
            <a:r>
              <a:rPr lang="en-US" altLang="zh-CN" dirty="0"/>
              <a:t>=“</a:t>
            </a:r>
            <a:r>
              <a:rPr lang="zh-CN" altLang="en-US" dirty="0"/>
              <a:t>老师”，这条规则就涉及到两个字段的信息，是两个维上的一条关联规则。</a:t>
            </a:r>
            <a:endParaRPr kumimoji="1" lang="zh-CN" altLang="en-US" dirty="0"/>
          </a:p>
          <a:p>
            <a:endParaRPr lang="zh-CN" altLang="en-US" dirty="0"/>
          </a:p>
        </p:txBody>
      </p:sp>
      <p:sp>
        <p:nvSpPr>
          <p:cNvPr id="4" name="灯片编号占位符 3"/>
          <p:cNvSpPr>
            <a:spLocks noGrp="1"/>
          </p:cNvSpPr>
          <p:nvPr>
            <p:ph type="sldNum" sz="quarter" idx="10"/>
          </p:nvPr>
        </p:nvSpPr>
        <p:spPr/>
        <p:txBody>
          <a:bodyPr/>
          <a:lstStyle/>
          <a:p>
            <a:pPr>
              <a:defRPr/>
            </a:pPr>
            <a:fld id="{B201DFD5-33B5-403B-BF20-738B0D02E031}" type="slidenum">
              <a:rPr lang="zh-CN" altLang="en-US" smtClean="0"/>
            </a:fld>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7890"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1" lang="zh-CN" altLang="en-US"/>
              <a:t>对于之前的例子，倒是很容易的知道频度项集。那么问题来了，如果物品的数量</a:t>
            </a:r>
            <a:r>
              <a:rPr lang="zh-CN" altLang="zh-CN">
                <a:latin typeface="Arial" panose="020B0604020202020204" pitchFamily="34" charset="0"/>
              </a:rPr>
              <a:t>很多呢？假如物品是商品（沃尔玛的商品类是100k的l量级）</a:t>
            </a:r>
            <a:r>
              <a:rPr lang="zh-CN" altLang="en-US">
                <a:latin typeface="Arial" panose="020B0604020202020204" pitchFamily="34" charset="0"/>
              </a:rPr>
              <a:t>，就算是计算机恐怕</a:t>
            </a:r>
            <a:endParaRPr lang="en-US" altLang="zh-CN">
              <a:latin typeface="Arial" panose="020B0604020202020204" pitchFamily="34" charset="0"/>
            </a:endParaRPr>
          </a:p>
          <a:p>
            <a:r>
              <a:rPr lang="zh-CN" altLang="en-US">
                <a:latin typeface="Arial" panose="020B0604020202020204" pitchFamily="34" charset="0"/>
              </a:rPr>
              <a:t>短时间内也不能完成计算，或者当我不光想知道哪两个商品的关联规则，而想知道哪三个四个五个甚至更多的商品经常同时被顾客购买，哪怕是借助高性能的计算机，</a:t>
            </a:r>
            <a:endParaRPr lang="en-US" altLang="zh-CN">
              <a:latin typeface="Arial" panose="020B0604020202020204" pitchFamily="34" charset="0"/>
            </a:endParaRPr>
          </a:p>
          <a:p>
            <a:r>
              <a:rPr lang="zh-CN" altLang="en-US">
                <a:latin typeface="Arial" panose="020B0604020202020204" pitchFamily="34" charset="0"/>
              </a:rPr>
              <a:t>也许一个小时，也许一天，也许计算机永远也算不出这个答案。</a:t>
            </a:r>
            <a:endParaRPr lang="en-US" altLang="zh-CN">
              <a:latin typeface="Arial" panose="020B0604020202020204" pitchFamily="34" charset="0"/>
            </a:endParaRPr>
          </a:p>
          <a:p>
            <a:endParaRPr kumimoji="1" lang="zh-CN" altLang="en-US"/>
          </a:p>
        </p:txBody>
      </p:sp>
      <p:sp>
        <p:nvSpPr>
          <p:cNvPr id="37891"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04109E8-E540-43C8-98CB-3EAA702C6BEB}"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7890"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1" lang="zh-CN" altLang="en-US" dirty="0"/>
              <a:t>对于之前的例子，倒是很容易的知道频度项集。那么问题来了，如果物品的数量</a:t>
            </a:r>
            <a:r>
              <a:rPr lang="zh-CN" altLang="zh-CN" dirty="0">
                <a:latin typeface="Arial" panose="020B0604020202020204" pitchFamily="34" charset="0"/>
              </a:rPr>
              <a:t>很多呢？假如物品是商品（沃尔玛的商品类是100k的l量级）</a:t>
            </a:r>
            <a:r>
              <a:rPr lang="zh-CN" altLang="en-US" dirty="0">
                <a:latin typeface="Arial" panose="020B0604020202020204" pitchFamily="34" charset="0"/>
              </a:rPr>
              <a:t>，就算是计算机恐怕</a:t>
            </a:r>
            <a:endParaRPr lang="en-US" altLang="zh-CN" dirty="0">
              <a:latin typeface="Arial" panose="020B0604020202020204" pitchFamily="34" charset="0"/>
            </a:endParaRPr>
          </a:p>
          <a:p>
            <a:r>
              <a:rPr lang="zh-CN" altLang="en-US" dirty="0">
                <a:latin typeface="Arial" panose="020B0604020202020204" pitchFamily="34" charset="0"/>
              </a:rPr>
              <a:t>短时间内也不能完成计算，或者当我不光想知道哪两个商品的关联规则，而想知道哪三个四个五个甚至更多的商品经常同时被顾客购买，哪怕是借助高性能的计算机，</a:t>
            </a:r>
            <a:endParaRPr lang="en-US" altLang="zh-CN" dirty="0">
              <a:latin typeface="Arial" panose="020B0604020202020204" pitchFamily="34" charset="0"/>
            </a:endParaRPr>
          </a:p>
          <a:p>
            <a:r>
              <a:rPr lang="zh-CN" altLang="en-US" dirty="0">
                <a:latin typeface="Arial" panose="020B0604020202020204" pitchFamily="34" charset="0"/>
              </a:rPr>
              <a:t>也许一个小时，也许一天，也许计算机永远也算不出这个答案。</a:t>
            </a:r>
            <a:endParaRPr lang="en-US" altLang="zh-CN" dirty="0">
              <a:latin typeface="Arial" panose="020B0604020202020204" pitchFamily="34" charset="0"/>
            </a:endParaRPr>
          </a:p>
          <a:p>
            <a:endParaRPr kumimoji="1" lang="zh-CN" altLang="en-US" dirty="0"/>
          </a:p>
        </p:txBody>
      </p:sp>
      <p:sp>
        <p:nvSpPr>
          <p:cNvPr id="37891"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04109E8-E540-43C8-98CB-3EAA702C6BEB}"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尿布，啤酒，炸鸡这三个商品频繁的被顾客同时购买，那么尿布，啤酒这两个商品也被顾客频繁的购买。</a:t>
            </a:r>
            <a:endParaRPr kumimoji="1" lang="zh-CN" altLang="en-US" dirty="0"/>
          </a:p>
          <a:p>
            <a:endParaRPr lang="zh-CN" altLang="en-US" dirty="0"/>
          </a:p>
        </p:txBody>
      </p:sp>
      <p:sp>
        <p:nvSpPr>
          <p:cNvPr id="4" name="灯片编号占位符 3"/>
          <p:cNvSpPr>
            <a:spLocks noGrp="1"/>
          </p:cNvSpPr>
          <p:nvPr>
            <p:ph type="sldNum" sz="quarter" idx="10"/>
          </p:nvPr>
        </p:nvSpPr>
        <p:spPr/>
        <p:txBody>
          <a:bodyPr/>
          <a:lstStyle/>
          <a:p>
            <a:pPr>
              <a:defRPr/>
            </a:pPr>
            <a:fld id="{B201DFD5-33B5-403B-BF20-738B0D02E031}" type="slidenum">
              <a:rPr lang="zh-CN" altLang="en-US" smtClean="0"/>
            </a:fld>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6082"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1" eaLnBrk="1" hangingPunct="1">
              <a:spcBef>
                <a:spcPct val="0"/>
              </a:spcBef>
            </a:pPr>
            <a:r>
              <a:rPr lang="zh-CN" altLang="it-IT" sz="1000"/>
              <a:t>定律</a:t>
            </a:r>
            <a:r>
              <a:rPr lang="it-IT" altLang="zh-CN" sz="1000"/>
              <a:t>1</a:t>
            </a:r>
            <a:r>
              <a:rPr lang="zh-CN" altLang="en-US" sz="1000"/>
              <a:t>：如果一个集合是频繁项集，则它的所有子集都是频繁项集。举例：假设一个集合</a:t>
            </a:r>
            <a:r>
              <a:rPr lang="en-US" altLang="zh-CN" sz="1000"/>
              <a:t>{A,B}</a:t>
            </a:r>
            <a:r>
              <a:rPr lang="zh-CN" altLang="en-US" sz="1000"/>
              <a:t>是频繁项集，即</a:t>
            </a:r>
            <a:r>
              <a:rPr lang="en-US" altLang="zh-CN" sz="1000"/>
              <a:t>A</a:t>
            </a:r>
            <a:r>
              <a:rPr lang="zh-CN" altLang="en-US" sz="1000"/>
              <a:t>、</a:t>
            </a:r>
            <a:r>
              <a:rPr lang="en-US" altLang="zh-CN" sz="1000"/>
              <a:t>B</a:t>
            </a:r>
            <a:r>
              <a:rPr lang="zh-CN" altLang="en-US" sz="1000"/>
              <a:t>同时出现在一条记录的次数大于等于最小支持度</a:t>
            </a:r>
            <a:r>
              <a:rPr lang="en-US" altLang="zh-CN" sz="1000"/>
              <a:t>min_support</a:t>
            </a:r>
            <a:r>
              <a:rPr lang="zh-CN" altLang="en-US" sz="1000"/>
              <a:t>，则它的子集</a:t>
            </a:r>
            <a:r>
              <a:rPr lang="en-US" altLang="zh-CN" sz="1000"/>
              <a:t>{A},{B}</a:t>
            </a:r>
            <a:r>
              <a:rPr lang="zh-CN" altLang="en-US" sz="1000"/>
              <a:t>出现次数必定大于等于</a:t>
            </a:r>
            <a:r>
              <a:rPr lang="en-US" altLang="zh-CN" sz="1000"/>
              <a:t>min_support</a:t>
            </a:r>
            <a:r>
              <a:rPr lang="zh-CN" altLang="en-US" sz="1000"/>
              <a:t>，即它的子集都是频繁项集。</a:t>
            </a:r>
            <a:endParaRPr lang="zh-CN" altLang="en-US" sz="1100"/>
          </a:p>
          <a:p>
            <a:pPr marL="0" lvl="1" eaLnBrk="1" hangingPunct="1">
              <a:spcBef>
                <a:spcPct val="0"/>
              </a:spcBef>
            </a:pPr>
            <a:r>
              <a:rPr lang="zh-CN" altLang="it-IT"/>
              <a:t>定律</a:t>
            </a:r>
            <a:r>
              <a:rPr lang="it-IT" altLang="zh-CN"/>
              <a:t>2</a:t>
            </a:r>
            <a:r>
              <a:rPr lang="zh-CN" altLang="it-IT"/>
              <a:t>：</a:t>
            </a:r>
            <a:r>
              <a:rPr lang="zh-CN" altLang="en-US" sz="1100"/>
              <a:t>如果一个集合不是频繁项集，则它的所有超集都不是频繁项集。举例：假设集合</a:t>
            </a:r>
            <a:r>
              <a:rPr lang="en-US" altLang="zh-CN" sz="1100"/>
              <a:t>{A}</a:t>
            </a:r>
            <a:r>
              <a:rPr lang="zh-CN" altLang="en-US" sz="1100"/>
              <a:t>不是频繁项集，即</a:t>
            </a:r>
            <a:r>
              <a:rPr lang="en-US" altLang="zh-CN" sz="1100"/>
              <a:t>A</a:t>
            </a:r>
            <a:r>
              <a:rPr lang="zh-CN" altLang="en-US" sz="1100"/>
              <a:t>出现的次数小于</a:t>
            </a:r>
            <a:r>
              <a:rPr lang="en-US" altLang="zh-CN" sz="1100"/>
              <a:t>min_support</a:t>
            </a:r>
            <a:r>
              <a:rPr lang="zh-CN" altLang="en-US" sz="1100"/>
              <a:t>，则它的任何超集如</a:t>
            </a:r>
            <a:r>
              <a:rPr lang="en-US" altLang="zh-CN" sz="1100"/>
              <a:t>{A,B}</a:t>
            </a:r>
            <a:r>
              <a:rPr lang="zh-CN" altLang="en-US" sz="1100"/>
              <a:t>出现的次数必定小于</a:t>
            </a:r>
            <a:r>
              <a:rPr lang="en-US" altLang="zh-CN" sz="1100"/>
              <a:t>min_support</a:t>
            </a:r>
            <a:r>
              <a:rPr lang="zh-CN" altLang="en-US" sz="1100"/>
              <a:t>，因此其超集必定也不是频繁项集。</a:t>
            </a:r>
            <a:endParaRPr lang="zh-CN" altLang="en-US" sz="1100"/>
          </a:p>
          <a:p>
            <a:endParaRPr kumimoji="1" lang="zh-CN" altLang="en-US"/>
          </a:p>
        </p:txBody>
      </p:sp>
      <p:sp>
        <p:nvSpPr>
          <p:cNvPr id="46083"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58CB490-7587-442D-82EB-DACF276F85C3}"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6082"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1" eaLnBrk="1" hangingPunct="1">
              <a:spcBef>
                <a:spcPct val="0"/>
              </a:spcBef>
            </a:pPr>
            <a:r>
              <a:rPr lang="zh-CN" altLang="it-IT" sz="1000"/>
              <a:t>定律</a:t>
            </a:r>
            <a:r>
              <a:rPr lang="it-IT" altLang="zh-CN" sz="1000"/>
              <a:t>1</a:t>
            </a:r>
            <a:r>
              <a:rPr lang="zh-CN" altLang="en-US" sz="1000"/>
              <a:t>：如果一个集合是频繁项集，则它的所有子集都是频繁项集。举例：假设一个集合</a:t>
            </a:r>
            <a:r>
              <a:rPr lang="en-US" altLang="zh-CN" sz="1000"/>
              <a:t>{A,B}</a:t>
            </a:r>
            <a:r>
              <a:rPr lang="zh-CN" altLang="en-US" sz="1000"/>
              <a:t>是频繁项集，即</a:t>
            </a:r>
            <a:r>
              <a:rPr lang="en-US" altLang="zh-CN" sz="1000"/>
              <a:t>A</a:t>
            </a:r>
            <a:r>
              <a:rPr lang="zh-CN" altLang="en-US" sz="1000"/>
              <a:t>、</a:t>
            </a:r>
            <a:r>
              <a:rPr lang="en-US" altLang="zh-CN" sz="1000"/>
              <a:t>B</a:t>
            </a:r>
            <a:r>
              <a:rPr lang="zh-CN" altLang="en-US" sz="1000"/>
              <a:t>同时出现在一条记录的次数大于等于最小支持度</a:t>
            </a:r>
            <a:r>
              <a:rPr lang="en-US" altLang="zh-CN" sz="1000"/>
              <a:t>min_support</a:t>
            </a:r>
            <a:r>
              <a:rPr lang="zh-CN" altLang="en-US" sz="1000"/>
              <a:t>，则它的子集</a:t>
            </a:r>
            <a:r>
              <a:rPr lang="en-US" altLang="zh-CN" sz="1000"/>
              <a:t>{A},{B}</a:t>
            </a:r>
            <a:r>
              <a:rPr lang="zh-CN" altLang="en-US" sz="1000"/>
              <a:t>出现次数必定大于等于</a:t>
            </a:r>
            <a:r>
              <a:rPr lang="en-US" altLang="zh-CN" sz="1000"/>
              <a:t>min_support</a:t>
            </a:r>
            <a:r>
              <a:rPr lang="zh-CN" altLang="en-US" sz="1000"/>
              <a:t>，即它的子集都是频繁项集。</a:t>
            </a:r>
            <a:endParaRPr lang="zh-CN" altLang="en-US" sz="1100"/>
          </a:p>
          <a:p>
            <a:pPr marL="0" lvl="1" eaLnBrk="1" hangingPunct="1">
              <a:spcBef>
                <a:spcPct val="0"/>
              </a:spcBef>
            </a:pPr>
            <a:r>
              <a:rPr lang="zh-CN" altLang="it-IT"/>
              <a:t>定律</a:t>
            </a:r>
            <a:r>
              <a:rPr lang="it-IT" altLang="zh-CN"/>
              <a:t>2</a:t>
            </a:r>
            <a:r>
              <a:rPr lang="zh-CN" altLang="it-IT"/>
              <a:t>：</a:t>
            </a:r>
            <a:r>
              <a:rPr lang="zh-CN" altLang="en-US" sz="1100"/>
              <a:t>如果一个集合不是频繁项集，则它的所有超集都不是频繁项集。举例：假设集合</a:t>
            </a:r>
            <a:r>
              <a:rPr lang="en-US" altLang="zh-CN" sz="1100"/>
              <a:t>{A}</a:t>
            </a:r>
            <a:r>
              <a:rPr lang="zh-CN" altLang="en-US" sz="1100"/>
              <a:t>不是频繁项集，即</a:t>
            </a:r>
            <a:r>
              <a:rPr lang="en-US" altLang="zh-CN" sz="1100"/>
              <a:t>A</a:t>
            </a:r>
            <a:r>
              <a:rPr lang="zh-CN" altLang="en-US" sz="1100"/>
              <a:t>出现的次数小于</a:t>
            </a:r>
            <a:r>
              <a:rPr lang="en-US" altLang="zh-CN" sz="1100"/>
              <a:t>min_support</a:t>
            </a:r>
            <a:r>
              <a:rPr lang="zh-CN" altLang="en-US" sz="1100"/>
              <a:t>，则它的任何超集如</a:t>
            </a:r>
            <a:r>
              <a:rPr lang="en-US" altLang="zh-CN" sz="1100"/>
              <a:t>{A,B}</a:t>
            </a:r>
            <a:r>
              <a:rPr lang="zh-CN" altLang="en-US" sz="1100"/>
              <a:t>出现的次数必定小于</a:t>
            </a:r>
            <a:r>
              <a:rPr lang="en-US" altLang="zh-CN" sz="1100"/>
              <a:t>min_support</a:t>
            </a:r>
            <a:r>
              <a:rPr lang="zh-CN" altLang="en-US" sz="1100"/>
              <a:t>，因此其超集必定也不是频繁项集。</a:t>
            </a:r>
            <a:endParaRPr lang="zh-CN" altLang="en-US" sz="1100"/>
          </a:p>
          <a:p>
            <a:endParaRPr kumimoji="1" lang="zh-CN" altLang="en-US"/>
          </a:p>
        </p:txBody>
      </p:sp>
      <p:sp>
        <p:nvSpPr>
          <p:cNvPr id="46083"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58CB490-7587-442D-82EB-DACF276F85C3}"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6082"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1" eaLnBrk="1" hangingPunct="1">
              <a:spcBef>
                <a:spcPct val="0"/>
              </a:spcBef>
            </a:pPr>
            <a:r>
              <a:rPr lang="zh-CN" altLang="it-IT" sz="1000"/>
              <a:t>定律</a:t>
            </a:r>
            <a:r>
              <a:rPr lang="it-IT" altLang="zh-CN" sz="1000"/>
              <a:t>1</a:t>
            </a:r>
            <a:r>
              <a:rPr lang="zh-CN" altLang="en-US" sz="1000"/>
              <a:t>：如果一个集合是频繁项集，则它的所有子集都是频繁项集。举例：假设一个集合</a:t>
            </a:r>
            <a:r>
              <a:rPr lang="en-US" altLang="zh-CN" sz="1000"/>
              <a:t>{A,B}</a:t>
            </a:r>
            <a:r>
              <a:rPr lang="zh-CN" altLang="en-US" sz="1000"/>
              <a:t>是频繁项集，即</a:t>
            </a:r>
            <a:r>
              <a:rPr lang="en-US" altLang="zh-CN" sz="1000"/>
              <a:t>A</a:t>
            </a:r>
            <a:r>
              <a:rPr lang="zh-CN" altLang="en-US" sz="1000"/>
              <a:t>、</a:t>
            </a:r>
            <a:r>
              <a:rPr lang="en-US" altLang="zh-CN" sz="1000"/>
              <a:t>B</a:t>
            </a:r>
            <a:r>
              <a:rPr lang="zh-CN" altLang="en-US" sz="1000"/>
              <a:t>同时出现在一条记录的次数大于等于最小支持度</a:t>
            </a:r>
            <a:r>
              <a:rPr lang="en-US" altLang="zh-CN" sz="1000"/>
              <a:t>min_support</a:t>
            </a:r>
            <a:r>
              <a:rPr lang="zh-CN" altLang="en-US" sz="1000"/>
              <a:t>，则它的子集</a:t>
            </a:r>
            <a:r>
              <a:rPr lang="en-US" altLang="zh-CN" sz="1000"/>
              <a:t>{A},{B}</a:t>
            </a:r>
            <a:r>
              <a:rPr lang="zh-CN" altLang="en-US" sz="1000"/>
              <a:t>出现次数必定大于等于</a:t>
            </a:r>
            <a:r>
              <a:rPr lang="en-US" altLang="zh-CN" sz="1000"/>
              <a:t>min_support</a:t>
            </a:r>
            <a:r>
              <a:rPr lang="zh-CN" altLang="en-US" sz="1000"/>
              <a:t>，即它的子集都是频繁项集。</a:t>
            </a:r>
            <a:endParaRPr lang="zh-CN" altLang="en-US" sz="1100"/>
          </a:p>
          <a:p>
            <a:pPr marL="0" lvl="1" eaLnBrk="1" hangingPunct="1">
              <a:spcBef>
                <a:spcPct val="0"/>
              </a:spcBef>
            </a:pPr>
            <a:r>
              <a:rPr lang="zh-CN" altLang="it-IT"/>
              <a:t>定律</a:t>
            </a:r>
            <a:r>
              <a:rPr lang="it-IT" altLang="zh-CN"/>
              <a:t>2</a:t>
            </a:r>
            <a:r>
              <a:rPr lang="zh-CN" altLang="it-IT"/>
              <a:t>：</a:t>
            </a:r>
            <a:r>
              <a:rPr lang="zh-CN" altLang="en-US" sz="1100"/>
              <a:t>如果一个集合不是频繁项集，则它的所有超集都不是频繁项集。举例：假设集合</a:t>
            </a:r>
            <a:r>
              <a:rPr lang="en-US" altLang="zh-CN" sz="1100"/>
              <a:t>{A}</a:t>
            </a:r>
            <a:r>
              <a:rPr lang="zh-CN" altLang="en-US" sz="1100"/>
              <a:t>不是频繁项集，即</a:t>
            </a:r>
            <a:r>
              <a:rPr lang="en-US" altLang="zh-CN" sz="1100"/>
              <a:t>A</a:t>
            </a:r>
            <a:r>
              <a:rPr lang="zh-CN" altLang="en-US" sz="1100"/>
              <a:t>出现的次数小于</a:t>
            </a:r>
            <a:r>
              <a:rPr lang="en-US" altLang="zh-CN" sz="1100"/>
              <a:t>min_support</a:t>
            </a:r>
            <a:r>
              <a:rPr lang="zh-CN" altLang="en-US" sz="1100"/>
              <a:t>，则它的任何超集如</a:t>
            </a:r>
            <a:r>
              <a:rPr lang="en-US" altLang="zh-CN" sz="1100"/>
              <a:t>{A,B}</a:t>
            </a:r>
            <a:r>
              <a:rPr lang="zh-CN" altLang="en-US" sz="1100"/>
              <a:t>出现的次数必定小于</a:t>
            </a:r>
            <a:r>
              <a:rPr lang="en-US" altLang="zh-CN" sz="1100"/>
              <a:t>min_support</a:t>
            </a:r>
            <a:r>
              <a:rPr lang="zh-CN" altLang="en-US" sz="1100"/>
              <a:t>，因此其超集必定也不是频繁项集。</a:t>
            </a:r>
            <a:endParaRPr lang="zh-CN" altLang="en-US" sz="1100"/>
          </a:p>
          <a:p>
            <a:endParaRPr kumimoji="1" lang="zh-CN" altLang="en-US"/>
          </a:p>
        </p:txBody>
      </p:sp>
      <p:sp>
        <p:nvSpPr>
          <p:cNvPr id="46083"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58CB490-7587-442D-82EB-DACF276F85C3}"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201DFD5-33B5-403B-BF20-738B0D02E031}" type="slidenum">
              <a:rPr lang="zh-CN" altLang="en-US" smtClean="0"/>
            </a:fld>
            <a:endParaRPr lang="en-US"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6082"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1" eaLnBrk="1" hangingPunct="1">
              <a:spcBef>
                <a:spcPct val="0"/>
              </a:spcBef>
            </a:pPr>
            <a:r>
              <a:rPr lang="zh-CN" altLang="it-IT" sz="1000"/>
              <a:t>定律</a:t>
            </a:r>
            <a:r>
              <a:rPr lang="it-IT" altLang="zh-CN" sz="1000"/>
              <a:t>1</a:t>
            </a:r>
            <a:r>
              <a:rPr lang="zh-CN" altLang="en-US" sz="1000"/>
              <a:t>：如果一个集合是频繁项集，则它的所有子集都是频繁项集。举例：假设一个集合</a:t>
            </a:r>
            <a:r>
              <a:rPr lang="en-US" altLang="zh-CN" sz="1000"/>
              <a:t>{A,B}</a:t>
            </a:r>
            <a:r>
              <a:rPr lang="zh-CN" altLang="en-US" sz="1000"/>
              <a:t>是频繁项集，即</a:t>
            </a:r>
            <a:r>
              <a:rPr lang="en-US" altLang="zh-CN" sz="1000"/>
              <a:t>A</a:t>
            </a:r>
            <a:r>
              <a:rPr lang="zh-CN" altLang="en-US" sz="1000"/>
              <a:t>、</a:t>
            </a:r>
            <a:r>
              <a:rPr lang="en-US" altLang="zh-CN" sz="1000"/>
              <a:t>B</a:t>
            </a:r>
            <a:r>
              <a:rPr lang="zh-CN" altLang="en-US" sz="1000"/>
              <a:t>同时出现在一条记录的次数大于等于最小支持度</a:t>
            </a:r>
            <a:r>
              <a:rPr lang="en-US" altLang="zh-CN" sz="1000"/>
              <a:t>min_support</a:t>
            </a:r>
            <a:r>
              <a:rPr lang="zh-CN" altLang="en-US" sz="1000"/>
              <a:t>，则它的子集</a:t>
            </a:r>
            <a:r>
              <a:rPr lang="en-US" altLang="zh-CN" sz="1000"/>
              <a:t>{A},{B}</a:t>
            </a:r>
            <a:r>
              <a:rPr lang="zh-CN" altLang="en-US" sz="1000"/>
              <a:t>出现次数必定大于等于</a:t>
            </a:r>
            <a:r>
              <a:rPr lang="en-US" altLang="zh-CN" sz="1000"/>
              <a:t>min_support</a:t>
            </a:r>
            <a:r>
              <a:rPr lang="zh-CN" altLang="en-US" sz="1000"/>
              <a:t>，即它的子集都是频繁项集。</a:t>
            </a:r>
            <a:endParaRPr lang="zh-CN" altLang="en-US" sz="1100"/>
          </a:p>
          <a:p>
            <a:pPr marL="0" lvl="1" eaLnBrk="1" hangingPunct="1">
              <a:spcBef>
                <a:spcPct val="0"/>
              </a:spcBef>
            </a:pPr>
            <a:r>
              <a:rPr lang="zh-CN" altLang="it-IT"/>
              <a:t>定律</a:t>
            </a:r>
            <a:r>
              <a:rPr lang="it-IT" altLang="zh-CN"/>
              <a:t>2</a:t>
            </a:r>
            <a:r>
              <a:rPr lang="zh-CN" altLang="it-IT"/>
              <a:t>：</a:t>
            </a:r>
            <a:r>
              <a:rPr lang="zh-CN" altLang="en-US" sz="1100"/>
              <a:t>如果一个集合不是频繁项集，则它的所有超集都不是频繁项集。举例：假设集合</a:t>
            </a:r>
            <a:r>
              <a:rPr lang="en-US" altLang="zh-CN" sz="1100"/>
              <a:t>{A}</a:t>
            </a:r>
            <a:r>
              <a:rPr lang="zh-CN" altLang="en-US" sz="1100"/>
              <a:t>不是频繁项集，即</a:t>
            </a:r>
            <a:r>
              <a:rPr lang="en-US" altLang="zh-CN" sz="1100"/>
              <a:t>A</a:t>
            </a:r>
            <a:r>
              <a:rPr lang="zh-CN" altLang="en-US" sz="1100"/>
              <a:t>出现的次数小于</a:t>
            </a:r>
            <a:r>
              <a:rPr lang="en-US" altLang="zh-CN" sz="1100"/>
              <a:t>min_support</a:t>
            </a:r>
            <a:r>
              <a:rPr lang="zh-CN" altLang="en-US" sz="1100"/>
              <a:t>，则它的任何超集如</a:t>
            </a:r>
            <a:r>
              <a:rPr lang="en-US" altLang="zh-CN" sz="1100"/>
              <a:t>{A,B}</a:t>
            </a:r>
            <a:r>
              <a:rPr lang="zh-CN" altLang="en-US" sz="1100"/>
              <a:t>出现的次数必定小于</a:t>
            </a:r>
            <a:r>
              <a:rPr lang="en-US" altLang="zh-CN" sz="1100"/>
              <a:t>min_support</a:t>
            </a:r>
            <a:r>
              <a:rPr lang="zh-CN" altLang="en-US" sz="1100"/>
              <a:t>，因此其超集必定也不是频繁项集。</a:t>
            </a:r>
            <a:endParaRPr lang="zh-CN" altLang="en-US" sz="1100"/>
          </a:p>
          <a:p>
            <a:endParaRPr kumimoji="1" lang="zh-CN" altLang="en-US"/>
          </a:p>
        </p:txBody>
      </p:sp>
      <p:sp>
        <p:nvSpPr>
          <p:cNvPr id="46083"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58CB490-7587-442D-82EB-DACF276F85C3}"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6082"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1" eaLnBrk="1" hangingPunct="1">
              <a:spcBef>
                <a:spcPct val="0"/>
              </a:spcBef>
            </a:pPr>
            <a:r>
              <a:rPr lang="zh-CN" altLang="it-IT" sz="1000"/>
              <a:t>定律</a:t>
            </a:r>
            <a:r>
              <a:rPr lang="it-IT" altLang="zh-CN" sz="1000"/>
              <a:t>1</a:t>
            </a:r>
            <a:r>
              <a:rPr lang="zh-CN" altLang="en-US" sz="1000"/>
              <a:t>：如果一个集合是频繁项集，则它的所有子集都是频繁项集。举例：假设一个集合</a:t>
            </a:r>
            <a:r>
              <a:rPr lang="en-US" altLang="zh-CN" sz="1000"/>
              <a:t>{A,B}</a:t>
            </a:r>
            <a:r>
              <a:rPr lang="zh-CN" altLang="en-US" sz="1000"/>
              <a:t>是频繁项集，即</a:t>
            </a:r>
            <a:r>
              <a:rPr lang="en-US" altLang="zh-CN" sz="1000"/>
              <a:t>A</a:t>
            </a:r>
            <a:r>
              <a:rPr lang="zh-CN" altLang="en-US" sz="1000"/>
              <a:t>、</a:t>
            </a:r>
            <a:r>
              <a:rPr lang="en-US" altLang="zh-CN" sz="1000"/>
              <a:t>B</a:t>
            </a:r>
            <a:r>
              <a:rPr lang="zh-CN" altLang="en-US" sz="1000"/>
              <a:t>同时出现在一条记录的次数大于等于最小支持度</a:t>
            </a:r>
            <a:r>
              <a:rPr lang="en-US" altLang="zh-CN" sz="1000"/>
              <a:t>min_support</a:t>
            </a:r>
            <a:r>
              <a:rPr lang="zh-CN" altLang="en-US" sz="1000"/>
              <a:t>，则它的子集</a:t>
            </a:r>
            <a:r>
              <a:rPr lang="en-US" altLang="zh-CN" sz="1000"/>
              <a:t>{A},{B}</a:t>
            </a:r>
            <a:r>
              <a:rPr lang="zh-CN" altLang="en-US" sz="1000"/>
              <a:t>出现次数必定大于等于</a:t>
            </a:r>
            <a:r>
              <a:rPr lang="en-US" altLang="zh-CN" sz="1000"/>
              <a:t>min_support</a:t>
            </a:r>
            <a:r>
              <a:rPr lang="zh-CN" altLang="en-US" sz="1000"/>
              <a:t>，即它的子集都是频繁项集。</a:t>
            </a:r>
            <a:endParaRPr lang="zh-CN" altLang="en-US" sz="1100"/>
          </a:p>
          <a:p>
            <a:pPr marL="0" lvl="1" eaLnBrk="1" hangingPunct="1">
              <a:spcBef>
                <a:spcPct val="0"/>
              </a:spcBef>
            </a:pPr>
            <a:r>
              <a:rPr lang="zh-CN" altLang="it-IT"/>
              <a:t>定律</a:t>
            </a:r>
            <a:r>
              <a:rPr lang="it-IT" altLang="zh-CN"/>
              <a:t>2</a:t>
            </a:r>
            <a:r>
              <a:rPr lang="zh-CN" altLang="it-IT"/>
              <a:t>：</a:t>
            </a:r>
            <a:r>
              <a:rPr lang="zh-CN" altLang="en-US" sz="1100"/>
              <a:t>如果一个集合不是频繁项集，则它的所有超集都不是频繁项集。举例：假设集合</a:t>
            </a:r>
            <a:r>
              <a:rPr lang="en-US" altLang="zh-CN" sz="1100"/>
              <a:t>{A}</a:t>
            </a:r>
            <a:r>
              <a:rPr lang="zh-CN" altLang="en-US" sz="1100"/>
              <a:t>不是频繁项集，即</a:t>
            </a:r>
            <a:r>
              <a:rPr lang="en-US" altLang="zh-CN" sz="1100"/>
              <a:t>A</a:t>
            </a:r>
            <a:r>
              <a:rPr lang="zh-CN" altLang="en-US" sz="1100"/>
              <a:t>出现的次数小于</a:t>
            </a:r>
            <a:r>
              <a:rPr lang="en-US" altLang="zh-CN" sz="1100"/>
              <a:t>min_support</a:t>
            </a:r>
            <a:r>
              <a:rPr lang="zh-CN" altLang="en-US" sz="1100"/>
              <a:t>，则它的任何超集如</a:t>
            </a:r>
            <a:r>
              <a:rPr lang="en-US" altLang="zh-CN" sz="1100"/>
              <a:t>{A,B}</a:t>
            </a:r>
            <a:r>
              <a:rPr lang="zh-CN" altLang="en-US" sz="1100"/>
              <a:t>出现的次数必定小于</a:t>
            </a:r>
            <a:r>
              <a:rPr lang="en-US" altLang="zh-CN" sz="1100"/>
              <a:t>min_support</a:t>
            </a:r>
            <a:r>
              <a:rPr lang="zh-CN" altLang="en-US" sz="1100"/>
              <a:t>，因此其超集必定也不是频繁项集。</a:t>
            </a:r>
            <a:endParaRPr lang="zh-CN" altLang="en-US" sz="1100"/>
          </a:p>
          <a:p>
            <a:endParaRPr kumimoji="1" lang="zh-CN" altLang="en-US"/>
          </a:p>
        </p:txBody>
      </p:sp>
      <p:sp>
        <p:nvSpPr>
          <p:cNvPr id="46083"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58CB490-7587-442D-82EB-DACF276F85C3}"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6082"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1" eaLnBrk="1" hangingPunct="1">
              <a:spcBef>
                <a:spcPct val="0"/>
              </a:spcBef>
            </a:pPr>
            <a:r>
              <a:rPr lang="zh-CN" altLang="it-IT" sz="1000"/>
              <a:t>定律</a:t>
            </a:r>
            <a:r>
              <a:rPr lang="it-IT" altLang="zh-CN" sz="1000"/>
              <a:t>1</a:t>
            </a:r>
            <a:r>
              <a:rPr lang="zh-CN" altLang="en-US" sz="1000"/>
              <a:t>：如果一个集合是频繁项集，则它的所有子集都是频繁项集。举例：假设一个集合</a:t>
            </a:r>
            <a:r>
              <a:rPr lang="en-US" altLang="zh-CN" sz="1000"/>
              <a:t>{A,B}</a:t>
            </a:r>
            <a:r>
              <a:rPr lang="zh-CN" altLang="en-US" sz="1000"/>
              <a:t>是频繁项集，即</a:t>
            </a:r>
            <a:r>
              <a:rPr lang="en-US" altLang="zh-CN" sz="1000"/>
              <a:t>A</a:t>
            </a:r>
            <a:r>
              <a:rPr lang="zh-CN" altLang="en-US" sz="1000"/>
              <a:t>、</a:t>
            </a:r>
            <a:r>
              <a:rPr lang="en-US" altLang="zh-CN" sz="1000"/>
              <a:t>B</a:t>
            </a:r>
            <a:r>
              <a:rPr lang="zh-CN" altLang="en-US" sz="1000"/>
              <a:t>同时出现在一条记录的次数大于等于最小支持度</a:t>
            </a:r>
            <a:r>
              <a:rPr lang="en-US" altLang="zh-CN" sz="1000"/>
              <a:t>min_support</a:t>
            </a:r>
            <a:r>
              <a:rPr lang="zh-CN" altLang="en-US" sz="1000"/>
              <a:t>，则它的子集</a:t>
            </a:r>
            <a:r>
              <a:rPr lang="en-US" altLang="zh-CN" sz="1000"/>
              <a:t>{A},{B}</a:t>
            </a:r>
            <a:r>
              <a:rPr lang="zh-CN" altLang="en-US" sz="1000"/>
              <a:t>出现次数必定大于等于</a:t>
            </a:r>
            <a:r>
              <a:rPr lang="en-US" altLang="zh-CN" sz="1000"/>
              <a:t>min_support</a:t>
            </a:r>
            <a:r>
              <a:rPr lang="zh-CN" altLang="en-US" sz="1000"/>
              <a:t>，即它的子集都是频繁项集。</a:t>
            </a:r>
            <a:endParaRPr lang="zh-CN" altLang="en-US" sz="1100"/>
          </a:p>
          <a:p>
            <a:pPr marL="0" lvl="1" eaLnBrk="1" hangingPunct="1">
              <a:spcBef>
                <a:spcPct val="0"/>
              </a:spcBef>
            </a:pPr>
            <a:r>
              <a:rPr lang="zh-CN" altLang="it-IT"/>
              <a:t>定律</a:t>
            </a:r>
            <a:r>
              <a:rPr lang="it-IT" altLang="zh-CN"/>
              <a:t>2</a:t>
            </a:r>
            <a:r>
              <a:rPr lang="zh-CN" altLang="it-IT"/>
              <a:t>：</a:t>
            </a:r>
            <a:r>
              <a:rPr lang="zh-CN" altLang="en-US" sz="1100"/>
              <a:t>如果一个集合不是频繁项集，则它的所有超集都不是频繁项集。举例：假设集合</a:t>
            </a:r>
            <a:r>
              <a:rPr lang="en-US" altLang="zh-CN" sz="1100"/>
              <a:t>{A}</a:t>
            </a:r>
            <a:r>
              <a:rPr lang="zh-CN" altLang="en-US" sz="1100"/>
              <a:t>不是频繁项集，即</a:t>
            </a:r>
            <a:r>
              <a:rPr lang="en-US" altLang="zh-CN" sz="1100"/>
              <a:t>A</a:t>
            </a:r>
            <a:r>
              <a:rPr lang="zh-CN" altLang="en-US" sz="1100"/>
              <a:t>出现的次数小于</a:t>
            </a:r>
            <a:r>
              <a:rPr lang="en-US" altLang="zh-CN" sz="1100"/>
              <a:t>min_support</a:t>
            </a:r>
            <a:r>
              <a:rPr lang="zh-CN" altLang="en-US" sz="1100"/>
              <a:t>，则它的任何超集如</a:t>
            </a:r>
            <a:r>
              <a:rPr lang="en-US" altLang="zh-CN" sz="1100"/>
              <a:t>{A,B}</a:t>
            </a:r>
            <a:r>
              <a:rPr lang="zh-CN" altLang="en-US" sz="1100"/>
              <a:t>出现的次数必定小于</a:t>
            </a:r>
            <a:r>
              <a:rPr lang="en-US" altLang="zh-CN" sz="1100"/>
              <a:t>min_support</a:t>
            </a:r>
            <a:r>
              <a:rPr lang="zh-CN" altLang="en-US" sz="1100"/>
              <a:t>，因此其超集必定也不是频繁项集。</a:t>
            </a:r>
            <a:endParaRPr lang="zh-CN" altLang="en-US" sz="1100"/>
          </a:p>
          <a:p>
            <a:endParaRPr kumimoji="1" lang="zh-CN" altLang="en-US"/>
          </a:p>
        </p:txBody>
      </p:sp>
      <p:sp>
        <p:nvSpPr>
          <p:cNvPr id="46083"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58CB490-7587-442D-82EB-DACF276F85C3}"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201DFD5-33B5-403B-BF20-738B0D02E031}" type="slidenum">
              <a:rPr lang="zh-CN" altLang="en-US" smtClean="0"/>
            </a:fld>
            <a:endParaRPr lang="en-US"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52226"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1" lang="zh-CN" altLang="en-US"/>
              <a:t>它可能需要产生大量候选项集</a:t>
            </a:r>
            <a:endParaRPr kumimoji="1" lang="en-US" altLang="zh-CN"/>
          </a:p>
          <a:p>
            <a:r>
              <a:rPr kumimoji="1" lang="zh-CN" altLang="en-US"/>
              <a:t>它可能需要重复地扫描数据库，通过匹配检查一个很大的候选集合</a:t>
            </a:r>
            <a:endParaRPr kumimoji="1" lang="zh-CN" altLang="en-US"/>
          </a:p>
        </p:txBody>
      </p:sp>
      <p:sp>
        <p:nvSpPr>
          <p:cNvPr id="52227"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0B84448-1C70-41AA-B3B1-85429CD3C88C}"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52226"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1" lang="zh-CN" altLang="en-US" dirty="0"/>
              <a:t>它可能需要产生大量候选项集</a:t>
            </a:r>
            <a:endParaRPr kumimoji="1" lang="en-US" altLang="zh-CN" dirty="0"/>
          </a:p>
          <a:p>
            <a:r>
              <a:rPr kumimoji="1" lang="zh-CN" altLang="en-US" dirty="0"/>
              <a:t>它可能需要重复地扫描数据库，通过匹配检查一个很大的候选集合</a:t>
            </a:r>
            <a:endParaRPr kumimoji="1" lang="zh-CN" altLang="en-US" dirty="0"/>
          </a:p>
        </p:txBody>
      </p:sp>
      <p:sp>
        <p:nvSpPr>
          <p:cNvPr id="52227"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0B84448-1C70-41AA-B3B1-85429CD3C88C}"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52226"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1" lang="zh-CN" altLang="en-US" dirty="0"/>
              <a:t>它可能需要产生大量候选项集</a:t>
            </a:r>
            <a:endParaRPr kumimoji="1" lang="en-US" altLang="zh-CN" dirty="0"/>
          </a:p>
          <a:p>
            <a:r>
              <a:rPr kumimoji="1" lang="zh-CN" altLang="en-US" dirty="0"/>
              <a:t>它可能需要重复地扫描数据库，通过匹配检查一个很大的候选集合</a:t>
            </a:r>
            <a:endParaRPr kumimoji="1" lang="zh-CN" altLang="en-US" dirty="0"/>
          </a:p>
        </p:txBody>
      </p:sp>
      <p:sp>
        <p:nvSpPr>
          <p:cNvPr id="52227"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0B84448-1C70-41AA-B3B1-85429CD3C88C}"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2466"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2467"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1E0F681-A05D-492B-8AB0-2BA74F70990D}"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幻灯片图像占位符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3970" name="备注占位符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zh-CN"/>
              <a:t>在一些应用</a:t>
            </a:r>
            <a:r>
              <a:rPr lang="en-US" altLang="zh-CN"/>
              <a:t>(</a:t>
            </a:r>
            <a:r>
              <a:rPr lang="zh-CN" altLang="zh-CN"/>
              <a:t>尤其是商业领城</a:t>
            </a:r>
            <a:r>
              <a:rPr lang="en-US" altLang="zh-CN"/>
              <a:t>)</a:t>
            </a:r>
            <a:r>
              <a:rPr lang="zh-CN" altLang="zh-CN"/>
              <a:t>中可用性和可解性方面都存在一定的局限。接下来会简要介绍一下挖掘算法的进阶算法。 </a:t>
            </a:r>
            <a:endParaRPr kumimoji="1" lang="zh-CN" altLang="en-US"/>
          </a:p>
        </p:txBody>
      </p:sp>
      <p:sp>
        <p:nvSpPr>
          <p:cNvPr id="83971"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7707637-B55F-4004-9FC4-7A2ECF68AE34}" type="slidenum">
              <a:rPr lang="zh-CN" altLang="en-US" smtClean="0"/>
            </a:fld>
            <a:endParaRPr lang="en-US"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幻灯片图像占位符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2946" name="备注占位符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zh-CN"/>
              <a:t>在一些应用</a:t>
            </a:r>
            <a:r>
              <a:rPr lang="en-US" altLang="zh-CN"/>
              <a:t>(</a:t>
            </a:r>
            <a:r>
              <a:rPr lang="zh-CN" altLang="zh-CN"/>
              <a:t>尤其是商业领城</a:t>
            </a:r>
            <a:r>
              <a:rPr lang="en-US" altLang="zh-CN"/>
              <a:t>)</a:t>
            </a:r>
            <a:r>
              <a:rPr lang="zh-CN" altLang="zh-CN"/>
              <a:t>中可用性和可解性方面都存在一定的局限。接下来会简要介绍一下挖掘算法的进阶算法。 </a:t>
            </a:r>
            <a:endParaRPr kumimoji="1" lang="zh-CN" altLang="en-US"/>
          </a:p>
        </p:txBody>
      </p:sp>
      <p:sp>
        <p:nvSpPr>
          <p:cNvPr id="82947"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9753A23-8192-4DF2-951F-4FFAF235E2B5}" type="slidenum">
              <a:rPr lang="zh-CN" altLang="en-US" smtClean="0"/>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5602"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zh-CN" altLang="en-US" dirty="0"/>
              <a:t>啤酒与尿布的故事是关联规则挖掘的一个经典案例这里有一则沃尔玛超市的趣闻。沃尔玛曾今对数据仓库中一年多的原始交易数据进行了详细的分析，</a:t>
            </a:r>
            <a:endParaRPr lang="en-US" altLang="zh-CN" dirty="0"/>
          </a:p>
          <a:p>
            <a:pPr eaLnBrk="1" hangingPunct="1">
              <a:spcBef>
                <a:spcPct val="0"/>
              </a:spcBef>
            </a:pPr>
            <a:r>
              <a:rPr lang="zh-CN" altLang="en-US" dirty="0"/>
              <a:t>发现与尿布一起被购买最多的商品竟然是啤酒。借助数据仓库和关联规则，发现了这个隐藏在背后       </a:t>
            </a:r>
            <a:endParaRPr lang="en-US" altLang="zh-CN" dirty="0"/>
          </a:p>
          <a:p>
            <a:pPr eaLnBrk="1" hangingPunct="1">
              <a:spcBef>
                <a:spcPct val="0"/>
              </a:spcBef>
            </a:pPr>
            <a:r>
              <a:rPr lang="zh-CN" altLang="en-US" dirty="0"/>
              <a:t>的事实：美国的妇女经常会嘱咐丈夫下班后为孩子买尿布，而</a:t>
            </a:r>
            <a:r>
              <a:rPr lang="en-US" altLang="zh-CN" dirty="0"/>
              <a:t>30%~40%</a:t>
            </a:r>
            <a:r>
              <a:rPr lang="zh-CN" altLang="en-US" dirty="0"/>
              <a:t>的丈夫在买完尿布之后又要</a:t>
            </a:r>
            <a:endParaRPr lang="en-US" altLang="zh-CN" dirty="0"/>
          </a:p>
          <a:p>
            <a:pPr eaLnBrk="1" hangingPunct="1">
              <a:spcBef>
                <a:spcPct val="0"/>
              </a:spcBef>
            </a:pPr>
            <a:r>
              <a:rPr lang="zh-CN" altLang="en-US" dirty="0"/>
              <a:t>顺便购买自己爱喝的啤酒。</a:t>
            </a:r>
            <a:endParaRPr lang="zh-CN" altLang="en-US" dirty="0"/>
          </a:p>
          <a:p>
            <a:pPr eaLnBrk="1" hangingPunct="1">
              <a:spcBef>
                <a:spcPct val="0"/>
              </a:spcBef>
            </a:pPr>
            <a:r>
              <a:rPr lang="zh-CN" altLang="en-US" dirty="0"/>
              <a:t>虽然故事不一定是真的，但确实能很好的解释关联规则挖掘的原理。</a:t>
            </a:r>
            <a:endParaRPr lang="en-US" altLang="zh-CN" dirty="0"/>
          </a:p>
          <a:p>
            <a:endParaRPr lang="zh-CN" altLang="en-US" dirty="0"/>
          </a:p>
        </p:txBody>
      </p:sp>
      <p:sp>
        <p:nvSpPr>
          <p:cNvPr id="25603"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0295533-3574-49B5-B112-4B4294232537}"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幻灯片图像占位符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2946" name="备注占位符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zh-CN"/>
              <a:t>在一些应用</a:t>
            </a:r>
            <a:r>
              <a:rPr lang="en-US" altLang="zh-CN"/>
              <a:t>(</a:t>
            </a:r>
            <a:r>
              <a:rPr lang="zh-CN" altLang="zh-CN"/>
              <a:t>尤其是商业领城</a:t>
            </a:r>
            <a:r>
              <a:rPr lang="en-US" altLang="zh-CN"/>
              <a:t>)</a:t>
            </a:r>
            <a:r>
              <a:rPr lang="zh-CN" altLang="zh-CN"/>
              <a:t>中可用性和可解性方面都存在一定的局限。接下来会简要介绍一下挖掘算法的进阶算法。 </a:t>
            </a:r>
            <a:endParaRPr kumimoji="1" lang="zh-CN" altLang="en-US"/>
          </a:p>
        </p:txBody>
      </p:sp>
      <p:sp>
        <p:nvSpPr>
          <p:cNvPr id="82947"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9753A23-8192-4DF2-951F-4FFAF235E2B5}" type="slidenum">
              <a:rPr lang="zh-CN" altLang="en-US" smtClean="0"/>
            </a:fld>
            <a:endParaRPr lang="en-US"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幻灯片图像占位符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4994" name="备注占位符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zh-CN" dirty="0"/>
              <a:t>在一些应用</a:t>
            </a:r>
            <a:r>
              <a:rPr lang="en-US" altLang="zh-CN" dirty="0"/>
              <a:t>(</a:t>
            </a:r>
            <a:r>
              <a:rPr lang="zh-CN" altLang="zh-CN" dirty="0"/>
              <a:t>尤其是商业领城</a:t>
            </a:r>
            <a:r>
              <a:rPr lang="en-US" altLang="zh-CN" dirty="0"/>
              <a:t>)</a:t>
            </a:r>
            <a:r>
              <a:rPr lang="zh-CN" altLang="zh-CN" dirty="0"/>
              <a:t>中可用性和可解性方面都存在一定的局限。接下来会简要介绍一下挖掘算法的进阶算法。 </a:t>
            </a:r>
            <a:endParaRPr kumimoji="1" lang="zh-CN" altLang="en-US" dirty="0"/>
          </a:p>
        </p:txBody>
      </p:sp>
      <p:sp>
        <p:nvSpPr>
          <p:cNvPr id="84995"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A775B3D-AB68-4ECD-B59E-AB7F902E382A}" type="slidenum">
              <a:rPr lang="zh-CN" altLang="en-US" smtClean="0"/>
            </a:fld>
            <a:endParaRPr lang="en-US"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幻灯片图像占位符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4994" name="备注占位符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1" lang="zh-CN" altLang="en-US" dirty="0"/>
          </a:p>
        </p:txBody>
      </p:sp>
      <p:sp>
        <p:nvSpPr>
          <p:cNvPr id="84995"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A775B3D-AB68-4ECD-B59E-AB7F902E382A}" type="slidenum">
              <a:rPr lang="zh-CN" altLang="en-US" smtClean="0"/>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5602"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zh-CN" altLang="en-US" dirty="0"/>
              <a:t>啤酒与尿布的故事是关联规则挖掘的一个经典案例这里有一则沃尔玛超市的趣闻。沃尔玛曾今对数据仓库中一年多的原始交易数据进行了详细的分析，</a:t>
            </a:r>
            <a:endParaRPr lang="en-US" altLang="zh-CN" dirty="0"/>
          </a:p>
          <a:p>
            <a:pPr eaLnBrk="1" hangingPunct="1">
              <a:spcBef>
                <a:spcPct val="0"/>
              </a:spcBef>
            </a:pPr>
            <a:r>
              <a:rPr lang="zh-CN" altLang="en-US" dirty="0"/>
              <a:t>发现与尿布一起被购买最多的商品竟然是啤酒。借助数据仓库和关联规则，发现了这个隐藏在背后       </a:t>
            </a:r>
            <a:endParaRPr lang="en-US" altLang="zh-CN" dirty="0"/>
          </a:p>
          <a:p>
            <a:pPr eaLnBrk="1" hangingPunct="1">
              <a:spcBef>
                <a:spcPct val="0"/>
              </a:spcBef>
            </a:pPr>
            <a:r>
              <a:rPr lang="zh-CN" altLang="en-US" dirty="0"/>
              <a:t>的事实：美国的妇女经常会嘱咐丈夫下班后为孩子买尿布，而</a:t>
            </a:r>
            <a:r>
              <a:rPr lang="en-US" altLang="zh-CN" dirty="0"/>
              <a:t>30%~40%</a:t>
            </a:r>
            <a:r>
              <a:rPr lang="zh-CN" altLang="en-US" dirty="0"/>
              <a:t>的丈夫在买完尿布之后又要</a:t>
            </a:r>
            <a:endParaRPr lang="en-US" altLang="zh-CN" dirty="0"/>
          </a:p>
          <a:p>
            <a:pPr eaLnBrk="1" hangingPunct="1">
              <a:spcBef>
                <a:spcPct val="0"/>
              </a:spcBef>
            </a:pPr>
            <a:r>
              <a:rPr lang="zh-CN" altLang="en-US" dirty="0"/>
              <a:t>顺便购买自己爱喝的啤酒。</a:t>
            </a:r>
            <a:endParaRPr lang="zh-CN" altLang="en-US" dirty="0"/>
          </a:p>
          <a:p>
            <a:pPr eaLnBrk="1" hangingPunct="1">
              <a:spcBef>
                <a:spcPct val="0"/>
              </a:spcBef>
            </a:pPr>
            <a:r>
              <a:rPr lang="zh-CN" altLang="en-US" dirty="0"/>
              <a:t>，但确实能很好的解释关联规则挖掘的原理。</a:t>
            </a:r>
            <a:endParaRPr lang="en-US" altLang="zh-CN" dirty="0"/>
          </a:p>
          <a:p>
            <a:endParaRPr lang="zh-CN" altLang="en-US" dirty="0"/>
          </a:p>
        </p:txBody>
      </p:sp>
      <p:sp>
        <p:nvSpPr>
          <p:cNvPr id="25603"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0295533-3574-49B5-B112-4B4294232537}"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201DFD5-33B5-403B-BF20-738B0D02E031}" type="slidenum">
              <a:rPr lang="zh-CN" altLang="en-US" smtClean="0"/>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201DFD5-33B5-403B-BF20-738B0D02E031}" type="slidenum">
              <a:rPr lang="zh-CN" altLang="en-US" smtClean="0"/>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201DFD5-33B5-403B-BF20-738B0D02E031}" type="slidenum">
              <a:rPr lang="zh-CN" altLang="en-US" smtClean="0"/>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201DFD5-33B5-403B-BF20-738B0D02E031}" type="slidenum">
              <a:rPr lang="zh-CN" altLang="en-US" smtClean="0"/>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201DFD5-33B5-403B-BF20-738B0D02E031}" type="slidenum">
              <a:rPr lang="zh-CN" altLang="en-US" smtClean="0"/>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grpSp>
        <p:nvGrpSpPr>
          <p:cNvPr id="4" name="Group 2"/>
          <p:cNvGrpSpPr/>
          <p:nvPr/>
        </p:nvGrpSpPr>
        <p:grpSpPr bwMode="auto">
          <a:xfrm>
            <a:off x="0" y="0"/>
            <a:ext cx="9144000" cy="6858000"/>
            <a:chOff x="0" y="0"/>
            <a:chExt cx="5760" cy="4320"/>
          </a:xfrm>
        </p:grpSpPr>
        <p:sp>
          <p:nvSpPr>
            <p:cNvPr id="5"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en-US" sz="2400">
                <a:latin typeface="Times New Roman" panose="02020603050405020304" pitchFamily="18" charset="0"/>
              </a:endParaRPr>
            </a:p>
          </p:txBody>
        </p:sp>
        <p:sp>
          <p:nvSpPr>
            <p:cNvPr id="6" name="Rectangle 4"/>
            <p:cNvSpPr>
              <a:spLocks noChangeArrowheads="1"/>
            </p:cNvSpPr>
            <p:nvPr/>
          </p:nvSpPr>
          <p:spPr bwMode="hidden">
            <a:xfrm>
              <a:off x="1081" y="1065"/>
              <a:ext cx="4679" cy="159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grpSp>
          <p:nvGrpSpPr>
            <p:cNvPr id="7" name="Group 5"/>
            <p:cNvGrpSpPr/>
            <p:nvPr/>
          </p:nvGrpSpPr>
          <p:grpSpPr bwMode="auto">
            <a:xfrm>
              <a:off x="0" y="672"/>
              <a:ext cx="1806" cy="1989"/>
              <a:chOff x="0" y="672"/>
              <a:chExt cx="1806" cy="1989"/>
            </a:xfrm>
          </p:grpSpPr>
          <p:sp>
            <p:nvSpPr>
              <p:cNvPr id="8" name="Rectangle 6"/>
              <p:cNvSpPr>
                <a:spLocks noChangeArrowheads="1"/>
              </p:cNvSpPr>
              <p:nvPr userDrawn="1"/>
            </p:nvSpPr>
            <p:spPr bwMode="auto">
              <a:xfrm>
                <a:off x="361" y="2257"/>
                <a:ext cx="363" cy="40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9" name="Rectangle 7"/>
              <p:cNvSpPr>
                <a:spLocks noChangeArrowheads="1"/>
              </p:cNvSpPr>
              <p:nvPr userDrawn="1"/>
            </p:nvSpPr>
            <p:spPr bwMode="auto">
              <a:xfrm>
                <a:off x="1081" y="1065"/>
                <a:ext cx="362" cy="40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0" name="Rectangle 8"/>
              <p:cNvSpPr>
                <a:spLocks noChangeArrowheads="1"/>
              </p:cNvSpPr>
              <p:nvPr userDrawn="1"/>
            </p:nvSpPr>
            <p:spPr bwMode="auto">
              <a:xfrm>
                <a:off x="1437" y="672"/>
                <a:ext cx="369" cy="4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1" name="Rectangle 9"/>
              <p:cNvSpPr>
                <a:spLocks noChangeArrowheads="1"/>
              </p:cNvSpPr>
              <p:nvPr userDrawn="1"/>
            </p:nvSpPr>
            <p:spPr bwMode="auto">
              <a:xfrm>
                <a:off x="719" y="2257"/>
                <a:ext cx="368" cy="40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2" name="Rectangle 10"/>
              <p:cNvSpPr>
                <a:spLocks noChangeArrowheads="1"/>
              </p:cNvSpPr>
              <p:nvPr userDrawn="1"/>
            </p:nvSpPr>
            <p:spPr bwMode="auto">
              <a:xfrm>
                <a:off x="1437" y="1065"/>
                <a:ext cx="369" cy="40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3" name="Rectangle 11"/>
              <p:cNvSpPr>
                <a:spLocks noChangeArrowheads="1"/>
              </p:cNvSpPr>
              <p:nvPr userDrawn="1"/>
            </p:nvSpPr>
            <p:spPr bwMode="auto">
              <a:xfrm>
                <a:off x="719" y="1464"/>
                <a:ext cx="368" cy="3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4" name="Rectangle 12"/>
              <p:cNvSpPr>
                <a:spLocks noChangeArrowheads="1"/>
              </p:cNvSpPr>
              <p:nvPr userDrawn="1"/>
            </p:nvSpPr>
            <p:spPr bwMode="auto">
              <a:xfrm>
                <a:off x="0" y="1464"/>
                <a:ext cx="367" cy="39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5" name="Rectangle 13"/>
              <p:cNvSpPr>
                <a:spLocks noChangeArrowheads="1"/>
              </p:cNvSpPr>
              <p:nvPr userDrawn="1"/>
            </p:nvSpPr>
            <p:spPr bwMode="auto">
              <a:xfrm>
                <a:off x="1081" y="1464"/>
                <a:ext cx="362" cy="39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6" name="Rectangle 14"/>
              <p:cNvSpPr>
                <a:spLocks noChangeArrowheads="1"/>
              </p:cNvSpPr>
              <p:nvPr userDrawn="1"/>
            </p:nvSpPr>
            <p:spPr bwMode="auto">
              <a:xfrm>
                <a:off x="361" y="1857"/>
                <a:ext cx="363" cy="40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7" name="Rectangle 15"/>
              <p:cNvSpPr>
                <a:spLocks noChangeArrowheads="1"/>
              </p:cNvSpPr>
              <p:nvPr userDrawn="1"/>
            </p:nvSpPr>
            <p:spPr bwMode="auto">
              <a:xfrm>
                <a:off x="719" y="1857"/>
                <a:ext cx="368" cy="4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grpSp>
      </p:grpSp>
      <p:pic>
        <p:nvPicPr>
          <p:cNvPr id="18" name="图片 31"/>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175" y="20638"/>
            <a:ext cx="1976438" cy="197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9043"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pPr lvl="0"/>
            <a:r>
              <a:rPr lang="zh-CN" altLang="en-US" noProof="0"/>
              <a:t>单击此处编辑母版标题样式</a:t>
            </a:r>
            <a:endParaRPr lang="zh-CN" altLang="en-US" noProof="0"/>
          </a:p>
        </p:txBody>
      </p:sp>
      <p:sp>
        <p:nvSpPr>
          <p:cNvPr id="129044" name="Rectangle 20"/>
          <p:cNvSpPr>
            <a:spLocks noGrp="1" noChangeArrowheads="1"/>
          </p:cNvSpPr>
          <p:nvPr>
            <p:ph type="subTitle" idx="1"/>
          </p:nvPr>
        </p:nvSpPr>
        <p:spPr>
          <a:xfrm>
            <a:off x="2971800" y="4267200"/>
            <a:ext cx="6019800" cy="1752600"/>
          </a:xfrm>
        </p:spPr>
        <p:txBody>
          <a:bodyPr/>
          <a:lstStyle>
            <a:lvl1pPr marL="0" indent="0">
              <a:buFont typeface="Wingdings" panose="05000000000000000000" pitchFamily="2" charset="2"/>
              <a:buNone/>
              <a:defRPr sz="3400"/>
            </a:lvl1pPr>
          </a:lstStyle>
          <a:p>
            <a:pPr lvl="0"/>
            <a:r>
              <a:rPr lang="zh-CN" altLang="en-US" noProof="0"/>
              <a:t>单击此处编辑母版副标题样式</a:t>
            </a:r>
            <a:endParaRPr lang="zh-CN" altLang="en-US" noProof="0"/>
          </a:p>
        </p:txBody>
      </p:sp>
      <p:sp>
        <p:nvSpPr>
          <p:cNvPr id="19" name="Rectangle 16"/>
          <p:cNvSpPr>
            <a:spLocks noGrp="1" noChangeArrowheads="1"/>
          </p:cNvSpPr>
          <p:nvPr>
            <p:ph type="dt" sz="half" idx="10"/>
          </p:nvPr>
        </p:nvSpPr>
        <p:spPr>
          <a:xfrm>
            <a:off x="457200" y="6248400"/>
            <a:ext cx="2133600" cy="457200"/>
          </a:xfrm>
        </p:spPr>
        <p:txBody>
          <a:bodyPr/>
          <a:lstStyle>
            <a:lvl1pPr>
              <a:defRPr/>
            </a:lvl1pPr>
          </a:lstStyle>
          <a:p>
            <a:pPr>
              <a:defRPr/>
            </a:pPr>
            <a:fld id="{99E0E8C9-8C9C-41E4-928F-8CD8A57ED625}" type="datetimeFigureOut">
              <a:rPr lang="zh-CN" altLang="en-US"/>
            </a:fld>
            <a:endParaRPr lang="en-US" altLang="zh-CN"/>
          </a:p>
        </p:txBody>
      </p:sp>
      <p:sp>
        <p:nvSpPr>
          <p:cNvPr id="20" name="Rectangle 17"/>
          <p:cNvSpPr>
            <a:spLocks noGrp="1" noChangeArrowheads="1"/>
          </p:cNvSpPr>
          <p:nvPr>
            <p:ph type="ftr" sz="quarter" idx="11"/>
          </p:nvPr>
        </p:nvSpPr>
        <p:spPr/>
        <p:txBody>
          <a:bodyPr/>
          <a:lstStyle>
            <a:lvl1pPr>
              <a:defRPr/>
            </a:lvl1pPr>
          </a:lstStyle>
          <a:p>
            <a:pPr>
              <a:defRPr/>
            </a:pPr>
            <a:endParaRPr lang="en-US" altLang="zh-CN"/>
          </a:p>
        </p:txBody>
      </p:sp>
      <p:sp>
        <p:nvSpPr>
          <p:cNvPr id="21" name="Rectangle 18"/>
          <p:cNvSpPr>
            <a:spLocks noGrp="1" noChangeArrowheads="1"/>
          </p:cNvSpPr>
          <p:nvPr>
            <p:ph type="sldNum" sz="quarter" idx="12"/>
          </p:nvPr>
        </p:nvSpPr>
        <p:spPr/>
        <p:txBody>
          <a:bodyPr/>
          <a:lstStyle>
            <a:lvl1pPr>
              <a:defRPr/>
            </a:lvl1pPr>
          </a:lstStyle>
          <a:p>
            <a:pPr>
              <a:defRPr/>
            </a:pPr>
            <a:fld id="{8D566F36-B2AC-4F8E-AA2E-B2D956EE69B1}" type="slidenum">
              <a:rPr lang="zh-CN" altLang="en-US"/>
            </a:fld>
            <a:endParaRPr lang="en-US" altLang="zh-CN"/>
          </a:p>
        </p:txBody>
      </p:sp>
    </p:spTree>
  </p:cSld>
  <p:clrMapOvr>
    <a:masterClrMapping/>
  </p:clrMapOvr>
  <p:transition>
    <p:push/>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2"/>
          <p:cNvSpPr>
            <a:spLocks noGrp="1" noChangeArrowheads="1"/>
          </p:cNvSpPr>
          <p:nvPr>
            <p:ph type="ftr" sz="quarter" idx="10"/>
          </p:nvPr>
        </p:nvSpPr>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p:txBody>
          <a:bodyPr/>
          <a:lstStyle>
            <a:lvl1pPr>
              <a:defRPr/>
            </a:lvl1pPr>
          </a:lstStyle>
          <a:p>
            <a:pPr>
              <a:defRPr/>
            </a:pPr>
            <a:fld id="{47C39F37-47AA-4E06-B12D-16E1F66217F6}" type="slidenum">
              <a:rPr lang="zh-CN" altLang="en-US"/>
            </a:fld>
            <a:endParaRPr lang="en-US" altLang="zh-CN"/>
          </a:p>
        </p:txBody>
      </p:sp>
      <p:sp>
        <p:nvSpPr>
          <p:cNvPr id="6" name="Rectangle 16"/>
          <p:cNvSpPr>
            <a:spLocks noGrp="1" noChangeArrowheads="1"/>
          </p:cNvSpPr>
          <p:nvPr>
            <p:ph type="dt" sz="half" idx="12"/>
          </p:nvPr>
        </p:nvSpPr>
        <p:spPr/>
        <p:txBody>
          <a:bodyPr/>
          <a:lstStyle>
            <a:lvl1pPr>
              <a:defRPr/>
            </a:lvl1pPr>
          </a:lstStyle>
          <a:p>
            <a:pPr>
              <a:defRPr/>
            </a:pPr>
            <a:fld id="{1C0EBCCF-1540-4D8C-9500-6213353859B9}" type="datetimeFigureOut">
              <a:rPr lang="zh-CN" altLang="en-US"/>
            </a:fld>
            <a:endParaRPr lang="en-US" altLang="zh-CN"/>
          </a:p>
        </p:txBody>
      </p:sp>
    </p:spTree>
  </p:cSld>
  <p:clrMapOvr>
    <a:masterClrMapping/>
  </p:clrMapOvr>
  <p:transition>
    <p:push/>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457200"/>
            <a:ext cx="2057400" cy="541020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457200"/>
            <a:ext cx="6019800" cy="541020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2"/>
          <p:cNvSpPr>
            <a:spLocks noGrp="1" noChangeArrowheads="1"/>
          </p:cNvSpPr>
          <p:nvPr>
            <p:ph type="ftr" sz="quarter" idx="10"/>
          </p:nvPr>
        </p:nvSpPr>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p:txBody>
          <a:bodyPr/>
          <a:lstStyle>
            <a:lvl1pPr>
              <a:defRPr/>
            </a:lvl1pPr>
          </a:lstStyle>
          <a:p>
            <a:pPr>
              <a:defRPr/>
            </a:pPr>
            <a:fld id="{51E0041A-0809-4230-93E9-5966258CEAED}" type="slidenum">
              <a:rPr lang="zh-CN" altLang="en-US"/>
            </a:fld>
            <a:endParaRPr lang="en-US" altLang="zh-CN"/>
          </a:p>
        </p:txBody>
      </p:sp>
      <p:sp>
        <p:nvSpPr>
          <p:cNvPr id="6" name="Rectangle 16"/>
          <p:cNvSpPr>
            <a:spLocks noGrp="1" noChangeArrowheads="1"/>
          </p:cNvSpPr>
          <p:nvPr>
            <p:ph type="dt" sz="half" idx="12"/>
          </p:nvPr>
        </p:nvSpPr>
        <p:spPr/>
        <p:txBody>
          <a:bodyPr/>
          <a:lstStyle>
            <a:lvl1pPr>
              <a:defRPr/>
            </a:lvl1pPr>
          </a:lstStyle>
          <a:p>
            <a:pPr>
              <a:defRPr/>
            </a:pPr>
            <a:fld id="{8C463345-3A77-4B2A-9B00-5069CB9A7FCA}" type="datetimeFigureOut">
              <a:rPr lang="zh-CN" altLang="en-US"/>
            </a:fld>
            <a:endParaRPr lang="en-US" altLang="zh-CN"/>
          </a:p>
        </p:txBody>
      </p:sp>
    </p:spTree>
  </p:cSld>
  <p:clrMapOvr>
    <a:masterClrMapping/>
  </p:clrMapOvr>
  <p:transition>
    <p:push/>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6_标题幻灯片">
    <p:spTree>
      <p:nvGrpSpPr>
        <p:cNvPr id="1" name=""/>
        <p:cNvGrpSpPr/>
        <p:nvPr/>
      </p:nvGrpSpPr>
      <p:grpSpPr>
        <a:xfrm>
          <a:off x="0" y="0"/>
          <a:ext cx="0" cy="0"/>
          <a:chOff x="0" y="0"/>
          <a:chExt cx="0" cy="0"/>
        </a:xfrm>
      </p:grpSpPr>
    </p:spTree>
  </p:cSld>
  <p:clrMapOvr>
    <a:masterClrMapping/>
  </p:clrMapOvr>
  <p:transition>
    <p:push/>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cSld>
  <p:clrMapOvr>
    <a:masterClrMapping/>
  </p:clrMapOvr>
  <p:transition spd="med" advTm="0">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Tree>
  </p:cSld>
  <p:clrMapOvr>
    <a:masterClrMapping/>
  </p:clrMapOvr>
  <p:transition spd="med" advTm="0">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Tree>
  </p:cSld>
  <p:clrMapOvr>
    <a:masterClrMapping/>
  </p:clrMapOvr>
  <p:transition spd="med" advTm="0">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pPr defTabSz="685800">
              <a:defRPr/>
            </a:pPr>
            <a:endParaRPr lang="en-US" altLang="zh-CN">
              <a:solidFill>
                <a:prstClr val="black">
                  <a:tint val="75000"/>
                </a:prstClr>
              </a:solidFill>
              <a:latin typeface="Tahoma" panose="020B0604030504040204" pitchFamily="34" charset="0"/>
              <a:ea typeface="PMingLiU" panose="02020500000000000000" pitchFamily="18" charset="-120"/>
            </a:endParaRPr>
          </a:p>
        </p:txBody>
      </p:sp>
      <p:sp>
        <p:nvSpPr>
          <p:cNvPr id="5" name="Footer Placeholder 4"/>
          <p:cNvSpPr>
            <a:spLocks noGrp="1"/>
          </p:cNvSpPr>
          <p:nvPr>
            <p:ph type="ftr" sz="quarter" idx="11"/>
          </p:nvPr>
        </p:nvSpPr>
        <p:spPr/>
        <p:txBody>
          <a:bodyPr/>
          <a:lstStyle/>
          <a:p>
            <a:pPr defTabSz="685800">
              <a:defRPr/>
            </a:pPr>
            <a:endParaRPr lang="en-US" altLang="zh-CN">
              <a:solidFill>
                <a:prstClr val="black">
                  <a:tint val="75000"/>
                </a:prstClr>
              </a:solidFill>
              <a:latin typeface="Tahoma" panose="020B0604030504040204" pitchFamily="34" charset="0"/>
              <a:ea typeface="PMingLiU" panose="02020500000000000000" pitchFamily="18" charset="-120"/>
            </a:endParaRPr>
          </a:p>
        </p:txBody>
      </p:sp>
      <p:sp>
        <p:nvSpPr>
          <p:cNvPr id="6" name="Slide Number Placeholder 5"/>
          <p:cNvSpPr>
            <a:spLocks noGrp="1"/>
          </p:cNvSpPr>
          <p:nvPr>
            <p:ph type="sldNum" sz="quarter" idx="12"/>
          </p:nvPr>
        </p:nvSpPr>
        <p:spPr/>
        <p:txBody>
          <a:bodyPr/>
          <a:lstStyle/>
          <a:p>
            <a:pPr defTabSz="685800"/>
            <a:fld id="{AA9BA72C-96CE-41D7-A9D7-766851BF38C9}" type="slidenum">
              <a:rPr lang="en-US" altLang="zh-CN" smtClean="0">
                <a:solidFill>
                  <a:prstClr val="black">
                    <a:tint val="75000"/>
                  </a:prstClr>
                </a:solidFill>
                <a:latin typeface="Tahoma" panose="020B0604030504040204" pitchFamily="34" charset="0"/>
                <a:ea typeface="PMingLiU" panose="02020500000000000000" pitchFamily="18" charset="-120"/>
              </a:rPr>
            </a:fld>
            <a:endParaRPr lang="en-US" altLang="zh-CN">
              <a:solidFill>
                <a:prstClr val="black">
                  <a:tint val="75000"/>
                </a:prstClr>
              </a:solidFill>
              <a:latin typeface="Tahoma" panose="020B0604030504040204" pitchFamily="34" charset="0"/>
              <a:ea typeface="PMingLiU" panose="02020500000000000000" pitchFamily="18" charset="-12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pPr defTabSz="685800">
              <a:defRPr/>
            </a:pPr>
            <a:endParaRPr lang="en-US" altLang="zh-CN">
              <a:solidFill>
                <a:prstClr val="black">
                  <a:tint val="75000"/>
                </a:prstClr>
              </a:solidFill>
              <a:latin typeface="Tahoma" panose="020B0604030504040204" pitchFamily="34" charset="0"/>
              <a:ea typeface="PMingLiU" panose="02020500000000000000" pitchFamily="18" charset="-120"/>
            </a:endParaRPr>
          </a:p>
        </p:txBody>
      </p:sp>
      <p:sp>
        <p:nvSpPr>
          <p:cNvPr id="5" name="Footer Placeholder 4"/>
          <p:cNvSpPr>
            <a:spLocks noGrp="1"/>
          </p:cNvSpPr>
          <p:nvPr>
            <p:ph type="ftr" sz="quarter" idx="11"/>
          </p:nvPr>
        </p:nvSpPr>
        <p:spPr/>
        <p:txBody>
          <a:bodyPr/>
          <a:lstStyle/>
          <a:p>
            <a:pPr defTabSz="685800">
              <a:defRPr/>
            </a:pPr>
            <a:endParaRPr lang="en-US" altLang="zh-CN">
              <a:solidFill>
                <a:prstClr val="black">
                  <a:tint val="75000"/>
                </a:prstClr>
              </a:solidFill>
              <a:latin typeface="Tahoma" panose="020B0604030504040204" pitchFamily="34" charset="0"/>
              <a:ea typeface="PMingLiU" panose="02020500000000000000" pitchFamily="18" charset="-120"/>
            </a:endParaRPr>
          </a:p>
        </p:txBody>
      </p:sp>
      <p:sp>
        <p:nvSpPr>
          <p:cNvPr id="6" name="Slide Number Placeholder 5"/>
          <p:cNvSpPr>
            <a:spLocks noGrp="1"/>
          </p:cNvSpPr>
          <p:nvPr>
            <p:ph type="sldNum" sz="quarter" idx="12"/>
          </p:nvPr>
        </p:nvSpPr>
        <p:spPr/>
        <p:txBody>
          <a:bodyPr/>
          <a:lstStyle/>
          <a:p>
            <a:pPr defTabSz="685800"/>
            <a:fld id="{77996905-FCBB-444E-A098-1D590ADDE7F0}" type="slidenum">
              <a:rPr lang="en-US" altLang="zh-CN" smtClean="0">
                <a:solidFill>
                  <a:prstClr val="black">
                    <a:tint val="75000"/>
                  </a:prstClr>
                </a:solidFill>
                <a:latin typeface="Tahoma" panose="020B0604030504040204" pitchFamily="34" charset="0"/>
                <a:ea typeface="PMingLiU" panose="02020500000000000000" pitchFamily="18" charset="-120"/>
              </a:rPr>
            </a:fld>
            <a:endParaRPr lang="en-US" altLang="zh-CN">
              <a:solidFill>
                <a:prstClr val="black">
                  <a:tint val="75000"/>
                </a:prstClr>
              </a:solidFill>
              <a:latin typeface="Tahoma" panose="020B0604030504040204" pitchFamily="34" charset="0"/>
              <a:ea typeface="PMingLiU" panose="02020500000000000000" pitchFamily="18" charset="-120"/>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pPr defTabSz="685800">
              <a:defRPr/>
            </a:pPr>
            <a:endParaRPr lang="en-US" altLang="zh-CN">
              <a:solidFill>
                <a:prstClr val="black">
                  <a:tint val="75000"/>
                </a:prstClr>
              </a:solidFill>
              <a:latin typeface="Tahoma" panose="020B0604030504040204" pitchFamily="34" charset="0"/>
              <a:ea typeface="PMingLiU" panose="02020500000000000000" pitchFamily="18" charset="-120"/>
            </a:endParaRPr>
          </a:p>
        </p:txBody>
      </p:sp>
      <p:sp>
        <p:nvSpPr>
          <p:cNvPr id="5" name="Footer Placeholder 4"/>
          <p:cNvSpPr>
            <a:spLocks noGrp="1"/>
          </p:cNvSpPr>
          <p:nvPr>
            <p:ph type="ftr" sz="quarter" idx="11"/>
          </p:nvPr>
        </p:nvSpPr>
        <p:spPr/>
        <p:txBody>
          <a:bodyPr/>
          <a:lstStyle/>
          <a:p>
            <a:pPr defTabSz="685800">
              <a:defRPr/>
            </a:pPr>
            <a:endParaRPr lang="en-US" altLang="zh-CN">
              <a:solidFill>
                <a:prstClr val="black">
                  <a:tint val="75000"/>
                </a:prstClr>
              </a:solidFill>
              <a:latin typeface="Tahoma" panose="020B0604030504040204" pitchFamily="34" charset="0"/>
              <a:ea typeface="PMingLiU" panose="02020500000000000000" pitchFamily="18" charset="-120"/>
            </a:endParaRPr>
          </a:p>
        </p:txBody>
      </p:sp>
      <p:sp>
        <p:nvSpPr>
          <p:cNvPr id="6" name="Slide Number Placeholder 5"/>
          <p:cNvSpPr>
            <a:spLocks noGrp="1"/>
          </p:cNvSpPr>
          <p:nvPr>
            <p:ph type="sldNum" sz="quarter" idx="12"/>
          </p:nvPr>
        </p:nvSpPr>
        <p:spPr/>
        <p:txBody>
          <a:bodyPr/>
          <a:lstStyle/>
          <a:p>
            <a:pPr defTabSz="685800"/>
            <a:fld id="{E51B1FD8-0E63-4180-AB45-4C4C12068213}" type="slidenum">
              <a:rPr lang="en-US" altLang="zh-CN" smtClean="0">
                <a:solidFill>
                  <a:prstClr val="black">
                    <a:tint val="75000"/>
                  </a:prstClr>
                </a:solidFill>
                <a:latin typeface="Tahoma" panose="020B0604030504040204" pitchFamily="34" charset="0"/>
                <a:ea typeface="PMingLiU" panose="02020500000000000000" pitchFamily="18" charset="-120"/>
              </a:rPr>
            </a:fld>
            <a:endParaRPr lang="en-US" altLang="zh-CN">
              <a:solidFill>
                <a:prstClr val="black">
                  <a:tint val="75000"/>
                </a:prstClr>
              </a:solidFill>
              <a:latin typeface="Tahoma" panose="020B0604030504040204" pitchFamily="34" charset="0"/>
              <a:ea typeface="PMingLiU" panose="02020500000000000000" pitchFamily="18" charset="-12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4"/>
          <p:cNvSpPr>
            <a:spLocks noGrp="1"/>
          </p:cNvSpPr>
          <p:nvPr>
            <p:ph type="dt" sz="half" idx="10"/>
          </p:nvPr>
        </p:nvSpPr>
        <p:spPr/>
        <p:txBody>
          <a:bodyPr/>
          <a:lstStyle/>
          <a:p>
            <a:pPr defTabSz="685800">
              <a:defRPr/>
            </a:pPr>
            <a:endParaRPr lang="en-US" altLang="zh-CN">
              <a:solidFill>
                <a:prstClr val="black">
                  <a:tint val="75000"/>
                </a:prstClr>
              </a:solidFill>
              <a:latin typeface="Tahoma" panose="020B0604030504040204" pitchFamily="34" charset="0"/>
              <a:ea typeface="PMingLiU" panose="02020500000000000000" pitchFamily="18" charset="-120"/>
            </a:endParaRPr>
          </a:p>
        </p:txBody>
      </p:sp>
      <p:sp>
        <p:nvSpPr>
          <p:cNvPr id="6" name="Footer Placeholder 5"/>
          <p:cNvSpPr>
            <a:spLocks noGrp="1"/>
          </p:cNvSpPr>
          <p:nvPr>
            <p:ph type="ftr" sz="quarter" idx="11"/>
          </p:nvPr>
        </p:nvSpPr>
        <p:spPr/>
        <p:txBody>
          <a:bodyPr/>
          <a:lstStyle/>
          <a:p>
            <a:pPr defTabSz="685800">
              <a:defRPr/>
            </a:pPr>
            <a:endParaRPr lang="en-US" altLang="zh-CN">
              <a:solidFill>
                <a:prstClr val="black">
                  <a:tint val="75000"/>
                </a:prstClr>
              </a:solidFill>
              <a:latin typeface="Tahoma" panose="020B0604030504040204" pitchFamily="34" charset="0"/>
              <a:ea typeface="PMingLiU" panose="02020500000000000000" pitchFamily="18" charset="-120"/>
            </a:endParaRPr>
          </a:p>
        </p:txBody>
      </p:sp>
      <p:sp>
        <p:nvSpPr>
          <p:cNvPr id="7" name="Slide Number Placeholder 6"/>
          <p:cNvSpPr>
            <a:spLocks noGrp="1"/>
          </p:cNvSpPr>
          <p:nvPr>
            <p:ph type="sldNum" sz="quarter" idx="12"/>
          </p:nvPr>
        </p:nvSpPr>
        <p:spPr/>
        <p:txBody>
          <a:bodyPr/>
          <a:lstStyle/>
          <a:p>
            <a:pPr defTabSz="685800"/>
            <a:fld id="{BBAD12CE-7ED6-491F-B375-180824C0EDD4}" type="slidenum">
              <a:rPr lang="en-US" altLang="zh-CN" smtClean="0">
                <a:solidFill>
                  <a:prstClr val="black">
                    <a:tint val="75000"/>
                  </a:prstClr>
                </a:solidFill>
                <a:latin typeface="Tahoma" panose="020B0604030504040204" pitchFamily="34" charset="0"/>
                <a:ea typeface="PMingLiU" panose="02020500000000000000" pitchFamily="18" charset="-120"/>
              </a:rPr>
            </a:fld>
            <a:endParaRPr lang="en-US" altLang="zh-CN">
              <a:solidFill>
                <a:prstClr val="black">
                  <a:tint val="75000"/>
                </a:prstClr>
              </a:solidFill>
              <a:latin typeface="Tahoma" panose="020B0604030504040204" pitchFamily="34" charset="0"/>
              <a:ea typeface="PMingLiU" panose="02020500000000000000" pitchFamily="18" charset="-12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2"/>
          <p:cNvSpPr>
            <a:spLocks noGrp="1" noChangeArrowheads="1"/>
          </p:cNvSpPr>
          <p:nvPr>
            <p:ph type="ftr" sz="quarter" idx="10"/>
          </p:nvPr>
        </p:nvSpPr>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p:txBody>
          <a:bodyPr/>
          <a:lstStyle>
            <a:lvl1pPr>
              <a:defRPr/>
            </a:lvl1pPr>
          </a:lstStyle>
          <a:p>
            <a:pPr>
              <a:defRPr/>
            </a:pPr>
            <a:fld id="{DA8595F3-7583-4CCF-8667-87FB9ADF29C5}" type="slidenum">
              <a:rPr lang="zh-CN" altLang="en-US"/>
            </a:fld>
            <a:endParaRPr lang="en-US" altLang="zh-CN"/>
          </a:p>
        </p:txBody>
      </p:sp>
      <p:sp>
        <p:nvSpPr>
          <p:cNvPr id="6" name="Rectangle 16"/>
          <p:cNvSpPr>
            <a:spLocks noGrp="1" noChangeArrowheads="1"/>
          </p:cNvSpPr>
          <p:nvPr>
            <p:ph type="dt" sz="half" idx="12"/>
          </p:nvPr>
        </p:nvSpPr>
        <p:spPr/>
        <p:txBody>
          <a:bodyPr/>
          <a:lstStyle>
            <a:lvl1pPr>
              <a:defRPr/>
            </a:lvl1pPr>
          </a:lstStyle>
          <a:p>
            <a:pPr>
              <a:defRPr/>
            </a:pPr>
            <a:fld id="{F12DBB6F-57CA-4678-98AC-3ACB905B0DA5}" type="datetimeFigureOut">
              <a:rPr lang="zh-CN" altLang="en-US"/>
            </a:fld>
            <a:endParaRPr lang="en-US" altLang="zh-CN"/>
          </a:p>
        </p:txBody>
      </p:sp>
    </p:spTree>
  </p:cSld>
  <p:clrMapOvr>
    <a:masterClrMapping/>
  </p:clrMapOvr>
  <p:transition>
    <p:push/>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6"/>
          <p:cNvSpPr>
            <a:spLocks noGrp="1"/>
          </p:cNvSpPr>
          <p:nvPr>
            <p:ph type="dt" sz="half" idx="10"/>
          </p:nvPr>
        </p:nvSpPr>
        <p:spPr/>
        <p:txBody>
          <a:bodyPr/>
          <a:lstStyle/>
          <a:p>
            <a:pPr defTabSz="685800">
              <a:defRPr/>
            </a:pPr>
            <a:endParaRPr lang="en-US" altLang="zh-CN">
              <a:solidFill>
                <a:prstClr val="black">
                  <a:tint val="75000"/>
                </a:prstClr>
              </a:solidFill>
              <a:latin typeface="Tahoma" panose="020B0604030504040204" pitchFamily="34" charset="0"/>
              <a:ea typeface="PMingLiU" panose="02020500000000000000" pitchFamily="18" charset="-120"/>
            </a:endParaRPr>
          </a:p>
        </p:txBody>
      </p:sp>
      <p:sp>
        <p:nvSpPr>
          <p:cNvPr id="8" name="Footer Placeholder 7"/>
          <p:cNvSpPr>
            <a:spLocks noGrp="1"/>
          </p:cNvSpPr>
          <p:nvPr>
            <p:ph type="ftr" sz="quarter" idx="11"/>
          </p:nvPr>
        </p:nvSpPr>
        <p:spPr/>
        <p:txBody>
          <a:bodyPr/>
          <a:lstStyle/>
          <a:p>
            <a:pPr defTabSz="685800">
              <a:defRPr/>
            </a:pPr>
            <a:endParaRPr lang="en-US" altLang="zh-CN">
              <a:solidFill>
                <a:prstClr val="black">
                  <a:tint val="75000"/>
                </a:prstClr>
              </a:solidFill>
              <a:latin typeface="Tahoma" panose="020B0604030504040204" pitchFamily="34" charset="0"/>
              <a:ea typeface="PMingLiU" panose="02020500000000000000" pitchFamily="18" charset="-120"/>
            </a:endParaRPr>
          </a:p>
        </p:txBody>
      </p:sp>
      <p:sp>
        <p:nvSpPr>
          <p:cNvPr id="9" name="Slide Number Placeholder 8"/>
          <p:cNvSpPr>
            <a:spLocks noGrp="1"/>
          </p:cNvSpPr>
          <p:nvPr>
            <p:ph type="sldNum" sz="quarter" idx="12"/>
          </p:nvPr>
        </p:nvSpPr>
        <p:spPr/>
        <p:txBody>
          <a:bodyPr/>
          <a:lstStyle/>
          <a:p>
            <a:pPr defTabSz="685800"/>
            <a:fld id="{ED8209CB-B2AB-4EC8-B75F-4A11313AA43B}" type="slidenum">
              <a:rPr lang="en-US" altLang="zh-CN" smtClean="0">
                <a:solidFill>
                  <a:prstClr val="black">
                    <a:tint val="75000"/>
                  </a:prstClr>
                </a:solidFill>
                <a:latin typeface="Tahoma" panose="020B0604030504040204" pitchFamily="34" charset="0"/>
                <a:ea typeface="PMingLiU" panose="02020500000000000000" pitchFamily="18" charset="-120"/>
              </a:rPr>
            </a:fld>
            <a:endParaRPr lang="en-US" altLang="zh-CN">
              <a:solidFill>
                <a:prstClr val="black">
                  <a:tint val="75000"/>
                </a:prstClr>
              </a:solidFill>
              <a:latin typeface="Tahoma" panose="020B0604030504040204" pitchFamily="34" charset="0"/>
              <a:ea typeface="PMingLiU" panose="02020500000000000000" pitchFamily="18" charset="-120"/>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pPr defTabSz="685800">
              <a:defRPr/>
            </a:pPr>
            <a:endParaRPr lang="en-US" altLang="zh-CN">
              <a:solidFill>
                <a:prstClr val="black">
                  <a:tint val="75000"/>
                </a:prstClr>
              </a:solidFill>
              <a:latin typeface="Tahoma" panose="020B0604030504040204" pitchFamily="34" charset="0"/>
              <a:ea typeface="PMingLiU" panose="02020500000000000000" pitchFamily="18" charset="-120"/>
            </a:endParaRPr>
          </a:p>
        </p:txBody>
      </p:sp>
      <p:sp>
        <p:nvSpPr>
          <p:cNvPr id="4" name="Footer Placeholder 3"/>
          <p:cNvSpPr>
            <a:spLocks noGrp="1"/>
          </p:cNvSpPr>
          <p:nvPr>
            <p:ph type="ftr" sz="quarter" idx="11"/>
          </p:nvPr>
        </p:nvSpPr>
        <p:spPr/>
        <p:txBody>
          <a:bodyPr/>
          <a:lstStyle/>
          <a:p>
            <a:pPr defTabSz="685800">
              <a:defRPr/>
            </a:pPr>
            <a:endParaRPr lang="en-US" altLang="zh-CN">
              <a:solidFill>
                <a:prstClr val="black">
                  <a:tint val="75000"/>
                </a:prstClr>
              </a:solidFill>
              <a:latin typeface="Tahoma" panose="020B0604030504040204" pitchFamily="34" charset="0"/>
              <a:ea typeface="PMingLiU" panose="02020500000000000000" pitchFamily="18" charset="-120"/>
            </a:endParaRPr>
          </a:p>
        </p:txBody>
      </p:sp>
      <p:sp>
        <p:nvSpPr>
          <p:cNvPr id="5" name="Slide Number Placeholder 4"/>
          <p:cNvSpPr>
            <a:spLocks noGrp="1"/>
          </p:cNvSpPr>
          <p:nvPr>
            <p:ph type="sldNum" sz="quarter" idx="12"/>
          </p:nvPr>
        </p:nvSpPr>
        <p:spPr/>
        <p:txBody>
          <a:bodyPr/>
          <a:lstStyle/>
          <a:p>
            <a:pPr defTabSz="685800"/>
            <a:fld id="{027DA16A-2040-45BF-B68D-A9AC0E6AFB7D}" type="slidenum">
              <a:rPr lang="en-US" altLang="zh-CN" smtClean="0">
                <a:solidFill>
                  <a:prstClr val="black">
                    <a:tint val="75000"/>
                  </a:prstClr>
                </a:solidFill>
                <a:latin typeface="Tahoma" panose="020B0604030504040204" pitchFamily="34" charset="0"/>
                <a:ea typeface="PMingLiU" panose="02020500000000000000" pitchFamily="18" charset="-120"/>
              </a:rPr>
            </a:fld>
            <a:endParaRPr lang="en-US" altLang="zh-CN">
              <a:solidFill>
                <a:prstClr val="black">
                  <a:tint val="75000"/>
                </a:prstClr>
              </a:solidFill>
              <a:latin typeface="Tahoma" panose="020B0604030504040204" pitchFamily="34" charset="0"/>
              <a:ea typeface="PMingLiU" panose="02020500000000000000" pitchFamily="18" charset="-120"/>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defTabSz="685800">
              <a:defRPr/>
            </a:pPr>
            <a:endParaRPr lang="en-US" altLang="zh-CN">
              <a:solidFill>
                <a:prstClr val="black">
                  <a:tint val="75000"/>
                </a:prstClr>
              </a:solidFill>
              <a:latin typeface="Tahoma" panose="020B0604030504040204" pitchFamily="34" charset="0"/>
              <a:ea typeface="PMingLiU" panose="02020500000000000000" pitchFamily="18" charset="-120"/>
            </a:endParaRPr>
          </a:p>
        </p:txBody>
      </p:sp>
      <p:sp>
        <p:nvSpPr>
          <p:cNvPr id="3" name="Footer Placeholder 2"/>
          <p:cNvSpPr>
            <a:spLocks noGrp="1"/>
          </p:cNvSpPr>
          <p:nvPr>
            <p:ph type="ftr" sz="quarter" idx="11"/>
          </p:nvPr>
        </p:nvSpPr>
        <p:spPr/>
        <p:txBody>
          <a:bodyPr/>
          <a:lstStyle/>
          <a:p>
            <a:pPr defTabSz="685800">
              <a:defRPr/>
            </a:pPr>
            <a:endParaRPr lang="en-US" altLang="zh-CN">
              <a:solidFill>
                <a:prstClr val="black">
                  <a:tint val="75000"/>
                </a:prstClr>
              </a:solidFill>
              <a:latin typeface="Tahoma" panose="020B0604030504040204" pitchFamily="34" charset="0"/>
              <a:ea typeface="PMingLiU" panose="02020500000000000000" pitchFamily="18" charset="-120"/>
            </a:endParaRPr>
          </a:p>
        </p:txBody>
      </p:sp>
      <p:sp>
        <p:nvSpPr>
          <p:cNvPr id="4" name="Slide Number Placeholder 3"/>
          <p:cNvSpPr>
            <a:spLocks noGrp="1"/>
          </p:cNvSpPr>
          <p:nvPr>
            <p:ph type="sldNum" sz="quarter" idx="12"/>
          </p:nvPr>
        </p:nvSpPr>
        <p:spPr/>
        <p:txBody>
          <a:bodyPr/>
          <a:lstStyle/>
          <a:p>
            <a:pPr defTabSz="685800"/>
            <a:fld id="{102616FA-999B-436F-898A-B44F954AD3E6}" type="slidenum">
              <a:rPr lang="en-US" altLang="zh-CN" smtClean="0">
                <a:solidFill>
                  <a:prstClr val="black">
                    <a:tint val="75000"/>
                  </a:prstClr>
                </a:solidFill>
                <a:latin typeface="Tahoma" panose="020B0604030504040204" pitchFamily="34" charset="0"/>
                <a:ea typeface="PMingLiU" panose="02020500000000000000" pitchFamily="18" charset="-120"/>
              </a:rPr>
            </a:fld>
            <a:endParaRPr lang="en-US" altLang="zh-CN">
              <a:solidFill>
                <a:prstClr val="black">
                  <a:tint val="75000"/>
                </a:prstClr>
              </a:solidFill>
              <a:latin typeface="Tahoma" panose="020B0604030504040204" pitchFamily="34" charset="0"/>
              <a:ea typeface="PMingLiU" panose="02020500000000000000" pitchFamily="18" charset="-120"/>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pPr defTabSz="685800">
              <a:defRPr/>
            </a:pPr>
            <a:endParaRPr lang="en-US" altLang="zh-CN">
              <a:solidFill>
                <a:prstClr val="black">
                  <a:tint val="75000"/>
                </a:prstClr>
              </a:solidFill>
              <a:latin typeface="Tahoma" panose="020B0604030504040204" pitchFamily="34" charset="0"/>
              <a:ea typeface="PMingLiU" panose="02020500000000000000" pitchFamily="18" charset="-120"/>
            </a:endParaRPr>
          </a:p>
        </p:txBody>
      </p:sp>
      <p:sp>
        <p:nvSpPr>
          <p:cNvPr id="6" name="Footer Placeholder 5"/>
          <p:cNvSpPr>
            <a:spLocks noGrp="1"/>
          </p:cNvSpPr>
          <p:nvPr>
            <p:ph type="ftr" sz="quarter" idx="11"/>
          </p:nvPr>
        </p:nvSpPr>
        <p:spPr/>
        <p:txBody>
          <a:bodyPr/>
          <a:lstStyle/>
          <a:p>
            <a:pPr defTabSz="685800">
              <a:defRPr/>
            </a:pPr>
            <a:endParaRPr lang="en-US" altLang="zh-CN">
              <a:solidFill>
                <a:prstClr val="black">
                  <a:tint val="75000"/>
                </a:prstClr>
              </a:solidFill>
              <a:latin typeface="Tahoma" panose="020B0604030504040204" pitchFamily="34" charset="0"/>
              <a:ea typeface="PMingLiU" panose="02020500000000000000" pitchFamily="18" charset="-120"/>
            </a:endParaRPr>
          </a:p>
        </p:txBody>
      </p:sp>
      <p:sp>
        <p:nvSpPr>
          <p:cNvPr id="7" name="Slide Number Placeholder 6"/>
          <p:cNvSpPr>
            <a:spLocks noGrp="1"/>
          </p:cNvSpPr>
          <p:nvPr>
            <p:ph type="sldNum" sz="quarter" idx="12"/>
          </p:nvPr>
        </p:nvSpPr>
        <p:spPr/>
        <p:txBody>
          <a:bodyPr/>
          <a:lstStyle/>
          <a:p>
            <a:pPr defTabSz="685800"/>
            <a:fld id="{06C96735-58E9-4292-8E94-412A724FEBB0}" type="slidenum">
              <a:rPr lang="en-US" altLang="zh-CN" smtClean="0">
                <a:solidFill>
                  <a:prstClr val="black">
                    <a:tint val="75000"/>
                  </a:prstClr>
                </a:solidFill>
                <a:latin typeface="Tahoma" panose="020B0604030504040204" pitchFamily="34" charset="0"/>
                <a:ea typeface="PMingLiU" panose="02020500000000000000" pitchFamily="18" charset="-120"/>
              </a:rPr>
            </a:fld>
            <a:endParaRPr lang="en-US" altLang="zh-CN">
              <a:solidFill>
                <a:prstClr val="black">
                  <a:tint val="75000"/>
                </a:prstClr>
              </a:solidFill>
              <a:latin typeface="Tahoma" panose="020B0604030504040204" pitchFamily="34" charset="0"/>
              <a:ea typeface="PMingLiU" panose="02020500000000000000" pitchFamily="18" charset="-120"/>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pPr defTabSz="685800">
              <a:defRPr/>
            </a:pPr>
            <a:endParaRPr lang="en-US" altLang="zh-CN">
              <a:solidFill>
                <a:prstClr val="black">
                  <a:tint val="75000"/>
                </a:prstClr>
              </a:solidFill>
              <a:latin typeface="Tahoma" panose="020B0604030504040204" pitchFamily="34" charset="0"/>
              <a:ea typeface="PMingLiU" panose="02020500000000000000" pitchFamily="18" charset="-120"/>
            </a:endParaRPr>
          </a:p>
        </p:txBody>
      </p:sp>
      <p:sp>
        <p:nvSpPr>
          <p:cNvPr id="6" name="Footer Placeholder 5"/>
          <p:cNvSpPr>
            <a:spLocks noGrp="1"/>
          </p:cNvSpPr>
          <p:nvPr>
            <p:ph type="ftr" sz="quarter" idx="11"/>
          </p:nvPr>
        </p:nvSpPr>
        <p:spPr/>
        <p:txBody>
          <a:bodyPr/>
          <a:lstStyle/>
          <a:p>
            <a:pPr defTabSz="685800">
              <a:defRPr/>
            </a:pPr>
            <a:endParaRPr lang="en-US" altLang="zh-CN">
              <a:solidFill>
                <a:prstClr val="black">
                  <a:tint val="75000"/>
                </a:prstClr>
              </a:solidFill>
              <a:latin typeface="Tahoma" panose="020B0604030504040204" pitchFamily="34" charset="0"/>
              <a:ea typeface="PMingLiU" panose="02020500000000000000" pitchFamily="18" charset="-120"/>
            </a:endParaRPr>
          </a:p>
        </p:txBody>
      </p:sp>
      <p:sp>
        <p:nvSpPr>
          <p:cNvPr id="7" name="Slide Number Placeholder 6"/>
          <p:cNvSpPr>
            <a:spLocks noGrp="1"/>
          </p:cNvSpPr>
          <p:nvPr>
            <p:ph type="sldNum" sz="quarter" idx="12"/>
          </p:nvPr>
        </p:nvSpPr>
        <p:spPr/>
        <p:txBody>
          <a:bodyPr/>
          <a:lstStyle/>
          <a:p>
            <a:pPr defTabSz="685800"/>
            <a:fld id="{15362791-9EBC-452D-965A-5505291CB8A6}" type="slidenum">
              <a:rPr lang="en-US" altLang="zh-CN" smtClean="0">
                <a:solidFill>
                  <a:prstClr val="black">
                    <a:tint val="75000"/>
                  </a:prstClr>
                </a:solidFill>
                <a:latin typeface="Tahoma" panose="020B0604030504040204" pitchFamily="34" charset="0"/>
                <a:ea typeface="PMingLiU" panose="02020500000000000000" pitchFamily="18" charset="-120"/>
              </a:rPr>
            </a:fld>
            <a:endParaRPr lang="en-US" altLang="zh-CN">
              <a:solidFill>
                <a:prstClr val="black">
                  <a:tint val="75000"/>
                </a:prstClr>
              </a:solidFill>
              <a:latin typeface="Tahoma" panose="020B0604030504040204" pitchFamily="34" charset="0"/>
              <a:ea typeface="PMingLiU" panose="02020500000000000000" pitchFamily="18" charset="-120"/>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pPr defTabSz="685800">
              <a:defRPr/>
            </a:pPr>
            <a:endParaRPr lang="en-US" altLang="zh-CN">
              <a:solidFill>
                <a:prstClr val="black">
                  <a:tint val="75000"/>
                </a:prstClr>
              </a:solidFill>
              <a:latin typeface="Tahoma" panose="020B0604030504040204" pitchFamily="34" charset="0"/>
              <a:ea typeface="PMingLiU" panose="02020500000000000000" pitchFamily="18" charset="-120"/>
            </a:endParaRPr>
          </a:p>
        </p:txBody>
      </p:sp>
      <p:sp>
        <p:nvSpPr>
          <p:cNvPr id="5" name="Footer Placeholder 4"/>
          <p:cNvSpPr>
            <a:spLocks noGrp="1"/>
          </p:cNvSpPr>
          <p:nvPr>
            <p:ph type="ftr" sz="quarter" idx="11"/>
          </p:nvPr>
        </p:nvSpPr>
        <p:spPr/>
        <p:txBody>
          <a:bodyPr/>
          <a:lstStyle/>
          <a:p>
            <a:pPr defTabSz="685800">
              <a:defRPr/>
            </a:pPr>
            <a:endParaRPr lang="en-US" altLang="zh-CN">
              <a:solidFill>
                <a:prstClr val="black">
                  <a:tint val="75000"/>
                </a:prstClr>
              </a:solidFill>
              <a:latin typeface="Tahoma" panose="020B0604030504040204" pitchFamily="34" charset="0"/>
              <a:ea typeface="PMingLiU" panose="02020500000000000000" pitchFamily="18" charset="-120"/>
            </a:endParaRPr>
          </a:p>
        </p:txBody>
      </p:sp>
      <p:sp>
        <p:nvSpPr>
          <p:cNvPr id="6" name="Slide Number Placeholder 5"/>
          <p:cNvSpPr>
            <a:spLocks noGrp="1"/>
          </p:cNvSpPr>
          <p:nvPr>
            <p:ph type="sldNum" sz="quarter" idx="12"/>
          </p:nvPr>
        </p:nvSpPr>
        <p:spPr/>
        <p:txBody>
          <a:bodyPr/>
          <a:lstStyle/>
          <a:p>
            <a:pPr defTabSz="685800"/>
            <a:fld id="{B7506636-A223-4CB4-96CD-1D2BDC2498EB}" type="slidenum">
              <a:rPr lang="en-US" altLang="zh-CN" smtClean="0">
                <a:solidFill>
                  <a:prstClr val="black">
                    <a:tint val="75000"/>
                  </a:prstClr>
                </a:solidFill>
                <a:latin typeface="Tahoma" panose="020B0604030504040204" pitchFamily="34" charset="0"/>
                <a:ea typeface="PMingLiU" panose="02020500000000000000" pitchFamily="18" charset="-120"/>
              </a:rPr>
            </a:fld>
            <a:endParaRPr lang="en-US" altLang="zh-CN">
              <a:solidFill>
                <a:prstClr val="black">
                  <a:tint val="75000"/>
                </a:prstClr>
              </a:solidFill>
              <a:latin typeface="Tahoma" panose="020B0604030504040204" pitchFamily="34" charset="0"/>
              <a:ea typeface="PMingLiU" panose="02020500000000000000" pitchFamily="18" charset="-120"/>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pPr defTabSz="685800">
              <a:defRPr/>
            </a:pPr>
            <a:endParaRPr lang="en-US" altLang="zh-CN">
              <a:solidFill>
                <a:prstClr val="black">
                  <a:tint val="75000"/>
                </a:prstClr>
              </a:solidFill>
              <a:latin typeface="Tahoma" panose="020B0604030504040204" pitchFamily="34" charset="0"/>
              <a:ea typeface="PMingLiU" panose="02020500000000000000" pitchFamily="18" charset="-120"/>
            </a:endParaRPr>
          </a:p>
        </p:txBody>
      </p:sp>
      <p:sp>
        <p:nvSpPr>
          <p:cNvPr id="5" name="Footer Placeholder 4"/>
          <p:cNvSpPr>
            <a:spLocks noGrp="1"/>
          </p:cNvSpPr>
          <p:nvPr>
            <p:ph type="ftr" sz="quarter" idx="11"/>
          </p:nvPr>
        </p:nvSpPr>
        <p:spPr/>
        <p:txBody>
          <a:bodyPr/>
          <a:lstStyle/>
          <a:p>
            <a:pPr defTabSz="685800">
              <a:defRPr/>
            </a:pPr>
            <a:endParaRPr lang="en-US" altLang="zh-CN">
              <a:solidFill>
                <a:prstClr val="black">
                  <a:tint val="75000"/>
                </a:prstClr>
              </a:solidFill>
              <a:latin typeface="Tahoma" panose="020B0604030504040204" pitchFamily="34" charset="0"/>
              <a:ea typeface="PMingLiU" panose="02020500000000000000" pitchFamily="18" charset="-120"/>
            </a:endParaRPr>
          </a:p>
        </p:txBody>
      </p:sp>
      <p:sp>
        <p:nvSpPr>
          <p:cNvPr id="6" name="Slide Number Placeholder 5"/>
          <p:cNvSpPr>
            <a:spLocks noGrp="1"/>
          </p:cNvSpPr>
          <p:nvPr>
            <p:ph type="sldNum" sz="quarter" idx="12"/>
          </p:nvPr>
        </p:nvSpPr>
        <p:spPr/>
        <p:txBody>
          <a:bodyPr/>
          <a:lstStyle/>
          <a:p>
            <a:pPr defTabSz="685800"/>
            <a:fld id="{C3158AA2-9C40-4257-B29C-F59A6F7DB6F6}" type="slidenum">
              <a:rPr lang="en-US" altLang="zh-CN" smtClean="0">
                <a:solidFill>
                  <a:prstClr val="black">
                    <a:tint val="75000"/>
                  </a:prstClr>
                </a:solidFill>
                <a:latin typeface="Tahoma" panose="020B0604030504040204" pitchFamily="34" charset="0"/>
                <a:ea typeface="PMingLiU" panose="02020500000000000000" pitchFamily="18" charset="-120"/>
              </a:rPr>
            </a:fld>
            <a:endParaRPr lang="en-US" altLang="zh-CN">
              <a:solidFill>
                <a:prstClr val="black">
                  <a:tint val="75000"/>
                </a:prstClr>
              </a:solidFill>
              <a:latin typeface="Tahoma" panose="020B0604030504040204" pitchFamily="34" charset="0"/>
              <a:ea typeface="PMingLiU" panose="02020500000000000000" pitchFamily="18" charset="-12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endParaRPr lang="zh-CN" altLang="en-US"/>
          </a:p>
        </p:txBody>
      </p:sp>
      <p:sp>
        <p:nvSpPr>
          <p:cNvPr id="4" name="Rectangle 2"/>
          <p:cNvSpPr>
            <a:spLocks noGrp="1" noChangeArrowheads="1"/>
          </p:cNvSpPr>
          <p:nvPr>
            <p:ph type="ftr" sz="quarter" idx="10"/>
          </p:nvPr>
        </p:nvSpPr>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p:txBody>
          <a:bodyPr/>
          <a:lstStyle>
            <a:lvl1pPr>
              <a:defRPr/>
            </a:lvl1pPr>
          </a:lstStyle>
          <a:p>
            <a:pPr>
              <a:defRPr/>
            </a:pPr>
            <a:fld id="{43809CA4-160C-4169-BF25-931448FA43AF}" type="slidenum">
              <a:rPr lang="zh-CN" altLang="en-US"/>
            </a:fld>
            <a:endParaRPr lang="en-US" altLang="zh-CN"/>
          </a:p>
        </p:txBody>
      </p:sp>
      <p:sp>
        <p:nvSpPr>
          <p:cNvPr id="6" name="Rectangle 16"/>
          <p:cNvSpPr>
            <a:spLocks noGrp="1" noChangeArrowheads="1"/>
          </p:cNvSpPr>
          <p:nvPr>
            <p:ph type="dt" sz="half" idx="12"/>
          </p:nvPr>
        </p:nvSpPr>
        <p:spPr/>
        <p:txBody>
          <a:bodyPr/>
          <a:lstStyle>
            <a:lvl1pPr>
              <a:defRPr/>
            </a:lvl1pPr>
          </a:lstStyle>
          <a:p>
            <a:pPr>
              <a:defRPr/>
            </a:pPr>
            <a:fld id="{004479AC-82B3-43F7-B2C2-2E8A6FDA0B4C}" type="datetimeFigureOut">
              <a:rPr lang="zh-CN" altLang="en-US"/>
            </a:fld>
            <a:endParaRPr lang="en-US" altLang="zh-CN"/>
          </a:p>
        </p:txBody>
      </p:sp>
    </p:spTree>
  </p:cSld>
  <p:clrMapOvr>
    <a:masterClrMapping/>
  </p:clrMapOvr>
  <p:transition>
    <p:push/>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981200"/>
            <a:ext cx="4038600" cy="38862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981200"/>
            <a:ext cx="4038600" cy="38862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2"/>
          <p:cNvSpPr>
            <a:spLocks noGrp="1" noChangeArrowheads="1"/>
          </p:cNvSpPr>
          <p:nvPr>
            <p:ph type="ftr" sz="quarter" idx="10"/>
          </p:nvPr>
        </p:nvSpPr>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p:txBody>
          <a:bodyPr/>
          <a:lstStyle>
            <a:lvl1pPr>
              <a:defRPr/>
            </a:lvl1pPr>
          </a:lstStyle>
          <a:p>
            <a:pPr>
              <a:defRPr/>
            </a:pPr>
            <a:fld id="{35E23470-32A5-4BF7-B4CB-221BC60983A1}" type="slidenum">
              <a:rPr lang="zh-CN" altLang="en-US"/>
            </a:fld>
            <a:endParaRPr lang="en-US" altLang="zh-CN"/>
          </a:p>
        </p:txBody>
      </p:sp>
      <p:sp>
        <p:nvSpPr>
          <p:cNvPr id="7" name="Rectangle 16"/>
          <p:cNvSpPr>
            <a:spLocks noGrp="1" noChangeArrowheads="1"/>
          </p:cNvSpPr>
          <p:nvPr>
            <p:ph type="dt" sz="half" idx="12"/>
          </p:nvPr>
        </p:nvSpPr>
        <p:spPr/>
        <p:txBody>
          <a:bodyPr/>
          <a:lstStyle>
            <a:lvl1pPr>
              <a:defRPr/>
            </a:lvl1pPr>
          </a:lstStyle>
          <a:p>
            <a:pPr>
              <a:defRPr/>
            </a:pPr>
            <a:fld id="{F69BFBA5-884B-49F1-BDFE-3F683DE9259E}" type="datetimeFigureOut">
              <a:rPr lang="zh-CN" altLang="en-US"/>
            </a:fld>
            <a:endParaRPr lang="en-US" altLang="zh-CN"/>
          </a:p>
        </p:txBody>
      </p:sp>
    </p:spTree>
  </p:cSld>
  <p:clrMapOvr>
    <a:masterClrMapping/>
  </p:clrMapOvr>
  <p:transition>
    <p:push/>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Rectangle 2"/>
          <p:cNvSpPr>
            <a:spLocks noGrp="1" noChangeArrowheads="1"/>
          </p:cNvSpPr>
          <p:nvPr>
            <p:ph type="ftr" sz="quarter" idx="10"/>
          </p:nvPr>
        </p:nvSpPr>
        <p:spPr/>
        <p:txBody>
          <a:bodyPr/>
          <a:lstStyle>
            <a:lvl1pPr>
              <a:defRPr/>
            </a:lvl1pPr>
          </a:lstStyle>
          <a:p>
            <a:pPr>
              <a:defRPr/>
            </a:pPr>
            <a:endParaRPr lang="en-US" altLang="zh-CN"/>
          </a:p>
        </p:txBody>
      </p:sp>
      <p:sp>
        <p:nvSpPr>
          <p:cNvPr id="8" name="Rectangle 3"/>
          <p:cNvSpPr>
            <a:spLocks noGrp="1" noChangeArrowheads="1"/>
          </p:cNvSpPr>
          <p:nvPr>
            <p:ph type="sldNum" sz="quarter" idx="11"/>
          </p:nvPr>
        </p:nvSpPr>
        <p:spPr/>
        <p:txBody>
          <a:bodyPr/>
          <a:lstStyle>
            <a:lvl1pPr>
              <a:defRPr/>
            </a:lvl1pPr>
          </a:lstStyle>
          <a:p>
            <a:pPr>
              <a:defRPr/>
            </a:pPr>
            <a:fld id="{966E3732-22AE-4112-9BEE-D0D0AB296AF4}" type="slidenum">
              <a:rPr lang="zh-CN" altLang="en-US"/>
            </a:fld>
            <a:endParaRPr lang="en-US" altLang="zh-CN"/>
          </a:p>
        </p:txBody>
      </p:sp>
      <p:sp>
        <p:nvSpPr>
          <p:cNvPr id="9" name="Rectangle 16"/>
          <p:cNvSpPr>
            <a:spLocks noGrp="1" noChangeArrowheads="1"/>
          </p:cNvSpPr>
          <p:nvPr>
            <p:ph type="dt" sz="half" idx="12"/>
          </p:nvPr>
        </p:nvSpPr>
        <p:spPr/>
        <p:txBody>
          <a:bodyPr/>
          <a:lstStyle>
            <a:lvl1pPr>
              <a:defRPr/>
            </a:lvl1pPr>
          </a:lstStyle>
          <a:p>
            <a:pPr>
              <a:defRPr/>
            </a:pPr>
            <a:fld id="{058FB370-C9A9-4769-8857-17B6E0048EFD}" type="datetimeFigureOut">
              <a:rPr lang="zh-CN" altLang="en-US"/>
            </a:fld>
            <a:endParaRPr lang="en-US" altLang="zh-CN"/>
          </a:p>
        </p:txBody>
      </p:sp>
    </p:spTree>
  </p:cSld>
  <p:clrMapOvr>
    <a:masterClrMapping/>
  </p:clrMapOvr>
  <p:transition>
    <p:push/>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Rectangle 2"/>
          <p:cNvSpPr>
            <a:spLocks noGrp="1" noChangeArrowheads="1"/>
          </p:cNvSpPr>
          <p:nvPr>
            <p:ph type="ftr" sz="quarter" idx="10"/>
          </p:nvPr>
        </p:nvSpPr>
        <p:spPr/>
        <p:txBody>
          <a:bodyPr/>
          <a:lstStyle>
            <a:lvl1pPr>
              <a:defRPr/>
            </a:lvl1pPr>
          </a:lstStyle>
          <a:p>
            <a:pPr>
              <a:defRPr/>
            </a:pPr>
            <a:endParaRPr lang="en-US" altLang="zh-CN"/>
          </a:p>
        </p:txBody>
      </p:sp>
      <p:sp>
        <p:nvSpPr>
          <p:cNvPr id="4" name="Rectangle 3"/>
          <p:cNvSpPr>
            <a:spLocks noGrp="1" noChangeArrowheads="1"/>
          </p:cNvSpPr>
          <p:nvPr>
            <p:ph type="sldNum" sz="quarter" idx="11"/>
          </p:nvPr>
        </p:nvSpPr>
        <p:spPr/>
        <p:txBody>
          <a:bodyPr/>
          <a:lstStyle>
            <a:lvl1pPr>
              <a:defRPr/>
            </a:lvl1pPr>
          </a:lstStyle>
          <a:p>
            <a:pPr>
              <a:defRPr/>
            </a:pPr>
            <a:fld id="{8CD750B4-E57A-4EB9-93BA-B31A7CC460FA}" type="slidenum">
              <a:rPr lang="zh-CN" altLang="en-US"/>
            </a:fld>
            <a:endParaRPr lang="en-US" altLang="zh-CN"/>
          </a:p>
        </p:txBody>
      </p:sp>
      <p:sp>
        <p:nvSpPr>
          <p:cNvPr id="5" name="Rectangle 16"/>
          <p:cNvSpPr>
            <a:spLocks noGrp="1" noChangeArrowheads="1"/>
          </p:cNvSpPr>
          <p:nvPr>
            <p:ph type="dt" sz="half" idx="12"/>
          </p:nvPr>
        </p:nvSpPr>
        <p:spPr/>
        <p:txBody>
          <a:bodyPr/>
          <a:lstStyle>
            <a:lvl1pPr>
              <a:defRPr/>
            </a:lvl1pPr>
          </a:lstStyle>
          <a:p>
            <a:pPr>
              <a:defRPr/>
            </a:pPr>
            <a:fld id="{13E1E335-25A7-4407-A074-84BC073BA015}" type="datetimeFigureOut">
              <a:rPr lang="zh-CN" altLang="en-US"/>
            </a:fld>
            <a:endParaRPr lang="en-US" altLang="zh-CN"/>
          </a:p>
        </p:txBody>
      </p:sp>
    </p:spTree>
  </p:cSld>
  <p:clrMapOvr>
    <a:masterClrMapping/>
  </p:clrMapOvr>
  <p:transition>
    <p:push/>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p:txBody>
          <a:bodyPr/>
          <a:lstStyle>
            <a:lvl1pPr>
              <a:defRPr/>
            </a:lvl1pPr>
          </a:lstStyle>
          <a:p>
            <a:pPr>
              <a:defRPr/>
            </a:pPr>
            <a:endParaRPr lang="en-US" altLang="zh-CN"/>
          </a:p>
        </p:txBody>
      </p:sp>
      <p:sp>
        <p:nvSpPr>
          <p:cNvPr id="3" name="Rectangle 3"/>
          <p:cNvSpPr>
            <a:spLocks noGrp="1" noChangeArrowheads="1"/>
          </p:cNvSpPr>
          <p:nvPr>
            <p:ph type="sldNum" sz="quarter" idx="11"/>
          </p:nvPr>
        </p:nvSpPr>
        <p:spPr/>
        <p:txBody>
          <a:bodyPr/>
          <a:lstStyle>
            <a:lvl1pPr>
              <a:defRPr/>
            </a:lvl1pPr>
          </a:lstStyle>
          <a:p>
            <a:pPr>
              <a:defRPr/>
            </a:pPr>
            <a:fld id="{D09F6F09-779A-48C2-8884-0A137BCEFF00}" type="slidenum">
              <a:rPr lang="zh-CN" altLang="en-US"/>
            </a:fld>
            <a:endParaRPr lang="en-US" altLang="zh-CN"/>
          </a:p>
        </p:txBody>
      </p:sp>
      <p:sp>
        <p:nvSpPr>
          <p:cNvPr id="4" name="Rectangle 16"/>
          <p:cNvSpPr>
            <a:spLocks noGrp="1" noChangeArrowheads="1"/>
          </p:cNvSpPr>
          <p:nvPr>
            <p:ph type="dt" sz="half" idx="12"/>
          </p:nvPr>
        </p:nvSpPr>
        <p:spPr/>
        <p:txBody>
          <a:bodyPr/>
          <a:lstStyle>
            <a:lvl1pPr>
              <a:defRPr/>
            </a:lvl1pPr>
          </a:lstStyle>
          <a:p>
            <a:pPr>
              <a:defRPr/>
            </a:pPr>
            <a:fld id="{80023029-3FF5-4279-AA6B-E0928B884BCC}" type="datetimeFigureOut">
              <a:rPr lang="zh-CN" altLang="en-US"/>
            </a:fld>
            <a:endParaRPr lang="en-US" altLang="zh-CN"/>
          </a:p>
        </p:txBody>
      </p:sp>
    </p:spTree>
  </p:cSld>
  <p:clrMapOvr>
    <a:masterClrMapping/>
  </p:clrMapOvr>
  <p:transition>
    <p:push/>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Rectangle 2"/>
          <p:cNvSpPr>
            <a:spLocks noGrp="1" noChangeArrowheads="1"/>
          </p:cNvSpPr>
          <p:nvPr>
            <p:ph type="ftr" sz="quarter" idx="10"/>
          </p:nvPr>
        </p:nvSpPr>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p:txBody>
          <a:bodyPr/>
          <a:lstStyle>
            <a:lvl1pPr>
              <a:defRPr/>
            </a:lvl1pPr>
          </a:lstStyle>
          <a:p>
            <a:pPr>
              <a:defRPr/>
            </a:pPr>
            <a:fld id="{19390790-F3FD-4506-91A5-AB6BCE22EF66}" type="slidenum">
              <a:rPr lang="zh-CN" altLang="en-US"/>
            </a:fld>
            <a:endParaRPr lang="en-US" altLang="zh-CN"/>
          </a:p>
        </p:txBody>
      </p:sp>
      <p:sp>
        <p:nvSpPr>
          <p:cNvPr id="7" name="Rectangle 16"/>
          <p:cNvSpPr>
            <a:spLocks noGrp="1" noChangeArrowheads="1"/>
          </p:cNvSpPr>
          <p:nvPr>
            <p:ph type="dt" sz="half" idx="12"/>
          </p:nvPr>
        </p:nvSpPr>
        <p:spPr/>
        <p:txBody>
          <a:bodyPr/>
          <a:lstStyle>
            <a:lvl1pPr>
              <a:defRPr/>
            </a:lvl1pPr>
          </a:lstStyle>
          <a:p>
            <a:pPr>
              <a:defRPr/>
            </a:pPr>
            <a:fld id="{FA8C73EF-49B9-4628-A02F-87E5E2548B9A}" type="datetimeFigureOut">
              <a:rPr lang="zh-CN" altLang="en-US"/>
            </a:fld>
            <a:endParaRPr lang="en-US" altLang="zh-CN"/>
          </a:p>
        </p:txBody>
      </p:sp>
    </p:spTree>
  </p:cSld>
  <p:clrMapOvr>
    <a:masterClrMapping/>
  </p:clrMapOvr>
  <p:transition>
    <p:push/>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Rectangle 2"/>
          <p:cNvSpPr>
            <a:spLocks noGrp="1" noChangeArrowheads="1"/>
          </p:cNvSpPr>
          <p:nvPr>
            <p:ph type="ftr" sz="quarter" idx="10"/>
          </p:nvPr>
        </p:nvSpPr>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p:txBody>
          <a:bodyPr/>
          <a:lstStyle>
            <a:lvl1pPr>
              <a:defRPr/>
            </a:lvl1pPr>
          </a:lstStyle>
          <a:p>
            <a:pPr>
              <a:defRPr/>
            </a:pPr>
            <a:fld id="{B6D9E303-B1AB-4580-B89D-F9FF4A7AC692}" type="slidenum">
              <a:rPr lang="zh-CN" altLang="en-US"/>
            </a:fld>
            <a:endParaRPr lang="en-US" altLang="zh-CN"/>
          </a:p>
        </p:txBody>
      </p:sp>
      <p:sp>
        <p:nvSpPr>
          <p:cNvPr id="7" name="Rectangle 16"/>
          <p:cNvSpPr>
            <a:spLocks noGrp="1" noChangeArrowheads="1"/>
          </p:cNvSpPr>
          <p:nvPr>
            <p:ph type="dt" sz="half" idx="12"/>
          </p:nvPr>
        </p:nvSpPr>
        <p:spPr/>
        <p:txBody>
          <a:bodyPr/>
          <a:lstStyle>
            <a:lvl1pPr>
              <a:defRPr/>
            </a:lvl1pPr>
          </a:lstStyle>
          <a:p>
            <a:pPr>
              <a:defRPr/>
            </a:pPr>
            <a:fld id="{746A253C-D12B-4827-ADB9-6CFE1C4EA879}" type="datetimeFigureOut">
              <a:rPr lang="zh-CN" altLang="en-US"/>
            </a:fld>
            <a:endParaRPr lang="en-US" altLang="zh-CN"/>
          </a:p>
        </p:txBody>
      </p:sp>
    </p:spTree>
  </p:cSld>
  <p:clrMapOvr>
    <a:masterClrMapping/>
  </p:clrMapOvr>
  <p:transition>
    <p:push/>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image" Target="../media/image2.png"/><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4.xml"/><Relationship Id="rId8" Type="http://schemas.openxmlformats.org/officeDocument/2006/relationships/slideLayout" Target="../slideLayouts/slideLayout23.xml"/><Relationship Id="rId7" Type="http://schemas.openxmlformats.org/officeDocument/2006/relationships/slideLayout" Target="../slideLayouts/slideLayout22.xml"/><Relationship Id="rId6" Type="http://schemas.openxmlformats.org/officeDocument/2006/relationships/slideLayout" Target="../slideLayouts/slideLayout21.xml"/><Relationship Id="rId5" Type="http://schemas.openxmlformats.org/officeDocument/2006/relationships/slideLayout" Target="../slideLayouts/slideLayout20.xml"/><Relationship Id="rId4" Type="http://schemas.openxmlformats.org/officeDocument/2006/relationships/slideLayout" Target="../slideLayouts/slideLayout19.xml"/><Relationship Id="rId3" Type="http://schemas.openxmlformats.org/officeDocument/2006/relationships/slideLayout" Target="../slideLayouts/slideLayout18.xml"/><Relationship Id="rId2" Type="http://schemas.openxmlformats.org/officeDocument/2006/relationships/slideLayout" Target="../slideLayouts/slideLayout17.xml"/><Relationship Id="rId12" Type="http://schemas.openxmlformats.org/officeDocument/2006/relationships/theme" Target="../theme/theme2.xml"/><Relationship Id="rId11" Type="http://schemas.openxmlformats.org/officeDocument/2006/relationships/slideLayout" Target="../slideLayouts/slideLayout26.xml"/><Relationship Id="rId10" Type="http://schemas.openxmlformats.org/officeDocument/2006/relationships/slideLayout" Target="../slideLayouts/slideLayout25.xml"/><Relationship Id="rId1"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8002" name="Rectangle 2"/>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ctr" eaLnBrk="1" hangingPunct="1">
              <a:defRPr sz="1200">
                <a:latin typeface="Arial" panose="020B0604020202020204" pitchFamily="34" charset="0"/>
                <a:ea typeface="宋体" panose="02010600030101010101" pitchFamily="2" charset="-122"/>
              </a:defRPr>
            </a:lvl1pPr>
          </a:lstStyle>
          <a:p>
            <a:pPr>
              <a:defRPr/>
            </a:pPr>
            <a:endParaRPr lang="en-US" altLang="zh-CN"/>
          </a:p>
        </p:txBody>
      </p:sp>
      <p:sp>
        <p:nvSpPr>
          <p:cNvPr id="128003" name="Rectangle 3"/>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1" hangingPunct="1">
              <a:defRPr sz="1200">
                <a:latin typeface="Arial Black" panose="020B0A04020102020204" pitchFamily="34" charset="0"/>
                <a:ea typeface="宋体" panose="02010600030101010101" pitchFamily="2" charset="-122"/>
              </a:defRPr>
            </a:lvl1pPr>
          </a:lstStyle>
          <a:p>
            <a:pPr>
              <a:defRPr/>
            </a:pPr>
            <a:fld id="{268BDAE7-FFF9-4AEA-897F-1BDF6F161A3C}" type="slidenum">
              <a:rPr lang="zh-CN" altLang="en-US"/>
            </a:fld>
            <a:endParaRPr lang="en-US" altLang="zh-CN"/>
          </a:p>
        </p:txBody>
      </p:sp>
      <p:grpSp>
        <p:nvGrpSpPr>
          <p:cNvPr id="1028" name="Group 4"/>
          <p:cNvGrpSpPr/>
          <p:nvPr/>
        </p:nvGrpSpPr>
        <p:grpSpPr bwMode="auto">
          <a:xfrm>
            <a:off x="0" y="0"/>
            <a:ext cx="9144000" cy="546100"/>
            <a:chOff x="0" y="0"/>
            <a:chExt cx="5760" cy="344"/>
          </a:xfrm>
        </p:grpSpPr>
        <p:sp>
          <p:nvSpPr>
            <p:cNvPr id="2"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en-US" sz="2400">
                <a:latin typeface="Times New Roman" panose="02020603050405020304" pitchFamily="18" charset="0"/>
              </a:endParaRPr>
            </a:p>
          </p:txBody>
        </p:sp>
        <p:sp>
          <p:nvSpPr>
            <p:cNvPr id="1033"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034" name="Rectangle 7"/>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solidFill>
                  <a:schemeClr val="hlink"/>
                </a:solidFill>
              </a:endParaRPr>
            </a:p>
          </p:txBody>
        </p:sp>
        <p:sp>
          <p:nvSpPr>
            <p:cNvPr id="1035" name="Rectangle 8"/>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solidFill>
                  <a:schemeClr val="hlink"/>
                </a:solidFill>
              </a:endParaRPr>
            </a:p>
          </p:txBody>
        </p:sp>
        <p:sp>
          <p:nvSpPr>
            <p:cNvPr id="1036" name="Rectangle 9"/>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solidFill>
                  <a:schemeClr val="accent2"/>
                </a:solidFill>
              </a:endParaRPr>
            </a:p>
          </p:txBody>
        </p:sp>
        <p:sp>
          <p:nvSpPr>
            <p:cNvPr id="1037" name="Rectangle 10"/>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solidFill>
                  <a:schemeClr val="hlink"/>
                </a:solidFill>
              </a:endParaRPr>
            </a:p>
          </p:txBody>
        </p:sp>
        <p:sp>
          <p:nvSpPr>
            <p:cNvPr id="1038" name="Rectangle 11"/>
            <p:cNvSpPr>
              <a:spLocks noChangeArrowheads="1"/>
            </p:cNvSpPr>
            <p:nvPr/>
          </p:nvSpPr>
          <p:spPr bwMode="auto">
            <a:xfrm>
              <a:off x="83" y="86"/>
              <a:ext cx="89" cy="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039" name="Rectangle 12"/>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solidFill>
                  <a:schemeClr val="accent2"/>
                </a:solidFill>
              </a:endParaRPr>
            </a:p>
          </p:txBody>
        </p:sp>
        <p:sp>
          <p:nvSpPr>
            <p:cNvPr id="1040" name="Rectangle 13"/>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solidFill>
                  <a:schemeClr val="accent2"/>
                </a:solidFill>
              </a:endParaRPr>
            </a:p>
          </p:txBody>
        </p:sp>
      </p:grpSp>
      <p:sp>
        <p:nvSpPr>
          <p:cNvPr id="1029" name="Rectangle 14"/>
          <p:cNvSpPr>
            <a:spLocks noGrp="1" noChangeArrowheads="1"/>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30" name="Rectangle 15"/>
          <p:cNvSpPr>
            <a:spLocks noGrp="1" noChangeArrowheads="1"/>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28016" name="Rectangle 16"/>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1" hangingPunct="1">
              <a:defRPr sz="1200">
                <a:latin typeface="Arial" panose="020B0604020202020204" pitchFamily="34" charset="0"/>
                <a:ea typeface="宋体" panose="02010600030101010101" pitchFamily="2" charset="-122"/>
              </a:defRPr>
            </a:lvl1pPr>
          </a:lstStyle>
          <a:p>
            <a:pPr>
              <a:defRPr/>
            </a:pPr>
            <a:fld id="{86478A33-5930-47A2-A995-8AD1D1F280B1}" type="datetimeFigureOut">
              <a:rPr lang="zh-CN" altLang="en-US"/>
            </a:fld>
            <a:endParaRPr lang="en-US" altLang="zh-CN"/>
          </a:p>
        </p:txBody>
      </p:sp>
      <p:pic>
        <p:nvPicPr>
          <p:cNvPr id="1032" name="图片 4"/>
          <p:cNvPicPr>
            <a:picLocks noChangeAspect="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8307388" y="0"/>
            <a:ext cx="836612" cy="836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ransition>
    <p:push/>
  </p:transition>
  <p:txStyles>
    <p:titleStyle>
      <a:lvl1pPr algn="l" rtl="0" eaLnBrk="0" fontAlgn="base" hangingPunct="0">
        <a:spcBef>
          <a:spcPct val="0"/>
        </a:spcBef>
        <a:spcAft>
          <a:spcPct val="0"/>
        </a:spcAft>
        <a:defRPr sz="4400" kern="12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defTabSz="685800">
              <a:defRPr/>
            </a:pPr>
            <a:endParaRPr lang="en-US" altLang="zh-CN">
              <a:solidFill>
                <a:prstClr val="black">
                  <a:tint val="75000"/>
                </a:prstClr>
              </a:solidFill>
              <a:latin typeface="Tahoma" panose="020B0604030504040204" pitchFamily="34" charset="0"/>
              <a:ea typeface="PMingLiU" panose="02020500000000000000" pitchFamily="18" charset="-120"/>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defTabSz="685800">
              <a:defRPr/>
            </a:pPr>
            <a:endParaRPr lang="en-US" altLang="zh-CN">
              <a:solidFill>
                <a:prstClr val="black">
                  <a:tint val="75000"/>
                </a:prstClr>
              </a:solidFill>
              <a:latin typeface="Tahoma" panose="020B0604030504040204" pitchFamily="34" charset="0"/>
              <a:ea typeface="PMingLiU" panose="02020500000000000000" pitchFamily="18" charset="-120"/>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defTabSz="685800"/>
            <a:fld id="{BDAA9967-D0D2-4B94-AA4E-4AE645DB7EFA}" type="slidenum">
              <a:rPr lang="en-US" altLang="zh-CN" smtClean="0">
                <a:solidFill>
                  <a:prstClr val="black">
                    <a:tint val="75000"/>
                  </a:prstClr>
                </a:solidFill>
                <a:latin typeface="Tahoma" panose="020B0604030504040204" pitchFamily="34" charset="0"/>
                <a:ea typeface="PMingLiU" panose="02020500000000000000" pitchFamily="18" charset="-120"/>
              </a:rPr>
            </a:fld>
            <a:endParaRPr lang="en-US" altLang="zh-CN">
              <a:solidFill>
                <a:prstClr val="black">
                  <a:tint val="75000"/>
                </a:prstClr>
              </a:solidFill>
              <a:latin typeface="Tahoma" panose="020B0604030504040204" pitchFamily="34" charset="0"/>
              <a:ea typeface="PMingLiU" panose="02020500000000000000" pitchFamily="18" charset="-120"/>
            </a:endParaRPr>
          </a:p>
        </p:txBody>
      </p:sp>
    </p:spTree>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2.xml"/><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3.xml"/><Relationship Id="rId1"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4.xml"/><Relationship Id="rId1" Type="http://schemas.openxmlformats.org/officeDocument/2006/relationships/image" Target="../media/image15.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4.xml"/><Relationship Id="rId1" Type="http://schemas.openxmlformats.org/officeDocument/2006/relationships/image" Target="../media/image16.png"/></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14.xml"/><Relationship Id="rId2" Type="http://schemas.openxmlformats.org/officeDocument/2006/relationships/image" Target="../media/image18.png"/><Relationship Id="rId1" Type="http://schemas.openxmlformats.org/officeDocument/2006/relationships/image" Target="../media/image17.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4.xml"/><Relationship Id="rId1" Type="http://schemas.openxmlformats.org/officeDocument/2006/relationships/image" Target="../media/image19.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4.xml"/><Relationship Id="rId1" Type="http://schemas.openxmlformats.org/officeDocument/2006/relationships/image" Target="../media/image2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6" Type="http://schemas.openxmlformats.org/officeDocument/2006/relationships/notesSlide" Target="../notesSlides/notesSlide23.xml"/><Relationship Id="rId5" Type="http://schemas.openxmlformats.org/officeDocument/2006/relationships/slideLayout" Target="../slideLayouts/slideLayout13.xml"/><Relationship Id="rId4" Type="http://schemas.openxmlformats.org/officeDocument/2006/relationships/hyperlink" Target="https://baike.baidu.com/item/%E6%95%B0%E6%8D%AE%E6%8C%96%E6%8E%98" TargetMode="External"/><Relationship Id="rId3" Type="http://schemas.openxmlformats.org/officeDocument/2006/relationships/hyperlink" Target="https://baike.baidu.com/item/%E4%BF%A1%E6%81%AF%E7%BD%91%E7%BB%9C" TargetMode="External"/><Relationship Id="rId2" Type="http://schemas.openxmlformats.org/officeDocument/2006/relationships/hyperlink" Target="https://baike.baidu.com/item/%E4%BC%8A%E5%88%A9%E8%AF%BA%E4%BC%8A%E5%A4%A7%E5%AD%A6" TargetMode="External"/><Relationship Id="rId1" Type="http://schemas.openxmlformats.org/officeDocument/2006/relationships/image" Target="../media/image21.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4" Type="http://schemas.openxmlformats.org/officeDocument/2006/relationships/notesSlide" Target="../notesSlides/notesSlide25.xml"/><Relationship Id="rId3" Type="http://schemas.openxmlformats.org/officeDocument/2006/relationships/slideLayout" Target="../slideLayouts/slideLayout13.xml"/><Relationship Id="rId2" Type="http://schemas.openxmlformats.org/officeDocument/2006/relationships/image" Target="../media/image23.png"/><Relationship Id="rId1" Type="http://schemas.openxmlformats.org/officeDocument/2006/relationships/image" Target="../media/image2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4" Type="http://schemas.openxmlformats.org/officeDocument/2006/relationships/notesSlide" Target="../notesSlides/notesSlide26.xml"/><Relationship Id="rId3" Type="http://schemas.openxmlformats.org/officeDocument/2006/relationships/slideLayout" Target="../slideLayouts/slideLayout13.xml"/><Relationship Id="rId2" Type="http://schemas.openxmlformats.org/officeDocument/2006/relationships/image" Target="../media/image23.png"/><Relationship Id="rId1" Type="http://schemas.openxmlformats.org/officeDocument/2006/relationships/image" Target="../media/image2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5" Type="http://schemas.openxmlformats.org/officeDocument/2006/relationships/notesSlide" Target="../notesSlides/notesSlide30.xml"/><Relationship Id="rId4" Type="http://schemas.openxmlformats.org/officeDocument/2006/relationships/slideLayout" Target="../slideLayouts/slideLayout13.xml"/><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image" Target="../media/image24.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3.xml"/><Relationship Id="rId1" Type="http://schemas.openxmlformats.org/officeDocument/2006/relationships/image" Target="../media/image27.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矩形 1"/>
          <p:cNvSpPr>
            <a:spLocks noChangeArrowheads="1"/>
          </p:cNvSpPr>
          <p:nvPr/>
        </p:nvSpPr>
        <p:spPr bwMode="auto">
          <a:xfrm>
            <a:off x="6247209" y="6669360"/>
            <a:ext cx="2896791" cy="195263"/>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Tahoma" panose="020B0604030504040204" pitchFamily="34" charset="0"/>
                <a:ea typeface="PMingLiU" panose="02020500000000000000" pitchFamily="18" charset="-120"/>
              </a:defRPr>
            </a:lvl1pPr>
            <a:lvl2pPr marL="742950" indent="-285750">
              <a:defRPr sz="2400">
                <a:solidFill>
                  <a:schemeClr val="tx1"/>
                </a:solidFill>
                <a:latin typeface="Tahoma" panose="020B0604030504040204" pitchFamily="34" charset="0"/>
                <a:ea typeface="PMingLiU" panose="02020500000000000000" pitchFamily="18" charset="-120"/>
              </a:defRPr>
            </a:lvl2pPr>
            <a:lvl3pPr marL="1143000" indent="-228600">
              <a:defRPr sz="2400">
                <a:solidFill>
                  <a:schemeClr val="tx1"/>
                </a:solidFill>
                <a:latin typeface="Tahoma" panose="020B0604030504040204" pitchFamily="34" charset="0"/>
                <a:ea typeface="PMingLiU" panose="02020500000000000000" pitchFamily="18" charset="-120"/>
              </a:defRPr>
            </a:lvl3pPr>
            <a:lvl4pPr marL="1600200" indent="-228600">
              <a:defRPr sz="2400">
                <a:solidFill>
                  <a:schemeClr val="tx1"/>
                </a:solidFill>
                <a:latin typeface="Tahoma" panose="020B0604030504040204" pitchFamily="34" charset="0"/>
                <a:ea typeface="PMingLiU" panose="02020500000000000000" pitchFamily="18" charset="-120"/>
              </a:defRPr>
            </a:lvl4pPr>
            <a:lvl5pPr marL="2057400" indent="-228600">
              <a:defRPr sz="2400">
                <a:solidFill>
                  <a:schemeClr val="tx1"/>
                </a:solidFill>
                <a:latin typeface="Tahoma" panose="020B0604030504040204" pitchFamily="34" charset="0"/>
                <a:ea typeface="PMingLiU" panose="02020500000000000000" pitchFamily="18" charset="-120"/>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PMingLiU" panose="02020500000000000000" pitchFamily="18" charset="-120"/>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PMingLiU" panose="02020500000000000000" pitchFamily="18" charset="-120"/>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PMingLiU" panose="02020500000000000000" pitchFamily="18" charset="-120"/>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PMingLiU" panose="02020500000000000000" pitchFamily="18" charset="-120"/>
              </a:defRPr>
            </a:lvl9pPr>
          </a:lstStyle>
          <a:p>
            <a:pPr marL="0" marR="0" lvl="0" indent="0" algn="ctr" defTabSz="6858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8197" name="矩形 8"/>
          <p:cNvSpPr>
            <a:spLocks noChangeArrowheads="1"/>
          </p:cNvSpPr>
          <p:nvPr/>
        </p:nvSpPr>
        <p:spPr bwMode="auto">
          <a:xfrm>
            <a:off x="0" y="-10758"/>
            <a:ext cx="2288382" cy="24646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Tahoma" panose="020B0604030504040204" pitchFamily="34" charset="0"/>
                <a:ea typeface="PMingLiU" panose="02020500000000000000" pitchFamily="18" charset="-120"/>
              </a:defRPr>
            </a:lvl1pPr>
            <a:lvl2pPr marL="742950" indent="-285750">
              <a:defRPr sz="2400">
                <a:solidFill>
                  <a:schemeClr val="tx1"/>
                </a:solidFill>
                <a:latin typeface="Tahoma" panose="020B0604030504040204" pitchFamily="34" charset="0"/>
                <a:ea typeface="PMingLiU" panose="02020500000000000000" pitchFamily="18" charset="-120"/>
              </a:defRPr>
            </a:lvl2pPr>
            <a:lvl3pPr marL="1143000" indent="-228600">
              <a:defRPr sz="2400">
                <a:solidFill>
                  <a:schemeClr val="tx1"/>
                </a:solidFill>
                <a:latin typeface="Tahoma" panose="020B0604030504040204" pitchFamily="34" charset="0"/>
                <a:ea typeface="PMingLiU" panose="02020500000000000000" pitchFamily="18" charset="-120"/>
              </a:defRPr>
            </a:lvl3pPr>
            <a:lvl4pPr marL="1600200" indent="-228600">
              <a:defRPr sz="2400">
                <a:solidFill>
                  <a:schemeClr val="tx1"/>
                </a:solidFill>
                <a:latin typeface="Tahoma" panose="020B0604030504040204" pitchFamily="34" charset="0"/>
                <a:ea typeface="PMingLiU" panose="02020500000000000000" pitchFamily="18" charset="-120"/>
              </a:defRPr>
            </a:lvl4pPr>
            <a:lvl5pPr marL="2057400" indent="-228600">
              <a:defRPr sz="2400">
                <a:solidFill>
                  <a:schemeClr val="tx1"/>
                </a:solidFill>
                <a:latin typeface="Tahoma" panose="020B0604030504040204" pitchFamily="34" charset="0"/>
                <a:ea typeface="PMingLiU" panose="02020500000000000000" pitchFamily="18" charset="-120"/>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PMingLiU" panose="02020500000000000000" pitchFamily="18" charset="-120"/>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PMingLiU" panose="02020500000000000000" pitchFamily="18" charset="-120"/>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PMingLiU" panose="02020500000000000000" pitchFamily="18" charset="-120"/>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PMingLiU" panose="02020500000000000000" pitchFamily="18" charset="-120"/>
              </a:defRPr>
            </a:lvl9pPr>
          </a:lstStyle>
          <a:p>
            <a:pPr marL="0" marR="0" lvl="0" indent="0" algn="ctr" defTabSz="6858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8195" name="副标题 2"/>
          <p:cNvSpPr>
            <a:spLocks noGrp="1"/>
          </p:cNvSpPr>
          <p:nvPr>
            <p:ph type="subTitle" idx="4294967295"/>
          </p:nvPr>
        </p:nvSpPr>
        <p:spPr>
          <a:xfrm>
            <a:off x="6247209" y="6669583"/>
            <a:ext cx="2896791" cy="195263"/>
          </a:xfrm>
        </p:spPr>
        <p:txBody>
          <a:bodyPr>
            <a:noAutofit/>
          </a:bodyPr>
          <a:lstStyle/>
          <a:p>
            <a:pPr marL="0" indent="0" algn="r">
              <a:lnSpc>
                <a:spcPct val="100000"/>
              </a:lnSpc>
              <a:spcBef>
                <a:spcPts val="0"/>
              </a:spcBef>
              <a:buNone/>
            </a:pPr>
            <a:r>
              <a:rPr lang="en-US" altLang="zh-CN" sz="700" dirty="0">
                <a:solidFill>
                  <a:schemeClr val="bg1"/>
                </a:solidFill>
                <a:latin typeface="微软雅黑" panose="020B0503020204020204" pitchFamily="34" charset="-122"/>
                <a:ea typeface="微软雅黑" panose="020B0503020204020204" pitchFamily="34" charset="-122"/>
              </a:rPr>
              <a:t>2018-2019-1</a:t>
            </a:r>
            <a:endParaRPr lang="zh-CN" altLang="en-US" sz="700" dirty="0">
              <a:solidFill>
                <a:schemeClr val="bg1"/>
              </a:solidFill>
              <a:latin typeface="微软雅黑" panose="020B0503020204020204" pitchFamily="34" charset="-122"/>
              <a:ea typeface="微软雅黑" panose="020B0503020204020204" pitchFamily="34" charset="-122"/>
            </a:endParaRPr>
          </a:p>
        </p:txBody>
      </p:sp>
      <p:sp>
        <p:nvSpPr>
          <p:cNvPr id="10" name="标题 1"/>
          <p:cNvSpPr txBox="1"/>
          <p:nvPr/>
        </p:nvSpPr>
        <p:spPr>
          <a:xfrm>
            <a:off x="0" y="1268760"/>
            <a:ext cx="9144000" cy="2501504"/>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marL="0" marR="0" lvl="0" indent="0" algn="ctr" defTabSz="685800" rtl="0" eaLnBrk="1" fontAlgn="auto" latinLnBrk="0" hangingPunct="1">
              <a:lnSpc>
                <a:spcPct val="150000"/>
              </a:lnSpc>
              <a:spcBef>
                <a:spcPct val="0"/>
              </a:spcBef>
              <a:spcAft>
                <a:spcPts val="0"/>
              </a:spcAft>
              <a:buClrTx/>
              <a:buSzTx/>
              <a:buFontTx/>
              <a:buNone/>
              <a:defRPr/>
            </a:pPr>
            <a:r>
              <a:rPr kumimoji="0" lang="zh-CN" altLang="en-US" sz="6000" b="1"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rPr>
              <a:t>数据仓库与数据挖掘</a:t>
            </a:r>
            <a:endParaRPr kumimoji="0" lang="zh-CN" altLang="en-US" sz="4000" b="1"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endParaRPr>
          </a:p>
        </p:txBody>
      </p:sp>
      <p:sp>
        <p:nvSpPr>
          <p:cNvPr id="2" name="Text Box 5"/>
          <p:cNvSpPr txBox="1">
            <a:spLocks noChangeArrowheads="1"/>
          </p:cNvSpPr>
          <p:nvPr/>
        </p:nvSpPr>
        <p:spPr bwMode="auto">
          <a:xfrm>
            <a:off x="11868" y="3582342"/>
            <a:ext cx="9144000" cy="1862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50000"/>
              </a:spcBef>
              <a:spcAft>
                <a:spcPct val="0"/>
              </a:spcAft>
              <a:buClrTx/>
              <a:buSzTx/>
              <a:buFontTx/>
              <a:buNone/>
              <a:defRPr/>
            </a:pPr>
            <a:r>
              <a:rPr kumimoji="1" lang="zh-CN" altLang="en-US" sz="2400" b="1" i="0" u="none" strike="noStrike" kern="1200" cap="none" spc="0" normalizeH="0" baseline="0" noProof="0" dirty="0">
                <a:ln>
                  <a:noFill/>
                </a:ln>
                <a:solidFill>
                  <a:srgbClr val="1F497D"/>
                </a:solidFill>
                <a:effectLst/>
                <a:uLnTx/>
                <a:uFillTx/>
                <a:latin typeface="微软雅黑" panose="020B0503020204020204" pitchFamily="34" charset="-122"/>
                <a:ea typeface="微软雅黑" panose="020B0503020204020204" pitchFamily="34" charset="-122"/>
                <a:cs typeface="仿宋_GB2312" panose="02010609030101010101" charset="-122"/>
              </a:rPr>
              <a:t>龙  军 </a:t>
            </a:r>
            <a:endParaRPr kumimoji="1" lang="en-US" altLang="zh-CN" sz="2400" b="1" i="0" u="none" strike="noStrike" kern="1200" cap="none" spc="0" normalizeH="0" baseline="0" noProof="0" dirty="0">
              <a:ln>
                <a:noFill/>
              </a:ln>
              <a:solidFill>
                <a:srgbClr val="1F497D"/>
              </a:solidFill>
              <a:effectLst/>
              <a:uLnTx/>
              <a:uFillTx/>
              <a:latin typeface="微软雅黑" panose="020B0503020204020204" pitchFamily="34" charset="-122"/>
              <a:ea typeface="微软雅黑" panose="020B0503020204020204" pitchFamily="34" charset="-122"/>
              <a:cs typeface="仿宋_GB2312" panose="02010609030101010101" charset="-122"/>
            </a:endParaRPr>
          </a:p>
          <a:p>
            <a:pPr marL="0" marR="0" lvl="0" indent="0" algn="ctr" defTabSz="914400" rtl="0" eaLnBrk="1" fontAlgn="base" latinLnBrk="0" hangingPunct="1">
              <a:lnSpc>
                <a:spcPct val="150000"/>
              </a:lnSpc>
              <a:spcBef>
                <a:spcPts val="0"/>
              </a:spcBef>
              <a:spcAft>
                <a:spcPct val="0"/>
              </a:spcAft>
              <a:buClrTx/>
              <a:buSzTx/>
              <a:buFontTx/>
              <a:buNone/>
              <a:defRPr/>
            </a:pPr>
            <a:r>
              <a:rPr kumimoji="0" lang="en-US" altLang="zh-CN" sz="2800" b="1" i="0" u="none" strike="noStrike" kern="1200" cap="none" spc="0" normalizeH="0" baseline="0" noProof="0" dirty="0">
                <a:ln>
                  <a:noFill/>
                </a:ln>
                <a:solidFill>
                  <a:srgbClr val="1F497D"/>
                </a:solidFill>
                <a:effectLst/>
                <a:uLnTx/>
                <a:uFillTx/>
                <a:latin typeface="微软雅黑" panose="020B0503020204020204" pitchFamily="34" charset="-122"/>
                <a:ea typeface="微软雅黑" panose="020B0503020204020204" pitchFamily="34" charset="-122"/>
                <a:cs typeface="+mn-cs"/>
              </a:rPr>
              <a:t>jlong@csu.edu.cn  18673197878</a:t>
            </a:r>
            <a:endParaRPr kumimoji="0" lang="en-US" altLang="zh-CN" sz="2800" b="1" i="0" u="none" strike="noStrike" kern="1200" cap="none" spc="0" normalizeH="0" baseline="0" noProof="0" dirty="0">
              <a:ln>
                <a:noFill/>
              </a:ln>
              <a:solidFill>
                <a:srgbClr val="1F497D"/>
              </a:solidFill>
              <a:effectLst/>
              <a:uLnTx/>
              <a:uFillTx/>
              <a:latin typeface="微软雅黑" panose="020B0503020204020204" pitchFamily="34" charset="-122"/>
              <a:ea typeface="微软雅黑" panose="020B0503020204020204" pitchFamily="34" charset="-122"/>
              <a:cs typeface="+mn-cs"/>
            </a:endParaRPr>
          </a:p>
          <a:p>
            <a:pPr marL="0" marR="0" lvl="0" indent="0" algn="ctr" defTabSz="914400" rtl="0" eaLnBrk="1" fontAlgn="base" latinLnBrk="0" hangingPunct="1">
              <a:lnSpc>
                <a:spcPct val="150000"/>
              </a:lnSpc>
              <a:spcBef>
                <a:spcPts val="0"/>
              </a:spcBef>
              <a:spcAft>
                <a:spcPct val="0"/>
              </a:spcAft>
              <a:buClrTx/>
              <a:buSzTx/>
              <a:buFontTx/>
              <a:buNone/>
              <a:defRPr/>
            </a:pPr>
            <a:r>
              <a:rPr kumimoji="0" lang="zh-CN" altLang="en-US" sz="2800" b="1" i="0" u="none" strike="noStrike" kern="1200" cap="none" spc="0" normalizeH="0" baseline="0" noProof="0" dirty="0">
                <a:ln>
                  <a:noFill/>
                </a:ln>
                <a:solidFill>
                  <a:srgbClr val="1F497D"/>
                </a:solidFill>
                <a:effectLst/>
                <a:uLnTx/>
                <a:uFillTx/>
                <a:latin typeface="微软雅黑" panose="020B0503020204020204" pitchFamily="34" charset="-122"/>
                <a:ea typeface="微软雅黑" panose="020B0503020204020204" pitchFamily="34" charset="-122"/>
                <a:cs typeface="+mn-cs"/>
              </a:rPr>
              <a:t>计算机学院数据科学与工程系</a:t>
            </a:r>
            <a:endParaRPr kumimoji="0" lang="en-US" altLang="zh-CN" sz="2800" b="1" i="0" u="none" strike="noStrike" kern="1200" cap="none" spc="0" normalizeH="0" baseline="0" noProof="0" dirty="0">
              <a:ln>
                <a:noFill/>
              </a:ln>
              <a:solidFill>
                <a:srgbClr val="1F497D"/>
              </a:solidFill>
              <a:effectLst/>
              <a:uLnTx/>
              <a:uFillTx/>
              <a:latin typeface="微软雅黑" panose="020B0503020204020204" pitchFamily="34" charset="-122"/>
              <a:ea typeface="微软雅黑" panose="020B0503020204020204" pitchFamily="34" charset="-122"/>
              <a:cs typeface="+mn-cs"/>
            </a:endParaRPr>
          </a:p>
        </p:txBody>
      </p:sp>
      <p:pic>
        <p:nvPicPr>
          <p:cNvPr id="3" name="图片 2" descr="（蓝）大数据研究院LOGO"/>
          <p:cNvPicPr>
            <a:picLocks noChangeAspect="1"/>
          </p:cNvPicPr>
          <p:nvPr/>
        </p:nvPicPr>
        <p:blipFill>
          <a:blip r:embed="rId1" cstate="screen"/>
          <a:stretch>
            <a:fillRect/>
          </a:stretch>
        </p:blipFill>
        <p:spPr>
          <a:xfrm>
            <a:off x="37795" y="6191677"/>
            <a:ext cx="3260482" cy="646547"/>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542"/>
    </mc:Choice>
    <mc:Fallback>
      <p:transition spd="slow" advTm="542"/>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2"/>
          <p:cNvSpPr txBox="1">
            <a:spLocks noChangeArrowheads="1"/>
          </p:cNvSpPr>
          <p:nvPr/>
        </p:nvSpPr>
        <p:spPr bwMode="auto">
          <a:xfrm>
            <a:off x="457200" y="457200"/>
            <a:ext cx="822960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lstStyle>
            <a:lvl1pPr algn="l" rtl="0" eaLnBrk="0" fontAlgn="base" hangingPunct="0">
              <a:spcBef>
                <a:spcPct val="0"/>
              </a:spcBef>
              <a:spcAft>
                <a:spcPct val="0"/>
              </a:spcAft>
              <a:defRPr sz="4400" kern="12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9pPr>
          </a:lstStyle>
          <a:p>
            <a:r>
              <a:rPr lang="en-US" altLang="zh-CN" sz="3200" b="1" dirty="0">
                <a:solidFill>
                  <a:schemeClr val="accent1">
                    <a:lumMod val="25000"/>
                  </a:schemeClr>
                </a:solidFill>
                <a:effectLst>
                  <a:outerShdw blurRad="38100" dist="38100" dir="2700000" algn="tl">
                    <a:srgbClr val="000000">
                      <a:alpha val="43137"/>
                    </a:srgbClr>
                  </a:outerShdw>
                </a:effectLst>
              </a:rPr>
              <a:t>6.1.3</a:t>
            </a:r>
            <a:r>
              <a:rPr lang="zh-CN" altLang="en-US" sz="3200" b="1" dirty="0">
                <a:solidFill>
                  <a:schemeClr val="accent1">
                    <a:lumMod val="25000"/>
                  </a:schemeClr>
                </a:solidFill>
                <a:effectLst>
                  <a:outerShdw blurRad="38100" dist="38100" dir="2700000" algn="tl">
                    <a:srgbClr val="000000">
                      <a:alpha val="43137"/>
                    </a:srgbClr>
                  </a:outerShdw>
                </a:effectLst>
              </a:rPr>
              <a:t>、关联规则的定义</a:t>
            </a:r>
            <a:endParaRPr lang="zh-CN" altLang="en-US" sz="3200" b="1" dirty="0">
              <a:solidFill>
                <a:schemeClr val="accent1">
                  <a:lumMod val="25000"/>
                </a:schemeClr>
              </a:solidFill>
              <a:effectLst>
                <a:outerShdw blurRad="38100" dist="38100" dir="2700000" algn="tl">
                  <a:srgbClr val="000000">
                    <a:alpha val="43137"/>
                  </a:srgbClr>
                </a:outerShdw>
              </a:effectLst>
            </a:endParaRPr>
          </a:p>
        </p:txBody>
      </p:sp>
      <p:sp>
        <p:nvSpPr>
          <p:cNvPr id="8" name="矩形 1"/>
          <p:cNvSpPr>
            <a:spLocks noChangeArrowheads="1"/>
          </p:cNvSpPr>
          <p:nvPr/>
        </p:nvSpPr>
        <p:spPr bwMode="auto">
          <a:xfrm>
            <a:off x="465212" y="1628800"/>
            <a:ext cx="7416824" cy="902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nSpc>
                <a:spcPct val="110000"/>
              </a:lnSpc>
              <a:spcBef>
                <a:spcPct val="0"/>
              </a:spcBef>
              <a:buClrTx/>
              <a:buSzTx/>
              <a:buNone/>
            </a:pPr>
            <a:r>
              <a:rPr lang="zh-CN" altLang="en-US" sz="2400" b="1" kern="100" dirty="0">
                <a:solidFill>
                  <a:srgbClr val="00B0F0"/>
                </a:solidFill>
                <a:effectLst/>
                <a:latin typeface="微软雅黑" panose="020B0503020204020204" pitchFamily="34" charset="-122"/>
                <a:ea typeface="微软雅黑" panose="020B0503020204020204" pitchFamily="34" charset="-122"/>
                <a:cs typeface="Times New Roman" panose="02020603050405020304" pitchFamily="18" charset="0"/>
              </a:rPr>
              <a:t>规则的可信度：</a:t>
            </a:r>
            <a:r>
              <a:rPr lang="zh-CN" altLang="en-US" sz="2400" b="1" dirty="0">
                <a:latin typeface="宋体" panose="02010600030101010101" pitchFamily="2" charset="-122"/>
              </a:rPr>
              <a:t>可信度就是指在出现了物品集</a:t>
            </a:r>
            <a:r>
              <a:rPr lang="en-US" altLang="zh-CN" sz="2400" b="1" dirty="0">
                <a:latin typeface="宋体" panose="02010600030101010101" pitchFamily="2" charset="-122"/>
              </a:rPr>
              <a:t>A</a:t>
            </a:r>
            <a:r>
              <a:rPr lang="zh-CN" altLang="en-US" sz="2400" b="1" dirty="0">
                <a:latin typeface="宋体" panose="02010600030101010101" pitchFamily="2" charset="-122"/>
              </a:rPr>
              <a:t>的事务</a:t>
            </a:r>
            <a:r>
              <a:rPr lang="en-US" altLang="zh-CN" sz="2400" b="1" dirty="0">
                <a:latin typeface="宋体" panose="02010600030101010101" pitchFamily="2" charset="-122"/>
              </a:rPr>
              <a:t>T</a:t>
            </a:r>
            <a:r>
              <a:rPr lang="zh-CN" altLang="en-US" sz="2400" b="1" dirty="0">
                <a:latin typeface="宋体" panose="02010600030101010101" pitchFamily="2" charset="-122"/>
              </a:rPr>
              <a:t>中，物品集</a:t>
            </a:r>
            <a:r>
              <a:rPr lang="en-US" altLang="zh-CN" sz="2400" b="1" dirty="0">
                <a:latin typeface="宋体" panose="02010600030101010101" pitchFamily="2" charset="-122"/>
              </a:rPr>
              <a:t>B</a:t>
            </a:r>
            <a:r>
              <a:rPr lang="zh-CN" altLang="en-US" sz="2400" b="1" dirty="0">
                <a:latin typeface="宋体" panose="02010600030101010101" pitchFamily="2" charset="-122"/>
              </a:rPr>
              <a:t>也同时出现的概率。</a:t>
            </a:r>
            <a:endParaRPr lang="en-US" altLang="zh-CN" sz="2400" b="1" dirty="0">
              <a:latin typeface="宋体" panose="02010600030101010101" pitchFamily="2" charset="-122"/>
            </a:endParaRPr>
          </a:p>
        </p:txBody>
      </p:sp>
      <mc:AlternateContent xmlns:mc="http://schemas.openxmlformats.org/markup-compatibility/2006">
        <mc:Choice xmlns:a14="http://schemas.microsoft.com/office/drawing/2010/main" Requires="a14">
          <p:sp>
            <p:nvSpPr>
              <p:cNvPr id="10" name="矩形 1"/>
              <p:cNvSpPr>
                <a:spLocks noChangeArrowheads="1"/>
              </p:cNvSpPr>
              <p:nvPr/>
            </p:nvSpPr>
            <p:spPr bwMode="auto">
              <a:xfrm>
                <a:off x="468288" y="2781422"/>
                <a:ext cx="7535336" cy="1248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nSpc>
                    <a:spcPct val="110000"/>
                  </a:lnSpc>
                  <a:spcBef>
                    <a:spcPct val="0"/>
                  </a:spcBef>
                  <a:buClrTx/>
                  <a:buSzTx/>
                  <a:buNone/>
                </a:pPr>
                <a:r>
                  <a:rPr lang="zh-CN" altLang="en-US" sz="2400" b="1" dirty="0">
                    <a:latin typeface="宋体" panose="02010600030101010101" pitchFamily="2" charset="-122"/>
                  </a:rPr>
                  <a:t>规则</a:t>
                </a:r>
                <a:r>
                  <a:rPr lang="en-US" altLang="zh-CN" sz="2400" b="1" dirty="0">
                    <a:solidFill>
                      <a:schemeClr val="tx1"/>
                    </a:solidFill>
                    <a:latin typeface="宋体" panose="02010600030101010101" pitchFamily="2" charset="-122"/>
                  </a:rPr>
                  <a:t>A</a:t>
                </a:r>
                <a14:m>
                  <m:oMath xmlns:m="http://schemas.openxmlformats.org/officeDocument/2006/math">
                    <m:r>
                      <a:rPr lang="en-US" altLang="zh-CN" sz="2400" b="1" i="1" dirty="0" smtClean="0">
                        <a:solidFill>
                          <a:schemeClr val="tx1"/>
                        </a:solidFill>
                        <a:latin typeface="Cambria Math" panose="02040503050406030204" pitchFamily="18" charset="0"/>
                        <a:ea typeface="Cambria Math" panose="02040503050406030204" pitchFamily="18" charset="0"/>
                      </a:rPr>
                      <m:t>→</m:t>
                    </m:r>
                  </m:oMath>
                </a14:m>
                <a:r>
                  <a:rPr lang="en-US" altLang="zh-CN" sz="2400" b="1" dirty="0">
                    <a:latin typeface="宋体" panose="02010600030101010101" pitchFamily="2" charset="-122"/>
                  </a:rPr>
                  <a:t>B</a:t>
                </a:r>
                <a:r>
                  <a:rPr lang="zh-CN" altLang="en-US" sz="2400" b="1" dirty="0">
                    <a:latin typeface="宋体" panose="02010600030101010101" pitchFamily="2" charset="-122"/>
                  </a:rPr>
                  <a:t>具有可信度</a:t>
                </a:r>
                <a:r>
                  <a:rPr lang="en-US" altLang="zh-CN" sz="2400" b="1" dirty="0">
                    <a:latin typeface="宋体" panose="02010600030101010101" pitchFamily="2" charset="-122"/>
                  </a:rPr>
                  <a:t>Confidence</a:t>
                </a:r>
                <a:r>
                  <a:rPr lang="zh-CN" altLang="en-US" sz="2400" b="1" dirty="0">
                    <a:latin typeface="宋体" panose="02010600030101010101" pitchFamily="2" charset="-122"/>
                  </a:rPr>
                  <a:t>，是条件概率</a:t>
                </a:r>
                <a:r>
                  <a:rPr lang="en-US" altLang="zh-CN" sz="2400" b="1" dirty="0">
                    <a:latin typeface="宋体" panose="02010600030101010101" pitchFamily="2" charset="-122"/>
                  </a:rPr>
                  <a:t>P(B|A)</a:t>
                </a:r>
                <a:r>
                  <a:rPr lang="zh-CN" altLang="en-US" sz="2400" b="1" dirty="0">
                    <a:latin typeface="宋体" panose="02010600030101010101" pitchFamily="2" charset="-122"/>
                  </a:rPr>
                  <a:t>，即：</a:t>
                </a:r>
                <a:r>
                  <a:rPr lang="en-US" altLang="zh-CN" sz="2400" b="1" dirty="0">
                    <a:latin typeface="宋体" panose="02010600030101010101" pitchFamily="2" charset="-122"/>
                  </a:rPr>
                  <a:t>confidence(A</a:t>
                </a:r>
                <a14:m>
                  <m:oMath xmlns:m="http://schemas.openxmlformats.org/officeDocument/2006/math">
                    <m:r>
                      <a:rPr lang="en-US" altLang="zh-CN" sz="2400" b="1" i="1" dirty="0">
                        <a:latin typeface="Cambria Math" panose="02040503050406030204" pitchFamily="18" charset="0"/>
                        <a:ea typeface="Cambria Math" panose="02040503050406030204" pitchFamily="18" charset="0"/>
                      </a:rPr>
                      <m:t>→</m:t>
                    </m:r>
                  </m:oMath>
                </a14:m>
                <a:r>
                  <a:rPr lang="en-US" altLang="zh-CN" sz="2400" b="1" dirty="0">
                    <a:latin typeface="宋体" panose="02010600030101010101" pitchFamily="2" charset="-122"/>
                  </a:rPr>
                  <a:t>B)=P(B|A)= </a:t>
                </a:r>
                <a14:m>
                  <m:oMath xmlns:m="http://schemas.openxmlformats.org/officeDocument/2006/math">
                    <m:f>
                      <m:fPr>
                        <m:ctrlPr>
                          <a:rPr lang="en-US" altLang="zh-CN" sz="2800" b="1" i="1" smtClean="0">
                            <a:latin typeface="Cambria Math" panose="02040503050406030204" pitchFamily="18" charset="0"/>
                          </a:rPr>
                        </m:ctrlPr>
                      </m:fPr>
                      <m:num>
                        <m:r>
                          <a:rPr lang="en-US" altLang="zh-CN" sz="2800" b="1" i="1">
                            <a:latin typeface="Cambria Math" panose="02040503050406030204" pitchFamily="18" charset="0"/>
                          </a:rPr>
                          <m:t>|</m:t>
                        </m:r>
                        <m:r>
                          <m:rPr>
                            <m:sty m:val="p"/>
                          </m:rPr>
                          <a:rPr lang="en-US" altLang="zh-CN" sz="2800" b="1" i="1" smtClean="0">
                            <a:latin typeface="Cambria Math" panose="02040503050406030204" pitchFamily="18" charset="0"/>
                          </a:rPr>
                          <m:t>AB</m:t>
                        </m:r>
                        <m:r>
                          <a:rPr lang="en-US" altLang="zh-CN" sz="2800" b="1" i="1" smtClean="0">
                            <a:latin typeface="Cambria Math" panose="02040503050406030204" pitchFamily="18" charset="0"/>
                          </a:rPr>
                          <m:t>|</m:t>
                        </m:r>
                      </m:num>
                      <m:den>
                        <m:r>
                          <a:rPr lang="en-US" altLang="zh-CN" sz="2800" b="1" i="1">
                            <a:latin typeface="Cambria Math" panose="02040503050406030204" pitchFamily="18" charset="0"/>
                          </a:rPr>
                          <m:t>|</m:t>
                        </m:r>
                        <m:r>
                          <m:rPr>
                            <m:sty m:val="p"/>
                          </m:rPr>
                          <a:rPr lang="en-US" altLang="zh-CN" sz="2800" b="1" i="1" smtClean="0">
                            <a:latin typeface="Cambria Math" panose="02040503050406030204" pitchFamily="18" charset="0"/>
                          </a:rPr>
                          <m:t>A</m:t>
                        </m:r>
                        <m:r>
                          <a:rPr lang="en-US" altLang="zh-CN" sz="2800" b="1" i="1" smtClean="0">
                            <a:latin typeface="Cambria Math" panose="02040503050406030204" pitchFamily="18" charset="0"/>
                          </a:rPr>
                          <m:t>|</m:t>
                        </m:r>
                      </m:den>
                    </m:f>
                  </m:oMath>
                </a14:m>
                <a:endParaRPr lang="en-US" altLang="zh-CN" sz="2400" b="1" dirty="0">
                  <a:latin typeface="宋体" panose="02010600030101010101" pitchFamily="2" charset="-122"/>
                </a:endParaRPr>
              </a:p>
            </p:txBody>
          </p:sp>
        </mc:Choice>
        <mc:Fallback>
          <p:sp>
            <p:nvSpPr>
              <p:cNvPr id="10" name="矩形 1"/>
              <p:cNvSpPr>
                <a:spLocks noRot="1" noChangeAspect="1" noMove="1" noResize="1" noEditPoints="1" noAdjustHandles="1" noChangeArrowheads="1" noChangeShapeType="1" noTextEdit="1"/>
              </p:cNvSpPr>
              <p:nvPr/>
            </p:nvSpPr>
            <p:spPr bwMode="auto">
              <a:xfrm>
                <a:off x="468288" y="2781422"/>
                <a:ext cx="7535336" cy="1248483"/>
              </a:xfrm>
              <a:prstGeom prst="rect">
                <a:avLst/>
              </a:prstGeom>
              <a:blipFill rotWithShape="1">
                <a:blip r:embed="rId1"/>
                <a:stretch>
                  <a:fillRect l="-4" t="-10" r="1" b="16"/>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12" name="矩形 1"/>
          <p:cNvSpPr>
            <a:spLocks noChangeArrowheads="1"/>
          </p:cNvSpPr>
          <p:nvPr/>
        </p:nvSpPr>
        <p:spPr bwMode="auto">
          <a:xfrm>
            <a:off x="494948" y="4119149"/>
            <a:ext cx="6821368" cy="4489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nSpc>
                <a:spcPct val="110000"/>
              </a:lnSpc>
              <a:spcBef>
                <a:spcPct val="0"/>
              </a:spcBef>
              <a:buClrTx/>
              <a:buSzTx/>
              <a:buNone/>
            </a:pPr>
            <a:r>
              <a:rPr lang="zh-CN" altLang="en-US" sz="2400" b="1" dirty="0">
                <a:latin typeface="宋体" panose="02010600030101010101" pitchFamily="2" charset="-122"/>
              </a:rPr>
              <a:t>其中</a:t>
            </a:r>
            <a:r>
              <a:rPr lang="en-US" altLang="zh-CN" sz="2400" b="1" dirty="0">
                <a:latin typeface="宋体" panose="02010600030101010101" pitchFamily="2" charset="-122"/>
              </a:rPr>
              <a:t>|A|</a:t>
            </a:r>
            <a:r>
              <a:rPr lang="zh-CN" altLang="en-US" sz="2400" b="1" dirty="0">
                <a:latin typeface="宋体" panose="02010600030101010101" pitchFamily="2" charset="-122"/>
              </a:rPr>
              <a:t>表示数据库中包含项集</a:t>
            </a:r>
            <a:r>
              <a:rPr lang="en-US" altLang="zh-CN" sz="2400" b="1" dirty="0">
                <a:latin typeface="宋体" panose="02010600030101010101" pitchFamily="2" charset="-122"/>
              </a:rPr>
              <a:t>A</a:t>
            </a:r>
            <a:r>
              <a:rPr lang="zh-CN" altLang="en-US" sz="2400" b="1" dirty="0">
                <a:latin typeface="宋体" panose="02010600030101010101" pitchFamily="2" charset="-122"/>
              </a:rPr>
              <a:t>的事务个数。</a:t>
            </a:r>
            <a:endParaRPr lang="en-US" altLang="zh-CN" sz="2400" b="1" dirty="0">
              <a:solidFill>
                <a:srgbClr val="FF0000"/>
              </a:solidFill>
              <a:latin typeface="宋体" panose="02010600030101010101" pitchFamily="2" charset="-122"/>
            </a:endParaRPr>
          </a:p>
        </p:txBody>
      </p:sp>
      <p:sp>
        <p:nvSpPr>
          <p:cNvPr id="18" name="矩形 1"/>
          <p:cNvSpPr>
            <a:spLocks noChangeArrowheads="1"/>
          </p:cNvSpPr>
          <p:nvPr/>
        </p:nvSpPr>
        <p:spPr bwMode="auto">
          <a:xfrm>
            <a:off x="520492" y="4941168"/>
            <a:ext cx="7361544" cy="1308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nSpc>
                <a:spcPct val="110000"/>
              </a:lnSpc>
              <a:spcBef>
                <a:spcPct val="0"/>
              </a:spcBef>
              <a:buClrTx/>
              <a:buSzTx/>
              <a:buNone/>
            </a:pPr>
            <a:r>
              <a:rPr lang="zh-CN" altLang="en-US" sz="2400" b="1" dirty="0">
                <a:latin typeface="宋体" panose="02010600030101010101" pitchFamily="2" charset="-122"/>
              </a:rPr>
              <a:t>可信度是对关联规则的</a:t>
            </a:r>
            <a:r>
              <a:rPr lang="zh-CN" altLang="en-US" sz="2400" b="1" dirty="0">
                <a:solidFill>
                  <a:srgbClr val="FF0000"/>
                </a:solidFill>
                <a:latin typeface="微软雅黑" panose="020B0503020204020204" pitchFamily="34" charset="-122"/>
                <a:ea typeface="微软雅黑" panose="020B0503020204020204" pitchFamily="34" charset="-122"/>
              </a:rPr>
              <a:t>准确度</a:t>
            </a:r>
            <a:r>
              <a:rPr lang="zh-CN" altLang="en-US" sz="2400" b="1" dirty="0">
                <a:latin typeface="宋体" panose="02010600030101010101" pitchFamily="2" charset="-122"/>
              </a:rPr>
              <a:t>的衡量，支持度是对关联规则</a:t>
            </a:r>
            <a:r>
              <a:rPr lang="zh-CN" altLang="en-US" sz="2400" b="1" dirty="0">
                <a:solidFill>
                  <a:srgbClr val="FF0000"/>
                </a:solidFill>
                <a:latin typeface="微软雅黑" panose="020B0503020204020204" pitchFamily="34" charset="-122"/>
                <a:ea typeface="微软雅黑" panose="020B0503020204020204" pitchFamily="34" charset="-122"/>
              </a:rPr>
              <a:t>重要性</a:t>
            </a:r>
            <a:r>
              <a:rPr lang="zh-CN" altLang="en-US" sz="2400" b="1" dirty="0">
                <a:latin typeface="宋体" panose="02010600030101010101" pitchFamily="2" charset="-122"/>
              </a:rPr>
              <a:t>的衡量。支持度说明了这条规则在所有事务中有多大的代表性。</a:t>
            </a:r>
            <a:endParaRPr lang="en-US" altLang="zh-CN" sz="2400" b="1" dirty="0">
              <a:solidFill>
                <a:srgbClr val="FF0000"/>
              </a:solidFill>
              <a:latin typeface="宋体" panose="02010600030101010101" pitchFamily="2" charset="-122"/>
            </a:endParaRP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2"/>
          <p:cNvSpPr txBox="1">
            <a:spLocks noChangeArrowheads="1"/>
          </p:cNvSpPr>
          <p:nvPr/>
        </p:nvSpPr>
        <p:spPr bwMode="auto">
          <a:xfrm>
            <a:off x="457200" y="457200"/>
            <a:ext cx="822960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lstStyle>
            <a:lvl1pPr algn="l" rtl="0" eaLnBrk="0" fontAlgn="base" hangingPunct="0">
              <a:spcBef>
                <a:spcPct val="0"/>
              </a:spcBef>
              <a:spcAft>
                <a:spcPct val="0"/>
              </a:spcAft>
              <a:defRPr sz="4400" kern="12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9pPr>
          </a:lstStyle>
          <a:p>
            <a:r>
              <a:rPr lang="en-US" altLang="zh-CN" sz="3200" b="1" dirty="0">
                <a:solidFill>
                  <a:schemeClr val="accent1">
                    <a:lumMod val="25000"/>
                  </a:schemeClr>
                </a:solidFill>
                <a:effectLst>
                  <a:outerShdw blurRad="38100" dist="38100" dir="2700000" algn="tl">
                    <a:srgbClr val="000000">
                      <a:alpha val="43137"/>
                    </a:srgbClr>
                  </a:outerShdw>
                </a:effectLst>
              </a:rPr>
              <a:t>6.1.3</a:t>
            </a:r>
            <a:r>
              <a:rPr lang="zh-CN" altLang="en-US" sz="3200" b="1" dirty="0">
                <a:solidFill>
                  <a:schemeClr val="accent1">
                    <a:lumMod val="25000"/>
                  </a:schemeClr>
                </a:solidFill>
                <a:effectLst>
                  <a:outerShdw blurRad="38100" dist="38100" dir="2700000" algn="tl">
                    <a:srgbClr val="000000">
                      <a:alpha val="43137"/>
                    </a:srgbClr>
                  </a:outerShdw>
                </a:effectLst>
              </a:rPr>
              <a:t>、关联规则的定义</a:t>
            </a:r>
            <a:endParaRPr lang="zh-CN" altLang="en-US" sz="3200" b="1" dirty="0">
              <a:solidFill>
                <a:schemeClr val="accent1">
                  <a:lumMod val="25000"/>
                </a:schemeClr>
              </a:solidFill>
              <a:effectLst>
                <a:outerShdw blurRad="38100" dist="38100" dir="2700000" algn="tl">
                  <a:srgbClr val="000000">
                    <a:alpha val="43137"/>
                  </a:srgbClr>
                </a:outerShdw>
              </a:effectLst>
            </a:endParaRPr>
          </a:p>
        </p:txBody>
      </p:sp>
      <p:sp>
        <p:nvSpPr>
          <p:cNvPr id="8" name="矩形 1"/>
          <p:cNvSpPr>
            <a:spLocks noChangeArrowheads="1"/>
          </p:cNvSpPr>
          <p:nvPr/>
        </p:nvSpPr>
        <p:spPr bwMode="auto">
          <a:xfrm>
            <a:off x="457200" y="1484784"/>
            <a:ext cx="7416824" cy="497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nSpc>
                <a:spcPct val="110000"/>
              </a:lnSpc>
              <a:spcBef>
                <a:spcPct val="0"/>
              </a:spcBef>
              <a:buClrTx/>
              <a:buSzTx/>
              <a:buNone/>
            </a:pPr>
            <a:r>
              <a:rPr lang="zh-CN" altLang="en-US" sz="2400" b="1" kern="100" dirty="0">
                <a:solidFill>
                  <a:srgbClr val="00B0F0"/>
                </a:solidFill>
                <a:effectLst/>
                <a:latin typeface="微软雅黑" panose="020B0503020204020204" pitchFamily="34" charset="-122"/>
                <a:ea typeface="微软雅黑" panose="020B0503020204020204" pitchFamily="34" charset="-122"/>
                <a:cs typeface="Times New Roman" panose="02020603050405020304" pitchFamily="18" charset="0"/>
              </a:rPr>
              <a:t>关联规则的最小支持度和最小可信度</a:t>
            </a:r>
            <a:endParaRPr lang="zh-CN" altLang="en-US" sz="2400" b="1" kern="100" dirty="0">
              <a:solidFill>
                <a:srgbClr val="00B0F0"/>
              </a:solidFill>
              <a:effectLst/>
              <a:latin typeface="微软雅黑" panose="020B0503020204020204" pitchFamily="34" charset="-122"/>
              <a:ea typeface="微软雅黑" panose="020B0503020204020204" pitchFamily="34" charset="-122"/>
              <a:cs typeface="Times New Roman" panose="02020603050405020304" pitchFamily="18" charset="0"/>
            </a:endParaRPr>
          </a:p>
        </p:txBody>
      </p:sp>
      <mc:AlternateContent xmlns:mc="http://schemas.openxmlformats.org/markup-compatibility/2006">
        <mc:Choice xmlns:a14="http://schemas.microsoft.com/office/drawing/2010/main" Requires="a14">
          <p:sp>
            <p:nvSpPr>
              <p:cNvPr id="10" name="矩形 1"/>
              <p:cNvSpPr>
                <a:spLocks noChangeArrowheads="1"/>
              </p:cNvSpPr>
              <p:nvPr/>
            </p:nvSpPr>
            <p:spPr bwMode="auto">
              <a:xfrm>
                <a:off x="457200" y="2560236"/>
                <a:ext cx="7535336" cy="902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nSpc>
                    <a:spcPct val="110000"/>
                  </a:lnSpc>
                  <a:spcBef>
                    <a:spcPct val="0"/>
                  </a:spcBef>
                  <a:buClrTx/>
                  <a:buSzTx/>
                  <a:buNone/>
                </a:pPr>
                <a:r>
                  <a:rPr lang="zh-CN" altLang="en-US" sz="2400" b="1" kern="100" dirty="0">
                    <a:solidFill>
                      <a:srgbClr val="00B0F0"/>
                    </a:solidFill>
                    <a:effectLst/>
                    <a:latin typeface="微软雅黑" panose="020B0503020204020204" pitchFamily="34" charset="-122"/>
                    <a:ea typeface="微软雅黑" panose="020B0503020204020204" pitchFamily="34" charset="-122"/>
                    <a:cs typeface="Times New Roman" panose="02020603050405020304" pitchFamily="18" charset="0"/>
                  </a:rPr>
                  <a:t>关联规则的最小支持度(Minimum Support)：</a:t>
                </a:r>
                <a:r>
                  <a:rPr lang="zh-CN" altLang="en-US" sz="2400" b="1" dirty="0">
                    <a:latin typeface="宋体" panose="02010600030101010101" pitchFamily="2" charset="-122"/>
                  </a:rPr>
                  <a:t>表示关联规则需要满足的最低支持度，记为</a:t>
                </a:r>
                <a14:m>
                  <m:oMath xmlns:m="http://schemas.openxmlformats.org/officeDocument/2006/math">
                    <m:r>
                      <m:rPr>
                        <m:sty m:val="p"/>
                      </m:rPr>
                      <a:rPr lang="en-US" altLang="zh-CN" sz="2400" b="1">
                        <a:latin typeface="Cambria Math" panose="02040503050406030204" pitchFamily="18" charset="0"/>
                      </a:rPr>
                      <m:t>min</m:t>
                    </m:r>
                    <m:r>
                      <a:rPr lang="en-US" altLang="zh-CN" sz="2400" b="1">
                        <a:latin typeface="Cambria Math" panose="02040503050406030204" pitchFamily="18" charset="0"/>
                      </a:rPr>
                      <m:t>_</m:t>
                    </m:r>
                    <m:r>
                      <a:rPr lang="en-US" altLang="zh-CN" sz="2400" b="1">
                        <a:latin typeface="Cambria Math" panose="02040503050406030204" pitchFamily="18" charset="0"/>
                      </a:rPr>
                      <m:t>𝐬𝐮𝐩𝐩𝐨𝐫𝐭</m:t>
                    </m:r>
                  </m:oMath>
                </a14:m>
                <a:r>
                  <a:rPr lang="zh-CN" altLang="en-US" sz="2400" b="1" dirty="0">
                    <a:latin typeface="宋体" panose="02010600030101010101" pitchFamily="2" charset="-122"/>
                  </a:rPr>
                  <a:t>。</a:t>
                </a:r>
                <a:endParaRPr lang="en-US" altLang="zh-CN" sz="2400" b="1" dirty="0">
                  <a:latin typeface="宋体" panose="02010600030101010101" pitchFamily="2" charset="-122"/>
                </a:endParaRPr>
              </a:p>
            </p:txBody>
          </p:sp>
        </mc:Choice>
        <mc:Fallback>
          <p:sp>
            <p:nvSpPr>
              <p:cNvPr id="10" name="矩形 1"/>
              <p:cNvSpPr>
                <a:spLocks noRot="1" noChangeAspect="1" noMove="1" noResize="1" noEditPoints="1" noAdjustHandles="1" noChangeArrowheads="1" noChangeShapeType="1" noTextEdit="1"/>
              </p:cNvSpPr>
              <p:nvPr/>
            </p:nvSpPr>
            <p:spPr bwMode="auto">
              <a:xfrm>
                <a:off x="457200" y="2560236"/>
                <a:ext cx="7535336" cy="902970"/>
              </a:xfrm>
              <a:prstGeom prst="rect">
                <a:avLst/>
              </a:prstGeom>
              <a:blipFill rotWithShape="1">
                <a:blip r:embed="rId1"/>
                <a:stretch>
                  <a:fillRect t="-61" r="6" b="6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 name="矩形 1"/>
              <p:cNvSpPr>
                <a:spLocks noChangeArrowheads="1"/>
              </p:cNvSpPr>
              <p:nvPr/>
            </p:nvSpPr>
            <p:spPr bwMode="auto">
              <a:xfrm>
                <a:off x="457200" y="3860800"/>
                <a:ext cx="8228965" cy="902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nSpc>
                    <a:spcPct val="110000"/>
                  </a:lnSpc>
                  <a:spcBef>
                    <a:spcPct val="0"/>
                  </a:spcBef>
                  <a:buClrTx/>
                  <a:buSzTx/>
                  <a:buNone/>
                </a:pPr>
                <a:r>
                  <a:rPr lang="zh-CN" altLang="en-US" sz="2400" b="1" kern="100" dirty="0">
                    <a:solidFill>
                      <a:srgbClr val="00B0F0"/>
                    </a:solidFill>
                    <a:effectLst/>
                    <a:latin typeface="微软雅黑" panose="020B0503020204020204" pitchFamily="34" charset="-122"/>
                    <a:ea typeface="微软雅黑" panose="020B0503020204020204" pitchFamily="34" charset="-122"/>
                    <a:cs typeface="Times New Roman" panose="02020603050405020304" pitchFamily="18" charset="0"/>
                  </a:rPr>
                  <a:t>关联规则的最小可信度(Minimum Confidence)：</a:t>
                </a:r>
                <a:r>
                  <a:rPr lang="zh-CN" altLang="en-US" sz="2400" b="1" dirty="0">
                    <a:latin typeface="宋体" panose="02010600030101010101" pitchFamily="2" charset="-122"/>
                  </a:rPr>
                  <a:t>表示关联规则需要满足的最低可信度，记为</a:t>
                </a:r>
                <a14:m>
                  <m:oMath xmlns:m="http://schemas.openxmlformats.org/officeDocument/2006/math">
                    <m:r>
                      <a:rPr lang="en-US" altLang="zh-CN" sz="2400" b="1">
                        <a:latin typeface="Cambria Math" panose="02040503050406030204" pitchFamily="18" charset="0"/>
                      </a:rPr>
                      <m:t>𝒎𝒊𝒏</m:t>
                    </m:r>
                    <m:r>
                      <a:rPr lang="en-US" altLang="zh-CN" sz="2400" b="1">
                        <a:latin typeface="Cambria Math" panose="02040503050406030204" pitchFamily="18" charset="0"/>
                      </a:rPr>
                      <m:t>_</m:t>
                    </m:r>
                    <m:r>
                      <a:rPr lang="en-US" altLang="zh-CN" sz="2400" b="1">
                        <a:latin typeface="Cambria Math" panose="02040503050406030204" pitchFamily="18" charset="0"/>
                      </a:rPr>
                      <m:t>𝒄𝒐𝒏𝒇𝒊𝒅𝒆𝒏𝒄𝒆</m:t>
                    </m:r>
                  </m:oMath>
                </a14:m>
                <a:r>
                  <a:rPr lang="zh-CN" altLang="en-US" sz="2400" b="1" dirty="0">
                    <a:latin typeface="宋体" panose="02010600030101010101" pitchFamily="2" charset="-122"/>
                  </a:rPr>
                  <a:t>。</a:t>
                </a:r>
                <a:endParaRPr lang="en-US" altLang="zh-CN" sz="2400" b="1" dirty="0">
                  <a:latin typeface="宋体" panose="02010600030101010101" pitchFamily="2" charset="-122"/>
                </a:endParaRPr>
              </a:p>
            </p:txBody>
          </p:sp>
        </mc:Choice>
        <mc:Fallback>
          <p:sp>
            <p:nvSpPr>
              <p:cNvPr id="7" name="矩形 1"/>
              <p:cNvSpPr>
                <a:spLocks noRot="1" noChangeAspect="1" noMove="1" noResize="1" noEditPoints="1" noAdjustHandles="1" noChangeArrowheads="1" noChangeShapeType="1" noTextEdit="1"/>
              </p:cNvSpPr>
              <p:nvPr/>
            </p:nvSpPr>
            <p:spPr bwMode="auto">
              <a:xfrm>
                <a:off x="457200" y="3860800"/>
                <a:ext cx="8228965" cy="902970"/>
              </a:xfrm>
              <a:prstGeom prst="rect">
                <a:avLst/>
              </a:prstGeom>
              <a:blipFill rotWithShape="1">
                <a:blip r:embed="rId2"/>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2"/>
          <p:cNvSpPr txBox="1">
            <a:spLocks noChangeArrowheads="1"/>
          </p:cNvSpPr>
          <p:nvPr/>
        </p:nvSpPr>
        <p:spPr bwMode="auto">
          <a:xfrm>
            <a:off x="457200" y="457200"/>
            <a:ext cx="822960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lstStyle>
            <a:lvl1pPr algn="l" rtl="0" eaLnBrk="0" fontAlgn="base" hangingPunct="0">
              <a:spcBef>
                <a:spcPct val="0"/>
              </a:spcBef>
              <a:spcAft>
                <a:spcPct val="0"/>
              </a:spcAft>
              <a:defRPr sz="4400" kern="12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9pPr>
          </a:lstStyle>
          <a:p>
            <a:r>
              <a:rPr lang="en-US" altLang="zh-CN" sz="3200" b="1" dirty="0">
                <a:solidFill>
                  <a:schemeClr val="accent1">
                    <a:lumMod val="25000"/>
                  </a:schemeClr>
                </a:solidFill>
                <a:effectLst>
                  <a:outerShdw blurRad="38100" dist="38100" dir="2700000" algn="tl">
                    <a:srgbClr val="000000">
                      <a:alpha val="43137"/>
                    </a:srgbClr>
                  </a:outerShdw>
                </a:effectLst>
              </a:rPr>
              <a:t>6.1.3</a:t>
            </a:r>
            <a:r>
              <a:rPr lang="zh-CN" altLang="en-US" sz="3200" b="1" dirty="0">
                <a:solidFill>
                  <a:schemeClr val="accent1">
                    <a:lumMod val="25000"/>
                  </a:schemeClr>
                </a:solidFill>
                <a:effectLst>
                  <a:outerShdw blurRad="38100" dist="38100" dir="2700000" algn="tl">
                    <a:srgbClr val="000000">
                      <a:alpha val="43137"/>
                    </a:srgbClr>
                  </a:outerShdw>
                </a:effectLst>
              </a:rPr>
              <a:t>、关联规则的定义</a:t>
            </a:r>
            <a:endParaRPr lang="zh-CN" altLang="en-US" sz="3200" b="1" dirty="0">
              <a:solidFill>
                <a:schemeClr val="accent1">
                  <a:lumMod val="25000"/>
                </a:schemeClr>
              </a:solidFill>
              <a:effectLst>
                <a:outerShdw blurRad="38100" dist="38100" dir="2700000" algn="tl">
                  <a:srgbClr val="000000">
                    <a:alpha val="43137"/>
                  </a:srgbClr>
                </a:outerShdw>
              </a:effectLst>
            </a:endParaRPr>
          </a:p>
        </p:txBody>
      </p:sp>
      <p:sp>
        <p:nvSpPr>
          <p:cNvPr id="8" name="矩形 1"/>
          <p:cNvSpPr>
            <a:spLocks noChangeArrowheads="1"/>
          </p:cNvSpPr>
          <p:nvPr/>
        </p:nvSpPr>
        <p:spPr bwMode="auto">
          <a:xfrm>
            <a:off x="457200" y="1388192"/>
            <a:ext cx="7416824" cy="497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nSpc>
                <a:spcPct val="110000"/>
              </a:lnSpc>
              <a:spcBef>
                <a:spcPct val="0"/>
              </a:spcBef>
              <a:buClrTx/>
              <a:buSzTx/>
              <a:buNone/>
            </a:pPr>
            <a:r>
              <a:rPr lang="zh-CN" altLang="en-US" sz="2400" b="1" kern="100" dirty="0">
                <a:solidFill>
                  <a:srgbClr val="00B0F0"/>
                </a:solidFill>
                <a:effectLst/>
                <a:latin typeface="微软雅黑" panose="020B0503020204020204" pitchFamily="34" charset="-122"/>
                <a:ea typeface="微软雅黑" panose="020B0503020204020204" pitchFamily="34" charset="-122"/>
                <a:cs typeface="Times New Roman" panose="02020603050405020304" pitchFamily="18" charset="0"/>
              </a:rPr>
              <a:t>强关联规则</a:t>
            </a:r>
            <a:endParaRPr lang="zh-CN" altLang="en-US" sz="2400" b="1" kern="100" dirty="0">
              <a:solidFill>
                <a:srgbClr val="00B0F0"/>
              </a:solidFill>
              <a:effectLst/>
              <a:latin typeface="微软雅黑" panose="020B0503020204020204" pitchFamily="34" charset="-122"/>
              <a:ea typeface="微软雅黑" panose="020B0503020204020204" pitchFamily="34" charset="-122"/>
              <a:cs typeface="Times New Roman" panose="02020603050405020304" pitchFamily="18" charset="0"/>
            </a:endParaRPr>
          </a:p>
        </p:txBody>
      </p:sp>
      <mc:AlternateContent xmlns:mc="http://schemas.openxmlformats.org/markup-compatibility/2006">
        <mc:Choice xmlns:a14="http://schemas.microsoft.com/office/drawing/2010/main" Requires="a14">
          <p:sp>
            <p:nvSpPr>
              <p:cNvPr id="10" name="矩形 1"/>
              <p:cNvSpPr>
                <a:spLocks noChangeArrowheads="1"/>
              </p:cNvSpPr>
              <p:nvPr/>
            </p:nvSpPr>
            <p:spPr bwMode="auto">
              <a:xfrm>
                <a:off x="457200" y="1871806"/>
                <a:ext cx="7211144"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nSpc>
                    <a:spcPct val="110000"/>
                  </a:lnSpc>
                  <a:spcBef>
                    <a:spcPct val="0"/>
                  </a:spcBef>
                  <a:buClrTx/>
                  <a:buSzTx/>
                  <a:buNone/>
                </a:pPr>
                <a:r>
                  <a:rPr lang="en-US" altLang="zh-CN" sz="2400" b="1" dirty="0">
                    <a:latin typeface="宋体" panose="02010600030101010101" pitchFamily="2" charset="-122"/>
                  </a:rPr>
                  <a:t>support(A</a:t>
                </a:r>
                <a14:m>
                  <m:oMath xmlns:m="http://schemas.openxmlformats.org/officeDocument/2006/math">
                    <m:r>
                      <a:rPr lang="en-US" altLang="zh-CN" sz="2400" b="1" i="1" dirty="0">
                        <a:latin typeface="Cambria Math" panose="02040503050406030204" pitchFamily="18" charset="0"/>
                        <a:ea typeface="Cambria Math" panose="02040503050406030204" pitchFamily="18" charset="0"/>
                      </a:rPr>
                      <m:t>→</m:t>
                    </m:r>
                  </m:oMath>
                </a14:m>
                <a:r>
                  <a:rPr lang="en-US" altLang="zh-CN" sz="2400" b="1" dirty="0">
                    <a:latin typeface="宋体" panose="02010600030101010101" pitchFamily="2" charset="-122"/>
                  </a:rPr>
                  <a:t>B)</a:t>
                </a:r>
                <a14:m>
                  <m:oMath xmlns:m="http://schemas.openxmlformats.org/officeDocument/2006/math">
                    <m:r>
                      <a:rPr lang="en-US" altLang="zh-CN" sz="2400" b="1" i="1" smtClean="0">
                        <a:latin typeface="Cambria Math" panose="02040503050406030204" pitchFamily="18" charset="0"/>
                        <a:ea typeface="Cambria Math" panose="02040503050406030204" pitchFamily="18" charset="0"/>
                      </a:rPr>
                      <m:t>≥</m:t>
                    </m:r>
                    <m:r>
                      <m:rPr>
                        <m:sty m:val="p"/>
                      </m:rPr>
                      <a:rPr lang="en-US" altLang="zh-CN" sz="2400" b="1" i="1">
                        <a:latin typeface="Cambria Math" panose="02040503050406030204" pitchFamily="18" charset="0"/>
                        <a:ea typeface="Cambria Math" panose="02040503050406030204" pitchFamily="18" charset="0"/>
                      </a:rPr>
                      <m:t>min</m:t>
                    </m:r>
                    <m:r>
                      <a:rPr lang="en-US" altLang="zh-CN" sz="2400" b="1" i="0" smtClean="0">
                        <a:latin typeface="Cambria Math" panose="02040503050406030204" pitchFamily="18" charset="0"/>
                        <a:ea typeface="Cambria Math" panose="02040503050406030204" pitchFamily="18" charset="0"/>
                      </a:rPr>
                      <m:t>_</m:t>
                    </m:r>
                    <m:r>
                      <a:rPr lang="en-US" altLang="zh-CN" sz="2400" b="1" i="0" smtClean="0">
                        <a:latin typeface="Cambria Math" panose="02040503050406030204" pitchFamily="18" charset="0"/>
                        <a:ea typeface="Cambria Math" panose="02040503050406030204" pitchFamily="18" charset="0"/>
                      </a:rPr>
                      <m:t>𝐬𝐮𝐩𝐩𝐨𝐫𝐭</m:t>
                    </m:r>
                  </m:oMath>
                </a14:m>
                <a:r>
                  <a:rPr lang="zh-CN" altLang="en-US" sz="2400" b="1" dirty="0">
                    <a:latin typeface="宋体" panose="02010600030101010101" pitchFamily="2" charset="-122"/>
                  </a:rPr>
                  <a:t>且</a:t>
                </a:r>
                <a:r>
                  <a:rPr lang="en-US" altLang="zh-CN" sz="2400" b="1" dirty="0">
                    <a:latin typeface="宋体" panose="02010600030101010101" pitchFamily="2" charset="-122"/>
                  </a:rPr>
                  <a:t>confidence(A</a:t>
                </a:r>
                <a14:m>
                  <m:oMath xmlns:m="http://schemas.openxmlformats.org/officeDocument/2006/math">
                    <m:r>
                      <a:rPr lang="en-US" altLang="zh-CN" sz="2400" b="1" i="1" dirty="0">
                        <a:latin typeface="Cambria Math" panose="02040503050406030204" pitchFamily="18" charset="0"/>
                        <a:ea typeface="Cambria Math" panose="02040503050406030204" pitchFamily="18" charset="0"/>
                      </a:rPr>
                      <m:t>→</m:t>
                    </m:r>
                  </m:oMath>
                </a14:m>
                <a:r>
                  <a:rPr lang="en-US" altLang="zh-CN" sz="2400" b="1" dirty="0">
                    <a:latin typeface="宋体" panose="02010600030101010101" pitchFamily="2" charset="-122"/>
                  </a:rPr>
                  <a:t>B)</a:t>
                </a:r>
                <a:r>
                  <a:rPr lang="en-US" altLang="zh-CN" sz="2400" b="1" dirty="0">
                    <a:ea typeface="Cambria Math" panose="02040503050406030204" pitchFamily="18" charset="0"/>
                  </a:rPr>
                  <a:t> </a:t>
                </a:r>
                <a14:m>
                  <m:oMath xmlns:m="http://schemas.openxmlformats.org/officeDocument/2006/math">
                    <m:r>
                      <a:rPr lang="en-US" altLang="zh-CN" sz="2400" b="1" i="1">
                        <a:latin typeface="Cambria Math" panose="02040503050406030204" pitchFamily="18" charset="0"/>
                        <a:ea typeface="Cambria Math" panose="02040503050406030204" pitchFamily="18" charset="0"/>
                      </a:rPr>
                      <m:t>≥</m:t>
                    </m:r>
                    <m:r>
                      <a:rPr lang="en-US" altLang="zh-CN" sz="2400" b="1" i="1" smtClean="0">
                        <a:latin typeface="Cambria Math" panose="02040503050406030204" pitchFamily="18" charset="0"/>
                      </a:rPr>
                      <m:t>𝒎𝒊𝒏</m:t>
                    </m:r>
                    <m:r>
                      <a:rPr lang="en-US" altLang="zh-CN" sz="2400" b="1" i="1" smtClean="0">
                        <a:latin typeface="Cambria Math" panose="02040503050406030204" pitchFamily="18" charset="0"/>
                      </a:rPr>
                      <m:t>_</m:t>
                    </m:r>
                    <m:r>
                      <a:rPr lang="en-US" altLang="zh-CN" sz="2400" b="1" i="1" smtClean="0">
                        <a:latin typeface="Cambria Math" panose="02040503050406030204" pitchFamily="18" charset="0"/>
                      </a:rPr>
                      <m:t>𝒄𝒐𝒏𝒇𝒊𝒅𝒆𝒏𝒄𝒆</m:t>
                    </m:r>
                  </m:oMath>
                </a14:m>
                <a:r>
                  <a:rPr lang="zh-CN" altLang="en-US" sz="2400" b="1" dirty="0">
                    <a:latin typeface="宋体" panose="02010600030101010101" pitchFamily="2" charset="-122"/>
                  </a:rPr>
                  <a:t>，则称关联规则</a:t>
                </a:r>
                <a:r>
                  <a:rPr lang="en-US" altLang="zh-CN" sz="2400" b="1" dirty="0">
                    <a:latin typeface="宋体" panose="02010600030101010101" pitchFamily="2" charset="-122"/>
                  </a:rPr>
                  <a:t>A</a:t>
                </a:r>
                <a14:m>
                  <m:oMath xmlns:m="http://schemas.openxmlformats.org/officeDocument/2006/math">
                    <m:r>
                      <a:rPr lang="en-US" altLang="zh-CN" sz="2400" b="1" i="1" dirty="0">
                        <a:latin typeface="Cambria Math" panose="02040503050406030204" pitchFamily="18" charset="0"/>
                        <a:ea typeface="Cambria Math" panose="02040503050406030204" pitchFamily="18" charset="0"/>
                      </a:rPr>
                      <m:t>→</m:t>
                    </m:r>
                  </m:oMath>
                </a14:m>
                <a:r>
                  <a:rPr lang="en-US" altLang="zh-CN" sz="2400" b="1" dirty="0">
                    <a:latin typeface="宋体" panose="02010600030101010101" pitchFamily="2" charset="-122"/>
                  </a:rPr>
                  <a:t>B</a:t>
                </a:r>
                <a:r>
                  <a:rPr lang="zh-CN" altLang="en-US" sz="2400" b="1" dirty="0">
                    <a:latin typeface="宋体" panose="02010600030101010101" pitchFamily="2" charset="-122"/>
                  </a:rPr>
                  <a:t>为</a:t>
                </a:r>
                <a:r>
                  <a:rPr lang="zh-CN" altLang="en-US" sz="2400" b="1" dirty="0">
                    <a:solidFill>
                      <a:srgbClr val="FF0000"/>
                    </a:solidFill>
                    <a:latin typeface="微软雅黑" panose="020B0503020204020204" pitchFamily="34" charset="-122"/>
                    <a:ea typeface="微软雅黑" panose="020B0503020204020204" pitchFamily="34" charset="-122"/>
                  </a:rPr>
                  <a:t>强关联规则</a:t>
                </a:r>
                <a:r>
                  <a:rPr lang="zh-CN" altLang="en-US" sz="2400" b="1" dirty="0">
                    <a:latin typeface="宋体" panose="02010600030101010101" pitchFamily="2" charset="-122"/>
                  </a:rPr>
                  <a:t>，否则称</a:t>
                </a:r>
                <a:r>
                  <a:rPr lang="en-US" altLang="zh-CN" sz="2400" b="1" dirty="0">
                    <a:latin typeface="宋体" panose="02010600030101010101" pitchFamily="2" charset="-122"/>
                  </a:rPr>
                  <a:t>A</a:t>
                </a:r>
                <a14:m>
                  <m:oMath xmlns:m="http://schemas.openxmlformats.org/officeDocument/2006/math">
                    <m:r>
                      <a:rPr lang="en-US" altLang="zh-CN" sz="2400" b="1" i="1" dirty="0">
                        <a:latin typeface="Cambria Math" panose="02040503050406030204" pitchFamily="18" charset="0"/>
                        <a:ea typeface="Cambria Math" panose="02040503050406030204" pitchFamily="18" charset="0"/>
                      </a:rPr>
                      <m:t>→</m:t>
                    </m:r>
                  </m:oMath>
                </a14:m>
                <a:r>
                  <a:rPr lang="en-US" altLang="zh-CN" sz="2400" b="1" dirty="0">
                    <a:latin typeface="宋体" panose="02010600030101010101" pitchFamily="2" charset="-122"/>
                  </a:rPr>
                  <a:t>B</a:t>
                </a:r>
                <a:r>
                  <a:rPr lang="zh-CN" altLang="en-US" sz="2400" b="1" dirty="0">
                    <a:latin typeface="宋体" panose="02010600030101010101" pitchFamily="2" charset="-122"/>
                  </a:rPr>
                  <a:t>为</a:t>
                </a:r>
                <a:r>
                  <a:rPr lang="zh-CN" altLang="en-US" sz="2400" b="1" dirty="0">
                    <a:solidFill>
                      <a:srgbClr val="FF0000"/>
                    </a:solidFill>
                    <a:latin typeface="微软雅黑" panose="020B0503020204020204" pitchFamily="34" charset="-122"/>
                    <a:ea typeface="微软雅黑" panose="020B0503020204020204" pitchFamily="34" charset="-122"/>
                  </a:rPr>
                  <a:t>弱关联规则</a:t>
                </a:r>
                <a:r>
                  <a:rPr lang="zh-CN" altLang="en-US" sz="2400" b="1" dirty="0">
                    <a:latin typeface="宋体" panose="02010600030101010101" pitchFamily="2" charset="-122"/>
                  </a:rPr>
                  <a:t>。通常所说的关联规则一般是指强关联规则。</a:t>
                </a:r>
                <a:endParaRPr lang="en-US" altLang="zh-CN" sz="2400" b="1" dirty="0">
                  <a:latin typeface="宋体" panose="02010600030101010101" pitchFamily="2" charset="-122"/>
                </a:endParaRPr>
              </a:p>
            </p:txBody>
          </p:sp>
        </mc:Choice>
        <mc:Fallback>
          <p:sp>
            <p:nvSpPr>
              <p:cNvPr id="10" name="矩形 1"/>
              <p:cNvSpPr>
                <a:spLocks noRot="1" noChangeAspect="1" noMove="1" noResize="1" noEditPoints="1" noAdjustHandles="1" noChangeArrowheads="1" noChangeShapeType="1" noTextEdit="1"/>
              </p:cNvSpPr>
              <p:nvPr/>
            </p:nvSpPr>
            <p:spPr bwMode="auto">
              <a:xfrm>
                <a:off x="457200" y="1871806"/>
                <a:ext cx="7211144" cy="1714500"/>
              </a:xfrm>
              <a:prstGeom prst="rect">
                <a:avLst/>
              </a:prstGeom>
              <a:blipFill rotWithShape="1">
                <a:blip r:embed="rId1"/>
                <a:stretch>
                  <a:fillRect t="-27" r="1" b="2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 name="矩形 1"/>
              <p:cNvSpPr>
                <a:spLocks noChangeArrowheads="1"/>
              </p:cNvSpPr>
              <p:nvPr/>
            </p:nvSpPr>
            <p:spPr bwMode="auto">
              <a:xfrm>
                <a:off x="457200" y="3670356"/>
                <a:ext cx="7283152"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nSpc>
                    <a:spcPct val="110000"/>
                  </a:lnSpc>
                  <a:spcBef>
                    <a:spcPct val="0"/>
                  </a:spcBef>
                  <a:buClrTx/>
                  <a:buSzTx/>
                  <a:buNone/>
                </a:pPr>
                <a:r>
                  <a:rPr lang="zh-CN" altLang="en-US" sz="2400" b="1" dirty="0">
                    <a:latin typeface="宋体" panose="02010600030101010101" pitchFamily="2" charset="-122"/>
                  </a:rPr>
                  <a:t>关联规则挖掘就是按用户指定最小支持度</a:t>
                </a:r>
                <a14:m>
                  <m:oMath xmlns:m="http://schemas.openxmlformats.org/officeDocument/2006/math">
                    <m:r>
                      <a:rPr lang="en-US" altLang="zh-CN" sz="2400" b="1" i="1">
                        <a:latin typeface="Cambria Math" panose="02040503050406030204" pitchFamily="18" charset="0"/>
                      </a:rPr>
                      <m:t>𝒎𝒊𝒏</m:t>
                    </m:r>
                    <m:r>
                      <a:rPr lang="en-US" altLang="zh-CN" sz="2400" b="1" i="1">
                        <a:latin typeface="Cambria Math" panose="02040503050406030204" pitchFamily="18" charset="0"/>
                      </a:rPr>
                      <m:t>_</m:t>
                    </m:r>
                    <m:r>
                      <a:rPr lang="en-US" altLang="zh-CN" sz="2400" b="1" i="1" smtClean="0">
                        <a:latin typeface="Cambria Math" panose="02040503050406030204" pitchFamily="18" charset="0"/>
                      </a:rPr>
                      <m:t>𝒔𝒖𝒑𝒑𝒐𝒓𝒕</m:t>
                    </m:r>
                    <m:r>
                      <a:rPr lang="zh-CN" altLang="en-US" sz="2400" b="1" i="1">
                        <a:latin typeface="Cambria Math" panose="02040503050406030204" pitchFamily="18" charset="0"/>
                      </a:rPr>
                      <m:t>和</m:t>
                    </m:r>
                  </m:oMath>
                </a14:m>
                <a:r>
                  <a:rPr lang="zh-CN" altLang="en-US" sz="2400" b="1" dirty="0">
                    <a:latin typeface="宋体" panose="02010600030101010101" pitchFamily="2" charset="-122"/>
                  </a:rPr>
                  <a:t>最小可信度</a:t>
                </a:r>
                <a14:m>
                  <m:oMath xmlns:m="http://schemas.openxmlformats.org/officeDocument/2006/math">
                    <m:r>
                      <a:rPr lang="en-US" altLang="zh-CN" sz="2400" b="1" i="1">
                        <a:latin typeface="Cambria Math" panose="02040503050406030204" pitchFamily="18" charset="0"/>
                      </a:rPr>
                      <m:t>𝒎𝒊𝒏</m:t>
                    </m:r>
                    <m:r>
                      <a:rPr lang="en-US" altLang="zh-CN" sz="2400" b="1" i="1">
                        <a:latin typeface="Cambria Math" panose="02040503050406030204" pitchFamily="18" charset="0"/>
                      </a:rPr>
                      <m:t>_</m:t>
                    </m:r>
                    <m:r>
                      <a:rPr lang="en-US" altLang="zh-CN" sz="2400" b="1" i="1">
                        <a:latin typeface="Cambria Math" panose="02040503050406030204" pitchFamily="18" charset="0"/>
                      </a:rPr>
                      <m:t>𝒄𝒐𝒏𝒇𝒊𝒅𝒆𝒏𝒄𝒆</m:t>
                    </m:r>
                    <m:r>
                      <a:rPr lang="zh-CN" altLang="en-US" sz="2400" b="1" i="1" smtClean="0">
                        <a:latin typeface="Cambria Math" panose="02040503050406030204" pitchFamily="18" charset="0"/>
                      </a:rPr>
                      <m:t>，</m:t>
                    </m:r>
                  </m:oMath>
                </a14:m>
                <a:r>
                  <a:rPr lang="zh-CN" altLang="en-US" sz="2400" b="1" dirty="0">
                    <a:latin typeface="宋体" panose="02010600030101010101" pitchFamily="2" charset="-122"/>
                  </a:rPr>
                  <a:t>从给定的事务数据库</a:t>
                </a:r>
                <a:r>
                  <a:rPr lang="en-US" altLang="zh-CN" sz="2400" b="1" dirty="0">
                    <a:latin typeface="宋体" panose="02010600030101010101" pitchFamily="2" charset="-122"/>
                  </a:rPr>
                  <a:t>T</a:t>
                </a:r>
                <a:r>
                  <a:rPr lang="zh-CN" altLang="en-US" sz="2400" b="1" dirty="0">
                    <a:latin typeface="宋体" panose="02010600030101010101" pitchFamily="2" charset="-122"/>
                  </a:rPr>
                  <a:t>中</a:t>
                </a:r>
                <a:r>
                  <a:rPr lang="zh-CN" altLang="en-US" sz="2400" b="1" dirty="0">
                    <a:solidFill>
                      <a:srgbClr val="FF0000"/>
                    </a:solidFill>
                    <a:latin typeface="微软雅黑" panose="020B0503020204020204" pitchFamily="34" charset="-122"/>
                    <a:ea typeface="微软雅黑" panose="020B0503020204020204" pitchFamily="34" charset="-122"/>
                  </a:rPr>
                  <a:t>寻找出所有强关联规则</a:t>
                </a:r>
                <a:r>
                  <a:rPr lang="zh-CN" altLang="en-US" sz="2400" b="1" dirty="0">
                    <a:latin typeface="宋体" panose="02010600030101010101" pitchFamily="2" charset="-122"/>
                  </a:rPr>
                  <a:t>的过程。</a:t>
                </a:r>
                <a:endParaRPr lang="en-US" altLang="zh-CN" sz="2400" b="1" dirty="0">
                  <a:latin typeface="宋体" panose="02010600030101010101" pitchFamily="2" charset="-122"/>
                </a:endParaRPr>
              </a:p>
            </p:txBody>
          </p:sp>
        </mc:Choice>
        <mc:Fallback>
          <p:sp>
            <p:nvSpPr>
              <p:cNvPr id="7" name="矩形 1"/>
              <p:cNvSpPr>
                <a:spLocks noRot="1" noChangeAspect="1" noMove="1" noResize="1" noEditPoints="1" noAdjustHandles="1" noChangeArrowheads="1" noChangeShapeType="1" noTextEdit="1"/>
              </p:cNvSpPr>
              <p:nvPr/>
            </p:nvSpPr>
            <p:spPr bwMode="auto">
              <a:xfrm>
                <a:off x="457200" y="3670356"/>
                <a:ext cx="7283152" cy="1311275"/>
              </a:xfrm>
              <a:prstGeom prst="rect">
                <a:avLst/>
              </a:prstGeom>
              <a:blipFill rotWithShape="1">
                <a:blip r:embed="rId2"/>
                <a:stretch>
                  <a:fillRect t="-4" r="5" b="4"/>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9" name="矩形 1"/>
          <p:cNvSpPr>
            <a:spLocks noChangeArrowheads="1"/>
          </p:cNvSpPr>
          <p:nvPr/>
        </p:nvSpPr>
        <p:spPr bwMode="auto">
          <a:xfrm>
            <a:off x="457200" y="5052359"/>
            <a:ext cx="7416824" cy="1376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nSpc>
                <a:spcPct val="110000"/>
              </a:lnSpc>
              <a:spcBef>
                <a:spcPct val="0"/>
              </a:spcBef>
              <a:buClrTx/>
              <a:buSzTx/>
              <a:buNone/>
            </a:pPr>
            <a:r>
              <a:rPr lang="zh-CN" altLang="en-US" sz="2400" b="1" kern="100" dirty="0">
                <a:solidFill>
                  <a:srgbClr val="00B0F0"/>
                </a:solidFill>
                <a:effectLst/>
                <a:latin typeface="微软雅黑" panose="020B0503020204020204" pitchFamily="34" charset="-122"/>
                <a:ea typeface="微软雅黑" panose="020B0503020204020204" pitchFamily="34" charset="-122"/>
                <a:cs typeface="Times New Roman" panose="02020603050405020304" pitchFamily="18" charset="0"/>
              </a:rPr>
              <a:t>频繁项集：</a:t>
            </a:r>
            <a:r>
              <a:rPr lang="zh-CN" altLang="en-US" sz="2400" b="1" dirty="0">
                <a:latin typeface="宋体" panose="02010600030101010101" pitchFamily="2" charset="-122"/>
              </a:rPr>
              <a:t>在数据集中</a:t>
            </a:r>
            <a:r>
              <a:rPr lang="zh-CN" altLang="en-US" sz="2400" b="1" dirty="0">
                <a:solidFill>
                  <a:srgbClr val="FF0000"/>
                </a:solidFill>
                <a:latin typeface="微软雅黑" panose="020B0503020204020204" pitchFamily="34" charset="-122"/>
                <a:ea typeface="微软雅黑" panose="020B0503020204020204" pitchFamily="34" charset="-122"/>
              </a:rPr>
              <a:t>出现频率相当高</a:t>
            </a:r>
            <a:r>
              <a:rPr lang="zh-CN" altLang="en-US" sz="2400" b="1" dirty="0">
                <a:latin typeface="宋体" panose="02010600030101010101" pitchFamily="2" charset="-122"/>
              </a:rPr>
              <a:t>的那些项集</a:t>
            </a:r>
            <a:r>
              <a:rPr lang="zh-CN" altLang="en-US" sz="2800" b="1" dirty="0">
                <a:latin typeface="宋体" panose="02010600030101010101" pitchFamily="2" charset="-122"/>
              </a:rPr>
              <a:t>。</a:t>
            </a:r>
            <a:r>
              <a:rPr lang="zh-CN" altLang="en-US" sz="2400" b="1" dirty="0">
                <a:latin typeface="宋体" panose="02010600030101010101" pitchFamily="2" charset="-122"/>
              </a:rPr>
              <a:t>如果项集满足最小支持度，则它称之为</a:t>
            </a:r>
            <a:r>
              <a:rPr lang="zh-CN" altLang="en-US" sz="2400" b="1" dirty="0">
                <a:solidFill>
                  <a:srgbClr val="FF0000"/>
                </a:solidFill>
                <a:latin typeface="微软雅黑" panose="020B0503020204020204" pitchFamily="34" charset="-122"/>
                <a:ea typeface="微软雅黑" panose="020B0503020204020204" pitchFamily="34" charset="-122"/>
              </a:rPr>
              <a:t>频繁项集</a:t>
            </a:r>
            <a:r>
              <a:rPr lang="en-US" altLang="zh-CN" sz="2400" b="1" dirty="0">
                <a:latin typeface="宋体" panose="02010600030101010101" pitchFamily="2" charset="-122"/>
              </a:rPr>
              <a:t>(Frequent Itemset)</a:t>
            </a:r>
            <a:r>
              <a:rPr lang="zh-CN" altLang="en-US" sz="2400" b="1" dirty="0">
                <a:latin typeface="宋体" panose="02010600030101010101" pitchFamily="2" charset="-122"/>
              </a:rPr>
              <a:t>。</a:t>
            </a:r>
            <a:endParaRPr lang="en-US" altLang="zh-CN" sz="2400" b="1" dirty="0">
              <a:latin typeface="宋体" panose="02010600030101010101" pitchFamily="2" charset="-122"/>
            </a:endParaRP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2"/>
          <p:cNvSpPr txBox="1">
            <a:spLocks noChangeArrowheads="1"/>
          </p:cNvSpPr>
          <p:nvPr/>
        </p:nvSpPr>
        <p:spPr bwMode="auto">
          <a:xfrm>
            <a:off x="457200" y="457200"/>
            <a:ext cx="822960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lstStyle>
            <a:lvl1pPr algn="l" rtl="0" eaLnBrk="0" fontAlgn="base" hangingPunct="0">
              <a:spcBef>
                <a:spcPct val="0"/>
              </a:spcBef>
              <a:spcAft>
                <a:spcPct val="0"/>
              </a:spcAft>
              <a:defRPr sz="4400" kern="12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9pPr>
          </a:lstStyle>
          <a:p>
            <a:r>
              <a:rPr lang="en-US" altLang="zh-CN" sz="3200" b="1" dirty="0">
                <a:solidFill>
                  <a:schemeClr val="accent1">
                    <a:lumMod val="25000"/>
                  </a:schemeClr>
                </a:solidFill>
                <a:effectLst>
                  <a:outerShdw blurRad="38100" dist="38100" dir="2700000" algn="tl">
                    <a:srgbClr val="000000">
                      <a:alpha val="43137"/>
                    </a:srgbClr>
                  </a:outerShdw>
                </a:effectLst>
              </a:rPr>
              <a:t>6.1.4</a:t>
            </a:r>
            <a:r>
              <a:rPr lang="zh-CN" altLang="en-US" sz="3200" b="1" dirty="0">
                <a:solidFill>
                  <a:schemeClr val="accent1">
                    <a:lumMod val="25000"/>
                  </a:schemeClr>
                </a:solidFill>
                <a:effectLst>
                  <a:outerShdw blurRad="38100" dist="38100" dir="2700000" algn="tl">
                    <a:srgbClr val="000000">
                      <a:alpha val="43137"/>
                    </a:srgbClr>
                  </a:outerShdw>
                </a:effectLst>
              </a:rPr>
              <a:t>、关联规则的分类</a:t>
            </a:r>
            <a:endParaRPr lang="zh-CN" altLang="en-US" sz="3200" b="1" dirty="0">
              <a:solidFill>
                <a:schemeClr val="accent1">
                  <a:lumMod val="25000"/>
                </a:schemeClr>
              </a:solidFill>
              <a:effectLst>
                <a:outerShdw blurRad="38100" dist="38100" dir="2700000" algn="tl">
                  <a:srgbClr val="000000">
                    <a:alpha val="43137"/>
                  </a:srgbClr>
                </a:outerShdw>
              </a:effectLst>
            </a:endParaRPr>
          </a:p>
        </p:txBody>
      </p:sp>
      <p:sp>
        <p:nvSpPr>
          <p:cNvPr id="9" name="矩形 8"/>
          <p:cNvSpPr/>
          <p:nvPr/>
        </p:nvSpPr>
        <p:spPr>
          <a:xfrm>
            <a:off x="457200" y="1268760"/>
            <a:ext cx="8363272" cy="5547995"/>
          </a:xfrm>
          <a:prstGeom prst="rect">
            <a:avLst/>
          </a:prstGeom>
        </p:spPr>
        <p:txBody>
          <a:bodyPr wrap="square">
            <a:spAutoFit/>
          </a:bodyPr>
          <a:lstStyle/>
          <a:p>
            <a:pPr marL="342900" indent="-342900" algn="just">
              <a:spcBef>
                <a:spcPts val="600"/>
              </a:spcBef>
              <a:spcAft>
                <a:spcPts val="0"/>
              </a:spcAft>
              <a:buFont typeface="Wingdings" panose="05000000000000000000" pitchFamily="2" charset="2"/>
              <a:buChar char="Ø"/>
              <a:defRPr/>
            </a:pPr>
            <a:r>
              <a:rPr lang="zh-CN" altLang="en-US" sz="2400" b="1" kern="100" dirty="0">
                <a:solidFill>
                  <a:srgbClr val="00B0F0"/>
                </a:solidFill>
                <a:effectLst/>
                <a:latin typeface="微软雅黑" panose="020B0503020204020204" pitchFamily="34" charset="-122"/>
                <a:ea typeface="微软雅黑" panose="020B0503020204020204" pitchFamily="34" charset="-122"/>
                <a:cs typeface="Times New Roman" panose="02020603050405020304" pitchFamily="18" charset="0"/>
              </a:rPr>
              <a:t>基于规则中处理的变量的类别：布尔型和数值型</a:t>
            </a:r>
            <a:endParaRPr lang="en-US" altLang="zh-CN" sz="2400" b="1" kern="100" dirty="0">
              <a:solidFill>
                <a:srgbClr val="00B0F0"/>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algn="just">
              <a:lnSpc>
                <a:spcPct val="120000"/>
              </a:lnSpc>
              <a:spcBef>
                <a:spcPts val="600"/>
              </a:spcBef>
              <a:spcAft>
                <a:spcPts val="0"/>
              </a:spcAft>
              <a:defRPr/>
            </a:pPr>
            <a:r>
              <a:rPr lang="zh-CN" altLang="en-US" sz="2000" kern="100" dirty="0">
                <a:latin typeface="+mj-ea"/>
                <a:ea typeface="+mj-ea"/>
                <a:cs typeface="Times New Roman" panose="02020603050405020304" pitchFamily="18" charset="0"/>
              </a:rPr>
              <a:t>    </a:t>
            </a:r>
            <a:r>
              <a:rPr lang="zh-CN" altLang="en-US" sz="2000" b="1"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布尔型关联规则</a:t>
            </a:r>
            <a:r>
              <a:rPr lang="zh-CN" altLang="en-US" sz="2000" b="1" kern="100" dirty="0">
                <a:latin typeface="宋体" panose="02010600030101010101" pitchFamily="2" charset="-122"/>
                <a:cs typeface="Times New Roman" panose="02020603050405020304" pitchFamily="18" charset="0"/>
              </a:rPr>
              <a:t>处理的值都是</a:t>
            </a:r>
            <a:r>
              <a:rPr lang="zh-CN" altLang="en-US" sz="2000" b="1"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离散的、种类化的</a:t>
            </a:r>
            <a:r>
              <a:rPr lang="zh-CN" altLang="en-US" sz="2000" b="1" kern="100" dirty="0">
                <a:latin typeface="宋体" panose="02010600030101010101" pitchFamily="2" charset="-122"/>
                <a:cs typeface="Times New Roman" panose="02020603050405020304" pitchFamily="18" charset="0"/>
              </a:rPr>
              <a:t>，它显示了这些变量之间的关系；而</a:t>
            </a:r>
            <a:r>
              <a:rPr lang="zh-CN" altLang="en-US" sz="2000" b="1"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数值型关联规则</a:t>
            </a:r>
            <a:r>
              <a:rPr lang="zh-CN" altLang="en-US" sz="2000" b="1" kern="100" dirty="0">
                <a:latin typeface="宋体" panose="02010600030101010101" pitchFamily="2" charset="-122"/>
                <a:cs typeface="Times New Roman" panose="02020603050405020304" pitchFamily="18" charset="0"/>
              </a:rPr>
              <a:t>可以和多维关联或多层关联规则结合起来，对</a:t>
            </a:r>
            <a:r>
              <a:rPr lang="zh-CN" altLang="en-US" sz="2000" b="1"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数值型字段进行处理</a:t>
            </a:r>
            <a:r>
              <a:rPr lang="zh-CN" altLang="en-US" sz="2000" b="1" kern="100" dirty="0">
                <a:latin typeface="宋体" panose="02010600030101010101" pitchFamily="2" charset="-122"/>
                <a:cs typeface="Times New Roman" panose="02020603050405020304" pitchFamily="18" charset="0"/>
              </a:rPr>
              <a:t>，将其进行动态的分割，或者直接对原始的数据进行处理，当然数值型关联规则中也可以包含种类变量。</a:t>
            </a:r>
            <a:endParaRPr lang="en-US" altLang="zh-CN" sz="2000" b="1" kern="100" dirty="0">
              <a:latin typeface="宋体" panose="02010600030101010101" pitchFamily="2" charset="-122"/>
              <a:cs typeface="Times New Roman" panose="02020603050405020304" pitchFamily="18" charset="0"/>
            </a:endParaRPr>
          </a:p>
          <a:p>
            <a:pPr marL="342900" indent="-342900" algn="just">
              <a:lnSpc>
                <a:spcPct val="120000"/>
              </a:lnSpc>
              <a:spcBef>
                <a:spcPts val="600"/>
              </a:spcBef>
              <a:spcAft>
                <a:spcPts val="0"/>
              </a:spcAft>
              <a:buFont typeface="Wingdings" panose="05000000000000000000" pitchFamily="2" charset="2"/>
              <a:buChar char="Ø"/>
              <a:defRPr/>
            </a:pPr>
            <a:r>
              <a:rPr lang="zh-CN" altLang="en-US" sz="2400" b="1" kern="100" dirty="0">
                <a:solidFill>
                  <a:srgbClr val="00B0F0"/>
                </a:solidFill>
                <a:effectLst/>
                <a:latin typeface="微软雅黑" panose="020B0503020204020204" pitchFamily="34" charset="-122"/>
                <a:ea typeface="微软雅黑" panose="020B0503020204020204" pitchFamily="34" charset="-122"/>
                <a:cs typeface="Times New Roman" panose="02020603050405020304" pitchFamily="18" charset="0"/>
              </a:rPr>
              <a:t>基于规则中数据的抽象层次：单层和多层关联规则</a:t>
            </a:r>
            <a:endParaRPr lang="zh-CN" altLang="en-US" sz="2400" b="1" kern="100" dirty="0">
              <a:solidFill>
                <a:srgbClr val="00B0F0"/>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a:lnSpc>
                <a:spcPct val="120000"/>
              </a:lnSpc>
            </a:pPr>
            <a:r>
              <a:rPr lang="zh-CN" altLang="en-US" sz="2000" kern="100" dirty="0">
                <a:latin typeface="+mj-ea"/>
                <a:ea typeface="+mj-ea"/>
                <a:cs typeface="Times New Roman" panose="02020603050405020304" pitchFamily="18" charset="0"/>
              </a:rPr>
              <a:t>    </a:t>
            </a:r>
            <a:r>
              <a:rPr lang="zh-CN" altLang="en-US" sz="2000" b="1" kern="100" dirty="0">
                <a:latin typeface="宋体" panose="02010600030101010101" pitchFamily="2" charset="-122"/>
                <a:cs typeface="Times New Roman" panose="02020603050405020304" pitchFamily="18" charset="0"/>
              </a:rPr>
              <a:t>在单层的关联规则中，所有的变量都</a:t>
            </a:r>
            <a:r>
              <a:rPr lang="zh-CN" altLang="en-US" sz="2000" b="1"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没有考虑到现实的数据是具有多个不同的层次的</a:t>
            </a:r>
            <a:r>
              <a:rPr lang="zh-CN" altLang="en-US" sz="2000" b="1" kern="100" dirty="0">
                <a:latin typeface="宋体" panose="02010600030101010101" pitchFamily="2" charset="-122"/>
                <a:cs typeface="Times New Roman" panose="02020603050405020304" pitchFamily="18" charset="0"/>
              </a:rPr>
              <a:t>；而在多层的关联规则中，对数据的</a:t>
            </a:r>
            <a:r>
              <a:rPr lang="zh-CN" altLang="en-US" sz="2000" b="1"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多层性已经进行了充分的考虑。</a:t>
            </a:r>
            <a:endParaRPr lang="zh-CN" altLang="en-US" sz="2000" b="1" kern="100" dirty="0">
              <a:solidFill>
                <a:srgbClr val="FF0000"/>
              </a:solidFill>
              <a:latin typeface="宋体" panose="02010600030101010101" pitchFamily="2" charset="-122"/>
              <a:cs typeface="Times New Roman" panose="02020603050405020304" pitchFamily="18" charset="0"/>
            </a:endParaRPr>
          </a:p>
          <a:p>
            <a:pPr marL="342900" indent="-342900" algn="just">
              <a:lnSpc>
                <a:spcPct val="120000"/>
              </a:lnSpc>
              <a:spcBef>
                <a:spcPts val="600"/>
              </a:spcBef>
              <a:spcAft>
                <a:spcPts val="0"/>
              </a:spcAft>
              <a:buClrTx/>
              <a:buSzTx/>
              <a:buFont typeface="Wingdings" panose="05000000000000000000" pitchFamily="2" charset="2"/>
              <a:buChar char="Ø"/>
              <a:defRPr/>
            </a:pPr>
            <a:r>
              <a:rPr lang="zh-CN" altLang="en-US" sz="2400" b="1" kern="100" dirty="0">
                <a:solidFill>
                  <a:srgbClr val="00B0F0"/>
                </a:solidFill>
                <a:effectLst>
                  <a:outerShdw blurRad="38100" dist="38100" dir="2700000" algn="tl">
                    <a:srgbClr val="000000">
                      <a:alpha val="43137"/>
                    </a:srgbClr>
                  </a:outerShdw>
                </a:effectLst>
                <a:latin typeface="宋体" panose="02010600030101010101" pitchFamily="2" charset="-122"/>
                <a:cs typeface="Times New Roman" panose="02020603050405020304" pitchFamily="18" charset="0"/>
              </a:rPr>
              <a:t>基</a:t>
            </a:r>
            <a:r>
              <a:rPr lang="zh-CN" altLang="en-US" sz="2400" b="1" kern="100" dirty="0">
                <a:solidFill>
                  <a:srgbClr val="00B0F0"/>
                </a:solidFill>
                <a:effectLst/>
                <a:latin typeface="微软雅黑" panose="020B0503020204020204" pitchFamily="34" charset="-122"/>
                <a:ea typeface="微软雅黑" panose="020B0503020204020204" pitchFamily="34" charset="-122"/>
                <a:cs typeface="Times New Roman" panose="02020603050405020304" pitchFamily="18" charset="0"/>
              </a:rPr>
              <a:t>于规则中涉及到数据的维数：单维的和多维的</a:t>
            </a:r>
            <a:endParaRPr lang="zh-CN" altLang="en-US" sz="2400" b="1" kern="100" dirty="0">
              <a:solidFill>
                <a:srgbClr val="00B0F0"/>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algn="just">
              <a:spcBef>
                <a:spcPts val="600"/>
              </a:spcBef>
              <a:spcAft>
                <a:spcPts val="0"/>
              </a:spcAft>
              <a:defRPr/>
            </a:pPr>
            <a:r>
              <a:rPr lang="zh-CN" altLang="en-US" sz="2000" dirty="0"/>
              <a:t>       </a:t>
            </a:r>
            <a:r>
              <a:rPr lang="zh-CN" altLang="en-US" sz="2000" b="1" dirty="0">
                <a:latin typeface="宋体" panose="02010600030101010101" pitchFamily="2" charset="-122"/>
              </a:rPr>
              <a:t>在</a:t>
            </a:r>
            <a:r>
              <a:rPr lang="zh-CN" altLang="en-US" sz="2000" b="1"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单维的关联规则</a:t>
            </a:r>
            <a:r>
              <a:rPr lang="zh-CN" altLang="en-US" sz="2000" b="1" dirty="0">
                <a:latin typeface="宋体" panose="02010600030101010101" pitchFamily="2" charset="-122"/>
              </a:rPr>
              <a:t>中，数据</a:t>
            </a:r>
            <a:r>
              <a:rPr lang="zh-CN" altLang="en-US" sz="2000" b="1" dirty="0">
                <a:solidFill>
                  <a:srgbClr val="FF0000"/>
                </a:solidFill>
                <a:latin typeface="微软雅黑" panose="020B0503020204020204" pitchFamily="34" charset="-122"/>
                <a:ea typeface="微软雅黑" panose="020B0503020204020204" pitchFamily="34" charset="-122"/>
              </a:rPr>
              <a:t>只涉及到数据的一个维</a:t>
            </a:r>
            <a:r>
              <a:rPr lang="zh-CN" altLang="en-US" sz="2000" b="1" dirty="0">
                <a:latin typeface="宋体" panose="02010600030101010101" pitchFamily="2" charset="-122"/>
              </a:rPr>
              <a:t>，如用户购买的物品；而在</a:t>
            </a:r>
            <a:r>
              <a:rPr lang="zh-CN" altLang="en-US" sz="2000" b="1" dirty="0">
                <a:solidFill>
                  <a:srgbClr val="FF0000"/>
                </a:solidFill>
                <a:latin typeface="微软雅黑" panose="020B0503020204020204" pitchFamily="34" charset="-122"/>
                <a:ea typeface="微软雅黑" panose="020B0503020204020204" pitchFamily="34" charset="-122"/>
              </a:rPr>
              <a:t>多维的关联规则</a:t>
            </a:r>
            <a:r>
              <a:rPr lang="zh-CN" altLang="en-US" sz="2000" b="1" dirty="0">
                <a:latin typeface="宋体" panose="02010600030101010101" pitchFamily="2" charset="-122"/>
              </a:rPr>
              <a:t>中，数据</a:t>
            </a:r>
            <a:r>
              <a:rPr lang="zh-CN" altLang="en-US" sz="2000" b="1" dirty="0">
                <a:solidFill>
                  <a:srgbClr val="FF0000"/>
                </a:solidFill>
                <a:latin typeface="微软雅黑" panose="020B0503020204020204" pitchFamily="34" charset="-122"/>
                <a:ea typeface="微软雅黑" panose="020B0503020204020204" pitchFamily="34" charset="-122"/>
              </a:rPr>
              <a:t>涉及多个维</a:t>
            </a:r>
            <a:r>
              <a:rPr lang="zh-CN" altLang="en-US" sz="2000" b="1" dirty="0">
                <a:latin typeface="宋体" panose="02010600030101010101" pitchFamily="2" charset="-122"/>
              </a:rPr>
              <a:t>。单维关联规则是</a:t>
            </a:r>
            <a:r>
              <a:rPr lang="zh-CN" altLang="en-US" sz="2000" b="1" dirty="0">
                <a:solidFill>
                  <a:srgbClr val="FF0000"/>
                </a:solidFill>
                <a:latin typeface="微软雅黑" panose="020B0503020204020204" pitchFamily="34" charset="-122"/>
                <a:ea typeface="微软雅黑" panose="020B0503020204020204" pitchFamily="34" charset="-122"/>
              </a:rPr>
              <a:t>处理单个属性中的一些关系</a:t>
            </a:r>
            <a:r>
              <a:rPr lang="zh-CN" altLang="en-US" sz="2000" b="1" dirty="0">
                <a:latin typeface="宋体" panose="02010600030101010101" pitchFamily="2" charset="-122"/>
              </a:rPr>
              <a:t>；多维关联规则是处理</a:t>
            </a:r>
            <a:r>
              <a:rPr lang="zh-CN" altLang="en-US" sz="2000" b="1" dirty="0">
                <a:solidFill>
                  <a:srgbClr val="FF0000"/>
                </a:solidFill>
                <a:latin typeface="微软雅黑" panose="020B0503020204020204" pitchFamily="34" charset="-122"/>
                <a:ea typeface="微软雅黑" panose="020B0503020204020204" pitchFamily="34" charset="-122"/>
              </a:rPr>
              <a:t>多个属性之间的某些关系</a:t>
            </a:r>
            <a:r>
              <a:rPr lang="zh-CN" altLang="en-US" sz="2000" b="1" dirty="0">
                <a:solidFill>
                  <a:srgbClr val="FF0000"/>
                </a:solidFill>
                <a:latin typeface="宋体" panose="02010600030101010101" pitchFamily="2" charset="-122"/>
              </a:rPr>
              <a:t>。</a:t>
            </a:r>
            <a:endParaRPr lang="zh-CN" altLang="en-US" sz="2000" b="1" dirty="0">
              <a:solidFill>
                <a:srgbClr val="FF0000"/>
              </a:solidFill>
              <a:latin typeface="宋体" panose="02010600030101010101" pitchFamily="2" charset="-122"/>
            </a:endParaRPr>
          </a:p>
          <a:p>
            <a:pPr algn="just">
              <a:spcBef>
                <a:spcPts val="600"/>
              </a:spcBef>
              <a:spcAft>
                <a:spcPts val="0"/>
              </a:spcAft>
              <a:defRPr/>
            </a:pPr>
            <a:endParaRPr lang="zh-CN" altLang="zh-CN" sz="2000" kern="100" dirty="0">
              <a:latin typeface="+mj-ea"/>
              <a:ea typeface="+mj-ea"/>
              <a:cs typeface="Times New Roman" panose="02020603050405020304" pitchFamily="18" charset="0"/>
            </a:endParaRP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2"/>
          <p:cNvSpPr txBox="1">
            <a:spLocks noChangeArrowheads="1"/>
          </p:cNvSpPr>
          <p:nvPr/>
        </p:nvSpPr>
        <p:spPr bwMode="auto">
          <a:xfrm>
            <a:off x="457200" y="457200"/>
            <a:ext cx="822960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lstStyle>
            <a:lvl1pPr algn="l" rtl="0" eaLnBrk="0" fontAlgn="base" hangingPunct="0">
              <a:spcBef>
                <a:spcPct val="0"/>
              </a:spcBef>
              <a:spcAft>
                <a:spcPct val="0"/>
              </a:spcAft>
              <a:defRPr sz="4400" kern="12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9pPr>
          </a:lstStyle>
          <a:p>
            <a:r>
              <a:rPr lang="en-US" altLang="zh-CN" sz="3200" b="1" dirty="0">
                <a:solidFill>
                  <a:schemeClr val="accent1">
                    <a:lumMod val="25000"/>
                  </a:schemeClr>
                </a:solidFill>
                <a:effectLst>
                  <a:outerShdw blurRad="38100" dist="38100" dir="2700000" algn="tl">
                    <a:srgbClr val="000000">
                      <a:alpha val="43137"/>
                    </a:srgbClr>
                  </a:outerShdw>
                </a:effectLst>
              </a:rPr>
              <a:t>6.1.4</a:t>
            </a:r>
            <a:r>
              <a:rPr lang="zh-CN" altLang="en-US" sz="3200" b="1" dirty="0">
                <a:solidFill>
                  <a:schemeClr val="accent1">
                    <a:lumMod val="25000"/>
                  </a:schemeClr>
                </a:solidFill>
                <a:effectLst>
                  <a:outerShdw blurRad="38100" dist="38100" dir="2700000" algn="tl">
                    <a:srgbClr val="000000">
                      <a:alpha val="43137"/>
                    </a:srgbClr>
                  </a:outerShdw>
                </a:effectLst>
              </a:rPr>
              <a:t>、关联规则的分类</a:t>
            </a:r>
            <a:endParaRPr lang="zh-CN" altLang="en-US" sz="3200" b="1" dirty="0">
              <a:solidFill>
                <a:schemeClr val="accent1">
                  <a:lumMod val="25000"/>
                </a:schemeClr>
              </a:solidFill>
              <a:effectLst>
                <a:outerShdw blurRad="38100" dist="38100" dir="2700000" algn="tl">
                  <a:srgbClr val="000000">
                    <a:alpha val="43137"/>
                  </a:srgbClr>
                </a:outerShdw>
              </a:effectLst>
            </a:endParaRPr>
          </a:p>
        </p:txBody>
      </p:sp>
      <p:sp>
        <p:nvSpPr>
          <p:cNvPr id="9" name="矩形 8"/>
          <p:cNvSpPr/>
          <p:nvPr/>
        </p:nvSpPr>
        <p:spPr>
          <a:xfrm>
            <a:off x="395536" y="1628800"/>
            <a:ext cx="8075612" cy="4606290"/>
          </a:xfrm>
          <a:prstGeom prst="rect">
            <a:avLst/>
          </a:prstGeom>
        </p:spPr>
        <p:txBody>
          <a:bodyPr>
            <a:spAutoFit/>
          </a:bodyPr>
          <a:lstStyle/>
          <a:p>
            <a:pPr marL="342900" indent="-342900" algn="just">
              <a:spcBef>
                <a:spcPts val="600"/>
              </a:spcBef>
              <a:spcAft>
                <a:spcPts val="0"/>
              </a:spcAft>
              <a:buFont typeface="Wingdings" panose="05000000000000000000" pitchFamily="2" charset="2"/>
              <a:buChar char="Ø"/>
              <a:defRPr/>
            </a:pPr>
            <a:r>
              <a:rPr lang="zh-CN" altLang="en-US" sz="2400" b="1" dirty="0">
                <a:latin typeface="宋体" panose="02010600030101010101" pitchFamily="2" charset="-122"/>
              </a:rPr>
              <a:t>例如：性别</a:t>
            </a:r>
            <a:r>
              <a:rPr lang="en-US" altLang="zh-CN" sz="2400" b="1" dirty="0">
                <a:latin typeface="宋体" panose="02010600030101010101" pitchFamily="2" charset="-122"/>
              </a:rPr>
              <a:t>=“</a:t>
            </a:r>
            <a:r>
              <a:rPr lang="zh-CN" altLang="en-US" sz="2400" b="1" dirty="0">
                <a:latin typeface="宋体" panose="02010600030101010101" pitchFamily="2" charset="-122"/>
              </a:rPr>
              <a:t>男”</a:t>
            </a:r>
            <a:r>
              <a:rPr lang="en-US" altLang="zh-CN" sz="2400" b="1" dirty="0">
                <a:latin typeface="宋体" panose="02010600030101010101" pitchFamily="2" charset="-122"/>
              </a:rPr>
              <a:t>=&gt;</a:t>
            </a:r>
            <a:r>
              <a:rPr lang="zh-CN" altLang="en-US" sz="2400" b="1" dirty="0">
                <a:latin typeface="宋体" panose="02010600030101010101" pitchFamily="2" charset="-122"/>
              </a:rPr>
              <a:t>职业</a:t>
            </a:r>
            <a:r>
              <a:rPr lang="en-US" altLang="zh-CN" sz="2400" b="1" dirty="0">
                <a:latin typeface="宋体" panose="02010600030101010101" pitchFamily="2" charset="-122"/>
              </a:rPr>
              <a:t>=“</a:t>
            </a:r>
            <a:r>
              <a:rPr lang="zh-CN" altLang="en-US" sz="2400" b="1" dirty="0">
                <a:latin typeface="宋体" panose="02010600030101010101" pitchFamily="2" charset="-122"/>
              </a:rPr>
              <a:t>老师” ，是</a:t>
            </a:r>
            <a:r>
              <a:rPr lang="zh-CN" altLang="en-US" sz="2400" b="1" dirty="0">
                <a:solidFill>
                  <a:srgbClr val="FF0000"/>
                </a:solidFill>
                <a:latin typeface="微软雅黑" panose="020B0503020204020204" pitchFamily="34" charset="-122"/>
                <a:ea typeface="微软雅黑" panose="020B0503020204020204" pitchFamily="34" charset="-122"/>
              </a:rPr>
              <a:t>布尔型关联规则</a:t>
            </a:r>
            <a:r>
              <a:rPr lang="zh-CN" altLang="en-US" sz="2400" b="1" dirty="0">
                <a:latin typeface="宋体" panose="02010600030101010101" pitchFamily="2" charset="-122"/>
              </a:rPr>
              <a:t>；性别</a:t>
            </a:r>
            <a:r>
              <a:rPr lang="en-US" altLang="zh-CN" sz="2400" b="1" dirty="0">
                <a:latin typeface="宋体" panose="02010600030101010101" pitchFamily="2" charset="-122"/>
              </a:rPr>
              <a:t>=“</a:t>
            </a:r>
            <a:r>
              <a:rPr lang="zh-CN" altLang="en-US" sz="2400" b="1" dirty="0">
                <a:latin typeface="宋体" panose="02010600030101010101" pitchFamily="2" charset="-122"/>
              </a:rPr>
              <a:t>男”</a:t>
            </a:r>
            <a:r>
              <a:rPr lang="en-US" altLang="zh-CN" sz="2400" b="1" dirty="0">
                <a:latin typeface="宋体" panose="02010600030101010101" pitchFamily="2" charset="-122"/>
              </a:rPr>
              <a:t>=&gt;avg</a:t>
            </a:r>
            <a:r>
              <a:rPr lang="zh-CN" altLang="en-US" sz="2400" b="1" dirty="0">
                <a:latin typeface="宋体" panose="02010600030101010101" pitchFamily="2" charset="-122"/>
              </a:rPr>
              <a:t>（收入）</a:t>
            </a:r>
            <a:r>
              <a:rPr lang="en-US" altLang="zh-CN" sz="2400" b="1" dirty="0">
                <a:latin typeface="宋体" panose="02010600030101010101" pitchFamily="2" charset="-122"/>
              </a:rPr>
              <a:t>=5000</a:t>
            </a:r>
            <a:r>
              <a:rPr lang="zh-CN" altLang="en-US" sz="2400" b="1" dirty="0">
                <a:latin typeface="宋体" panose="02010600030101010101" pitchFamily="2" charset="-122"/>
              </a:rPr>
              <a:t>，涉及的收入是数值类型，所以是一个</a:t>
            </a:r>
            <a:r>
              <a:rPr lang="zh-CN" altLang="en-US" sz="2400" b="1" dirty="0">
                <a:solidFill>
                  <a:srgbClr val="FF0000"/>
                </a:solidFill>
                <a:latin typeface="微软雅黑" panose="020B0503020204020204" pitchFamily="34" charset="-122"/>
                <a:ea typeface="微软雅黑" panose="020B0503020204020204" pitchFamily="34" charset="-122"/>
              </a:rPr>
              <a:t>数值型关联规则</a:t>
            </a:r>
            <a:r>
              <a:rPr lang="zh-CN" altLang="en-US" sz="2400" dirty="0"/>
              <a:t>。</a:t>
            </a:r>
            <a:endParaRPr lang="en-US" altLang="zh-CN" sz="2400" dirty="0"/>
          </a:p>
          <a:p>
            <a:pPr marL="342900" indent="-342900" algn="just">
              <a:lnSpc>
                <a:spcPct val="120000"/>
              </a:lnSpc>
              <a:spcBef>
                <a:spcPts val="600"/>
              </a:spcBef>
              <a:spcAft>
                <a:spcPts val="0"/>
              </a:spcAft>
              <a:buFont typeface="Wingdings" panose="05000000000000000000" pitchFamily="2" charset="2"/>
              <a:buChar char="Ø"/>
              <a:defRPr/>
            </a:pPr>
            <a:r>
              <a:rPr lang="zh-CN" altLang="en-US" sz="2400" b="1" dirty="0">
                <a:latin typeface="宋体" panose="02010600030101010101" pitchFamily="2" charset="-122"/>
              </a:rPr>
              <a:t>例如：</a:t>
            </a:r>
            <a:r>
              <a:rPr lang="en-US" altLang="zh-CN" sz="2400" b="1" dirty="0">
                <a:latin typeface="宋体" panose="02010600030101010101" pitchFamily="2" charset="-122"/>
              </a:rPr>
              <a:t>Adidas</a:t>
            </a:r>
            <a:r>
              <a:rPr lang="zh-CN" altLang="en-US" sz="2400" b="1" dirty="0">
                <a:latin typeface="宋体" panose="02010600030101010101" pitchFamily="2" charset="-122"/>
              </a:rPr>
              <a:t>篮球</a:t>
            </a:r>
            <a:r>
              <a:rPr lang="en-US" altLang="zh-CN" sz="2400" b="1" dirty="0">
                <a:latin typeface="宋体" panose="02010600030101010101" pitchFamily="2" charset="-122"/>
              </a:rPr>
              <a:t>=&gt;Nike</a:t>
            </a:r>
            <a:r>
              <a:rPr lang="zh-CN" altLang="en-US" sz="2400" b="1" dirty="0">
                <a:latin typeface="宋体" panose="02010600030101010101" pitchFamily="2" charset="-122"/>
              </a:rPr>
              <a:t>篮球服，是一个细节数据上的</a:t>
            </a:r>
            <a:r>
              <a:rPr lang="zh-CN" altLang="en-US" sz="2400" b="1" dirty="0">
                <a:solidFill>
                  <a:srgbClr val="FF0000"/>
                </a:solidFill>
                <a:latin typeface="微软雅黑" panose="020B0503020204020204" pitchFamily="34" charset="-122"/>
                <a:ea typeface="微软雅黑" panose="020B0503020204020204" pitchFamily="34" charset="-122"/>
              </a:rPr>
              <a:t>单层关联规则</a:t>
            </a:r>
            <a:r>
              <a:rPr lang="zh-CN" altLang="en-US" sz="2400" b="1" dirty="0">
                <a:latin typeface="宋体" panose="02010600030101010101" pitchFamily="2" charset="-122"/>
              </a:rPr>
              <a:t>；篮球</a:t>
            </a:r>
            <a:r>
              <a:rPr lang="en-US" altLang="zh-CN" sz="2400" b="1" dirty="0">
                <a:latin typeface="宋体" panose="02010600030101010101" pitchFamily="2" charset="-122"/>
              </a:rPr>
              <a:t>=&gt;Nike</a:t>
            </a:r>
            <a:r>
              <a:rPr lang="zh-CN" altLang="en-US" sz="2400" b="1" dirty="0">
                <a:latin typeface="宋体" panose="02010600030101010101" pitchFamily="2" charset="-122"/>
              </a:rPr>
              <a:t>篮球服，是一个较高层次和细节层次之间的</a:t>
            </a:r>
            <a:r>
              <a:rPr lang="zh-CN" altLang="en-US" sz="2400" b="1" dirty="0">
                <a:solidFill>
                  <a:srgbClr val="FF0000"/>
                </a:solidFill>
                <a:latin typeface="微软雅黑" panose="020B0503020204020204" pitchFamily="34" charset="-122"/>
                <a:ea typeface="微软雅黑" panose="020B0503020204020204" pitchFamily="34" charset="-122"/>
              </a:rPr>
              <a:t>多层关联规则</a:t>
            </a:r>
            <a:r>
              <a:rPr lang="zh-CN" altLang="en-US" sz="2400" b="1" dirty="0">
                <a:latin typeface="宋体" panose="02010600030101010101" pitchFamily="2" charset="-122"/>
              </a:rPr>
              <a:t>。</a:t>
            </a:r>
            <a:endParaRPr lang="en-US" altLang="zh-CN" sz="2400" b="1" dirty="0">
              <a:latin typeface="宋体" panose="02010600030101010101" pitchFamily="2" charset="-122"/>
            </a:endParaRPr>
          </a:p>
          <a:p>
            <a:pPr marL="342900" indent="-342900" algn="just">
              <a:spcBef>
                <a:spcPts val="600"/>
              </a:spcBef>
              <a:spcAft>
                <a:spcPts val="0"/>
              </a:spcAft>
              <a:buFont typeface="Wingdings" panose="05000000000000000000" pitchFamily="2" charset="2"/>
              <a:buChar char="Ø"/>
              <a:defRPr/>
            </a:pPr>
            <a:r>
              <a:rPr lang="zh-CN" altLang="en-US" sz="2400" b="1" dirty="0">
                <a:latin typeface="宋体" panose="02010600030101010101" pitchFamily="2" charset="-122"/>
              </a:rPr>
              <a:t>例如：尿布</a:t>
            </a:r>
            <a:r>
              <a:rPr lang="en-US" altLang="zh-CN" sz="2400" b="1" dirty="0">
                <a:latin typeface="宋体" panose="02010600030101010101" pitchFamily="2" charset="-122"/>
              </a:rPr>
              <a:t>=&gt;</a:t>
            </a:r>
            <a:r>
              <a:rPr lang="zh-CN" altLang="en-US" sz="2400" b="1" dirty="0">
                <a:latin typeface="宋体" panose="02010600030101010101" pitchFamily="2" charset="-122"/>
              </a:rPr>
              <a:t>啤酒，这条规则只涉及到用户的购买的物品，是</a:t>
            </a:r>
            <a:r>
              <a:rPr lang="zh-CN" altLang="en-US" sz="2400" b="1" dirty="0">
                <a:solidFill>
                  <a:srgbClr val="FF0000"/>
                </a:solidFill>
                <a:latin typeface="微软雅黑" panose="020B0503020204020204" pitchFamily="34" charset="-122"/>
                <a:ea typeface="微软雅黑" panose="020B0503020204020204" pitchFamily="34" charset="-122"/>
              </a:rPr>
              <a:t>单维的关联规则</a:t>
            </a:r>
            <a:r>
              <a:rPr lang="zh-CN" altLang="en-US" sz="2400" b="1" dirty="0">
                <a:latin typeface="宋体" panose="02010600030101010101" pitchFamily="2" charset="-122"/>
              </a:rPr>
              <a:t>；性别</a:t>
            </a:r>
            <a:r>
              <a:rPr lang="en-US" altLang="zh-CN" sz="2400" b="1" dirty="0">
                <a:latin typeface="宋体" panose="02010600030101010101" pitchFamily="2" charset="-122"/>
              </a:rPr>
              <a:t>=“</a:t>
            </a:r>
            <a:r>
              <a:rPr lang="zh-CN" altLang="en-US" sz="2400" b="1" dirty="0">
                <a:latin typeface="宋体" panose="02010600030101010101" pitchFamily="2" charset="-122"/>
              </a:rPr>
              <a:t>男”</a:t>
            </a:r>
            <a:r>
              <a:rPr lang="en-US" altLang="zh-CN" sz="2400" b="1" dirty="0">
                <a:latin typeface="宋体" panose="02010600030101010101" pitchFamily="2" charset="-122"/>
              </a:rPr>
              <a:t>=&gt;</a:t>
            </a:r>
            <a:r>
              <a:rPr lang="zh-CN" altLang="en-US" sz="2400" b="1" dirty="0">
                <a:latin typeface="宋体" panose="02010600030101010101" pitchFamily="2" charset="-122"/>
              </a:rPr>
              <a:t>职业</a:t>
            </a:r>
            <a:r>
              <a:rPr lang="en-US" altLang="zh-CN" sz="2400" b="1" dirty="0">
                <a:latin typeface="宋体" panose="02010600030101010101" pitchFamily="2" charset="-122"/>
              </a:rPr>
              <a:t>=“</a:t>
            </a:r>
            <a:r>
              <a:rPr lang="zh-CN" altLang="en-US" sz="2400" b="1" dirty="0">
                <a:latin typeface="宋体" panose="02010600030101010101" pitchFamily="2" charset="-122"/>
              </a:rPr>
              <a:t>老师”，这条规则就涉及到两个字段的信息，是</a:t>
            </a:r>
            <a:r>
              <a:rPr lang="zh-CN" altLang="en-US" sz="2400" b="1" dirty="0">
                <a:solidFill>
                  <a:srgbClr val="FF0000"/>
                </a:solidFill>
                <a:latin typeface="微软雅黑" panose="020B0503020204020204" pitchFamily="34" charset="-122"/>
                <a:ea typeface="微软雅黑" panose="020B0503020204020204" pitchFamily="34" charset="-122"/>
              </a:rPr>
              <a:t>两个维上的一条关联规则</a:t>
            </a:r>
            <a:r>
              <a:rPr lang="zh-CN" altLang="en-US" sz="2400" b="1" dirty="0">
                <a:latin typeface="宋体" panose="02010600030101010101" pitchFamily="2" charset="-122"/>
              </a:rPr>
              <a:t>。</a:t>
            </a:r>
            <a:endParaRPr kumimoji="1" lang="zh-CN" altLang="en-US" sz="2400" b="1" dirty="0">
              <a:latin typeface="宋体" panose="02010600030101010101" pitchFamily="2" charset="-122"/>
            </a:endParaRPr>
          </a:p>
          <a:p>
            <a:pPr algn="just">
              <a:spcBef>
                <a:spcPts val="600"/>
              </a:spcBef>
              <a:spcAft>
                <a:spcPts val="0"/>
              </a:spcAft>
              <a:defRPr/>
            </a:pPr>
            <a:endParaRPr lang="zh-CN" altLang="zh-CN" sz="2400" kern="100" dirty="0">
              <a:latin typeface="+mj-ea"/>
              <a:ea typeface="+mj-ea"/>
              <a:cs typeface="Times New Roman" panose="02020603050405020304" pitchFamily="18" charset="0"/>
            </a:endParaRP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1"/>
          <p:cNvGrpSpPr/>
          <p:nvPr/>
        </p:nvGrpSpPr>
        <p:grpSpPr bwMode="auto">
          <a:xfrm>
            <a:off x="611188" y="1694979"/>
            <a:ext cx="2738124" cy="556683"/>
            <a:chOff x="5494040" y="1251270"/>
            <a:chExt cx="2093503" cy="447246"/>
          </a:xfrm>
        </p:grpSpPr>
        <p:sp>
          <p:nvSpPr>
            <p:cNvPr id="36897" name="Oval 42"/>
            <p:cNvSpPr/>
            <p:nvPr/>
          </p:nvSpPr>
          <p:spPr bwMode="auto">
            <a:xfrm flipH="1">
              <a:off x="5494040" y="1351406"/>
              <a:ext cx="347100" cy="347110"/>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800"/>
                <a:t>1</a:t>
              </a:r>
              <a:endParaRPr lang="zh-CN" altLang="zh-CN" sz="1800"/>
            </a:p>
          </p:txBody>
        </p:sp>
        <p:sp>
          <p:nvSpPr>
            <p:cNvPr id="8" name="TextBox 41"/>
            <p:cNvSpPr txBox="1"/>
            <p:nvPr/>
          </p:nvSpPr>
          <p:spPr bwMode="auto">
            <a:xfrm>
              <a:off x="5842150" y="1251270"/>
              <a:ext cx="1745393" cy="428541"/>
            </a:xfrm>
            <a:prstGeom prst="rect">
              <a:avLst/>
            </a:prstGeom>
            <a:noFill/>
          </p:spPr>
          <p:txBody>
            <a:bodyPr wrap="none" lIns="360000" tIns="46800" rIns="90000" bIns="4680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3200" b="1" kern="100" dirty="0">
                  <a:solidFill>
                    <a:srgbClr val="00B0F0"/>
                  </a:solidFill>
                  <a:effectLst/>
                  <a:latin typeface="微软雅黑" panose="020B0503020204020204" pitchFamily="34" charset="-122"/>
                  <a:ea typeface="微软雅黑" panose="020B0503020204020204" pitchFamily="34" charset="-122"/>
                  <a:cs typeface="Times New Roman" panose="02020603050405020304" pitchFamily="18" charset="0"/>
                </a:rPr>
                <a:t>生成频繁项集</a:t>
              </a:r>
              <a:endParaRPr lang="zh-CN" altLang="en-US" sz="3200" b="1" kern="100" dirty="0">
                <a:solidFill>
                  <a:srgbClr val="00B0F0"/>
                </a:solidFill>
                <a:effectLst/>
                <a:latin typeface="微软雅黑" panose="020B0503020204020204" pitchFamily="34" charset="-122"/>
                <a:ea typeface="微软雅黑" panose="020B0503020204020204" pitchFamily="34" charset="-122"/>
                <a:cs typeface="Times New Roman" panose="02020603050405020304" pitchFamily="18" charset="0"/>
              </a:endParaRPr>
            </a:p>
          </p:txBody>
        </p:sp>
      </p:grpSp>
      <p:grpSp>
        <p:nvGrpSpPr>
          <p:cNvPr id="10" name="组合 35"/>
          <p:cNvGrpSpPr/>
          <p:nvPr/>
        </p:nvGrpSpPr>
        <p:grpSpPr bwMode="auto">
          <a:xfrm>
            <a:off x="611188" y="3429000"/>
            <a:ext cx="6946451" cy="1373981"/>
            <a:chOff x="5494040" y="2414918"/>
            <a:chExt cx="5311102" cy="1104276"/>
          </a:xfrm>
        </p:grpSpPr>
        <p:sp>
          <p:nvSpPr>
            <p:cNvPr id="36893" name="Oval 45"/>
            <p:cNvSpPr/>
            <p:nvPr/>
          </p:nvSpPr>
          <p:spPr bwMode="auto">
            <a:xfrm flipH="1">
              <a:off x="5494040" y="2450997"/>
              <a:ext cx="347100" cy="347110"/>
            </a:xfrm>
            <a:prstGeom prst="ellipse">
              <a:avLst/>
            </a:pr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800" dirty="0">
                  <a:solidFill>
                    <a:srgbClr val="0070C0"/>
                  </a:solidFill>
                  <a:effectLst/>
                </a:rPr>
                <a:t>2</a:t>
              </a:r>
              <a:endParaRPr lang="en-US" altLang="zh-CN" sz="1800" dirty="0">
                <a:solidFill>
                  <a:srgbClr val="0070C0"/>
                </a:solidFill>
                <a:effectLst/>
              </a:endParaRPr>
            </a:p>
          </p:txBody>
        </p:sp>
        <p:grpSp>
          <p:nvGrpSpPr>
            <p:cNvPr id="36894" name="Group 44"/>
            <p:cNvGrpSpPr/>
            <p:nvPr/>
          </p:nvGrpSpPr>
          <p:grpSpPr bwMode="auto">
            <a:xfrm>
              <a:off x="5841178" y="2414918"/>
              <a:ext cx="4963964" cy="1104276"/>
              <a:chOff x="7860246" y="1829517"/>
              <a:chExt cx="6618618" cy="1472367"/>
            </a:xfrm>
          </p:grpSpPr>
          <p:sp>
            <p:nvSpPr>
              <p:cNvPr id="13" name="TextBox 46"/>
              <p:cNvSpPr txBox="1"/>
              <p:nvPr/>
            </p:nvSpPr>
            <p:spPr bwMode="auto">
              <a:xfrm>
                <a:off x="7860246" y="1829517"/>
                <a:ext cx="1746206" cy="418489"/>
              </a:xfrm>
              <a:prstGeom prst="rect">
                <a:avLst/>
              </a:prstGeom>
              <a:noFill/>
            </p:spPr>
            <p:txBody>
              <a:bodyPr wrap="none" lIns="360000" tIns="46800" rIns="90000" bIns="4680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3200" b="1" kern="100" dirty="0">
                    <a:solidFill>
                      <a:srgbClr val="00B0F0"/>
                    </a:solidFill>
                    <a:effectLst/>
                    <a:latin typeface="微软雅黑" panose="020B0503020204020204" pitchFamily="34" charset="-122"/>
                    <a:ea typeface="微软雅黑" panose="020B0503020204020204" pitchFamily="34" charset="-122"/>
                    <a:cs typeface="Times New Roman" panose="02020603050405020304" pitchFamily="18" charset="0"/>
                  </a:rPr>
                  <a:t>生成规则</a:t>
                </a:r>
                <a:endParaRPr lang="zh-CN" altLang="en-US" sz="3200" b="1" kern="100" dirty="0">
                  <a:solidFill>
                    <a:srgbClr val="00B0F0"/>
                  </a:solidFill>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4" name="TextBox 47"/>
              <p:cNvSpPr txBox="1"/>
              <p:nvPr/>
            </p:nvSpPr>
            <p:spPr bwMode="auto">
              <a:xfrm>
                <a:off x="8776207" y="2745599"/>
                <a:ext cx="5702657" cy="556285"/>
              </a:xfrm>
              <a:prstGeom prst="rect">
                <a:avLst/>
              </a:prstGeom>
              <a:noFill/>
            </p:spPr>
            <p:txBody>
              <a:bodyPr lIns="360000" tIns="46800" rIns="90000" bIns="4680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0000"/>
                  </a:lnSpc>
                </a:pPr>
                <a:r>
                  <a:rPr lang="zh-CN" altLang="en-US" sz="2400" b="1" dirty="0">
                    <a:effectLst/>
                  </a:rPr>
                  <a:t>再由这些高频项目组中产生关联规则</a:t>
                </a:r>
                <a:endParaRPr lang="zh-CN" altLang="en-US" sz="2400" b="1" dirty="0">
                  <a:effectLst/>
                </a:endParaRPr>
              </a:p>
            </p:txBody>
          </p:sp>
        </p:grpSp>
      </p:grpSp>
      <p:sp>
        <p:nvSpPr>
          <p:cNvPr id="22" name="标题 2"/>
          <p:cNvSpPr txBox="1">
            <a:spLocks noChangeArrowheads="1"/>
          </p:cNvSpPr>
          <p:nvPr/>
        </p:nvSpPr>
        <p:spPr bwMode="auto">
          <a:xfrm>
            <a:off x="457200" y="457200"/>
            <a:ext cx="822960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lstStyle>
            <a:lvl1pPr algn="l" rtl="0" eaLnBrk="0" fontAlgn="base" hangingPunct="0">
              <a:spcBef>
                <a:spcPct val="0"/>
              </a:spcBef>
              <a:spcAft>
                <a:spcPct val="0"/>
              </a:spcAft>
              <a:defRPr sz="4400" kern="12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9pPr>
          </a:lstStyle>
          <a:p>
            <a:r>
              <a:rPr lang="en-US" altLang="zh-CN" sz="3200" b="1" dirty="0">
                <a:solidFill>
                  <a:schemeClr val="accent1">
                    <a:lumMod val="25000"/>
                  </a:schemeClr>
                </a:solidFill>
                <a:effectLst>
                  <a:outerShdw blurRad="38100" dist="38100" dir="2700000" algn="tl">
                    <a:srgbClr val="000000">
                      <a:alpha val="43137"/>
                    </a:srgbClr>
                  </a:outerShdw>
                </a:effectLst>
              </a:rPr>
              <a:t>6.1.5</a:t>
            </a:r>
            <a:r>
              <a:rPr lang="zh-CN" altLang="en-US" sz="3200" b="1" dirty="0">
                <a:solidFill>
                  <a:schemeClr val="accent1">
                    <a:lumMod val="25000"/>
                  </a:schemeClr>
                </a:solidFill>
                <a:effectLst>
                  <a:outerShdw blurRad="38100" dist="38100" dir="2700000" algn="tl">
                    <a:srgbClr val="000000">
                      <a:alpha val="43137"/>
                    </a:srgbClr>
                  </a:outerShdw>
                </a:effectLst>
              </a:rPr>
              <a:t>、挖掘关联规则的步骤</a:t>
            </a:r>
            <a:endParaRPr lang="zh-CN" altLang="en-US" sz="3200" b="1" dirty="0">
              <a:solidFill>
                <a:schemeClr val="accent1">
                  <a:lumMod val="25000"/>
                </a:schemeClr>
              </a:solidFill>
              <a:effectLst>
                <a:outerShdw blurRad="38100" dist="38100" dir="2700000" algn="tl">
                  <a:srgbClr val="000000">
                    <a:alpha val="43137"/>
                  </a:srgbClr>
                </a:outerShdw>
              </a:effectLst>
            </a:endParaRPr>
          </a:p>
        </p:txBody>
      </p:sp>
      <p:sp>
        <p:nvSpPr>
          <p:cNvPr id="24" name="TextBox 43"/>
          <p:cNvSpPr txBox="1"/>
          <p:nvPr/>
        </p:nvSpPr>
        <p:spPr bwMode="auto">
          <a:xfrm>
            <a:off x="2016263" y="2549847"/>
            <a:ext cx="5593928" cy="519113"/>
          </a:xfrm>
          <a:prstGeom prst="rect">
            <a:avLst/>
          </a:prstGeom>
          <a:noFill/>
        </p:spPr>
        <p:txBody>
          <a:bodyPr lIns="360000" tIns="46800" rIns="90000" bIns="4680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0000"/>
              </a:lnSpc>
            </a:pPr>
            <a:r>
              <a:rPr lang="zh-CN" altLang="en-US" sz="2400" b="1" dirty="0"/>
              <a:t>从资料集合中找出所有的高频项目组</a:t>
            </a:r>
            <a:endParaRPr lang="zh-CN" altLang="en-US" sz="2400" b="1" dirty="0">
              <a:solidFill>
                <a:srgbClr val="262626"/>
              </a:solidFill>
            </a:endParaRPr>
          </a:p>
        </p:txBody>
      </p:sp>
      <p:sp>
        <p:nvSpPr>
          <p:cNvPr id="12" name="TextBox 47"/>
          <p:cNvSpPr txBox="1"/>
          <p:nvPr/>
        </p:nvSpPr>
        <p:spPr bwMode="auto">
          <a:xfrm>
            <a:off x="251520" y="5085184"/>
            <a:ext cx="8229600" cy="1548201"/>
          </a:xfrm>
          <a:prstGeom prst="rect">
            <a:avLst/>
          </a:prstGeom>
          <a:noFill/>
        </p:spPr>
        <p:txBody>
          <a:bodyPr lIns="360000" tIns="46800" rIns="90000" bIns="4680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0000"/>
              </a:lnSpc>
            </a:pPr>
            <a:r>
              <a:rPr lang="zh-CN" altLang="en-US" sz="2400" b="1" dirty="0"/>
              <a:t>第二个步骤相对容易一些，因为它只需要在</a:t>
            </a:r>
            <a:r>
              <a:rPr lang="zh-CN" altLang="en-US" sz="2400" b="1" dirty="0">
                <a:solidFill>
                  <a:srgbClr val="FF0000"/>
                </a:solidFill>
              </a:rPr>
              <a:t>已经找出的频繁项集</a:t>
            </a:r>
            <a:r>
              <a:rPr lang="zh-CN" altLang="en-US" sz="2400" b="1" dirty="0"/>
              <a:t>的基础上列出</a:t>
            </a:r>
            <a:r>
              <a:rPr lang="zh-CN" altLang="en-US" sz="2400" b="1" dirty="0">
                <a:solidFill>
                  <a:srgbClr val="FF0000"/>
                </a:solidFill>
              </a:rPr>
              <a:t>所有可能的关联规则</a:t>
            </a:r>
            <a:r>
              <a:rPr lang="zh-CN" altLang="en-US" sz="2400" b="1" dirty="0"/>
              <a:t>，同时，</a:t>
            </a:r>
            <a:r>
              <a:rPr lang="zh-CN" altLang="en-US" sz="2400" b="1" dirty="0">
                <a:solidFill>
                  <a:srgbClr val="FF0000"/>
                </a:solidFill>
              </a:rPr>
              <a:t>满足支持度和可信度阈值要求</a:t>
            </a:r>
            <a:r>
              <a:rPr lang="zh-CN" altLang="en-US" sz="2400" b="1" dirty="0"/>
              <a:t>的规则被认为是强关联规则。</a:t>
            </a:r>
            <a:endParaRPr lang="zh-CN" altLang="en-US" sz="2400" b="1" dirty="0"/>
          </a:p>
        </p:txBody>
      </p:sp>
    </p:spTree>
  </p:cSld>
  <p:clrMapOvr>
    <a:masterClrMapping/>
  </p:clrMapOvr>
  <p:transition spd="med" advTm="0"/>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1"/>
          <p:cNvGrpSpPr/>
          <p:nvPr/>
        </p:nvGrpSpPr>
        <p:grpSpPr bwMode="auto">
          <a:xfrm>
            <a:off x="611189" y="1844824"/>
            <a:ext cx="2736849" cy="533511"/>
            <a:chOff x="5494040" y="1269886"/>
            <a:chExt cx="2092528" cy="428630"/>
          </a:xfrm>
        </p:grpSpPr>
        <p:sp>
          <p:nvSpPr>
            <p:cNvPr id="36897" name="Oval 42"/>
            <p:cNvSpPr/>
            <p:nvPr/>
          </p:nvSpPr>
          <p:spPr bwMode="auto">
            <a:xfrm flipH="1">
              <a:off x="5494040" y="1351406"/>
              <a:ext cx="347100" cy="347110"/>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800"/>
                <a:t>1</a:t>
              </a:r>
              <a:endParaRPr lang="zh-CN" altLang="zh-CN" sz="1800"/>
            </a:p>
          </p:txBody>
        </p:sp>
        <p:sp>
          <p:nvSpPr>
            <p:cNvPr id="8" name="TextBox 41"/>
            <p:cNvSpPr txBox="1"/>
            <p:nvPr/>
          </p:nvSpPr>
          <p:spPr bwMode="auto">
            <a:xfrm>
              <a:off x="5841176" y="1269886"/>
              <a:ext cx="1745392" cy="428541"/>
            </a:xfrm>
            <a:prstGeom prst="rect">
              <a:avLst/>
            </a:prstGeom>
            <a:noFill/>
          </p:spPr>
          <p:txBody>
            <a:bodyPr wrap="none" lIns="360000" tIns="46800" rIns="90000" bIns="4680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3200" b="1" kern="100" dirty="0">
                  <a:solidFill>
                    <a:srgbClr val="00B0F0"/>
                  </a:solidFill>
                  <a:effectLst>
                    <a:outerShdw blurRad="38100" dist="38100" dir="2700000" algn="tl">
                      <a:srgbClr val="000000">
                        <a:alpha val="43137"/>
                      </a:srgbClr>
                    </a:outerShdw>
                  </a:effectLst>
                  <a:latin typeface="宋体" panose="02010600030101010101" pitchFamily="2" charset="-122"/>
                  <a:cs typeface="Times New Roman" panose="02020603050405020304" pitchFamily="18" charset="0"/>
                </a:rPr>
                <a:t>生成频繁项集</a:t>
              </a:r>
              <a:endParaRPr lang="zh-CN" altLang="en-US" sz="3200" b="1" kern="100" dirty="0">
                <a:solidFill>
                  <a:srgbClr val="00B0F0"/>
                </a:solidFill>
                <a:effectLst>
                  <a:outerShdw blurRad="38100" dist="38100" dir="2700000" algn="tl">
                    <a:srgbClr val="000000">
                      <a:alpha val="43137"/>
                    </a:srgbClr>
                  </a:outerShdw>
                </a:effectLst>
                <a:latin typeface="宋体" panose="02010600030101010101" pitchFamily="2" charset="-122"/>
                <a:cs typeface="Times New Roman" panose="02020603050405020304" pitchFamily="18" charset="0"/>
              </a:endParaRPr>
            </a:p>
          </p:txBody>
        </p:sp>
      </p:grpSp>
      <p:graphicFrame>
        <p:nvGraphicFramePr>
          <p:cNvPr id="34" name="表格 33"/>
          <p:cNvGraphicFramePr>
            <a:graphicFrameLocks noGrp="1"/>
          </p:cNvGraphicFramePr>
          <p:nvPr/>
        </p:nvGraphicFramePr>
        <p:xfrm>
          <a:off x="6011863" y="1100138"/>
          <a:ext cx="2039937" cy="1322388"/>
        </p:xfrm>
        <a:graphic>
          <a:graphicData uri="http://schemas.openxmlformats.org/drawingml/2006/table">
            <a:tbl>
              <a:tblPr/>
              <a:tblGrid>
                <a:gridCol w="1020762"/>
                <a:gridCol w="1019175"/>
              </a:tblGrid>
              <a:tr h="349250">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200" b="1" i="0" u="none" strike="noStrike" cap="none" normalizeH="0" baseline="0">
                          <a:ln>
                            <a:noFill/>
                          </a:ln>
                          <a:solidFill>
                            <a:srgbClr val="FFFFFF"/>
                          </a:solidFill>
                          <a:effectLst/>
                          <a:latin typeface="Arial" panose="020B0604020202020204" pitchFamily="34" charset="0"/>
                          <a:ea typeface="宋体" panose="02010600030101010101" pitchFamily="2" charset="-122"/>
                        </a:rPr>
                        <a:t>交易号</a:t>
                      </a:r>
                      <a:r>
                        <a:rPr kumimoji="0" lang="en-US" altLang="zh-CN" sz="1200" b="1" i="0" u="none" strike="noStrike" cap="none" normalizeH="0" baseline="0">
                          <a:ln>
                            <a:noFill/>
                          </a:ln>
                          <a:solidFill>
                            <a:srgbClr val="FFFFFF"/>
                          </a:solidFill>
                          <a:effectLst/>
                          <a:latin typeface="Arial" panose="020B0604020202020204" pitchFamily="34" charset="0"/>
                          <a:ea typeface="宋体" panose="02010600030101010101" pitchFamily="2" charset="-122"/>
                        </a:rPr>
                        <a:t>ID</a:t>
                      </a:r>
                      <a:endParaRPr kumimoji="0" lang="zh-CN" altLang="en-US" sz="1200" b="1" i="0" u="none" strike="noStrike" cap="none" normalizeH="0" baseline="0">
                        <a:ln>
                          <a:noFill/>
                        </a:ln>
                        <a:solidFill>
                          <a:srgbClr val="FFFFFF"/>
                        </a:solidFill>
                        <a:effectLst/>
                        <a:latin typeface="Arial" panose="020B0604020202020204" pitchFamily="34" charset="0"/>
                        <a:ea typeface="宋体" panose="02010600030101010101" pitchFamily="2" charset="-122"/>
                      </a:endParaRPr>
                    </a:p>
                  </a:txBody>
                  <a:tcPr marL="91464" marR="91464"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200" b="1" i="0" u="none" strike="noStrike" cap="none" normalizeH="0" baseline="0">
                          <a:ln>
                            <a:noFill/>
                          </a:ln>
                          <a:solidFill>
                            <a:srgbClr val="FFFFFF"/>
                          </a:solidFill>
                          <a:effectLst/>
                          <a:latin typeface="Arial" panose="020B0604020202020204" pitchFamily="34" charset="0"/>
                          <a:ea typeface="宋体" panose="02010600030101010101" pitchFamily="2" charset="-122"/>
                        </a:rPr>
                        <a:t>产品</a:t>
                      </a:r>
                      <a:endParaRPr kumimoji="0" lang="zh-CN" altLang="en-US" sz="1200" b="1" i="0" u="none" strike="noStrike" cap="none" normalizeH="0" baseline="0">
                        <a:ln>
                          <a:noFill/>
                        </a:ln>
                        <a:solidFill>
                          <a:srgbClr val="FFFFFF"/>
                        </a:solidFill>
                        <a:effectLst/>
                        <a:latin typeface="Arial" panose="020B0604020202020204" pitchFamily="34" charset="0"/>
                        <a:ea typeface="宋体" panose="02010600030101010101" pitchFamily="2" charset="-122"/>
                      </a:endParaRPr>
                    </a:p>
                  </a:txBody>
                  <a:tcPr marL="91464" marR="91464"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49250">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rPr>
                        <a:t>T01</a:t>
                      </a:r>
                      <a:endParaRPr kumimoji="0" lang="zh-CN" altLang="en-US" sz="12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91464" marR="91464"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200" b="0" i="0" u="none" strike="noStrike" cap="none" normalizeH="0" baseline="0">
                          <a:ln>
                            <a:noFill/>
                          </a:ln>
                          <a:solidFill>
                            <a:srgbClr val="000000"/>
                          </a:solidFill>
                          <a:effectLst/>
                          <a:latin typeface="Arial" panose="020B0604020202020204" pitchFamily="34" charset="0"/>
                          <a:ea typeface="宋体" panose="02010600030101010101" pitchFamily="2" charset="-122"/>
                        </a:rPr>
                        <a:t>啤酒、尿布</a:t>
                      </a:r>
                      <a:endParaRPr kumimoji="0" lang="zh-CN" altLang="en-US" sz="12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91464" marR="91464"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tr>
              <a:tr h="349250">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rPr>
                        <a:t>T02</a:t>
                      </a:r>
                      <a:endParaRPr kumimoji="0" lang="zh-CN" altLang="en-US" sz="12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91464" marR="91464"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EFFF"/>
                    </a:solid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200" b="0" i="0" u="none" strike="noStrike" cap="none" normalizeH="0" baseline="0">
                          <a:ln>
                            <a:noFill/>
                          </a:ln>
                          <a:solidFill>
                            <a:srgbClr val="000000"/>
                          </a:solidFill>
                          <a:effectLst/>
                          <a:latin typeface="Arial" panose="020B0604020202020204" pitchFamily="34" charset="0"/>
                          <a:ea typeface="宋体" panose="02010600030101010101" pitchFamily="2" charset="-122"/>
                        </a:rPr>
                        <a:t>啤酒、尿布</a:t>
                      </a:r>
                      <a:endParaRPr kumimoji="0" lang="zh-CN" altLang="en-US" sz="12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91464" marR="91464"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EFFF"/>
                    </a:solidFill>
                  </a:tcPr>
                </a:tc>
              </a:tr>
              <a:tr h="274638">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rPr>
                        <a:t>T03</a:t>
                      </a:r>
                      <a:endParaRPr kumimoji="0" lang="zh-CN" altLang="en-US" sz="12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91464" marR="91464"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200" b="0" i="0" u="none" strike="noStrike" cap="none" normalizeH="0" baseline="0">
                          <a:ln>
                            <a:noFill/>
                          </a:ln>
                          <a:solidFill>
                            <a:srgbClr val="000000"/>
                          </a:solidFill>
                          <a:effectLst/>
                          <a:latin typeface="Arial" panose="020B0604020202020204" pitchFamily="34" charset="0"/>
                          <a:ea typeface="宋体" panose="02010600030101010101" pitchFamily="2" charset="-122"/>
                        </a:rPr>
                        <a:t>尿布</a:t>
                      </a:r>
                      <a:endParaRPr kumimoji="0" lang="zh-CN" altLang="en-US" sz="12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91464" marR="91464" marT="45723" marB="457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tr>
            </a:tbl>
          </a:graphicData>
        </a:graphic>
      </p:graphicFrame>
      <p:sp>
        <p:nvSpPr>
          <p:cNvPr id="22" name="标题 2"/>
          <p:cNvSpPr txBox="1">
            <a:spLocks noChangeArrowheads="1"/>
          </p:cNvSpPr>
          <p:nvPr/>
        </p:nvSpPr>
        <p:spPr bwMode="auto">
          <a:xfrm>
            <a:off x="457200" y="457200"/>
            <a:ext cx="822960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lstStyle>
            <a:lvl1pPr algn="l" rtl="0" eaLnBrk="0" fontAlgn="base" hangingPunct="0">
              <a:spcBef>
                <a:spcPct val="0"/>
              </a:spcBef>
              <a:spcAft>
                <a:spcPct val="0"/>
              </a:spcAft>
              <a:defRPr sz="4400" kern="12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9pPr>
          </a:lstStyle>
          <a:p>
            <a:r>
              <a:rPr lang="en-US" altLang="zh-CN" sz="3200" b="1" dirty="0">
                <a:solidFill>
                  <a:schemeClr val="accent1">
                    <a:lumMod val="25000"/>
                  </a:schemeClr>
                </a:solidFill>
                <a:effectLst>
                  <a:outerShdw blurRad="38100" dist="38100" dir="2700000" algn="tl">
                    <a:srgbClr val="000000">
                      <a:alpha val="43137"/>
                    </a:srgbClr>
                  </a:outerShdw>
                </a:effectLst>
              </a:rPr>
              <a:t>6.1.5</a:t>
            </a:r>
            <a:r>
              <a:rPr lang="zh-CN" altLang="en-US" sz="3200" b="1" dirty="0">
                <a:solidFill>
                  <a:schemeClr val="accent1">
                    <a:lumMod val="25000"/>
                  </a:schemeClr>
                </a:solidFill>
                <a:effectLst>
                  <a:outerShdw blurRad="38100" dist="38100" dir="2700000" algn="tl">
                    <a:srgbClr val="000000">
                      <a:alpha val="43137"/>
                    </a:srgbClr>
                  </a:outerShdw>
                </a:effectLst>
              </a:rPr>
              <a:t>、挖掘关联规则的步骤</a:t>
            </a:r>
            <a:endParaRPr lang="zh-CN" altLang="en-US" sz="3200" b="1" dirty="0">
              <a:solidFill>
                <a:schemeClr val="accent1">
                  <a:lumMod val="25000"/>
                </a:schemeClr>
              </a:solidFill>
              <a:effectLst>
                <a:outerShdw blurRad="38100" dist="38100" dir="2700000" algn="tl">
                  <a:srgbClr val="000000">
                    <a:alpha val="43137"/>
                  </a:srgbClr>
                </a:outerShdw>
              </a:effectLst>
            </a:endParaRPr>
          </a:p>
        </p:txBody>
      </p:sp>
      <p:sp>
        <p:nvSpPr>
          <p:cNvPr id="27" name="TextBox 43"/>
          <p:cNvSpPr txBox="1"/>
          <p:nvPr/>
        </p:nvSpPr>
        <p:spPr bwMode="auto">
          <a:xfrm>
            <a:off x="2016263" y="2676523"/>
            <a:ext cx="5593928" cy="519113"/>
          </a:xfrm>
          <a:prstGeom prst="rect">
            <a:avLst/>
          </a:prstGeom>
          <a:noFill/>
        </p:spPr>
        <p:txBody>
          <a:bodyPr lIns="360000" tIns="46800" rIns="90000" bIns="4680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0000"/>
              </a:lnSpc>
            </a:pPr>
            <a:r>
              <a:rPr lang="zh-CN" altLang="en-US" sz="2400" b="1" dirty="0"/>
              <a:t>从资料集合中找出所有的高频项目组</a:t>
            </a:r>
            <a:endParaRPr lang="zh-CN" altLang="en-US" sz="2400" b="1" dirty="0">
              <a:solidFill>
                <a:srgbClr val="262626"/>
              </a:solidFill>
            </a:endParaRPr>
          </a:p>
        </p:txBody>
      </p:sp>
      <p:sp>
        <p:nvSpPr>
          <p:cNvPr id="28" name="矩形 27"/>
          <p:cNvSpPr/>
          <p:nvPr/>
        </p:nvSpPr>
        <p:spPr>
          <a:xfrm>
            <a:off x="456828" y="4908967"/>
            <a:ext cx="7787580" cy="830997"/>
          </a:xfrm>
          <a:prstGeom prst="rect">
            <a:avLst/>
          </a:prstGeom>
        </p:spPr>
        <p:txBody>
          <a:bodyPr wrap="square">
            <a:spAutoFit/>
          </a:bodyPr>
          <a:lstStyle/>
          <a:p>
            <a:pPr marL="342900" indent="-342900" algn="just">
              <a:spcBef>
                <a:spcPts val="600"/>
              </a:spcBef>
              <a:spcAft>
                <a:spcPts val="0"/>
              </a:spcAft>
              <a:buFont typeface="Wingdings" panose="05000000000000000000" pitchFamily="2" charset="2"/>
              <a:buChar char="Ø"/>
              <a:defRPr/>
            </a:pPr>
            <a:r>
              <a:rPr lang="zh-CN" altLang="en-US" sz="2400" b="1" dirty="0">
                <a:latin typeface="宋体" panose="02010600030101010101" pitchFamily="2" charset="-122"/>
              </a:rPr>
              <a:t>问题是，如果物品数量很多呢？假如物品是商品</a:t>
            </a:r>
            <a:r>
              <a:rPr lang="en-US" altLang="zh-CN" sz="2400" b="1" dirty="0">
                <a:latin typeface="宋体" panose="02010600030101010101" pitchFamily="2" charset="-122"/>
              </a:rPr>
              <a:t>(</a:t>
            </a:r>
            <a:r>
              <a:rPr lang="zh-CN" altLang="en-US" sz="2400" b="1" dirty="0">
                <a:latin typeface="宋体" panose="02010600030101010101" pitchFamily="2" charset="-122"/>
              </a:rPr>
              <a:t>沃尔玛超市的商品种类是十万</a:t>
            </a:r>
            <a:r>
              <a:rPr lang="en-US" altLang="zh-CN" sz="2400" b="1" dirty="0">
                <a:latin typeface="宋体" panose="02010600030101010101" pitchFamily="2" charset="-122"/>
              </a:rPr>
              <a:t>)</a:t>
            </a:r>
            <a:endParaRPr lang="zh-CN" altLang="zh-CN" sz="2400" kern="100" dirty="0">
              <a:latin typeface="+mj-ea"/>
              <a:ea typeface="+mj-ea"/>
              <a:cs typeface="Times New Roman" panose="02020603050405020304" pitchFamily="18" charset="0"/>
            </a:endParaRPr>
          </a:p>
        </p:txBody>
      </p:sp>
      <mc:AlternateContent xmlns:mc="http://schemas.openxmlformats.org/markup-compatibility/2006">
        <mc:Choice xmlns:a14="http://schemas.microsoft.com/office/drawing/2010/main" Requires="a14">
          <p:sp>
            <p:nvSpPr>
              <p:cNvPr id="29" name="矩形 28"/>
              <p:cNvSpPr/>
              <p:nvPr/>
            </p:nvSpPr>
            <p:spPr>
              <a:xfrm>
                <a:off x="450016" y="3580091"/>
                <a:ext cx="7794392" cy="862608"/>
              </a:xfrm>
              <a:prstGeom prst="rect">
                <a:avLst/>
              </a:prstGeom>
            </p:spPr>
            <p:txBody>
              <a:bodyPr wrap="square">
                <a:spAutoFit/>
              </a:bodyPr>
              <a:lstStyle/>
              <a:p>
                <a:pPr marL="342900" indent="-342900" algn="just">
                  <a:spcBef>
                    <a:spcPts val="600"/>
                  </a:spcBef>
                  <a:spcAft>
                    <a:spcPts val="0"/>
                  </a:spcAft>
                  <a:buFont typeface="Wingdings" panose="05000000000000000000" pitchFamily="2" charset="2"/>
                  <a:buChar char="Ø"/>
                  <a:defRPr/>
                </a:pPr>
                <a:r>
                  <a:rPr lang="zh-CN" altLang="en-US" sz="2400" b="1" dirty="0">
                    <a:latin typeface="宋体" panose="02010600030101010101" pitchFamily="2" charset="-122"/>
                  </a:rPr>
                  <a:t>最简单的方法是穷举法，对于</a:t>
                </a:r>
                <a:r>
                  <a:rPr lang="en-US" altLang="zh-CN" sz="2400" b="1" dirty="0">
                    <a:latin typeface="宋体" panose="02010600030101010101" pitchFamily="2" charset="-122"/>
                  </a:rPr>
                  <a:t>N</a:t>
                </a:r>
                <a:r>
                  <a:rPr lang="zh-CN" altLang="en-US" sz="2400" b="1" dirty="0">
                    <a:latin typeface="宋体" panose="02010600030101010101" pitchFamily="2" charset="-122"/>
                  </a:rPr>
                  <a:t>个项目需要的操作数是</a:t>
                </a:r>
                <a:r>
                  <a:rPr lang="en-US" altLang="zh-CN" sz="2400" b="1" dirty="0">
                    <a:latin typeface="宋体" panose="02010600030101010101" pitchFamily="2" charset="-122"/>
                  </a:rPr>
                  <a:t>o(</a:t>
                </a:r>
                <a14:m>
                  <m:oMath xmlns:m="http://schemas.openxmlformats.org/officeDocument/2006/math">
                    <m:sSup>
                      <m:sSupPr>
                        <m:ctrlPr>
                          <a:rPr lang="en-US" altLang="zh-CN" sz="2400" b="1" i="1" dirty="0" smtClean="0">
                            <a:latin typeface="Cambria Math" panose="02040503050406030204" pitchFamily="18" charset="0"/>
                          </a:rPr>
                        </m:ctrlPr>
                      </m:sSupPr>
                      <m:e>
                        <m:r>
                          <a:rPr lang="en-US" altLang="zh-CN" sz="2400" b="1" i="1" dirty="0" smtClean="0">
                            <a:latin typeface="Cambria Math" panose="02040503050406030204" pitchFamily="18" charset="0"/>
                          </a:rPr>
                          <m:t>𝒏</m:t>
                        </m:r>
                      </m:e>
                      <m:sup>
                        <m:r>
                          <a:rPr lang="en-US" altLang="zh-CN" sz="2400" b="1" i="1" dirty="0" smtClean="0">
                            <a:latin typeface="Cambria Math" panose="02040503050406030204" pitchFamily="18" charset="0"/>
                          </a:rPr>
                          <m:t>𝟐</m:t>
                        </m:r>
                      </m:sup>
                    </m:sSup>
                  </m:oMath>
                </a14:m>
                <a:r>
                  <a:rPr lang="en-US" altLang="zh-CN" sz="2400" b="1" dirty="0">
                    <a:latin typeface="宋体" panose="02010600030101010101" pitchFamily="2" charset="-122"/>
                  </a:rPr>
                  <a:t>)</a:t>
                </a:r>
                <a:r>
                  <a:rPr lang="zh-CN" altLang="en-US" sz="2400" b="1" dirty="0">
                    <a:latin typeface="宋体" panose="02010600030101010101" pitchFamily="2" charset="-122"/>
                  </a:rPr>
                  <a:t>的时间复杂度，会生成</a:t>
                </a:r>
                <a:r>
                  <a:rPr lang="en-US" altLang="zh-CN" sz="2400" b="1" dirty="0">
                    <a:latin typeface="宋体" panose="02010600030101010101" pitchFamily="2" charset="-122"/>
                  </a:rPr>
                  <a:t>n(n-1)/2</a:t>
                </a:r>
                <a:r>
                  <a:rPr lang="zh-CN" altLang="en-US" sz="2400" b="1" dirty="0">
                    <a:latin typeface="宋体" panose="02010600030101010101" pitchFamily="2" charset="-122"/>
                  </a:rPr>
                  <a:t>个种类。</a:t>
                </a:r>
                <a:endParaRPr lang="zh-CN" altLang="zh-CN" sz="2400" kern="100" dirty="0">
                  <a:latin typeface="宋体" panose="02010600030101010101" pitchFamily="2" charset="-122"/>
                  <a:cs typeface="Times New Roman" panose="02020603050405020304" pitchFamily="18" charset="0"/>
                </a:endParaRPr>
              </a:p>
            </p:txBody>
          </p:sp>
        </mc:Choice>
        <mc:Fallback>
          <p:sp>
            <p:nvSpPr>
              <p:cNvPr id="29" name="矩形 28"/>
              <p:cNvSpPr>
                <a:spLocks noRot="1" noChangeAspect="1" noMove="1" noResize="1" noEditPoints="1" noAdjustHandles="1" noChangeArrowheads="1" noChangeShapeType="1" noTextEdit="1"/>
              </p:cNvSpPr>
              <p:nvPr/>
            </p:nvSpPr>
            <p:spPr>
              <a:xfrm>
                <a:off x="450016" y="3580091"/>
                <a:ext cx="7794392" cy="862608"/>
              </a:xfrm>
              <a:prstGeom prst="rect">
                <a:avLst/>
              </a:prstGeom>
              <a:blipFill rotWithShape="1">
                <a:blip r:embed="rId1"/>
                <a:stretch>
                  <a:fillRect l="-6" t="-69" r="3" b="28"/>
                </a:stretch>
              </a:blipFill>
            </p:spPr>
            <p:txBody>
              <a:bodyPr/>
              <a:lstStyle/>
              <a:p>
                <a:r>
                  <a:rPr lang="zh-CN" altLang="en-US">
                    <a:noFill/>
                  </a:rPr>
                  <a:t> </a:t>
                </a:r>
              </a:p>
            </p:txBody>
          </p:sp>
        </mc:Fallback>
      </mc:AlternateContent>
      <p:grpSp>
        <p:nvGrpSpPr>
          <p:cNvPr id="35" name="组 34"/>
          <p:cNvGrpSpPr/>
          <p:nvPr/>
        </p:nvGrpSpPr>
        <p:grpSpPr bwMode="auto">
          <a:xfrm>
            <a:off x="2757487" y="3188194"/>
            <a:ext cx="3629025" cy="1570037"/>
            <a:chOff x="2674714" y="2257984"/>
            <a:chExt cx="3628704" cy="1570176"/>
          </a:xfrm>
        </p:grpSpPr>
        <p:sp>
          <p:nvSpPr>
            <p:cNvPr id="36" name="椭圆形标注 35"/>
            <p:cNvSpPr/>
            <p:nvPr/>
          </p:nvSpPr>
          <p:spPr>
            <a:xfrm flipV="1">
              <a:off x="2674714" y="2257984"/>
              <a:ext cx="3628704" cy="1570176"/>
            </a:xfrm>
            <a:prstGeom prst="wedgeEllipseCallout">
              <a:avLst>
                <a:gd name="adj1" fmla="val -28941"/>
                <a:gd name="adj2" fmla="val 59462"/>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accent1"/>
                </a:solidFill>
              </a:endParaRPr>
            </a:p>
          </p:txBody>
        </p:sp>
        <p:sp>
          <p:nvSpPr>
            <p:cNvPr id="36892" name="矩形 36"/>
            <p:cNvSpPr>
              <a:spLocks noChangeArrowheads="1"/>
            </p:cNvSpPr>
            <p:nvPr/>
          </p:nvSpPr>
          <p:spPr bwMode="auto">
            <a:xfrm>
              <a:off x="3010509" y="2719906"/>
              <a:ext cx="329290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800"/>
                <a:t>Apriori</a:t>
              </a:r>
              <a:r>
                <a:rPr lang="zh-CN" altLang="zh-CN" sz="1800"/>
                <a:t>算法</a:t>
              </a:r>
              <a:r>
                <a:rPr lang="zh-CN" altLang="en-US" sz="1800"/>
                <a:t>为布尔关联规则挖掘频繁集的原创性算法</a:t>
              </a:r>
              <a:r>
                <a:rPr lang="zh-CN" altLang="zh-CN" sz="1800"/>
                <a:t> </a:t>
              </a:r>
              <a:endParaRPr lang="zh-CN" altLang="en-US" sz="1800" b="1">
                <a:solidFill>
                  <a:srgbClr val="404040"/>
                </a:solidFill>
              </a:endParaRPr>
            </a:p>
          </p:txBody>
        </p:sp>
      </p:grpSp>
      <p:grpSp>
        <p:nvGrpSpPr>
          <p:cNvPr id="38" name="组 37"/>
          <p:cNvGrpSpPr/>
          <p:nvPr/>
        </p:nvGrpSpPr>
        <p:grpSpPr bwMode="auto">
          <a:xfrm>
            <a:off x="2757486" y="3195636"/>
            <a:ext cx="3629025" cy="1570038"/>
            <a:chOff x="4476226" y="1406658"/>
            <a:chExt cx="3628704" cy="1570176"/>
          </a:xfrm>
        </p:grpSpPr>
        <p:sp>
          <p:nvSpPr>
            <p:cNvPr id="39" name="椭圆形标注 38"/>
            <p:cNvSpPr/>
            <p:nvPr/>
          </p:nvSpPr>
          <p:spPr>
            <a:xfrm flipV="1">
              <a:off x="4476226" y="1406658"/>
              <a:ext cx="3628704" cy="1570176"/>
            </a:xfrm>
            <a:prstGeom prst="wedgeEllipseCallout">
              <a:avLst>
                <a:gd name="adj1" fmla="val -28941"/>
                <a:gd name="adj2" fmla="val 59462"/>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accent1"/>
                </a:solidFill>
              </a:endParaRPr>
            </a:p>
          </p:txBody>
        </p:sp>
        <p:sp>
          <p:nvSpPr>
            <p:cNvPr id="36890" name="矩形 39"/>
            <p:cNvSpPr>
              <a:spLocks noChangeArrowheads="1"/>
            </p:cNvSpPr>
            <p:nvPr/>
          </p:nvSpPr>
          <p:spPr bwMode="auto">
            <a:xfrm>
              <a:off x="4787884" y="1864263"/>
              <a:ext cx="329290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800">
                  <a:solidFill>
                    <a:schemeClr val="bg1"/>
                  </a:solidFill>
                </a:rPr>
                <a:t>FP-growth</a:t>
              </a:r>
              <a:r>
                <a:rPr lang="zh-CN" altLang="zh-CN" sz="1800">
                  <a:solidFill>
                    <a:schemeClr val="bg1"/>
                  </a:solidFill>
                </a:rPr>
                <a:t>算法</a:t>
              </a:r>
              <a:r>
                <a:rPr lang="zh-CN" altLang="en-US" sz="1800">
                  <a:solidFill>
                    <a:schemeClr val="bg1"/>
                  </a:solidFill>
                </a:rPr>
                <a:t>是一种不产生候选的挖掘频繁项集方法</a:t>
              </a:r>
              <a:endParaRPr lang="zh-CN" altLang="en-US" sz="1800" b="1">
                <a:solidFill>
                  <a:schemeClr val="bg1"/>
                </a:solidFill>
              </a:endParaRPr>
            </a:p>
          </p:txBody>
        </p:sp>
      </p:grpSp>
    </p:spTree>
  </p:cSld>
  <p:clrMapOvr>
    <a:masterClrMapping/>
  </p:clrMapOvr>
  <p:transition spd="med"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500" fill="hold"/>
                                        <p:tgtEl>
                                          <p:spTgt spid="35"/>
                                        </p:tgtEl>
                                        <p:attrNameLst>
                                          <p:attrName>ppt_x</p:attrName>
                                        </p:attrNameLst>
                                      </p:cBhvr>
                                      <p:tavLst>
                                        <p:tav tm="0">
                                          <p:val>
                                            <p:strVal val="#ppt_x"/>
                                          </p:val>
                                        </p:tav>
                                        <p:tav tm="100000">
                                          <p:val>
                                            <p:strVal val="#ppt_x"/>
                                          </p:val>
                                        </p:tav>
                                      </p:tavLst>
                                    </p:anim>
                                    <p:anim calcmode="lin" valueType="num">
                                      <p:cBhvr additive="base">
                                        <p:cTn id="8"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38"/>
                                        </p:tgtEl>
                                        <p:attrNameLst>
                                          <p:attrName>style.visibility</p:attrName>
                                        </p:attrNameLst>
                                      </p:cBhvr>
                                      <p:to>
                                        <p:strVal val="visible"/>
                                      </p:to>
                                    </p:set>
                                    <p:animEffect transition="in" filter="dissolve">
                                      <p:cBhvr>
                                        <p:cTn id="13"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a:spLocks noChangeArrowheads="1"/>
          </p:cNvSpPr>
          <p:nvPr/>
        </p:nvSpPr>
        <p:spPr bwMode="auto">
          <a:xfrm>
            <a:off x="661988" y="1835891"/>
            <a:ext cx="761206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400" b="1" dirty="0" err="1">
                <a:solidFill>
                  <a:srgbClr val="FF0000"/>
                </a:solidFill>
                <a:latin typeface="宋体" panose="02010600030101010101" pitchFamily="2" charset="-122"/>
              </a:rPr>
              <a:t>Apriori</a:t>
            </a:r>
            <a:r>
              <a:rPr lang="zh-CN" altLang="en-US" sz="2400" b="1" dirty="0">
                <a:solidFill>
                  <a:srgbClr val="FF0000"/>
                </a:solidFill>
                <a:latin typeface="宋体" panose="02010600030101010101" pitchFamily="2" charset="-122"/>
              </a:rPr>
              <a:t>算法</a:t>
            </a:r>
            <a:r>
              <a:rPr lang="zh-CN" altLang="en-US" sz="2400" b="1" dirty="0">
                <a:latin typeface="宋体" panose="02010600030101010101" pitchFamily="2" charset="-122"/>
              </a:rPr>
              <a:t>是最常用的</a:t>
            </a:r>
            <a:r>
              <a:rPr lang="zh-CN" altLang="en-US" sz="2400" b="1" dirty="0">
                <a:solidFill>
                  <a:srgbClr val="FF0000"/>
                </a:solidFill>
                <a:latin typeface="宋体" panose="02010600030101010101" pitchFamily="2" charset="-122"/>
              </a:rPr>
              <a:t>关联规则挖掘算法</a:t>
            </a:r>
            <a:r>
              <a:rPr lang="zh-CN" altLang="en-US" sz="2400" b="1" dirty="0">
                <a:latin typeface="宋体" panose="02010600030101010101" pitchFamily="2" charset="-122"/>
              </a:rPr>
              <a:t>。</a:t>
            </a:r>
            <a:r>
              <a:rPr lang="en-US" altLang="zh-CN" sz="2400" b="1" dirty="0">
                <a:latin typeface="宋体" panose="02010600030101010101" pitchFamily="2" charset="-122"/>
              </a:rPr>
              <a:t> </a:t>
            </a:r>
            <a:r>
              <a:rPr lang="en-US" altLang="zh-CN" sz="2400" b="1" dirty="0" err="1">
                <a:latin typeface="宋体" panose="02010600030101010101" pitchFamily="2" charset="-122"/>
              </a:rPr>
              <a:t>Apriori</a:t>
            </a:r>
            <a:r>
              <a:rPr lang="zh-CN" altLang="en-US" sz="2400" b="1" dirty="0">
                <a:latin typeface="宋体" panose="02010600030101010101" pitchFamily="2" charset="-122"/>
              </a:rPr>
              <a:t>算法的扩展性较好，可用于并行计算等领域</a:t>
            </a:r>
            <a:endParaRPr lang="en-US" altLang="zh-CN" sz="2400" b="1" dirty="0">
              <a:latin typeface="宋体" panose="02010600030101010101" pitchFamily="2" charset="-122"/>
            </a:endParaRPr>
          </a:p>
        </p:txBody>
      </p:sp>
      <p:sp>
        <p:nvSpPr>
          <p:cNvPr id="40963" name="文本框 2"/>
          <p:cNvSpPr txBox="1">
            <a:spLocks noChangeArrowheads="1"/>
          </p:cNvSpPr>
          <p:nvPr/>
        </p:nvSpPr>
        <p:spPr bwMode="auto">
          <a:xfrm>
            <a:off x="2051720" y="1214621"/>
            <a:ext cx="184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1" lang="zh-CN" altLang="en-US" sz="1800"/>
          </a:p>
        </p:txBody>
      </p:sp>
      <p:sp>
        <p:nvSpPr>
          <p:cNvPr id="3" name="文本框 2"/>
          <p:cNvSpPr txBox="1">
            <a:spLocks noChangeArrowheads="1"/>
          </p:cNvSpPr>
          <p:nvPr/>
        </p:nvSpPr>
        <p:spPr bwMode="auto">
          <a:xfrm>
            <a:off x="661988" y="2918271"/>
            <a:ext cx="7438404"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400" b="1" dirty="0">
                <a:latin typeface="宋体" panose="02010600030101010101" pitchFamily="2" charset="-122"/>
              </a:rPr>
              <a:t>由</a:t>
            </a:r>
            <a:r>
              <a:rPr lang="en-US" altLang="zh-CN" sz="2400" b="1" dirty="0">
                <a:solidFill>
                  <a:srgbClr val="FF0000"/>
                </a:solidFill>
                <a:latin typeface="宋体" panose="02010600030101010101" pitchFamily="2" charset="-122"/>
              </a:rPr>
              <a:t>Rakesh</a:t>
            </a:r>
            <a:r>
              <a:rPr lang="zh-CN" altLang="en-US" sz="2400" b="1" dirty="0">
                <a:solidFill>
                  <a:srgbClr val="FF0000"/>
                </a:solidFill>
                <a:latin typeface="宋体" panose="02010600030101010101" pitchFamily="2" charset="-122"/>
              </a:rPr>
              <a:t> </a:t>
            </a:r>
            <a:r>
              <a:rPr lang="en-US" altLang="zh-CN" sz="2400" b="1" dirty="0">
                <a:solidFill>
                  <a:srgbClr val="FF0000"/>
                </a:solidFill>
                <a:latin typeface="宋体" panose="02010600030101010101" pitchFamily="2" charset="-122"/>
              </a:rPr>
              <a:t>Agrawal</a:t>
            </a:r>
            <a:r>
              <a:rPr lang="zh-CN" altLang="en-US" sz="2400" b="1" dirty="0">
                <a:latin typeface="宋体" panose="02010600030101010101" pitchFamily="2" charset="-122"/>
              </a:rPr>
              <a:t>和</a:t>
            </a:r>
            <a:r>
              <a:rPr lang="en-US" altLang="zh-CN" sz="2400" b="1" dirty="0">
                <a:solidFill>
                  <a:srgbClr val="FF0000"/>
                </a:solidFill>
                <a:latin typeface="宋体" panose="02010600030101010101" pitchFamily="2" charset="-122"/>
              </a:rPr>
              <a:t>Ramakrishnan Srikant</a:t>
            </a:r>
            <a:r>
              <a:rPr lang="zh-CN" altLang="en-US" sz="2400" b="1" dirty="0">
                <a:latin typeface="宋体" panose="02010600030101010101" pitchFamily="2" charset="-122"/>
              </a:rPr>
              <a:t>两位博士在</a:t>
            </a:r>
            <a:r>
              <a:rPr lang="en-US" altLang="zh-CN" sz="2400" b="1" dirty="0">
                <a:latin typeface="宋体" panose="02010600030101010101" pitchFamily="2" charset="-122"/>
              </a:rPr>
              <a:t>1994</a:t>
            </a:r>
            <a:r>
              <a:rPr lang="zh-CN" altLang="en-US" sz="2400" b="1" dirty="0">
                <a:latin typeface="宋体" panose="02010600030101010101" pitchFamily="2" charset="-122"/>
              </a:rPr>
              <a:t>年提出</a:t>
            </a:r>
            <a:endParaRPr kumimoji="1" lang="zh-CN" altLang="en-US" sz="2400" b="1" dirty="0">
              <a:latin typeface="宋体" panose="02010600030101010101" pitchFamily="2" charset="-122"/>
            </a:endParaRPr>
          </a:p>
        </p:txBody>
      </p:sp>
      <p:sp>
        <p:nvSpPr>
          <p:cNvPr id="6" name="标题 2"/>
          <p:cNvSpPr txBox="1">
            <a:spLocks noChangeArrowheads="1"/>
          </p:cNvSpPr>
          <p:nvPr/>
        </p:nvSpPr>
        <p:spPr bwMode="auto">
          <a:xfrm>
            <a:off x="457200" y="457200"/>
            <a:ext cx="822960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lstStyle>
            <a:lvl1pPr algn="l" rtl="0" eaLnBrk="0" fontAlgn="base" hangingPunct="0">
              <a:spcBef>
                <a:spcPct val="0"/>
              </a:spcBef>
              <a:spcAft>
                <a:spcPct val="0"/>
              </a:spcAft>
              <a:defRPr sz="4400" kern="12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9pPr>
          </a:lstStyle>
          <a:p>
            <a:r>
              <a:rPr lang="en-US" altLang="zh-CN" sz="3200" b="1" dirty="0">
                <a:solidFill>
                  <a:schemeClr val="accent1">
                    <a:lumMod val="25000"/>
                  </a:schemeClr>
                </a:solidFill>
                <a:effectLst>
                  <a:outerShdw blurRad="38100" dist="38100" dir="2700000" algn="tl">
                    <a:srgbClr val="000000">
                      <a:alpha val="43137"/>
                    </a:srgbClr>
                  </a:outerShdw>
                </a:effectLst>
              </a:rPr>
              <a:t>6.2.1</a:t>
            </a:r>
            <a:r>
              <a:rPr lang="zh-CN" altLang="en-US" sz="3200" b="1" dirty="0">
                <a:solidFill>
                  <a:schemeClr val="accent1">
                    <a:lumMod val="25000"/>
                  </a:schemeClr>
                </a:solidFill>
                <a:effectLst>
                  <a:outerShdw blurRad="38100" dist="38100" dir="2700000" algn="tl">
                    <a:srgbClr val="000000">
                      <a:alpha val="43137"/>
                    </a:srgbClr>
                  </a:outerShdw>
                </a:effectLst>
              </a:rPr>
              <a:t>、</a:t>
            </a:r>
            <a:r>
              <a:rPr lang="en-US" altLang="zh-CN" sz="3200" b="1" dirty="0" err="1">
                <a:solidFill>
                  <a:schemeClr val="accent1">
                    <a:lumMod val="25000"/>
                  </a:schemeClr>
                </a:solidFill>
                <a:effectLst>
                  <a:outerShdw blurRad="38100" dist="38100" dir="2700000" algn="tl">
                    <a:srgbClr val="000000">
                      <a:alpha val="43137"/>
                    </a:srgbClr>
                  </a:outerShdw>
                </a:effectLst>
              </a:rPr>
              <a:t>Apriori</a:t>
            </a:r>
            <a:r>
              <a:rPr lang="zh-CN" altLang="en-US" sz="3200" b="1" dirty="0">
                <a:solidFill>
                  <a:schemeClr val="accent1">
                    <a:lumMod val="25000"/>
                  </a:schemeClr>
                </a:solidFill>
                <a:effectLst>
                  <a:outerShdw blurRad="38100" dist="38100" dir="2700000" algn="tl">
                    <a:srgbClr val="000000">
                      <a:alpha val="43137"/>
                    </a:srgbClr>
                  </a:outerShdw>
                </a:effectLst>
              </a:rPr>
              <a:t>算法</a:t>
            </a:r>
            <a:endParaRPr lang="zh-CN" altLang="en-US" sz="3200" b="1" dirty="0">
              <a:solidFill>
                <a:schemeClr val="accent1">
                  <a:lumMod val="25000"/>
                </a:schemeClr>
              </a:solidFill>
              <a:effectLst>
                <a:outerShdw blurRad="38100" dist="38100" dir="2700000" algn="tl">
                  <a:srgbClr val="000000">
                    <a:alpha val="43137"/>
                  </a:srgbClr>
                </a:outerShdw>
              </a:effectLst>
            </a:endParaRPr>
          </a:p>
        </p:txBody>
      </p:sp>
      <p:sp>
        <p:nvSpPr>
          <p:cNvPr id="7" name="文本框 6"/>
          <p:cNvSpPr txBox="1">
            <a:spLocks noChangeArrowheads="1"/>
          </p:cNvSpPr>
          <p:nvPr/>
        </p:nvSpPr>
        <p:spPr bwMode="auto">
          <a:xfrm>
            <a:off x="661988" y="3980936"/>
            <a:ext cx="761206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400" b="1" dirty="0" err="1">
                <a:solidFill>
                  <a:srgbClr val="FF0000"/>
                </a:solidFill>
                <a:latin typeface="宋体" panose="02010600030101010101" pitchFamily="2" charset="-122"/>
              </a:rPr>
              <a:t>Apriori</a:t>
            </a:r>
            <a:r>
              <a:rPr lang="zh-CN" altLang="en-US" sz="2400" b="1" dirty="0">
                <a:solidFill>
                  <a:srgbClr val="FF0000"/>
                </a:solidFill>
                <a:latin typeface="宋体" panose="02010600030101010101" pitchFamily="2" charset="-122"/>
              </a:rPr>
              <a:t>算法</a:t>
            </a:r>
            <a:r>
              <a:rPr lang="zh-CN" altLang="en-US" sz="2400" b="1" dirty="0">
                <a:latin typeface="宋体" panose="02010600030101010101" pitchFamily="2" charset="-122"/>
              </a:rPr>
              <a:t>的思想是：</a:t>
            </a:r>
            <a:endParaRPr lang="en-US" altLang="zh-CN" sz="2400" b="1" dirty="0">
              <a:latin typeface="宋体" panose="02010600030101010101" pitchFamily="2" charset="-122"/>
            </a:endParaRPr>
          </a:p>
        </p:txBody>
      </p:sp>
      <p:sp>
        <p:nvSpPr>
          <p:cNvPr id="8" name="文本框 7"/>
          <p:cNvSpPr txBox="1"/>
          <p:nvPr/>
        </p:nvSpPr>
        <p:spPr>
          <a:xfrm>
            <a:off x="539552" y="4442601"/>
            <a:ext cx="8320196" cy="984885"/>
          </a:xfrm>
          <a:prstGeom prst="rect">
            <a:avLst/>
          </a:prstGeom>
          <a:noFill/>
        </p:spPr>
        <p:txBody>
          <a:bodyPr wrap="square">
            <a:spAutoFit/>
          </a:bodyPr>
          <a:lstStyle/>
          <a:p>
            <a:pPr marL="360045">
              <a:spcBef>
                <a:spcPts val="1200"/>
              </a:spcBef>
              <a:buFont typeface="Wingdings" panose="05000000000000000000" pitchFamily="2" charset="2"/>
              <a:buChar char="Ø"/>
              <a:defRPr/>
            </a:pPr>
            <a:r>
              <a:rPr lang="zh-CN" altLang="en-US" sz="2400" b="1" dirty="0">
                <a:latin typeface="宋体" panose="02010600030101010101" pitchFamily="2" charset="-122"/>
                <a:cs typeface="+mj-cs"/>
              </a:rPr>
              <a:t>使用频繁项集性质的先验知识。</a:t>
            </a:r>
            <a:endParaRPr lang="en-US" altLang="zh-CN" sz="2400" b="1" dirty="0">
              <a:latin typeface="宋体" panose="02010600030101010101" pitchFamily="2" charset="-122"/>
              <a:cs typeface="+mj-cs"/>
            </a:endParaRPr>
          </a:p>
          <a:p>
            <a:pPr marL="360045">
              <a:spcBef>
                <a:spcPts val="1200"/>
              </a:spcBef>
              <a:buFont typeface="Wingdings" panose="05000000000000000000" pitchFamily="2" charset="2"/>
              <a:buChar char="Ø"/>
              <a:defRPr/>
            </a:pPr>
            <a:r>
              <a:rPr lang="zh-CN" altLang="en-US" sz="2400" b="1" dirty="0">
                <a:latin typeface="宋体" panose="02010600030101010101" pitchFamily="2" charset="-122"/>
                <a:cs typeface="+mj-cs"/>
              </a:rPr>
              <a:t>使用逐层搜索的迭代方法产生频繁项集。</a:t>
            </a:r>
            <a:endParaRPr lang="en-US" altLang="zh-CN" sz="2400" b="1" dirty="0">
              <a:latin typeface="宋体" panose="02010600030101010101" pitchFamily="2" charset="-122"/>
              <a:cs typeface="+mj-cs"/>
            </a:endParaRPr>
          </a:p>
        </p:txBody>
      </p:sp>
    </p:spTree>
  </p:cSld>
  <p:clrMapOvr>
    <a:masterClrMapping/>
  </p:clrMapOvr>
  <p:transition spd="med" advTm="0"/>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2"/>
          <p:cNvSpPr txBox="1">
            <a:spLocks noChangeArrowheads="1"/>
          </p:cNvSpPr>
          <p:nvPr/>
        </p:nvSpPr>
        <p:spPr bwMode="auto">
          <a:xfrm>
            <a:off x="457200" y="457200"/>
            <a:ext cx="822960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lstStyle>
            <a:lvl1pPr algn="l" rtl="0" eaLnBrk="0" fontAlgn="base" hangingPunct="0">
              <a:spcBef>
                <a:spcPct val="0"/>
              </a:spcBef>
              <a:spcAft>
                <a:spcPct val="0"/>
              </a:spcAft>
              <a:defRPr sz="4400" kern="12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9pPr>
          </a:lstStyle>
          <a:p>
            <a:r>
              <a:rPr lang="en-US" altLang="zh-CN" sz="3200" b="1" dirty="0">
                <a:solidFill>
                  <a:schemeClr val="accent1">
                    <a:lumMod val="25000"/>
                  </a:schemeClr>
                </a:solidFill>
                <a:effectLst>
                  <a:outerShdw blurRad="38100" dist="38100" dir="2700000" algn="tl">
                    <a:srgbClr val="000000">
                      <a:alpha val="43137"/>
                    </a:srgbClr>
                  </a:outerShdw>
                </a:effectLst>
              </a:rPr>
              <a:t>6.2.1</a:t>
            </a:r>
            <a:r>
              <a:rPr lang="zh-CN" altLang="en-US" sz="3200" b="1" dirty="0">
                <a:solidFill>
                  <a:schemeClr val="accent1">
                    <a:lumMod val="25000"/>
                  </a:schemeClr>
                </a:solidFill>
                <a:effectLst>
                  <a:outerShdw blurRad="38100" dist="38100" dir="2700000" algn="tl">
                    <a:srgbClr val="000000">
                      <a:alpha val="43137"/>
                    </a:srgbClr>
                  </a:outerShdw>
                </a:effectLst>
              </a:rPr>
              <a:t>、</a:t>
            </a:r>
            <a:r>
              <a:rPr lang="en-US" altLang="zh-CN" sz="3200" b="1" dirty="0" err="1">
                <a:solidFill>
                  <a:schemeClr val="accent1">
                    <a:lumMod val="25000"/>
                  </a:schemeClr>
                </a:solidFill>
                <a:effectLst>
                  <a:outerShdw blurRad="38100" dist="38100" dir="2700000" algn="tl">
                    <a:srgbClr val="000000">
                      <a:alpha val="43137"/>
                    </a:srgbClr>
                  </a:outerShdw>
                </a:effectLst>
              </a:rPr>
              <a:t>Apriori</a:t>
            </a:r>
            <a:r>
              <a:rPr lang="zh-CN" altLang="en-US" sz="3200" b="1" dirty="0">
                <a:solidFill>
                  <a:schemeClr val="accent1">
                    <a:lumMod val="25000"/>
                  </a:schemeClr>
                </a:solidFill>
                <a:effectLst>
                  <a:outerShdw blurRad="38100" dist="38100" dir="2700000" algn="tl">
                    <a:srgbClr val="000000">
                      <a:alpha val="43137"/>
                    </a:srgbClr>
                  </a:outerShdw>
                </a:effectLst>
              </a:rPr>
              <a:t>定律</a:t>
            </a:r>
            <a:endParaRPr lang="zh-CN" altLang="en-US" sz="3200" b="1" dirty="0">
              <a:solidFill>
                <a:schemeClr val="accent1">
                  <a:lumMod val="25000"/>
                </a:schemeClr>
              </a:solidFill>
              <a:effectLst>
                <a:outerShdw blurRad="38100" dist="38100" dir="2700000" algn="tl">
                  <a:srgbClr val="000000">
                    <a:alpha val="43137"/>
                  </a:srgbClr>
                </a:outerShdw>
              </a:effectLst>
            </a:endParaRPr>
          </a:p>
        </p:txBody>
      </p:sp>
      <p:sp>
        <p:nvSpPr>
          <p:cNvPr id="9" name="矩形 8"/>
          <p:cNvSpPr/>
          <p:nvPr/>
        </p:nvSpPr>
        <p:spPr>
          <a:xfrm>
            <a:off x="457200" y="1268760"/>
            <a:ext cx="8075612" cy="5292725"/>
          </a:xfrm>
          <a:prstGeom prst="rect">
            <a:avLst/>
          </a:prstGeom>
        </p:spPr>
        <p:txBody>
          <a:bodyPr>
            <a:spAutoFit/>
          </a:bodyPr>
          <a:lstStyle/>
          <a:p>
            <a:pPr marL="342900" indent="-342900" algn="just">
              <a:spcBef>
                <a:spcPts val="600"/>
              </a:spcBef>
              <a:spcAft>
                <a:spcPts val="0"/>
              </a:spcAft>
              <a:buFont typeface="Wingdings" panose="05000000000000000000" pitchFamily="2" charset="2"/>
              <a:buChar char="Ø"/>
              <a:defRPr/>
            </a:pPr>
            <a:r>
              <a:rPr lang="en-US" altLang="zh-CN" sz="2800" b="1" kern="100" dirty="0" err="1">
                <a:solidFill>
                  <a:srgbClr val="00B0F0"/>
                </a:solidFill>
                <a:effectLst/>
                <a:latin typeface="微软雅黑" panose="020B0503020204020204" pitchFamily="34" charset="-122"/>
                <a:ea typeface="微软雅黑" panose="020B0503020204020204" pitchFamily="34" charset="-122"/>
                <a:cs typeface="微软雅黑" panose="020B0503020204020204" pitchFamily="34" charset="-122"/>
              </a:rPr>
              <a:t>Apriori</a:t>
            </a:r>
            <a:r>
              <a:rPr lang="zh-CN" altLang="en-US" sz="2800" b="1" kern="100" dirty="0">
                <a:solidFill>
                  <a:srgbClr val="00B0F0"/>
                </a:solidFill>
                <a:effectLst/>
                <a:latin typeface="微软雅黑" panose="020B0503020204020204" pitchFamily="34" charset="-122"/>
                <a:ea typeface="微软雅黑" panose="020B0503020204020204" pitchFamily="34" charset="-122"/>
                <a:cs typeface="微软雅黑" panose="020B0503020204020204" pitchFamily="34" charset="-122"/>
              </a:rPr>
              <a:t>定律</a:t>
            </a:r>
            <a:r>
              <a:rPr lang="en-US" altLang="zh-CN" sz="2800" b="1" kern="100" dirty="0">
                <a:solidFill>
                  <a:srgbClr val="00B0F0"/>
                </a:solidFill>
                <a:effectLst/>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800" b="1" kern="100" dirty="0">
                <a:solidFill>
                  <a:srgbClr val="00B0F0"/>
                </a:solidFill>
                <a:effectLst/>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2800" b="1" kern="100" dirty="0">
              <a:solidFill>
                <a:srgbClr val="00B0F0"/>
              </a:solidFill>
              <a:effectLst/>
              <a:latin typeface="微软雅黑" panose="020B0503020204020204" pitchFamily="34" charset="-122"/>
              <a:ea typeface="微软雅黑" panose="020B0503020204020204" pitchFamily="34" charset="-122"/>
              <a:cs typeface="微软雅黑" panose="020B0503020204020204" pitchFamily="34" charset="-122"/>
            </a:endParaRPr>
          </a:p>
          <a:p>
            <a:pPr algn="just">
              <a:spcBef>
                <a:spcPts val="600"/>
              </a:spcBef>
              <a:spcAft>
                <a:spcPts val="0"/>
              </a:spcAft>
              <a:defRPr/>
            </a:pPr>
            <a:r>
              <a:rPr lang="en-US" altLang="zh-CN" sz="2800" b="1" kern="100" dirty="0">
                <a:solidFill>
                  <a:srgbClr val="00B0F0"/>
                </a:solidFill>
                <a:effectLst>
                  <a:outerShdw blurRad="38100" dist="38100" dir="2700000" algn="tl">
                    <a:srgbClr val="000000">
                      <a:alpha val="43137"/>
                    </a:srgbClr>
                  </a:outerShdw>
                </a:effectLst>
                <a:latin typeface="+mj-ea"/>
                <a:cs typeface="Times New Roman" panose="02020603050405020304" pitchFamily="18" charset="0"/>
              </a:rPr>
              <a:t>   </a:t>
            </a:r>
            <a:r>
              <a:rPr lang="zh-CN" altLang="en-US" sz="2000" b="1" dirty="0">
                <a:latin typeface="宋体" panose="02010600030101010101" pitchFamily="2" charset="-122"/>
              </a:rPr>
              <a:t>如果一个集合是频繁项集，则它的所有子集都是频繁项集。</a:t>
            </a:r>
            <a:endParaRPr lang="en-US" altLang="zh-CN" sz="2000" b="1" dirty="0">
              <a:latin typeface="宋体" panose="02010600030101010101" pitchFamily="2" charset="-122"/>
            </a:endParaRPr>
          </a:p>
          <a:p>
            <a:pPr marL="0" lvl="1">
              <a:lnSpc>
                <a:spcPct val="120000"/>
              </a:lnSpc>
            </a:pPr>
            <a:r>
              <a:rPr lang="zh-CN" altLang="en-US" sz="2000" b="1" dirty="0">
                <a:latin typeface="宋体" panose="02010600030101010101" pitchFamily="2" charset="-122"/>
              </a:rPr>
              <a:t>举例：</a:t>
            </a:r>
            <a:r>
              <a:rPr lang="zh-CN" altLang="en-US" sz="20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假设一个集合</a:t>
            </a:r>
            <a:r>
              <a:rPr lang="en-US" altLang="zh-CN" sz="20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{A,B}</a:t>
            </a:r>
            <a:r>
              <a:rPr lang="zh-CN" altLang="en-US" sz="20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是频繁项集</a:t>
            </a:r>
            <a:r>
              <a:rPr lang="zh-CN" altLang="en-US" sz="2000" b="1" dirty="0">
                <a:latin typeface="宋体" panose="02010600030101010101" pitchFamily="2" charset="-122"/>
              </a:rPr>
              <a:t>，即</a:t>
            </a:r>
            <a:r>
              <a:rPr lang="en-US" altLang="zh-CN" sz="2000" b="1" dirty="0">
                <a:latin typeface="宋体" panose="02010600030101010101" pitchFamily="2" charset="-122"/>
              </a:rPr>
              <a:t>A</a:t>
            </a:r>
            <a:r>
              <a:rPr lang="zh-CN" altLang="en-US" sz="2000" b="1" dirty="0">
                <a:latin typeface="宋体" panose="02010600030101010101" pitchFamily="2" charset="-122"/>
              </a:rPr>
              <a:t>、</a:t>
            </a:r>
            <a:r>
              <a:rPr lang="en-US" altLang="zh-CN" sz="2000" b="1" dirty="0">
                <a:latin typeface="宋体" panose="02010600030101010101" pitchFamily="2" charset="-122"/>
              </a:rPr>
              <a:t>B</a:t>
            </a:r>
            <a:r>
              <a:rPr lang="zh-CN" altLang="en-US" sz="2000" b="1" dirty="0">
                <a:latin typeface="宋体" panose="02010600030101010101" pitchFamily="2" charset="-122"/>
              </a:rPr>
              <a:t>同时出现在一条记录的次数大于等于最小支持度</a:t>
            </a:r>
            <a:r>
              <a:rPr lang="en-US" altLang="zh-CN" sz="2000" b="1" dirty="0" err="1">
                <a:latin typeface="宋体" panose="02010600030101010101" pitchFamily="2" charset="-122"/>
              </a:rPr>
              <a:t>min_support</a:t>
            </a:r>
            <a:r>
              <a:rPr lang="zh-CN" altLang="en-US" sz="2000" b="1" dirty="0">
                <a:latin typeface="宋体" panose="02010600030101010101" pitchFamily="2" charset="-122"/>
              </a:rPr>
              <a:t>，则它的子集</a:t>
            </a:r>
            <a:r>
              <a:rPr lang="en-US" altLang="zh-CN" sz="2000" b="1" dirty="0">
                <a:latin typeface="宋体" panose="02010600030101010101" pitchFamily="2" charset="-122"/>
              </a:rPr>
              <a:t>{A},{B}</a:t>
            </a:r>
            <a:r>
              <a:rPr lang="zh-CN" altLang="en-US" sz="2000" b="1" dirty="0">
                <a:latin typeface="宋体" panose="02010600030101010101" pitchFamily="2" charset="-122"/>
              </a:rPr>
              <a:t>出现次数必定大于等于</a:t>
            </a:r>
            <a:r>
              <a:rPr lang="en-US" altLang="zh-CN" sz="2000" b="1" dirty="0" err="1">
                <a:latin typeface="宋体" panose="02010600030101010101" pitchFamily="2" charset="-122"/>
              </a:rPr>
              <a:t>min_support</a:t>
            </a:r>
            <a:r>
              <a:rPr lang="zh-CN" altLang="en-US" sz="2000" b="1" dirty="0">
                <a:latin typeface="宋体" panose="02010600030101010101" pitchFamily="2" charset="-122"/>
              </a:rPr>
              <a:t>，即</a:t>
            </a:r>
            <a:r>
              <a:rPr lang="zh-CN" altLang="en-US" sz="2000" b="1" dirty="0">
                <a:solidFill>
                  <a:srgbClr val="FF0000"/>
                </a:solidFill>
                <a:latin typeface="微软雅黑" panose="020B0503020204020204" pitchFamily="34" charset="-122"/>
                <a:ea typeface="微软雅黑" panose="020B0503020204020204" pitchFamily="34" charset="-122"/>
              </a:rPr>
              <a:t>它的子集都是频繁项集</a:t>
            </a:r>
            <a:r>
              <a:rPr lang="zh-CN" altLang="en-US" sz="2000" b="1" dirty="0"/>
              <a:t>。</a:t>
            </a:r>
            <a:endParaRPr lang="zh-CN" altLang="en-US" sz="2000" b="1" dirty="0"/>
          </a:p>
          <a:p>
            <a:pPr marL="342900" indent="-342900" algn="just">
              <a:spcBef>
                <a:spcPts val="600"/>
              </a:spcBef>
              <a:spcAft>
                <a:spcPts val="0"/>
              </a:spcAft>
              <a:buFont typeface="Wingdings" panose="05000000000000000000" pitchFamily="2" charset="2"/>
              <a:buChar char="Ø"/>
              <a:defRPr/>
            </a:pPr>
            <a:r>
              <a:rPr lang="en-US" altLang="zh-CN" sz="2800" b="1" kern="100" dirty="0" err="1">
                <a:solidFill>
                  <a:srgbClr val="00B0F0"/>
                </a:solidFill>
                <a:effectLst/>
                <a:latin typeface="微软雅黑" panose="020B0503020204020204" pitchFamily="34" charset="-122"/>
                <a:ea typeface="微软雅黑" panose="020B0503020204020204" pitchFamily="34" charset="-122"/>
                <a:cs typeface="微软雅黑" panose="020B0503020204020204" pitchFamily="34" charset="-122"/>
              </a:rPr>
              <a:t>Apriori</a:t>
            </a:r>
            <a:r>
              <a:rPr lang="zh-CN" altLang="en-US" sz="2800" b="1" kern="100" dirty="0">
                <a:solidFill>
                  <a:srgbClr val="00B0F0"/>
                </a:solidFill>
                <a:effectLst/>
                <a:latin typeface="微软雅黑" panose="020B0503020204020204" pitchFamily="34" charset="-122"/>
                <a:ea typeface="微软雅黑" panose="020B0503020204020204" pitchFamily="34" charset="-122"/>
                <a:cs typeface="微软雅黑" panose="020B0503020204020204" pitchFamily="34" charset="-122"/>
              </a:rPr>
              <a:t>定律</a:t>
            </a:r>
            <a:r>
              <a:rPr lang="en-US" altLang="zh-CN" sz="2800" b="1" kern="100" dirty="0">
                <a:solidFill>
                  <a:srgbClr val="00B0F0"/>
                </a:solidFill>
                <a:effectLst/>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2800" b="1" kern="100" dirty="0">
                <a:solidFill>
                  <a:srgbClr val="00B0F0"/>
                </a:solidFill>
                <a:effectLst/>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dirty="0">
                <a:latin typeface="宋体" panose="02010600030101010101" pitchFamily="2" charset="-122"/>
              </a:rPr>
              <a:t>      </a:t>
            </a:r>
            <a:r>
              <a:rPr lang="zh-CN" altLang="en-US" sz="2800" dirty="0">
                <a:latin typeface="宋体" panose="02010600030101010101" pitchFamily="2" charset="-122"/>
              </a:rPr>
              <a:t> </a:t>
            </a:r>
            <a:endParaRPr lang="en-US" altLang="zh-CN" sz="2800" dirty="0">
              <a:latin typeface="宋体" panose="02010600030101010101" pitchFamily="2" charset="-122"/>
            </a:endParaRPr>
          </a:p>
          <a:p>
            <a:pPr algn="just">
              <a:spcBef>
                <a:spcPts val="600"/>
              </a:spcBef>
              <a:spcAft>
                <a:spcPts val="0"/>
              </a:spcAft>
              <a:defRPr/>
            </a:pPr>
            <a:r>
              <a:rPr lang="en-US" altLang="zh-CN" sz="2800" dirty="0"/>
              <a:t>     </a:t>
            </a:r>
            <a:r>
              <a:rPr lang="zh-CN" altLang="en-US" sz="2000" b="1" dirty="0">
                <a:latin typeface="宋体" panose="02010600030101010101" pitchFamily="2" charset="-122"/>
              </a:rPr>
              <a:t>如果一个集合不是频繁项集，则它的所有超集都不是频繁项。</a:t>
            </a:r>
            <a:endParaRPr lang="en-US" altLang="zh-CN" sz="2000" b="1" dirty="0">
              <a:latin typeface="宋体" panose="02010600030101010101" pitchFamily="2" charset="-122"/>
            </a:endParaRPr>
          </a:p>
          <a:p>
            <a:pPr algn="just">
              <a:spcBef>
                <a:spcPts val="600"/>
              </a:spcBef>
              <a:spcAft>
                <a:spcPts val="0"/>
              </a:spcAft>
              <a:defRPr/>
            </a:pPr>
            <a:r>
              <a:rPr lang="zh-CN" altLang="en-US" sz="2000" b="1" dirty="0">
                <a:latin typeface="宋体" panose="02010600030101010101" pitchFamily="2" charset="-122"/>
              </a:rPr>
              <a:t>举例：</a:t>
            </a:r>
            <a:r>
              <a:rPr lang="zh-CN" altLang="en-US" sz="20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假设集合</a:t>
            </a:r>
            <a:r>
              <a:rPr lang="en-US" altLang="zh-CN" sz="20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a:t>
            </a:r>
            <a:r>
              <a:rPr lang="zh-CN" altLang="en-US" sz="20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不是频繁项集</a:t>
            </a:r>
            <a:r>
              <a:rPr lang="zh-CN" altLang="en-US" sz="2000" b="1" dirty="0">
                <a:latin typeface="宋体" panose="02010600030101010101" pitchFamily="2" charset="-122"/>
              </a:rPr>
              <a:t>，即</a:t>
            </a:r>
            <a:r>
              <a:rPr lang="en-US" altLang="zh-CN" sz="2000" b="1" dirty="0">
                <a:latin typeface="宋体" panose="02010600030101010101" pitchFamily="2" charset="-122"/>
              </a:rPr>
              <a:t>A</a:t>
            </a:r>
            <a:r>
              <a:rPr lang="zh-CN" altLang="en-US" sz="2000" b="1" dirty="0">
                <a:latin typeface="宋体" panose="02010600030101010101" pitchFamily="2" charset="-122"/>
              </a:rPr>
              <a:t>出现的次数小于</a:t>
            </a:r>
            <a:r>
              <a:rPr lang="en-US" altLang="zh-CN" sz="2000" b="1" dirty="0" err="1">
                <a:latin typeface="宋体" panose="02010600030101010101" pitchFamily="2" charset="-122"/>
              </a:rPr>
              <a:t>min_support</a:t>
            </a:r>
            <a:r>
              <a:rPr lang="zh-CN" altLang="en-US" sz="2000" b="1" dirty="0">
                <a:latin typeface="宋体" panose="02010600030101010101" pitchFamily="2" charset="-122"/>
              </a:rPr>
              <a:t>，则它的任何超集如</a:t>
            </a:r>
            <a:r>
              <a:rPr lang="en-US" altLang="zh-CN" sz="2000" b="1" dirty="0">
                <a:latin typeface="宋体" panose="02010600030101010101" pitchFamily="2" charset="-122"/>
              </a:rPr>
              <a:t>{A,B}</a:t>
            </a:r>
            <a:r>
              <a:rPr lang="zh-CN" altLang="en-US" sz="2000" b="1" dirty="0">
                <a:latin typeface="宋体" panose="02010600030101010101" pitchFamily="2" charset="-122"/>
              </a:rPr>
              <a:t>出现的次数必定小于</a:t>
            </a:r>
            <a:r>
              <a:rPr lang="en-US" altLang="zh-CN" sz="2000" b="1" dirty="0" err="1">
                <a:latin typeface="宋体" panose="02010600030101010101" pitchFamily="2" charset="-122"/>
              </a:rPr>
              <a:t>min_support</a:t>
            </a:r>
            <a:r>
              <a:rPr lang="zh-CN" altLang="en-US" sz="2000" b="1" dirty="0">
                <a:latin typeface="宋体" panose="02010600030101010101" pitchFamily="2" charset="-122"/>
              </a:rPr>
              <a:t>，因此</a:t>
            </a:r>
            <a:r>
              <a:rPr lang="zh-CN" altLang="en-US" sz="2000" b="1" dirty="0">
                <a:solidFill>
                  <a:srgbClr val="FF0000"/>
                </a:solidFill>
                <a:latin typeface="微软雅黑" panose="020B0503020204020204" pitchFamily="34" charset="-122"/>
                <a:ea typeface="微软雅黑" panose="020B0503020204020204" pitchFamily="34" charset="-122"/>
              </a:rPr>
              <a:t>其超集必定也不是频繁项集</a:t>
            </a:r>
            <a:r>
              <a:rPr lang="zh-CN" altLang="en-US" sz="2000" b="1" dirty="0">
                <a:latin typeface="宋体" panose="02010600030101010101" pitchFamily="2" charset="-122"/>
              </a:rPr>
              <a:t>。</a:t>
            </a:r>
            <a:endParaRPr lang="en-US" altLang="zh-CN" sz="2000" b="1" dirty="0">
              <a:latin typeface="宋体" panose="02010600030101010101" pitchFamily="2" charset="-122"/>
            </a:endParaRPr>
          </a:p>
          <a:p>
            <a:pPr algn="just">
              <a:spcBef>
                <a:spcPts val="600"/>
              </a:spcBef>
              <a:spcAft>
                <a:spcPts val="0"/>
              </a:spcAft>
              <a:defRPr/>
            </a:pPr>
            <a:r>
              <a:rPr lang="zh-CN" altLang="en-US" sz="2000" b="1" dirty="0">
                <a:solidFill>
                  <a:srgbClr val="FF0000"/>
                </a:solidFill>
                <a:latin typeface="宋体" panose="02010600030101010101" pitchFamily="2" charset="-122"/>
              </a:rPr>
              <a:t>    </a:t>
            </a:r>
            <a:r>
              <a:rPr lang="zh-CN" altLang="en-US" sz="20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利用这两条定律，我们抛掉很多的候选项集，</a:t>
            </a:r>
            <a:r>
              <a:rPr lang="en-US" altLang="zh-CN" sz="2000" b="1" dirty="0" err="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Apriori</a:t>
            </a:r>
            <a:r>
              <a:rPr lang="zh-CN" altLang="en-US" sz="20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算法就是利用这两个定理来实现快速挖掘频繁项集的</a:t>
            </a:r>
            <a:endParaRPr lang="zh-CN" altLang="en-US" sz="20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a:p>
            <a:pPr algn="just">
              <a:spcBef>
                <a:spcPts val="600"/>
              </a:spcBef>
              <a:spcAft>
                <a:spcPts val="0"/>
              </a:spcAft>
              <a:defRPr/>
            </a:pPr>
            <a:endParaRPr lang="zh-CN" altLang="zh-CN" sz="2400" kern="100" dirty="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64"/>
          <p:cNvSpPr txBox="1">
            <a:spLocks noChangeArrowheads="1"/>
          </p:cNvSpPr>
          <p:nvPr/>
        </p:nvSpPr>
        <p:spPr bwMode="auto">
          <a:xfrm>
            <a:off x="708025" y="1605280"/>
            <a:ext cx="7880985" cy="4213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342900" indent="-34290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AutoNum type="arabicPeriod"/>
            </a:pPr>
            <a:r>
              <a:rPr lang="zh-CN" altLang="en-US" sz="2400" b="1" dirty="0">
                <a:latin typeface="宋体" panose="02010600030101010101" pitchFamily="2" charset="-122"/>
              </a:rPr>
              <a:t>扫描整个数据集，得到所有出现过的数据，作为候选</a:t>
            </a:r>
            <a:r>
              <a:rPr lang="zh-CN" altLang="en-US" sz="24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频繁</a:t>
            </a:r>
            <a:r>
              <a:rPr lang="en-US" altLang="zh-CN" sz="24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4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项集</a:t>
            </a:r>
            <a:r>
              <a:rPr lang="zh-CN" altLang="en-US" sz="2400" b="1" dirty="0">
                <a:latin typeface="宋体" panose="02010600030101010101" pitchFamily="2" charset="-122"/>
              </a:rPr>
              <a:t>。</a:t>
            </a:r>
            <a:r>
              <a:rPr lang="en-US" altLang="zh-CN" sz="2400" b="1" dirty="0">
                <a:latin typeface="宋体" panose="02010600030101010101" pitchFamily="2" charset="-122"/>
              </a:rPr>
              <a:t>k=1</a:t>
            </a:r>
            <a:r>
              <a:rPr lang="zh-CN" altLang="en-US" sz="2400" b="1" dirty="0">
                <a:latin typeface="宋体" panose="02010600030101010101" pitchFamily="2" charset="-122"/>
              </a:rPr>
              <a:t>，频繁</a:t>
            </a:r>
            <a:r>
              <a:rPr lang="en-US" altLang="zh-CN" sz="2400" b="1" dirty="0">
                <a:latin typeface="宋体" panose="02010600030101010101" pitchFamily="2" charset="-122"/>
              </a:rPr>
              <a:t>0</a:t>
            </a:r>
            <a:r>
              <a:rPr lang="zh-CN" altLang="en-US" sz="2400" b="1" dirty="0">
                <a:latin typeface="宋体" panose="02010600030101010101" pitchFamily="2" charset="-122"/>
              </a:rPr>
              <a:t>项集为空集。</a:t>
            </a:r>
            <a:endParaRPr lang="zh-CN" altLang="en-US" sz="2400" b="1" dirty="0">
              <a:latin typeface="宋体" panose="02010600030101010101" pitchFamily="2" charset="-122"/>
            </a:endParaRPr>
          </a:p>
          <a:p>
            <a:pPr latinLnBrk="0">
              <a:spcBef>
                <a:spcPts val="600"/>
              </a:spcBef>
              <a:buClrTx/>
              <a:buSzTx/>
              <a:buFontTx/>
              <a:buNone/>
            </a:pPr>
            <a:r>
              <a:rPr lang="en-US" altLang="zh-CN" sz="2400" b="1" dirty="0">
                <a:latin typeface="宋体" panose="02010600030101010101" pitchFamily="2" charset="-122"/>
                <a:sym typeface="+mn-ea"/>
              </a:rPr>
              <a:t>2.</a:t>
            </a:r>
            <a:r>
              <a:rPr lang="zh-CN" altLang="en-US" sz="2400" b="1" dirty="0">
                <a:latin typeface="宋体" panose="02010600030101010101" pitchFamily="2" charset="-122"/>
                <a:sym typeface="+mn-ea"/>
              </a:rPr>
              <a:t>挖掘频繁</a:t>
            </a:r>
            <a:r>
              <a:rPr lang="en-US" altLang="zh-CN" sz="2400" b="1" dirty="0">
                <a:latin typeface="宋体" panose="02010600030101010101" pitchFamily="2" charset="-122"/>
                <a:sym typeface="+mn-ea"/>
              </a:rPr>
              <a:t>k</a:t>
            </a:r>
            <a:r>
              <a:rPr lang="zh-CN" altLang="en-US" sz="2400" b="1" dirty="0">
                <a:latin typeface="宋体" panose="02010600030101010101" pitchFamily="2" charset="-122"/>
                <a:sym typeface="+mn-ea"/>
              </a:rPr>
              <a:t>项集</a:t>
            </a:r>
            <a:endParaRPr lang="zh-CN" altLang="en-US" sz="2400" b="1" dirty="0">
              <a:latin typeface="宋体" panose="02010600030101010101" pitchFamily="2" charset="-122"/>
            </a:endParaRPr>
          </a:p>
          <a:p>
            <a:pPr>
              <a:spcBef>
                <a:spcPct val="0"/>
              </a:spcBef>
              <a:buClrTx/>
              <a:buSzTx/>
              <a:buFontTx/>
              <a:buNone/>
            </a:pPr>
            <a:r>
              <a:rPr lang="en-US" altLang="zh-CN" sz="2400" b="1" dirty="0">
                <a:latin typeface="宋体" panose="02010600030101010101" pitchFamily="2" charset="-122"/>
                <a:sym typeface="+mn-ea"/>
              </a:rPr>
              <a:t>   a) </a:t>
            </a:r>
            <a:r>
              <a:rPr lang="zh-CN" altLang="en-US" sz="2400" b="1" dirty="0">
                <a:latin typeface="宋体" panose="02010600030101010101" pitchFamily="2" charset="-122"/>
                <a:sym typeface="+mn-ea"/>
              </a:rPr>
              <a:t>扫描数据计算候选</a:t>
            </a:r>
            <a:r>
              <a:rPr lang="zh-CN" altLang="en-US" sz="24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频繁</a:t>
            </a:r>
            <a:r>
              <a:rPr lang="en-US" altLang="zh-CN" sz="24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k</a:t>
            </a:r>
            <a:r>
              <a:rPr lang="zh-CN" altLang="en-US" sz="24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项集的支持度</a:t>
            </a:r>
            <a:endParaRPr lang="zh-CN" altLang="en-US" sz="2400" b="1" dirty="0">
              <a:solidFill>
                <a:srgbClr val="FF0000"/>
              </a:solidFill>
              <a:latin typeface="宋体" panose="02010600030101010101" pitchFamily="2" charset="-122"/>
            </a:endParaRPr>
          </a:p>
          <a:p>
            <a:pPr>
              <a:spcBef>
                <a:spcPct val="0"/>
              </a:spcBef>
              <a:buClrTx/>
              <a:buSzTx/>
              <a:buFontTx/>
              <a:buNone/>
            </a:pPr>
            <a:r>
              <a:rPr lang="en-US" altLang="zh-CN" sz="2400" b="1" dirty="0">
                <a:latin typeface="宋体" panose="02010600030101010101" pitchFamily="2" charset="-122"/>
                <a:sym typeface="+mn-ea"/>
              </a:rPr>
              <a:t>   b) </a:t>
            </a:r>
            <a:r>
              <a:rPr lang="zh-CN" altLang="en-US" sz="24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去除候选频繁</a:t>
            </a:r>
            <a:r>
              <a:rPr lang="en-US" altLang="zh-CN" sz="24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k</a:t>
            </a:r>
            <a:r>
              <a:rPr lang="zh-CN" altLang="en-US" sz="24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项集中支持度低于阈值的数据集</a:t>
            </a:r>
            <a:r>
              <a:rPr lang="en-US" altLang="zh-CN" sz="2400" b="1" dirty="0">
                <a:latin typeface="宋体" panose="02010600030101010101" pitchFamily="2" charset="-122"/>
                <a:sym typeface="+mn-ea"/>
              </a:rPr>
              <a:t>,</a:t>
            </a:r>
            <a:r>
              <a:rPr lang="zh-CN" altLang="en-US" sz="2400" b="1" dirty="0">
                <a:latin typeface="宋体" panose="02010600030101010101" pitchFamily="2" charset="-122"/>
                <a:sym typeface="+mn-ea"/>
              </a:rPr>
              <a:t>得到频繁</a:t>
            </a:r>
            <a:r>
              <a:rPr lang="en-US" altLang="zh-CN" sz="2400" b="1" dirty="0">
                <a:latin typeface="宋体" panose="02010600030101010101" pitchFamily="2" charset="-122"/>
                <a:sym typeface="+mn-ea"/>
              </a:rPr>
              <a:t>k</a:t>
            </a:r>
            <a:r>
              <a:rPr lang="zh-CN" altLang="en-US" sz="2400" b="1" dirty="0">
                <a:latin typeface="宋体" panose="02010600030101010101" pitchFamily="2" charset="-122"/>
                <a:sym typeface="+mn-ea"/>
              </a:rPr>
              <a:t>项集。如果得到的频繁</a:t>
            </a:r>
            <a:r>
              <a:rPr lang="en-US" altLang="zh-CN" sz="2400" b="1" dirty="0">
                <a:latin typeface="宋体" panose="02010600030101010101" pitchFamily="2" charset="-122"/>
                <a:sym typeface="+mn-ea"/>
              </a:rPr>
              <a:t>k</a:t>
            </a:r>
            <a:r>
              <a:rPr lang="zh-CN" altLang="en-US" sz="2400" b="1" dirty="0">
                <a:latin typeface="宋体" panose="02010600030101010101" pitchFamily="2" charset="-122"/>
                <a:sym typeface="+mn-ea"/>
              </a:rPr>
              <a:t>项集为空，则直接返回频繁</a:t>
            </a:r>
            <a:r>
              <a:rPr lang="en-US" altLang="zh-CN" sz="2400" b="1" dirty="0">
                <a:latin typeface="宋体" panose="02010600030101010101" pitchFamily="2" charset="-122"/>
                <a:sym typeface="+mn-ea"/>
              </a:rPr>
              <a:t>k-1</a:t>
            </a:r>
            <a:r>
              <a:rPr lang="zh-CN" altLang="en-US" sz="2400" b="1" dirty="0">
                <a:latin typeface="宋体" panose="02010600030101010101" pitchFamily="2" charset="-122"/>
                <a:sym typeface="+mn-ea"/>
              </a:rPr>
              <a:t>项集的集合作为算法结果，算法结束。如果得到的频繁</a:t>
            </a:r>
            <a:r>
              <a:rPr lang="en-US" altLang="zh-CN" sz="2400" b="1" dirty="0">
                <a:latin typeface="宋体" panose="02010600030101010101" pitchFamily="2" charset="-122"/>
                <a:sym typeface="+mn-ea"/>
              </a:rPr>
              <a:t>k</a:t>
            </a:r>
            <a:r>
              <a:rPr lang="zh-CN" altLang="en-US" sz="2400" b="1" dirty="0">
                <a:latin typeface="宋体" panose="02010600030101010101" pitchFamily="2" charset="-122"/>
                <a:sym typeface="+mn-ea"/>
              </a:rPr>
              <a:t>项集只有一项，则直接返回频繁</a:t>
            </a:r>
            <a:r>
              <a:rPr lang="en-US" altLang="zh-CN" sz="2400" b="1" dirty="0">
                <a:latin typeface="宋体" panose="02010600030101010101" pitchFamily="2" charset="-122"/>
                <a:sym typeface="+mn-ea"/>
              </a:rPr>
              <a:t>k</a:t>
            </a:r>
            <a:r>
              <a:rPr lang="zh-CN" altLang="en-US" sz="2400" b="1" dirty="0">
                <a:latin typeface="宋体" panose="02010600030101010101" pitchFamily="2" charset="-122"/>
                <a:sym typeface="+mn-ea"/>
              </a:rPr>
              <a:t>项集的集合作为算法结果，算法结束。</a:t>
            </a:r>
            <a:endParaRPr lang="zh-CN" altLang="en-US" sz="2400" b="1" dirty="0">
              <a:latin typeface="宋体" panose="02010600030101010101" pitchFamily="2" charset="-122"/>
            </a:endParaRPr>
          </a:p>
          <a:p>
            <a:pPr>
              <a:spcBef>
                <a:spcPct val="0"/>
              </a:spcBef>
              <a:buClrTx/>
              <a:buSzTx/>
              <a:buFontTx/>
              <a:buNone/>
            </a:pPr>
            <a:r>
              <a:rPr lang="en-US" altLang="zh-CN" sz="2400" b="1" dirty="0">
                <a:latin typeface="宋体" panose="02010600030101010101" pitchFamily="2" charset="-122"/>
                <a:sym typeface="+mn-ea"/>
              </a:rPr>
              <a:t>   c) </a:t>
            </a:r>
            <a:r>
              <a:rPr lang="zh-CN" altLang="en-US" sz="2400" b="1" dirty="0">
                <a:latin typeface="宋体" panose="02010600030101010101" pitchFamily="2" charset="-122"/>
                <a:sym typeface="+mn-ea"/>
              </a:rPr>
              <a:t>基于频繁</a:t>
            </a:r>
            <a:r>
              <a:rPr lang="en-US" altLang="zh-CN" sz="2400" b="1" dirty="0">
                <a:latin typeface="宋体" panose="02010600030101010101" pitchFamily="2" charset="-122"/>
                <a:sym typeface="+mn-ea"/>
              </a:rPr>
              <a:t>k</a:t>
            </a:r>
            <a:r>
              <a:rPr lang="zh-CN" altLang="en-US" sz="2400" b="1" dirty="0">
                <a:latin typeface="宋体" panose="02010600030101010101" pitchFamily="2" charset="-122"/>
                <a:sym typeface="+mn-ea"/>
              </a:rPr>
              <a:t>项集，连接生成候选频繁</a:t>
            </a:r>
            <a:r>
              <a:rPr lang="en-US" altLang="zh-CN" sz="2400" b="1" dirty="0">
                <a:latin typeface="宋体" panose="02010600030101010101" pitchFamily="2" charset="-122"/>
                <a:sym typeface="+mn-ea"/>
              </a:rPr>
              <a:t>k+1</a:t>
            </a:r>
            <a:r>
              <a:rPr lang="zh-CN" altLang="en-US" sz="2400" b="1" dirty="0">
                <a:latin typeface="宋体" panose="02010600030101010101" pitchFamily="2" charset="-122"/>
                <a:sym typeface="+mn-ea"/>
              </a:rPr>
              <a:t>项集。</a:t>
            </a:r>
            <a:endParaRPr lang="zh-CN" altLang="en-US" sz="2400" b="1" dirty="0">
              <a:latin typeface="宋体" panose="02010600030101010101" pitchFamily="2" charset="-122"/>
              <a:sym typeface="+mn-ea"/>
            </a:endParaRPr>
          </a:p>
          <a:p>
            <a:pPr latinLnBrk="0">
              <a:spcBef>
                <a:spcPts val="600"/>
              </a:spcBef>
              <a:buClrTx/>
              <a:buSzTx/>
              <a:buFontTx/>
              <a:buNone/>
            </a:pPr>
            <a:r>
              <a:rPr lang="en-US" altLang="zh-CN" sz="2400" b="1" dirty="0">
                <a:latin typeface="宋体" panose="02010600030101010101" pitchFamily="2" charset="-122"/>
                <a:sym typeface="+mn-ea"/>
              </a:rPr>
              <a:t>3.</a:t>
            </a:r>
            <a:r>
              <a:rPr lang="zh-CN" altLang="en-US" sz="24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令</a:t>
            </a:r>
            <a:r>
              <a:rPr lang="en-US" altLang="zh-CN" sz="24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k=k+1</a:t>
            </a:r>
            <a:r>
              <a:rPr lang="zh-CN" altLang="en-US" sz="2400" b="1" dirty="0">
                <a:latin typeface="宋体" panose="02010600030101010101" pitchFamily="2" charset="-122"/>
                <a:sym typeface="+mn-ea"/>
              </a:rPr>
              <a:t>，转入步骤</a:t>
            </a:r>
            <a:r>
              <a:rPr lang="en-US" altLang="zh-CN" sz="2400" b="1" dirty="0">
                <a:latin typeface="宋体" panose="02010600030101010101" pitchFamily="2" charset="-122"/>
                <a:sym typeface="+mn-ea"/>
              </a:rPr>
              <a:t>2</a:t>
            </a:r>
            <a:r>
              <a:rPr lang="zh-CN" altLang="en-US" sz="2400" b="1" dirty="0">
                <a:latin typeface="宋体" panose="02010600030101010101" pitchFamily="2" charset="-122"/>
                <a:sym typeface="+mn-ea"/>
              </a:rPr>
              <a:t>。</a:t>
            </a:r>
            <a:endParaRPr lang="en-US" altLang="zh-CN" sz="2400" b="1" dirty="0">
              <a:latin typeface="宋体" panose="02010600030101010101" pitchFamily="2" charset="-122"/>
            </a:endParaRPr>
          </a:p>
        </p:txBody>
      </p:sp>
      <p:sp>
        <p:nvSpPr>
          <p:cNvPr id="9" name="标题 2"/>
          <p:cNvSpPr txBox="1">
            <a:spLocks noChangeArrowheads="1"/>
          </p:cNvSpPr>
          <p:nvPr/>
        </p:nvSpPr>
        <p:spPr bwMode="auto">
          <a:xfrm>
            <a:off x="457200" y="457200"/>
            <a:ext cx="822960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lstStyle>
            <a:lvl1pPr algn="l" rtl="0" eaLnBrk="0" fontAlgn="base" hangingPunct="0">
              <a:spcBef>
                <a:spcPct val="0"/>
              </a:spcBef>
              <a:spcAft>
                <a:spcPct val="0"/>
              </a:spcAft>
              <a:defRPr sz="4400" kern="12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9pPr>
          </a:lstStyle>
          <a:p>
            <a:r>
              <a:rPr lang="en-US" altLang="zh-CN" sz="3200" b="1" dirty="0">
                <a:solidFill>
                  <a:schemeClr val="accent1">
                    <a:lumMod val="25000"/>
                  </a:schemeClr>
                </a:solidFill>
                <a:effectLst>
                  <a:outerShdw blurRad="38100" dist="38100" dir="2700000" algn="tl">
                    <a:srgbClr val="000000">
                      <a:alpha val="43137"/>
                    </a:srgbClr>
                  </a:outerShdw>
                </a:effectLst>
              </a:rPr>
              <a:t>6.2.2</a:t>
            </a:r>
            <a:r>
              <a:rPr lang="zh-CN" altLang="en-US" sz="3200" b="1" dirty="0">
                <a:solidFill>
                  <a:schemeClr val="accent1">
                    <a:lumMod val="25000"/>
                  </a:schemeClr>
                </a:solidFill>
                <a:effectLst>
                  <a:outerShdw blurRad="38100" dist="38100" dir="2700000" algn="tl">
                    <a:srgbClr val="000000">
                      <a:alpha val="43137"/>
                    </a:srgbClr>
                  </a:outerShdw>
                </a:effectLst>
              </a:rPr>
              <a:t>、</a:t>
            </a:r>
            <a:r>
              <a:rPr lang="en-US" altLang="zh-CN" sz="3200" b="1" dirty="0" err="1">
                <a:solidFill>
                  <a:schemeClr val="accent1">
                    <a:lumMod val="25000"/>
                  </a:schemeClr>
                </a:solidFill>
                <a:effectLst>
                  <a:outerShdw blurRad="38100" dist="38100" dir="2700000" algn="tl">
                    <a:srgbClr val="000000">
                      <a:alpha val="43137"/>
                    </a:srgbClr>
                  </a:outerShdw>
                </a:effectLst>
              </a:rPr>
              <a:t>Apriori</a:t>
            </a:r>
            <a:r>
              <a:rPr lang="zh-CN" altLang="en-US" sz="3200" b="1" dirty="0">
                <a:solidFill>
                  <a:schemeClr val="accent1">
                    <a:lumMod val="25000"/>
                  </a:schemeClr>
                </a:solidFill>
                <a:effectLst>
                  <a:outerShdw blurRad="38100" dist="38100" dir="2700000" algn="tl">
                    <a:srgbClr val="000000">
                      <a:alpha val="43137"/>
                    </a:srgbClr>
                  </a:outerShdw>
                </a:effectLst>
              </a:rPr>
              <a:t>算法步骤</a:t>
            </a:r>
            <a:endParaRPr lang="zh-CN" altLang="en-US" sz="3200" b="1" dirty="0">
              <a:solidFill>
                <a:schemeClr val="accent1">
                  <a:lumMod val="25000"/>
                </a:schemeClr>
              </a:solidFill>
              <a:effectLst>
                <a:outerShdw blurRad="38100" dist="38100" dir="2700000" algn="tl">
                  <a:srgbClr val="000000">
                    <a:alpha val="43137"/>
                  </a:srgbClr>
                </a:outerShdw>
              </a:effectLst>
            </a:endParaRPr>
          </a:p>
        </p:txBody>
      </p:sp>
    </p:spTree>
  </p:cSld>
  <p:clrMapOvr>
    <a:masterClrMapping/>
  </p:clrMapOvr>
  <p:transition spd="med" advTm="0"/>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2915816" y="1700808"/>
            <a:ext cx="6228184" cy="2520280"/>
          </a:xfrm>
        </p:spPr>
        <p:txBody>
          <a:bodyPr/>
          <a:lstStyle/>
          <a:p>
            <a:pPr eaLnBrk="1" hangingPunct="1"/>
            <a:r>
              <a:rPr lang="zh-CN" altLang="en-US" sz="4400" b="1">
                <a:solidFill>
                  <a:srgbClr val="FFC000"/>
                </a:solidFill>
                <a:latin typeface="微软雅黑" panose="020B0503020204020204" pitchFamily="34" charset="-122"/>
                <a:ea typeface="微软雅黑" panose="020B0503020204020204" pitchFamily="34" charset="-122"/>
              </a:rPr>
              <a:t>第六章  </a:t>
            </a:r>
            <a:r>
              <a:rPr lang="zh-CN" altLang="en-US" sz="4400" b="1" dirty="0">
                <a:solidFill>
                  <a:srgbClr val="FFC000"/>
                </a:solidFill>
                <a:latin typeface="微软雅黑" panose="020B0503020204020204" pitchFamily="34" charset="-122"/>
                <a:ea typeface="微软雅黑" panose="020B0503020204020204" pitchFamily="34" charset="-122"/>
              </a:rPr>
              <a:t>关联挖掘</a:t>
            </a:r>
            <a:endParaRPr lang="zh-CN" altLang="en-US" sz="4400" b="1" dirty="0">
              <a:solidFill>
                <a:srgbClr val="FFC000"/>
              </a:solidFill>
              <a:latin typeface="微软雅黑" panose="020B0503020204020204" pitchFamily="34" charset="-122"/>
              <a:ea typeface="微软雅黑" panose="020B0503020204020204" pitchFamily="34" charset="-122"/>
            </a:endParaRPr>
          </a:p>
        </p:txBody>
      </p:sp>
      <p:sp>
        <p:nvSpPr>
          <p:cNvPr id="5123" name="内容占位符 2"/>
          <p:cNvSpPr txBox="1"/>
          <p:nvPr/>
        </p:nvSpPr>
        <p:spPr bwMode="auto">
          <a:xfrm>
            <a:off x="5795963" y="4941888"/>
            <a:ext cx="2663825"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defRPr/>
            </a:pPr>
            <a:endParaRPr lang="zh-CN" altLang="en-US"/>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表格 8"/>
          <p:cNvGraphicFramePr>
            <a:graphicFrameLocks noGrp="1"/>
          </p:cNvGraphicFramePr>
          <p:nvPr/>
        </p:nvGraphicFramePr>
        <p:xfrm>
          <a:off x="971600" y="2780928"/>
          <a:ext cx="5328592" cy="3240460"/>
        </p:xfrm>
        <a:graphic>
          <a:graphicData uri="http://schemas.openxmlformats.org/drawingml/2006/table">
            <a:tbl>
              <a:tblPr/>
              <a:tblGrid>
                <a:gridCol w="2667294"/>
                <a:gridCol w="2661298"/>
              </a:tblGrid>
              <a:tr h="323272">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dirty="0">
                          <a:ln>
                            <a:noFill/>
                          </a:ln>
                          <a:solidFill>
                            <a:srgbClr val="FFFFFF"/>
                          </a:solidFill>
                          <a:effectLst/>
                          <a:latin typeface="Arial" panose="020B0604020202020204" pitchFamily="34" charset="0"/>
                          <a:ea typeface="宋体" panose="02010600030101010101" pitchFamily="2" charset="-122"/>
                        </a:rPr>
                        <a:t>交易</a:t>
                      </a:r>
                      <a:r>
                        <a:rPr kumimoji="0" lang="en-US" altLang="zh-CN" sz="2000" b="1" i="0" u="none" strike="noStrike" cap="none" normalizeH="0" baseline="0" dirty="0">
                          <a:ln>
                            <a:noFill/>
                          </a:ln>
                          <a:solidFill>
                            <a:srgbClr val="FFFFFF"/>
                          </a:solidFill>
                          <a:effectLst/>
                          <a:latin typeface="Arial" panose="020B0604020202020204" pitchFamily="34" charset="0"/>
                          <a:ea typeface="宋体" panose="02010600030101010101" pitchFamily="2" charset="-122"/>
                        </a:rPr>
                        <a:t>ID</a:t>
                      </a:r>
                      <a:endParaRPr kumimoji="0" lang="zh-CN" altLang="en-US" sz="2000" b="1" i="0" u="none" strike="noStrike" cap="none" normalizeH="0" baseline="0" dirty="0">
                        <a:ln>
                          <a:noFill/>
                        </a:ln>
                        <a:solidFill>
                          <a:srgbClr val="FFFFFF"/>
                        </a:solidFill>
                        <a:effectLst/>
                        <a:latin typeface="Arial" panose="020B0604020202020204" pitchFamily="34" charset="0"/>
                        <a:ea typeface="宋体" panose="02010600030101010101" pitchFamily="2" charset="-122"/>
                      </a:endParaRPr>
                    </a:p>
                  </a:txBody>
                  <a:tcPr marL="19312" marR="19312" marT="9623" marB="96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a:ln>
                            <a:noFill/>
                          </a:ln>
                          <a:solidFill>
                            <a:srgbClr val="FFFFFF"/>
                          </a:solidFill>
                          <a:effectLst/>
                          <a:latin typeface="Arial" panose="020B0604020202020204" pitchFamily="34" charset="0"/>
                          <a:ea typeface="宋体" panose="02010600030101010101" pitchFamily="2" charset="-122"/>
                        </a:rPr>
                        <a:t>count</a:t>
                      </a:r>
                      <a:endParaRPr kumimoji="0" lang="zh-CN" altLang="en-US" sz="2000" b="1" i="0" u="none" strike="noStrike" cap="none" normalizeH="0" baseline="0" dirty="0">
                        <a:ln>
                          <a:noFill/>
                        </a:ln>
                        <a:solidFill>
                          <a:srgbClr val="FFFFFF"/>
                        </a:solidFill>
                        <a:effectLst/>
                        <a:latin typeface="Arial" panose="020B0604020202020204" pitchFamily="34" charset="0"/>
                        <a:ea typeface="宋体" panose="02010600030101010101" pitchFamily="2" charset="-122"/>
                      </a:endParaRPr>
                    </a:p>
                  </a:txBody>
                  <a:tcPr marL="19312" marR="19312" marT="9623" marB="96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23272">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T100</a:t>
                      </a:r>
                      <a:endParaRPr kumimoji="0" lang="zh-CN" altLang="en-US" sz="20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19312" marR="19312" marT="9623" marB="96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啤酒</a:t>
                      </a:r>
                      <a:r>
                        <a:rPr kumimoji="0" lang="en-US" altLang="zh-CN" sz="20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a:t>
                      </a:r>
                      <a:r>
                        <a:rPr kumimoji="0" lang="zh-CN" altLang="en-US" sz="20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牛奶</a:t>
                      </a:r>
                      <a:r>
                        <a:rPr kumimoji="0" lang="en-US" altLang="zh-CN" sz="20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a:t>
                      </a:r>
                      <a:r>
                        <a:rPr kumimoji="0" lang="zh-CN" altLang="en-US" sz="20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炸鸡</a:t>
                      </a:r>
                      <a:endParaRPr kumimoji="0" lang="zh-CN" altLang="en-US" sz="20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19312" marR="19312" marT="9623" marB="96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tr>
              <a:tr h="323272">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T200</a:t>
                      </a:r>
                      <a:endParaRPr kumimoji="0" lang="zh-CN" altLang="en-US" sz="20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a:txBody>
                  <a:tcPr marL="19312" marR="19312" marT="9623" marB="96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EFFF"/>
                    </a:solid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牛奶</a:t>
                      </a:r>
                      <a:r>
                        <a:rPr kumimoji="0" lang="en-US" altLang="zh-CN" sz="20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a:t>
                      </a:r>
                      <a:r>
                        <a:rPr kumimoji="0" lang="zh-CN" altLang="en-US" sz="20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面包</a:t>
                      </a:r>
                      <a:endParaRPr kumimoji="0" lang="zh-CN" altLang="en-US" sz="20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19312" marR="19312" marT="9623" marB="96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EFFF"/>
                    </a:solidFill>
                  </a:tcPr>
                </a:tc>
              </a:tr>
              <a:tr h="323272">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T300</a:t>
                      </a:r>
                      <a:endParaRPr kumimoji="0" lang="zh-CN" altLang="en-US" sz="20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a:txBody>
                  <a:tcPr marL="19312" marR="19312" marT="9623" marB="96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牛奶</a:t>
                      </a:r>
                      <a:r>
                        <a:rPr kumimoji="0" lang="en-US" altLang="zh-CN" sz="20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a:t>
                      </a:r>
                      <a:r>
                        <a:rPr kumimoji="0" lang="zh-CN" altLang="en-US" sz="20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尿布</a:t>
                      </a:r>
                      <a:endParaRPr kumimoji="0" lang="zh-CN" altLang="en-US" sz="20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19312" marR="19312" marT="9623" marB="96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tr>
              <a:tr h="323272">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T400</a:t>
                      </a:r>
                      <a:endParaRPr kumimoji="0" lang="zh-CN" altLang="en-US" sz="20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a:txBody>
                  <a:tcPr marL="19312" marR="19312" marT="9623" marB="96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EFFF"/>
                    </a:solid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啤酒</a:t>
                      </a:r>
                      <a:r>
                        <a:rPr kumimoji="0" lang="en-US" altLang="zh-CN" sz="20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a:t>
                      </a:r>
                      <a:r>
                        <a:rPr kumimoji="0" lang="zh-CN" altLang="en-US" sz="20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牛奶</a:t>
                      </a:r>
                      <a:r>
                        <a:rPr kumimoji="0" lang="en-US" altLang="zh-CN" sz="20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a:t>
                      </a:r>
                      <a:r>
                        <a:rPr kumimoji="0" lang="zh-CN" altLang="en-US" sz="20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面包</a:t>
                      </a:r>
                      <a:endParaRPr kumimoji="0" lang="zh-CN" altLang="en-US" sz="20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19312" marR="19312" marT="9623" marB="96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EFFF"/>
                    </a:solidFill>
                  </a:tcPr>
                </a:tc>
              </a:tr>
              <a:tr h="323272">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T500</a:t>
                      </a:r>
                      <a:endParaRPr kumimoji="0" lang="zh-CN" altLang="en-US" sz="20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a:txBody>
                  <a:tcPr marL="19312" marR="19312" marT="9623" marB="96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啤酒</a:t>
                      </a:r>
                      <a:r>
                        <a:rPr kumimoji="0" lang="en-US" altLang="zh-CN" sz="20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a:t>
                      </a:r>
                      <a:r>
                        <a:rPr kumimoji="0" lang="zh-CN" altLang="en-US" sz="20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尿布</a:t>
                      </a:r>
                      <a:endParaRPr kumimoji="0" lang="zh-CN" altLang="en-US" sz="20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19312" marR="19312" marT="9623" marB="96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tr>
              <a:tr h="323272">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T600</a:t>
                      </a:r>
                      <a:endParaRPr kumimoji="0" lang="zh-CN" altLang="en-US" sz="20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a:txBody>
                  <a:tcPr marL="19312" marR="19312" marT="9623" marB="96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EFFF"/>
                    </a:solid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牛奶</a:t>
                      </a:r>
                      <a:r>
                        <a:rPr kumimoji="0" lang="en-US" altLang="zh-CN" sz="20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a:t>
                      </a:r>
                      <a:r>
                        <a:rPr kumimoji="0" lang="zh-CN" altLang="en-US" sz="20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尿布</a:t>
                      </a:r>
                      <a:endParaRPr kumimoji="0" lang="zh-CN" altLang="en-US" sz="20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19312" marR="19312" marT="9623" marB="96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EFFF"/>
                    </a:solidFill>
                  </a:tcPr>
                </a:tc>
              </a:tr>
              <a:tr h="323272">
                <a:tc>
                  <a: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T700</a:t>
                      </a:r>
                      <a:endParaRPr kumimoji="0" lang="zh-CN" altLang="en-US" sz="20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a:txBody>
                  <a:tcPr marL="19312" marR="19312" marT="9623" marB="96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E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0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啤酒</a:t>
                      </a:r>
                      <a:r>
                        <a:rPr kumimoji="0" lang="en-US" altLang="zh-CN" sz="20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a:t>
                      </a:r>
                      <a:r>
                        <a:rPr kumimoji="0" lang="zh-CN" altLang="en-US" sz="20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尿布</a:t>
                      </a:r>
                      <a:endParaRPr kumimoji="0" lang="zh-CN" altLang="en-US" sz="20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19312" marR="19312" marT="9623" marB="96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EFFF"/>
                    </a:solidFill>
                  </a:tcPr>
                </a:tc>
              </a:tr>
              <a:tr h="323272">
                <a:tc>
                  <a: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T800</a:t>
                      </a:r>
                      <a:endParaRPr kumimoji="0" lang="zh-CN" altLang="en-US" sz="20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a:txBody>
                  <a:tcPr marL="19312" marR="19312" marT="9623" marB="96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E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0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啤酒</a:t>
                      </a:r>
                      <a:r>
                        <a:rPr kumimoji="0" lang="en-US" altLang="zh-CN" sz="20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a:t>
                      </a:r>
                      <a:r>
                        <a:rPr kumimoji="0" lang="zh-CN" altLang="en-US" sz="20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牛奶</a:t>
                      </a:r>
                      <a:r>
                        <a:rPr kumimoji="0" lang="en-US" altLang="zh-CN" sz="20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a:t>
                      </a:r>
                      <a:r>
                        <a:rPr kumimoji="0" lang="zh-CN" altLang="en-US" sz="20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尿布</a:t>
                      </a:r>
                      <a:r>
                        <a:rPr kumimoji="0" lang="en-US" altLang="zh-CN" sz="20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a:t>
                      </a:r>
                      <a:r>
                        <a:rPr kumimoji="0" lang="zh-CN" altLang="en-US" sz="20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炸鸡</a:t>
                      </a:r>
                      <a:endParaRPr kumimoji="0" lang="zh-CN" altLang="en-US" sz="20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19312" marR="19312" marT="9623" marB="96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EFFF"/>
                    </a:solidFill>
                  </a:tcPr>
                </a:tc>
              </a:tr>
              <a:tr h="323272">
                <a:tc>
                  <a: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T900</a:t>
                      </a:r>
                      <a:endParaRPr kumimoji="0" lang="zh-CN" altLang="en-US" sz="20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a:txBody>
                  <a:tcPr marL="19312" marR="19312" marT="9623" marB="96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E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啤酒</a:t>
                      </a:r>
                      <a:r>
                        <a:rPr kumimoji="0" lang="en-US" altLang="zh-CN" sz="20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a:t>
                      </a:r>
                      <a:r>
                        <a:rPr kumimoji="0" lang="zh-CN" altLang="en-US" sz="20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牛奶</a:t>
                      </a:r>
                      <a:r>
                        <a:rPr kumimoji="0" lang="en-US" altLang="zh-CN" sz="20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a:t>
                      </a:r>
                      <a:r>
                        <a:rPr kumimoji="0" lang="zh-CN" altLang="en-US" sz="20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尿布</a:t>
                      </a:r>
                      <a:endParaRPr kumimoji="0" lang="zh-CN" altLang="en-US" sz="20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19312" marR="19312" marT="9623" marB="96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EFFF"/>
                    </a:solidFill>
                  </a:tcPr>
                </a:tc>
              </a:tr>
            </a:tbl>
          </a:graphicData>
        </a:graphic>
      </p:graphicFrame>
      <p:sp>
        <p:nvSpPr>
          <p:cNvPr id="33" name="标题 2"/>
          <p:cNvSpPr txBox="1">
            <a:spLocks noChangeArrowheads="1"/>
          </p:cNvSpPr>
          <p:nvPr/>
        </p:nvSpPr>
        <p:spPr bwMode="auto">
          <a:xfrm>
            <a:off x="457200" y="457200"/>
            <a:ext cx="822960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lstStyle>
            <a:lvl1pPr algn="l" rtl="0" eaLnBrk="0" fontAlgn="base" hangingPunct="0">
              <a:spcBef>
                <a:spcPct val="0"/>
              </a:spcBef>
              <a:spcAft>
                <a:spcPct val="0"/>
              </a:spcAft>
              <a:defRPr sz="4400" kern="12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9pPr>
          </a:lstStyle>
          <a:p>
            <a:r>
              <a:rPr lang="en-US" altLang="zh-CN" sz="3200" b="1" dirty="0">
                <a:solidFill>
                  <a:schemeClr val="accent1">
                    <a:lumMod val="25000"/>
                  </a:schemeClr>
                </a:solidFill>
                <a:effectLst>
                  <a:outerShdw blurRad="38100" dist="38100" dir="2700000" algn="tl">
                    <a:srgbClr val="000000">
                      <a:alpha val="43137"/>
                    </a:srgbClr>
                  </a:outerShdw>
                </a:effectLst>
              </a:rPr>
              <a:t>6.2.3</a:t>
            </a:r>
            <a:r>
              <a:rPr lang="zh-CN" altLang="en-US" sz="3200" b="1" dirty="0">
                <a:solidFill>
                  <a:schemeClr val="accent1">
                    <a:lumMod val="25000"/>
                  </a:schemeClr>
                </a:solidFill>
                <a:effectLst>
                  <a:outerShdw blurRad="38100" dist="38100" dir="2700000" algn="tl">
                    <a:srgbClr val="000000">
                      <a:alpha val="43137"/>
                    </a:srgbClr>
                  </a:outerShdw>
                </a:effectLst>
              </a:rPr>
              <a:t>、</a:t>
            </a:r>
            <a:r>
              <a:rPr lang="en-US" altLang="zh-CN" sz="3200" b="1" dirty="0" err="1">
                <a:solidFill>
                  <a:schemeClr val="accent1">
                    <a:lumMod val="25000"/>
                  </a:schemeClr>
                </a:solidFill>
                <a:effectLst>
                  <a:outerShdw blurRad="38100" dist="38100" dir="2700000" algn="tl">
                    <a:srgbClr val="000000">
                      <a:alpha val="43137"/>
                    </a:srgbClr>
                  </a:outerShdw>
                </a:effectLst>
              </a:rPr>
              <a:t>Apriori</a:t>
            </a:r>
            <a:r>
              <a:rPr lang="zh-CN" altLang="en-US" sz="3200" b="1" dirty="0">
                <a:solidFill>
                  <a:schemeClr val="accent1">
                    <a:lumMod val="25000"/>
                  </a:schemeClr>
                </a:solidFill>
                <a:effectLst>
                  <a:outerShdw blurRad="38100" dist="38100" dir="2700000" algn="tl">
                    <a:srgbClr val="000000">
                      <a:alpha val="43137"/>
                    </a:srgbClr>
                  </a:outerShdw>
                </a:effectLst>
              </a:rPr>
              <a:t>算法演示</a:t>
            </a:r>
            <a:endParaRPr lang="zh-CN" altLang="en-US" sz="3200" b="1" dirty="0">
              <a:solidFill>
                <a:schemeClr val="accent1">
                  <a:lumMod val="25000"/>
                </a:schemeClr>
              </a:solidFill>
              <a:effectLst>
                <a:outerShdw blurRad="38100" dist="38100" dir="2700000" algn="tl">
                  <a:srgbClr val="000000">
                    <a:alpha val="43137"/>
                  </a:srgbClr>
                </a:outerShdw>
              </a:effectLst>
            </a:endParaRPr>
          </a:p>
        </p:txBody>
      </p:sp>
      <p:sp>
        <p:nvSpPr>
          <p:cNvPr id="34" name="矩形 1"/>
          <p:cNvSpPr>
            <a:spLocks noChangeArrowheads="1"/>
          </p:cNvSpPr>
          <p:nvPr/>
        </p:nvSpPr>
        <p:spPr bwMode="auto">
          <a:xfrm>
            <a:off x="457200" y="1261119"/>
            <a:ext cx="7416824" cy="4489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nSpc>
                <a:spcPct val="110000"/>
              </a:lnSpc>
              <a:spcBef>
                <a:spcPct val="0"/>
              </a:spcBef>
              <a:buClrTx/>
              <a:buSzTx/>
              <a:buNone/>
            </a:pPr>
            <a:r>
              <a:rPr lang="en-US" altLang="zh-CN" sz="2400" b="1" dirty="0" err="1">
                <a:solidFill>
                  <a:srgbClr val="00B0F0"/>
                </a:solidFill>
                <a:effectLst>
                  <a:outerShdw blurRad="38100" dist="38100" dir="2700000" algn="tl">
                    <a:srgbClr val="000000">
                      <a:alpha val="43137"/>
                    </a:srgbClr>
                  </a:outerShdw>
                </a:effectLst>
                <a:latin typeface="宋体" panose="02010600030101010101" pitchFamily="2" charset="-122"/>
                <a:cs typeface="Times New Roman" panose="02020603050405020304" pitchFamily="18" charset="0"/>
              </a:rPr>
              <a:t>Apriori</a:t>
            </a:r>
            <a:r>
              <a:rPr lang="zh-CN" altLang="en-US" sz="2400" b="1" dirty="0">
                <a:solidFill>
                  <a:srgbClr val="00B0F0"/>
                </a:solidFill>
                <a:effectLst>
                  <a:outerShdw blurRad="38100" dist="38100" dir="2700000" algn="tl">
                    <a:srgbClr val="000000">
                      <a:alpha val="43137"/>
                    </a:srgbClr>
                  </a:outerShdw>
                </a:effectLst>
                <a:latin typeface="宋体" panose="02010600030101010101" pitchFamily="2" charset="-122"/>
                <a:cs typeface="Times New Roman" panose="02020603050405020304" pitchFamily="18" charset="0"/>
              </a:rPr>
              <a:t>算法实例</a:t>
            </a:r>
            <a:endParaRPr lang="en-US" altLang="zh-CN" sz="2400" b="1" dirty="0">
              <a:latin typeface="宋体" panose="02010600030101010101" pitchFamily="2" charset="-122"/>
            </a:endParaRPr>
          </a:p>
        </p:txBody>
      </p:sp>
      <p:sp>
        <p:nvSpPr>
          <p:cNvPr id="36" name="文本框 35"/>
          <p:cNvSpPr txBox="1">
            <a:spLocks noChangeArrowheads="1"/>
          </p:cNvSpPr>
          <p:nvPr/>
        </p:nvSpPr>
        <p:spPr bwMode="auto">
          <a:xfrm>
            <a:off x="611560" y="2014675"/>
            <a:ext cx="761206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400" b="1" dirty="0">
                <a:latin typeface="宋体" panose="02010600030101010101" pitchFamily="2" charset="-122"/>
              </a:rPr>
              <a:t>以下是某商场的交易记录，共有</a:t>
            </a:r>
            <a:r>
              <a:rPr lang="en-US" altLang="zh-CN" sz="2400" b="1" dirty="0">
                <a:latin typeface="宋体" panose="02010600030101010101" pitchFamily="2" charset="-122"/>
              </a:rPr>
              <a:t>9</a:t>
            </a:r>
            <a:r>
              <a:rPr lang="zh-CN" altLang="en-US" sz="2400" b="1" dirty="0">
                <a:latin typeface="宋体" panose="02010600030101010101" pitchFamily="2" charset="-122"/>
              </a:rPr>
              <a:t>个事务</a:t>
            </a:r>
            <a:endParaRPr lang="en-US" altLang="zh-CN" sz="2400" b="1" dirty="0">
              <a:latin typeface="宋体" panose="02010600030101010101" pitchFamily="2" charset="-122"/>
            </a:endParaRPr>
          </a:p>
        </p:txBody>
      </p:sp>
    </p:spTree>
  </p:cSld>
  <p:clrMapOvr>
    <a:masterClrMapping/>
  </p:clrMapOvr>
  <p:transition spd="med" advTm="0"/>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表格 8"/>
          <p:cNvGraphicFramePr>
            <a:graphicFrameLocks noGrp="1"/>
          </p:cNvGraphicFramePr>
          <p:nvPr/>
        </p:nvGraphicFramePr>
        <p:xfrm>
          <a:off x="3250457" y="1411487"/>
          <a:ext cx="1489074" cy="1295598"/>
        </p:xfrm>
        <a:graphic>
          <a:graphicData uri="http://schemas.openxmlformats.org/drawingml/2006/table">
            <a:tbl>
              <a:tblPr/>
              <a:tblGrid>
                <a:gridCol w="745375"/>
                <a:gridCol w="743699"/>
              </a:tblGrid>
              <a:tr h="215933">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200" b="1" i="0" u="none" strike="noStrike" cap="none" normalizeH="0" baseline="0" dirty="0">
                          <a:ln>
                            <a:noFill/>
                          </a:ln>
                          <a:solidFill>
                            <a:srgbClr val="FFFFFF"/>
                          </a:solidFill>
                          <a:effectLst/>
                          <a:latin typeface="Arial" panose="020B0604020202020204" pitchFamily="34" charset="0"/>
                          <a:ea typeface="宋体" panose="02010600030101010101" pitchFamily="2" charset="-122"/>
                        </a:rPr>
                        <a:t>Itemset</a:t>
                      </a:r>
                      <a:endParaRPr kumimoji="0" lang="zh-CN" altLang="en-US" sz="1200" b="1" i="0" u="none" strike="noStrike" cap="none" normalizeH="0" baseline="0" dirty="0">
                        <a:ln>
                          <a:noFill/>
                        </a:ln>
                        <a:solidFill>
                          <a:srgbClr val="FFFFFF"/>
                        </a:solidFill>
                        <a:effectLst/>
                        <a:latin typeface="Arial" panose="020B0604020202020204" pitchFamily="34" charset="0"/>
                        <a:ea typeface="宋体" panose="02010600030101010101" pitchFamily="2" charset="-122"/>
                      </a:endParaRPr>
                    </a:p>
                  </a:txBody>
                  <a:tcPr marL="19312" marR="19312" marT="9623" marB="96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200" b="1" i="0" u="none" strike="noStrike" cap="none" normalizeH="0" baseline="0">
                          <a:ln>
                            <a:noFill/>
                          </a:ln>
                          <a:solidFill>
                            <a:srgbClr val="FFFFFF"/>
                          </a:solidFill>
                          <a:effectLst/>
                          <a:latin typeface="Arial" panose="020B0604020202020204" pitchFamily="34" charset="0"/>
                          <a:ea typeface="宋体" panose="02010600030101010101" pitchFamily="2" charset="-122"/>
                        </a:rPr>
                        <a:t>count</a:t>
                      </a:r>
                      <a:endParaRPr kumimoji="0" lang="zh-CN" altLang="en-US" sz="1200" b="1" i="0" u="none" strike="noStrike" cap="none" normalizeH="0" baseline="0">
                        <a:ln>
                          <a:noFill/>
                        </a:ln>
                        <a:solidFill>
                          <a:srgbClr val="FFFFFF"/>
                        </a:solidFill>
                        <a:effectLst/>
                        <a:latin typeface="Arial" panose="020B0604020202020204" pitchFamily="34" charset="0"/>
                        <a:ea typeface="宋体" panose="02010600030101010101" pitchFamily="2" charset="-122"/>
                      </a:endParaRPr>
                    </a:p>
                  </a:txBody>
                  <a:tcPr marL="19312" marR="19312" marT="9623" marB="96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215933">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a:t>
                      </a:r>
                      <a:r>
                        <a:rPr kumimoji="0" lang="zh-CN" altLang="en-US"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啤酒</a:t>
                      </a: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a:t>
                      </a:r>
                      <a:endParaRPr kumimoji="0" lang="zh-CN" altLang="en-US"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19312" marR="19312" marT="9623" marB="96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6</a:t>
                      </a:r>
                      <a:endParaRPr kumimoji="0" lang="zh-CN" altLang="en-US"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19312" marR="19312" marT="9623" marB="96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tr>
              <a:tr h="215933">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a:t>
                      </a:r>
                      <a:r>
                        <a:rPr kumimoji="0" lang="zh-CN" altLang="en-US"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牛奶</a:t>
                      </a: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a:t>
                      </a:r>
                      <a:endParaRPr kumimoji="0" lang="zh-CN" altLang="en-US"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19312" marR="19312" marT="9623" marB="96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EFFF"/>
                    </a:solid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7</a:t>
                      </a:r>
                      <a:endParaRPr kumimoji="0" lang="zh-CN" altLang="en-US"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19312" marR="19312" marT="9623" marB="96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EFFF"/>
                    </a:solidFill>
                  </a:tcPr>
                </a:tc>
              </a:tr>
              <a:tr h="215933">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a:t>
                      </a:r>
                      <a:r>
                        <a:rPr kumimoji="0" lang="zh-CN" altLang="en-US"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尿布</a:t>
                      </a: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a:t>
                      </a:r>
                      <a:endParaRPr kumimoji="0" lang="zh-CN" altLang="en-US"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19312" marR="19312" marT="9623" marB="96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6</a:t>
                      </a:r>
                      <a:endParaRPr kumimoji="0" lang="zh-CN" altLang="en-US"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19312" marR="19312" marT="9623" marB="96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tr>
              <a:tr h="215933">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a:t>
                      </a:r>
                      <a:r>
                        <a:rPr kumimoji="0" lang="zh-CN" altLang="en-US"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面包</a:t>
                      </a: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a:t>
                      </a:r>
                      <a:endParaRPr kumimoji="0" lang="zh-CN" altLang="en-US"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19312" marR="19312" marT="9623" marB="96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EFFF"/>
                    </a:solid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2</a:t>
                      </a:r>
                      <a:endParaRPr kumimoji="0" lang="zh-CN" altLang="en-US"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19312" marR="19312" marT="9623" marB="96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EFFF"/>
                    </a:solidFill>
                  </a:tcPr>
                </a:tc>
              </a:tr>
              <a:tr h="215933">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a:t>
                      </a:r>
                      <a:r>
                        <a:rPr kumimoji="0" lang="zh-CN" altLang="en-US"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炸鸡</a:t>
                      </a: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a:t>
                      </a:r>
                      <a:endParaRPr kumimoji="0" lang="zh-CN" altLang="en-US"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19312" marR="19312" marT="9623" marB="96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2</a:t>
                      </a:r>
                      <a:endParaRPr kumimoji="0" lang="zh-CN" altLang="en-US"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19312" marR="19312" marT="9623" marB="96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tr>
            </a:tbl>
          </a:graphicData>
        </a:graphic>
      </p:graphicFrame>
      <p:grpSp>
        <p:nvGrpSpPr>
          <p:cNvPr id="13" name="组 12"/>
          <p:cNvGrpSpPr/>
          <p:nvPr/>
        </p:nvGrpSpPr>
        <p:grpSpPr bwMode="auto">
          <a:xfrm>
            <a:off x="4872487" y="1669452"/>
            <a:ext cx="1923813" cy="616945"/>
            <a:chOff x="4646681" y="614055"/>
            <a:chExt cx="2579131" cy="512963"/>
          </a:xfrm>
        </p:grpSpPr>
        <p:sp>
          <p:nvSpPr>
            <p:cNvPr id="11" name="右箭头标注 10"/>
            <p:cNvSpPr/>
            <p:nvPr/>
          </p:nvSpPr>
          <p:spPr>
            <a:xfrm>
              <a:off x="4646681" y="614055"/>
              <a:ext cx="2579131" cy="512963"/>
            </a:xfrm>
            <a:prstGeom prst="rightArrowCallout">
              <a:avLst>
                <a:gd name="adj1" fmla="val 20756"/>
                <a:gd name="adj2" fmla="val 25000"/>
                <a:gd name="adj3" fmla="val 25000"/>
                <a:gd name="adj4" fmla="val 87195"/>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defRPr/>
              </a:pPr>
              <a:r>
                <a:rPr lang="zh-CN" altLang="en-US" sz="1015" b="1" dirty="0">
                  <a:latin typeface="微软雅黑" panose="020B0503020204020204" pitchFamily="34" charset="-122"/>
                  <a:ea typeface="微软雅黑" panose="020B0503020204020204" pitchFamily="34" charset="-122"/>
                </a:rPr>
                <a:t>       </a:t>
              </a:r>
              <a:endParaRPr lang="zh-CN" altLang="en-US" sz="1015" b="1" dirty="0">
                <a:latin typeface="微软雅黑" panose="020B0503020204020204" pitchFamily="34" charset="-122"/>
                <a:ea typeface="微软雅黑" panose="020B0503020204020204" pitchFamily="34" charset="-122"/>
              </a:endParaRPr>
            </a:p>
          </p:txBody>
        </p:sp>
        <p:sp>
          <p:nvSpPr>
            <p:cNvPr id="45206" name="文本框 11"/>
            <p:cNvSpPr txBox="1">
              <a:spLocks noChangeArrowheads="1"/>
            </p:cNvSpPr>
            <p:nvPr/>
          </p:nvSpPr>
          <p:spPr bwMode="auto">
            <a:xfrm>
              <a:off x="4833367" y="653019"/>
              <a:ext cx="2152081" cy="435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400" b="1" dirty="0">
                  <a:solidFill>
                    <a:schemeClr val="bg1"/>
                  </a:solidFill>
                  <a:latin typeface="微软雅黑" panose="020B0503020204020204" pitchFamily="34" charset="-122"/>
                  <a:ea typeface="微软雅黑" panose="020B0503020204020204" pitchFamily="34" charset="-122"/>
                </a:rPr>
                <a:t>比较候选项集与最小支持度计数</a:t>
              </a:r>
              <a:endParaRPr kumimoji="1" lang="zh-CN" altLang="en-US" sz="1800" dirty="0"/>
            </a:p>
          </p:txBody>
        </p:sp>
      </p:grpSp>
      <p:graphicFrame>
        <p:nvGraphicFramePr>
          <p:cNvPr id="14" name="表格 13"/>
          <p:cNvGraphicFramePr>
            <a:graphicFrameLocks noGrp="1"/>
          </p:cNvGraphicFramePr>
          <p:nvPr/>
        </p:nvGraphicFramePr>
        <p:xfrm>
          <a:off x="6796298" y="1226068"/>
          <a:ext cx="1489075" cy="1266828"/>
        </p:xfrm>
        <a:graphic>
          <a:graphicData uri="http://schemas.openxmlformats.org/drawingml/2006/table">
            <a:tbl>
              <a:tblPr/>
              <a:tblGrid>
                <a:gridCol w="744538"/>
                <a:gridCol w="744537"/>
              </a:tblGrid>
              <a:tr h="211138">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200" b="1" i="0" u="none" strike="noStrike" cap="none" normalizeH="0" baseline="0">
                          <a:ln>
                            <a:noFill/>
                          </a:ln>
                          <a:solidFill>
                            <a:srgbClr val="FFFFFF"/>
                          </a:solidFill>
                          <a:effectLst/>
                          <a:latin typeface="Arial" panose="020B0604020202020204" pitchFamily="34" charset="0"/>
                          <a:ea typeface="宋体" panose="02010600030101010101" pitchFamily="2" charset="-122"/>
                        </a:rPr>
                        <a:t>Itemset</a:t>
                      </a:r>
                      <a:endParaRPr kumimoji="0" lang="zh-CN" altLang="en-US" sz="1200" b="1" i="0" u="none" strike="noStrike" cap="none" normalizeH="0" baseline="0">
                        <a:ln>
                          <a:noFill/>
                        </a:ln>
                        <a:solidFill>
                          <a:srgbClr val="FFFFFF"/>
                        </a:solidFill>
                        <a:effectLst/>
                        <a:latin typeface="Arial" panose="020B0604020202020204" pitchFamily="34" charset="0"/>
                        <a:ea typeface="宋体" panose="02010600030101010101" pitchFamily="2" charset="-122"/>
                      </a:endParaRPr>
                    </a:p>
                  </a:txBody>
                  <a:tcPr marL="19316" marR="19316" marT="9661" marB="966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200" b="1" i="0" u="none" strike="noStrike" cap="none" normalizeH="0" baseline="0" dirty="0">
                          <a:ln>
                            <a:noFill/>
                          </a:ln>
                          <a:solidFill>
                            <a:srgbClr val="FFFFFF"/>
                          </a:solidFill>
                          <a:effectLst/>
                          <a:latin typeface="Arial" panose="020B0604020202020204" pitchFamily="34" charset="0"/>
                          <a:ea typeface="宋体" panose="02010600030101010101" pitchFamily="2" charset="-122"/>
                        </a:rPr>
                        <a:t>count</a:t>
                      </a:r>
                      <a:endParaRPr kumimoji="0" lang="zh-CN" altLang="en-US" sz="1200" b="1" i="0" u="none" strike="noStrike" cap="none" normalizeH="0" baseline="0" dirty="0">
                        <a:ln>
                          <a:noFill/>
                        </a:ln>
                        <a:solidFill>
                          <a:srgbClr val="FFFFFF"/>
                        </a:solidFill>
                        <a:effectLst/>
                        <a:latin typeface="Arial" panose="020B0604020202020204" pitchFamily="34" charset="0"/>
                        <a:ea typeface="宋体" panose="02010600030101010101" pitchFamily="2" charset="-122"/>
                      </a:endParaRPr>
                    </a:p>
                  </a:txBody>
                  <a:tcPr marL="19316" marR="19316" marT="9661" marB="966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211138">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a:t>
                      </a:r>
                      <a:r>
                        <a:rPr kumimoji="0" lang="zh-CN" altLang="en-US"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啤酒</a:t>
                      </a: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a:t>
                      </a:r>
                      <a:endParaRPr kumimoji="0" lang="zh-CN" altLang="en-US"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19312" marR="19312" marT="9623" marB="96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6</a:t>
                      </a:r>
                      <a:endParaRPr kumimoji="0" lang="zh-CN" altLang="en-US"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19312" marR="19312" marT="9623" marB="96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tr>
              <a:tr h="211138">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a:t>
                      </a:r>
                      <a:r>
                        <a:rPr kumimoji="0" lang="zh-CN" altLang="en-US"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牛奶</a:t>
                      </a: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a:t>
                      </a:r>
                      <a:endParaRPr kumimoji="0" lang="zh-CN" altLang="en-US"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19312" marR="19312" marT="9623" marB="96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EFFF"/>
                    </a:solid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7</a:t>
                      </a:r>
                      <a:endParaRPr kumimoji="0" lang="zh-CN" altLang="en-US"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19312" marR="19312" marT="9623" marB="96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EFFF"/>
                    </a:solidFill>
                  </a:tcPr>
                </a:tc>
              </a:tr>
              <a:tr h="211138">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a:t>
                      </a:r>
                      <a:r>
                        <a:rPr kumimoji="0" lang="zh-CN" altLang="en-US"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尿布</a:t>
                      </a: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a:t>
                      </a:r>
                      <a:endParaRPr kumimoji="0" lang="zh-CN" altLang="en-US"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19312" marR="19312" marT="9623" marB="96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6</a:t>
                      </a:r>
                      <a:endParaRPr kumimoji="0" lang="zh-CN" altLang="en-US"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19312" marR="19312" marT="9623" marB="96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tr>
              <a:tr h="211138">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a:t>
                      </a:r>
                      <a:r>
                        <a:rPr kumimoji="0" lang="zh-CN" altLang="en-US"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面包</a:t>
                      </a: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a:t>
                      </a:r>
                      <a:endParaRPr kumimoji="0" lang="zh-CN" altLang="en-US"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19312" marR="19312" marT="9623" marB="96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EFFF"/>
                    </a:solid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2</a:t>
                      </a:r>
                      <a:endParaRPr kumimoji="0" lang="zh-CN" altLang="en-US"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19312" marR="19312" marT="9623" marB="96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EFFF"/>
                    </a:solidFill>
                  </a:tcPr>
                </a:tc>
              </a:tr>
              <a:tr h="211138">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a:t>
                      </a:r>
                      <a:r>
                        <a:rPr kumimoji="0" lang="zh-CN" altLang="en-US"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炸鸡</a:t>
                      </a: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a:t>
                      </a:r>
                      <a:endParaRPr kumimoji="0" lang="zh-CN" altLang="en-US"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19312" marR="19312" marT="9623" marB="96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EFFF"/>
                    </a:solid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2</a:t>
                      </a:r>
                      <a:endParaRPr kumimoji="0" lang="zh-CN" altLang="en-US"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19312" marR="19312" marT="9623" marB="96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EFFF"/>
                    </a:solidFill>
                  </a:tcPr>
                </a:tc>
              </a:tr>
            </a:tbl>
          </a:graphicData>
        </a:graphic>
      </p:graphicFrame>
      <p:grpSp>
        <p:nvGrpSpPr>
          <p:cNvPr id="17" name="组 16"/>
          <p:cNvGrpSpPr/>
          <p:nvPr/>
        </p:nvGrpSpPr>
        <p:grpSpPr bwMode="auto">
          <a:xfrm>
            <a:off x="7083349" y="2507831"/>
            <a:ext cx="1439862" cy="688373"/>
            <a:chOff x="6660232" y="1563638"/>
            <a:chExt cx="1791660" cy="823790"/>
          </a:xfrm>
        </p:grpSpPr>
        <p:sp>
          <p:nvSpPr>
            <p:cNvPr id="15" name="下箭头标注 14"/>
            <p:cNvSpPr/>
            <p:nvPr/>
          </p:nvSpPr>
          <p:spPr>
            <a:xfrm>
              <a:off x="6660232" y="1563638"/>
              <a:ext cx="1791660" cy="823790"/>
            </a:xfrm>
            <a:prstGeom prst="downArrowCallout">
              <a:avLst>
                <a:gd name="adj1" fmla="val 25000"/>
                <a:gd name="adj2" fmla="val 26321"/>
                <a:gd name="adj3" fmla="val 25000"/>
                <a:gd name="adj4" fmla="val 64977"/>
              </a:avLst>
            </a:prstGeom>
            <a:solidFill>
              <a:schemeClr val="bg2">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ctr">
                <a:lnSpc>
                  <a:spcPct val="130000"/>
                </a:lnSpc>
                <a:defRPr/>
              </a:pPr>
              <a:endParaRPr lang="zh-CN" altLang="en-US" sz="1200" b="1" dirty="0">
                <a:latin typeface="微软雅黑" panose="020B0503020204020204" pitchFamily="34" charset="-122"/>
                <a:ea typeface="微软雅黑" panose="020B0503020204020204" pitchFamily="34" charset="-122"/>
              </a:endParaRPr>
            </a:p>
          </p:txBody>
        </p:sp>
        <p:sp>
          <p:nvSpPr>
            <p:cNvPr id="45204" name="文本框 15"/>
            <p:cNvSpPr txBox="1">
              <a:spLocks noChangeArrowheads="1"/>
            </p:cNvSpPr>
            <p:nvPr/>
          </p:nvSpPr>
          <p:spPr bwMode="auto">
            <a:xfrm>
              <a:off x="6770963" y="1563638"/>
              <a:ext cx="1570197" cy="532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200" b="1" dirty="0">
                  <a:solidFill>
                    <a:schemeClr val="bg1"/>
                  </a:solidFill>
                  <a:latin typeface="微软雅黑" panose="020B0503020204020204" pitchFamily="34" charset="-122"/>
                  <a:ea typeface="微软雅黑" panose="020B0503020204020204" pitchFamily="34" charset="-122"/>
                </a:rPr>
                <a:t>在一级频度集上</a:t>
              </a:r>
              <a:endParaRPr lang="en-US" altLang="zh-CN" sz="1200" b="1" dirty="0">
                <a:solidFill>
                  <a:schemeClr val="bg1"/>
                </a:solidFill>
                <a:latin typeface="微软雅黑" panose="020B0503020204020204" pitchFamily="34" charset="-122"/>
                <a:ea typeface="微软雅黑" panose="020B0503020204020204" pitchFamily="34" charset="-122"/>
              </a:endParaRPr>
            </a:p>
            <a:p>
              <a:pPr>
                <a:spcBef>
                  <a:spcPct val="0"/>
                </a:spcBef>
                <a:buClrTx/>
                <a:buSzTx/>
                <a:buFontTx/>
                <a:buNone/>
              </a:pPr>
              <a:r>
                <a:rPr lang="zh-CN" altLang="en-US" sz="1200" b="1" dirty="0">
                  <a:solidFill>
                    <a:schemeClr val="bg1"/>
                  </a:solidFill>
                  <a:latin typeface="微软雅黑" panose="020B0503020204020204" pitchFamily="34" charset="-122"/>
                  <a:ea typeface="微软雅黑" panose="020B0503020204020204" pitchFamily="34" charset="-122"/>
                </a:rPr>
                <a:t>生成二级候选集</a:t>
              </a:r>
              <a:endParaRPr kumimoji="1" lang="zh-CN" altLang="en-US" sz="1600" dirty="0"/>
            </a:p>
          </p:txBody>
        </p:sp>
      </p:grpSp>
      <p:grpSp>
        <p:nvGrpSpPr>
          <p:cNvPr id="21" name="组 20"/>
          <p:cNvGrpSpPr/>
          <p:nvPr/>
        </p:nvGrpSpPr>
        <p:grpSpPr bwMode="auto">
          <a:xfrm>
            <a:off x="5240338" y="3763963"/>
            <a:ext cx="2211387" cy="523220"/>
            <a:chOff x="4519908" y="2571748"/>
            <a:chExt cx="2212332" cy="522566"/>
          </a:xfrm>
        </p:grpSpPr>
        <p:sp>
          <p:nvSpPr>
            <p:cNvPr id="19" name="右箭头标注 18"/>
            <p:cNvSpPr/>
            <p:nvPr/>
          </p:nvSpPr>
          <p:spPr>
            <a:xfrm rot="10800000">
              <a:off x="4519908" y="2571748"/>
              <a:ext cx="2212332" cy="513707"/>
            </a:xfrm>
            <a:prstGeom prst="rightArrowCallout">
              <a:avLst>
                <a:gd name="adj1" fmla="val 25000"/>
                <a:gd name="adj2" fmla="val 25000"/>
                <a:gd name="adj3" fmla="val 25000"/>
                <a:gd name="adj4" fmla="val 87195"/>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defRPr/>
              </a:pPr>
              <a:endParaRPr lang="zh-CN" altLang="en-US" sz="1015" b="1" dirty="0">
                <a:latin typeface="微软雅黑" panose="020B0503020204020204" pitchFamily="34" charset="-122"/>
                <a:ea typeface="微软雅黑" panose="020B0503020204020204" pitchFamily="34" charset="-122"/>
              </a:endParaRPr>
            </a:p>
          </p:txBody>
        </p:sp>
        <p:sp>
          <p:nvSpPr>
            <p:cNvPr id="45202" name="文本框 19"/>
            <p:cNvSpPr txBox="1">
              <a:spLocks noChangeArrowheads="1"/>
            </p:cNvSpPr>
            <p:nvPr/>
          </p:nvSpPr>
          <p:spPr bwMode="auto">
            <a:xfrm>
              <a:off x="4851874" y="2571748"/>
              <a:ext cx="1880365" cy="522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kumimoji="1" lang="zh-CN" altLang="en-US" sz="1400" b="1" dirty="0">
                  <a:solidFill>
                    <a:schemeClr val="bg1"/>
                  </a:solidFill>
                  <a:latin typeface="微软雅黑" panose="020B0503020204020204" pitchFamily="34" charset="-122"/>
                  <a:ea typeface="微软雅黑" panose="020B0503020204020204" pitchFamily="34" charset="-122"/>
                </a:rPr>
                <a:t>扫描所有交易记录，对每个候选计数</a:t>
              </a:r>
              <a:endParaRPr kumimoji="1" lang="zh-CN" altLang="en-US" sz="1800" dirty="0"/>
            </a:p>
          </p:txBody>
        </p:sp>
      </p:grpSp>
      <p:graphicFrame>
        <p:nvGraphicFramePr>
          <p:cNvPr id="22" name="表格 21"/>
          <p:cNvGraphicFramePr>
            <a:graphicFrameLocks noGrp="1"/>
          </p:cNvGraphicFramePr>
          <p:nvPr/>
        </p:nvGraphicFramePr>
        <p:xfrm>
          <a:off x="3571838" y="2949358"/>
          <a:ext cx="1660523" cy="2224288"/>
        </p:xfrm>
        <a:graphic>
          <a:graphicData uri="http://schemas.openxmlformats.org/drawingml/2006/table">
            <a:tbl>
              <a:tblPr/>
              <a:tblGrid>
                <a:gridCol w="830989"/>
                <a:gridCol w="829534"/>
              </a:tblGrid>
              <a:tr h="201613">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200" b="1" i="0" u="none" strike="noStrike" cap="none" normalizeH="0" baseline="0">
                          <a:ln>
                            <a:noFill/>
                          </a:ln>
                          <a:solidFill>
                            <a:srgbClr val="FFFFFF"/>
                          </a:solidFill>
                          <a:effectLst/>
                          <a:latin typeface="Arial" panose="020B0604020202020204" pitchFamily="34" charset="0"/>
                          <a:ea typeface="宋体" panose="02010600030101010101" pitchFamily="2" charset="-122"/>
                        </a:rPr>
                        <a:t>Itemset</a:t>
                      </a:r>
                      <a:endParaRPr kumimoji="0" lang="zh-CN" altLang="en-US" sz="1200" b="1" i="0" u="none" strike="noStrike" cap="none" normalizeH="0" baseline="0">
                        <a:ln>
                          <a:noFill/>
                        </a:ln>
                        <a:solidFill>
                          <a:srgbClr val="FFFFFF"/>
                        </a:solidFill>
                        <a:effectLst/>
                        <a:latin typeface="Arial" panose="020B0604020202020204" pitchFamily="34" charset="0"/>
                        <a:ea typeface="宋体" panose="02010600030101010101" pitchFamily="2" charset="-122"/>
                      </a:endParaRPr>
                    </a:p>
                  </a:txBody>
                  <a:tcPr marL="19323" marR="19323" marT="9664" marB="966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200" b="1" i="0" u="none" strike="noStrike" cap="none" normalizeH="0" baseline="0">
                          <a:ln>
                            <a:noFill/>
                          </a:ln>
                          <a:solidFill>
                            <a:srgbClr val="FFFFFF"/>
                          </a:solidFill>
                          <a:effectLst/>
                          <a:latin typeface="Arial" panose="020B0604020202020204" pitchFamily="34" charset="0"/>
                          <a:ea typeface="宋体" panose="02010600030101010101" pitchFamily="2" charset="-122"/>
                        </a:rPr>
                        <a:t>count</a:t>
                      </a:r>
                      <a:endParaRPr kumimoji="0" lang="zh-CN" altLang="en-US" sz="1200" b="1" i="0" u="none" strike="noStrike" cap="none" normalizeH="0" baseline="0">
                        <a:ln>
                          <a:noFill/>
                        </a:ln>
                        <a:solidFill>
                          <a:srgbClr val="FFFFFF"/>
                        </a:solidFill>
                        <a:effectLst/>
                        <a:latin typeface="Arial" panose="020B0604020202020204" pitchFamily="34" charset="0"/>
                        <a:ea typeface="宋体" panose="02010600030101010101" pitchFamily="2" charset="-122"/>
                      </a:endParaRPr>
                    </a:p>
                  </a:txBody>
                  <a:tcPr marL="19323" marR="19323" marT="9664" marB="966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201613">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a:t>
                      </a:r>
                      <a:r>
                        <a:rPr kumimoji="0" lang="zh-CN" altLang="en-US"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啤酒</a:t>
                      </a: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a:t>
                      </a:r>
                      <a:r>
                        <a:rPr kumimoji="0" lang="zh-CN" altLang="en-US"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牛奶</a:t>
                      </a: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a:t>
                      </a:r>
                      <a:endParaRPr kumimoji="0" lang="zh-CN" altLang="en-US"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19312" marR="19312" marT="9623" marB="96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4</a:t>
                      </a:r>
                      <a:endParaRPr kumimoji="0" lang="zh-CN" altLang="en-US"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19323" marR="19323" marT="9664" marB="966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tr>
              <a:tr h="201613">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a:t>
                      </a:r>
                      <a:r>
                        <a:rPr kumimoji="0" lang="zh-CN" altLang="en-US"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啤酒</a:t>
                      </a: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a:t>
                      </a:r>
                      <a:r>
                        <a:rPr kumimoji="0" lang="zh-CN" altLang="en-US"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尿布</a:t>
                      </a: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a:t>
                      </a:r>
                      <a:endParaRPr kumimoji="0" lang="zh-CN" altLang="en-US"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19312" marR="19312" marT="9623" marB="96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EFFF"/>
                    </a:solid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4</a:t>
                      </a:r>
                      <a:endParaRPr kumimoji="0" lang="zh-CN" altLang="en-US"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19323" marR="19323" marT="9664" marB="966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EFFF"/>
                    </a:solidFill>
                  </a:tcPr>
                </a:tc>
              </a:tr>
              <a:tr h="201613">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a:t>
                      </a:r>
                      <a:r>
                        <a:rPr kumimoji="0" lang="zh-CN" altLang="en-US"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啤酒</a:t>
                      </a: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a:t>
                      </a:r>
                      <a:r>
                        <a:rPr kumimoji="0" lang="zh-CN" altLang="en-US"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面包</a:t>
                      </a: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a:t>
                      </a:r>
                      <a:endParaRPr kumimoji="0" lang="zh-CN" altLang="en-US"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19312" marR="19312" marT="9623" marB="96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E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1</a:t>
                      </a:r>
                      <a:endParaRPr kumimoji="0" lang="zh-CN" altLang="en-US"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19323" marR="19323" marT="9664" marB="966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EFFF"/>
                    </a:solidFill>
                  </a:tcPr>
                </a:tc>
              </a:tr>
              <a:tr h="201613">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a:t>
                      </a:r>
                      <a:r>
                        <a:rPr kumimoji="0" lang="zh-CN" altLang="en-US"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啤酒</a:t>
                      </a: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a:t>
                      </a:r>
                      <a:r>
                        <a:rPr kumimoji="0" lang="zh-CN" altLang="en-US"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炸鸡</a:t>
                      </a: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a:t>
                      </a:r>
                      <a:endParaRPr kumimoji="0" lang="zh-CN" altLang="en-US"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19312" marR="19312" marT="9623" marB="96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a:ln>
                            <a:noFill/>
                          </a:ln>
                          <a:solidFill>
                            <a:srgbClr val="000000"/>
                          </a:solidFill>
                          <a:effectLst/>
                          <a:latin typeface="Arial" panose="020B0604020202020204" pitchFamily="34" charset="0"/>
                          <a:ea typeface="宋体" panose="02010600030101010101" pitchFamily="2" charset="-122"/>
                        </a:rPr>
                        <a:t>2</a:t>
                      </a:r>
                      <a:endParaRPr kumimoji="0" lang="zh-CN" altLang="en-US" sz="12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19323" marR="19323" marT="9664" marB="966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tr>
              <a:tr h="201613">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a:t>
                      </a:r>
                      <a:r>
                        <a:rPr kumimoji="0" lang="zh-CN" altLang="en-US"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牛奶</a:t>
                      </a: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a:t>
                      </a:r>
                      <a:r>
                        <a:rPr kumimoji="0" lang="zh-CN" altLang="en-US"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尿布</a:t>
                      </a: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a:t>
                      </a:r>
                      <a:endParaRPr kumimoji="0" lang="zh-CN" altLang="en-US"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19312" marR="19312" marT="9623" marB="96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EFFF"/>
                    </a:solid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4</a:t>
                      </a:r>
                      <a:endParaRPr kumimoji="0" lang="zh-CN" altLang="en-US"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19323" marR="19323" marT="9664" marB="966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EFFF"/>
                    </a:solidFill>
                  </a:tcPr>
                </a:tc>
              </a:tr>
              <a:tr h="201613">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a:t>
                      </a:r>
                      <a:r>
                        <a:rPr kumimoji="0" lang="zh-CN" altLang="en-US"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牛奶</a:t>
                      </a: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a:t>
                      </a:r>
                      <a:r>
                        <a:rPr kumimoji="0" lang="zh-CN" altLang="en-US"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面包</a:t>
                      </a: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a:t>
                      </a:r>
                      <a:endParaRPr kumimoji="0" lang="zh-CN" altLang="en-US"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19312" marR="19312" marT="9623" marB="96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2</a:t>
                      </a:r>
                      <a:endParaRPr kumimoji="0" lang="zh-CN" altLang="en-US"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19323" marR="19323" marT="9664" marB="966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tr>
              <a:tr h="201613">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a:t>
                      </a:r>
                      <a:r>
                        <a:rPr kumimoji="0" lang="zh-CN" altLang="en-US"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牛奶</a:t>
                      </a: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a:t>
                      </a:r>
                      <a:r>
                        <a:rPr kumimoji="0" lang="zh-CN" altLang="en-US"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炸鸡</a:t>
                      </a: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a:t>
                      </a:r>
                      <a:endParaRPr kumimoji="0" lang="zh-CN" altLang="en-US"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19312" marR="19312" marT="9623" marB="96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EFFF"/>
                    </a:solid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2</a:t>
                      </a:r>
                      <a:endParaRPr kumimoji="0" lang="zh-CN" altLang="en-US"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19323" marR="19323" marT="9664" marB="966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EFFF"/>
                    </a:solidFill>
                  </a:tcPr>
                </a:tc>
              </a:tr>
              <a:tr h="201613">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a:t>
                      </a:r>
                      <a:r>
                        <a:rPr kumimoji="0" lang="zh-CN" altLang="en-US"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尿布</a:t>
                      </a: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a:t>
                      </a:r>
                      <a:r>
                        <a:rPr kumimoji="0" lang="zh-CN" altLang="en-US"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面包</a:t>
                      </a: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a:t>
                      </a:r>
                      <a:endParaRPr kumimoji="0" lang="zh-CN" altLang="en-US"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19312" marR="19312" marT="9623" marB="96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E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0</a:t>
                      </a:r>
                      <a:endParaRPr kumimoji="0" lang="zh-CN" altLang="en-US"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19323" marR="19323" marT="9664" marB="966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EFFF"/>
                    </a:solidFill>
                  </a:tcPr>
                </a:tc>
              </a:tr>
              <a:tr h="201613">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a:t>
                      </a:r>
                      <a:r>
                        <a:rPr kumimoji="0" lang="zh-CN" altLang="en-US"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尿布</a:t>
                      </a: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a:t>
                      </a:r>
                      <a:r>
                        <a:rPr kumimoji="0" lang="zh-CN" altLang="en-US"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炸鸡</a:t>
                      </a: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a:t>
                      </a:r>
                      <a:endParaRPr kumimoji="0" lang="zh-CN" altLang="en-US"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19312" marR="19312" marT="9623" marB="96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E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1</a:t>
                      </a:r>
                      <a:endParaRPr kumimoji="0" lang="zh-CN" altLang="en-US"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19323" marR="19323" marT="9664" marB="966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EFFF"/>
                    </a:solidFill>
                  </a:tcPr>
                </a:tc>
              </a:tr>
              <a:tr h="201613">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a:t>
                      </a:r>
                      <a:r>
                        <a:rPr kumimoji="0" lang="zh-CN" altLang="en-US"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面包</a:t>
                      </a: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a:t>
                      </a:r>
                      <a:r>
                        <a:rPr kumimoji="0" lang="zh-CN" altLang="en-US"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炸鸡</a:t>
                      </a: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a:t>
                      </a:r>
                      <a:endParaRPr kumimoji="0" lang="zh-CN" altLang="en-US"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19312" marR="19312" marT="9623" marB="96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E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0</a:t>
                      </a:r>
                      <a:endParaRPr kumimoji="0" lang="zh-CN" altLang="en-US"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19323" marR="19323" marT="9664" marB="966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EFFF"/>
                    </a:solidFill>
                  </a:tcPr>
                </a:tc>
              </a:tr>
            </a:tbl>
          </a:graphicData>
        </a:graphic>
      </p:graphicFrame>
      <p:grpSp>
        <p:nvGrpSpPr>
          <p:cNvPr id="27" name="组 26"/>
          <p:cNvGrpSpPr/>
          <p:nvPr/>
        </p:nvGrpSpPr>
        <p:grpSpPr bwMode="auto">
          <a:xfrm>
            <a:off x="1950991" y="3470278"/>
            <a:ext cx="1612897" cy="738664"/>
            <a:chOff x="1501709" y="2307586"/>
            <a:chExt cx="1612675" cy="524566"/>
          </a:xfrm>
        </p:grpSpPr>
        <p:sp>
          <p:nvSpPr>
            <p:cNvPr id="23" name="右箭头标注 22"/>
            <p:cNvSpPr/>
            <p:nvPr/>
          </p:nvSpPr>
          <p:spPr>
            <a:xfrm rot="10800000">
              <a:off x="1501709" y="2315514"/>
              <a:ext cx="1612675" cy="512121"/>
            </a:xfrm>
            <a:prstGeom prst="rightArrowCallout">
              <a:avLst>
                <a:gd name="adj1" fmla="val 25000"/>
                <a:gd name="adj2" fmla="val 25000"/>
                <a:gd name="adj3" fmla="val 25000"/>
                <a:gd name="adj4" fmla="val 87195"/>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defRPr/>
              </a:pPr>
              <a:endParaRPr lang="zh-CN" altLang="en-US" sz="1015" b="1" dirty="0">
                <a:latin typeface="微软雅黑" panose="020B0503020204020204" pitchFamily="34" charset="-122"/>
                <a:ea typeface="微软雅黑" panose="020B0503020204020204" pitchFamily="34" charset="-122"/>
              </a:endParaRPr>
            </a:p>
          </p:txBody>
        </p:sp>
        <p:sp>
          <p:nvSpPr>
            <p:cNvPr id="45200" name="文本框 24"/>
            <p:cNvSpPr txBox="1">
              <a:spLocks noChangeArrowheads="1"/>
            </p:cNvSpPr>
            <p:nvPr/>
          </p:nvSpPr>
          <p:spPr bwMode="auto">
            <a:xfrm>
              <a:off x="1746420" y="2307586"/>
              <a:ext cx="1326450" cy="524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400" b="1" dirty="0">
                  <a:solidFill>
                    <a:schemeClr val="bg1"/>
                  </a:solidFill>
                  <a:latin typeface="微软雅黑" panose="020B0503020204020204" pitchFamily="34" charset="-122"/>
                  <a:ea typeface="微软雅黑" panose="020B0503020204020204" pitchFamily="34" charset="-122"/>
                </a:rPr>
                <a:t>比较候选支持度计数与最小支持度计数</a:t>
              </a:r>
              <a:endParaRPr kumimoji="1" lang="zh-CN" altLang="en-US" sz="1800" dirty="0"/>
            </a:p>
          </p:txBody>
        </p:sp>
      </p:grpSp>
      <p:grpSp>
        <p:nvGrpSpPr>
          <p:cNvPr id="10" name="组 9"/>
          <p:cNvGrpSpPr/>
          <p:nvPr/>
        </p:nvGrpSpPr>
        <p:grpSpPr bwMode="auto">
          <a:xfrm>
            <a:off x="152688" y="4641532"/>
            <a:ext cx="1443038" cy="823912"/>
            <a:chOff x="126330" y="4274700"/>
            <a:chExt cx="1443449" cy="823790"/>
          </a:xfrm>
        </p:grpSpPr>
        <p:sp>
          <p:nvSpPr>
            <p:cNvPr id="29" name="下箭头标注 28"/>
            <p:cNvSpPr/>
            <p:nvPr/>
          </p:nvSpPr>
          <p:spPr>
            <a:xfrm>
              <a:off x="140622" y="4274700"/>
              <a:ext cx="1429157" cy="823790"/>
            </a:xfrm>
            <a:prstGeom prst="downArrowCallout">
              <a:avLst>
                <a:gd name="adj1" fmla="val 25000"/>
                <a:gd name="adj2" fmla="val 26321"/>
                <a:gd name="adj3" fmla="val 25000"/>
                <a:gd name="adj4" fmla="val 64977"/>
              </a:avLst>
            </a:prstGeom>
            <a:solidFill>
              <a:schemeClr val="bg2">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ctr">
                <a:lnSpc>
                  <a:spcPct val="130000"/>
                </a:lnSpc>
                <a:defRPr/>
              </a:pPr>
              <a:endParaRPr lang="zh-CN" altLang="en-US" sz="1200" b="1" dirty="0">
                <a:latin typeface="微软雅黑" panose="020B0503020204020204" pitchFamily="34" charset="-122"/>
                <a:ea typeface="微软雅黑" panose="020B0503020204020204" pitchFamily="34" charset="-122"/>
              </a:endParaRPr>
            </a:p>
          </p:txBody>
        </p:sp>
        <p:sp>
          <p:nvSpPr>
            <p:cNvPr id="45198" name="文本框 30"/>
            <p:cNvSpPr txBox="1">
              <a:spLocks noChangeArrowheads="1"/>
            </p:cNvSpPr>
            <p:nvPr/>
          </p:nvSpPr>
          <p:spPr bwMode="auto">
            <a:xfrm>
              <a:off x="126330" y="4284528"/>
              <a:ext cx="144142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400" b="1" dirty="0">
                  <a:solidFill>
                    <a:schemeClr val="bg1"/>
                  </a:solidFill>
                  <a:latin typeface="微软雅黑" panose="020B0503020204020204" pitchFamily="34" charset="-122"/>
                  <a:ea typeface="微软雅黑" panose="020B0503020204020204" pitchFamily="34" charset="-122"/>
                </a:rPr>
                <a:t>在二级频度集上</a:t>
              </a:r>
              <a:endParaRPr lang="en-US" altLang="zh-CN" sz="1400" b="1" dirty="0">
                <a:solidFill>
                  <a:schemeClr val="bg1"/>
                </a:solidFill>
                <a:latin typeface="微软雅黑" panose="020B0503020204020204" pitchFamily="34" charset="-122"/>
                <a:ea typeface="微软雅黑" panose="020B0503020204020204" pitchFamily="34" charset="-122"/>
              </a:endParaRPr>
            </a:p>
            <a:p>
              <a:pPr>
                <a:spcBef>
                  <a:spcPct val="0"/>
                </a:spcBef>
                <a:buClrTx/>
                <a:buSzTx/>
                <a:buFontTx/>
                <a:buNone/>
              </a:pPr>
              <a:r>
                <a:rPr lang="zh-CN" altLang="en-US" sz="1400" b="1" dirty="0">
                  <a:solidFill>
                    <a:schemeClr val="bg1"/>
                  </a:solidFill>
                  <a:latin typeface="微软雅黑" panose="020B0503020204020204" pitchFamily="34" charset="-122"/>
                  <a:ea typeface="微软雅黑" panose="020B0503020204020204" pitchFamily="34" charset="-122"/>
                </a:rPr>
                <a:t>生成三级候选集</a:t>
              </a:r>
              <a:endParaRPr kumimoji="1" lang="zh-CN" altLang="en-US" sz="1800" dirty="0"/>
            </a:p>
          </p:txBody>
        </p:sp>
      </p:grpSp>
      <p:graphicFrame>
        <p:nvGraphicFramePr>
          <p:cNvPr id="32" name="表格 31"/>
          <p:cNvGraphicFramePr>
            <a:graphicFrameLocks noGrp="1"/>
          </p:cNvGraphicFramePr>
          <p:nvPr/>
        </p:nvGraphicFramePr>
        <p:xfrm>
          <a:off x="107504" y="5560403"/>
          <a:ext cx="1368152" cy="695325"/>
        </p:xfrm>
        <a:graphic>
          <a:graphicData uri="http://schemas.openxmlformats.org/drawingml/2006/table">
            <a:tbl>
              <a:tblPr/>
              <a:tblGrid>
                <a:gridCol w="1368152"/>
              </a:tblGrid>
              <a:tr h="231775">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200" b="1" i="0" u="none" strike="noStrike" cap="none" normalizeH="0" baseline="0">
                          <a:ln>
                            <a:noFill/>
                          </a:ln>
                          <a:solidFill>
                            <a:srgbClr val="FFFFFF"/>
                          </a:solidFill>
                          <a:effectLst/>
                          <a:latin typeface="Arial" panose="020B0604020202020204" pitchFamily="34" charset="0"/>
                          <a:ea typeface="宋体" panose="02010600030101010101" pitchFamily="2" charset="-122"/>
                        </a:rPr>
                        <a:t>Itemset</a:t>
                      </a:r>
                      <a:endParaRPr kumimoji="0" lang="zh-CN" altLang="en-US" sz="1200" b="1" i="0" u="none" strike="noStrike" cap="none" normalizeH="0" baseline="0">
                        <a:ln>
                          <a:noFill/>
                        </a:ln>
                        <a:solidFill>
                          <a:srgbClr val="FFFFFF"/>
                        </a:solidFill>
                        <a:effectLst/>
                        <a:latin typeface="Arial" panose="020B0604020202020204" pitchFamily="34" charset="0"/>
                        <a:ea typeface="宋体" panose="02010600030101010101" pitchFamily="2" charset="-122"/>
                      </a:endParaRPr>
                    </a:p>
                  </a:txBody>
                  <a:tcPr marL="19309" marR="19309" marT="9632" marB="963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231775">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a:t>
                      </a:r>
                      <a:r>
                        <a:rPr kumimoji="0" lang="zh-CN" altLang="en-US"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啤酒</a:t>
                      </a: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a:t>
                      </a:r>
                      <a:r>
                        <a:rPr kumimoji="0" lang="zh-CN" altLang="en-US"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牛奶</a:t>
                      </a: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a:t>
                      </a:r>
                      <a:r>
                        <a:rPr kumimoji="0" lang="zh-CN" altLang="en-US"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尿布</a:t>
                      </a: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a:t>
                      </a:r>
                      <a:endParaRPr kumimoji="0" lang="zh-CN" altLang="en-US"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15282" marR="15282" marT="7622" marB="762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DEDEFF"/>
                    </a:solidFill>
                  </a:tcPr>
                </a:tc>
              </a:tr>
              <a:tr h="231775">
                <a:tc>
                  <a: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a:t>
                      </a:r>
                      <a:r>
                        <a:rPr kumimoji="0" lang="zh-CN" altLang="en-US"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啤酒</a:t>
                      </a: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a:t>
                      </a:r>
                      <a:r>
                        <a:rPr kumimoji="0" lang="zh-CN" altLang="en-US"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牛奶</a:t>
                      </a: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a:t>
                      </a:r>
                      <a:r>
                        <a:rPr kumimoji="0" lang="zh-CN" altLang="en-US"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炸鸡</a:t>
                      </a: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a:t>
                      </a:r>
                      <a:endParaRPr kumimoji="0" lang="zh-CN" altLang="en-US"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15282" marR="15282" marT="7622" marB="762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tr>
            </a:tbl>
          </a:graphicData>
        </a:graphic>
      </p:graphicFrame>
      <p:grpSp>
        <p:nvGrpSpPr>
          <p:cNvPr id="5" name="组 4"/>
          <p:cNvGrpSpPr/>
          <p:nvPr/>
        </p:nvGrpSpPr>
        <p:grpSpPr bwMode="auto">
          <a:xfrm>
            <a:off x="1547664" y="5753476"/>
            <a:ext cx="2016224" cy="523875"/>
            <a:chOff x="1682084" y="5234984"/>
            <a:chExt cx="2079626" cy="523220"/>
          </a:xfrm>
        </p:grpSpPr>
        <p:sp>
          <p:nvSpPr>
            <p:cNvPr id="35" name="右箭头标注 34"/>
            <p:cNvSpPr/>
            <p:nvPr/>
          </p:nvSpPr>
          <p:spPr>
            <a:xfrm>
              <a:off x="1700436" y="5234984"/>
              <a:ext cx="2061274" cy="475655"/>
            </a:xfrm>
            <a:prstGeom prst="rightArrowCallout">
              <a:avLst>
                <a:gd name="adj1" fmla="val 20756"/>
                <a:gd name="adj2" fmla="val 25000"/>
                <a:gd name="adj3" fmla="val 25000"/>
                <a:gd name="adj4" fmla="val 87195"/>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defRPr/>
              </a:pPr>
              <a:r>
                <a:rPr lang="zh-CN" altLang="en-US" sz="1015" b="1" dirty="0">
                  <a:latin typeface="微软雅黑" panose="020B0503020204020204" pitchFamily="34" charset="-122"/>
                  <a:ea typeface="微软雅黑" panose="020B0503020204020204" pitchFamily="34" charset="-122"/>
                </a:rPr>
                <a:t>       </a:t>
              </a:r>
              <a:endParaRPr lang="zh-CN" altLang="en-US" sz="1015" b="1" dirty="0">
                <a:latin typeface="微软雅黑" panose="020B0503020204020204" pitchFamily="34" charset="-122"/>
                <a:ea typeface="微软雅黑" panose="020B0503020204020204" pitchFamily="34" charset="-122"/>
              </a:endParaRPr>
            </a:p>
          </p:txBody>
        </p:sp>
        <p:sp>
          <p:nvSpPr>
            <p:cNvPr id="45196" name="文本框 36"/>
            <p:cNvSpPr txBox="1">
              <a:spLocks noChangeArrowheads="1"/>
            </p:cNvSpPr>
            <p:nvPr/>
          </p:nvSpPr>
          <p:spPr bwMode="auto">
            <a:xfrm>
              <a:off x="1682084" y="5234984"/>
              <a:ext cx="185194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400" b="1" dirty="0">
                  <a:solidFill>
                    <a:schemeClr val="bg1"/>
                  </a:solidFill>
                  <a:latin typeface="微软雅黑" panose="020B0503020204020204" pitchFamily="34" charset="-122"/>
                  <a:ea typeface="微软雅黑" panose="020B0503020204020204" pitchFamily="34" charset="-122"/>
                </a:rPr>
                <a:t>扫描数据库，统计三级候选集的出现次数</a:t>
              </a:r>
              <a:endParaRPr kumimoji="1" lang="zh-CN" altLang="en-US" sz="1800" dirty="0"/>
            </a:p>
          </p:txBody>
        </p:sp>
      </p:grpSp>
      <p:graphicFrame>
        <p:nvGraphicFramePr>
          <p:cNvPr id="38" name="表格 37"/>
          <p:cNvGraphicFramePr>
            <a:graphicFrameLocks noGrp="1"/>
          </p:cNvGraphicFramePr>
          <p:nvPr/>
        </p:nvGraphicFramePr>
        <p:xfrm>
          <a:off x="3563888" y="5660721"/>
          <a:ext cx="2211388" cy="661760"/>
        </p:xfrm>
        <a:graphic>
          <a:graphicData uri="http://schemas.openxmlformats.org/drawingml/2006/table">
            <a:tbl>
              <a:tblPr/>
              <a:tblGrid>
                <a:gridCol w="1368151"/>
                <a:gridCol w="843237"/>
              </a:tblGrid>
              <a:tr h="157322">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200" b="1" i="0" u="none" strike="noStrike" cap="none" normalizeH="0" baseline="0" dirty="0">
                          <a:ln>
                            <a:noFill/>
                          </a:ln>
                          <a:solidFill>
                            <a:srgbClr val="FFFFFF"/>
                          </a:solidFill>
                          <a:effectLst/>
                          <a:latin typeface="Arial" panose="020B0604020202020204" pitchFamily="34" charset="0"/>
                          <a:ea typeface="宋体" panose="02010600030101010101" pitchFamily="2" charset="-122"/>
                        </a:rPr>
                        <a:t>Itemset</a:t>
                      </a:r>
                      <a:endParaRPr kumimoji="0" lang="zh-CN" altLang="en-US" sz="1200" b="1" i="0" u="none" strike="noStrike" cap="none" normalizeH="0" baseline="0" dirty="0">
                        <a:ln>
                          <a:noFill/>
                        </a:ln>
                        <a:solidFill>
                          <a:srgbClr val="FFFFFF"/>
                        </a:solidFill>
                        <a:effectLst/>
                        <a:latin typeface="Arial" panose="020B0604020202020204" pitchFamily="34" charset="0"/>
                        <a:ea typeface="宋体" panose="02010600030101010101" pitchFamily="2" charset="-122"/>
                      </a:endParaRPr>
                    </a:p>
                  </a:txBody>
                  <a:tcPr marL="19330" marR="19330" marT="9628" marB="962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200" b="1" i="0" u="none" strike="noStrike" cap="none" normalizeH="0" baseline="0">
                          <a:ln>
                            <a:noFill/>
                          </a:ln>
                          <a:solidFill>
                            <a:srgbClr val="FFFFFF"/>
                          </a:solidFill>
                          <a:effectLst/>
                          <a:latin typeface="Arial" panose="020B0604020202020204" pitchFamily="34" charset="0"/>
                          <a:ea typeface="宋体" panose="02010600030101010101" pitchFamily="2" charset="-122"/>
                        </a:rPr>
                        <a:t>count</a:t>
                      </a:r>
                      <a:endParaRPr kumimoji="0" lang="zh-CN" altLang="en-US" sz="1200" b="1" i="0" u="none" strike="noStrike" cap="none" normalizeH="0" baseline="0">
                        <a:ln>
                          <a:noFill/>
                        </a:ln>
                        <a:solidFill>
                          <a:srgbClr val="FFFFFF"/>
                        </a:solidFill>
                        <a:effectLst/>
                        <a:latin typeface="Arial" panose="020B0604020202020204" pitchFamily="34" charset="0"/>
                        <a:ea typeface="宋体" panose="02010600030101010101" pitchFamily="2" charset="-122"/>
                      </a:endParaRPr>
                    </a:p>
                  </a:txBody>
                  <a:tcPr marL="19330" marR="19330" marT="9628" marB="962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229812">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a:t>
                      </a:r>
                      <a:r>
                        <a:rPr kumimoji="0" lang="zh-CN" altLang="en-US"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啤酒</a:t>
                      </a: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a:t>
                      </a:r>
                      <a:r>
                        <a:rPr kumimoji="0" lang="zh-CN" altLang="en-US"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牛奶</a:t>
                      </a: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a:t>
                      </a:r>
                      <a:r>
                        <a:rPr kumimoji="0" lang="zh-CN" altLang="en-US"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尿布</a:t>
                      </a: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a:t>
                      </a:r>
                      <a:endParaRPr kumimoji="0" lang="zh-CN" altLang="en-US"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15282" marR="15282" marT="7622" marB="762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DEDEFF"/>
                    </a:solid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2</a:t>
                      </a:r>
                      <a:endParaRPr kumimoji="0" lang="zh-CN" altLang="en-US"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19330" marR="19330" marT="9628" marB="962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DEDEFF"/>
                    </a:solidFill>
                  </a:tcPr>
                </a:tc>
              </a:tr>
              <a:tr h="229812">
                <a:tc>
                  <a: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a:t>
                      </a:r>
                      <a:r>
                        <a:rPr kumimoji="0" lang="zh-CN" altLang="en-US"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啤酒</a:t>
                      </a: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a:t>
                      </a:r>
                      <a:r>
                        <a:rPr kumimoji="0" lang="zh-CN" altLang="en-US"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牛奶</a:t>
                      </a: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a:t>
                      </a:r>
                      <a:r>
                        <a:rPr kumimoji="0" lang="zh-CN" altLang="en-US"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炸鸡</a:t>
                      </a: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a:t>
                      </a:r>
                      <a:endParaRPr kumimoji="0" lang="zh-CN" altLang="en-US"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15282" marR="15282" marT="7622" marB="762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2</a:t>
                      </a:r>
                      <a:endParaRPr kumimoji="0" lang="zh-CN" altLang="en-US"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19330" marR="19330" marT="9628" marB="962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tr>
            </a:tbl>
          </a:graphicData>
        </a:graphic>
      </p:graphicFrame>
      <p:sp>
        <p:nvSpPr>
          <p:cNvPr id="6" name="文本框 5"/>
          <p:cNvSpPr txBox="1"/>
          <p:nvPr/>
        </p:nvSpPr>
        <p:spPr>
          <a:xfrm>
            <a:off x="3886449" y="1000348"/>
            <a:ext cx="3175000" cy="307975"/>
          </a:xfrm>
          <a:prstGeom prst="rect">
            <a:avLst/>
          </a:prstGeom>
          <a:noFill/>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sz="1200" dirty="0">
                <a:solidFill>
                  <a:srgbClr val="404040"/>
                </a:solidFill>
                <a:latin typeface="微软雅黑" panose="020B0503020204020204" pitchFamily="34" charset="-122"/>
                <a:ea typeface="微软雅黑" panose="020B0503020204020204" pitchFamily="34" charset="-122"/>
              </a:rPr>
              <a:t>●</a:t>
            </a:r>
            <a:r>
              <a:rPr kumimoji="1" lang="zh-CN" altLang="en-US" sz="1400" dirty="0">
                <a:solidFill>
                  <a:srgbClr val="404040"/>
                </a:solidFill>
                <a:latin typeface="微软雅黑" panose="020B0503020204020204" pitchFamily="34" charset="-122"/>
                <a:ea typeface="微软雅黑" panose="020B0503020204020204" pitchFamily="34" charset="-122"/>
              </a:rPr>
              <a:t>假设最少支持度</a:t>
            </a:r>
            <a:r>
              <a:rPr kumimoji="1" lang="en-US" altLang="zh-CN" sz="1400" dirty="0" err="1">
                <a:solidFill>
                  <a:srgbClr val="404040"/>
                </a:solidFill>
                <a:latin typeface="微软雅黑" panose="020B0503020204020204" pitchFamily="34" charset="-122"/>
                <a:ea typeface="微软雅黑" panose="020B0503020204020204" pitchFamily="34" charset="-122"/>
              </a:rPr>
              <a:t>min_support</a:t>
            </a:r>
            <a:r>
              <a:rPr kumimoji="1" lang="en-US" altLang="zh-CN" sz="1400" dirty="0">
                <a:solidFill>
                  <a:srgbClr val="404040"/>
                </a:solidFill>
                <a:latin typeface="微软雅黑" panose="020B0503020204020204" pitchFamily="34" charset="-122"/>
                <a:ea typeface="微软雅黑" panose="020B0503020204020204" pitchFamily="34" charset="-122"/>
              </a:rPr>
              <a:t>=2</a:t>
            </a:r>
            <a:endParaRPr kumimoji="1" lang="zh-CN" altLang="en-US" sz="1400" dirty="0">
              <a:solidFill>
                <a:srgbClr val="404040"/>
              </a:solidFill>
              <a:latin typeface="微软雅黑" panose="020B0503020204020204" pitchFamily="34" charset="-122"/>
              <a:ea typeface="微软雅黑" panose="020B0503020204020204" pitchFamily="34" charset="-122"/>
            </a:endParaRPr>
          </a:p>
        </p:txBody>
      </p:sp>
      <p:sp>
        <p:nvSpPr>
          <p:cNvPr id="33" name="标题 2"/>
          <p:cNvSpPr txBox="1">
            <a:spLocks noChangeArrowheads="1"/>
          </p:cNvSpPr>
          <p:nvPr/>
        </p:nvSpPr>
        <p:spPr bwMode="auto">
          <a:xfrm>
            <a:off x="457200" y="457200"/>
            <a:ext cx="822960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lstStyle>
            <a:lvl1pPr algn="l" rtl="0" eaLnBrk="0" fontAlgn="base" hangingPunct="0">
              <a:spcBef>
                <a:spcPct val="0"/>
              </a:spcBef>
              <a:spcAft>
                <a:spcPct val="0"/>
              </a:spcAft>
              <a:defRPr sz="4400" kern="12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9pPr>
          </a:lstStyle>
          <a:p>
            <a:r>
              <a:rPr lang="en-US" altLang="zh-CN" sz="3200" b="1" dirty="0">
                <a:solidFill>
                  <a:schemeClr val="accent1">
                    <a:lumMod val="25000"/>
                  </a:schemeClr>
                </a:solidFill>
                <a:effectLst>
                  <a:outerShdw blurRad="38100" dist="38100" dir="2700000" algn="tl">
                    <a:srgbClr val="000000">
                      <a:alpha val="43137"/>
                    </a:srgbClr>
                  </a:outerShdw>
                </a:effectLst>
              </a:rPr>
              <a:t>6.2.3</a:t>
            </a:r>
            <a:r>
              <a:rPr lang="zh-CN" altLang="en-US" sz="3200" b="1" dirty="0">
                <a:solidFill>
                  <a:schemeClr val="accent1">
                    <a:lumMod val="25000"/>
                  </a:schemeClr>
                </a:solidFill>
                <a:effectLst>
                  <a:outerShdw blurRad="38100" dist="38100" dir="2700000" algn="tl">
                    <a:srgbClr val="000000">
                      <a:alpha val="43137"/>
                    </a:srgbClr>
                  </a:outerShdw>
                </a:effectLst>
              </a:rPr>
              <a:t>、</a:t>
            </a:r>
            <a:r>
              <a:rPr lang="en-US" altLang="zh-CN" sz="3200" b="1" dirty="0" err="1">
                <a:solidFill>
                  <a:schemeClr val="accent1">
                    <a:lumMod val="25000"/>
                  </a:schemeClr>
                </a:solidFill>
                <a:effectLst>
                  <a:outerShdw blurRad="38100" dist="38100" dir="2700000" algn="tl">
                    <a:srgbClr val="000000">
                      <a:alpha val="43137"/>
                    </a:srgbClr>
                  </a:outerShdw>
                </a:effectLst>
              </a:rPr>
              <a:t>Apriori</a:t>
            </a:r>
            <a:r>
              <a:rPr lang="zh-CN" altLang="en-US" sz="3200" b="1" dirty="0">
                <a:solidFill>
                  <a:schemeClr val="accent1">
                    <a:lumMod val="25000"/>
                  </a:schemeClr>
                </a:solidFill>
                <a:effectLst>
                  <a:outerShdw blurRad="38100" dist="38100" dir="2700000" algn="tl">
                    <a:srgbClr val="000000">
                      <a:alpha val="43137"/>
                    </a:srgbClr>
                  </a:outerShdw>
                </a:effectLst>
              </a:rPr>
              <a:t>算法演示</a:t>
            </a:r>
            <a:endParaRPr lang="zh-CN" altLang="en-US" sz="3200" b="1" dirty="0">
              <a:solidFill>
                <a:schemeClr val="accent1">
                  <a:lumMod val="25000"/>
                </a:schemeClr>
              </a:solidFill>
              <a:effectLst>
                <a:outerShdw blurRad="38100" dist="38100" dir="2700000" algn="tl">
                  <a:srgbClr val="000000">
                    <a:alpha val="43137"/>
                  </a:srgbClr>
                </a:outerShdw>
              </a:effectLst>
            </a:endParaRPr>
          </a:p>
        </p:txBody>
      </p:sp>
      <p:graphicFrame>
        <p:nvGraphicFramePr>
          <p:cNvPr id="34" name="表格 33"/>
          <p:cNvGraphicFramePr>
            <a:graphicFrameLocks noGrp="1"/>
          </p:cNvGraphicFramePr>
          <p:nvPr/>
        </p:nvGraphicFramePr>
        <p:xfrm>
          <a:off x="7459662" y="3196204"/>
          <a:ext cx="906462" cy="2231653"/>
        </p:xfrm>
        <a:graphic>
          <a:graphicData uri="http://schemas.openxmlformats.org/drawingml/2006/table">
            <a:tbl>
              <a:tblPr/>
              <a:tblGrid>
                <a:gridCol w="906462"/>
              </a:tblGrid>
              <a:tr h="210393">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200" b="1" i="0" u="none" strike="noStrike" cap="none" normalizeH="0" baseline="0" dirty="0">
                          <a:ln>
                            <a:noFill/>
                          </a:ln>
                          <a:solidFill>
                            <a:srgbClr val="FFFFFF"/>
                          </a:solidFill>
                          <a:effectLst/>
                          <a:latin typeface="Arial" panose="020B0604020202020204" pitchFamily="34" charset="0"/>
                          <a:ea typeface="宋体" panose="02010600030101010101" pitchFamily="2" charset="-122"/>
                        </a:rPr>
                        <a:t>Itemset</a:t>
                      </a:r>
                      <a:endParaRPr kumimoji="0" lang="zh-CN" altLang="en-US" sz="1200" b="1" i="0" u="none" strike="noStrike" cap="none" normalizeH="0" baseline="0" dirty="0">
                        <a:ln>
                          <a:noFill/>
                        </a:ln>
                        <a:solidFill>
                          <a:srgbClr val="FFFFFF"/>
                        </a:solidFill>
                        <a:effectLst/>
                        <a:latin typeface="Arial" panose="020B0604020202020204" pitchFamily="34" charset="0"/>
                        <a:ea typeface="宋体" panose="02010600030101010101" pitchFamily="2" charset="-122"/>
                      </a:endParaRPr>
                    </a:p>
                  </a:txBody>
                  <a:tcPr marL="19323" marR="19323" marT="9664" marB="966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201613">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a:t>
                      </a:r>
                      <a:r>
                        <a:rPr kumimoji="0" lang="zh-CN" altLang="en-US"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啤酒</a:t>
                      </a: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a:t>
                      </a:r>
                      <a:r>
                        <a:rPr kumimoji="0" lang="zh-CN" altLang="en-US"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牛奶</a:t>
                      </a: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a:t>
                      </a:r>
                      <a:endParaRPr kumimoji="0" lang="zh-CN" altLang="en-US"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19312" marR="19312" marT="9623" marB="96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tr>
              <a:tr h="201613">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a:t>
                      </a:r>
                      <a:r>
                        <a:rPr kumimoji="0" lang="zh-CN" altLang="en-US"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啤酒</a:t>
                      </a: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a:t>
                      </a:r>
                      <a:r>
                        <a:rPr kumimoji="0" lang="zh-CN" altLang="en-US"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尿布</a:t>
                      </a: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a:t>
                      </a:r>
                      <a:endParaRPr kumimoji="0" lang="zh-CN" altLang="en-US"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19312" marR="19312" marT="9623" marB="96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EFFF"/>
                    </a:solidFill>
                  </a:tcPr>
                </a:tc>
              </a:tr>
              <a:tr h="201613">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a:t>
                      </a:r>
                      <a:r>
                        <a:rPr kumimoji="0" lang="zh-CN" altLang="en-US"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啤酒</a:t>
                      </a: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a:t>
                      </a:r>
                      <a:r>
                        <a:rPr kumimoji="0" lang="zh-CN" altLang="en-US"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面包</a:t>
                      </a: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a:t>
                      </a:r>
                      <a:endParaRPr kumimoji="0" lang="zh-CN" altLang="en-US"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19312" marR="19312" marT="9623" marB="96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EFFF"/>
                    </a:solidFill>
                  </a:tcPr>
                </a:tc>
              </a:tr>
              <a:tr h="201613">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a:t>
                      </a:r>
                      <a:r>
                        <a:rPr kumimoji="0" lang="zh-CN" altLang="en-US"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啤酒</a:t>
                      </a: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a:t>
                      </a:r>
                      <a:r>
                        <a:rPr kumimoji="0" lang="zh-CN" altLang="en-US"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炸鸡</a:t>
                      </a: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a:t>
                      </a:r>
                      <a:endParaRPr kumimoji="0" lang="zh-CN" altLang="en-US"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19312" marR="19312" marT="9623" marB="96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tr>
              <a:tr h="201613">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a:t>
                      </a:r>
                      <a:r>
                        <a:rPr kumimoji="0" lang="zh-CN" altLang="en-US"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牛奶</a:t>
                      </a: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a:t>
                      </a:r>
                      <a:r>
                        <a:rPr kumimoji="0" lang="zh-CN" altLang="en-US"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尿布</a:t>
                      </a: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a:t>
                      </a:r>
                      <a:endParaRPr kumimoji="0" lang="zh-CN" altLang="en-US"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19312" marR="19312" marT="9623" marB="96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EFFF"/>
                    </a:solidFill>
                  </a:tcPr>
                </a:tc>
              </a:tr>
              <a:tr h="201613">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a:t>
                      </a:r>
                      <a:r>
                        <a:rPr kumimoji="0" lang="zh-CN" altLang="en-US"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牛奶</a:t>
                      </a: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a:t>
                      </a:r>
                      <a:r>
                        <a:rPr kumimoji="0" lang="zh-CN" altLang="en-US"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面包</a:t>
                      </a: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a:t>
                      </a:r>
                      <a:endParaRPr kumimoji="0" lang="zh-CN" altLang="en-US"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19312" marR="19312" marT="9623" marB="96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tr>
              <a:tr h="201613">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a:t>
                      </a:r>
                      <a:r>
                        <a:rPr kumimoji="0" lang="zh-CN" altLang="en-US"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牛奶</a:t>
                      </a: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a:t>
                      </a:r>
                      <a:r>
                        <a:rPr kumimoji="0" lang="zh-CN" altLang="en-US"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炸鸡</a:t>
                      </a: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a:t>
                      </a:r>
                      <a:endParaRPr kumimoji="0" lang="zh-CN" altLang="en-US"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19312" marR="19312" marT="9623" marB="96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EFFF"/>
                    </a:solidFill>
                  </a:tcPr>
                </a:tc>
              </a:tr>
              <a:tr h="201613">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a:t>
                      </a:r>
                      <a:r>
                        <a:rPr kumimoji="0" lang="zh-CN" altLang="en-US"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尿布</a:t>
                      </a: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a:t>
                      </a:r>
                      <a:r>
                        <a:rPr kumimoji="0" lang="zh-CN" altLang="en-US"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面包</a:t>
                      </a: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a:t>
                      </a:r>
                      <a:endParaRPr kumimoji="0" lang="zh-CN" altLang="en-US"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19312" marR="19312" marT="9623" marB="96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EFFF"/>
                    </a:solidFill>
                  </a:tcPr>
                </a:tc>
              </a:tr>
              <a:tr h="201613">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a:t>
                      </a:r>
                      <a:r>
                        <a:rPr kumimoji="0" lang="zh-CN" altLang="en-US"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尿布</a:t>
                      </a: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a:t>
                      </a:r>
                      <a:r>
                        <a:rPr kumimoji="0" lang="zh-CN" altLang="en-US"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炸鸡</a:t>
                      </a: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a:t>
                      </a:r>
                      <a:endParaRPr kumimoji="0" lang="zh-CN" altLang="en-US"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19312" marR="19312" marT="9623" marB="96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EFFF"/>
                    </a:solidFill>
                  </a:tcPr>
                </a:tc>
              </a:tr>
              <a:tr h="201613">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a:t>
                      </a:r>
                      <a:r>
                        <a:rPr kumimoji="0" lang="zh-CN" altLang="en-US"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面包</a:t>
                      </a: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a:t>
                      </a:r>
                      <a:r>
                        <a:rPr kumimoji="0" lang="zh-CN" altLang="en-US"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炸鸡</a:t>
                      </a: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a:t>
                      </a:r>
                      <a:endParaRPr kumimoji="0" lang="zh-CN" altLang="en-US"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19312" marR="19312" marT="9623" marB="96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EFFF"/>
                    </a:solidFill>
                  </a:tcPr>
                </a:tc>
              </a:tr>
            </a:tbl>
          </a:graphicData>
        </a:graphic>
      </p:graphicFrame>
      <p:graphicFrame>
        <p:nvGraphicFramePr>
          <p:cNvPr id="3" name="表格 2"/>
          <p:cNvGraphicFramePr>
            <a:graphicFrameLocks noGrp="1"/>
          </p:cNvGraphicFramePr>
          <p:nvPr/>
        </p:nvGraphicFramePr>
        <p:xfrm>
          <a:off x="277208" y="3089180"/>
          <a:ext cx="1660523" cy="1415456"/>
        </p:xfrm>
        <a:graphic>
          <a:graphicData uri="http://schemas.openxmlformats.org/drawingml/2006/table">
            <a:tbl>
              <a:tblPr/>
              <a:tblGrid>
                <a:gridCol w="830989"/>
                <a:gridCol w="829534"/>
              </a:tblGrid>
              <a:tr h="201613">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200" b="1" i="0" u="none" strike="noStrike" cap="none" normalizeH="0" baseline="0" dirty="0">
                          <a:ln>
                            <a:noFill/>
                          </a:ln>
                          <a:solidFill>
                            <a:srgbClr val="FFFFFF"/>
                          </a:solidFill>
                          <a:effectLst/>
                          <a:latin typeface="Arial" panose="020B0604020202020204" pitchFamily="34" charset="0"/>
                          <a:ea typeface="宋体" panose="02010600030101010101" pitchFamily="2" charset="-122"/>
                        </a:rPr>
                        <a:t>Itemset</a:t>
                      </a:r>
                      <a:endParaRPr kumimoji="0" lang="zh-CN" altLang="en-US" sz="1200" b="1" i="0" u="none" strike="noStrike" cap="none" normalizeH="0" baseline="0" dirty="0">
                        <a:ln>
                          <a:noFill/>
                        </a:ln>
                        <a:solidFill>
                          <a:srgbClr val="FFFFFF"/>
                        </a:solidFill>
                        <a:effectLst/>
                        <a:latin typeface="Arial" panose="020B0604020202020204" pitchFamily="34" charset="0"/>
                        <a:ea typeface="宋体" panose="02010600030101010101" pitchFamily="2" charset="-122"/>
                      </a:endParaRPr>
                    </a:p>
                  </a:txBody>
                  <a:tcPr marL="19323" marR="19323" marT="9664" marB="966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200" b="1" i="0" u="none" strike="noStrike" cap="none" normalizeH="0" baseline="0">
                          <a:ln>
                            <a:noFill/>
                          </a:ln>
                          <a:solidFill>
                            <a:srgbClr val="FFFFFF"/>
                          </a:solidFill>
                          <a:effectLst/>
                          <a:latin typeface="Arial" panose="020B0604020202020204" pitchFamily="34" charset="0"/>
                          <a:ea typeface="宋体" panose="02010600030101010101" pitchFamily="2" charset="-122"/>
                        </a:rPr>
                        <a:t>count</a:t>
                      </a:r>
                      <a:endParaRPr kumimoji="0" lang="zh-CN" altLang="en-US" sz="1200" b="1" i="0" u="none" strike="noStrike" cap="none" normalizeH="0" baseline="0">
                        <a:ln>
                          <a:noFill/>
                        </a:ln>
                        <a:solidFill>
                          <a:srgbClr val="FFFFFF"/>
                        </a:solidFill>
                        <a:effectLst/>
                        <a:latin typeface="Arial" panose="020B0604020202020204" pitchFamily="34" charset="0"/>
                        <a:ea typeface="宋体" panose="02010600030101010101" pitchFamily="2" charset="-122"/>
                      </a:endParaRPr>
                    </a:p>
                  </a:txBody>
                  <a:tcPr marL="19323" marR="19323" marT="9664" marB="966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201613">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a:t>
                      </a:r>
                      <a:r>
                        <a:rPr kumimoji="0" lang="zh-CN" altLang="en-US"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啤酒</a:t>
                      </a: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a:t>
                      </a:r>
                      <a:r>
                        <a:rPr kumimoji="0" lang="zh-CN" altLang="en-US"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牛奶</a:t>
                      </a: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a:t>
                      </a:r>
                      <a:endParaRPr kumimoji="0" lang="zh-CN" altLang="en-US"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19312" marR="19312" marT="9623" marB="96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4</a:t>
                      </a:r>
                      <a:endParaRPr kumimoji="0" lang="zh-CN" altLang="en-US"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19323" marR="19323" marT="9664" marB="966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tr>
              <a:tr h="201613">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a:t>
                      </a:r>
                      <a:r>
                        <a:rPr kumimoji="0" lang="zh-CN" altLang="en-US"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啤酒</a:t>
                      </a: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a:t>
                      </a:r>
                      <a:r>
                        <a:rPr kumimoji="0" lang="zh-CN" altLang="en-US"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尿布</a:t>
                      </a: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a:t>
                      </a:r>
                      <a:endParaRPr kumimoji="0" lang="zh-CN" altLang="en-US"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19312" marR="19312" marT="9623" marB="96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EFFF"/>
                    </a:solid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4</a:t>
                      </a:r>
                      <a:endParaRPr kumimoji="0" lang="zh-CN" altLang="en-US"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19323" marR="19323" marT="9664" marB="966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EFFF"/>
                    </a:solidFill>
                  </a:tcPr>
                </a:tc>
              </a:tr>
              <a:tr h="201613">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a:t>
                      </a:r>
                      <a:r>
                        <a:rPr kumimoji="0" lang="zh-CN" altLang="en-US"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啤酒</a:t>
                      </a: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a:t>
                      </a:r>
                      <a:r>
                        <a:rPr kumimoji="0" lang="zh-CN" altLang="en-US"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炸鸡</a:t>
                      </a: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a:t>
                      </a:r>
                      <a:endParaRPr kumimoji="0" lang="zh-CN" altLang="en-US"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19312" marR="19312" marT="9623" marB="96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2</a:t>
                      </a:r>
                      <a:endParaRPr kumimoji="0" lang="zh-CN" altLang="en-US"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19323" marR="19323" marT="9664" marB="966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tr>
              <a:tr h="201613">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a:t>
                      </a:r>
                      <a:r>
                        <a:rPr kumimoji="0" lang="zh-CN" altLang="en-US"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牛奶</a:t>
                      </a: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a:t>
                      </a:r>
                      <a:r>
                        <a:rPr kumimoji="0" lang="zh-CN" altLang="en-US"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尿布</a:t>
                      </a: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a:t>
                      </a:r>
                      <a:endParaRPr kumimoji="0" lang="zh-CN" altLang="en-US"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19312" marR="19312" marT="9623" marB="96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EFFF"/>
                    </a:solid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4</a:t>
                      </a:r>
                      <a:endParaRPr kumimoji="0" lang="zh-CN" altLang="en-US"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19323" marR="19323" marT="9664" marB="966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EFFF"/>
                    </a:solidFill>
                  </a:tcPr>
                </a:tc>
              </a:tr>
              <a:tr h="201613">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a:t>
                      </a:r>
                      <a:r>
                        <a:rPr kumimoji="0" lang="zh-CN" altLang="en-US"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牛奶</a:t>
                      </a: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a:t>
                      </a:r>
                      <a:r>
                        <a:rPr kumimoji="0" lang="zh-CN" altLang="en-US"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面包</a:t>
                      </a: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a:t>
                      </a:r>
                      <a:endParaRPr kumimoji="0" lang="zh-CN" altLang="en-US"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19312" marR="19312" marT="9623" marB="96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2</a:t>
                      </a:r>
                      <a:endParaRPr kumimoji="0" lang="zh-CN" altLang="en-US"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19323" marR="19323" marT="9664" marB="966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tr>
              <a:tr h="201613">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a:t>
                      </a:r>
                      <a:r>
                        <a:rPr kumimoji="0" lang="zh-CN" altLang="en-US"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牛奶</a:t>
                      </a: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a:t>
                      </a:r>
                      <a:r>
                        <a:rPr kumimoji="0" lang="zh-CN" altLang="en-US"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炸鸡</a:t>
                      </a: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a:t>
                      </a:r>
                      <a:endParaRPr kumimoji="0" lang="zh-CN" altLang="en-US"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19312" marR="19312" marT="9623" marB="96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EFFF"/>
                    </a:solid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2</a:t>
                      </a:r>
                      <a:endParaRPr kumimoji="0" lang="zh-CN" altLang="en-US"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19323" marR="19323" marT="9664" marB="966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EFFF"/>
                    </a:solidFill>
                  </a:tcPr>
                </a:tc>
              </a:tr>
            </a:tbl>
          </a:graphicData>
        </a:graphic>
      </p:graphicFrame>
      <p:grpSp>
        <p:nvGrpSpPr>
          <p:cNvPr id="36" name="组 12"/>
          <p:cNvGrpSpPr/>
          <p:nvPr/>
        </p:nvGrpSpPr>
        <p:grpSpPr bwMode="auto">
          <a:xfrm>
            <a:off x="1039069" y="1610911"/>
            <a:ext cx="2211388" cy="616945"/>
            <a:chOff x="4646681" y="614055"/>
            <a:chExt cx="2579131" cy="512963"/>
          </a:xfrm>
        </p:grpSpPr>
        <p:sp>
          <p:nvSpPr>
            <p:cNvPr id="37" name="右箭头标注 10"/>
            <p:cNvSpPr/>
            <p:nvPr/>
          </p:nvSpPr>
          <p:spPr>
            <a:xfrm>
              <a:off x="4646681" y="614055"/>
              <a:ext cx="2579131" cy="512963"/>
            </a:xfrm>
            <a:prstGeom prst="rightArrowCallout">
              <a:avLst>
                <a:gd name="adj1" fmla="val 20756"/>
                <a:gd name="adj2" fmla="val 25000"/>
                <a:gd name="adj3" fmla="val 25000"/>
                <a:gd name="adj4" fmla="val 87195"/>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defRPr/>
              </a:pPr>
              <a:r>
                <a:rPr lang="zh-CN" altLang="en-US" sz="1015" b="1" dirty="0">
                  <a:latin typeface="微软雅黑" panose="020B0503020204020204" pitchFamily="34" charset="-122"/>
                  <a:ea typeface="微软雅黑" panose="020B0503020204020204" pitchFamily="34" charset="-122"/>
                </a:rPr>
                <a:t>       </a:t>
              </a:r>
              <a:endParaRPr lang="zh-CN" altLang="en-US" sz="1015" b="1" dirty="0">
                <a:latin typeface="微软雅黑" panose="020B0503020204020204" pitchFamily="34" charset="-122"/>
                <a:ea typeface="微软雅黑" panose="020B0503020204020204" pitchFamily="34" charset="-122"/>
              </a:endParaRPr>
            </a:p>
          </p:txBody>
        </p:sp>
        <p:sp>
          <p:nvSpPr>
            <p:cNvPr id="39" name="文本框 11"/>
            <p:cNvSpPr txBox="1">
              <a:spLocks noChangeArrowheads="1"/>
            </p:cNvSpPr>
            <p:nvPr/>
          </p:nvSpPr>
          <p:spPr bwMode="auto">
            <a:xfrm>
              <a:off x="4771008" y="657253"/>
              <a:ext cx="2179106" cy="435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400" b="1" dirty="0">
                  <a:solidFill>
                    <a:schemeClr val="bg1"/>
                  </a:solidFill>
                  <a:latin typeface="微软雅黑" panose="020B0503020204020204" pitchFamily="34" charset="-122"/>
                  <a:ea typeface="微软雅黑" panose="020B0503020204020204" pitchFamily="34" charset="-122"/>
                </a:rPr>
                <a:t>扫描数据库，统计一级候选集的出现次数</a:t>
              </a:r>
              <a:endParaRPr kumimoji="1" lang="zh-CN" altLang="en-US" sz="1800" dirty="0"/>
            </a:p>
          </p:txBody>
        </p:sp>
      </p:grpSp>
      <p:grpSp>
        <p:nvGrpSpPr>
          <p:cNvPr id="2" name="组合 1"/>
          <p:cNvGrpSpPr/>
          <p:nvPr/>
        </p:nvGrpSpPr>
        <p:grpSpPr>
          <a:xfrm>
            <a:off x="107504" y="1748598"/>
            <a:ext cx="1055092" cy="341568"/>
            <a:chOff x="107504" y="1748598"/>
            <a:chExt cx="1055092" cy="341568"/>
          </a:xfrm>
        </p:grpSpPr>
        <p:sp>
          <p:nvSpPr>
            <p:cNvPr id="4" name="矩形: 圆角 3"/>
            <p:cNvSpPr/>
            <p:nvPr/>
          </p:nvSpPr>
          <p:spPr>
            <a:xfrm>
              <a:off x="165061" y="1748598"/>
              <a:ext cx="798609" cy="341568"/>
            </a:xfrm>
            <a:prstGeom prst="roundRect">
              <a:avLst/>
            </a:prstGeom>
            <a:solidFill>
              <a:schemeClr val="bg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文本框 39"/>
            <p:cNvSpPr txBox="1"/>
            <p:nvPr/>
          </p:nvSpPr>
          <p:spPr>
            <a:xfrm>
              <a:off x="107504" y="1780883"/>
              <a:ext cx="1055092" cy="276999"/>
            </a:xfrm>
            <a:prstGeom prst="rect">
              <a:avLst/>
            </a:prstGeom>
            <a:noFill/>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sz="1200" b="1" dirty="0">
                  <a:solidFill>
                    <a:srgbClr val="40404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Database</a:t>
              </a:r>
              <a:endParaRPr kumimoji="1" lang="zh-CN" altLang="en-US" sz="1400" b="1" dirty="0">
                <a:solidFill>
                  <a:srgbClr val="40404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mc:AlternateContent xmlns:mc="http://schemas.openxmlformats.org/markup-compatibility/2006">
        <mc:Choice xmlns:a14="http://schemas.microsoft.com/office/drawing/2010/main" Requires="a14">
          <p:sp>
            <p:nvSpPr>
              <p:cNvPr id="7" name="文本框 6"/>
              <p:cNvSpPr txBox="1"/>
              <p:nvPr/>
            </p:nvSpPr>
            <p:spPr>
              <a:xfrm>
                <a:off x="7524328" y="5733256"/>
                <a:ext cx="325409" cy="43088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zh-CN" altLang="en-US" sz="2800" i="1" smtClean="0">
                          <a:latin typeface="Cambria Math" panose="02040503050406030204" pitchFamily="18" charset="0"/>
                        </a:rPr>
                        <m:t>∅</m:t>
                      </m:r>
                    </m:oMath>
                  </m:oMathPara>
                </a14:m>
                <a:endParaRPr lang="zh-CN" altLang="en-US" sz="2800" dirty="0"/>
              </a:p>
            </p:txBody>
          </p:sp>
        </mc:Choice>
        <mc:Fallback>
          <p:sp>
            <p:nvSpPr>
              <p:cNvPr id="7" name="文本框 6"/>
              <p:cNvSpPr txBox="1">
                <a:spLocks noRot="1" noChangeAspect="1" noMove="1" noResize="1" noEditPoints="1" noAdjustHandles="1" noChangeArrowheads="1" noChangeShapeType="1" noTextEdit="1"/>
              </p:cNvSpPr>
              <p:nvPr/>
            </p:nvSpPr>
            <p:spPr>
              <a:xfrm>
                <a:off x="7524328" y="5733256"/>
                <a:ext cx="325409" cy="430887"/>
              </a:xfrm>
              <a:prstGeom prst="rect">
                <a:avLst/>
              </a:prstGeom>
              <a:blipFill rotWithShape="1">
                <a:blip r:embed="rId1"/>
                <a:stretch>
                  <a:fillRect l="-65" t="-110" r="-8432" b="46"/>
                </a:stretch>
              </a:blipFill>
            </p:spPr>
            <p:txBody>
              <a:bodyPr/>
              <a:lstStyle/>
              <a:p>
                <a:r>
                  <a:rPr lang="zh-CN" altLang="en-US">
                    <a:noFill/>
                  </a:rPr>
                  <a:t> </a:t>
                </a:r>
              </a:p>
            </p:txBody>
          </p:sp>
        </mc:Fallback>
      </mc:AlternateContent>
      <p:grpSp>
        <p:nvGrpSpPr>
          <p:cNvPr id="44" name="组 9"/>
          <p:cNvGrpSpPr/>
          <p:nvPr/>
        </p:nvGrpSpPr>
        <p:grpSpPr bwMode="auto">
          <a:xfrm rot="16200000">
            <a:off x="6364142" y="5161338"/>
            <a:ext cx="530517" cy="1660524"/>
            <a:chOff x="95710" y="4274700"/>
            <a:chExt cx="1474072" cy="644414"/>
          </a:xfrm>
        </p:grpSpPr>
        <p:sp>
          <p:nvSpPr>
            <p:cNvPr id="45" name="下箭头标注 28"/>
            <p:cNvSpPr/>
            <p:nvPr/>
          </p:nvSpPr>
          <p:spPr>
            <a:xfrm>
              <a:off x="140625" y="4274700"/>
              <a:ext cx="1429157" cy="644414"/>
            </a:xfrm>
            <a:prstGeom prst="downArrowCallout">
              <a:avLst>
                <a:gd name="adj1" fmla="val 25000"/>
                <a:gd name="adj2" fmla="val 26321"/>
                <a:gd name="adj3" fmla="val 25000"/>
                <a:gd name="adj4" fmla="val 89084"/>
              </a:avLst>
            </a:prstGeom>
            <a:solidFill>
              <a:schemeClr val="bg2">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ctr">
                <a:lnSpc>
                  <a:spcPct val="130000"/>
                </a:lnSpc>
                <a:defRPr/>
              </a:pPr>
              <a:endParaRPr lang="zh-CN" altLang="en-US" sz="1200" b="1" dirty="0">
                <a:latin typeface="微软雅黑" panose="020B0503020204020204" pitchFamily="34" charset="-122"/>
                <a:ea typeface="微软雅黑" panose="020B0503020204020204" pitchFamily="34" charset="-122"/>
              </a:endParaRPr>
            </a:p>
          </p:txBody>
        </p:sp>
        <p:sp>
          <p:nvSpPr>
            <p:cNvPr id="46" name="文本框 30"/>
            <p:cNvSpPr txBox="1">
              <a:spLocks noChangeArrowheads="1"/>
            </p:cNvSpPr>
            <p:nvPr/>
          </p:nvSpPr>
          <p:spPr bwMode="auto">
            <a:xfrm rot="5400000">
              <a:off x="542917" y="3830529"/>
              <a:ext cx="559384" cy="1453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400" b="1" dirty="0">
                  <a:solidFill>
                    <a:schemeClr val="bg1"/>
                  </a:solidFill>
                  <a:latin typeface="微软雅黑" panose="020B0503020204020204" pitchFamily="34" charset="-122"/>
                  <a:ea typeface="微软雅黑" panose="020B0503020204020204" pitchFamily="34" charset="-122"/>
                </a:rPr>
                <a:t>在三级频度集上</a:t>
              </a:r>
              <a:endParaRPr lang="en-US" altLang="zh-CN" sz="1400" b="1" dirty="0">
                <a:solidFill>
                  <a:schemeClr val="bg1"/>
                </a:solidFill>
                <a:latin typeface="微软雅黑" panose="020B0503020204020204" pitchFamily="34" charset="-122"/>
                <a:ea typeface="微软雅黑" panose="020B0503020204020204" pitchFamily="34" charset="-122"/>
              </a:endParaRPr>
            </a:p>
            <a:p>
              <a:pPr>
                <a:spcBef>
                  <a:spcPct val="0"/>
                </a:spcBef>
                <a:buClrTx/>
                <a:buSzTx/>
                <a:buFontTx/>
                <a:buNone/>
              </a:pPr>
              <a:r>
                <a:rPr lang="zh-CN" altLang="en-US" sz="1400" b="1" dirty="0">
                  <a:solidFill>
                    <a:schemeClr val="bg1"/>
                  </a:solidFill>
                  <a:latin typeface="微软雅黑" panose="020B0503020204020204" pitchFamily="34" charset="-122"/>
                  <a:ea typeface="微软雅黑" panose="020B0503020204020204" pitchFamily="34" charset="-122"/>
                </a:rPr>
                <a:t>生成四级候选集</a:t>
              </a:r>
              <a:endParaRPr kumimoji="1" lang="zh-CN" altLang="en-US" sz="1800" dirty="0"/>
            </a:p>
          </p:txBody>
        </p:sp>
      </p:grpSp>
    </p:spTree>
  </p:cSld>
  <p:clrMapOvr>
    <a:masterClrMapping/>
  </p:clrMapOvr>
  <p:transition spd="med" advTm="0"/>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标题 2"/>
          <p:cNvSpPr txBox="1">
            <a:spLocks noChangeArrowheads="1"/>
          </p:cNvSpPr>
          <p:nvPr/>
        </p:nvSpPr>
        <p:spPr bwMode="auto">
          <a:xfrm>
            <a:off x="457200" y="457200"/>
            <a:ext cx="822960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lstStyle>
            <a:lvl1pPr algn="l" rtl="0" eaLnBrk="0" fontAlgn="base" hangingPunct="0">
              <a:spcBef>
                <a:spcPct val="0"/>
              </a:spcBef>
              <a:spcAft>
                <a:spcPct val="0"/>
              </a:spcAft>
              <a:defRPr sz="4400" kern="12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9pPr>
          </a:lstStyle>
          <a:p>
            <a:r>
              <a:rPr lang="en-US" altLang="zh-CN" sz="3200" b="1" dirty="0">
                <a:solidFill>
                  <a:schemeClr val="accent1">
                    <a:lumMod val="25000"/>
                  </a:schemeClr>
                </a:solidFill>
                <a:effectLst>
                  <a:outerShdw blurRad="38100" dist="38100" dir="2700000" algn="tl">
                    <a:srgbClr val="000000">
                      <a:alpha val="43137"/>
                    </a:srgbClr>
                  </a:outerShdw>
                </a:effectLst>
              </a:rPr>
              <a:t>6.2.3</a:t>
            </a:r>
            <a:r>
              <a:rPr lang="zh-CN" altLang="en-US" sz="3200" b="1" dirty="0">
                <a:solidFill>
                  <a:schemeClr val="accent1">
                    <a:lumMod val="25000"/>
                  </a:schemeClr>
                </a:solidFill>
                <a:effectLst>
                  <a:outerShdw blurRad="38100" dist="38100" dir="2700000" algn="tl">
                    <a:srgbClr val="000000">
                      <a:alpha val="43137"/>
                    </a:srgbClr>
                  </a:outerShdw>
                </a:effectLst>
              </a:rPr>
              <a:t>、</a:t>
            </a:r>
            <a:r>
              <a:rPr lang="en-US" altLang="zh-CN" sz="3200" b="1" dirty="0" err="1">
                <a:solidFill>
                  <a:schemeClr val="accent1">
                    <a:lumMod val="25000"/>
                  </a:schemeClr>
                </a:solidFill>
                <a:effectLst>
                  <a:outerShdw blurRad="38100" dist="38100" dir="2700000" algn="tl">
                    <a:srgbClr val="000000">
                      <a:alpha val="43137"/>
                    </a:srgbClr>
                  </a:outerShdw>
                </a:effectLst>
              </a:rPr>
              <a:t>Apriori</a:t>
            </a:r>
            <a:r>
              <a:rPr lang="zh-CN" altLang="en-US" sz="3200" b="1" dirty="0">
                <a:solidFill>
                  <a:schemeClr val="accent1">
                    <a:lumMod val="25000"/>
                  </a:schemeClr>
                </a:solidFill>
                <a:effectLst>
                  <a:outerShdw blurRad="38100" dist="38100" dir="2700000" algn="tl">
                    <a:srgbClr val="000000">
                      <a:alpha val="43137"/>
                    </a:srgbClr>
                  </a:outerShdw>
                </a:effectLst>
              </a:rPr>
              <a:t>算法演示</a:t>
            </a:r>
            <a:endParaRPr lang="zh-CN" altLang="en-US" sz="3200" b="1" dirty="0">
              <a:solidFill>
                <a:schemeClr val="accent1">
                  <a:lumMod val="25000"/>
                </a:schemeClr>
              </a:solidFill>
              <a:effectLst>
                <a:outerShdw blurRad="38100" dist="38100" dir="2700000" algn="tl">
                  <a:srgbClr val="000000">
                    <a:alpha val="43137"/>
                  </a:srgbClr>
                </a:outerShdw>
              </a:effectLst>
            </a:endParaRPr>
          </a:p>
        </p:txBody>
      </p:sp>
      <mc:AlternateContent xmlns:mc="http://schemas.openxmlformats.org/markup-compatibility/2006">
        <mc:Choice xmlns:a14="http://schemas.microsoft.com/office/drawing/2010/main" Requires="a14">
          <p:sp>
            <p:nvSpPr>
              <p:cNvPr id="36" name="矩形 1"/>
              <p:cNvSpPr>
                <a:spLocks noChangeArrowheads="1"/>
              </p:cNvSpPr>
              <p:nvPr/>
            </p:nvSpPr>
            <p:spPr bwMode="auto">
              <a:xfrm>
                <a:off x="1953591" y="1316881"/>
                <a:ext cx="7189663" cy="5129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nSpc>
                    <a:spcPct val="110000"/>
                  </a:lnSpc>
                  <a:spcBef>
                    <a:spcPct val="0"/>
                  </a:spcBef>
                  <a:buClrTx/>
                  <a:buSzTx/>
                  <a:buNone/>
                </a:pPr>
                <a:r>
                  <a:rPr lang="zh-CN" altLang="en-US" sz="2000" b="1" dirty="0">
                    <a:latin typeface="宋体" panose="02010600030101010101" pitchFamily="2" charset="-122"/>
                  </a:rPr>
                  <a:t>其中，</a:t>
                </a:r>
                <a:endParaRPr lang="en-US" altLang="zh-CN" sz="2000" b="1" dirty="0">
                  <a:latin typeface="宋体" panose="02010600030101010101" pitchFamily="2" charset="-122"/>
                </a:endParaRPr>
              </a:p>
              <a:p>
                <a:pPr>
                  <a:lnSpc>
                    <a:spcPct val="110000"/>
                  </a:lnSpc>
                  <a:spcBef>
                    <a:spcPct val="0"/>
                  </a:spcBef>
                  <a:buClrTx/>
                  <a:buSzTx/>
                  <a:buNone/>
                </a:pPr>
                <a:r>
                  <a:rPr lang="zh-CN" altLang="en-US" sz="2000" b="1" dirty="0">
                    <a:solidFill>
                      <a:srgbClr val="00B0F0"/>
                    </a:solidFill>
                    <a:effectLst>
                      <a:outerShdw blurRad="38100" dist="38100" dir="2700000" algn="tl">
                        <a:srgbClr val="000000">
                          <a:alpha val="43137"/>
                        </a:srgbClr>
                      </a:outerShdw>
                    </a:effectLst>
                    <a:latin typeface="宋体" panose="02010600030101010101" pitchFamily="2" charset="-122"/>
                    <a:cs typeface="Times New Roman" panose="02020603050405020304" pitchFamily="18" charset="0"/>
                  </a:rPr>
                  <a:t>连接</a:t>
                </a:r>
                <a:r>
                  <a:rPr lang="zh-CN" altLang="zh-CN" sz="2000" b="1" dirty="0">
                    <a:solidFill>
                      <a:srgbClr val="00B0F0"/>
                    </a:solidFill>
                    <a:effectLst>
                      <a:outerShdw blurRad="38100" dist="38100" dir="2700000" algn="tl">
                        <a:srgbClr val="000000">
                          <a:alpha val="43137"/>
                        </a:srgbClr>
                      </a:outerShdw>
                    </a:effectLst>
                    <a:latin typeface="宋体" panose="02010600030101010101" pitchFamily="2" charset="-122"/>
                    <a:cs typeface="Times New Roman" panose="02020603050405020304" pitchFamily="18" charset="0"/>
                  </a:rPr>
                  <a:t>：</a:t>
                </a:r>
                <a:r>
                  <a:rPr lang="zh-CN" altLang="en-US" sz="2000" b="1" dirty="0">
                    <a:latin typeface="宋体" panose="02010600030101010101" pitchFamily="2" charset="-122"/>
                  </a:rPr>
                  <a:t>三级候选集</a:t>
                </a:r>
                <a:r>
                  <a:rPr lang="en-US" altLang="zh-CN" sz="2000" b="1" dirty="0">
                    <a:latin typeface="宋体" panose="02010600030101010101" pitchFamily="2" charset="-122"/>
                  </a:rPr>
                  <a:t>=</a:t>
                </a:r>
                <a14:m>
                  <m:oMath xmlns:m="http://schemas.openxmlformats.org/officeDocument/2006/math">
                    <m:r>
                      <m:rPr>
                        <m:sty m:val="p"/>
                      </m:rPr>
                      <a:rPr lang="en-US" altLang="zh-CN" sz="2000" b="1">
                        <a:latin typeface="Cambria Math" panose="02040503050406030204" pitchFamily="18" charset="0"/>
                      </a:rPr>
                      <m:t>L</m:t>
                    </m:r>
                    <m:r>
                      <a:rPr lang="en-US" altLang="zh-CN" sz="2000" b="1">
                        <a:latin typeface="Cambria Math" panose="02040503050406030204" pitchFamily="18" charset="0"/>
                      </a:rPr>
                      <m:t>2</m:t>
                    </m:r>
                    <m:r>
                      <a:rPr lang="en-US" altLang="zh-CN" sz="2000" b="1">
                        <a:latin typeface="Cambria Math" panose="02040503050406030204" pitchFamily="18" charset="0"/>
                      </a:rPr>
                      <m:t>⋈</m:t>
                    </m:r>
                    <m:r>
                      <m:rPr>
                        <m:sty m:val="p"/>
                      </m:rPr>
                      <a:rPr lang="en-US" altLang="zh-CN" sz="2000" b="1">
                        <a:latin typeface="Cambria Math" panose="02040503050406030204" pitchFamily="18" charset="0"/>
                      </a:rPr>
                      <m:t>L</m:t>
                    </m:r>
                    <m:r>
                      <a:rPr lang="en-US" altLang="zh-CN" sz="2000" b="1">
                        <a:latin typeface="Cambria Math" panose="02040503050406030204" pitchFamily="18" charset="0"/>
                      </a:rPr>
                      <m:t>2</m:t>
                    </m:r>
                  </m:oMath>
                </a14:m>
                <a:r>
                  <a:rPr lang="en-US" altLang="zh-CN" sz="2000" b="1" dirty="0">
                    <a:latin typeface="宋体" panose="02010600030101010101" pitchFamily="2" charset="-122"/>
                  </a:rPr>
                  <a:t>={{</a:t>
                </a:r>
                <a:r>
                  <a:rPr lang="zh-CN" altLang="en-US" sz="2000" b="1" dirty="0">
                    <a:latin typeface="宋体" panose="02010600030101010101" pitchFamily="2" charset="-122"/>
                  </a:rPr>
                  <a:t>啤酒</a:t>
                </a:r>
                <a:r>
                  <a:rPr lang="en-US" altLang="zh-CN" sz="2000" b="1" dirty="0">
                    <a:latin typeface="宋体" panose="02010600030101010101" pitchFamily="2" charset="-122"/>
                  </a:rPr>
                  <a:t>,</a:t>
                </a:r>
                <a:r>
                  <a:rPr lang="zh-CN" altLang="en-US" sz="2000" b="1" dirty="0">
                    <a:latin typeface="宋体" panose="02010600030101010101" pitchFamily="2" charset="-122"/>
                  </a:rPr>
                  <a:t>牛奶</a:t>
                </a:r>
                <a:endParaRPr lang="zh-CN" altLang="en-US" sz="2000" b="1" dirty="0">
                  <a:latin typeface="宋体" panose="02010600030101010101" pitchFamily="2" charset="-122"/>
                </a:endParaRPr>
              </a:p>
              <a:p>
                <a:pPr>
                  <a:lnSpc>
                    <a:spcPct val="110000"/>
                  </a:lnSpc>
                  <a:spcBef>
                    <a:spcPct val="0"/>
                  </a:spcBef>
                  <a:buClrTx/>
                  <a:buSzTx/>
                  <a:buNone/>
                </a:pPr>
                <a:r>
                  <a:rPr lang="en-US" altLang="zh-CN" sz="2000" b="1" dirty="0">
                    <a:latin typeface="宋体" panose="02010600030101010101" pitchFamily="2" charset="-122"/>
                  </a:rPr>
                  <a:t>},{</a:t>
                </a:r>
                <a:r>
                  <a:rPr lang="zh-CN" altLang="en-US" sz="2000" b="1" dirty="0">
                    <a:latin typeface="宋体" panose="02010600030101010101" pitchFamily="2" charset="-122"/>
                  </a:rPr>
                  <a:t>啤酒</a:t>
                </a:r>
                <a:r>
                  <a:rPr lang="en-US" altLang="zh-CN" sz="2000" b="1" dirty="0">
                    <a:latin typeface="宋体" panose="02010600030101010101" pitchFamily="2" charset="-122"/>
                  </a:rPr>
                  <a:t>,</a:t>
                </a:r>
                <a:r>
                  <a:rPr lang="zh-CN" altLang="en-US" sz="2000" b="1" dirty="0">
                    <a:latin typeface="宋体" panose="02010600030101010101" pitchFamily="2" charset="-122"/>
                  </a:rPr>
                  <a:t>尿布</a:t>
                </a:r>
                <a:r>
                  <a:rPr lang="en-US" altLang="zh-CN" sz="2000" b="1" dirty="0">
                    <a:latin typeface="宋体" panose="02010600030101010101" pitchFamily="2" charset="-122"/>
                  </a:rPr>
                  <a:t>},{</a:t>
                </a:r>
                <a:r>
                  <a:rPr lang="zh-CN" altLang="en-US" sz="2000" b="1" dirty="0">
                    <a:latin typeface="宋体" panose="02010600030101010101" pitchFamily="2" charset="-122"/>
                  </a:rPr>
                  <a:t>啤酒</a:t>
                </a:r>
                <a:r>
                  <a:rPr lang="en-US" altLang="zh-CN" sz="2000" b="1" dirty="0">
                    <a:latin typeface="宋体" panose="02010600030101010101" pitchFamily="2" charset="-122"/>
                  </a:rPr>
                  <a:t>,</a:t>
                </a:r>
                <a:r>
                  <a:rPr lang="zh-CN" altLang="en-US" sz="2000" b="1" dirty="0">
                    <a:latin typeface="宋体" panose="02010600030101010101" pitchFamily="2" charset="-122"/>
                  </a:rPr>
                  <a:t>炸鸡</a:t>
                </a:r>
                <a:r>
                  <a:rPr lang="en-US" altLang="zh-CN" sz="2000" b="1" dirty="0">
                    <a:latin typeface="宋体" panose="02010600030101010101" pitchFamily="2" charset="-122"/>
                  </a:rPr>
                  <a:t>},{</a:t>
                </a:r>
                <a:r>
                  <a:rPr lang="zh-CN" altLang="en-US" sz="2000" b="1" dirty="0">
                    <a:latin typeface="宋体" panose="02010600030101010101" pitchFamily="2" charset="-122"/>
                  </a:rPr>
                  <a:t>牛奶</a:t>
                </a:r>
                <a:r>
                  <a:rPr lang="en-US" altLang="zh-CN" sz="2000" b="1" dirty="0">
                    <a:latin typeface="宋体" panose="02010600030101010101" pitchFamily="2" charset="-122"/>
                  </a:rPr>
                  <a:t>,</a:t>
                </a:r>
                <a:r>
                  <a:rPr lang="zh-CN" altLang="en-US" sz="2000" b="1" dirty="0">
                    <a:latin typeface="宋体" panose="02010600030101010101" pitchFamily="2" charset="-122"/>
                  </a:rPr>
                  <a:t>尿布</a:t>
                </a:r>
                <a:r>
                  <a:rPr lang="en-US" altLang="zh-CN" sz="2000" b="1" dirty="0">
                    <a:latin typeface="宋体" panose="02010600030101010101" pitchFamily="2" charset="-122"/>
                  </a:rPr>
                  <a:t>},{</a:t>
                </a:r>
                <a:r>
                  <a:rPr lang="zh-CN" altLang="en-US" sz="2000" b="1" dirty="0">
                    <a:latin typeface="宋体" panose="02010600030101010101" pitchFamily="2" charset="-122"/>
                  </a:rPr>
                  <a:t>牛奶</a:t>
                </a:r>
                <a:r>
                  <a:rPr lang="en-US" altLang="zh-CN" sz="2000" b="1" dirty="0">
                    <a:latin typeface="宋体" panose="02010600030101010101" pitchFamily="2" charset="-122"/>
                  </a:rPr>
                  <a:t>,</a:t>
                </a:r>
                <a:r>
                  <a:rPr lang="zh-CN" altLang="en-US" sz="2000" b="1" dirty="0">
                    <a:latin typeface="宋体" panose="02010600030101010101" pitchFamily="2" charset="-122"/>
                  </a:rPr>
                  <a:t>面包</a:t>
                </a:r>
                <a:r>
                  <a:rPr lang="en-US" altLang="zh-CN" sz="2000" b="1" dirty="0">
                    <a:latin typeface="宋体" panose="02010600030101010101" pitchFamily="2" charset="-122"/>
                  </a:rPr>
                  <a:t>},{</a:t>
                </a:r>
                <a:r>
                  <a:rPr lang="zh-CN" altLang="en-US" sz="2000" b="1" dirty="0">
                    <a:latin typeface="宋体" panose="02010600030101010101" pitchFamily="2" charset="-122"/>
                  </a:rPr>
                  <a:t>牛奶</a:t>
                </a:r>
                <a:r>
                  <a:rPr lang="en-US" altLang="zh-CN" sz="2000" b="1" dirty="0">
                    <a:latin typeface="宋体" panose="02010600030101010101" pitchFamily="2" charset="-122"/>
                  </a:rPr>
                  <a:t>,</a:t>
                </a:r>
                <a:r>
                  <a:rPr lang="zh-CN" altLang="en-US" sz="2000" b="1" dirty="0">
                    <a:latin typeface="宋体" panose="02010600030101010101" pitchFamily="2" charset="-122"/>
                  </a:rPr>
                  <a:t>炸鸡</a:t>
                </a:r>
                <a:r>
                  <a:rPr lang="en-US" altLang="zh-CN" sz="2000" b="1" dirty="0">
                    <a:latin typeface="宋体" panose="02010600030101010101" pitchFamily="2" charset="-122"/>
                  </a:rPr>
                  <a:t>}}</a:t>
                </a:r>
                <a14:m>
                  <m:oMath xmlns:m="http://schemas.openxmlformats.org/officeDocument/2006/math">
                    <m:r>
                      <a:rPr lang="en-US" altLang="zh-CN" sz="2000" b="1">
                        <a:latin typeface="Cambria Math" panose="02040503050406030204" pitchFamily="18" charset="0"/>
                      </a:rPr>
                      <m:t>⋈</m:t>
                    </m:r>
                  </m:oMath>
                </a14:m>
                <a:r>
                  <a:rPr lang="en-US" altLang="zh-CN" sz="2000" b="1" dirty="0">
                    <a:latin typeface="宋体" panose="02010600030101010101" pitchFamily="2" charset="-122"/>
                  </a:rPr>
                  <a:t>{{</a:t>
                </a:r>
                <a:r>
                  <a:rPr lang="zh-CN" altLang="en-US" sz="2000" b="1" dirty="0">
                    <a:latin typeface="宋体" panose="02010600030101010101" pitchFamily="2" charset="-122"/>
                  </a:rPr>
                  <a:t>啤酒</a:t>
                </a:r>
                <a:r>
                  <a:rPr lang="en-US" altLang="zh-CN" sz="2000" b="1" dirty="0">
                    <a:latin typeface="宋体" panose="02010600030101010101" pitchFamily="2" charset="-122"/>
                  </a:rPr>
                  <a:t>,</a:t>
                </a:r>
                <a:r>
                  <a:rPr lang="zh-CN" altLang="en-US" sz="2000" b="1" dirty="0">
                    <a:latin typeface="宋体" panose="02010600030101010101" pitchFamily="2" charset="-122"/>
                  </a:rPr>
                  <a:t>牛奶</a:t>
                </a:r>
                <a:r>
                  <a:rPr lang="en-US" altLang="zh-CN" sz="2000" b="1" dirty="0">
                    <a:latin typeface="宋体" panose="02010600030101010101" pitchFamily="2" charset="-122"/>
                  </a:rPr>
                  <a:t>},{</a:t>
                </a:r>
                <a:r>
                  <a:rPr lang="zh-CN" altLang="en-US" sz="2000" b="1" dirty="0">
                    <a:latin typeface="宋体" panose="02010600030101010101" pitchFamily="2" charset="-122"/>
                  </a:rPr>
                  <a:t>啤酒</a:t>
                </a:r>
                <a:r>
                  <a:rPr lang="en-US" altLang="zh-CN" sz="2000" b="1" dirty="0">
                    <a:latin typeface="宋体" panose="02010600030101010101" pitchFamily="2" charset="-122"/>
                  </a:rPr>
                  <a:t>,</a:t>
                </a:r>
                <a:r>
                  <a:rPr lang="zh-CN" altLang="en-US" sz="2000" b="1" dirty="0">
                    <a:latin typeface="宋体" panose="02010600030101010101" pitchFamily="2" charset="-122"/>
                  </a:rPr>
                  <a:t>尿布</a:t>
                </a:r>
                <a:r>
                  <a:rPr lang="en-US" altLang="zh-CN" sz="2000" b="1" dirty="0">
                    <a:latin typeface="宋体" panose="02010600030101010101" pitchFamily="2" charset="-122"/>
                  </a:rPr>
                  <a:t>},{</a:t>
                </a:r>
                <a:r>
                  <a:rPr lang="zh-CN" altLang="en-US" sz="2000" b="1" dirty="0">
                    <a:latin typeface="宋体" panose="02010600030101010101" pitchFamily="2" charset="-122"/>
                  </a:rPr>
                  <a:t>啤酒</a:t>
                </a:r>
                <a:r>
                  <a:rPr lang="en-US" altLang="zh-CN" sz="2000" b="1" dirty="0">
                    <a:latin typeface="宋体" panose="02010600030101010101" pitchFamily="2" charset="-122"/>
                  </a:rPr>
                  <a:t>,</a:t>
                </a:r>
                <a:r>
                  <a:rPr lang="zh-CN" altLang="en-US" sz="2000" b="1" dirty="0">
                    <a:latin typeface="宋体" panose="02010600030101010101" pitchFamily="2" charset="-122"/>
                  </a:rPr>
                  <a:t>炸鸡</a:t>
                </a:r>
                <a:r>
                  <a:rPr lang="en-US" altLang="zh-CN" sz="2000" b="1" dirty="0">
                    <a:latin typeface="宋体" panose="02010600030101010101" pitchFamily="2" charset="-122"/>
                  </a:rPr>
                  <a:t>},{</a:t>
                </a:r>
                <a:r>
                  <a:rPr lang="zh-CN" altLang="en-US" sz="2000" b="1" dirty="0">
                    <a:latin typeface="宋体" panose="02010600030101010101" pitchFamily="2" charset="-122"/>
                  </a:rPr>
                  <a:t>牛奶</a:t>
                </a:r>
                <a:r>
                  <a:rPr lang="en-US" altLang="zh-CN" sz="2000" b="1" dirty="0">
                    <a:latin typeface="宋体" panose="02010600030101010101" pitchFamily="2" charset="-122"/>
                  </a:rPr>
                  <a:t>,</a:t>
                </a:r>
                <a:r>
                  <a:rPr lang="zh-CN" altLang="en-US" sz="2000" b="1" dirty="0">
                    <a:latin typeface="宋体" panose="02010600030101010101" pitchFamily="2" charset="-122"/>
                  </a:rPr>
                  <a:t>尿布</a:t>
                </a:r>
                <a:r>
                  <a:rPr lang="en-US" altLang="zh-CN" sz="2000" b="1" dirty="0">
                    <a:latin typeface="宋体" panose="02010600030101010101" pitchFamily="2" charset="-122"/>
                  </a:rPr>
                  <a:t>},{</a:t>
                </a:r>
                <a:r>
                  <a:rPr lang="zh-CN" altLang="en-US" sz="2000" b="1" dirty="0">
                    <a:latin typeface="宋体" panose="02010600030101010101" pitchFamily="2" charset="-122"/>
                  </a:rPr>
                  <a:t>牛奶</a:t>
                </a:r>
                <a:r>
                  <a:rPr lang="en-US" altLang="zh-CN" sz="2000" b="1" dirty="0">
                    <a:latin typeface="宋体" panose="02010600030101010101" pitchFamily="2" charset="-122"/>
                  </a:rPr>
                  <a:t>,</a:t>
                </a:r>
                <a:r>
                  <a:rPr lang="zh-CN" altLang="en-US" sz="2000" b="1" dirty="0">
                    <a:latin typeface="宋体" panose="02010600030101010101" pitchFamily="2" charset="-122"/>
                  </a:rPr>
                  <a:t>面包</a:t>
                </a:r>
                <a:r>
                  <a:rPr lang="en-US" altLang="zh-CN" sz="2000" b="1" dirty="0">
                    <a:latin typeface="宋体" panose="02010600030101010101" pitchFamily="2" charset="-122"/>
                  </a:rPr>
                  <a:t>},{</a:t>
                </a:r>
                <a:r>
                  <a:rPr lang="zh-CN" altLang="en-US" sz="2000" b="1" dirty="0">
                    <a:latin typeface="宋体" panose="02010600030101010101" pitchFamily="2" charset="-122"/>
                  </a:rPr>
                  <a:t>牛奶</a:t>
                </a:r>
                <a:r>
                  <a:rPr lang="en-US" altLang="zh-CN" sz="2000" b="1" dirty="0">
                    <a:latin typeface="宋体" panose="02010600030101010101" pitchFamily="2" charset="-122"/>
                  </a:rPr>
                  <a:t>,</a:t>
                </a:r>
                <a:r>
                  <a:rPr lang="zh-CN" altLang="en-US" sz="2000" b="1" dirty="0">
                    <a:latin typeface="宋体" panose="02010600030101010101" pitchFamily="2" charset="-122"/>
                  </a:rPr>
                  <a:t>炸鸡</a:t>
                </a:r>
                <a:r>
                  <a:rPr lang="en-US" altLang="zh-CN" sz="2000" b="1" dirty="0">
                    <a:latin typeface="宋体" panose="02010600030101010101" pitchFamily="2" charset="-122"/>
                  </a:rPr>
                  <a:t>}}={{</a:t>
                </a:r>
                <a:r>
                  <a:rPr lang="zh-CN" altLang="en-US" sz="2000" b="1" dirty="0">
                    <a:latin typeface="宋体" panose="02010600030101010101" pitchFamily="2" charset="-122"/>
                  </a:rPr>
                  <a:t>啤酒</a:t>
                </a:r>
                <a:r>
                  <a:rPr lang="en-US" altLang="zh-CN" sz="2000" b="1" dirty="0">
                    <a:latin typeface="宋体" panose="02010600030101010101" pitchFamily="2" charset="-122"/>
                  </a:rPr>
                  <a:t>,</a:t>
                </a:r>
                <a:r>
                  <a:rPr lang="zh-CN" altLang="en-US" sz="2000" b="1" dirty="0">
                    <a:latin typeface="宋体" panose="02010600030101010101" pitchFamily="2" charset="-122"/>
                  </a:rPr>
                  <a:t>牛奶</a:t>
                </a:r>
                <a:r>
                  <a:rPr lang="en-US" altLang="zh-CN" sz="2000" b="1" dirty="0">
                    <a:latin typeface="宋体" panose="02010600030101010101" pitchFamily="2" charset="-122"/>
                  </a:rPr>
                  <a:t>,</a:t>
                </a:r>
                <a:r>
                  <a:rPr lang="zh-CN" altLang="en-US" sz="2000" b="1" dirty="0">
                    <a:latin typeface="宋体" panose="02010600030101010101" pitchFamily="2" charset="-122"/>
                  </a:rPr>
                  <a:t>尿布</a:t>
                </a:r>
                <a:r>
                  <a:rPr lang="en-US" altLang="zh-CN" sz="2000" b="1" dirty="0">
                    <a:latin typeface="宋体" panose="02010600030101010101" pitchFamily="2" charset="-122"/>
                  </a:rPr>
                  <a:t>},{</a:t>
                </a:r>
                <a:r>
                  <a:rPr lang="zh-CN" altLang="en-US" sz="2000" b="1" dirty="0">
                    <a:latin typeface="宋体" panose="02010600030101010101" pitchFamily="2" charset="-122"/>
                  </a:rPr>
                  <a:t>啤酒</a:t>
                </a:r>
                <a:r>
                  <a:rPr lang="en-US" altLang="zh-CN" sz="2000" b="1" dirty="0">
                    <a:latin typeface="宋体" panose="02010600030101010101" pitchFamily="2" charset="-122"/>
                  </a:rPr>
                  <a:t>,</a:t>
                </a:r>
                <a:r>
                  <a:rPr lang="zh-CN" altLang="en-US" sz="2000" b="1" dirty="0">
                    <a:latin typeface="宋体" panose="02010600030101010101" pitchFamily="2" charset="-122"/>
                  </a:rPr>
                  <a:t>牛奶</a:t>
                </a:r>
                <a:r>
                  <a:rPr lang="en-US" altLang="zh-CN" sz="2000" b="1" dirty="0">
                    <a:latin typeface="宋体" panose="02010600030101010101" pitchFamily="2" charset="-122"/>
                  </a:rPr>
                  <a:t>,</a:t>
                </a:r>
                <a:r>
                  <a:rPr lang="zh-CN" altLang="en-US" sz="2000" b="1" dirty="0">
                    <a:latin typeface="宋体" panose="02010600030101010101" pitchFamily="2" charset="-122"/>
                  </a:rPr>
                  <a:t>炸鸡</a:t>
                </a:r>
                <a:r>
                  <a:rPr lang="en-US" altLang="zh-CN" sz="2000" b="1" dirty="0">
                    <a:latin typeface="宋体" panose="02010600030101010101" pitchFamily="2" charset="-122"/>
                  </a:rPr>
                  <a:t>},{</a:t>
                </a:r>
                <a:r>
                  <a:rPr lang="zh-CN" altLang="en-US" sz="2000" b="1" dirty="0">
                    <a:latin typeface="宋体" panose="02010600030101010101" pitchFamily="2" charset="-122"/>
                  </a:rPr>
                  <a:t>啤酒</a:t>
                </a:r>
                <a:r>
                  <a:rPr lang="en-US" altLang="zh-CN" sz="2000" b="1" dirty="0">
                    <a:latin typeface="宋体" panose="02010600030101010101" pitchFamily="2" charset="-122"/>
                  </a:rPr>
                  <a:t>,</a:t>
                </a:r>
                <a:r>
                  <a:rPr lang="zh-CN" altLang="en-US" sz="2000" b="1" dirty="0">
                    <a:latin typeface="宋体" panose="02010600030101010101" pitchFamily="2" charset="-122"/>
                  </a:rPr>
                  <a:t>尿布</a:t>
                </a:r>
                <a:r>
                  <a:rPr lang="en-US" altLang="zh-CN" sz="2000" b="1" dirty="0">
                    <a:latin typeface="宋体" panose="02010600030101010101" pitchFamily="2" charset="-122"/>
                  </a:rPr>
                  <a:t>,</a:t>
                </a:r>
                <a:r>
                  <a:rPr lang="zh-CN" altLang="en-US" sz="2000" b="1" dirty="0">
                    <a:latin typeface="宋体" panose="02010600030101010101" pitchFamily="2" charset="-122"/>
                  </a:rPr>
                  <a:t>炸鸡</a:t>
                </a:r>
                <a:r>
                  <a:rPr lang="en-US" altLang="zh-CN" sz="2000" b="1" dirty="0">
                    <a:latin typeface="宋体" panose="02010600030101010101" pitchFamily="2" charset="-122"/>
                  </a:rPr>
                  <a:t>},{</a:t>
                </a:r>
                <a:r>
                  <a:rPr lang="zh-CN" altLang="en-US" sz="2000" b="1" dirty="0">
                    <a:latin typeface="宋体" panose="02010600030101010101" pitchFamily="2" charset="-122"/>
                  </a:rPr>
                  <a:t>牛奶</a:t>
                </a:r>
                <a:r>
                  <a:rPr lang="en-US" altLang="zh-CN" sz="2000" b="1" dirty="0">
                    <a:latin typeface="宋体" panose="02010600030101010101" pitchFamily="2" charset="-122"/>
                  </a:rPr>
                  <a:t>,</a:t>
                </a:r>
                <a:r>
                  <a:rPr lang="zh-CN" altLang="en-US" sz="2000" b="1" dirty="0">
                    <a:latin typeface="宋体" panose="02010600030101010101" pitchFamily="2" charset="-122"/>
                  </a:rPr>
                  <a:t>尿布</a:t>
                </a:r>
                <a:r>
                  <a:rPr lang="en-US" altLang="zh-CN" sz="2000" b="1" dirty="0">
                    <a:latin typeface="宋体" panose="02010600030101010101" pitchFamily="2" charset="-122"/>
                  </a:rPr>
                  <a:t>,</a:t>
                </a:r>
                <a:r>
                  <a:rPr lang="zh-CN" altLang="en-US" sz="2000" b="1" dirty="0">
                    <a:latin typeface="宋体" panose="02010600030101010101" pitchFamily="2" charset="-122"/>
                  </a:rPr>
                  <a:t>面包</a:t>
                </a:r>
                <a:r>
                  <a:rPr lang="en-US" altLang="zh-CN" sz="2000" b="1" dirty="0">
                    <a:latin typeface="宋体" panose="02010600030101010101" pitchFamily="2" charset="-122"/>
                  </a:rPr>
                  <a:t>},{</a:t>
                </a:r>
                <a:r>
                  <a:rPr lang="zh-CN" altLang="en-US" sz="2000" b="1" dirty="0">
                    <a:latin typeface="宋体" panose="02010600030101010101" pitchFamily="2" charset="-122"/>
                  </a:rPr>
                  <a:t>牛奶</a:t>
                </a:r>
                <a:r>
                  <a:rPr lang="en-US" altLang="zh-CN" sz="2000" b="1" dirty="0">
                    <a:latin typeface="宋体" panose="02010600030101010101" pitchFamily="2" charset="-122"/>
                  </a:rPr>
                  <a:t>,</a:t>
                </a:r>
                <a:r>
                  <a:rPr lang="zh-CN" altLang="en-US" sz="2000" b="1" dirty="0">
                    <a:latin typeface="宋体" panose="02010600030101010101" pitchFamily="2" charset="-122"/>
                  </a:rPr>
                  <a:t>尿布</a:t>
                </a:r>
                <a:r>
                  <a:rPr lang="en-US" altLang="zh-CN" sz="2000" b="1" dirty="0">
                    <a:latin typeface="宋体" panose="02010600030101010101" pitchFamily="2" charset="-122"/>
                  </a:rPr>
                  <a:t>,</a:t>
                </a:r>
                <a:r>
                  <a:rPr lang="zh-CN" altLang="en-US" sz="2000" b="1" dirty="0">
                    <a:latin typeface="宋体" panose="02010600030101010101" pitchFamily="2" charset="-122"/>
                  </a:rPr>
                  <a:t>炸鸡</a:t>
                </a:r>
                <a:r>
                  <a:rPr lang="en-US" altLang="zh-CN" sz="2000" b="1" dirty="0">
                    <a:latin typeface="宋体" panose="02010600030101010101" pitchFamily="2" charset="-122"/>
                  </a:rPr>
                  <a:t>},{</a:t>
                </a:r>
                <a:r>
                  <a:rPr lang="zh-CN" altLang="en-US" sz="2000" b="1" dirty="0">
                    <a:latin typeface="宋体" panose="02010600030101010101" pitchFamily="2" charset="-122"/>
                  </a:rPr>
                  <a:t>牛奶</a:t>
                </a:r>
                <a:r>
                  <a:rPr lang="en-US" altLang="zh-CN" sz="2000" b="1" dirty="0">
                    <a:latin typeface="宋体" panose="02010600030101010101" pitchFamily="2" charset="-122"/>
                  </a:rPr>
                  <a:t>,</a:t>
                </a:r>
                <a:r>
                  <a:rPr lang="zh-CN" altLang="en-US" sz="2000" b="1" dirty="0">
                    <a:latin typeface="宋体" panose="02010600030101010101" pitchFamily="2" charset="-122"/>
                  </a:rPr>
                  <a:t>面包</a:t>
                </a:r>
                <a:r>
                  <a:rPr lang="en-US" altLang="zh-CN" sz="2000" b="1" dirty="0">
                    <a:latin typeface="宋体" panose="02010600030101010101" pitchFamily="2" charset="-122"/>
                  </a:rPr>
                  <a:t>,</a:t>
                </a:r>
                <a:r>
                  <a:rPr lang="zh-CN" altLang="en-US" sz="2000" b="1" dirty="0">
                    <a:latin typeface="宋体" panose="02010600030101010101" pitchFamily="2" charset="-122"/>
                  </a:rPr>
                  <a:t>炸鸡</a:t>
                </a:r>
                <a:r>
                  <a:rPr lang="en-US" altLang="zh-CN" sz="2000" b="1" dirty="0">
                    <a:latin typeface="宋体" panose="02010600030101010101" pitchFamily="2" charset="-122"/>
                  </a:rPr>
                  <a:t>}} </a:t>
                </a:r>
                <a:endParaRPr lang="en-US" altLang="zh-CN" sz="2000" b="1" dirty="0">
                  <a:latin typeface="宋体" panose="02010600030101010101" pitchFamily="2" charset="-122"/>
                </a:endParaRPr>
              </a:p>
              <a:p>
                <a:pPr>
                  <a:lnSpc>
                    <a:spcPct val="110000"/>
                  </a:lnSpc>
                  <a:spcBef>
                    <a:spcPct val="0"/>
                  </a:spcBef>
                  <a:buClrTx/>
                  <a:buSzTx/>
                  <a:buNone/>
                </a:pPr>
                <a:r>
                  <a:rPr lang="zh-CN" altLang="en-US" sz="2000" b="1" dirty="0">
                    <a:solidFill>
                      <a:srgbClr val="00B0F0"/>
                    </a:solidFill>
                    <a:effectLst>
                      <a:outerShdw blurRad="38100" dist="38100" dir="2700000" algn="tl">
                        <a:srgbClr val="000000">
                          <a:alpha val="43137"/>
                        </a:srgbClr>
                      </a:outerShdw>
                    </a:effectLst>
                    <a:latin typeface="宋体" panose="02010600030101010101" pitchFamily="2" charset="-122"/>
                    <a:cs typeface="Times New Roman" panose="02020603050405020304" pitchFamily="18" charset="0"/>
                  </a:rPr>
                  <a:t>剪枝</a:t>
                </a:r>
                <a:r>
                  <a:rPr lang="zh-CN" altLang="zh-CN" sz="2000" b="1" dirty="0">
                    <a:solidFill>
                      <a:srgbClr val="00B0F0"/>
                    </a:solidFill>
                    <a:effectLst>
                      <a:outerShdw blurRad="38100" dist="38100" dir="2700000" algn="tl">
                        <a:srgbClr val="000000">
                          <a:alpha val="43137"/>
                        </a:srgbClr>
                      </a:outerShdw>
                    </a:effectLst>
                    <a:latin typeface="宋体" panose="02010600030101010101" pitchFamily="2" charset="-122"/>
                    <a:cs typeface="Times New Roman" panose="02020603050405020304" pitchFamily="18" charset="0"/>
                  </a:rPr>
                  <a:t>：</a:t>
                </a:r>
                <a:r>
                  <a:rPr lang="en-US" altLang="zh-CN" sz="2000" b="1" dirty="0">
                    <a:latin typeface="宋体" panose="02010600030101010101" pitchFamily="2" charset="-122"/>
                  </a:rPr>
                  <a:t>{</a:t>
                </a:r>
                <a:r>
                  <a:rPr lang="zh-CN" altLang="en-US" sz="2000" b="1" dirty="0">
                    <a:latin typeface="宋体" panose="02010600030101010101" pitchFamily="2" charset="-122"/>
                  </a:rPr>
                  <a:t>啤酒</a:t>
                </a:r>
                <a:r>
                  <a:rPr lang="en-US" altLang="zh-CN" sz="2000" b="1" dirty="0">
                    <a:latin typeface="宋体" panose="02010600030101010101" pitchFamily="2" charset="-122"/>
                  </a:rPr>
                  <a:t>,</a:t>
                </a:r>
                <a:r>
                  <a:rPr lang="zh-CN" altLang="en-US" sz="2000" b="1" dirty="0">
                    <a:latin typeface="宋体" panose="02010600030101010101" pitchFamily="2" charset="-122"/>
                  </a:rPr>
                  <a:t>牛奶</a:t>
                </a:r>
                <a:r>
                  <a:rPr lang="en-US" altLang="zh-CN" sz="2000" b="1" dirty="0">
                    <a:latin typeface="宋体" panose="02010600030101010101" pitchFamily="2" charset="-122"/>
                  </a:rPr>
                  <a:t>,</a:t>
                </a:r>
                <a:r>
                  <a:rPr lang="zh-CN" altLang="en-US" sz="2000" b="1" dirty="0">
                    <a:latin typeface="宋体" panose="02010600030101010101" pitchFamily="2" charset="-122"/>
                  </a:rPr>
                  <a:t>尿布</a:t>
                </a:r>
                <a:r>
                  <a:rPr lang="en-US" altLang="zh-CN" sz="2000" b="1" dirty="0">
                    <a:latin typeface="宋体" panose="02010600030101010101" pitchFamily="2" charset="-122"/>
                  </a:rPr>
                  <a:t>}</a:t>
                </a:r>
                <a:r>
                  <a:rPr lang="zh-CN" altLang="en-US" sz="2000" b="1" dirty="0">
                    <a:latin typeface="宋体" panose="02010600030101010101" pitchFamily="2" charset="-122"/>
                  </a:rPr>
                  <a:t>的</a:t>
                </a:r>
                <a:r>
                  <a:rPr lang="en-US" altLang="zh-CN" sz="2000" b="1" dirty="0">
                    <a:latin typeface="宋体" panose="02010600030101010101" pitchFamily="2" charset="-122"/>
                  </a:rPr>
                  <a:t>2-</a:t>
                </a:r>
                <a:r>
                  <a:rPr lang="zh-CN" altLang="en-US" sz="2000" b="1" dirty="0">
                    <a:latin typeface="宋体" panose="02010600030101010101" pitchFamily="2" charset="-122"/>
                  </a:rPr>
                  <a:t>项子集是</a:t>
                </a:r>
                <a:r>
                  <a:rPr lang="en-US" altLang="zh-CN" sz="2000" b="1" dirty="0">
                    <a:latin typeface="宋体" panose="02010600030101010101" pitchFamily="2" charset="-122"/>
                  </a:rPr>
                  <a:t>={</a:t>
                </a:r>
                <a:r>
                  <a:rPr lang="zh-CN" altLang="en-US" sz="2000" b="1" dirty="0">
                    <a:latin typeface="宋体" panose="02010600030101010101" pitchFamily="2" charset="-122"/>
                  </a:rPr>
                  <a:t>啤酒</a:t>
                </a:r>
                <a:r>
                  <a:rPr lang="en-US" altLang="zh-CN" sz="2000" b="1" dirty="0">
                    <a:latin typeface="宋体" panose="02010600030101010101" pitchFamily="2" charset="-122"/>
                  </a:rPr>
                  <a:t>,</a:t>
                </a:r>
                <a:r>
                  <a:rPr lang="zh-CN" altLang="en-US" sz="2000" b="1" dirty="0">
                    <a:latin typeface="宋体" panose="02010600030101010101" pitchFamily="2" charset="-122"/>
                  </a:rPr>
                  <a:t>牛奶</a:t>
                </a:r>
                <a:endParaRPr lang="zh-CN" altLang="en-US" sz="2000" b="1" dirty="0">
                  <a:latin typeface="宋体" panose="02010600030101010101" pitchFamily="2" charset="-122"/>
                </a:endParaRPr>
              </a:p>
              <a:p>
                <a:pPr>
                  <a:lnSpc>
                    <a:spcPct val="110000"/>
                  </a:lnSpc>
                  <a:spcBef>
                    <a:spcPct val="0"/>
                  </a:spcBef>
                  <a:buClrTx/>
                  <a:buSzTx/>
                  <a:buNone/>
                </a:pPr>
                <a:r>
                  <a:rPr lang="en-US" altLang="zh-CN" sz="2000" b="1" dirty="0">
                    <a:latin typeface="宋体" panose="02010600030101010101" pitchFamily="2" charset="-122"/>
                  </a:rPr>
                  <a:t>},{</a:t>
                </a:r>
                <a:r>
                  <a:rPr lang="zh-CN" altLang="en-US" sz="2000" b="1" dirty="0">
                    <a:latin typeface="宋体" panose="02010600030101010101" pitchFamily="2" charset="-122"/>
                  </a:rPr>
                  <a:t>啤酒</a:t>
                </a:r>
                <a:r>
                  <a:rPr lang="en-US" altLang="zh-CN" sz="2000" b="1" dirty="0">
                    <a:latin typeface="宋体" panose="02010600030101010101" pitchFamily="2" charset="-122"/>
                  </a:rPr>
                  <a:t>,</a:t>
                </a:r>
                <a:r>
                  <a:rPr lang="zh-CN" altLang="en-US" sz="2000" b="1" dirty="0">
                    <a:latin typeface="宋体" panose="02010600030101010101" pitchFamily="2" charset="-122"/>
                  </a:rPr>
                  <a:t>尿布</a:t>
                </a:r>
                <a:r>
                  <a:rPr lang="en-US" altLang="zh-CN" sz="2000" b="1" dirty="0">
                    <a:latin typeface="宋体" panose="02010600030101010101" pitchFamily="2" charset="-122"/>
                  </a:rPr>
                  <a:t>}</a:t>
                </a:r>
                <a:r>
                  <a:rPr lang="zh-CN" altLang="en-US" sz="2000" b="1" dirty="0">
                    <a:latin typeface="宋体" panose="02010600030101010101" pitchFamily="2" charset="-122"/>
                  </a:rPr>
                  <a:t>和</a:t>
                </a:r>
                <a:r>
                  <a:rPr lang="en-US" altLang="zh-CN" sz="2000" b="1" dirty="0">
                    <a:latin typeface="宋体" panose="02010600030101010101" pitchFamily="2" charset="-122"/>
                  </a:rPr>
                  <a:t>{</a:t>
                </a:r>
                <a:r>
                  <a:rPr lang="zh-CN" altLang="en-US" sz="2000" b="1" dirty="0">
                    <a:latin typeface="宋体" panose="02010600030101010101" pitchFamily="2" charset="-122"/>
                  </a:rPr>
                  <a:t>牛奶</a:t>
                </a:r>
                <a:r>
                  <a:rPr lang="en-US" altLang="zh-CN" sz="2000" b="1" dirty="0">
                    <a:latin typeface="宋体" panose="02010600030101010101" pitchFamily="2" charset="-122"/>
                  </a:rPr>
                  <a:t>,</a:t>
                </a:r>
                <a:r>
                  <a:rPr lang="zh-CN" altLang="en-US" sz="2000" b="1" dirty="0">
                    <a:latin typeface="宋体" panose="02010600030101010101" pitchFamily="2" charset="-122"/>
                  </a:rPr>
                  <a:t>尿布</a:t>
                </a:r>
                <a:r>
                  <a:rPr lang="en-US" altLang="zh-CN" sz="2000" b="1" dirty="0">
                    <a:latin typeface="宋体" panose="02010600030101010101" pitchFamily="2" charset="-122"/>
                  </a:rPr>
                  <a:t>}</a:t>
                </a:r>
                <a:r>
                  <a:rPr lang="zh-CN" altLang="en-US" sz="2000" b="1" dirty="0">
                    <a:latin typeface="宋体" panose="02010600030101010101" pitchFamily="2" charset="-122"/>
                  </a:rPr>
                  <a:t>。</a:t>
                </a:r>
                <a:endParaRPr lang="en-US" altLang="zh-CN" sz="2000" b="1" dirty="0">
                  <a:latin typeface="宋体" panose="02010600030101010101" pitchFamily="2" charset="-122"/>
                </a:endParaRPr>
              </a:p>
              <a:p>
                <a:pPr>
                  <a:lnSpc>
                    <a:spcPct val="110000"/>
                  </a:lnSpc>
                  <a:spcBef>
                    <a:spcPct val="0"/>
                  </a:spcBef>
                  <a:buClrTx/>
                  <a:buSzTx/>
                  <a:buNone/>
                </a:pPr>
                <a:r>
                  <a:rPr lang="en-US" altLang="zh-CN" sz="2000" b="1" dirty="0">
                    <a:latin typeface="宋体" panose="02010600030101010101" pitchFamily="2" charset="-122"/>
                  </a:rPr>
                  <a:t>{</a:t>
                </a:r>
                <a:r>
                  <a:rPr lang="zh-CN" altLang="en-US" sz="2000" b="1" dirty="0">
                    <a:latin typeface="宋体" panose="02010600030101010101" pitchFamily="2" charset="-122"/>
                  </a:rPr>
                  <a:t>啤酒</a:t>
                </a:r>
                <a:r>
                  <a:rPr lang="en-US" altLang="zh-CN" sz="2000" b="1" dirty="0">
                    <a:latin typeface="宋体" panose="02010600030101010101" pitchFamily="2" charset="-122"/>
                  </a:rPr>
                  <a:t>,</a:t>
                </a:r>
                <a:r>
                  <a:rPr lang="zh-CN" altLang="en-US" sz="2000" b="1" dirty="0">
                    <a:latin typeface="宋体" panose="02010600030101010101" pitchFamily="2" charset="-122"/>
                  </a:rPr>
                  <a:t>牛奶</a:t>
                </a:r>
                <a:r>
                  <a:rPr lang="en-US" altLang="zh-CN" sz="2000" b="1" dirty="0">
                    <a:latin typeface="宋体" panose="02010600030101010101" pitchFamily="2" charset="-122"/>
                  </a:rPr>
                  <a:t>,</a:t>
                </a:r>
                <a:r>
                  <a:rPr lang="zh-CN" altLang="en-US" sz="2000" b="1" dirty="0">
                    <a:latin typeface="宋体" panose="02010600030101010101" pitchFamily="2" charset="-122"/>
                  </a:rPr>
                  <a:t>尿布</a:t>
                </a:r>
                <a:r>
                  <a:rPr lang="en-US" altLang="zh-CN" sz="2000" b="1" dirty="0">
                    <a:latin typeface="宋体" panose="02010600030101010101" pitchFamily="2" charset="-122"/>
                  </a:rPr>
                  <a:t>}</a:t>
                </a:r>
                <a:r>
                  <a:rPr lang="zh-CN" altLang="en-US" sz="2000" b="1" dirty="0">
                    <a:latin typeface="宋体" panose="02010600030101010101" pitchFamily="2" charset="-122"/>
                  </a:rPr>
                  <a:t>的所有</a:t>
                </a:r>
                <a:r>
                  <a:rPr lang="en-US" altLang="zh-CN" sz="2000" b="1" dirty="0">
                    <a:latin typeface="宋体" panose="02010600030101010101" pitchFamily="2" charset="-122"/>
                  </a:rPr>
                  <a:t>2-</a:t>
                </a:r>
                <a:r>
                  <a:rPr lang="zh-CN" altLang="en-US" sz="2000" b="1" dirty="0">
                    <a:latin typeface="宋体" panose="02010600030101010101" pitchFamily="2" charset="-122"/>
                  </a:rPr>
                  <a:t>项子集都是</a:t>
                </a:r>
                <a:r>
                  <a:rPr lang="en-US" altLang="zh-CN" sz="2000" b="1" dirty="0">
                    <a:latin typeface="宋体" panose="02010600030101010101" pitchFamily="2" charset="-122"/>
                  </a:rPr>
                  <a:t>L2</a:t>
                </a:r>
                <a:r>
                  <a:rPr lang="zh-CN" altLang="en-US" sz="2000" b="1" dirty="0">
                    <a:latin typeface="宋体" panose="02010600030101010101" pitchFamily="2" charset="-122"/>
                  </a:rPr>
                  <a:t>的元素。因此，保留</a:t>
                </a:r>
                <a:r>
                  <a:rPr lang="en-US" altLang="zh-CN" sz="2000" b="1" dirty="0">
                    <a:latin typeface="宋体" panose="02010600030101010101" pitchFamily="2" charset="-122"/>
                  </a:rPr>
                  <a:t>{</a:t>
                </a:r>
                <a:r>
                  <a:rPr lang="zh-CN" altLang="en-US" sz="2000" b="1" dirty="0">
                    <a:latin typeface="宋体" panose="02010600030101010101" pitchFamily="2" charset="-122"/>
                  </a:rPr>
                  <a:t>啤酒</a:t>
                </a:r>
                <a:r>
                  <a:rPr lang="en-US" altLang="zh-CN" sz="2000" b="1" dirty="0">
                    <a:latin typeface="宋体" panose="02010600030101010101" pitchFamily="2" charset="-122"/>
                  </a:rPr>
                  <a:t>,</a:t>
                </a:r>
                <a:r>
                  <a:rPr lang="zh-CN" altLang="en-US" sz="2000" b="1" dirty="0">
                    <a:latin typeface="宋体" panose="02010600030101010101" pitchFamily="2" charset="-122"/>
                  </a:rPr>
                  <a:t>牛奶</a:t>
                </a:r>
                <a:r>
                  <a:rPr lang="en-US" altLang="zh-CN" sz="2000" b="1" dirty="0">
                    <a:latin typeface="宋体" panose="02010600030101010101" pitchFamily="2" charset="-122"/>
                  </a:rPr>
                  <a:t>,</a:t>
                </a:r>
                <a:r>
                  <a:rPr lang="zh-CN" altLang="en-US" sz="2000" b="1" dirty="0">
                    <a:latin typeface="宋体" panose="02010600030101010101" pitchFamily="2" charset="-122"/>
                  </a:rPr>
                  <a:t>尿布</a:t>
                </a:r>
                <a:r>
                  <a:rPr lang="en-US" altLang="zh-CN" sz="2000" b="1" dirty="0">
                    <a:latin typeface="宋体" panose="02010600030101010101" pitchFamily="2" charset="-122"/>
                  </a:rPr>
                  <a:t>}</a:t>
                </a:r>
                <a:r>
                  <a:rPr lang="zh-CN" altLang="en-US" sz="2000" b="1" dirty="0">
                    <a:latin typeface="宋体" panose="02010600030101010101" pitchFamily="2" charset="-122"/>
                  </a:rPr>
                  <a:t>在三级候选集中。</a:t>
                </a:r>
                <a:endParaRPr lang="en-US" altLang="zh-CN" sz="2000" b="1" dirty="0">
                  <a:latin typeface="宋体" panose="02010600030101010101" pitchFamily="2" charset="-122"/>
                </a:endParaRPr>
              </a:p>
              <a:p>
                <a:pPr>
                  <a:lnSpc>
                    <a:spcPct val="110000"/>
                  </a:lnSpc>
                  <a:spcBef>
                    <a:spcPct val="0"/>
                  </a:spcBef>
                  <a:buClrTx/>
                  <a:buSzTx/>
                  <a:buNone/>
                </a:pPr>
                <a:r>
                  <a:rPr lang="en-US" altLang="zh-CN" sz="2000" b="1" dirty="0">
                    <a:latin typeface="宋体" panose="02010600030101010101" pitchFamily="2" charset="-122"/>
                  </a:rPr>
                  <a:t>{</a:t>
                </a:r>
                <a:r>
                  <a:rPr lang="zh-CN" altLang="en-US" sz="2000" b="1" dirty="0">
                    <a:latin typeface="宋体" panose="02010600030101010101" pitchFamily="2" charset="-122"/>
                  </a:rPr>
                  <a:t>牛奶</a:t>
                </a:r>
                <a:r>
                  <a:rPr lang="en-US" altLang="zh-CN" sz="2000" b="1" dirty="0">
                    <a:latin typeface="宋体" panose="02010600030101010101" pitchFamily="2" charset="-122"/>
                  </a:rPr>
                  <a:t>,</a:t>
                </a:r>
                <a:r>
                  <a:rPr lang="zh-CN" altLang="en-US" sz="2000" b="1" dirty="0">
                    <a:latin typeface="宋体" panose="02010600030101010101" pitchFamily="2" charset="-122"/>
                  </a:rPr>
                  <a:t>尿布</a:t>
                </a:r>
                <a:r>
                  <a:rPr lang="en-US" altLang="zh-CN" sz="2000" b="1" dirty="0">
                    <a:latin typeface="宋体" panose="02010600030101010101" pitchFamily="2" charset="-122"/>
                  </a:rPr>
                  <a:t>,</a:t>
                </a:r>
                <a:r>
                  <a:rPr lang="zh-CN" altLang="en-US" sz="2000" b="1" dirty="0">
                    <a:latin typeface="宋体" panose="02010600030101010101" pitchFamily="2" charset="-122"/>
                  </a:rPr>
                  <a:t>炸鸡</a:t>
                </a:r>
                <a:r>
                  <a:rPr lang="en-US" altLang="zh-CN" sz="2000" b="1" dirty="0">
                    <a:latin typeface="宋体" panose="02010600030101010101" pitchFamily="2" charset="-122"/>
                  </a:rPr>
                  <a:t>}</a:t>
                </a:r>
                <a:r>
                  <a:rPr lang="zh-CN" altLang="en-US" sz="2000" b="1" dirty="0">
                    <a:latin typeface="宋体" panose="02010600030101010101" pitchFamily="2" charset="-122"/>
                  </a:rPr>
                  <a:t>的所有</a:t>
                </a:r>
                <a:r>
                  <a:rPr lang="en-US" altLang="zh-CN" sz="2000" b="1" dirty="0">
                    <a:latin typeface="宋体" panose="02010600030101010101" pitchFamily="2" charset="-122"/>
                  </a:rPr>
                  <a:t>2-</a:t>
                </a:r>
                <a:r>
                  <a:rPr lang="zh-CN" altLang="en-US" sz="2000" b="1" dirty="0">
                    <a:latin typeface="宋体" panose="02010600030101010101" pitchFamily="2" charset="-122"/>
                  </a:rPr>
                  <a:t>项子集是</a:t>
                </a:r>
                <a:r>
                  <a:rPr lang="en-US" altLang="zh-CN" sz="2000" b="1" dirty="0">
                    <a:latin typeface="宋体" panose="02010600030101010101" pitchFamily="2" charset="-122"/>
                  </a:rPr>
                  <a:t>{</a:t>
                </a:r>
                <a:r>
                  <a:rPr lang="zh-CN" altLang="en-US" sz="2000" b="1" dirty="0">
                    <a:latin typeface="宋体" panose="02010600030101010101" pitchFamily="2" charset="-122"/>
                  </a:rPr>
                  <a:t>牛奶</a:t>
                </a:r>
                <a:r>
                  <a:rPr lang="en-US" altLang="zh-CN" sz="2000" b="1" dirty="0">
                    <a:latin typeface="宋体" panose="02010600030101010101" pitchFamily="2" charset="-122"/>
                  </a:rPr>
                  <a:t>,</a:t>
                </a:r>
                <a:r>
                  <a:rPr lang="zh-CN" altLang="en-US" sz="2000" b="1" dirty="0">
                    <a:latin typeface="宋体" panose="02010600030101010101" pitchFamily="2" charset="-122"/>
                  </a:rPr>
                  <a:t>尿布</a:t>
                </a:r>
                <a:r>
                  <a:rPr lang="en-US" altLang="zh-CN" sz="2000" b="1" dirty="0">
                    <a:latin typeface="宋体" panose="02010600030101010101" pitchFamily="2" charset="-122"/>
                  </a:rPr>
                  <a:t>},{</a:t>
                </a:r>
                <a:r>
                  <a:rPr lang="zh-CN" altLang="en-US" sz="2000" b="1" dirty="0">
                    <a:latin typeface="宋体" panose="02010600030101010101" pitchFamily="2" charset="-122"/>
                  </a:rPr>
                  <a:t>牛奶</a:t>
                </a:r>
                <a:r>
                  <a:rPr lang="en-US" altLang="zh-CN" sz="2000" b="1" dirty="0">
                    <a:latin typeface="宋体" panose="02010600030101010101" pitchFamily="2" charset="-122"/>
                  </a:rPr>
                  <a:t>,</a:t>
                </a:r>
                <a:r>
                  <a:rPr lang="zh-CN" altLang="en-US" sz="2000" b="1" dirty="0">
                    <a:latin typeface="宋体" panose="02010600030101010101" pitchFamily="2" charset="-122"/>
                  </a:rPr>
                  <a:t>炸鸡</a:t>
                </a:r>
                <a:r>
                  <a:rPr lang="en-US" altLang="zh-CN" sz="2000" b="1" dirty="0">
                    <a:latin typeface="宋体" panose="02010600030101010101" pitchFamily="2" charset="-122"/>
                  </a:rPr>
                  <a:t>},{</a:t>
                </a:r>
                <a:r>
                  <a:rPr lang="zh-CN" altLang="en-US" sz="2000" b="1" dirty="0">
                    <a:latin typeface="宋体" panose="02010600030101010101" pitchFamily="2" charset="-122"/>
                  </a:rPr>
                  <a:t>尿布</a:t>
                </a:r>
                <a:r>
                  <a:rPr lang="en-US" altLang="zh-CN" sz="2000" b="1" dirty="0">
                    <a:latin typeface="宋体" panose="02010600030101010101" pitchFamily="2" charset="-122"/>
                  </a:rPr>
                  <a:t>,</a:t>
                </a:r>
                <a:r>
                  <a:rPr lang="zh-CN" altLang="en-US" sz="2000" b="1" dirty="0">
                    <a:latin typeface="宋体" panose="02010600030101010101" pitchFamily="2" charset="-122"/>
                  </a:rPr>
                  <a:t>炸鸡</a:t>
                </a:r>
                <a:r>
                  <a:rPr lang="en-US" altLang="zh-CN" sz="2000" b="1" dirty="0">
                    <a:latin typeface="宋体" panose="02010600030101010101" pitchFamily="2" charset="-122"/>
                  </a:rPr>
                  <a:t>}}</a:t>
                </a:r>
                <a:r>
                  <a:rPr lang="zh-CN" altLang="en-US" sz="2000" b="1" dirty="0">
                    <a:latin typeface="宋体" panose="02010600030101010101" pitchFamily="2" charset="-122"/>
                  </a:rPr>
                  <a:t>。</a:t>
                </a:r>
                <a:r>
                  <a:rPr lang="en-US" altLang="zh-CN" sz="2000" b="1" dirty="0">
                    <a:latin typeface="宋体" panose="02010600030101010101" pitchFamily="2" charset="-122"/>
                  </a:rPr>
                  <a:t>{</a:t>
                </a:r>
                <a:r>
                  <a:rPr lang="zh-CN" altLang="en-US" sz="2000" b="1" dirty="0">
                    <a:latin typeface="宋体" panose="02010600030101010101" pitchFamily="2" charset="-122"/>
                  </a:rPr>
                  <a:t>尿布</a:t>
                </a:r>
                <a:r>
                  <a:rPr lang="en-US" altLang="zh-CN" sz="2000" b="1" dirty="0">
                    <a:latin typeface="宋体" panose="02010600030101010101" pitchFamily="2" charset="-122"/>
                  </a:rPr>
                  <a:t>,</a:t>
                </a:r>
                <a:r>
                  <a:rPr lang="zh-CN" altLang="en-US" sz="2000" b="1" dirty="0">
                    <a:latin typeface="宋体" panose="02010600030101010101" pitchFamily="2" charset="-122"/>
                  </a:rPr>
                  <a:t>炸鸡</a:t>
                </a:r>
                <a:r>
                  <a:rPr lang="en-US" altLang="zh-CN" sz="2000" b="1" dirty="0">
                    <a:latin typeface="宋体" panose="02010600030101010101" pitchFamily="2" charset="-122"/>
                  </a:rPr>
                  <a:t>}</a:t>
                </a:r>
                <a:r>
                  <a:rPr lang="zh-CN" altLang="en-US" sz="2000" b="1" dirty="0">
                    <a:latin typeface="宋体" panose="02010600030101010101" pitchFamily="2" charset="-122"/>
                  </a:rPr>
                  <a:t>不是</a:t>
                </a:r>
                <a:r>
                  <a:rPr lang="en-US" altLang="zh-CN" sz="2000" b="1" dirty="0">
                    <a:latin typeface="宋体" panose="02010600030101010101" pitchFamily="2" charset="-122"/>
                  </a:rPr>
                  <a:t>L2</a:t>
                </a:r>
                <a:r>
                  <a:rPr lang="zh-CN" altLang="en-US" sz="2000" b="1" dirty="0">
                    <a:latin typeface="宋体" panose="02010600030101010101" pitchFamily="2" charset="-122"/>
                  </a:rPr>
                  <a:t>的元素，因而不是频繁的。因此，从三项候选集中删除</a:t>
                </a:r>
                <a:r>
                  <a:rPr lang="en-US" altLang="zh-CN" sz="2000" b="1" dirty="0">
                    <a:latin typeface="宋体" panose="02010600030101010101" pitchFamily="2" charset="-122"/>
                  </a:rPr>
                  <a:t>{</a:t>
                </a:r>
                <a:r>
                  <a:rPr lang="zh-CN" altLang="en-US" sz="2000" b="1" dirty="0">
                    <a:latin typeface="宋体" panose="02010600030101010101" pitchFamily="2" charset="-122"/>
                  </a:rPr>
                  <a:t>牛奶</a:t>
                </a:r>
                <a:r>
                  <a:rPr lang="en-US" altLang="zh-CN" sz="2000" b="1" dirty="0">
                    <a:latin typeface="宋体" panose="02010600030101010101" pitchFamily="2" charset="-122"/>
                  </a:rPr>
                  <a:t>,</a:t>
                </a:r>
                <a:r>
                  <a:rPr lang="zh-CN" altLang="en-US" sz="2000" b="1" dirty="0">
                    <a:latin typeface="宋体" panose="02010600030101010101" pitchFamily="2" charset="-122"/>
                  </a:rPr>
                  <a:t>尿布</a:t>
                </a:r>
                <a:r>
                  <a:rPr lang="en-US" altLang="zh-CN" sz="2000" b="1" dirty="0">
                    <a:latin typeface="宋体" panose="02010600030101010101" pitchFamily="2" charset="-122"/>
                  </a:rPr>
                  <a:t>,</a:t>
                </a:r>
                <a:r>
                  <a:rPr lang="zh-CN" altLang="en-US" sz="2000" b="1" dirty="0">
                    <a:latin typeface="宋体" panose="02010600030101010101" pitchFamily="2" charset="-122"/>
                  </a:rPr>
                  <a:t>炸鸡</a:t>
                </a:r>
                <a:r>
                  <a:rPr lang="en-US" altLang="zh-CN" sz="2000" b="1" dirty="0">
                    <a:latin typeface="宋体" panose="02010600030101010101" pitchFamily="2" charset="-122"/>
                  </a:rPr>
                  <a:t>}</a:t>
                </a:r>
                <a:r>
                  <a:rPr lang="zh-CN" altLang="en-US" sz="2000" b="1" dirty="0">
                    <a:latin typeface="宋体" panose="02010600030101010101" pitchFamily="2" charset="-122"/>
                  </a:rPr>
                  <a:t>。</a:t>
                </a:r>
                <a:endParaRPr lang="en-US" altLang="zh-CN" sz="2000" b="1" dirty="0">
                  <a:latin typeface="宋体" panose="02010600030101010101" pitchFamily="2" charset="-122"/>
                </a:endParaRPr>
              </a:p>
              <a:p>
                <a:pPr>
                  <a:lnSpc>
                    <a:spcPct val="110000"/>
                  </a:lnSpc>
                  <a:spcBef>
                    <a:spcPct val="0"/>
                  </a:spcBef>
                  <a:buClrTx/>
                  <a:buSzTx/>
                  <a:buNone/>
                </a:pPr>
                <a:r>
                  <a:rPr lang="zh-CN" altLang="en-US" sz="2000" b="1" dirty="0">
                    <a:latin typeface="宋体" panose="02010600030101010101" pitchFamily="2" charset="-122"/>
                  </a:rPr>
                  <a:t>剪枝后三项频繁集为</a:t>
                </a:r>
                <a:r>
                  <a:rPr lang="en-US" altLang="zh-CN" sz="2000" b="1" dirty="0">
                    <a:latin typeface="宋体" panose="02010600030101010101" pitchFamily="2" charset="-122"/>
                  </a:rPr>
                  <a:t>{</a:t>
                </a:r>
                <a:r>
                  <a:rPr lang="zh-CN" altLang="en-US" sz="2000" b="1" dirty="0">
                    <a:latin typeface="宋体" panose="02010600030101010101" pitchFamily="2" charset="-122"/>
                  </a:rPr>
                  <a:t>啤酒</a:t>
                </a:r>
                <a:r>
                  <a:rPr lang="en-US" altLang="zh-CN" sz="2000" b="1" dirty="0">
                    <a:latin typeface="宋体" panose="02010600030101010101" pitchFamily="2" charset="-122"/>
                  </a:rPr>
                  <a:t>,</a:t>
                </a:r>
                <a:r>
                  <a:rPr lang="zh-CN" altLang="en-US" sz="2000" b="1" dirty="0">
                    <a:latin typeface="宋体" panose="02010600030101010101" pitchFamily="2" charset="-122"/>
                  </a:rPr>
                  <a:t>牛奶</a:t>
                </a:r>
                <a:r>
                  <a:rPr lang="en-US" altLang="zh-CN" sz="2000" b="1" dirty="0">
                    <a:latin typeface="宋体" panose="02010600030101010101" pitchFamily="2" charset="-122"/>
                  </a:rPr>
                  <a:t>,</a:t>
                </a:r>
                <a:r>
                  <a:rPr lang="zh-CN" altLang="en-US" sz="2000" b="1" dirty="0">
                    <a:latin typeface="宋体" panose="02010600030101010101" pitchFamily="2" charset="-122"/>
                  </a:rPr>
                  <a:t>尿布</a:t>
                </a:r>
                <a:r>
                  <a:rPr lang="en-US" altLang="zh-CN" sz="2000" b="1" dirty="0">
                    <a:latin typeface="宋体" panose="02010600030101010101" pitchFamily="2" charset="-122"/>
                  </a:rPr>
                  <a:t>}</a:t>
                </a:r>
                <a:r>
                  <a:rPr lang="zh-CN" altLang="en-US" sz="2000" b="1" dirty="0">
                    <a:latin typeface="宋体" panose="02010600030101010101" pitchFamily="2" charset="-122"/>
                  </a:rPr>
                  <a:t>，</a:t>
                </a:r>
                <a:r>
                  <a:rPr lang="en-US" altLang="zh-CN" sz="2000" b="1" dirty="0">
                    <a:latin typeface="宋体" panose="02010600030101010101" pitchFamily="2" charset="-122"/>
                  </a:rPr>
                  <a:t>{</a:t>
                </a:r>
                <a:r>
                  <a:rPr lang="zh-CN" altLang="en-US" sz="2000" b="1" dirty="0">
                    <a:latin typeface="宋体" panose="02010600030101010101" pitchFamily="2" charset="-122"/>
                  </a:rPr>
                  <a:t>啤酒</a:t>
                </a:r>
                <a:r>
                  <a:rPr lang="en-US" altLang="zh-CN" sz="2000" b="1" dirty="0">
                    <a:latin typeface="宋体" panose="02010600030101010101" pitchFamily="2" charset="-122"/>
                  </a:rPr>
                  <a:t>,</a:t>
                </a:r>
                <a:r>
                  <a:rPr lang="zh-CN" altLang="en-US" sz="2000" b="1" dirty="0">
                    <a:latin typeface="宋体" panose="02010600030101010101" pitchFamily="2" charset="-122"/>
                  </a:rPr>
                  <a:t>牛奶</a:t>
                </a:r>
                <a:r>
                  <a:rPr lang="en-US" altLang="zh-CN" sz="2000" b="1" dirty="0">
                    <a:latin typeface="宋体" panose="02010600030101010101" pitchFamily="2" charset="-122"/>
                  </a:rPr>
                  <a:t>,</a:t>
                </a:r>
                <a:r>
                  <a:rPr lang="zh-CN" altLang="en-US" sz="2000" b="1" dirty="0">
                    <a:latin typeface="宋体" panose="02010600030101010101" pitchFamily="2" charset="-122"/>
                  </a:rPr>
                  <a:t>尿布</a:t>
                </a:r>
                <a:r>
                  <a:rPr lang="en-US" altLang="zh-CN" sz="2000" b="1" dirty="0">
                    <a:latin typeface="宋体" panose="02010600030101010101" pitchFamily="2" charset="-122"/>
                  </a:rPr>
                  <a:t>}</a:t>
                </a:r>
                <a:r>
                  <a:rPr lang="zh-CN" altLang="en-US" sz="2000" b="1" dirty="0">
                    <a:latin typeface="宋体" panose="02010600030101010101" pitchFamily="2" charset="-122"/>
                  </a:rPr>
                  <a:t>。</a:t>
                </a:r>
                <a:endParaRPr lang="en-US" altLang="zh-CN" sz="2000" b="1" dirty="0">
                  <a:latin typeface="宋体" panose="02010600030101010101" pitchFamily="2" charset="-122"/>
                </a:endParaRPr>
              </a:p>
            </p:txBody>
          </p:sp>
        </mc:Choice>
        <mc:Fallback>
          <p:sp>
            <p:nvSpPr>
              <p:cNvPr id="36" name="矩形 1"/>
              <p:cNvSpPr>
                <a:spLocks noRot="1" noChangeAspect="1" noMove="1" noResize="1" noEditPoints="1" noAdjustHandles="1" noChangeArrowheads="1" noChangeShapeType="1" noTextEdit="1"/>
              </p:cNvSpPr>
              <p:nvPr/>
            </p:nvSpPr>
            <p:spPr bwMode="auto">
              <a:xfrm>
                <a:off x="1953591" y="1316881"/>
                <a:ext cx="7189663" cy="5129289"/>
              </a:xfrm>
              <a:prstGeom prst="rect">
                <a:avLst/>
              </a:prstGeom>
              <a:blipFill rotWithShape="1">
                <a:blip r:embed="rId1"/>
                <a:stretch>
                  <a:fillRect l="-5" t="-10" r="7" b="6"/>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graphicFrame>
        <p:nvGraphicFramePr>
          <p:cNvPr id="3" name="表格 2"/>
          <p:cNvGraphicFramePr>
            <a:graphicFrameLocks noGrp="1"/>
          </p:cNvGraphicFramePr>
          <p:nvPr/>
        </p:nvGraphicFramePr>
        <p:xfrm>
          <a:off x="107504" y="1412776"/>
          <a:ext cx="1811337" cy="1415456"/>
        </p:xfrm>
        <a:graphic>
          <a:graphicData uri="http://schemas.openxmlformats.org/drawingml/2006/table">
            <a:tbl>
              <a:tblPr/>
              <a:tblGrid>
                <a:gridCol w="906462"/>
                <a:gridCol w="904875"/>
              </a:tblGrid>
              <a:tr h="201613">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200" b="1" i="0" u="none" strike="noStrike" cap="none" normalizeH="0" baseline="0" dirty="0">
                          <a:ln>
                            <a:noFill/>
                          </a:ln>
                          <a:solidFill>
                            <a:srgbClr val="FFFFFF"/>
                          </a:solidFill>
                          <a:effectLst/>
                          <a:latin typeface="Arial" panose="020B0604020202020204" pitchFamily="34" charset="0"/>
                          <a:ea typeface="宋体" panose="02010600030101010101" pitchFamily="2" charset="-122"/>
                        </a:rPr>
                        <a:t>Itemset</a:t>
                      </a:r>
                      <a:endParaRPr kumimoji="0" lang="zh-CN" altLang="en-US" sz="1200" b="1" i="0" u="none" strike="noStrike" cap="none" normalizeH="0" baseline="0" dirty="0">
                        <a:ln>
                          <a:noFill/>
                        </a:ln>
                        <a:solidFill>
                          <a:srgbClr val="FFFFFF"/>
                        </a:solidFill>
                        <a:effectLst/>
                        <a:latin typeface="Arial" panose="020B0604020202020204" pitchFamily="34" charset="0"/>
                        <a:ea typeface="宋体" panose="02010600030101010101" pitchFamily="2" charset="-122"/>
                      </a:endParaRPr>
                    </a:p>
                  </a:txBody>
                  <a:tcPr marL="19323" marR="19323" marT="9664" marB="966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200" b="1" i="0" u="none" strike="noStrike" cap="none" normalizeH="0" baseline="0">
                          <a:ln>
                            <a:noFill/>
                          </a:ln>
                          <a:solidFill>
                            <a:srgbClr val="FFFFFF"/>
                          </a:solidFill>
                          <a:effectLst/>
                          <a:latin typeface="Arial" panose="020B0604020202020204" pitchFamily="34" charset="0"/>
                          <a:ea typeface="宋体" panose="02010600030101010101" pitchFamily="2" charset="-122"/>
                        </a:rPr>
                        <a:t>count</a:t>
                      </a:r>
                      <a:endParaRPr kumimoji="0" lang="zh-CN" altLang="en-US" sz="1200" b="1" i="0" u="none" strike="noStrike" cap="none" normalizeH="0" baseline="0">
                        <a:ln>
                          <a:noFill/>
                        </a:ln>
                        <a:solidFill>
                          <a:srgbClr val="FFFFFF"/>
                        </a:solidFill>
                        <a:effectLst/>
                        <a:latin typeface="Arial" panose="020B0604020202020204" pitchFamily="34" charset="0"/>
                        <a:ea typeface="宋体" panose="02010600030101010101" pitchFamily="2" charset="-122"/>
                      </a:endParaRPr>
                    </a:p>
                  </a:txBody>
                  <a:tcPr marL="19323" marR="19323" marT="9664" marB="966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201613">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a:t>
                      </a:r>
                      <a:r>
                        <a:rPr kumimoji="0" lang="zh-CN" altLang="en-US"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啤酒</a:t>
                      </a: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a:t>
                      </a:r>
                      <a:r>
                        <a:rPr kumimoji="0" lang="zh-CN" altLang="en-US"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牛奶</a:t>
                      </a: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a:t>
                      </a:r>
                      <a:endParaRPr kumimoji="0" lang="zh-CN" altLang="en-US"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19312" marR="19312" marT="9623" marB="96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4</a:t>
                      </a:r>
                      <a:endParaRPr kumimoji="0" lang="zh-CN" altLang="en-US"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19323" marR="19323" marT="9664" marB="966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tr>
              <a:tr h="201613">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a:t>
                      </a:r>
                      <a:r>
                        <a:rPr kumimoji="0" lang="zh-CN" altLang="en-US"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啤酒</a:t>
                      </a: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a:t>
                      </a:r>
                      <a:r>
                        <a:rPr kumimoji="0" lang="zh-CN" altLang="en-US"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尿布</a:t>
                      </a: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a:t>
                      </a:r>
                      <a:endParaRPr kumimoji="0" lang="zh-CN" altLang="en-US"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19312" marR="19312" marT="9623" marB="96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EFFF"/>
                    </a:solid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4</a:t>
                      </a:r>
                      <a:endParaRPr kumimoji="0" lang="zh-CN" altLang="en-US"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19323" marR="19323" marT="9664" marB="966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EFFF"/>
                    </a:solidFill>
                  </a:tcPr>
                </a:tc>
              </a:tr>
              <a:tr h="201613">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a:t>
                      </a:r>
                      <a:r>
                        <a:rPr kumimoji="0" lang="zh-CN" altLang="en-US"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啤酒</a:t>
                      </a: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a:t>
                      </a:r>
                      <a:r>
                        <a:rPr kumimoji="0" lang="zh-CN" altLang="en-US"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炸鸡</a:t>
                      </a: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a:t>
                      </a:r>
                      <a:endParaRPr kumimoji="0" lang="zh-CN" altLang="en-US"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19312" marR="19312" marT="9623" marB="96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2</a:t>
                      </a:r>
                      <a:endParaRPr kumimoji="0" lang="zh-CN" altLang="en-US"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19323" marR="19323" marT="9664" marB="966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tr>
              <a:tr h="201613">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a:t>
                      </a:r>
                      <a:r>
                        <a:rPr kumimoji="0" lang="zh-CN" altLang="en-US"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牛奶</a:t>
                      </a: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a:t>
                      </a:r>
                      <a:r>
                        <a:rPr kumimoji="0" lang="zh-CN" altLang="en-US"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尿布</a:t>
                      </a: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a:t>
                      </a:r>
                      <a:endParaRPr kumimoji="0" lang="zh-CN" altLang="en-US"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19312" marR="19312" marT="9623" marB="96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EFFF"/>
                    </a:solid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4</a:t>
                      </a:r>
                      <a:endParaRPr kumimoji="0" lang="zh-CN" altLang="en-US"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19323" marR="19323" marT="9664" marB="966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EFFF"/>
                    </a:solidFill>
                  </a:tcPr>
                </a:tc>
              </a:tr>
              <a:tr h="201613">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a:t>
                      </a:r>
                      <a:r>
                        <a:rPr kumimoji="0" lang="zh-CN" altLang="en-US"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牛奶</a:t>
                      </a: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a:t>
                      </a:r>
                      <a:r>
                        <a:rPr kumimoji="0" lang="zh-CN" altLang="en-US"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面包</a:t>
                      </a: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a:t>
                      </a:r>
                      <a:endParaRPr kumimoji="0" lang="zh-CN" altLang="en-US"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19312" marR="19312" marT="9623" marB="96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2</a:t>
                      </a:r>
                      <a:endParaRPr kumimoji="0" lang="zh-CN" altLang="en-US"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19323" marR="19323" marT="9664" marB="966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tr>
              <a:tr h="201613">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a:t>
                      </a:r>
                      <a:r>
                        <a:rPr kumimoji="0" lang="zh-CN" altLang="en-US"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牛奶</a:t>
                      </a: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a:t>
                      </a:r>
                      <a:r>
                        <a:rPr kumimoji="0" lang="zh-CN" altLang="en-US"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炸鸡</a:t>
                      </a: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a:t>
                      </a:r>
                      <a:endParaRPr kumimoji="0" lang="zh-CN" altLang="en-US"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19312" marR="19312" marT="9623" marB="96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EFFF"/>
                    </a:solid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2</a:t>
                      </a:r>
                      <a:endParaRPr kumimoji="0" lang="zh-CN" altLang="en-US" sz="12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19323" marR="19323" marT="9664" marB="966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EFFF"/>
                    </a:solidFill>
                  </a:tcPr>
                </a:tc>
              </a:tr>
            </a:tbl>
          </a:graphicData>
        </a:graphic>
      </p:graphicFrame>
      <p:sp>
        <p:nvSpPr>
          <p:cNvPr id="4" name="文本框 3"/>
          <p:cNvSpPr txBox="1"/>
          <p:nvPr/>
        </p:nvSpPr>
        <p:spPr>
          <a:xfrm>
            <a:off x="755576" y="2828232"/>
            <a:ext cx="383438" cy="307777"/>
          </a:xfrm>
          <a:prstGeom prst="rect">
            <a:avLst/>
          </a:prstGeom>
          <a:noFill/>
        </p:spPr>
        <p:txBody>
          <a:bodyPr wrap="none" rtlCol="0">
            <a:spAutoFit/>
          </a:bodyPr>
          <a:lstStyle/>
          <a:p>
            <a:r>
              <a:rPr lang="en-US" altLang="zh-CN" sz="1400" dirty="0"/>
              <a:t>L2</a:t>
            </a:r>
            <a:endParaRPr lang="zh-CN" altLang="en-US" sz="1400" dirty="0"/>
          </a:p>
        </p:txBody>
      </p:sp>
    </p:spTree>
  </p:cSld>
  <p:clrMapOvr>
    <a:masterClrMapping/>
  </p:clrMapOvr>
  <p:transition spd="med" advTm="0"/>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标题 2"/>
          <p:cNvSpPr txBox="1">
            <a:spLocks noChangeArrowheads="1"/>
          </p:cNvSpPr>
          <p:nvPr/>
        </p:nvSpPr>
        <p:spPr bwMode="auto">
          <a:xfrm>
            <a:off x="457200" y="457200"/>
            <a:ext cx="822960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lstStyle>
            <a:lvl1pPr algn="l" rtl="0" eaLnBrk="0" fontAlgn="base" hangingPunct="0">
              <a:spcBef>
                <a:spcPct val="0"/>
              </a:spcBef>
              <a:spcAft>
                <a:spcPct val="0"/>
              </a:spcAft>
              <a:defRPr sz="4400" kern="12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9pPr>
          </a:lstStyle>
          <a:p>
            <a:r>
              <a:rPr lang="en-US" altLang="zh-CN" sz="3200" b="1" dirty="0">
                <a:solidFill>
                  <a:schemeClr val="accent1">
                    <a:lumMod val="25000"/>
                  </a:schemeClr>
                </a:solidFill>
                <a:effectLst>
                  <a:outerShdw blurRad="38100" dist="38100" dir="2700000" algn="tl">
                    <a:srgbClr val="000000">
                      <a:alpha val="43137"/>
                    </a:srgbClr>
                  </a:outerShdw>
                </a:effectLst>
              </a:rPr>
              <a:t>6.2.3</a:t>
            </a:r>
            <a:r>
              <a:rPr lang="zh-CN" altLang="en-US" sz="3200" b="1" dirty="0">
                <a:solidFill>
                  <a:schemeClr val="accent1">
                    <a:lumMod val="25000"/>
                  </a:schemeClr>
                </a:solidFill>
                <a:effectLst>
                  <a:outerShdw blurRad="38100" dist="38100" dir="2700000" algn="tl">
                    <a:srgbClr val="000000">
                      <a:alpha val="43137"/>
                    </a:srgbClr>
                  </a:outerShdw>
                </a:effectLst>
              </a:rPr>
              <a:t>、</a:t>
            </a:r>
            <a:r>
              <a:rPr lang="en-US" altLang="zh-CN" sz="3200" b="1" dirty="0" err="1">
                <a:solidFill>
                  <a:schemeClr val="accent1">
                    <a:lumMod val="25000"/>
                  </a:schemeClr>
                </a:solidFill>
                <a:effectLst>
                  <a:outerShdw blurRad="38100" dist="38100" dir="2700000" algn="tl">
                    <a:srgbClr val="000000">
                      <a:alpha val="43137"/>
                    </a:srgbClr>
                  </a:outerShdw>
                </a:effectLst>
              </a:rPr>
              <a:t>Apriori</a:t>
            </a:r>
            <a:r>
              <a:rPr lang="zh-CN" altLang="en-US" sz="3200" b="1" dirty="0">
                <a:solidFill>
                  <a:schemeClr val="accent1">
                    <a:lumMod val="25000"/>
                  </a:schemeClr>
                </a:solidFill>
                <a:effectLst>
                  <a:outerShdw blurRad="38100" dist="38100" dir="2700000" algn="tl">
                    <a:srgbClr val="000000">
                      <a:alpha val="43137"/>
                    </a:srgbClr>
                  </a:outerShdw>
                </a:effectLst>
              </a:rPr>
              <a:t>算法演示</a:t>
            </a:r>
            <a:endParaRPr lang="zh-CN" altLang="en-US" sz="3200" b="1" dirty="0">
              <a:solidFill>
                <a:schemeClr val="accent1">
                  <a:lumMod val="25000"/>
                </a:schemeClr>
              </a:solidFill>
              <a:effectLst>
                <a:outerShdw blurRad="38100" dist="38100" dir="2700000" algn="tl">
                  <a:srgbClr val="000000">
                    <a:alpha val="43137"/>
                  </a:srgbClr>
                </a:outerShdw>
              </a:effectLst>
            </a:endParaRPr>
          </a:p>
        </p:txBody>
      </p:sp>
      <p:sp>
        <p:nvSpPr>
          <p:cNvPr id="34" name="矩形 33"/>
          <p:cNvSpPr>
            <a:spLocks noChangeArrowheads="1"/>
          </p:cNvSpPr>
          <p:nvPr/>
        </p:nvSpPr>
        <p:spPr bwMode="auto">
          <a:xfrm>
            <a:off x="467544" y="1556792"/>
            <a:ext cx="670244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400" b="1" dirty="0">
                <a:solidFill>
                  <a:srgbClr val="323E32"/>
                </a:solidFill>
                <a:latin typeface="宋体" panose="02010600030101010101" pitchFamily="2" charset="-122"/>
              </a:rPr>
              <a:t>可以产生哪些规则？</a:t>
            </a:r>
            <a:endParaRPr lang="zh-CN" altLang="en-US" sz="2400" b="1" dirty="0">
              <a:latin typeface="宋体" panose="02010600030101010101" pitchFamily="2" charset="-122"/>
            </a:endParaRPr>
          </a:p>
        </p:txBody>
      </p:sp>
      <mc:AlternateContent xmlns:mc="http://schemas.openxmlformats.org/markup-compatibility/2006">
        <mc:Choice xmlns:a14="http://schemas.microsoft.com/office/drawing/2010/main" Requires="a14">
          <p:sp>
            <p:nvSpPr>
              <p:cNvPr id="36" name="矩形 35"/>
              <p:cNvSpPr>
                <a:spLocks noChangeArrowheads="1"/>
              </p:cNvSpPr>
              <p:nvPr/>
            </p:nvSpPr>
            <p:spPr bwMode="auto">
              <a:xfrm>
                <a:off x="447378" y="2594174"/>
                <a:ext cx="7992889"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400" b="1" dirty="0">
                    <a:solidFill>
                      <a:srgbClr val="323E32"/>
                    </a:solidFill>
                    <a:latin typeface="宋体" panose="02010600030101010101" pitchFamily="2" charset="-122"/>
                  </a:rPr>
                  <a:t>对于规则</a:t>
                </a:r>
                <a:r>
                  <a:rPr lang="en-US" altLang="zh-CN" sz="2400" b="1" dirty="0">
                    <a:solidFill>
                      <a:srgbClr val="323E32"/>
                    </a:solidFill>
                    <a:latin typeface="宋体" panose="02010600030101010101" pitchFamily="2" charset="-122"/>
                  </a:rPr>
                  <a:t>{</a:t>
                </a:r>
                <a:r>
                  <a:rPr lang="zh-CN" altLang="en-US" sz="2400" b="1" dirty="0">
                    <a:solidFill>
                      <a:srgbClr val="323E32"/>
                    </a:solidFill>
                    <a:latin typeface="宋体" panose="02010600030101010101" pitchFamily="2" charset="-122"/>
                  </a:rPr>
                  <a:t>啤酒</a:t>
                </a:r>
                <a:r>
                  <a:rPr lang="en-US" altLang="zh-CN" sz="2400" b="1" dirty="0">
                    <a:solidFill>
                      <a:srgbClr val="323E32"/>
                    </a:solidFill>
                    <a:latin typeface="宋体" panose="02010600030101010101" pitchFamily="2" charset="-122"/>
                  </a:rPr>
                  <a:t>}</a:t>
                </a:r>
                <a:r>
                  <a:rPr lang="en-US" altLang="zh-CN" sz="2400" b="1" dirty="0">
                    <a:ea typeface="Cambria Math" panose="02040503050406030204" pitchFamily="18" charset="0"/>
                  </a:rPr>
                  <a:t> </a:t>
                </a:r>
                <a14:m>
                  <m:oMath xmlns:m="http://schemas.openxmlformats.org/officeDocument/2006/math">
                    <m:r>
                      <a:rPr lang="en-US" altLang="zh-CN" sz="2400" b="1" i="1" dirty="0">
                        <a:latin typeface="Cambria Math" panose="02040503050406030204" pitchFamily="18" charset="0"/>
                        <a:ea typeface="Cambria Math" panose="02040503050406030204" pitchFamily="18" charset="0"/>
                      </a:rPr>
                      <m:t>→</m:t>
                    </m:r>
                  </m:oMath>
                </a14:m>
                <a:r>
                  <a:rPr lang="en-US" altLang="zh-CN" sz="2400" b="1" dirty="0">
                    <a:solidFill>
                      <a:srgbClr val="323E32"/>
                    </a:solidFill>
                    <a:latin typeface="宋体" panose="02010600030101010101" pitchFamily="2" charset="-122"/>
                  </a:rPr>
                  <a:t>{</a:t>
                </a:r>
                <a:r>
                  <a:rPr lang="zh-CN" altLang="en-US" sz="2400" b="1" dirty="0">
                    <a:solidFill>
                      <a:srgbClr val="323E32"/>
                    </a:solidFill>
                    <a:latin typeface="宋体" panose="02010600030101010101" pitchFamily="2" charset="-122"/>
                  </a:rPr>
                  <a:t>尿布</a:t>
                </a:r>
                <a:r>
                  <a:rPr lang="en-US" altLang="zh-CN" sz="2400" b="1" dirty="0">
                    <a:solidFill>
                      <a:srgbClr val="323E32"/>
                    </a:solidFill>
                    <a:latin typeface="宋体" panose="02010600030101010101" pitchFamily="2" charset="-122"/>
                  </a:rPr>
                  <a:t>}</a:t>
                </a:r>
                <a:r>
                  <a:rPr lang="zh-CN" altLang="en-US" sz="2400" b="1" dirty="0">
                    <a:solidFill>
                      <a:srgbClr val="323E32"/>
                    </a:solidFill>
                    <a:latin typeface="宋体" panose="02010600030101010101" pitchFamily="2" charset="-122"/>
                  </a:rPr>
                  <a:t>：</a:t>
                </a:r>
                <a:endParaRPr lang="en-US" altLang="zh-CN" sz="2400" b="1" dirty="0">
                  <a:solidFill>
                    <a:srgbClr val="323E32"/>
                  </a:solidFill>
                  <a:latin typeface="宋体" panose="02010600030101010101" pitchFamily="2" charset="-122"/>
                </a:endParaRPr>
              </a:p>
              <a:p>
                <a:pPr>
                  <a:spcBef>
                    <a:spcPct val="0"/>
                  </a:spcBef>
                  <a:buClrTx/>
                  <a:buSzTx/>
                  <a:buFontTx/>
                  <a:buNone/>
                </a:pPr>
                <a:r>
                  <a:rPr lang="zh-CN" altLang="en-US" sz="2400" b="1" dirty="0">
                    <a:solidFill>
                      <a:srgbClr val="323E32"/>
                    </a:solidFill>
                    <a:latin typeface="宋体" panose="02010600030101010101" pitchFamily="2" charset="-122"/>
                  </a:rPr>
                  <a:t>支持度</a:t>
                </a:r>
                <a:r>
                  <a:rPr lang="en-US" altLang="zh-CN" sz="2400" b="1" dirty="0">
                    <a:solidFill>
                      <a:srgbClr val="323E32"/>
                    </a:solidFill>
                    <a:latin typeface="宋体" panose="02010600030101010101" pitchFamily="2" charset="-122"/>
                  </a:rPr>
                  <a:t>=</a:t>
                </a:r>
                <a:r>
                  <a:rPr lang="en-US" altLang="zh-CN" sz="2400" b="1" dirty="0">
                    <a:latin typeface="宋体" panose="02010600030101010101" pitchFamily="2" charset="-122"/>
                  </a:rPr>
                  <a:t>support(</a:t>
                </a:r>
                <a:r>
                  <a:rPr lang="zh-CN" altLang="en-US" sz="2400" b="1" dirty="0">
                    <a:solidFill>
                      <a:srgbClr val="323E32"/>
                    </a:solidFill>
                    <a:latin typeface="宋体" panose="02010600030101010101" pitchFamily="2" charset="-122"/>
                  </a:rPr>
                  <a:t>啤酒</a:t>
                </a:r>
                <a14:m>
                  <m:oMath xmlns:m="http://schemas.openxmlformats.org/officeDocument/2006/math">
                    <m:r>
                      <a:rPr lang="en-US" altLang="zh-CN" sz="2400" b="1" i="1" dirty="0">
                        <a:latin typeface="Cambria Math" panose="02040503050406030204" pitchFamily="18" charset="0"/>
                        <a:ea typeface="Cambria Math" panose="02040503050406030204" pitchFamily="18" charset="0"/>
                      </a:rPr>
                      <m:t>→</m:t>
                    </m:r>
                  </m:oMath>
                </a14:m>
                <a:r>
                  <a:rPr lang="zh-CN" altLang="en-US" sz="2400" b="1" dirty="0">
                    <a:solidFill>
                      <a:srgbClr val="323E32"/>
                    </a:solidFill>
                    <a:latin typeface="宋体" panose="02010600030101010101" pitchFamily="2" charset="-122"/>
                  </a:rPr>
                  <a:t>尿布</a:t>
                </a:r>
                <a:r>
                  <a:rPr lang="en-US" altLang="zh-CN" sz="2400" b="1" dirty="0">
                    <a:latin typeface="宋体" panose="02010600030101010101" pitchFamily="2" charset="-122"/>
                  </a:rPr>
                  <a:t>)=4/9</a:t>
                </a:r>
                <a:endParaRPr lang="en-US" altLang="zh-CN" sz="2400" b="1" dirty="0">
                  <a:latin typeface="宋体" panose="02010600030101010101" pitchFamily="2" charset="-122"/>
                </a:endParaRPr>
              </a:p>
              <a:p>
                <a:pPr>
                  <a:spcBef>
                    <a:spcPct val="0"/>
                  </a:spcBef>
                  <a:buClrTx/>
                  <a:buSzTx/>
                  <a:buFontTx/>
                  <a:buNone/>
                </a:pPr>
                <a:r>
                  <a:rPr lang="zh-CN" altLang="en-US" sz="2400" b="1" dirty="0">
                    <a:solidFill>
                      <a:srgbClr val="323E32"/>
                    </a:solidFill>
                    <a:latin typeface="宋体" panose="02010600030101010101" pitchFamily="2" charset="-122"/>
                  </a:rPr>
                  <a:t>可信度</a:t>
                </a:r>
                <a:r>
                  <a:rPr lang="en-US" altLang="zh-CN" sz="2400" b="1" dirty="0">
                    <a:solidFill>
                      <a:srgbClr val="323E32"/>
                    </a:solidFill>
                    <a:latin typeface="宋体" panose="02010600030101010101" pitchFamily="2" charset="-122"/>
                  </a:rPr>
                  <a:t>=</a:t>
                </a:r>
                <a:r>
                  <a:rPr lang="en-US" altLang="zh-CN" sz="2400" b="1" dirty="0">
                    <a:latin typeface="宋体" panose="02010600030101010101" pitchFamily="2" charset="-122"/>
                  </a:rPr>
                  <a:t>confidence(A</a:t>
                </a:r>
                <a14:m>
                  <m:oMath xmlns:m="http://schemas.openxmlformats.org/officeDocument/2006/math">
                    <m:r>
                      <a:rPr lang="en-US" altLang="zh-CN" sz="2400" b="1" i="1" dirty="0">
                        <a:latin typeface="Cambria Math" panose="02040503050406030204" pitchFamily="18" charset="0"/>
                        <a:ea typeface="Cambria Math" panose="02040503050406030204" pitchFamily="18" charset="0"/>
                      </a:rPr>
                      <m:t>→</m:t>
                    </m:r>
                  </m:oMath>
                </a14:m>
                <a:r>
                  <a:rPr lang="en-US" altLang="zh-CN" sz="2400" b="1" dirty="0">
                    <a:latin typeface="宋体" panose="02010600030101010101" pitchFamily="2" charset="-122"/>
                  </a:rPr>
                  <a:t>B)=2/3</a:t>
                </a:r>
                <a:endParaRPr lang="zh-CN" altLang="en-US" sz="2400" b="1" dirty="0">
                  <a:solidFill>
                    <a:srgbClr val="323E32"/>
                  </a:solidFill>
                  <a:latin typeface="宋体" panose="02010600030101010101" pitchFamily="2" charset="-122"/>
                </a:endParaRPr>
              </a:p>
            </p:txBody>
          </p:sp>
        </mc:Choice>
        <mc:Fallback>
          <p:sp>
            <p:nvSpPr>
              <p:cNvPr id="36" name="矩形 35"/>
              <p:cNvSpPr>
                <a:spLocks noRot="1" noChangeAspect="1" noMove="1" noResize="1" noEditPoints="1" noAdjustHandles="1" noChangeArrowheads="1" noChangeShapeType="1" noTextEdit="1"/>
              </p:cNvSpPr>
              <p:nvPr/>
            </p:nvSpPr>
            <p:spPr bwMode="auto">
              <a:xfrm>
                <a:off x="447378" y="2594174"/>
                <a:ext cx="7992889" cy="1200329"/>
              </a:xfrm>
              <a:prstGeom prst="rect">
                <a:avLst/>
              </a:prstGeom>
              <a:blipFill rotWithShape="1">
                <a:blip r:embed="rId1"/>
                <a:stretch>
                  <a:fillRect l="-4" t="-17" r="6" b="3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1" name="矩形 36"/>
              <p:cNvSpPr>
                <a:spLocks noChangeArrowheads="1"/>
              </p:cNvSpPr>
              <p:nvPr/>
            </p:nvSpPr>
            <p:spPr bwMode="auto">
              <a:xfrm>
                <a:off x="467544" y="4221088"/>
                <a:ext cx="7344816"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400" b="1" dirty="0">
                    <a:solidFill>
                      <a:srgbClr val="FF0000"/>
                    </a:solidFill>
                  </a:rPr>
                  <a:t>规则</a:t>
                </a:r>
                <a:r>
                  <a:rPr lang="en-US" altLang="zh-CN" sz="2400" dirty="0">
                    <a:solidFill>
                      <a:srgbClr val="FF0000"/>
                    </a:solidFill>
                  </a:rPr>
                  <a:t>{</a:t>
                </a:r>
                <a:r>
                  <a:rPr lang="zh-CN" altLang="en-US" sz="2400" b="1" dirty="0">
                    <a:solidFill>
                      <a:srgbClr val="FF0000"/>
                    </a:solidFill>
                  </a:rPr>
                  <a:t>啤酒</a:t>
                </a:r>
                <a:r>
                  <a:rPr lang="en-US" altLang="zh-CN" sz="2400" dirty="0">
                    <a:solidFill>
                      <a:srgbClr val="FF0000"/>
                    </a:solidFill>
                  </a:rPr>
                  <a:t>}</a:t>
                </a:r>
                <a:r>
                  <a:rPr lang="en-US" altLang="zh-CN" sz="2400" b="1" dirty="0">
                    <a:solidFill>
                      <a:srgbClr val="FF0000"/>
                    </a:solidFill>
                  </a:rPr>
                  <a:t> </a:t>
                </a:r>
                <a14:m>
                  <m:oMath xmlns:m="http://schemas.openxmlformats.org/officeDocument/2006/math">
                    <m:r>
                      <a:rPr lang="en-US" altLang="zh-CN" sz="2400" b="1" dirty="0">
                        <a:solidFill>
                          <a:srgbClr val="FF0000"/>
                        </a:solidFill>
                        <a:latin typeface="Cambria Math" panose="02040503050406030204" pitchFamily="18" charset="0"/>
                      </a:rPr>
                      <m:t>→</m:t>
                    </m:r>
                  </m:oMath>
                </a14:m>
                <a:r>
                  <a:rPr lang="en-US" altLang="zh-CN" sz="2400" dirty="0">
                    <a:solidFill>
                      <a:srgbClr val="FF0000"/>
                    </a:solidFill>
                  </a:rPr>
                  <a:t>{</a:t>
                </a:r>
                <a:r>
                  <a:rPr lang="zh-CN" altLang="en-US" sz="2400" b="1" dirty="0">
                    <a:solidFill>
                      <a:srgbClr val="FF0000"/>
                    </a:solidFill>
                  </a:rPr>
                  <a:t>尿布</a:t>
                </a:r>
                <a:r>
                  <a:rPr lang="en-US" altLang="zh-CN" sz="2400" dirty="0">
                    <a:solidFill>
                      <a:srgbClr val="FF0000"/>
                    </a:solidFill>
                  </a:rPr>
                  <a:t>}</a:t>
                </a:r>
                <a:r>
                  <a:rPr lang="zh-CN" altLang="en-US" sz="2400" b="1" dirty="0">
                    <a:solidFill>
                      <a:srgbClr val="FF0000"/>
                    </a:solidFill>
                  </a:rPr>
                  <a:t>满足最小支持度和最小可信度，所以它是强关联规则。</a:t>
                </a:r>
                <a:endParaRPr lang="zh-CN" altLang="en-US" sz="2400" b="1" dirty="0">
                  <a:solidFill>
                    <a:srgbClr val="FF0000"/>
                  </a:solidFill>
                </a:endParaRPr>
              </a:p>
            </p:txBody>
          </p:sp>
        </mc:Choice>
        <mc:Fallback>
          <p:sp>
            <p:nvSpPr>
              <p:cNvPr id="41" name="矩形 36"/>
              <p:cNvSpPr>
                <a:spLocks noRot="1" noChangeAspect="1" noMove="1" noResize="1" noEditPoints="1" noAdjustHandles="1" noChangeArrowheads="1" noChangeShapeType="1" noTextEdit="1"/>
              </p:cNvSpPr>
              <p:nvPr/>
            </p:nvSpPr>
            <p:spPr bwMode="auto">
              <a:xfrm>
                <a:off x="467544" y="4221088"/>
                <a:ext cx="7344816" cy="830997"/>
              </a:xfrm>
              <a:prstGeom prst="rect">
                <a:avLst/>
              </a:prstGeom>
              <a:blipFill rotWithShape="1">
                <a:blip r:embed="rId2"/>
                <a:stretch>
                  <a:fillRect l="-3" t="-29" r="8" b="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10" name="文本框 9"/>
          <p:cNvSpPr txBox="1"/>
          <p:nvPr/>
        </p:nvSpPr>
        <p:spPr>
          <a:xfrm>
            <a:off x="4860032" y="1279793"/>
            <a:ext cx="3240360" cy="738664"/>
          </a:xfrm>
          <a:prstGeom prst="rect">
            <a:avLst/>
          </a:prstGeom>
          <a:noFill/>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1400" dirty="0">
                <a:solidFill>
                  <a:srgbClr val="404040"/>
                </a:solidFill>
                <a:latin typeface="微软雅黑" panose="020B0503020204020204" pitchFamily="34" charset="-122"/>
                <a:ea typeface="微软雅黑" panose="020B0503020204020204" pitchFamily="34" charset="-122"/>
              </a:rPr>
              <a:t>假设最少支持度</a:t>
            </a:r>
            <a:r>
              <a:rPr kumimoji="1" lang="en-US" altLang="zh-CN" sz="1400" dirty="0" err="1">
                <a:solidFill>
                  <a:srgbClr val="404040"/>
                </a:solidFill>
                <a:latin typeface="微软雅黑" panose="020B0503020204020204" pitchFamily="34" charset="-122"/>
                <a:ea typeface="微软雅黑" panose="020B0503020204020204" pitchFamily="34" charset="-122"/>
              </a:rPr>
              <a:t>min_support</a:t>
            </a:r>
            <a:r>
              <a:rPr kumimoji="1" lang="en-US" altLang="zh-CN" sz="1400" dirty="0">
                <a:solidFill>
                  <a:srgbClr val="404040"/>
                </a:solidFill>
                <a:latin typeface="微软雅黑" panose="020B0503020204020204" pitchFamily="34" charset="-122"/>
                <a:ea typeface="微软雅黑" panose="020B0503020204020204" pitchFamily="34" charset="-122"/>
              </a:rPr>
              <a:t>=20%</a:t>
            </a:r>
            <a:r>
              <a:rPr kumimoji="1" lang="zh-CN" altLang="en-US" sz="1400" dirty="0">
                <a:solidFill>
                  <a:srgbClr val="404040"/>
                </a:solidFill>
                <a:latin typeface="微软雅黑" panose="020B0503020204020204" pitchFamily="34" charset="-122"/>
                <a:ea typeface="微软雅黑" panose="020B0503020204020204" pitchFamily="34" charset="-122"/>
              </a:rPr>
              <a:t>，最小可信度为</a:t>
            </a:r>
            <a:r>
              <a:rPr kumimoji="1" lang="en-US" altLang="zh-CN" sz="1400" dirty="0">
                <a:solidFill>
                  <a:srgbClr val="404040"/>
                </a:solidFill>
                <a:latin typeface="微软雅黑" panose="020B0503020204020204" pitchFamily="34" charset="-122"/>
                <a:ea typeface="微软雅黑" panose="020B0503020204020204" pitchFamily="34" charset="-122"/>
              </a:rPr>
              <a:t>30%</a:t>
            </a:r>
            <a:endParaRPr kumimoji="1" lang="en-US" altLang="zh-CN" sz="1400" dirty="0">
              <a:solidFill>
                <a:srgbClr val="404040"/>
              </a:solidFill>
              <a:latin typeface="微软雅黑" panose="020B0503020204020204" pitchFamily="34" charset="-122"/>
              <a:ea typeface="微软雅黑" panose="020B0503020204020204" pitchFamily="34" charset="-122"/>
            </a:endParaRPr>
          </a:p>
          <a:p>
            <a:endParaRPr kumimoji="1" lang="zh-CN" altLang="en-US" sz="1400" dirty="0">
              <a:solidFill>
                <a:srgbClr val="404040"/>
              </a:solidFill>
              <a:latin typeface="微软雅黑" panose="020B0503020204020204" pitchFamily="34" charset="-122"/>
              <a:ea typeface="微软雅黑" panose="020B0503020204020204" pitchFamily="34" charset="-122"/>
            </a:endParaRPr>
          </a:p>
        </p:txBody>
      </p:sp>
    </p:spTree>
  </p:cSld>
  <p:clrMapOvr>
    <a:masterClrMapping/>
  </p:clrMapOvr>
  <p:transition spd="med"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标题 2"/>
          <p:cNvSpPr txBox="1">
            <a:spLocks noChangeArrowheads="1"/>
          </p:cNvSpPr>
          <p:nvPr/>
        </p:nvSpPr>
        <p:spPr bwMode="auto">
          <a:xfrm>
            <a:off x="457200" y="457200"/>
            <a:ext cx="822960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lstStyle>
            <a:lvl1pPr algn="l" rtl="0" eaLnBrk="0" fontAlgn="base" hangingPunct="0">
              <a:spcBef>
                <a:spcPct val="0"/>
              </a:spcBef>
              <a:spcAft>
                <a:spcPct val="0"/>
              </a:spcAft>
              <a:defRPr sz="4400" kern="12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9pPr>
          </a:lstStyle>
          <a:p>
            <a:r>
              <a:rPr lang="en-US" altLang="zh-CN" sz="3200" b="1" dirty="0">
                <a:solidFill>
                  <a:schemeClr val="accent1">
                    <a:lumMod val="25000"/>
                  </a:schemeClr>
                </a:solidFill>
                <a:effectLst>
                  <a:outerShdw blurRad="38100" dist="38100" dir="2700000" algn="tl">
                    <a:srgbClr val="000000">
                      <a:alpha val="43137"/>
                    </a:srgbClr>
                  </a:outerShdw>
                </a:effectLst>
              </a:rPr>
              <a:t>6.2.3</a:t>
            </a:r>
            <a:r>
              <a:rPr lang="zh-CN" altLang="en-US" sz="3200" b="1" dirty="0">
                <a:solidFill>
                  <a:schemeClr val="accent1">
                    <a:lumMod val="25000"/>
                  </a:schemeClr>
                </a:solidFill>
                <a:effectLst>
                  <a:outerShdw blurRad="38100" dist="38100" dir="2700000" algn="tl">
                    <a:srgbClr val="000000">
                      <a:alpha val="43137"/>
                    </a:srgbClr>
                  </a:outerShdw>
                </a:effectLst>
              </a:rPr>
              <a:t>、</a:t>
            </a:r>
            <a:r>
              <a:rPr lang="en-US" altLang="zh-CN" sz="3200" b="1" dirty="0" err="1">
                <a:solidFill>
                  <a:schemeClr val="accent1">
                    <a:lumMod val="25000"/>
                  </a:schemeClr>
                </a:solidFill>
                <a:effectLst>
                  <a:outerShdw blurRad="38100" dist="38100" dir="2700000" algn="tl">
                    <a:srgbClr val="000000">
                      <a:alpha val="43137"/>
                    </a:srgbClr>
                  </a:outerShdw>
                </a:effectLst>
              </a:rPr>
              <a:t>Apriori</a:t>
            </a:r>
            <a:r>
              <a:rPr lang="zh-CN" altLang="en-US" sz="3200" b="1" dirty="0">
                <a:solidFill>
                  <a:schemeClr val="accent1">
                    <a:lumMod val="25000"/>
                  </a:schemeClr>
                </a:solidFill>
                <a:effectLst>
                  <a:outerShdw blurRad="38100" dist="38100" dir="2700000" algn="tl">
                    <a:srgbClr val="000000">
                      <a:alpha val="43137"/>
                    </a:srgbClr>
                  </a:outerShdw>
                </a:effectLst>
              </a:rPr>
              <a:t>算法演示</a:t>
            </a:r>
            <a:endParaRPr lang="zh-CN" altLang="en-US" sz="3200" b="1" dirty="0">
              <a:solidFill>
                <a:schemeClr val="accent1">
                  <a:lumMod val="25000"/>
                </a:schemeClr>
              </a:solidFill>
              <a:effectLst>
                <a:outerShdw blurRad="38100" dist="38100" dir="2700000" algn="tl">
                  <a:srgbClr val="000000">
                    <a:alpha val="43137"/>
                  </a:srgbClr>
                </a:outerShdw>
              </a:effectLst>
            </a:endParaRPr>
          </a:p>
        </p:txBody>
      </p:sp>
      <p:sp>
        <p:nvSpPr>
          <p:cNvPr id="36" name="矩形 35"/>
          <p:cNvSpPr>
            <a:spLocks noChangeArrowheads="1"/>
          </p:cNvSpPr>
          <p:nvPr/>
        </p:nvSpPr>
        <p:spPr bwMode="auto">
          <a:xfrm>
            <a:off x="478098" y="1340768"/>
            <a:ext cx="7992889"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000" b="1" dirty="0">
                <a:solidFill>
                  <a:srgbClr val="323E32"/>
                </a:solidFill>
                <a:latin typeface="宋体" panose="02010600030101010101" pitchFamily="2" charset="-122"/>
              </a:rPr>
              <a:t>从刚刚的例子中，</a:t>
            </a:r>
            <a:r>
              <a:rPr lang="en-US" altLang="zh-CN" sz="2000" b="1" dirty="0">
                <a:solidFill>
                  <a:srgbClr val="323E32"/>
                </a:solidFill>
                <a:latin typeface="宋体" panose="02010600030101010101" pitchFamily="2" charset="-122"/>
              </a:rPr>
              <a:t>{</a:t>
            </a:r>
            <a:r>
              <a:rPr lang="zh-CN" altLang="en-US" sz="2000" b="1" dirty="0">
                <a:solidFill>
                  <a:srgbClr val="323E32"/>
                </a:solidFill>
                <a:latin typeface="宋体" panose="02010600030101010101" pitchFamily="2" charset="-122"/>
              </a:rPr>
              <a:t>啤酒</a:t>
            </a:r>
            <a:r>
              <a:rPr lang="en-US" altLang="zh-CN" sz="2000" b="1" dirty="0">
                <a:solidFill>
                  <a:srgbClr val="323E32"/>
                </a:solidFill>
                <a:latin typeface="宋体" panose="02010600030101010101" pitchFamily="2" charset="-122"/>
              </a:rPr>
              <a:t>,</a:t>
            </a:r>
            <a:r>
              <a:rPr lang="zh-CN" altLang="en-US" sz="2000" b="1" dirty="0">
                <a:solidFill>
                  <a:srgbClr val="323E32"/>
                </a:solidFill>
                <a:latin typeface="宋体" panose="02010600030101010101" pitchFamily="2" charset="-122"/>
              </a:rPr>
              <a:t>牛奶</a:t>
            </a:r>
            <a:r>
              <a:rPr lang="en-US" altLang="zh-CN" sz="2000" b="1" dirty="0">
                <a:solidFill>
                  <a:srgbClr val="323E32"/>
                </a:solidFill>
                <a:latin typeface="宋体" panose="02010600030101010101" pitchFamily="2" charset="-122"/>
              </a:rPr>
              <a:t>,</a:t>
            </a:r>
            <a:r>
              <a:rPr lang="zh-CN" altLang="en-US" sz="2000" b="1" dirty="0">
                <a:solidFill>
                  <a:srgbClr val="323E32"/>
                </a:solidFill>
                <a:latin typeface="宋体" panose="02010600030101010101" pitchFamily="2" charset="-122"/>
              </a:rPr>
              <a:t>尿布</a:t>
            </a:r>
            <a:r>
              <a:rPr lang="en-US" altLang="zh-CN" sz="2000" b="1" dirty="0">
                <a:solidFill>
                  <a:srgbClr val="323E32"/>
                </a:solidFill>
                <a:latin typeface="宋体" panose="02010600030101010101" pitchFamily="2" charset="-122"/>
              </a:rPr>
              <a:t>}</a:t>
            </a:r>
            <a:r>
              <a:rPr lang="zh-CN" altLang="en-US" sz="2000" b="1" dirty="0">
                <a:solidFill>
                  <a:srgbClr val="323E32"/>
                </a:solidFill>
                <a:latin typeface="宋体" panose="02010600030101010101" pitchFamily="2" charset="-122"/>
              </a:rPr>
              <a:t>是一个频繁项集，非空子集有</a:t>
            </a:r>
            <a:r>
              <a:rPr lang="en-US" altLang="zh-CN" sz="2000" b="1" dirty="0">
                <a:solidFill>
                  <a:srgbClr val="323E32"/>
                </a:solidFill>
                <a:latin typeface="宋体" panose="02010600030101010101" pitchFamily="2" charset="-122"/>
              </a:rPr>
              <a:t>{</a:t>
            </a:r>
            <a:r>
              <a:rPr lang="zh-CN" altLang="en-US" sz="2000" b="1" dirty="0">
                <a:solidFill>
                  <a:srgbClr val="323E32"/>
                </a:solidFill>
                <a:latin typeface="宋体" panose="02010600030101010101" pitchFamily="2" charset="-122"/>
              </a:rPr>
              <a:t>啤酒</a:t>
            </a:r>
            <a:r>
              <a:rPr lang="en-US" altLang="zh-CN" sz="2000" b="1" dirty="0">
                <a:solidFill>
                  <a:srgbClr val="323E32"/>
                </a:solidFill>
                <a:latin typeface="宋体" panose="02010600030101010101" pitchFamily="2" charset="-122"/>
              </a:rPr>
              <a:t>}</a:t>
            </a:r>
            <a:r>
              <a:rPr lang="zh-CN" altLang="en-US" sz="2000" b="1" dirty="0">
                <a:solidFill>
                  <a:srgbClr val="323E32"/>
                </a:solidFill>
                <a:latin typeface="宋体" panose="02010600030101010101" pitchFamily="2" charset="-122"/>
              </a:rPr>
              <a:t>，</a:t>
            </a:r>
            <a:r>
              <a:rPr lang="en-US" altLang="zh-CN" sz="2000" b="1" dirty="0">
                <a:solidFill>
                  <a:srgbClr val="323E32"/>
                </a:solidFill>
                <a:latin typeface="宋体" panose="02010600030101010101" pitchFamily="2" charset="-122"/>
              </a:rPr>
              <a:t>{</a:t>
            </a:r>
            <a:r>
              <a:rPr lang="zh-CN" altLang="en-US" sz="2000" b="1" dirty="0">
                <a:solidFill>
                  <a:srgbClr val="323E32"/>
                </a:solidFill>
                <a:latin typeface="宋体" panose="02010600030101010101" pitchFamily="2" charset="-122"/>
              </a:rPr>
              <a:t>牛奶</a:t>
            </a:r>
            <a:r>
              <a:rPr lang="en-US" altLang="zh-CN" sz="2000" b="1" dirty="0">
                <a:solidFill>
                  <a:srgbClr val="323E32"/>
                </a:solidFill>
                <a:latin typeface="宋体" panose="02010600030101010101" pitchFamily="2" charset="-122"/>
              </a:rPr>
              <a:t>}</a:t>
            </a:r>
            <a:r>
              <a:rPr lang="zh-CN" altLang="en-US" sz="2000" b="1" dirty="0">
                <a:solidFill>
                  <a:srgbClr val="323E32"/>
                </a:solidFill>
                <a:latin typeface="宋体" panose="02010600030101010101" pitchFamily="2" charset="-122"/>
              </a:rPr>
              <a:t>，</a:t>
            </a:r>
            <a:r>
              <a:rPr lang="en-US" altLang="zh-CN" sz="2000" b="1" dirty="0">
                <a:solidFill>
                  <a:srgbClr val="323E32"/>
                </a:solidFill>
                <a:latin typeface="宋体" panose="02010600030101010101" pitchFamily="2" charset="-122"/>
              </a:rPr>
              <a:t>{</a:t>
            </a:r>
            <a:r>
              <a:rPr lang="zh-CN" altLang="en-US" sz="2000" b="1" dirty="0">
                <a:solidFill>
                  <a:srgbClr val="323E32"/>
                </a:solidFill>
                <a:latin typeface="宋体" panose="02010600030101010101" pitchFamily="2" charset="-122"/>
              </a:rPr>
              <a:t>尿布</a:t>
            </a:r>
            <a:r>
              <a:rPr lang="en-US" altLang="zh-CN" sz="2000" b="1" dirty="0">
                <a:solidFill>
                  <a:srgbClr val="323E32"/>
                </a:solidFill>
                <a:latin typeface="宋体" panose="02010600030101010101" pitchFamily="2" charset="-122"/>
              </a:rPr>
              <a:t>}</a:t>
            </a:r>
            <a:r>
              <a:rPr lang="zh-CN" altLang="en-US" sz="2000" b="1" dirty="0">
                <a:solidFill>
                  <a:srgbClr val="323E32"/>
                </a:solidFill>
                <a:latin typeface="宋体" panose="02010600030101010101" pitchFamily="2" charset="-122"/>
              </a:rPr>
              <a:t>，</a:t>
            </a:r>
            <a:r>
              <a:rPr lang="en-US" altLang="zh-CN" sz="2000" b="1" dirty="0">
                <a:solidFill>
                  <a:srgbClr val="323E32"/>
                </a:solidFill>
                <a:latin typeface="宋体" panose="02010600030101010101" pitchFamily="2" charset="-122"/>
              </a:rPr>
              <a:t>{</a:t>
            </a:r>
            <a:r>
              <a:rPr lang="zh-CN" altLang="en-US" sz="2000" b="1" dirty="0">
                <a:solidFill>
                  <a:srgbClr val="323E32"/>
                </a:solidFill>
                <a:latin typeface="宋体" panose="02010600030101010101" pitchFamily="2" charset="-122"/>
              </a:rPr>
              <a:t>啤酒</a:t>
            </a:r>
            <a:r>
              <a:rPr lang="en-US" altLang="zh-CN" sz="2000" b="1" dirty="0">
                <a:solidFill>
                  <a:srgbClr val="323E32"/>
                </a:solidFill>
                <a:latin typeface="宋体" panose="02010600030101010101" pitchFamily="2" charset="-122"/>
              </a:rPr>
              <a:t>,</a:t>
            </a:r>
            <a:r>
              <a:rPr lang="zh-CN" altLang="en-US" sz="2000" b="1" dirty="0">
                <a:solidFill>
                  <a:srgbClr val="323E32"/>
                </a:solidFill>
                <a:latin typeface="宋体" panose="02010600030101010101" pitchFamily="2" charset="-122"/>
              </a:rPr>
              <a:t>牛奶</a:t>
            </a:r>
            <a:r>
              <a:rPr lang="en-US" altLang="zh-CN" sz="2000" b="1" dirty="0">
                <a:solidFill>
                  <a:srgbClr val="323E32"/>
                </a:solidFill>
                <a:latin typeface="宋体" panose="02010600030101010101" pitchFamily="2" charset="-122"/>
              </a:rPr>
              <a:t>}</a:t>
            </a:r>
            <a:r>
              <a:rPr lang="zh-CN" altLang="en-US" sz="2000" b="1" dirty="0">
                <a:solidFill>
                  <a:srgbClr val="323E32"/>
                </a:solidFill>
                <a:latin typeface="宋体" panose="02010600030101010101" pitchFamily="2" charset="-122"/>
              </a:rPr>
              <a:t>，</a:t>
            </a:r>
            <a:r>
              <a:rPr lang="en-US" altLang="zh-CN" sz="2000" b="1" dirty="0">
                <a:solidFill>
                  <a:srgbClr val="323E32"/>
                </a:solidFill>
                <a:latin typeface="宋体" panose="02010600030101010101" pitchFamily="2" charset="-122"/>
              </a:rPr>
              <a:t>{</a:t>
            </a:r>
            <a:r>
              <a:rPr lang="zh-CN" altLang="en-US" sz="2000" b="1" dirty="0">
                <a:solidFill>
                  <a:srgbClr val="323E32"/>
                </a:solidFill>
                <a:latin typeface="宋体" panose="02010600030101010101" pitchFamily="2" charset="-122"/>
              </a:rPr>
              <a:t>啤酒</a:t>
            </a:r>
            <a:r>
              <a:rPr lang="en-US" altLang="zh-CN" sz="2000" b="1" dirty="0">
                <a:solidFill>
                  <a:srgbClr val="323E32"/>
                </a:solidFill>
                <a:latin typeface="宋体" panose="02010600030101010101" pitchFamily="2" charset="-122"/>
              </a:rPr>
              <a:t>,</a:t>
            </a:r>
            <a:r>
              <a:rPr lang="zh-CN" altLang="en-US" sz="2000" b="1" dirty="0">
                <a:solidFill>
                  <a:srgbClr val="323E32"/>
                </a:solidFill>
                <a:latin typeface="宋体" panose="02010600030101010101" pitchFamily="2" charset="-122"/>
              </a:rPr>
              <a:t>尿布</a:t>
            </a:r>
            <a:r>
              <a:rPr lang="en-US" altLang="zh-CN" sz="2000" b="1" dirty="0">
                <a:solidFill>
                  <a:srgbClr val="323E32"/>
                </a:solidFill>
                <a:latin typeface="宋体" panose="02010600030101010101" pitchFamily="2" charset="-122"/>
              </a:rPr>
              <a:t>}</a:t>
            </a:r>
            <a:r>
              <a:rPr lang="zh-CN" altLang="en-US" sz="2000" b="1" dirty="0">
                <a:solidFill>
                  <a:srgbClr val="323E32"/>
                </a:solidFill>
                <a:latin typeface="宋体" panose="02010600030101010101" pitchFamily="2" charset="-122"/>
              </a:rPr>
              <a:t>，</a:t>
            </a:r>
            <a:r>
              <a:rPr lang="en-US" altLang="zh-CN" sz="2000" b="1" dirty="0">
                <a:solidFill>
                  <a:srgbClr val="323E32"/>
                </a:solidFill>
                <a:latin typeface="宋体" panose="02010600030101010101" pitchFamily="2" charset="-122"/>
              </a:rPr>
              <a:t>{</a:t>
            </a:r>
            <a:r>
              <a:rPr lang="zh-CN" altLang="en-US" sz="2000" b="1" dirty="0">
                <a:solidFill>
                  <a:srgbClr val="323E32"/>
                </a:solidFill>
                <a:latin typeface="宋体" panose="02010600030101010101" pitchFamily="2" charset="-122"/>
              </a:rPr>
              <a:t>牛奶</a:t>
            </a:r>
            <a:r>
              <a:rPr lang="en-US" altLang="zh-CN" sz="2000" b="1" dirty="0">
                <a:solidFill>
                  <a:srgbClr val="323E32"/>
                </a:solidFill>
                <a:latin typeface="宋体" panose="02010600030101010101" pitchFamily="2" charset="-122"/>
              </a:rPr>
              <a:t>,</a:t>
            </a:r>
            <a:r>
              <a:rPr lang="zh-CN" altLang="en-US" sz="2000" b="1" dirty="0">
                <a:solidFill>
                  <a:srgbClr val="323E32"/>
                </a:solidFill>
                <a:latin typeface="宋体" panose="02010600030101010101" pitchFamily="2" charset="-122"/>
              </a:rPr>
              <a:t>尿布</a:t>
            </a:r>
            <a:r>
              <a:rPr lang="en-US" altLang="zh-CN" sz="2000" b="1" dirty="0">
                <a:solidFill>
                  <a:srgbClr val="323E32"/>
                </a:solidFill>
                <a:latin typeface="宋体" panose="02010600030101010101" pitchFamily="2" charset="-122"/>
              </a:rPr>
              <a:t>}</a:t>
            </a:r>
            <a:endParaRPr lang="zh-CN" altLang="en-US" sz="2000" b="1" dirty="0">
              <a:solidFill>
                <a:srgbClr val="323E32"/>
              </a:solidFill>
              <a:latin typeface="宋体" panose="02010600030101010101" pitchFamily="2" charset="-122"/>
            </a:endParaRPr>
          </a:p>
        </p:txBody>
      </p:sp>
      <p:graphicFrame>
        <p:nvGraphicFramePr>
          <p:cNvPr id="3" name="表格 2"/>
          <p:cNvGraphicFramePr>
            <a:graphicFrameLocks noGrp="1"/>
          </p:cNvGraphicFramePr>
          <p:nvPr/>
        </p:nvGraphicFramePr>
        <p:xfrm>
          <a:off x="580228" y="2114709"/>
          <a:ext cx="1656184" cy="1052344"/>
        </p:xfrm>
        <a:graphic>
          <a:graphicData uri="http://schemas.openxmlformats.org/drawingml/2006/table">
            <a:tbl>
              <a:tblPr/>
              <a:tblGrid>
                <a:gridCol w="829024"/>
                <a:gridCol w="827160"/>
              </a:tblGrid>
              <a:tr h="252041">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dirty="0">
                          <a:ln>
                            <a:noFill/>
                          </a:ln>
                          <a:solidFill>
                            <a:srgbClr val="FFFFFF"/>
                          </a:solidFill>
                          <a:effectLst/>
                          <a:latin typeface="Arial" panose="020B0604020202020204" pitchFamily="34" charset="0"/>
                          <a:ea typeface="宋体" panose="02010600030101010101" pitchFamily="2" charset="-122"/>
                        </a:rPr>
                        <a:t>Itemset</a:t>
                      </a:r>
                      <a:endParaRPr kumimoji="0" lang="zh-CN" altLang="en-US" sz="1600" b="1" i="0" u="none" strike="noStrike" cap="none" normalizeH="0" baseline="0" dirty="0">
                        <a:ln>
                          <a:noFill/>
                        </a:ln>
                        <a:solidFill>
                          <a:srgbClr val="FFFFFF"/>
                        </a:solidFill>
                        <a:effectLst/>
                        <a:latin typeface="Arial" panose="020B0604020202020204" pitchFamily="34" charset="0"/>
                        <a:ea typeface="宋体" panose="02010600030101010101" pitchFamily="2" charset="-122"/>
                      </a:endParaRPr>
                    </a:p>
                  </a:txBody>
                  <a:tcPr marL="19312" marR="19312" marT="9623" marB="96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dirty="0">
                          <a:ln>
                            <a:noFill/>
                          </a:ln>
                          <a:solidFill>
                            <a:srgbClr val="FFFFFF"/>
                          </a:solidFill>
                          <a:effectLst/>
                          <a:latin typeface="Arial" panose="020B0604020202020204" pitchFamily="34" charset="0"/>
                          <a:ea typeface="宋体" panose="02010600030101010101" pitchFamily="2" charset="-122"/>
                        </a:rPr>
                        <a:t>支持度</a:t>
                      </a:r>
                      <a:endParaRPr kumimoji="0" lang="zh-CN" altLang="en-US" sz="1600" b="1" i="0" u="none" strike="noStrike" cap="none" normalizeH="0" baseline="0" dirty="0">
                        <a:ln>
                          <a:noFill/>
                        </a:ln>
                        <a:solidFill>
                          <a:srgbClr val="FFFFFF"/>
                        </a:solidFill>
                        <a:effectLst/>
                        <a:latin typeface="Arial" panose="020B0604020202020204" pitchFamily="34" charset="0"/>
                        <a:ea typeface="宋体" panose="02010600030101010101" pitchFamily="2" charset="-122"/>
                      </a:endParaRPr>
                    </a:p>
                  </a:txBody>
                  <a:tcPr marL="19312" marR="19312" marT="9623" marB="96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252041">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a:t>
                      </a:r>
                      <a:r>
                        <a:rPr kumimoji="0" lang="zh-CN" altLang="en-US" sz="16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啤酒</a:t>
                      </a:r>
                      <a:r>
                        <a:rPr kumimoji="0" lang="en-US" altLang="zh-CN" sz="16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a:t>
                      </a:r>
                      <a:endParaRPr kumimoji="0" lang="zh-CN" altLang="en-US" sz="16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19312" marR="19312" marT="9623" marB="96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2/3</a:t>
                      </a:r>
                      <a:endParaRPr kumimoji="0" lang="zh-CN" altLang="en-US" sz="16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19312" marR="19312" marT="9623" marB="96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tr>
              <a:tr h="252041">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a:t>
                      </a:r>
                      <a:r>
                        <a:rPr kumimoji="0" lang="zh-CN" altLang="en-US" sz="16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牛奶</a:t>
                      </a:r>
                      <a:r>
                        <a:rPr kumimoji="0" lang="en-US" altLang="zh-CN" sz="16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a:t>
                      </a:r>
                      <a:endParaRPr kumimoji="0" lang="zh-CN" altLang="en-US" sz="16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19312" marR="19312" marT="9623" marB="96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EFFF"/>
                    </a:solid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7/9</a:t>
                      </a:r>
                      <a:endParaRPr kumimoji="0" lang="zh-CN" altLang="en-US" sz="16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19312" marR="19312" marT="9623" marB="96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EFFF"/>
                    </a:solidFill>
                  </a:tcPr>
                </a:tc>
              </a:tr>
              <a:tr h="252041">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a:t>
                      </a:r>
                      <a:r>
                        <a:rPr kumimoji="0" lang="zh-CN" altLang="en-US" sz="16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尿布</a:t>
                      </a:r>
                      <a:r>
                        <a:rPr kumimoji="0" lang="en-US" altLang="zh-CN" sz="16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a:t>
                      </a:r>
                      <a:endParaRPr kumimoji="0" lang="zh-CN" altLang="en-US" sz="16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19312" marR="19312" marT="9623" marB="96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2/3</a:t>
                      </a:r>
                      <a:endParaRPr kumimoji="0" lang="zh-CN" altLang="en-US" sz="16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19312" marR="19312" marT="9623" marB="962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tr>
            </a:tbl>
          </a:graphicData>
        </a:graphic>
      </p:graphicFrame>
      <p:graphicFrame>
        <p:nvGraphicFramePr>
          <p:cNvPr id="4" name="表格 3"/>
          <p:cNvGraphicFramePr>
            <a:graphicFrameLocks noGrp="1"/>
          </p:cNvGraphicFramePr>
          <p:nvPr/>
        </p:nvGraphicFramePr>
        <p:xfrm>
          <a:off x="2576114" y="2102229"/>
          <a:ext cx="2736304" cy="1052672"/>
        </p:xfrm>
        <a:graphic>
          <a:graphicData uri="http://schemas.openxmlformats.org/drawingml/2006/table">
            <a:tbl>
              <a:tblPr/>
              <a:tblGrid>
                <a:gridCol w="1152128"/>
                <a:gridCol w="821920"/>
                <a:gridCol w="762256"/>
              </a:tblGrid>
              <a:tr h="201613">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dirty="0">
                          <a:ln>
                            <a:noFill/>
                          </a:ln>
                          <a:solidFill>
                            <a:srgbClr val="FFFFFF"/>
                          </a:solidFill>
                          <a:effectLst/>
                          <a:latin typeface="Arial" panose="020B0604020202020204" pitchFamily="34" charset="0"/>
                          <a:ea typeface="宋体" panose="02010600030101010101" pitchFamily="2" charset="-122"/>
                        </a:rPr>
                        <a:t>Itemset</a:t>
                      </a:r>
                      <a:endParaRPr kumimoji="0" lang="zh-CN" altLang="en-US" sz="1600" b="1" i="0" u="none" strike="noStrike" cap="none" normalizeH="0" baseline="0" dirty="0">
                        <a:ln>
                          <a:noFill/>
                        </a:ln>
                        <a:solidFill>
                          <a:srgbClr val="FFFFFF"/>
                        </a:solidFill>
                        <a:effectLst/>
                        <a:latin typeface="Arial" panose="020B0604020202020204" pitchFamily="34" charset="0"/>
                        <a:ea typeface="宋体" panose="02010600030101010101" pitchFamily="2" charset="-122"/>
                      </a:endParaRPr>
                    </a:p>
                  </a:txBody>
                  <a:tcPr marL="19323" marR="19323" marT="9664" marB="966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dirty="0">
                          <a:ln>
                            <a:noFill/>
                          </a:ln>
                          <a:solidFill>
                            <a:srgbClr val="FFFFFF"/>
                          </a:solidFill>
                          <a:effectLst/>
                          <a:latin typeface="Arial" panose="020B0604020202020204" pitchFamily="34" charset="0"/>
                          <a:ea typeface="宋体" panose="02010600030101010101" pitchFamily="2" charset="-122"/>
                        </a:rPr>
                        <a:t>支持度</a:t>
                      </a:r>
                      <a:endParaRPr kumimoji="0" lang="zh-CN" altLang="en-US" sz="1600" b="1" i="0" u="none" strike="noStrike" cap="none" normalizeH="0" baseline="0" dirty="0">
                        <a:ln>
                          <a:noFill/>
                        </a:ln>
                        <a:solidFill>
                          <a:srgbClr val="FFFFFF"/>
                        </a:solidFill>
                        <a:effectLst/>
                        <a:latin typeface="Arial" panose="020B0604020202020204" pitchFamily="34" charset="0"/>
                        <a:ea typeface="宋体" panose="02010600030101010101" pitchFamily="2" charset="-122"/>
                      </a:endParaRPr>
                    </a:p>
                  </a:txBody>
                  <a:tcPr marL="19323" marR="19323" marT="9664" marB="966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dirty="0">
                          <a:ln>
                            <a:noFill/>
                          </a:ln>
                          <a:solidFill>
                            <a:srgbClr val="FFFFFF"/>
                          </a:solidFill>
                          <a:effectLst/>
                          <a:latin typeface="Arial" panose="020B0604020202020204" pitchFamily="34" charset="0"/>
                          <a:ea typeface="宋体" panose="02010600030101010101" pitchFamily="2" charset="-122"/>
                        </a:rPr>
                        <a:t>可信度</a:t>
                      </a:r>
                      <a:endParaRPr kumimoji="0" lang="zh-CN" altLang="en-US" sz="1600" b="1" i="0" u="none" strike="noStrike" cap="none" normalizeH="0" baseline="0" dirty="0">
                        <a:ln>
                          <a:noFill/>
                        </a:ln>
                        <a:solidFill>
                          <a:srgbClr val="FFFFFF"/>
                        </a:solidFill>
                        <a:effectLst/>
                        <a:latin typeface="Arial" panose="020B0604020202020204" pitchFamily="34" charset="0"/>
                        <a:ea typeface="宋体" panose="02010600030101010101" pitchFamily="2" charset="-122"/>
                      </a:endParaRPr>
                    </a:p>
                  </a:txBody>
                  <a:tcPr marL="19323" marR="19323" marT="9664" marB="966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201613">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a:t>
                      </a:r>
                      <a:r>
                        <a:rPr kumimoji="0" lang="zh-CN" altLang="en-US" sz="16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啤酒</a:t>
                      </a:r>
                      <a:r>
                        <a:rPr lang="en-US" altLang="zh-CN" sz="1600" dirty="0">
                          <a:solidFill>
                            <a:srgbClr val="000000"/>
                          </a:solidFill>
                        </a:rPr>
                        <a:t>,</a:t>
                      </a:r>
                      <a:r>
                        <a:rPr kumimoji="0" lang="zh-CN" altLang="en-US" sz="16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牛奶</a:t>
                      </a:r>
                      <a:r>
                        <a:rPr kumimoji="0" lang="en-US" altLang="zh-CN" sz="16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a:t>
                      </a:r>
                      <a:endParaRPr kumimoji="0" lang="zh-CN" altLang="en-US" sz="16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15292" marR="15292" marT="7648" marB="764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4/9</a:t>
                      </a:r>
                      <a:endParaRPr kumimoji="0" lang="zh-CN" altLang="en-US" sz="16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15292" marR="15292" marT="7648" marB="764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2/3</a:t>
                      </a:r>
                      <a:endParaRPr kumimoji="0" lang="zh-CN" altLang="en-US" sz="16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19323" marR="19323" marT="9664" marB="966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tr>
              <a:tr h="201613">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a:t>
                      </a:r>
                      <a:r>
                        <a:rPr kumimoji="0" lang="zh-CN" altLang="en-US" sz="16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啤酒</a:t>
                      </a:r>
                      <a:r>
                        <a:rPr lang="en-US" altLang="zh-CN" sz="1600" dirty="0">
                          <a:solidFill>
                            <a:srgbClr val="000000"/>
                          </a:solidFill>
                        </a:rPr>
                        <a:t>,</a:t>
                      </a:r>
                      <a:r>
                        <a:rPr kumimoji="0" lang="zh-CN" altLang="en-US" sz="16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尿布</a:t>
                      </a:r>
                      <a:r>
                        <a:rPr kumimoji="0" lang="en-US" altLang="zh-CN" sz="16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a:t>
                      </a:r>
                      <a:endParaRPr kumimoji="0" lang="zh-CN" altLang="en-US" sz="16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15292" marR="15292" marT="7648" marB="764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E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4/9</a:t>
                      </a:r>
                      <a:endParaRPr kumimoji="0" lang="zh-CN" altLang="en-US" sz="16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15292" marR="15292" marT="7648" marB="764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EFFF"/>
                    </a:solid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2/3</a:t>
                      </a:r>
                      <a:endParaRPr kumimoji="0" lang="zh-CN" altLang="en-US" sz="16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19323" marR="19323" marT="9664" marB="966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EFFF"/>
                    </a:solidFill>
                  </a:tcPr>
                </a:tc>
              </a:tr>
              <a:tr h="201613">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a:t>
                      </a:r>
                      <a:r>
                        <a:rPr kumimoji="0" lang="zh-CN" altLang="en-US" sz="16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牛奶</a:t>
                      </a:r>
                      <a:r>
                        <a:rPr lang="en-US" altLang="zh-CN" sz="1600" dirty="0">
                          <a:solidFill>
                            <a:srgbClr val="000000"/>
                          </a:solidFill>
                        </a:rPr>
                        <a:t>,</a:t>
                      </a:r>
                      <a:r>
                        <a:rPr kumimoji="0" lang="zh-CN" altLang="en-US" sz="16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尿布</a:t>
                      </a:r>
                      <a:r>
                        <a:rPr kumimoji="0" lang="en-US" altLang="zh-CN" sz="16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a:t>
                      </a:r>
                      <a:endParaRPr kumimoji="0" lang="zh-CN" altLang="en-US" sz="16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15292" marR="15292" marT="7648" marB="764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E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4/9</a:t>
                      </a:r>
                      <a:endParaRPr kumimoji="0" lang="zh-CN" altLang="en-US" sz="16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15292" marR="15292" marT="7648" marB="764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EFFF"/>
                    </a:solid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4/7</a:t>
                      </a:r>
                      <a:endParaRPr kumimoji="0" lang="zh-CN" altLang="en-US" sz="16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19323" marR="19323" marT="9664" marB="966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EFFF"/>
                    </a:solidFill>
                  </a:tcPr>
                </a:tc>
              </a:tr>
            </a:tbl>
          </a:graphicData>
        </a:graphic>
      </p:graphicFrame>
      <mc:AlternateContent xmlns:mc="http://schemas.openxmlformats.org/markup-compatibility/2006" xmlns:a14="http://schemas.microsoft.com/office/drawing/2010/main">
        <mc:Choice Requires="a14">
          <p:graphicFrame>
            <p:nvGraphicFramePr>
              <p:cNvPr id="8" name="表格 7"/>
              <p:cNvGraphicFramePr>
                <a:graphicFrameLocks noGrp="1"/>
              </p:cNvGraphicFramePr>
              <p:nvPr/>
            </p:nvGraphicFramePr>
            <p:xfrm>
              <a:off x="5652119" y="2114709"/>
              <a:ext cx="2818868" cy="766016"/>
            </p:xfrm>
            <a:graphic>
              <a:graphicData uri="http://schemas.openxmlformats.org/drawingml/2006/table">
                <a:tbl>
                  <a:tblPr/>
                  <a:tblGrid>
                    <a:gridCol w="1080121"/>
                    <a:gridCol w="792088"/>
                    <a:gridCol w="946659"/>
                  </a:tblGrid>
                  <a:tr h="201613">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dirty="0">
                              <a:ln>
                                <a:noFill/>
                              </a:ln>
                              <a:solidFill>
                                <a:srgbClr val="FFFFFF"/>
                              </a:solidFill>
                              <a:effectLst/>
                              <a:latin typeface="Arial" panose="020B0604020202020204" pitchFamily="34" charset="0"/>
                              <a:ea typeface="宋体" panose="02010600030101010101" pitchFamily="2" charset="-122"/>
                            </a:rPr>
                            <a:t>Itemset</a:t>
                          </a:r>
                          <a:endParaRPr kumimoji="0" lang="zh-CN" altLang="en-US" sz="1600" b="1" i="0" u="none" strike="noStrike" cap="none" normalizeH="0" baseline="0" dirty="0">
                            <a:ln>
                              <a:noFill/>
                            </a:ln>
                            <a:solidFill>
                              <a:srgbClr val="FFFFFF"/>
                            </a:solidFill>
                            <a:effectLst/>
                            <a:latin typeface="Arial" panose="020B0604020202020204" pitchFamily="34" charset="0"/>
                            <a:ea typeface="宋体" panose="02010600030101010101" pitchFamily="2" charset="-122"/>
                          </a:endParaRPr>
                        </a:p>
                      </a:txBody>
                      <a:tcPr marL="19330" marR="19330" marT="9628" marB="962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dirty="0">
                              <a:ln>
                                <a:noFill/>
                              </a:ln>
                              <a:solidFill>
                                <a:srgbClr val="FFFFFF"/>
                              </a:solidFill>
                              <a:effectLst/>
                              <a:latin typeface="Arial" panose="020B0604020202020204" pitchFamily="34" charset="0"/>
                              <a:ea typeface="宋体" panose="02010600030101010101" pitchFamily="2" charset="-122"/>
                            </a:rPr>
                            <a:t>支持度</a:t>
                          </a:r>
                          <a:endParaRPr kumimoji="0" lang="zh-CN" altLang="en-US" sz="1600" b="1" i="0" u="none" strike="noStrike" cap="none" normalizeH="0" baseline="0" dirty="0">
                            <a:ln>
                              <a:noFill/>
                            </a:ln>
                            <a:solidFill>
                              <a:srgbClr val="FFFFFF"/>
                            </a:solidFill>
                            <a:effectLst/>
                            <a:latin typeface="Arial" panose="020B0604020202020204" pitchFamily="34" charset="0"/>
                            <a:ea typeface="宋体" panose="02010600030101010101" pitchFamily="2" charset="-122"/>
                          </a:endParaRPr>
                        </a:p>
                      </a:txBody>
                      <a:tcPr marL="19330" marR="19330" marT="9628" marB="962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dirty="0">
                              <a:ln>
                                <a:noFill/>
                              </a:ln>
                              <a:solidFill>
                                <a:srgbClr val="FFFFFF"/>
                              </a:solidFill>
                              <a:effectLst/>
                              <a:latin typeface="Arial" panose="020B0604020202020204" pitchFamily="34" charset="0"/>
                              <a:ea typeface="宋体" panose="02010600030101010101" pitchFamily="2" charset="-122"/>
                            </a:rPr>
                            <a:t>可信度</a:t>
                          </a:r>
                          <a:endParaRPr kumimoji="0" lang="zh-CN" altLang="en-US" sz="1600" b="1" i="0" u="none" strike="noStrike" cap="none" normalizeH="0" baseline="0" dirty="0">
                            <a:ln>
                              <a:noFill/>
                            </a:ln>
                            <a:solidFill>
                              <a:srgbClr val="FFFFFF"/>
                            </a:solidFill>
                            <a:effectLst/>
                            <a:latin typeface="Arial" panose="020B0604020202020204" pitchFamily="34" charset="0"/>
                            <a:ea typeface="宋体" panose="02010600030101010101" pitchFamily="2" charset="-122"/>
                          </a:endParaRPr>
                        </a:p>
                      </a:txBody>
                      <a:tcPr marL="19330" marR="19330" marT="9628" marB="962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295275">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a:t>
                          </a:r>
                          <a:r>
                            <a:rPr kumimoji="0" lang="zh-CN" altLang="en-US" sz="16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啤酒</a:t>
                          </a:r>
                          <a:r>
                            <a:rPr kumimoji="0" lang="en-US" altLang="zh-CN" sz="16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a:t>
                          </a:r>
                          <a:r>
                            <a:rPr kumimoji="0" lang="zh-CN" altLang="en-US" sz="16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牛奶</a:t>
                          </a:r>
                          <a:r>
                            <a:rPr lang="en-US" altLang="zh-CN" sz="1600" dirty="0">
                              <a:solidFill>
                                <a:srgbClr val="000000"/>
                              </a:solidFill>
                            </a:rPr>
                            <a:t>}</a:t>
                          </a:r>
                          <a:r>
                            <a:rPr lang="en-US" altLang="zh-CN" sz="1600" b="1" dirty="0">
                              <a:ea typeface="Cambria Math" panose="02040503050406030204" pitchFamily="18" charset="0"/>
                            </a:rPr>
                            <a:t> </a:t>
                          </a:r>
                          <a14:m>
                            <m:oMath xmlns:m="http://schemas.openxmlformats.org/officeDocument/2006/math">
                              <m:r>
                                <a:rPr lang="en-US" altLang="zh-CN" sz="1600" b="1" i="1" dirty="0">
                                  <a:latin typeface="Cambria Math" panose="02040503050406030204" pitchFamily="18" charset="0"/>
                                  <a:ea typeface="Cambria Math" panose="02040503050406030204" pitchFamily="18" charset="0"/>
                                </a:rPr>
                                <m:t>→</m:t>
                              </m:r>
                            </m:oMath>
                          </a14:m>
                          <a:r>
                            <a:rPr lang="en-US" altLang="zh-CN" sz="1600" dirty="0">
                              <a:solidFill>
                                <a:srgbClr val="000000"/>
                              </a:solidFill>
                            </a:rPr>
                            <a:t>{</a:t>
                          </a:r>
                          <a:r>
                            <a:rPr kumimoji="0" lang="zh-CN" altLang="en-US" sz="16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尿布</a:t>
                          </a:r>
                          <a:r>
                            <a:rPr kumimoji="0" lang="en-US" altLang="zh-CN" sz="16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a:t>
                          </a:r>
                          <a:endParaRPr kumimoji="0" lang="zh-CN" altLang="en-US" sz="16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15298" marR="15298" marT="7620" marB="762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2/9</a:t>
                          </a:r>
                          <a:endParaRPr kumimoji="0" lang="zh-CN" altLang="en-US" sz="16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15298" marR="15298" marT="7620" marB="762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1/2</a:t>
                          </a:r>
                          <a:endParaRPr kumimoji="0" lang="zh-CN" altLang="en-US" sz="16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19330" marR="19330" marT="9628" marB="962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tr>
                </a:tbl>
              </a:graphicData>
            </a:graphic>
          </p:graphicFrame>
        </mc:Choice>
        <mc:Fallback xmlns="">
          <p:graphicFrame>
            <p:nvGraphicFramePr>
              <p:cNvPr id="8" name="表格 7"/>
              <p:cNvGraphicFramePr>
                <a:graphicFrameLocks noGrp="1"/>
              </p:cNvGraphicFramePr>
              <p:nvPr/>
            </p:nvGraphicFramePr>
            <p:xfrm>
              <a:off x="5652119" y="2114709"/>
              <a:ext cx="2818868" cy="766016"/>
            </p:xfrm>
            <a:graphic>
              <a:graphicData uri="http://schemas.openxmlformats.org/drawingml/2006/table">
                <a:tbl>
                  <a:tblPr/>
                  <a:tblGrid>
                    <a:gridCol w="1080121"/>
                    <a:gridCol w="792088"/>
                    <a:gridCol w="946659"/>
                  </a:tblGrid>
                  <a:tr h="201613">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dirty="0">
                              <a:ln>
                                <a:noFill/>
                              </a:ln>
                              <a:solidFill>
                                <a:srgbClr val="FFFFFF"/>
                              </a:solidFill>
                              <a:effectLst/>
                              <a:latin typeface="Arial" panose="020B0604020202020204" pitchFamily="34" charset="0"/>
                              <a:ea typeface="宋体" panose="02010600030101010101" pitchFamily="2" charset="-122"/>
                            </a:rPr>
                            <a:t>Itemset</a:t>
                          </a:r>
                          <a:endParaRPr kumimoji="0" lang="zh-CN" altLang="en-US" sz="1600" b="1" i="0" u="none" strike="noStrike" cap="none" normalizeH="0" baseline="0" dirty="0">
                            <a:ln>
                              <a:noFill/>
                            </a:ln>
                            <a:solidFill>
                              <a:srgbClr val="FFFFFF"/>
                            </a:solidFill>
                            <a:effectLst/>
                            <a:latin typeface="Arial" panose="020B0604020202020204" pitchFamily="34" charset="0"/>
                            <a:ea typeface="宋体" panose="02010600030101010101" pitchFamily="2" charset="-122"/>
                          </a:endParaRPr>
                        </a:p>
                      </a:txBody>
                      <a:tcPr marL="19330" marR="19330" marT="9628" marB="962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dirty="0">
                              <a:ln>
                                <a:noFill/>
                              </a:ln>
                              <a:solidFill>
                                <a:srgbClr val="FFFFFF"/>
                              </a:solidFill>
                              <a:effectLst/>
                              <a:latin typeface="Arial" panose="020B0604020202020204" pitchFamily="34" charset="0"/>
                              <a:ea typeface="宋体" panose="02010600030101010101" pitchFamily="2" charset="-122"/>
                            </a:rPr>
                            <a:t>支持度</a:t>
                          </a:r>
                          <a:endParaRPr kumimoji="0" lang="zh-CN" altLang="en-US" sz="1600" b="1" i="0" u="none" strike="noStrike" cap="none" normalizeH="0" baseline="0" dirty="0">
                            <a:ln>
                              <a:noFill/>
                            </a:ln>
                            <a:solidFill>
                              <a:srgbClr val="FFFFFF"/>
                            </a:solidFill>
                            <a:effectLst/>
                            <a:latin typeface="Arial" panose="020B0604020202020204" pitchFamily="34" charset="0"/>
                            <a:ea typeface="宋体" panose="02010600030101010101" pitchFamily="2" charset="-122"/>
                          </a:endParaRPr>
                        </a:p>
                      </a:txBody>
                      <a:tcPr marL="19330" marR="19330" marT="9628" marB="962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dirty="0">
                              <a:ln>
                                <a:noFill/>
                              </a:ln>
                              <a:solidFill>
                                <a:srgbClr val="FFFFFF"/>
                              </a:solidFill>
                              <a:effectLst/>
                              <a:latin typeface="Arial" panose="020B0604020202020204" pitchFamily="34" charset="0"/>
                              <a:ea typeface="宋体" panose="02010600030101010101" pitchFamily="2" charset="-122"/>
                            </a:rPr>
                            <a:t>可信度</a:t>
                          </a:r>
                          <a:endParaRPr kumimoji="0" lang="zh-CN" altLang="en-US" sz="1600" b="1" i="0" u="none" strike="noStrike" cap="none" normalizeH="0" baseline="0" dirty="0">
                            <a:ln>
                              <a:noFill/>
                            </a:ln>
                            <a:solidFill>
                              <a:srgbClr val="FFFFFF"/>
                            </a:solidFill>
                            <a:effectLst/>
                            <a:latin typeface="Arial" panose="020B0604020202020204" pitchFamily="34" charset="0"/>
                            <a:ea typeface="宋体" panose="02010600030101010101" pitchFamily="2" charset="-122"/>
                          </a:endParaRPr>
                        </a:p>
                      </a:txBody>
                      <a:tcPr marL="19330" marR="19330" marT="9628" marB="962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502920">
                    <a:tc>
                      <a:txBody>
                        <a:bodyPr/>
                        <a:lstStyle/>
                        <a:p>
                          <a:endParaRPr lang="zh-CN"/>
                        </a:p>
                      </a:txBody>
                      <a:tcPr marL="15298" marR="15298" marT="7620" marB="762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blipFill>
                          <a:blip r:embed="rId1"/>
                        </a:blip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2/9</a:t>
                          </a:r>
                          <a:endParaRPr kumimoji="0" lang="zh-CN" altLang="en-US" sz="16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15298" marR="15298" marT="7620" marB="762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1/2</a:t>
                          </a:r>
                          <a:endParaRPr kumimoji="0" lang="zh-CN" altLang="en-US" sz="16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19330" marR="19330" marT="9628" marB="9628"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tr>
                </a:tbl>
              </a:graphicData>
            </a:graphic>
          </p:graphicFrame>
        </mc:Fallback>
      </mc:AlternateContent>
      <p:sp>
        <p:nvSpPr>
          <p:cNvPr id="37" name="矩形 36"/>
          <p:cNvSpPr>
            <a:spLocks noChangeArrowheads="1"/>
          </p:cNvSpPr>
          <p:nvPr/>
        </p:nvSpPr>
        <p:spPr bwMode="auto">
          <a:xfrm>
            <a:off x="478098" y="3250719"/>
            <a:ext cx="7992889"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000" b="1" dirty="0">
                <a:solidFill>
                  <a:srgbClr val="323E32"/>
                </a:solidFill>
                <a:latin typeface="宋体" panose="02010600030101010101" pitchFamily="2" charset="-122"/>
              </a:rPr>
              <a:t>解释：单项统计中，可以看出</a:t>
            </a:r>
            <a:r>
              <a:rPr lang="en-US" altLang="zh-CN" sz="2000" b="1" dirty="0">
                <a:solidFill>
                  <a:srgbClr val="323E32"/>
                </a:solidFill>
                <a:latin typeface="宋体" panose="02010600030101010101" pitchFamily="2" charset="-122"/>
              </a:rPr>
              <a:t>2/3</a:t>
            </a:r>
            <a:r>
              <a:rPr lang="zh-CN" altLang="en-US" sz="2000" b="1" dirty="0">
                <a:solidFill>
                  <a:srgbClr val="323E32"/>
                </a:solidFill>
                <a:latin typeface="宋体" panose="02010600030101010101" pitchFamily="2" charset="-122"/>
              </a:rPr>
              <a:t>的顾客买了啤酒，</a:t>
            </a:r>
            <a:r>
              <a:rPr lang="en-US" altLang="zh-CN" sz="2000" b="1" dirty="0">
                <a:solidFill>
                  <a:srgbClr val="323E32"/>
                </a:solidFill>
                <a:latin typeface="宋体" panose="02010600030101010101" pitchFamily="2" charset="-122"/>
              </a:rPr>
              <a:t>7/9</a:t>
            </a:r>
            <a:r>
              <a:rPr lang="zh-CN" altLang="en-US" sz="2000" b="1" dirty="0">
                <a:solidFill>
                  <a:srgbClr val="323E32"/>
                </a:solidFill>
                <a:latin typeface="宋体" panose="02010600030101010101" pitchFamily="2" charset="-122"/>
              </a:rPr>
              <a:t>的顾客买了牛奶，</a:t>
            </a:r>
            <a:r>
              <a:rPr lang="en-US" altLang="zh-CN" sz="2000" b="1" dirty="0">
                <a:solidFill>
                  <a:srgbClr val="323E32"/>
                </a:solidFill>
                <a:latin typeface="宋体" panose="02010600030101010101" pitchFamily="2" charset="-122"/>
              </a:rPr>
              <a:t>2/3</a:t>
            </a:r>
            <a:r>
              <a:rPr lang="zh-CN" altLang="en-US" sz="2000" b="1" dirty="0">
                <a:solidFill>
                  <a:srgbClr val="323E32"/>
                </a:solidFill>
                <a:latin typeface="宋体" panose="02010600030101010101" pitchFamily="2" charset="-122"/>
              </a:rPr>
              <a:t>的顾客买了尿布。</a:t>
            </a:r>
            <a:endParaRPr lang="en-US" altLang="zh-CN" sz="2000" b="1" dirty="0">
              <a:solidFill>
                <a:srgbClr val="323E32"/>
              </a:solidFill>
              <a:latin typeface="宋体" panose="02010600030101010101" pitchFamily="2" charset="-122"/>
            </a:endParaRPr>
          </a:p>
          <a:p>
            <a:pPr>
              <a:spcBef>
                <a:spcPct val="0"/>
              </a:spcBef>
              <a:buClrTx/>
              <a:buSzTx/>
              <a:buFontTx/>
              <a:buNone/>
            </a:pPr>
            <a:r>
              <a:rPr lang="zh-CN" altLang="en-US" sz="2000" b="1" dirty="0">
                <a:solidFill>
                  <a:srgbClr val="323E32"/>
                </a:solidFill>
                <a:latin typeface="宋体" panose="02010600030101010101" pitchFamily="2" charset="-122"/>
              </a:rPr>
              <a:t>双项统计中，可以看出</a:t>
            </a:r>
            <a:r>
              <a:rPr lang="en-US" altLang="zh-CN" sz="2000" b="1" dirty="0">
                <a:solidFill>
                  <a:srgbClr val="323E32"/>
                </a:solidFill>
                <a:latin typeface="宋体" panose="02010600030101010101" pitchFamily="2" charset="-122"/>
              </a:rPr>
              <a:t>4/9</a:t>
            </a:r>
            <a:r>
              <a:rPr lang="zh-CN" altLang="en-US" sz="2000" b="1" dirty="0">
                <a:solidFill>
                  <a:srgbClr val="323E32"/>
                </a:solidFill>
                <a:latin typeface="宋体" panose="02010600030101010101" pitchFamily="2" charset="-122"/>
              </a:rPr>
              <a:t>的顾客买了啤酒和牛奶，买了啤酒的顾客中有</a:t>
            </a:r>
            <a:r>
              <a:rPr lang="en-US" altLang="zh-CN" sz="2000" b="1" dirty="0">
                <a:solidFill>
                  <a:srgbClr val="323E32"/>
                </a:solidFill>
                <a:latin typeface="宋体" panose="02010600030101010101" pitchFamily="2" charset="-122"/>
              </a:rPr>
              <a:t>2/3</a:t>
            </a:r>
            <a:r>
              <a:rPr lang="zh-CN" altLang="en-US" sz="2000" b="1" dirty="0">
                <a:solidFill>
                  <a:srgbClr val="323E32"/>
                </a:solidFill>
                <a:latin typeface="宋体" panose="02010600030101010101" pitchFamily="2" charset="-122"/>
              </a:rPr>
              <a:t>的同时也买了牛奶；</a:t>
            </a:r>
            <a:r>
              <a:rPr lang="en-US" altLang="zh-CN" sz="2000" b="1" dirty="0">
                <a:solidFill>
                  <a:srgbClr val="323E32"/>
                </a:solidFill>
                <a:latin typeface="宋体" panose="02010600030101010101" pitchFamily="2" charset="-122"/>
              </a:rPr>
              <a:t>4/9</a:t>
            </a:r>
            <a:r>
              <a:rPr lang="zh-CN" altLang="en-US" sz="2000" b="1" dirty="0">
                <a:solidFill>
                  <a:srgbClr val="323E32"/>
                </a:solidFill>
                <a:latin typeface="宋体" panose="02010600030101010101" pitchFamily="2" charset="-122"/>
              </a:rPr>
              <a:t>的顾客买了啤酒和尿布，买了啤酒的顾客中有</a:t>
            </a:r>
            <a:r>
              <a:rPr lang="en-US" altLang="zh-CN" sz="2000" b="1" dirty="0">
                <a:solidFill>
                  <a:srgbClr val="323E32"/>
                </a:solidFill>
                <a:latin typeface="宋体" panose="02010600030101010101" pitchFamily="2" charset="-122"/>
              </a:rPr>
              <a:t>2/3</a:t>
            </a:r>
            <a:r>
              <a:rPr lang="zh-CN" altLang="en-US" sz="2000" b="1" dirty="0">
                <a:solidFill>
                  <a:srgbClr val="323E32"/>
                </a:solidFill>
                <a:latin typeface="宋体" panose="02010600030101010101" pitchFamily="2" charset="-122"/>
              </a:rPr>
              <a:t>的同时也买了尿布；</a:t>
            </a:r>
            <a:r>
              <a:rPr lang="en-US" altLang="zh-CN" sz="2000" b="1" dirty="0">
                <a:solidFill>
                  <a:srgbClr val="323E32"/>
                </a:solidFill>
                <a:latin typeface="宋体" panose="02010600030101010101" pitchFamily="2" charset="-122"/>
              </a:rPr>
              <a:t>4/9</a:t>
            </a:r>
            <a:r>
              <a:rPr lang="zh-CN" altLang="en-US" sz="2000" b="1" dirty="0">
                <a:solidFill>
                  <a:srgbClr val="323E32"/>
                </a:solidFill>
                <a:latin typeface="宋体" panose="02010600030101010101" pitchFamily="2" charset="-122"/>
              </a:rPr>
              <a:t>的顾客买了牛奶和尿布，买了牛奶的顾客中有</a:t>
            </a:r>
            <a:r>
              <a:rPr lang="en-US" altLang="zh-CN" sz="2000" b="1" dirty="0">
                <a:solidFill>
                  <a:srgbClr val="323E32"/>
                </a:solidFill>
                <a:latin typeface="宋体" panose="02010600030101010101" pitchFamily="2" charset="-122"/>
              </a:rPr>
              <a:t>4/7</a:t>
            </a:r>
            <a:r>
              <a:rPr lang="zh-CN" altLang="en-US" sz="2000" b="1" dirty="0">
                <a:solidFill>
                  <a:srgbClr val="323E32"/>
                </a:solidFill>
                <a:latin typeface="宋体" panose="02010600030101010101" pitchFamily="2" charset="-122"/>
              </a:rPr>
              <a:t>的同时也买了尿布。</a:t>
            </a:r>
            <a:endParaRPr lang="en-US" altLang="zh-CN" sz="2000" b="1" dirty="0">
              <a:solidFill>
                <a:srgbClr val="323E32"/>
              </a:solidFill>
              <a:latin typeface="宋体" panose="02010600030101010101" pitchFamily="2" charset="-122"/>
            </a:endParaRPr>
          </a:p>
          <a:p>
            <a:pPr>
              <a:spcBef>
                <a:spcPct val="0"/>
              </a:spcBef>
              <a:buClrTx/>
              <a:buSzTx/>
              <a:buFontTx/>
              <a:buNone/>
            </a:pPr>
            <a:r>
              <a:rPr lang="zh-CN" altLang="en-US" sz="2000" b="1" dirty="0">
                <a:solidFill>
                  <a:srgbClr val="323E32"/>
                </a:solidFill>
                <a:latin typeface="宋体" panose="02010600030101010101" pitchFamily="2" charset="-122"/>
              </a:rPr>
              <a:t>而三项统计中，可以看出</a:t>
            </a:r>
            <a:r>
              <a:rPr lang="en-US" altLang="zh-CN" sz="2000" b="1" dirty="0">
                <a:solidFill>
                  <a:srgbClr val="323E32"/>
                </a:solidFill>
                <a:latin typeface="宋体" panose="02010600030101010101" pitchFamily="2" charset="-122"/>
              </a:rPr>
              <a:t>2/9</a:t>
            </a:r>
            <a:r>
              <a:rPr lang="zh-CN" altLang="en-US" sz="2000" b="1" dirty="0">
                <a:solidFill>
                  <a:srgbClr val="323E32"/>
                </a:solidFill>
                <a:latin typeface="宋体" panose="02010600030101010101" pitchFamily="2" charset="-122"/>
              </a:rPr>
              <a:t>的顾客买了啤酒，牛奶和尿布，其中买了啤酒和牛奶的顾客有</a:t>
            </a:r>
            <a:r>
              <a:rPr lang="en-US" altLang="zh-CN" sz="2000" b="1" dirty="0">
                <a:solidFill>
                  <a:srgbClr val="323E32"/>
                </a:solidFill>
                <a:latin typeface="宋体" panose="02010600030101010101" pitchFamily="2" charset="-122"/>
              </a:rPr>
              <a:t>1/2</a:t>
            </a:r>
            <a:r>
              <a:rPr lang="zh-CN" altLang="en-US" sz="2000" b="1" dirty="0">
                <a:solidFill>
                  <a:srgbClr val="323E32"/>
                </a:solidFill>
                <a:latin typeface="宋体" panose="02010600030101010101" pitchFamily="2" charset="-122"/>
              </a:rPr>
              <a:t>同时也买了尿布。</a:t>
            </a:r>
            <a:endParaRPr lang="zh-CN" altLang="en-US" sz="2000" b="1" dirty="0">
              <a:solidFill>
                <a:srgbClr val="323E32"/>
              </a:solidFill>
              <a:latin typeface="宋体" panose="02010600030101010101" pitchFamily="2" charset="-122"/>
            </a:endParaRPr>
          </a:p>
        </p:txBody>
      </p:sp>
      <p:sp>
        <p:nvSpPr>
          <p:cNvPr id="41" name="矩形 36"/>
          <p:cNvSpPr>
            <a:spLocks noChangeArrowheads="1"/>
          </p:cNvSpPr>
          <p:nvPr/>
        </p:nvSpPr>
        <p:spPr bwMode="auto">
          <a:xfrm>
            <a:off x="467544" y="5889466"/>
            <a:ext cx="8136904"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000" b="1" dirty="0">
                <a:solidFill>
                  <a:srgbClr val="FF0000"/>
                </a:solidFill>
              </a:rPr>
              <a:t>可考虑将</a:t>
            </a:r>
            <a:r>
              <a:rPr lang="zh-CN" altLang="en-US" sz="2000" b="1" dirty="0">
                <a:solidFill>
                  <a:srgbClr val="FF0000"/>
                </a:solidFill>
                <a:latin typeface="宋体" panose="02010600030101010101" pitchFamily="2" charset="-122"/>
              </a:rPr>
              <a:t>啤酒</a:t>
            </a:r>
            <a:r>
              <a:rPr lang="zh-CN" altLang="en-US" sz="2000" b="1" dirty="0">
                <a:solidFill>
                  <a:srgbClr val="FF0000"/>
                </a:solidFill>
              </a:rPr>
              <a:t>，牛奶和尿布其中一个商品进行降价以促进其它两个商品的销售。</a:t>
            </a:r>
            <a:endParaRPr lang="zh-CN" altLang="en-US" sz="2000" b="1" dirty="0">
              <a:solidFill>
                <a:srgbClr val="FF0000"/>
              </a:solidFill>
            </a:endParaRPr>
          </a:p>
        </p:txBody>
      </p:sp>
    </p:spTree>
  </p:cSld>
  <p:clrMapOvr>
    <a:masterClrMapping/>
  </p:clrMapOvr>
  <p:transition spd="med" advTm="0"/>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标题 2"/>
          <p:cNvSpPr txBox="1">
            <a:spLocks noChangeArrowheads="1"/>
          </p:cNvSpPr>
          <p:nvPr/>
        </p:nvSpPr>
        <p:spPr bwMode="auto">
          <a:xfrm>
            <a:off x="457200" y="457200"/>
            <a:ext cx="822960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lstStyle>
            <a:lvl1pPr algn="l" rtl="0" eaLnBrk="0" fontAlgn="base" hangingPunct="0">
              <a:spcBef>
                <a:spcPct val="0"/>
              </a:spcBef>
              <a:spcAft>
                <a:spcPct val="0"/>
              </a:spcAft>
              <a:defRPr sz="4400" kern="12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9pPr>
          </a:lstStyle>
          <a:p>
            <a:r>
              <a:rPr lang="en-US" altLang="zh-CN" sz="3200" b="1" dirty="0">
                <a:solidFill>
                  <a:schemeClr val="accent1">
                    <a:lumMod val="25000"/>
                  </a:schemeClr>
                </a:solidFill>
                <a:effectLst>
                  <a:outerShdw blurRad="38100" dist="38100" dir="2700000" algn="tl">
                    <a:srgbClr val="000000">
                      <a:alpha val="43137"/>
                    </a:srgbClr>
                  </a:outerShdw>
                </a:effectLst>
              </a:rPr>
              <a:t>6.2.3</a:t>
            </a:r>
            <a:r>
              <a:rPr lang="zh-CN" altLang="en-US" sz="3200" b="1" dirty="0">
                <a:solidFill>
                  <a:schemeClr val="accent1">
                    <a:lumMod val="25000"/>
                  </a:schemeClr>
                </a:solidFill>
                <a:effectLst>
                  <a:outerShdw blurRad="38100" dist="38100" dir="2700000" algn="tl">
                    <a:srgbClr val="000000">
                      <a:alpha val="43137"/>
                    </a:srgbClr>
                  </a:outerShdw>
                </a:effectLst>
              </a:rPr>
              <a:t>、</a:t>
            </a:r>
            <a:r>
              <a:rPr lang="en-US" altLang="zh-CN" sz="3200" b="1" dirty="0" err="1">
                <a:solidFill>
                  <a:schemeClr val="accent1">
                    <a:lumMod val="25000"/>
                  </a:schemeClr>
                </a:solidFill>
                <a:effectLst>
                  <a:outerShdw blurRad="38100" dist="38100" dir="2700000" algn="tl">
                    <a:srgbClr val="000000">
                      <a:alpha val="43137"/>
                    </a:srgbClr>
                  </a:outerShdw>
                </a:effectLst>
              </a:rPr>
              <a:t>Apriori</a:t>
            </a:r>
            <a:r>
              <a:rPr lang="zh-CN" altLang="en-US" sz="3200" b="1" dirty="0">
                <a:solidFill>
                  <a:schemeClr val="accent1">
                    <a:lumMod val="25000"/>
                  </a:schemeClr>
                </a:solidFill>
                <a:effectLst>
                  <a:outerShdw blurRad="38100" dist="38100" dir="2700000" algn="tl">
                    <a:srgbClr val="000000">
                      <a:alpha val="43137"/>
                    </a:srgbClr>
                  </a:outerShdw>
                </a:effectLst>
              </a:rPr>
              <a:t>算法演示</a:t>
            </a:r>
            <a:endParaRPr lang="zh-CN" altLang="en-US" sz="3200" b="1" dirty="0">
              <a:solidFill>
                <a:schemeClr val="accent1">
                  <a:lumMod val="25000"/>
                </a:schemeClr>
              </a:solidFill>
              <a:effectLst>
                <a:outerShdw blurRad="38100" dist="38100" dir="2700000" algn="tl">
                  <a:srgbClr val="000000">
                    <a:alpha val="43137"/>
                  </a:srgbClr>
                </a:outerShdw>
              </a:effectLst>
            </a:endParaRPr>
          </a:p>
        </p:txBody>
      </p:sp>
      <p:pic>
        <p:nvPicPr>
          <p:cNvPr id="5" name="图片 4"/>
          <p:cNvPicPr>
            <a:picLocks noChangeAspect="1"/>
          </p:cNvPicPr>
          <p:nvPr/>
        </p:nvPicPr>
        <p:blipFill>
          <a:blip r:embed="rId1"/>
          <a:stretch>
            <a:fillRect/>
          </a:stretch>
        </p:blipFill>
        <p:spPr>
          <a:xfrm>
            <a:off x="683568" y="1124744"/>
            <a:ext cx="3816424" cy="5564952"/>
          </a:xfrm>
          <a:prstGeom prst="rect">
            <a:avLst/>
          </a:prstGeom>
        </p:spPr>
      </p:pic>
      <p:sp>
        <p:nvSpPr>
          <p:cNvPr id="12" name="文本框 11"/>
          <p:cNvSpPr txBox="1"/>
          <p:nvPr/>
        </p:nvSpPr>
        <p:spPr>
          <a:xfrm>
            <a:off x="4860032" y="2132856"/>
            <a:ext cx="3676237" cy="2308324"/>
          </a:xfrm>
          <a:prstGeom prst="rect">
            <a:avLst/>
          </a:prstGeom>
          <a:noFill/>
        </p:spPr>
        <p:txBody>
          <a:bodyPr wrap="square" rtlCol="0">
            <a:spAutoFit/>
          </a:bodyPr>
          <a:lstStyle/>
          <a:p>
            <a:pPr indent="457200">
              <a:spcBef>
                <a:spcPts val="1800"/>
              </a:spcBef>
              <a:defRPr/>
            </a:pPr>
            <a:r>
              <a:rPr lang="zh-CN" altLang="en-US" sz="2400" b="1" dirty="0">
                <a:latin typeface="宋体" panose="02010600030101010101" pitchFamily="2" charset="-122"/>
                <a:cs typeface="+mj-cs"/>
              </a:rPr>
              <a:t>利用编程工具可以快速得到各种商品组合的支持度计数和可信度，这些关联规则可以帮助人们进行决策，设计不同的销售策略。</a:t>
            </a:r>
            <a:endParaRPr lang="en-US" altLang="zh-CN" sz="2400" b="1" dirty="0">
              <a:solidFill>
                <a:srgbClr val="00B0F0"/>
              </a:solidFill>
              <a:effectLst>
                <a:outerShdw blurRad="38100" dist="38100" dir="2700000" algn="tl">
                  <a:srgbClr val="000000">
                    <a:alpha val="43137"/>
                  </a:srgbClr>
                </a:outerShdw>
              </a:effectLst>
            </a:endParaRPr>
          </a:p>
        </p:txBody>
      </p:sp>
    </p:spTree>
  </p:cSld>
  <p:clrMapOvr>
    <a:masterClrMapping/>
  </p:clrMapOvr>
  <p:transition spd="med" advTm="0"/>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a:spLocks noChangeArrowheads="1"/>
          </p:cNvSpPr>
          <p:nvPr/>
        </p:nvSpPr>
        <p:spPr bwMode="auto">
          <a:xfrm>
            <a:off x="677862" y="1731963"/>
            <a:ext cx="6702449"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400" b="1" dirty="0" err="1">
                <a:solidFill>
                  <a:srgbClr val="323E32"/>
                </a:solidFill>
                <a:latin typeface="宋体" panose="02010600030101010101" pitchFamily="2" charset="-122"/>
              </a:rPr>
              <a:t>Apriori</a:t>
            </a:r>
            <a:r>
              <a:rPr lang="zh-CN" altLang="en-US" sz="2400" b="1" dirty="0">
                <a:solidFill>
                  <a:srgbClr val="323E32"/>
                </a:solidFill>
                <a:latin typeface="宋体" panose="02010600030101010101" pitchFamily="2" charset="-122"/>
              </a:rPr>
              <a:t>算法的</a:t>
            </a:r>
            <a:r>
              <a:rPr lang="zh-CN" altLang="en-US" sz="2400" b="1" dirty="0">
                <a:solidFill>
                  <a:srgbClr val="FF0000"/>
                </a:solidFill>
                <a:latin typeface="宋体" panose="02010600030101010101" pitchFamily="2" charset="-122"/>
              </a:rPr>
              <a:t>缺点</a:t>
            </a:r>
            <a:r>
              <a:rPr lang="zh-CN" altLang="en-US" sz="2400" b="1" dirty="0">
                <a:solidFill>
                  <a:srgbClr val="323E32"/>
                </a:solidFill>
                <a:latin typeface="宋体" panose="02010600030101010101" pitchFamily="2" charset="-122"/>
              </a:rPr>
              <a:t>：在</a:t>
            </a:r>
            <a:r>
              <a:rPr lang="zh-CN" altLang="en-US" sz="2400" b="1" dirty="0">
                <a:solidFill>
                  <a:srgbClr val="FF0000"/>
                </a:solidFill>
                <a:latin typeface="宋体" panose="02010600030101010101" pitchFamily="2" charset="-122"/>
              </a:rPr>
              <a:t>每一次</a:t>
            </a:r>
            <a:r>
              <a:rPr lang="zh-CN" altLang="en-US" sz="2400" b="1" dirty="0">
                <a:solidFill>
                  <a:srgbClr val="323E32"/>
                </a:solidFill>
                <a:latin typeface="宋体" panose="02010600030101010101" pitchFamily="2" charset="-122"/>
              </a:rPr>
              <a:t>产生候选集时</a:t>
            </a:r>
            <a:r>
              <a:rPr lang="zh-CN" altLang="en-US" sz="2400" b="1" dirty="0">
                <a:solidFill>
                  <a:srgbClr val="FF0000"/>
                </a:solidFill>
                <a:latin typeface="宋体" panose="02010600030101010101" pitchFamily="2" charset="-122"/>
              </a:rPr>
              <a:t>都要扫描一次数据库</a:t>
            </a:r>
            <a:r>
              <a:rPr lang="zh-CN" altLang="en-US" sz="2400" b="1" dirty="0">
                <a:solidFill>
                  <a:srgbClr val="323E32"/>
                </a:solidFill>
                <a:latin typeface="宋体" panose="02010600030101010101" pitchFamily="2" charset="-122"/>
              </a:rPr>
              <a:t>，生成</a:t>
            </a:r>
            <a:r>
              <a:rPr lang="zh-CN" altLang="en-US" sz="2400" b="1" dirty="0">
                <a:solidFill>
                  <a:srgbClr val="FF0000"/>
                </a:solidFill>
                <a:latin typeface="宋体" panose="02010600030101010101" pitchFamily="2" charset="-122"/>
              </a:rPr>
              <a:t>大量备选项集</a:t>
            </a:r>
            <a:r>
              <a:rPr lang="zh-CN" altLang="en-US" sz="2400" b="1" dirty="0">
                <a:solidFill>
                  <a:srgbClr val="323E32"/>
                </a:solidFill>
                <a:latin typeface="宋体" panose="02010600030101010101" pitchFamily="2" charset="-122"/>
              </a:rPr>
              <a:t>，导致计数工作量太大，影响了算法的效率。</a:t>
            </a:r>
            <a:endParaRPr lang="zh-CN" altLang="en-US" sz="2400" b="1" dirty="0">
              <a:latin typeface="宋体" panose="02010600030101010101" pitchFamily="2" charset="-122"/>
            </a:endParaRPr>
          </a:p>
        </p:txBody>
      </p:sp>
      <p:grpSp>
        <p:nvGrpSpPr>
          <p:cNvPr id="49" name="组合 39"/>
          <p:cNvGrpSpPr/>
          <p:nvPr/>
        </p:nvGrpSpPr>
        <p:grpSpPr bwMode="auto">
          <a:xfrm>
            <a:off x="3563938" y="3154363"/>
            <a:ext cx="944562" cy="1554162"/>
            <a:chOff x="5137731" y="2508760"/>
            <a:chExt cx="1515345" cy="3229811"/>
          </a:xfrm>
        </p:grpSpPr>
        <p:grpSp>
          <p:nvGrpSpPr>
            <p:cNvPr id="47109" name="组合 40"/>
            <p:cNvGrpSpPr/>
            <p:nvPr/>
          </p:nvGrpSpPr>
          <p:grpSpPr bwMode="auto">
            <a:xfrm rot="5400000">
              <a:off x="4362089" y="3447585"/>
              <a:ext cx="3229811" cy="1352162"/>
              <a:chOff x="3750295" y="2620559"/>
              <a:chExt cx="4786988" cy="2198719"/>
            </a:xfrm>
          </p:grpSpPr>
          <p:sp>
            <p:nvSpPr>
              <p:cNvPr id="53" name="矩形 52"/>
              <p:cNvSpPr/>
              <p:nvPr/>
            </p:nvSpPr>
            <p:spPr>
              <a:xfrm>
                <a:off x="3725842" y="2682674"/>
                <a:ext cx="2718658" cy="101875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nSpc>
                    <a:spcPct val="130000"/>
                  </a:lnSpc>
                  <a:defRPr/>
                </a:pPr>
                <a:endParaRPr lang="zh-CN" altLang="en-US" sz="2400" b="1" dirty="0">
                  <a:latin typeface="微软雅黑" panose="020B0503020204020204" pitchFamily="34" charset="-122"/>
                  <a:ea typeface="微软雅黑" panose="020B0503020204020204" pitchFamily="34" charset="-122"/>
                </a:endParaRPr>
              </a:p>
            </p:txBody>
          </p:sp>
          <p:sp>
            <p:nvSpPr>
              <p:cNvPr id="54" name="矩形 53"/>
              <p:cNvSpPr/>
              <p:nvPr/>
            </p:nvSpPr>
            <p:spPr>
              <a:xfrm>
                <a:off x="3843197" y="2786211"/>
                <a:ext cx="2532850" cy="890376"/>
              </a:xfrm>
              <a:prstGeom prst="rect">
                <a:avLst/>
              </a:prstGeom>
              <a:noFill/>
              <a:ln w="12700">
                <a:solidFill>
                  <a:srgbClr val="F5F4F3"/>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defRPr/>
                </a:pPr>
                <a:endParaRPr lang="zh-CN" altLang="en-US" sz="1200" dirty="0">
                  <a:latin typeface="微软雅黑" panose="020B0503020204020204" pitchFamily="34" charset="-122"/>
                  <a:ea typeface="微软雅黑" panose="020B0503020204020204" pitchFamily="34" charset="-122"/>
                </a:endParaRPr>
              </a:p>
            </p:txBody>
          </p:sp>
          <p:sp>
            <p:nvSpPr>
              <p:cNvPr id="55" name="任意多边形 8"/>
              <p:cNvSpPr/>
              <p:nvPr/>
            </p:nvSpPr>
            <p:spPr>
              <a:xfrm>
                <a:off x="3900761" y="2620559"/>
                <a:ext cx="1987080" cy="1381247"/>
              </a:xfrm>
              <a:custGeom>
                <a:avLst/>
                <a:gdLst>
                  <a:gd name="connsiteX0" fmla="*/ 0 w 2682239"/>
                  <a:gd name="connsiteY0" fmla="*/ 0 h 1593088"/>
                  <a:gd name="connsiteX1" fmla="*/ 2682239 w 2682239"/>
                  <a:gd name="connsiteY1" fmla="*/ 0 h 1593088"/>
                  <a:gd name="connsiteX2" fmla="*/ 2682239 w 2682239"/>
                  <a:gd name="connsiteY2" fmla="*/ 1593088 h 1593088"/>
                  <a:gd name="connsiteX3" fmla="*/ 0 w 2682239"/>
                  <a:gd name="connsiteY3" fmla="*/ 1593088 h 1593088"/>
                  <a:gd name="connsiteX4" fmla="*/ 0 w 2682239"/>
                  <a:gd name="connsiteY4" fmla="*/ 0 h 15930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82239" h="1593088">
                    <a:moveTo>
                      <a:pt x="0" y="0"/>
                    </a:moveTo>
                    <a:lnTo>
                      <a:pt x="2682239" y="0"/>
                    </a:lnTo>
                    <a:lnTo>
                      <a:pt x="2682239" y="1593088"/>
                    </a:lnTo>
                    <a:lnTo>
                      <a:pt x="0" y="1593088"/>
                    </a:lnTo>
                    <a:lnTo>
                      <a:pt x="0" y="0"/>
                    </a:lnTo>
                    <a:close/>
                  </a:path>
                </a:pathLst>
              </a:custGeom>
              <a:noFill/>
              <a:ln>
                <a:noFill/>
              </a:ln>
              <a:sp3d/>
            </p:spPr>
            <p:style>
              <a:lnRef idx="2">
                <a:scrgbClr r="0" g="0" b="0"/>
              </a:lnRef>
              <a:fillRef idx="1">
                <a:scrgbClr r="0" g="0" b="0"/>
              </a:fillRef>
              <a:effectRef idx="0">
                <a:schemeClr val="accent1">
                  <a:hueOff val="0"/>
                  <a:satOff val="0"/>
                  <a:lumOff val="0"/>
                  <a:alphaOff val="0"/>
                </a:schemeClr>
              </a:effectRef>
              <a:fontRef idx="minor">
                <a:schemeClr val="lt1"/>
              </a:fontRef>
            </p:style>
            <p:txBody>
              <a:bodyPr lIns="0" tIns="202692" rIns="0" bIns="217170" spcCol="1270" anchor="ctr"/>
              <a:lstStyle/>
              <a:p>
                <a:pPr algn="ctr" defTabSz="2533650">
                  <a:lnSpc>
                    <a:spcPct val="90000"/>
                  </a:lnSpc>
                  <a:spcAft>
                    <a:spcPct val="35000"/>
                  </a:spcAft>
                  <a:defRPr/>
                </a:pPr>
                <a:endParaRPr lang="zh-CN" altLang="en-US" sz="5700">
                  <a:solidFill>
                    <a:schemeClr val="tx2">
                      <a:lumMod val="85000"/>
                      <a:lumOff val="15000"/>
                    </a:schemeClr>
                  </a:solidFill>
                </a:endParaRPr>
              </a:p>
            </p:txBody>
          </p:sp>
          <p:sp>
            <p:nvSpPr>
              <p:cNvPr id="56" name="任意多边形 9"/>
              <p:cNvSpPr/>
              <p:nvPr/>
            </p:nvSpPr>
            <p:spPr>
              <a:xfrm>
                <a:off x="6188915" y="3071579"/>
                <a:ext cx="2348368" cy="1381247"/>
              </a:xfrm>
              <a:custGeom>
                <a:avLst/>
                <a:gdLst>
                  <a:gd name="connsiteX0" fmla="*/ 0 w 3169920"/>
                  <a:gd name="connsiteY0" fmla="*/ 0 h 1593088"/>
                  <a:gd name="connsiteX1" fmla="*/ 3169920 w 3169920"/>
                  <a:gd name="connsiteY1" fmla="*/ 0 h 1593088"/>
                  <a:gd name="connsiteX2" fmla="*/ 3169920 w 3169920"/>
                  <a:gd name="connsiteY2" fmla="*/ 1593088 h 1593088"/>
                  <a:gd name="connsiteX3" fmla="*/ 0 w 3169920"/>
                  <a:gd name="connsiteY3" fmla="*/ 1593088 h 1593088"/>
                  <a:gd name="connsiteX4" fmla="*/ 0 w 3169920"/>
                  <a:gd name="connsiteY4" fmla="*/ 0 h 15930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9920" h="1593088">
                    <a:moveTo>
                      <a:pt x="0" y="0"/>
                    </a:moveTo>
                    <a:lnTo>
                      <a:pt x="3169920" y="0"/>
                    </a:lnTo>
                    <a:lnTo>
                      <a:pt x="3169920" y="1593088"/>
                    </a:lnTo>
                    <a:lnTo>
                      <a:pt x="0" y="1593088"/>
                    </a:lnTo>
                    <a:lnTo>
                      <a:pt x="0" y="0"/>
                    </a:lnTo>
                    <a:close/>
                  </a:path>
                </a:pathLst>
              </a:custGeom>
              <a:noFill/>
              <a:ln>
                <a:noFill/>
              </a:ln>
              <a:sp3d/>
            </p:spPr>
            <p:style>
              <a:lnRef idx="2">
                <a:scrgbClr r="0" g="0" b="0"/>
              </a:lnRef>
              <a:fillRef idx="1">
                <a:scrgbClr r="0" g="0" b="0"/>
              </a:fillRef>
              <a:effectRef idx="0">
                <a:schemeClr val="accent1">
                  <a:hueOff val="0"/>
                  <a:satOff val="0"/>
                  <a:lumOff val="0"/>
                  <a:alphaOff val="0"/>
                </a:schemeClr>
              </a:effectRef>
              <a:fontRef idx="minor">
                <a:schemeClr val="lt1"/>
              </a:fontRef>
            </p:style>
            <p:txBody>
              <a:bodyPr lIns="0" tIns="202692" rIns="0" bIns="217170" spcCol="1270" anchor="ctr"/>
              <a:lstStyle/>
              <a:p>
                <a:pPr algn="ctr" defTabSz="2533650">
                  <a:lnSpc>
                    <a:spcPct val="90000"/>
                  </a:lnSpc>
                  <a:spcAft>
                    <a:spcPct val="35000"/>
                  </a:spcAft>
                  <a:defRPr/>
                </a:pPr>
                <a:endParaRPr lang="zh-CN" altLang="en-US" sz="5700">
                  <a:solidFill>
                    <a:schemeClr val="tx2">
                      <a:lumMod val="85000"/>
                      <a:lumOff val="15000"/>
                    </a:schemeClr>
                  </a:solidFill>
                </a:endParaRPr>
              </a:p>
            </p:txBody>
          </p:sp>
          <p:sp>
            <p:nvSpPr>
              <p:cNvPr id="57" name="左箭头 56"/>
              <p:cNvSpPr/>
              <p:nvPr/>
            </p:nvSpPr>
            <p:spPr>
              <a:xfrm rot="10800000">
                <a:off x="5764837" y="2724087"/>
                <a:ext cx="2386160" cy="2116201"/>
              </a:xfrm>
              <a:prstGeom prst="leftArrow">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solidFill>
                    <a:schemeClr val="tx2">
                      <a:lumMod val="85000"/>
                      <a:lumOff val="15000"/>
                    </a:schemeClr>
                  </a:solidFill>
                </a:endParaRPr>
              </a:p>
            </p:txBody>
          </p:sp>
          <p:sp>
            <p:nvSpPr>
              <p:cNvPr id="58" name="左箭头 57"/>
              <p:cNvSpPr/>
              <p:nvPr/>
            </p:nvSpPr>
            <p:spPr>
              <a:xfrm rot="10800000">
                <a:off x="5862632" y="2889740"/>
                <a:ext cx="2185682" cy="1760050"/>
              </a:xfrm>
              <a:prstGeom prst="leftArrow">
                <a:avLst/>
              </a:prstGeom>
              <a:noFill/>
              <a:ln w="12700">
                <a:solidFill>
                  <a:schemeClr val="accent2">
                    <a:lumMod val="20000"/>
                    <a:lumOff val="8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solidFill>
                    <a:schemeClr val="tx2">
                      <a:lumMod val="85000"/>
                      <a:lumOff val="15000"/>
                    </a:schemeClr>
                  </a:solidFill>
                </a:endParaRPr>
              </a:p>
            </p:txBody>
          </p:sp>
          <p:sp>
            <p:nvSpPr>
              <p:cNvPr id="59" name="等腰三角形 13"/>
              <p:cNvSpPr/>
              <p:nvPr/>
            </p:nvSpPr>
            <p:spPr>
              <a:xfrm>
                <a:off x="5764839" y="2707524"/>
                <a:ext cx="679663" cy="513520"/>
              </a:xfrm>
              <a:prstGeom prst="triangle">
                <a:avLst>
                  <a:gd name="adj" fmla="val 100000"/>
                </a:avLst>
              </a:prstGeom>
              <a:solidFill>
                <a:srgbClr val="4369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2">
                      <a:lumMod val="85000"/>
                      <a:lumOff val="15000"/>
                    </a:schemeClr>
                  </a:solidFill>
                </a:endParaRPr>
              </a:p>
            </p:txBody>
          </p:sp>
        </p:grpSp>
        <p:sp>
          <p:nvSpPr>
            <p:cNvPr id="51" name="文本框 50"/>
            <p:cNvSpPr txBox="1"/>
            <p:nvPr/>
          </p:nvSpPr>
          <p:spPr>
            <a:xfrm>
              <a:off x="5458628" y="2752893"/>
              <a:ext cx="1181715" cy="1197570"/>
            </a:xfrm>
            <a:prstGeom prst="rect">
              <a:avLst/>
            </a:prstGeom>
            <a:noFill/>
          </p:spPr>
          <p:txBody>
            <a:bodyPr vert="eaVert">
              <a:spAutoFit/>
            </a:bodyPr>
            <a:lstStyle/>
            <a:p>
              <a:pPr>
                <a:lnSpc>
                  <a:spcPct val="130000"/>
                </a:lnSpc>
                <a:spcBef>
                  <a:spcPts val="600"/>
                </a:spcBef>
                <a:defRPr/>
              </a:pPr>
              <a:endParaRPr lang="zh-CN" altLang="en-US" sz="2000" b="1" kern="0" dirty="0">
                <a:solidFill>
                  <a:srgbClr val="F5F4F3"/>
                </a:solidFill>
                <a:latin typeface="微软雅黑" panose="020B0503020204020204" pitchFamily="34" charset="-122"/>
                <a:ea typeface="微软雅黑" panose="020B0503020204020204" pitchFamily="34" charset="-122"/>
                <a:cs typeface="+mn-ea"/>
                <a:sym typeface="+mn-lt"/>
              </a:endParaRPr>
            </a:p>
          </p:txBody>
        </p:sp>
        <p:sp>
          <p:nvSpPr>
            <p:cNvPr id="52" name="文本框 51"/>
            <p:cNvSpPr txBox="1"/>
            <p:nvPr/>
          </p:nvSpPr>
          <p:spPr>
            <a:xfrm>
              <a:off x="5137731" y="4032941"/>
              <a:ext cx="1179167" cy="1197570"/>
            </a:xfrm>
            <a:prstGeom prst="rect">
              <a:avLst/>
            </a:prstGeom>
            <a:noFill/>
          </p:spPr>
          <p:txBody>
            <a:bodyPr vert="eaVert">
              <a:spAutoFit/>
            </a:bodyPr>
            <a:lstStyle/>
            <a:p>
              <a:pPr algn="ctr">
                <a:lnSpc>
                  <a:spcPct val="130000"/>
                </a:lnSpc>
                <a:spcBef>
                  <a:spcPts val="600"/>
                </a:spcBef>
                <a:defRPr/>
              </a:pPr>
              <a:endParaRPr lang="zh-CN" altLang="en-US" sz="2000" b="1" kern="0" dirty="0">
                <a:solidFill>
                  <a:srgbClr val="F5F4F3"/>
                </a:solidFill>
                <a:latin typeface="微软雅黑" panose="020B0503020204020204" pitchFamily="34" charset="-122"/>
                <a:ea typeface="微软雅黑" panose="020B0503020204020204" pitchFamily="34" charset="-122"/>
                <a:cs typeface="+mn-ea"/>
                <a:sym typeface="+mn-lt"/>
              </a:endParaRPr>
            </a:p>
          </p:txBody>
        </p:sp>
      </p:grpSp>
      <p:sp>
        <p:nvSpPr>
          <p:cNvPr id="60" name="矩形 59"/>
          <p:cNvSpPr>
            <a:spLocks noChangeArrowheads="1"/>
          </p:cNvSpPr>
          <p:nvPr/>
        </p:nvSpPr>
        <p:spPr bwMode="auto">
          <a:xfrm>
            <a:off x="2916238" y="4941888"/>
            <a:ext cx="525616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400" b="1" dirty="0">
                <a:solidFill>
                  <a:srgbClr val="00B0F0"/>
                </a:solidFill>
                <a:latin typeface="宋体" panose="02010600030101010101" pitchFamily="2" charset="-122"/>
              </a:rPr>
              <a:t>FP-Growth</a:t>
            </a:r>
            <a:r>
              <a:rPr lang="zh-CN" altLang="en-US" sz="2400" b="1" dirty="0">
                <a:solidFill>
                  <a:srgbClr val="00B0F0"/>
                </a:solidFill>
                <a:latin typeface="宋体" panose="02010600030101010101" pitchFamily="2" charset="-122"/>
              </a:rPr>
              <a:t>算法</a:t>
            </a:r>
            <a:r>
              <a:rPr lang="zh-CN" altLang="en-US" sz="2400" b="1" dirty="0">
                <a:solidFill>
                  <a:srgbClr val="323E32"/>
                </a:solidFill>
                <a:latin typeface="宋体" panose="02010600030101010101" pitchFamily="2" charset="-122"/>
              </a:rPr>
              <a:t>是针对</a:t>
            </a:r>
            <a:r>
              <a:rPr lang="en-US" altLang="zh-CN" sz="2400" b="1" dirty="0" err="1">
                <a:solidFill>
                  <a:srgbClr val="323E32"/>
                </a:solidFill>
                <a:latin typeface="宋体" panose="02010600030101010101" pitchFamily="2" charset="-122"/>
              </a:rPr>
              <a:t>Apriori</a:t>
            </a:r>
            <a:r>
              <a:rPr lang="zh-CN" altLang="en-US" sz="2400" b="1" dirty="0">
                <a:solidFill>
                  <a:srgbClr val="323E32"/>
                </a:solidFill>
                <a:latin typeface="宋体" panose="02010600030101010101" pitchFamily="2" charset="-122"/>
              </a:rPr>
              <a:t>算法的缺点提出来的全新的一种算法模式</a:t>
            </a:r>
            <a:r>
              <a:rPr lang="zh-CN" altLang="en-US" sz="2400" dirty="0">
                <a:solidFill>
                  <a:srgbClr val="323E32"/>
                </a:solidFill>
                <a:latin typeface="宋体" panose="02010600030101010101" pitchFamily="2" charset="-122"/>
              </a:rPr>
              <a:t>。</a:t>
            </a:r>
            <a:endParaRPr lang="zh-CN" altLang="en-US" sz="2400" dirty="0"/>
          </a:p>
        </p:txBody>
      </p:sp>
      <p:sp>
        <p:nvSpPr>
          <p:cNvPr id="16" name="标题 2"/>
          <p:cNvSpPr txBox="1">
            <a:spLocks noChangeArrowheads="1"/>
          </p:cNvSpPr>
          <p:nvPr/>
        </p:nvSpPr>
        <p:spPr bwMode="auto">
          <a:xfrm>
            <a:off x="457200" y="457200"/>
            <a:ext cx="822960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lstStyle>
            <a:lvl1pPr algn="l" rtl="0" eaLnBrk="0" fontAlgn="base" hangingPunct="0">
              <a:spcBef>
                <a:spcPct val="0"/>
              </a:spcBef>
              <a:spcAft>
                <a:spcPct val="0"/>
              </a:spcAft>
              <a:defRPr sz="4400" kern="12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9pPr>
          </a:lstStyle>
          <a:p>
            <a:r>
              <a:rPr lang="en-US" altLang="zh-CN" sz="3200" b="1" dirty="0">
                <a:solidFill>
                  <a:schemeClr val="accent1">
                    <a:lumMod val="25000"/>
                  </a:schemeClr>
                </a:solidFill>
                <a:effectLst>
                  <a:outerShdw blurRad="38100" dist="38100" dir="2700000" algn="tl">
                    <a:srgbClr val="000000">
                      <a:alpha val="43137"/>
                    </a:srgbClr>
                  </a:outerShdw>
                </a:effectLst>
              </a:rPr>
              <a:t>6.2.4</a:t>
            </a:r>
            <a:r>
              <a:rPr lang="zh-CN" altLang="en-US" sz="3200" b="1" dirty="0">
                <a:solidFill>
                  <a:schemeClr val="accent1">
                    <a:lumMod val="25000"/>
                  </a:schemeClr>
                </a:solidFill>
                <a:effectLst>
                  <a:outerShdw blurRad="38100" dist="38100" dir="2700000" algn="tl">
                    <a:srgbClr val="000000">
                      <a:alpha val="43137"/>
                    </a:srgbClr>
                  </a:outerShdw>
                </a:effectLst>
              </a:rPr>
              <a:t>、</a:t>
            </a:r>
            <a:r>
              <a:rPr lang="en-US" altLang="zh-CN" sz="3200" b="1" dirty="0" err="1">
                <a:solidFill>
                  <a:schemeClr val="accent1">
                    <a:lumMod val="25000"/>
                  </a:schemeClr>
                </a:solidFill>
                <a:effectLst>
                  <a:outerShdw blurRad="38100" dist="38100" dir="2700000" algn="tl">
                    <a:srgbClr val="000000">
                      <a:alpha val="43137"/>
                    </a:srgbClr>
                  </a:outerShdw>
                </a:effectLst>
              </a:rPr>
              <a:t>Apriori</a:t>
            </a:r>
            <a:r>
              <a:rPr lang="zh-CN" altLang="en-US" sz="3200" b="1" dirty="0">
                <a:solidFill>
                  <a:schemeClr val="accent1">
                    <a:lumMod val="25000"/>
                  </a:schemeClr>
                </a:solidFill>
                <a:effectLst>
                  <a:outerShdw blurRad="38100" dist="38100" dir="2700000" algn="tl">
                    <a:srgbClr val="000000">
                      <a:alpha val="43137"/>
                    </a:srgbClr>
                  </a:outerShdw>
                </a:effectLst>
              </a:rPr>
              <a:t>算法的局限性</a:t>
            </a:r>
            <a:endParaRPr lang="zh-CN" altLang="en-US" sz="3200" b="1" dirty="0">
              <a:solidFill>
                <a:schemeClr val="accent1">
                  <a:lumMod val="25000"/>
                </a:schemeClr>
              </a:solidFill>
              <a:effectLst>
                <a:outerShdw blurRad="38100" dist="38100" dir="2700000" algn="tl">
                  <a:srgbClr val="000000">
                    <a:alpha val="43137"/>
                  </a:srgbClr>
                </a:outerShdw>
              </a:effectLst>
            </a:endParaRPr>
          </a:p>
        </p:txBody>
      </p:sp>
    </p:spTree>
  </p:cSld>
  <p:clrMapOvr>
    <a:masterClrMapping/>
  </p:clrMapOvr>
  <p:transition spd="med"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anim calcmode="lin" valueType="num">
                                      <p:cBhvr>
                                        <p:cTn id="8" dur="500" fill="hold"/>
                                        <p:tgtEl>
                                          <p:spTgt spid="6"/>
                                        </p:tgtEl>
                                        <p:attrNameLst>
                                          <p:attrName>ppt_x</p:attrName>
                                        </p:attrNameLst>
                                      </p:cBhvr>
                                      <p:tavLst>
                                        <p:tav tm="0">
                                          <p:val>
                                            <p:strVal val="#ppt_x"/>
                                          </p:val>
                                        </p:tav>
                                        <p:tav tm="100000">
                                          <p:val>
                                            <p:strVal val="#ppt_x"/>
                                          </p:val>
                                        </p:tav>
                                      </p:tavLst>
                                    </p:anim>
                                    <p:anim calcmode="lin" valueType="num">
                                      <p:cBhvr>
                                        <p:cTn id="9" dur="5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3" presetClass="entr" presetSubtype="10" fill="hold" nodeType="clickEffect">
                                  <p:stCondLst>
                                    <p:cond delay="0"/>
                                  </p:stCondLst>
                                  <p:childTnLst>
                                    <p:set>
                                      <p:cBhvr>
                                        <p:cTn id="13" dur="1" fill="hold">
                                          <p:stCondLst>
                                            <p:cond delay="0"/>
                                          </p:stCondLst>
                                        </p:cTn>
                                        <p:tgtEl>
                                          <p:spTgt spid="49"/>
                                        </p:tgtEl>
                                        <p:attrNameLst>
                                          <p:attrName>style.visibility</p:attrName>
                                        </p:attrNameLst>
                                      </p:cBhvr>
                                      <p:to>
                                        <p:strVal val="visible"/>
                                      </p:to>
                                    </p:set>
                                    <p:animEffect transition="in" filter="blinds(horizontal)">
                                      <p:cBhvr>
                                        <p:cTn id="14" dur="500"/>
                                        <p:tgtEl>
                                          <p:spTgt spid="49"/>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60"/>
                                        </p:tgtEl>
                                        <p:attrNameLst>
                                          <p:attrName>style.visibility</p:attrName>
                                        </p:attrNameLst>
                                      </p:cBhvr>
                                      <p:to>
                                        <p:strVal val="visible"/>
                                      </p:to>
                                    </p:set>
                                    <p:animEffect transition="in" filter="fade">
                                      <p:cBhvr>
                                        <p:cTn id="19" dur="500"/>
                                        <p:tgtEl>
                                          <p:spTgt spid="60"/>
                                        </p:tgtEl>
                                      </p:cBhvr>
                                    </p:animEffect>
                                    <p:anim calcmode="lin" valueType="num">
                                      <p:cBhvr>
                                        <p:cTn id="20" dur="500" fill="hold"/>
                                        <p:tgtEl>
                                          <p:spTgt spid="60"/>
                                        </p:tgtEl>
                                        <p:attrNameLst>
                                          <p:attrName>ppt_x</p:attrName>
                                        </p:attrNameLst>
                                      </p:cBhvr>
                                      <p:tavLst>
                                        <p:tav tm="0">
                                          <p:val>
                                            <p:strVal val="#ppt_x"/>
                                          </p:val>
                                        </p:tav>
                                        <p:tav tm="100000">
                                          <p:val>
                                            <p:strVal val="#ppt_x"/>
                                          </p:val>
                                        </p:tav>
                                      </p:tavLst>
                                    </p:anim>
                                    <p:anim calcmode="lin" valueType="num">
                                      <p:cBhvr>
                                        <p:cTn id="21" dur="500" fill="hold"/>
                                        <p:tgtEl>
                                          <p:spTgt spid="6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8" name="图片 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475656" y="3548186"/>
            <a:ext cx="4753024" cy="28526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本框 2"/>
          <p:cNvSpPr txBox="1"/>
          <p:nvPr/>
        </p:nvSpPr>
        <p:spPr>
          <a:xfrm>
            <a:off x="455696" y="1461602"/>
            <a:ext cx="7034298" cy="400110"/>
          </a:xfrm>
          <a:prstGeom prst="rect">
            <a:avLst/>
          </a:prstGeom>
          <a:noFill/>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latin typeface="宋体" panose="02010600030101010101" pitchFamily="2" charset="-122"/>
                <a:cs typeface="Times New Roman" panose="02020603050405020304" pitchFamily="18" charset="0"/>
              </a:rPr>
              <a:t>FP-Growth</a:t>
            </a:r>
            <a:r>
              <a:rPr lang="zh-CN" altLang="en-US" sz="2000" b="1" dirty="0">
                <a:latin typeface="宋体" panose="02010600030101010101" pitchFamily="2" charset="-122"/>
                <a:cs typeface="Times New Roman" panose="02020603050405020304" pitchFamily="18" charset="0"/>
              </a:rPr>
              <a:t>算法是</a:t>
            </a:r>
            <a:r>
              <a:rPr lang="zh-CN" altLang="en-US" sz="2000" b="1" dirty="0">
                <a:solidFill>
                  <a:srgbClr val="FF0000"/>
                </a:solidFill>
                <a:latin typeface="宋体" panose="02010600030101010101" pitchFamily="2" charset="-122"/>
                <a:cs typeface="Times New Roman" panose="02020603050405020304" pitchFamily="18" charset="0"/>
              </a:rPr>
              <a:t>韩家炜</a:t>
            </a:r>
            <a:r>
              <a:rPr lang="zh-CN" altLang="en-US" sz="2000" b="1" dirty="0">
                <a:latin typeface="宋体" panose="02010600030101010101" pitchFamily="2" charset="-122"/>
                <a:cs typeface="Times New Roman" panose="02020603050405020304" pitchFamily="18" charset="0"/>
              </a:rPr>
              <a:t>等人在</a:t>
            </a:r>
            <a:r>
              <a:rPr lang="en-US" altLang="zh-CN" sz="2000" b="1" dirty="0">
                <a:latin typeface="宋体" panose="02010600030101010101" pitchFamily="2" charset="-122"/>
                <a:cs typeface="Times New Roman" panose="02020603050405020304" pitchFamily="18" charset="0"/>
              </a:rPr>
              <a:t>2000</a:t>
            </a:r>
            <a:r>
              <a:rPr lang="zh-CN" altLang="en-US" sz="2000" b="1" dirty="0">
                <a:latin typeface="宋体" panose="02010600030101010101" pitchFamily="2" charset="-122"/>
                <a:cs typeface="Times New Roman" panose="02020603050405020304" pitchFamily="18" charset="0"/>
              </a:rPr>
              <a:t>年提出的</a:t>
            </a:r>
            <a:r>
              <a:rPr lang="zh-CN" altLang="en-US" sz="2000" b="1" dirty="0">
                <a:solidFill>
                  <a:srgbClr val="FF0000"/>
                </a:solidFill>
                <a:latin typeface="宋体" panose="02010600030101010101" pitchFamily="2" charset="-122"/>
                <a:cs typeface="Times New Roman" panose="02020603050405020304" pitchFamily="18" charset="0"/>
              </a:rPr>
              <a:t>关联分析算法</a:t>
            </a:r>
            <a:r>
              <a:rPr lang="zh-CN" altLang="en-US" sz="2000" b="1" dirty="0">
                <a:latin typeface="+mn-ea"/>
                <a:ea typeface="+mn-ea"/>
                <a:cs typeface="Times New Roman" panose="02020603050405020304" pitchFamily="18" charset="0"/>
              </a:rPr>
              <a:t>。</a:t>
            </a:r>
            <a:endParaRPr lang="zh-CN" altLang="en-US" sz="2000" b="1" dirty="0">
              <a:latin typeface="+mn-ea"/>
              <a:ea typeface="+mn-ea"/>
              <a:cs typeface="Times New Roman" panose="02020603050405020304" pitchFamily="18" charset="0"/>
            </a:endParaRPr>
          </a:p>
        </p:txBody>
      </p:sp>
      <p:sp>
        <p:nvSpPr>
          <p:cNvPr id="50180" name="文本框 1"/>
          <p:cNvSpPr txBox="1">
            <a:spLocks noChangeArrowheads="1"/>
          </p:cNvSpPr>
          <p:nvPr/>
        </p:nvSpPr>
        <p:spPr bwMode="auto">
          <a:xfrm>
            <a:off x="448832" y="2166984"/>
            <a:ext cx="7931224"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zh-CN" sz="2000" b="1" dirty="0">
                <a:latin typeface="宋体" panose="02010600030101010101" pitchFamily="2" charset="-122"/>
                <a:cs typeface="Times New Roman" panose="02020603050405020304" pitchFamily="18" charset="0"/>
              </a:rPr>
              <a:t>韩家炜，美国</a:t>
            </a:r>
            <a:r>
              <a:rPr lang="zh-CN" altLang="zh-CN" sz="2000" b="1" dirty="0">
                <a:latin typeface="宋体" panose="02010600030101010101" pitchFamily="2" charset="-122"/>
                <a:cs typeface="Times New Roman" panose="02020603050405020304" pitchFamily="18" charset="0"/>
                <a:hlinkClick r:id="rId2"/>
              </a:rPr>
              <a:t>伊利诺伊大学</a:t>
            </a:r>
            <a:r>
              <a:rPr lang="zh-CN" altLang="zh-CN" sz="2000" b="1" dirty="0">
                <a:latin typeface="宋体" panose="02010600030101010101" pitchFamily="2" charset="-122"/>
                <a:cs typeface="Times New Roman" panose="02020603050405020304" pitchFamily="18" charset="0"/>
              </a:rPr>
              <a:t>香槟分校计算机系教授，</a:t>
            </a:r>
            <a:r>
              <a:rPr lang="en-US" altLang="zh-CN" sz="2000" b="1" dirty="0">
                <a:latin typeface="宋体" panose="02010600030101010101" pitchFamily="2" charset="-122"/>
                <a:cs typeface="Times New Roman" panose="02020603050405020304" pitchFamily="18" charset="0"/>
              </a:rPr>
              <a:t>IEEE</a:t>
            </a:r>
            <a:r>
              <a:rPr lang="zh-CN" altLang="zh-CN" sz="2000" b="1" dirty="0">
                <a:latin typeface="宋体" panose="02010600030101010101" pitchFamily="2" charset="-122"/>
                <a:cs typeface="Times New Roman" panose="02020603050405020304" pitchFamily="18" charset="0"/>
              </a:rPr>
              <a:t>和</a:t>
            </a:r>
            <a:r>
              <a:rPr lang="en-US" altLang="zh-CN" sz="2000" b="1" dirty="0">
                <a:latin typeface="宋体" panose="02010600030101010101" pitchFamily="2" charset="-122"/>
                <a:cs typeface="Times New Roman" panose="02020603050405020304" pitchFamily="18" charset="0"/>
              </a:rPr>
              <a:t>ACM</a:t>
            </a:r>
            <a:r>
              <a:rPr lang="zh-CN" altLang="zh-CN" sz="2000" b="1" dirty="0">
                <a:latin typeface="宋体" panose="02010600030101010101" pitchFamily="2" charset="-122"/>
                <a:cs typeface="Times New Roman" panose="02020603050405020304" pitchFamily="18" charset="0"/>
              </a:rPr>
              <a:t>院士，美国</a:t>
            </a:r>
            <a:r>
              <a:rPr lang="zh-CN" altLang="zh-CN" sz="2000" b="1" dirty="0">
                <a:latin typeface="宋体" panose="02010600030101010101" pitchFamily="2" charset="-122"/>
                <a:cs typeface="Times New Roman" panose="02020603050405020304" pitchFamily="18" charset="0"/>
                <a:hlinkClick r:id="rId3"/>
              </a:rPr>
              <a:t>信息网络</a:t>
            </a:r>
            <a:r>
              <a:rPr lang="zh-CN" altLang="zh-CN" sz="2000" b="1" dirty="0">
                <a:latin typeface="宋体" panose="02010600030101010101" pitchFamily="2" charset="-122"/>
                <a:cs typeface="Times New Roman" panose="02020603050405020304" pitchFamily="18" charset="0"/>
              </a:rPr>
              <a:t>学术研究中心主任。曾担任</a:t>
            </a:r>
            <a:r>
              <a:rPr lang="en-US" altLang="zh-CN" sz="2000" b="1" dirty="0">
                <a:latin typeface="宋体" panose="02010600030101010101" pitchFamily="2" charset="-122"/>
                <a:cs typeface="Times New Roman" panose="02020603050405020304" pitchFamily="18" charset="0"/>
              </a:rPr>
              <a:t>KDD</a:t>
            </a:r>
            <a:r>
              <a:rPr lang="zh-CN" altLang="zh-CN" sz="2000" b="1" dirty="0">
                <a:latin typeface="宋体" panose="02010600030101010101" pitchFamily="2" charset="-122"/>
                <a:cs typeface="Times New Roman" panose="02020603050405020304" pitchFamily="18" charset="0"/>
              </a:rPr>
              <a:t>、</a:t>
            </a:r>
            <a:r>
              <a:rPr lang="en-US" altLang="zh-CN" sz="2000" b="1" dirty="0">
                <a:latin typeface="宋体" panose="02010600030101010101" pitchFamily="2" charset="-122"/>
                <a:cs typeface="Times New Roman" panose="02020603050405020304" pitchFamily="18" charset="0"/>
              </a:rPr>
              <a:t>SDM</a:t>
            </a:r>
            <a:r>
              <a:rPr lang="zh-CN" altLang="zh-CN" sz="2000" b="1" dirty="0">
                <a:latin typeface="宋体" panose="02010600030101010101" pitchFamily="2" charset="-122"/>
                <a:cs typeface="Times New Roman" panose="02020603050405020304" pitchFamily="18" charset="0"/>
              </a:rPr>
              <a:t>和</a:t>
            </a:r>
            <a:r>
              <a:rPr lang="en-US" altLang="zh-CN" sz="2000" b="1" dirty="0">
                <a:latin typeface="宋体" panose="02010600030101010101" pitchFamily="2" charset="-122"/>
                <a:cs typeface="Times New Roman" panose="02020603050405020304" pitchFamily="18" charset="0"/>
              </a:rPr>
              <a:t>ICDM</a:t>
            </a:r>
            <a:r>
              <a:rPr lang="zh-CN" altLang="zh-CN" sz="2000" b="1" dirty="0">
                <a:latin typeface="宋体" panose="02010600030101010101" pitchFamily="2" charset="-122"/>
                <a:cs typeface="Times New Roman" panose="02020603050405020304" pitchFamily="18" charset="0"/>
              </a:rPr>
              <a:t>等国际知名会议的程序委员会主席，创办了</a:t>
            </a:r>
            <a:r>
              <a:rPr lang="en-US" altLang="zh-CN" sz="2000" b="1" dirty="0">
                <a:latin typeface="宋体" panose="02010600030101010101" pitchFamily="2" charset="-122"/>
                <a:cs typeface="Times New Roman" panose="02020603050405020304" pitchFamily="18" charset="0"/>
              </a:rPr>
              <a:t>ACM TKDD</a:t>
            </a:r>
            <a:r>
              <a:rPr lang="zh-CN" altLang="zh-CN" sz="2000" b="1" dirty="0">
                <a:latin typeface="宋体" panose="02010600030101010101" pitchFamily="2" charset="-122"/>
                <a:cs typeface="Times New Roman" panose="02020603050405020304" pitchFamily="18" charset="0"/>
              </a:rPr>
              <a:t>学报并任主编。在</a:t>
            </a:r>
            <a:r>
              <a:rPr lang="zh-CN" altLang="zh-CN" sz="2000" b="1" dirty="0">
                <a:latin typeface="宋体" panose="02010600030101010101" pitchFamily="2" charset="-122"/>
                <a:cs typeface="Times New Roman" panose="02020603050405020304" pitchFamily="18" charset="0"/>
                <a:hlinkClick r:id="rId4"/>
              </a:rPr>
              <a:t>数据挖掘</a:t>
            </a:r>
            <a:r>
              <a:rPr lang="zh-CN" altLang="zh-CN" sz="2000" b="1" dirty="0">
                <a:latin typeface="宋体" panose="02010600030101010101" pitchFamily="2" charset="-122"/>
                <a:cs typeface="Times New Roman" panose="02020603050405020304" pitchFamily="18" charset="0"/>
              </a:rPr>
              <a:t>、数据库和信息网络领域发表论文</a:t>
            </a:r>
            <a:r>
              <a:rPr lang="en-US" altLang="zh-CN" sz="2000" b="1" dirty="0">
                <a:latin typeface="宋体" panose="02010600030101010101" pitchFamily="2" charset="-122"/>
                <a:cs typeface="Times New Roman" panose="02020603050405020304" pitchFamily="18" charset="0"/>
              </a:rPr>
              <a:t>600</a:t>
            </a:r>
            <a:r>
              <a:rPr lang="zh-CN" altLang="zh-CN" sz="2000" b="1" dirty="0">
                <a:latin typeface="宋体" panose="02010600030101010101" pitchFamily="2" charset="-122"/>
                <a:cs typeface="Times New Roman" panose="02020603050405020304" pitchFamily="18" charset="0"/>
              </a:rPr>
              <a:t>余篇。</a:t>
            </a:r>
            <a:endParaRPr lang="zh-CN" altLang="zh-CN" sz="2000" b="1" dirty="0">
              <a:latin typeface="宋体" panose="02010600030101010101" pitchFamily="2" charset="-122"/>
              <a:cs typeface="Times New Roman" panose="02020603050405020304" pitchFamily="18" charset="0"/>
            </a:endParaRPr>
          </a:p>
          <a:p>
            <a:pPr>
              <a:spcBef>
                <a:spcPct val="0"/>
              </a:spcBef>
              <a:buClrTx/>
              <a:buSzTx/>
              <a:buFontTx/>
              <a:buNone/>
            </a:pPr>
            <a:endParaRPr kumimoji="1" lang="zh-CN" altLang="en-US" sz="1800" dirty="0"/>
          </a:p>
        </p:txBody>
      </p:sp>
      <p:sp>
        <p:nvSpPr>
          <p:cNvPr id="6" name="标题 2"/>
          <p:cNvSpPr txBox="1">
            <a:spLocks noChangeArrowheads="1"/>
          </p:cNvSpPr>
          <p:nvPr/>
        </p:nvSpPr>
        <p:spPr bwMode="auto">
          <a:xfrm>
            <a:off x="457200" y="457200"/>
            <a:ext cx="822960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lstStyle>
            <a:lvl1pPr algn="l" rtl="0" eaLnBrk="0" fontAlgn="base" hangingPunct="0">
              <a:spcBef>
                <a:spcPct val="0"/>
              </a:spcBef>
              <a:spcAft>
                <a:spcPct val="0"/>
              </a:spcAft>
              <a:defRPr sz="4400" kern="12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9pPr>
          </a:lstStyle>
          <a:p>
            <a:r>
              <a:rPr lang="en-US" altLang="zh-CN" sz="3200" b="1" dirty="0">
                <a:solidFill>
                  <a:schemeClr val="accent1">
                    <a:lumMod val="25000"/>
                  </a:schemeClr>
                </a:solidFill>
                <a:effectLst>
                  <a:outerShdw blurRad="38100" dist="38100" dir="2700000" algn="tl">
                    <a:srgbClr val="000000">
                      <a:alpha val="43137"/>
                    </a:srgbClr>
                  </a:outerShdw>
                </a:effectLst>
              </a:rPr>
              <a:t>6.3.1</a:t>
            </a:r>
            <a:r>
              <a:rPr lang="zh-CN" altLang="en-US" sz="3200" b="1" dirty="0">
                <a:solidFill>
                  <a:schemeClr val="accent1">
                    <a:lumMod val="25000"/>
                  </a:schemeClr>
                </a:solidFill>
                <a:effectLst>
                  <a:outerShdw blurRad="38100" dist="38100" dir="2700000" algn="tl">
                    <a:srgbClr val="000000">
                      <a:alpha val="43137"/>
                    </a:srgbClr>
                  </a:outerShdw>
                </a:effectLst>
              </a:rPr>
              <a:t>、</a:t>
            </a:r>
            <a:r>
              <a:rPr lang="en-US" altLang="zh-CN" sz="3200" b="1" dirty="0">
                <a:solidFill>
                  <a:schemeClr val="accent1">
                    <a:lumMod val="25000"/>
                  </a:schemeClr>
                </a:solidFill>
                <a:effectLst>
                  <a:outerShdw blurRad="38100" dist="38100" dir="2700000" algn="tl">
                    <a:srgbClr val="000000">
                      <a:alpha val="43137"/>
                    </a:srgbClr>
                  </a:outerShdw>
                </a:effectLst>
              </a:rPr>
              <a:t>FP-growth</a:t>
            </a:r>
            <a:r>
              <a:rPr lang="zh-CN" altLang="en-US" sz="3200" b="1" dirty="0">
                <a:solidFill>
                  <a:schemeClr val="accent1">
                    <a:lumMod val="25000"/>
                  </a:schemeClr>
                </a:solidFill>
                <a:effectLst>
                  <a:outerShdw blurRad="38100" dist="38100" dir="2700000" algn="tl">
                    <a:srgbClr val="000000">
                      <a:alpha val="43137"/>
                    </a:srgbClr>
                  </a:outerShdw>
                </a:effectLst>
              </a:rPr>
              <a:t>算法</a:t>
            </a:r>
            <a:endParaRPr lang="zh-CN" altLang="en-US" sz="3200" b="1" dirty="0">
              <a:solidFill>
                <a:schemeClr val="accent1">
                  <a:lumMod val="25000"/>
                </a:schemeClr>
              </a:solidFill>
              <a:effectLst>
                <a:outerShdw blurRad="38100" dist="38100" dir="2700000" algn="tl">
                  <a:srgbClr val="000000">
                    <a:alpha val="43137"/>
                  </a:srgbClr>
                </a:outerShdw>
              </a:effectLst>
            </a:endParaRPr>
          </a:p>
        </p:txBody>
      </p:sp>
    </p:spTree>
  </p:cSld>
  <p:clrMapOvr>
    <a:masterClrMapping/>
  </p:clrMapOvr>
  <p:transition spd="med" advTm="0"/>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2"/>
          <p:cNvSpPr txBox="1">
            <a:spLocks noChangeArrowheads="1"/>
          </p:cNvSpPr>
          <p:nvPr/>
        </p:nvSpPr>
        <p:spPr bwMode="auto">
          <a:xfrm>
            <a:off x="457200" y="457200"/>
            <a:ext cx="822960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lstStyle>
            <a:lvl1pPr algn="l" rtl="0" eaLnBrk="0" fontAlgn="base" hangingPunct="0">
              <a:spcBef>
                <a:spcPct val="0"/>
              </a:spcBef>
              <a:spcAft>
                <a:spcPct val="0"/>
              </a:spcAft>
              <a:defRPr sz="4400" kern="12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9pPr>
          </a:lstStyle>
          <a:p>
            <a:r>
              <a:rPr lang="en-US" altLang="zh-CN" sz="3200" b="1" dirty="0">
                <a:solidFill>
                  <a:schemeClr val="accent1">
                    <a:lumMod val="25000"/>
                  </a:schemeClr>
                </a:solidFill>
                <a:effectLst>
                  <a:outerShdw blurRad="38100" dist="38100" dir="2700000" algn="tl">
                    <a:srgbClr val="000000">
                      <a:alpha val="43137"/>
                    </a:srgbClr>
                  </a:outerShdw>
                </a:effectLst>
              </a:rPr>
              <a:t>6.3.2</a:t>
            </a:r>
            <a:r>
              <a:rPr lang="zh-CN" altLang="en-US" sz="3200" b="1" dirty="0">
                <a:solidFill>
                  <a:schemeClr val="accent1">
                    <a:lumMod val="25000"/>
                  </a:schemeClr>
                </a:solidFill>
                <a:effectLst>
                  <a:outerShdw blurRad="38100" dist="38100" dir="2700000" algn="tl">
                    <a:srgbClr val="000000">
                      <a:alpha val="43137"/>
                    </a:srgbClr>
                  </a:outerShdw>
                </a:effectLst>
              </a:rPr>
              <a:t>、</a:t>
            </a:r>
            <a:r>
              <a:rPr lang="en-US" altLang="zh-CN" sz="3200" b="1" dirty="0">
                <a:solidFill>
                  <a:schemeClr val="accent1">
                    <a:lumMod val="25000"/>
                  </a:schemeClr>
                </a:solidFill>
                <a:effectLst>
                  <a:outerShdw blurRad="38100" dist="38100" dir="2700000" algn="tl">
                    <a:srgbClr val="000000">
                      <a:alpha val="43137"/>
                    </a:srgbClr>
                  </a:outerShdw>
                </a:effectLst>
              </a:rPr>
              <a:t>FP-growth</a:t>
            </a:r>
            <a:r>
              <a:rPr lang="zh-CN" altLang="en-US" sz="3200" b="1" dirty="0">
                <a:solidFill>
                  <a:schemeClr val="accent1">
                    <a:lumMod val="25000"/>
                  </a:schemeClr>
                </a:solidFill>
                <a:effectLst>
                  <a:outerShdw blurRad="38100" dist="38100" dir="2700000" algn="tl">
                    <a:srgbClr val="000000">
                      <a:alpha val="43137"/>
                    </a:srgbClr>
                  </a:outerShdw>
                </a:effectLst>
              </a:rPr>
              <a:t>算法步骤</a:t>
            </a:r>
            <a:endParaRPr lang="zh-CN" altLang="en-US" sz="3200" b="1" dirty="0">
              <a:solidFill>
                <a:schemeClr val="accent1">
                  <a:lumMod val="25000"/>
                </a:schemeClr>
              </a:solidFill>
              <a:effectLst>
                <a:outerShdw blurRad="38100" dist="38100" dir="2700000" algn="tl">
                  <a:srgbClr val="000000">
                    <a:alpha val="43137"/>
                  </a:srgbClr>
                </a:outerShdw>
              </a:effectLst>
            </a:endParaRPr>
          </a:p>
        </p:txBody>
      </p:sp>
      <p:sp>
        <p:nvSpPr>
          <p:cNvPr id="26" name="TextBox 64"/>
          <p:cNvSpPr txBox="1">
            <a:spLocks noChangeArrowheads="1"/>
          </p:cNvSpPr>
          <p:nvPr/>
        </p:nvSpPr>
        <p:spPr bwMode="auto">
          <a:xfrm>
            <a:off x="684212" y="1668463"/>
            <a:ext cx="7416179" cy="59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342900" indent="-34290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AutoNum type="arabicPeriod"/>
            </a:pPr>
            <a:r>
              <a:rPr lang="zh-CN" altLang="en-US" sz="2400" b="1" dirty="0">
                <a:latin typeface="宋体" panose="02010600030101010101" pitchFamily="2" charset="-122"/>
              </a:rPr>
              <a:t>扫描整个数据集，得到所有出现过的数据，并得到它们的支持度计数作为</a:t>
            </a:r>
            <a:r>
              <a:rPr lang="zh-CN" altLang="en-US" sz="2400" b="1" dirty="0">
                <a:solidFill>
                  <a:srgbClr val="FF0000"/>
                </a:solidFill>
                <a:latin typeface="宋体" panose="02010600030101010101" pitchFamily="2" charset="-122"/>
              </a:rPr>
              <a:t>候选频繁</a:t>
            </a:r>
            <a:r>
              <a:rPr lang="en-US" altLang="zh-CN" sz="2400" b="1" dirty="0">
                <a:solidFill>
                  <a:srgbClr val="FF0000"/>
                </a:solidFill>
                <a:latin typeface="宋体" panose="02010600030101010101" pitchFamily="2" charset="-122"/>
              </a:rPr>
              <a:t>1</a:t>
            </a:r>
            <a:r>
              <a:rPr lang="zh-CN" altLang="en-US" sz="2400" b="1" dirty="0">
                <a:solidFill>
                  <a:srgbClr val="FF0000"/>
                </a:solidFill>
                <a:latin typeface="宋体" panose="02010600030101010101" pitchFamily="2" charset="-122"/>
              </a:rPr>
              <a:t>项集</a:t>
            </a:r>
            <a:r>
              <a:rPr lang="zh-CN" altLang="en-US" sz="2400" b="1" dirty="0">
                <a:latin typeface="宋体" panose="02010600030101010101" pitchFamily="2" charset="-122"/>
              </a:rPr>
              <a:t>，记为</a:t>
            </a:r>
            <a:r>
              <a:rPr lang="en-US" altLang="zh-CN" sz="2400" b="1" dirty="0">
                <a:latin typeface="宋体" panose="02010600030101010101" pitchFamily="2" charset="-122"/>
              </a:rPr>
              <a:t>L</a:t>
            </a:r>
            <a:r>
              <a:rPr lang="zh-CN" altLang="en-US" sz="2400" b="1" dirty="0">
                <a:latin typeface="宋体" panose="02010600030101010101" pitchFamily="2" charset="-122"/>
              </a:rPr>
              <a:t>。</a:t>
            </a:r>
            <a:endParaRPr lang="en-US" altLang="zh-CN" sz="2400" b="1" dirty="0">
              <a:latin typeface="宋体" panose="02010600030101010101" pitchFamily="2" charset="-122"/>
            </a:endParaRPr>
          </a:p>
        </p:txBody>
      </p:sp>
      <p:sp>
        <p:nvSpPr>
          <p:cNvPr id="29" name="文本框 28"/>
          <p:cNvSpPr txBox="1">
            <a:spLocks noChangeArrowheads="1"/>
          </p:cNvSpPr>
          <p:nvPr/>
        </p:nvSpPr>
        <p:spPr bwMode="auto">
          <a:xfrm>
            <a:off x="684212" y="5733256"/>
            <a:ext cx="56784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400" b="1" dirty="0">
                <a:latin typeface="宋体" panose="02010600030101010101" pitchFamily="2" charset="-122"/>
              </a:rPr>
              <a:t>3.</a:t>
            </a:r>
            <a:r>
              <a:rPr lang="zh-CN" altLang="en-US" sz="2400" b="1" dirty="0">
                <a:latin typeface="宋体" panose="02010600030101010101" pitchFamily="2" charset="-122"/>
              </a:rPr>
              <a:t>对</a:t>
            </a:r>
            <a:r>
              <a:rPr lang="en-US" altLang="zh-CN" sz="2400" b="1" dirty="0">
                <a:latin typeface="宋体" panose="02010600030101010101" pitchFamily="2" charset="-122"/>
              </a:rPr>
              <a:t>FP-Tree</a:t>
            </a:r>
            <a:r>
              <a:rPr lang="zh-CN" altLang="en-US" sz="2400" b="1" dirty="0">
                <a:latin typeface="宋体" panose="02010600030101010101" pitchFamily="2" charset="-122"/>
              </a:rPr>
              <a:t>树进行挖掘频繁项集。</a:t>
            </a:r>
            <a:endParaRPr lang="zh-CN" altLang="en-US" sz="2400" b="1" dirty="0">
              <a:latin typeface="宋体" panose="02010600030101010101" pitchFamily="2" charset="-122"/>
            </a:endParaRPr>
          </a:p>
        </p:txBody>
      </p:sp>
      <p:sp>
        <p:nvSpPr>
          <p:cNvPr id="31" name="TextBox 64"/>
          <p:cNvSpPr txBox="1">
            <a:spLocks noChangeArrowheads="1"/>
          </p:cNvSpPr>
          <p:nvPr/>
        </p:nvSpPr>
        <p:spPr bwMode="auto">
          <a:xfrm>
            <a:off x="694677" y="2747963"/>
            <a:ext cx="7697240" cy="3129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400" b="1" dirty="0">
                <a:latin typeface="宋体" panose="02010600030101010101" pitchFamily="2" charset="-122"/>
              </a:rPr>
              <a:t>2.</a:t>
            </a:r>
            <a:r>
              <a:rPr lang="zh-CN" altLang="en-US" sz="2400" b="1" dirty="0">
                <a:latin typeface="宋体" panose="02010600030101010101" pitchFamily="2" charset="-122"/>
              </a:rPr>
              <a:t>构造</a:t>
            </a:r>
            <a:r>
              <a:rPr lang="en-US" altLang="zh-CN" sz="2400" b="1" dirty="0">
                <a:latin typeface="宋体" panose="02010600030101010101" pitchFamily="2" charset="-122"/>
              </a:rPr>
              <a:t>FP-Tree</a:t>
            </a:r>
            <a:r>
              <a:rPr lang="zh-CN" altLang="en-US" sz="2400" b="1" dirty="0">
                <a:latin typeface="宋体" panose="02010600030101010101" pitchFamily="2" charset="-122"/>
              </a:rPr>
              <a:t>树</a:t>
            </a:r>
            <a:endParaRPr lang="zh-CN" altLang="en-US" sz="2400" b="1" dirty="0">
              <a:latin typeface="宋体" panose="02010600030101010101" pitchFamily="2" charset="-122"/>
            </a:endParaRPr>
          </a:p>
          <a:p>
            <a:pPr>
              <a:spcBef>
                <a:spcPct val="0"/>
              </a:spcBef>
              <a:buClrTx/>
              <a:buSzTx/>
              <a:buFontTx/>
              <a:buNone/>
            </a:pPr>
            <a:r>
              <a:rPr lang="en-US" altLang="zh-CN" sz="2400" b="1" dirty="0">
                <a:latin typeface="宋体" panose="02010600030101010101" pitchFamily="2" charset="-122"/>
              </a:rPr>
              <a:t>   a) </a:t>
            </a:r>
            <a:r>
              <a:rPr lang="zh-CN" altLang="en-US" sz="2400" b="1" dirty="0">
                <a:latin typeface="宋体" panose="02010600030101010101" pitchFamily="2" charset="-122"/>
              </a:rPr>
              <a:t>创建</a:t>
            </a:r>
            <a:r>
              <a:rPr lang="zh-CN" altLang="en-US" sz="2400" b="1" dirty="0">
                <a:solidFill>
                  <a:srgbClr val="FF0000"/>
                </a:solidFill>
                <a:latin typeface="宋体" panose="02010600030101010101" pitchFamily="2" charset="-122"/>
              </a:rPr>
              <a:t>树的根节点</a:t>
            </a:r>
            <a:r>
              <a:rPr lang="zh-CN" altLang="en-US" sz="2400" b="1" dirty="0">
                <a:latin typeface="宋体" panose="02010600030101010101" pitchFamily="2" charset="-122"/>
              </a:rPr>
              <a:t>，用“</a:t>
            </a:r>
            <a:r>
              <a:rPr lang="en-US" altLang="zh-CN" sz="2400" b="1" dirty="0">
                <a:solidFill>
                  <a:srgbClr val="FF0000"/>
                </a:solidFill>
                <a:latin typeface="宋体" panose="02010600030101010101" pitchFamily="2" charset="-122"/>
              </a:rPr>
              <a:t>null</a:t>
            </a:r>
            <a:r>
              <a:rPr lang="zh-CN" altLang="en-US" sz="2400" b="1" dirty="0">
                <a:latin typeface="宋体" panose="02010600030101010101" pitchFamily="2" charset="-122"/>
              </a:rPr>
              <a:t>”标记。</a:t>
            </a:r>
            <a:endParaRPr lang="en-US" altLang="zh-CN" sz="2400" b="1" dirty="0">
              <a:latin typeface="宋体" panose="02010600030101010101" pitchFamily="2" charset="-122"/>
            </a:endParaRPr>
          </a:p>
          <a:p>
            <a:pPr>
              <a:spcBef>
                <a:spcPct val="0"/>
              </a:spcBef>
              <a:buClrTx/>
              <a:buSzTx/>
              <a:buFontTx/>
              <a:buNone/>
            </a:pPr>
            <a:r>
              <a:rPr lang="en-US" altLang="zh-CN" sz="2400" b="1" dirty="0">
                <a:latin typeface="宋体" panose="02010600030101010101" pitchFamily="2" charset="-122"/>
              </a:rPr>
              <a:t>   b)</a:t>
            </a:r>
            <a:r>
              <a:rPr lang="zh-CN" altLang="en-US" sz="2400" b="1" dirty="0">
                <a:latin typeface="宋体" panose="02010600030101010101" pitchFamily="2" charset="-122"/>
              </a:rPr>
              <a:t>第二次扫描数据库。每个事务中的项都按</a:t>
            </a:r>
            <a:r>
              <a:rPr lang="en-US" altLang="zh-CN" sz="2400" b="1" dirty="0">
                <a:solidFill>
                  <a:srgbClr val="FF0000"/>
                </a:solidFill>
                <a:latin typeface="宋体" panose="02010600030101010101" pitchFamily="2" charset="-122"/>
              </a:rPr>
              <a:t>L</a:t>
            </a:r>
            <a:r>
              <a:rPr lang="zh-CN" altLang="en-US" sz="2400" b="1" dirty="0">
                <a:solidFill>
                  <a:srgbClr val="FF0000"/>
                </a:solidFill>
                <a:latin typeface="宋体" panose="02010600030101010101" pitchFamily="2" charset="-122"/>
              </a:rPr>
              <a:t>的次序处理</a:t>
            </a:r>
            <a:r>
              <a:rPr lang="zh-CN" altLang="en-US" sz="2400" b="1" dirty="0">
                <a:latin typeface="宋体" panose="02010600030101010101" pitchFamily="2" charset="-122"/>
              </a:rPr>
              <a:t>（即按递减支持度计数排序），并对</a:t>
            </a:r>
            <a:r>
              <a:rPr lang="zh-CN" altLang="en-US" sz="2400" b="1" dirty="0">
                <a:solidFill>
                  <a:srgbClr val="FF0000"/>
                </a:solidFill>
                <a:latin typeface="宋体" panose="02010600030101010101" pitchFamily="2" charset="-122"/>
              </a:rPr>
              <a:t>每个事务创建一个分支</a:t>
            </a:r>
            <a:r>
              <a:rPr lang="zh-CN" altLang="en-US" sz="2400" b="1" dirty="0">
                <a:latin typeface="宋体" panose="02010600030101010101" pitchFamily="2" charset="-122"/>
              </a:rPr>
              <a:t>。</a:t>
            </a:r>
            <a:endParaRPr lang="en-US" altLang="zh-CN" sz="2400" b="1" dirty="0">
              <a:latin typeface="宋体" panose="02010600030101010101" pitchFamily="2" charset="-122"/>
            </a:endParaRPr>
          </a:p>
          <a:p>
            <a:pPr>
              <a:spcBef>
                <a:spcPct val="0"/>
              </a:spcBef>
              <a:buClrTx/>
              <a:buSzTx/>
              <a:buFontTx/>
              <a:buNone/>
            </a:pPr>
            <a:r>
              <a:rPr lang="zh-CN" altLang="en-US" sz="2400" b="1" dirty="0">
                <a:latin typeface="宋体" panose="02010600030101010101" pitchFamily="2" charset="-122"/>
              </a:rPr>
              <a:t>   </a:t>
            </a:r>
            <a:r>
              <a:rPr lang="en-US" altLang="zh-CN" sz="2400" b="1" dirty="0">
                <a:latin typeface="宋体" panose="02010600030101010101" pitchFamily="2" charset="-122"/>
              </a:rPr>
              <a:t>c) </a:t>
            </a:r>
            <a:r>
              <a:rPr lang="zh-CN" altLang="en-US" sz="2400" b="1" dirty="0">
                <a:latin typeface="宋体" panose="02010600030101010101" pitchFamily="2" charset="-122"/>
              </a:rPr>
              <a:t>当为一个事务考虑增加分枝时，</a:t>
            </a:r>
            <a:r>
              <a:rPr lang="zh-CN" altLang="en-US" sz="2400" b="1" dirty="0">
                <a:solidFill>
                  <a:srgbClr val="FF0000"/>
                </a:solidFill>
                <a:latin typeface="宋体" panose="02010600030101010101" pitchFamily="2" charset="-122"/>
              </a:rPr>
              <a:t>沿共同的前缀的每个结点的计数增加</a:t>
            </a:r>
            <a:r>
              <a:rPr lang="en-US" altLang="zh-CN" sz="2400" b="1" dirty="0">
                <a:solidFill>
                  <a:srgbClr val="FF0000"/>
                </a:solidFill>
                <a:latin typeface="宋体" panose="02010600030101010101" pitchFamily="2" charset="-122"/>
              </a:rPr>
              <a:t>1</a:t>
            </a:r>
            <a:r>
              <a:rPr lang="zh-CN" altLang="en-US" sz="2400" b="1" dirty="0">
                <a:latin typeface="宋体" panose="02010600030101010101" pitchFamily="2" charset="-122"/>
              </a:rPr>
              <a:t>，为</a:t>
            </a:r>
            <a:r>
              <a:rPr lang="zh-CN" altLang="en-US" sz="2400" b="1" dirty="0">
                <a:solidFill>
                  <a:srgbClr val="FF0000"/>
                </a:solidFill>
                <a:latin typeface="宋体" panose="02010600030101010101" pitchFamily="2" charset="-122"/>
              </a:rPr>
              <a:t>前缀之后的项创建节点和连接</a:t>
            </a:r>
            <a:r>
              <a:rPr lang="zh-CN" altLang="en-US" sz="1800" b="1" dirty="0">
                <a:latin typeface="宋体" panose="02010600030101010101" pitchFamily="2" charset="-122"/>
              </a:rPr>
              <a:t>。</a:t>
            </a:r>
            <a:endParaRPr lang="zh-CN" altLang="en-US" sz="1800" b="1" dirty="0">
              <a:latin typeface="宋体" panose="02010600030101010101" pitchFamily="2" charset="-122"/>
            </a:endParaRPr>
          </a:p>
          <a:p>
            <a:pPr>
              <a:spcBef>
                <a:spcPct val="0"/>
              </a:spcBef>
              <a:buClrTx/>
              <a:buSzTx/>
              <a:buFontTx/>
              <a:buNone/>
            </a:pPr>
            <a:endParaRPr lang="zh-CN" altLang="en-US" sz="1800" dirty="0"/>
          </a:p>
          <a:p>
            <a:pPr>
              <a:spcBef>
                <a:spcPct val="0"/>
              </a:spcBef>
              <a:buClrTx/>
              <a:buSzTx/>
              <a:buFontTx/>
              <a:buAutoNum type="arabicPeriod"/>
            </a:pPr>
            <a:endParaRPr lang="zh-CN" altLang="en-US" sz="1800" dirty="0"/>
          </a:p>
        </p:txBody>
      </p:sp>
    </p:spTree>
  </p:cSld>
  <p:clrMapOvr>
    <a:masterClrMapping/>
  </p:clrMapOvr>
  <p:transition spd="med" advTm="0"/>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2"/>
          <p:cNvSpPr txBox="1">
            <a:spLocks noChangeArrowheads="1"/>
          </p:cNvSpPr>
          <p:nvPr/>
        </p:nvSpPr>
        <p:spPr bwMode="auto">
          <a:xfrm>
            <a:off x="457200" y="457200"/>
            <a:ext cx="822960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lstStyle>
            <a:lvl1pPr algn="l" rtl="0" eaLnBrk="0" fontAlgn="base" hangingPunct="0">
              <a:spcBef>
                <a:spcPct val="0"/>
              </a:spcBef>
              <a:spcAft>
                <a:spcPct val="0"/>
              </a:spcAft>
              <a:defRPr sz="4400" kern="12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9pPr>
          </a:lstStyle>
          <a:p>
            <a:r>
              <a:rPr lang="en-US" altLang="zh-CN" sz="3200" b="1" dirty="0">
                <a:solidFill>
                  <a:schemeClr val="accent1">
                    <a:lumMod val="25000"/>
                  </a:schemeClr>
                </a:solidFill>
                <a:effectLst>
                  <a:outerShdw blurRad="38100" dist="38100" dir="2700000" algn="tl">
                    <a:srgbClr val="000000">
                      <a:alpha val="43137"/>
                    </a:srgbClr>
                  </a:outerShdw>
                </a:effectLst>
              </a:rPr>
              <a:t>6.3.2</a:t>
            </a:r>
            <a:r>
              <a:rPr lang="zh-CN" altLang="en-US" sz="3200" b="1" dirty="0">
                <a:solidFill>
                  <a:schemeClr val="accent1">
                    <a:lumMod val="25000"/>
                  </a:schemeClr>
                </a:solidFill>
                <a:effectLst>
                  <a:outerShdw blurRad="38100" dist="38100" dir="2700000" algn="tl">
                    <a:srgbClr val="000000">
                      <a:alpha val="43137"/>
                    </a:srgbClr>
                  </a:outerShdw>
                </a:effectLst>
              </a:rPr>
              <a:t>、</a:t>
            </a:r>
            <a:r>
              <a:rPr lang="en-US" altLang="zh-CN" sz="3200" b="1" dirty="0">
                <a:solidFill>
                  <a:schemeClr val="accent1">
                    <a:lumMod val="25000"/>
                  </a:schemeClr>
                </a:solidFill>
                <a:effectLst>
                  <a:outerShdw blurRad="38100" dist="38100" dir="2700000" algn="tl">
                    <a:srgbClr val="000000">
                      <a:alpha val="43137"/>
                    </a:srgbClr>
                  </a:outerShdw>
                </a:effectLst>
              </a:rPr>
              <a:t>FP-growth</a:t>
            </a:r>
            <a:r>
              <a:rPr lang="zh-CN" altLang="en-US" sz="3200" b="1" dirty="0">
                <a:solidFill>
                  <a:schemeClr val="accent1">
                    <a:lumMod val="25000"/>
                  </a:schemeClr>
                </a:solidFill>
                <a:effectLst>
                  <a:outerShdw blurRad="38100" dist="38100" dir="2700000" algn="tl">
                    <a:srgbClr val="000000">
                      <a:alpha val="43137"/>
                    </a:srgbClr>
                  </a:outerShdw>
                </a:effectLst>
              </a:rPr>
              <a:t>算法步骤</a:t>
            </a:r>
            <a:endParaRPr lang="zh-CN" altLang="en-US" sz="3200" b="1" dirty="0">
              <a:solidFill>
                <a:schemeClr val="accent1">
                  <a:lumMod val="25000"/>
                </a:schemeClr>
              </a:solidFill>
              <a:effectLst>
                <a:outerShdw blurRad="38100" dist="38100" dir="2700000" algn="tl">
                  <a:srgbClr val="000000">
                    <a:alpha val="43137"/>
                  </a:srgbClr>
                </a:outerShdw>
              </a:effectLst>
            </a:endParaRPr>
          </a:p>
        </p:txBody>
      </p:sp>
      <p:pic>
        <p:nvPicPr>
          <p:cNvPr id="9" name="图片 8"/>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3394" y="695325"/>
            <a:ext cx="4846638" cy="616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 name="组 10"/>
          <p:cNvGrpSpPr/>
          <p:nvPr/>
        </p:nvGrpSpPr>
        <p:grpSpPr bwMode="auto">
          <a:xfrm>
            <a:off x="4545739" y="726260"/>
            <a:ext cx="4664075" cy="6167437"/>
            <a:chOff x="1550572" y="-2838"/>
            <a:chExt cx="3993444" cy="5143500"/>
          </a:xfrm>
        </p:grpSpPr>
        <p:pic>
          <p:nvPicPr>
            <p:cNvPr id="51207" name="图片 1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50572" y="-2838"/>
              <a:ext cx="3993444"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矩形 12"/>
            <p:cNvSpPr/>
            <p:nvPr/>
          </p:nvSpPr>
          <p:spPr>
            <a:xfrm>
              <a:off x="2915248" y="771666"/>
              <a:ext cx="864476" cy="43160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800"/>
                <a:t>扫描数据库，提取所有项集，作为候选集</a:t>
              </a:r>
              <a:r>
                <a:rPr kumimoji="1" lang="en-US" altLang="zh-CN" sz="800"/>
                <a:t>C1</a:t>
              </a:r>
              <a:endParaRPr kumimoji="1" lang="zh-CN" altLang="en-US" sz="800"/>
            </a:p>
          </p:txBody>
        </p:sp>
      </p:grpSp>
      <p:sp>
        <p:nvSpPr>
          <p:cNvPr id="4" name="矩形 3"/>
          <p:cNvSpPr/>
          <p:nvPr/>
        </p:nvSpPr>
        <p:spPr>
          <a:xfrm>
            <a:off x="1979712" y="2060848"/>
            <a:ext cx="921055" cy="28803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矩形 11"/>
          <p:cNvSpPr/>
          <p:nvPr/>
        </p:nvSpPr>
        <p:spPr>
          <a:xfrm>
            <a:off x="6084168" y="5661247"/>
            <a:ext cx="1152128" cy="51752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med"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linds(horizontal)">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anim calcmode="lin" valueType="num">
                                      <p:cBhvr>
                                        <p:cTn id="18" dur="500" fill="hold"/>
                                        <p:tgtEl>
                                          <p:spTgt spid="12"/>
                                        </p:tgtEl>
                                        <p:attrNameLst>
                                          <p:attrName>ppt_x</p:attrName>
                                        </p:attrNameLst>
                                      </p:cBhvr>
                                      <p:tavLst>
                                        <p:tav tm="0">
                                          <p:val>
                                            <p:strVal val="#ppt_x"/>
                                          </p:val>
                                        </p:tav>
                                        <p:tav tm="100000">
                                          <p:val>
                                            <p:strVal val="#ppt_x"/>
                                          </p:val>
                                        </p:tav>
                                      </p:tavLst>
                                    </p:anim>
                                    <p:anim calcmode="lin" valueType="num">
                                      <p:cBhvr>
                                        <p:cTn id="19" dur="500" fill="hold"/>
                                        <p:tgtEl>
                                          <p:spTgt spid="12"/>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anim calcmode="lin" valueType="num">
                                      <p:cBhvr>
                                        <p:cTn id="23" dur="500" fill="hold"/>
                                        <p:tgtEl>
                                          <p:spTgt spid="4"/>
                                        </p:tgtEl>
                                        <p:attrNameLst>
                                          <p:attrName>ppt_x</p:attrName>
                                        </p:attrNameLst>
                                      </p:cBhvr>
                                      <p:tavLst>
                                        <p:tav tm="0">
                                          <p:val>
                                            <p:strVal val="#ppt_x"/>
                                          </p:val>
                                        </p:tav>
                                        <p:tav tm="100000">
                                          <p:val>
                                            <p:strVal val="#ppt_x"/>
                                          </p:val>
                                        </p:tav>
                                      </p:tavLst>
                                    </p:anim>
                                    <p:anim calcmode="lin" valueType="num">
                                      <p:cBhvr>
                                        <p:cTn id="24" dur="5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noChangeArrowheads="1"/>
          </p:cNvSpPr>
          <p:nvPr>
            <p:ph type="title"/>
          </p:nvPr>
        </p:nvSpPr>
        <p:spPr/>
        <p:txBody>
          <a:bodyPr/>
          <a:lstStyle/>
          <a:p>
            <a:r>
              <a:rPr lang="zh-CN" altLang="en-US" sz="3600" dirty="0">
                <a:latin typeface="宋体 (正文)"/>
                <a:ea typeface="黑体" panose="02010609060101010101" pitchFamily="49" charset="-122"/>
              </a:rPr>
              <a:t>第 </a:t>
            </a:r>
            <a:r>
              <a:rPr lang="en-US" altLang="zh-CN" sz="3600" dirty="0">
                <a:latin typeface="宋体 (正文)"/>
                <a:ea typeface="黑体" panose="02010609060101010101" pitchFamily="49" charset="-122"/>
              </a:rPr>
              <a:t>6 </a:t>
            </a:r>
            <a:r>
              <a:rPr lang="zh-CN" altLang="en-US" sz="3600" dirty="0">
                <a:latin typeface="宋体 (正文)"/>
                <a:ea typeface="黑体" panose="02010609060101010101" pitchFamily="49" charset="-122"/>
              </a:rPr>
              <a:t>章 关联规则</a:t>
            </a:r>
            <a:endParaRPr lang="zh-CN" altLang="en-US" sz="3600" dirty="0">
              <a:latin typeface="宋体 (正文)"/>
              <a:ea typeface="黑体" panose="02010609060101010101" pitchFamily="49" charset="-122"/>
            </a:endParaRPr>
          </a:p>
        </p:txBody>
      </p:sp>
      <p:sp>
        <p:nvSpPr>
          <p:cNvPr id="7171" name="内容占位符 2"/>
          <p:cNvSpPr>
            <a:spLocks noGrp="1" noChangeArrowheads="1"/>
          </p:cNvSpPr>
          <p:nvPr>
            <p:ph idx="1"/>
          </p:nvPr>
        </p:nvSpPr>
        <p:spPr>
          <a:xfrm>
            <a:off x="457200" y="1792560"/>
            <a:ext cx="8229600" cy="4876800"/>
          </a:xfrm>
        </p:spPr>
        <p:txBody>
          <a:bodyPr/>
          <a:lstStyle/>
          <a:p>
            <a:pPr>
              <a:defRPr/>
            </a:pPr>
            <a:r>
              <a:rPr lang="en-US" altLang="zh-CN" sz="2800" b="1" dirty="0">
                <a:latin typeface="宋体 (正文)"/>
                <a:ea typeface="宋体" panose="02010600030101010101" pitchFamily="2" charset="-122"/>
              </a:rPr>
              <a:t>6.1</a:t>
            </a:r>
            <a:r>
              <a:rPr lang="zh-CN" altLang="en-US" sz="2800" b="1" dirty="0">
                <a:latin typeface="宋体 (正文)"/>
                <a:ea typeface="宋体" panose="02010600030101010101" pitchFamily="2" charset="-122"/>
              </a:rPr>
              <a:t> </a:t>
            </a:r>
            <a:r>
              <a:rPr lang="zh-CN" altLang="zh-CN" sz="2800" b="1" dirty="0">
                <a:latin typeface="宋体 (正文)"/>
                <a:ea typeface="宋体" panose="02010600030101010101" pitchFamily="2" charset="-122"/>
              </a:rPr>
              <a:t>关联规则的概念和分类 </a:t>
            </a:r>
            <a:endParaRPr lang="en-US" altLang="zh-CN" sz="2400" b="1" dirty="0">
              <a:latin typeface="宋体 (正文)"/>
              <a:ea typeface="宋体" panose="02010600030101010101" pitchFamily="2" charset="-122"/>
            </a:endParaRPr>
          </a:p>
          <a:p>
            <a:pPr>
              <a:defRPr/>
            </a:pPr>
            <a:r>
              <a:rPr lang="en-US" altLang="zh-CN" sz="2800" b="1" dirty="0">
                <a:latin typeface="宋体 (正文)"/>
                <a:ea typeface="宋体" panose="02010600030101010101" pitchFamily="2" charset="-122"/>
              </a:rPr>
              <a:t>6.2</a:t>
            </a:r>
            <a:r>
              <a:rPr lang="zh-CN" altLang="en-US" sz="2800" b="1" dirty="0">
                <a:latin typeface="宋体 (正文)"/>
                <a:ea typeface="宋体" panose="02010600030101010101" pitchFamily="2" charset="-122"/>
              </a:rPr>
              <a:t>  </a:t>
            </a:r>
            <a:r>
              <a:rPr lang="en-US" altLang="zh-CN" sz="2800" b="1" dirty="0" err="1">
                <a:latin typeface="宋体 (正文)"/>
                <a:ea typeface="宋体" panose="02010600030101010101" pitchFamily="2" charset="-122"/>
              </a:rPr>
              <a:t>Apriori</a:t>
            </a:r>
            <a:r>
              <a:rPr lang="zh-CN" altLang="zh-CN" sz="2800" b="1" dirty="0">
                <a:latin typeface="宋体 (正文)"/>
                <a:ea typeface="宋体" panose="02010600030101010101" pitchFamily="2" charset="-122"/>
              </a:rPr>
              <a:t>算法 </a:t>
            </a:r>
            <a:endParaRPr lang="en-US" altLang="zh-CN" sz="2800" b="1" dirty="0">
              <a:solidFill>
                <a:schemeClr val="accent3">
                  <a:lumMod val="65000"/>
                </a:schemeClr>
              </a:solidFill>
              <a:latin typeface="宋体 (正文)"/>
              <a:ea typeface="宋体" panose="02010600030101010101" pitchFamily="2" charset="-122"/>
            </a:endParaRPr>
          </a:p>
          <a:p>
            <a:pPr lvl="1">
              <a:defRPr/>
            </a:pPr>
            <a:r>
              <a:rPr lang="en-US" altLang="zh-CN" b="1" dirty="0">
                <a:latin typeface="宋体 (正文)"/>
                <a:ea typeface="宋体" panose="02010600030101010101" pitchFamily="2" charset="-122"/>
              </a:rPr>
              <a:t>6.2.1 </a:t>
            </a:r>
            <a:r>
              <a:rPr lang="en-US" altLang="zh-CN" b="1" dirty="0" err="1">
                <a:latin typeface="宋体 (正文)"/>
                <a:ea typeface="宋体" panose="02010600030101010101" pitchFamily="2" charset="-122"/>
              </a:rPr>
              <a:t>Apriori</a:t>
            </a:r>
            <a:r>
              <a:rPr lang="zh-CN" altLang="zh-CN" b="1" dirty="0">
                <a:latin typeface="宋体 (正文)"/>
                <a:ea typeface="宋体" panose="02010600030101010101" pitchFamily="2" charset="-122"/>
              </a:rPr>
              <a:t>算法</a:t>
            </a:r>
            <a:r>
              <a:rPr lang="zh-CN" altLang="en-US" b="1" dirty="0">
                <a:latin typeface="宋体 (正文)"/>
                <a:ea typeface="宋体" panose="02010600030101010101" pitchFamily="2" charset="-122"/>
              </a:rPr>
              <a:t>概述</a:t>
            </a:r>
            <a:endParaRPr lang="en-US" altLang="zh-CN" b="1" dirty="0">
              <a:latin typeface="宋体 (正文)"/>
              <a:ea typeface="宋体" panose="02010600030101010101" pitchFamily="2" charset="-122"/>
            </a:endParaRPr>
          </a:p>
          <a:p>
            <a:pPr lvl="1">
              <a:defRPr/>
            </a:pPr>
            <a:r>
              <a:rPr lang="en-US" altLang="zh-CN" b="1" dirty="0">
                <a:latin typeface="宋体 (正文)"/>
                <a:ea typeface="宋体" panose="02010600030101010101" pitchFamily="2" charset="-122"/>
              </a:rPr>
              <a:t>6.2.2 </a:t>
            </a:r>
            <a:r>
              <a:rPr lang="en-US" altLang="zh-CN" b="1" dirty="0" err="1">
                <a:latin typeface="宋体 (正文)"/>
                <a:ea typeface="宋体" panose="02010600030101010101" pitchFamily="2" charset="-122"/>
              </a:rPr>
              <a:t>Apriori</a:t>
            </a:r>
            <a:r>
              <a:rPr lang="zh-CN" altLang="zh-CN" b="1" dirty="0">
                <a:latin typeface="宋体 (正文)"/>
                <a:ea typeface="宋体" panose="02010600030101010101" pitchFamily="2" charset="-122"/>
              </a:rPr>
              <a:t>算法</a:t>
            </a:r>
            <a:r>
              <a:rPr lang="zh-CN" altLang="en-US" b="1" dirty="0">
                <a:latin typeface="宋体 (正文)"/>
                <a:ea typeface="宋体" panose="02010600030101010101" pitchFamily="2" charset="-122"/>
              </a:rPr>
              <a:t>的性质与步骤</a:t>
            </a:r>
            <a:endParaRPr lang="en-US" altLang="zh-CN" b="1" dirty="0">
              <a:latin typeface="宋体 (正文)"/>
              <a:ea typeface="宋体" panose="02010600030101010101" pitchFamily="2" charset="-122"/>
            </a:endParaRPr>
          </a:p>
          <a:p>
            <a:pPr>
              <a:defRPr/>
            </a:pPr>
            <a:r>
              <a:rPr lang="en-US" altLang="zh-CN" sz="2800" b="1" dirty="0">
                <a:latin typeface="宋体 (正文)"/>
                <a:ea typeface="宋体" panose="02010600030101010101" pitchFamily="2" charset="-122"/>
              </a:rPr>
              <a:t>6.3</a:t>
            </a:r>
            <a:r>
              <a:rPr lang="zh-CN" altLang="en-US" sz="2800" b="1" dirty="0">
                <a:latin typeface="宋体 (正文)"/>
                <a:ea typeface="宋体" panose="02010600030101010101" pitchFamily="2" charset="-122"/>
              </a:rPr>
              <a:t>  </a:t>
            </a:r>
            <a:r>
              <a:rPr lang="en-US" altLang="zh-CN" sz="2800" b="1" dirty="0">
                <a:latin typeface="宋体 (正文)"/>
                <a:ea typeface="宋体" panose="02010600030101010101" pitchFamily="2" charset="-122"/>
              </a:rPr>
              <a:t>FP-growth</a:t>
            </a:r>
            <a:r>
              <a:rPr lang="zh-CN" altLang="en-US" sz="2800" b="1" dirty="0">
                <a:latin typeface="宋体 (正文)"/>
                <a:ea typeface="宋体" panose="02010600030101010101" pitchFamily="2" charset="-122"/>
              </a:rPr>
              <a:t>算法</a:t>
            </a:r>
            <a:endParaRPr lang="en-US" altLang="zh-CN" sz="2800" b="1" dirty="0">
              <a:latin typeface="宋体 (正文)"/>
              <a:ea typeface="宋体" panose="02010600030101010101" pitchFamily="2" charset="-122"/>
            </a:endParaRPr>
          </a:p>
          <a:p>
            <a:pPr lvl="1">
              <a:defRPr/>
            </a:pPr>
            <a:r>
              <a:rPr lang="en-US" altLang="zh-CN" b="1" dirty="0">
                <a:latin typeface="宋体 (正文)"/>
                <a:ea typeface="宋体" panose="02010600030101010101" pitchFamily="2" charset="-122"/>
              </a:rPr>
              <a:t>6.3.1 FP-growth</a:t>
            </a:r>
            <a:r>
              <a:rPr lang="zh-CN" altLang="en-US" b="1" dirty="0">
                <a:latin typeface="宋体 (正文)"/>
                <a:ea typeface="宋体" panose="02010600030101010101" pitchFamily="2" charset="-122"/>
              </a:rPr>
              <a:t>算法概述</a:t>
            </a:r>
            <a:endParaRPr lang="en-US" altLang="zh-CN" b="1" dirty="0">
              <a:latin typeface="宋体 (正文)"/>
              <a:ea typeface="宋体" panose="02010600030101010101" pitchFamily="2" charset="-122"/>
            </a:endParaRPr>
          </a:p>
          <a:p>
            <a:pPr lvl="1">
              <a:defRPr/>
            </a:pPr>
            <a:r>
              <a:rPr lang="en-US" altLang="zh-CN" b="1" dirty="0">
                <a:latin typeface="宋体 (正文)"/>
                <a:ea typeface="宋体" panose="02010600030101010101" pitchFamily="2" charset="-122"/>
              </a:rPr>
              <a:t>6.3.2 FP-tree</a:t>
            </a:r>
            <a:r>
              <a:rPr lang="zh-CN" altLang="en-US" b="1" dirty="0">
                <a:latin typeface="宋体 (正文)"/>
                <a:ea typeface="宋体" panose="02010600030101010101" pitchFamily="2" charset="-122"/>
              </a:rPr>
              <a:t>的建立</a:t>
            </a:r>
            <a:endParaRPr lang="en-US" altLang="zh-CN" b="1" dirty="0">
              <a:latin typeface="宋体 (正文)"/>
              <a:ea typeface="宋体" panose="02010600030101010101" pitchFamily="2" charset="-122"/>
            </a:endParaRPr>
          </a:p>
          <a:p>
            <a:pPr>
              <a:defRPr/>
            </a:pPr>
            <a:r>
              <a:rPr lang="en-US" altLang="zh-CN" sz="2800" b="1" dirty="0">
                <a:solidFill>
                  <a:schemeClr val="accent3">
                    <a:lumMod val="65000"/>
                  </a:schemeClr>
                </a:solidFill>
                <a:latin typeface="宋体 (正文)"/>
                <a:ea typeface="宋体" panose="02010600030101010101" pitchFamily="2" charset="-122"/>
              </a:rPr>
              <a:t>6.4  </a:t>
            </a:r>
            <a:r>
              <a:rPr lang="zh-CN" altLang="en-US" sz="2800" b="1" dirty="0">
                <a:solidFill>
                  <a:schemeClr val="accent3">
                    <a:lumMod val="65000"/>
                  </a:schemeClr>
                </a:solidFill>
                <a:latin typeface="宋体 (正文)"/>
                <a:ea typeface="宋体" panose="02010600030101010101" pitchFamily="2" charset="-122"/>
              </a:rPr>
              <a:t>挖掘算法的进阶算法</a:t>
            </a:r>
            <a:endParaRPr lang="en-US" altLang="zh-CN" sz="2800" b="1" dirty="0">
              <a:solidFill>
                <a:schemeClr val="accent3">
                  <a:lumMod val="65000"/>
                </a:schemeClr>
              </a:solidFill>
              <a:latin typeface="宋体 (正文)"/>
              <a:ea typeface="宋体" panose="02010600030101010101" pitchFamily="2" charset="-122"/>
            </a:endParaRPr>
          </a:p>
          <a:p>
            <a:pPr lvl="1">
              <a:defRPr/>
            </a:pPr>
            <a:r>
              <a:rPr lang="en-US" altLang="zh-CN" b="1" dirty="0">
                <a:solidFill>
                  <a:schemeClr val="accent3">
                    <a:lumMod val="65000"/>
                  </a:schemeClr>
                </a:solidFill>
                <a:latin typeface="宋体 (正文)"/>
                <a:ea typeface="宋体" panose="02010600030101010101" pitchFamily="2" charset="-122"/>
              </a:rPr>
              <a:t>6.4.1 </a:t>
            </a:r>
            <a:r>
              <a:rPr lang="en-US" altLang="zh-CN" b="1" dirty="0" err="1">
                <a:solidFill>
                  <a:schemeClr val="accent3">
                    <a:lumMod val="65000"/>
                  </a:schemeClr>
                </a:solidFill>
                <a:latin typeface="宋体 (正文)"/>
                <a:ea typeface="宋体" panose="02010600030101010101" pitchFamily="2" charset="-122"/>
              </a:rPr>
              <a:t>Uspan</a:t>
            </a:r>
            <a:r>
              <a:rPr lang="zh-CN" altLang="en-US" b="1" dirty="0">
                <a:solidFill>
                  <a:schemeClr val="accent3">
                    <a:lumMod val="65000"/>
                  </a:schemeClr>
                </a:solidFill>
                <a:latin typeface="宋体 (正文)"/>
                <a:ea typeface="宋体" panose="02010600030101010101" pitchFamily="2" charset="-122"/>
              </a:rPr>
              <a:t>：高效用序列模式挖掘算法</a:t>
            </a:r>
            <a:endParaRPr lang="en-US" altLang="zh-CN" b="1" dirty="0">
              <a:solidFill>
                <a:schemeClr val="accent3">
                  <a:lumMod val="65000"/>
                </a:schemeClr>
              </a:solidFill>
              <a:latin typeface="宋体 (正文)"/>
              <a:ea typeface="宋体" panose="02010600030101010101" pitchFamily="2" charset="-122"/>
            </a:endParaRPr>
          </a:p>
          <a:p>
            <a:pPr marL="0" indent="0">
              <a:buNone/>
              <a:defRPr/>
            </a:pPr>
            <a:endParaRPr lang="en-US" altLang="zh-CN" sz="2800" b="1" dirty="0">
              <a:latin typeface="宋体 (正文)"/>
              <a:ea typeface="宋体" panose="02010600030101010101" pitchFamily="2" charset="-122"/>
            </a:endParaRP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2"/>
          <p:cNvSpPr txBox="1">
            <a:spLocks noChangeArrowheads="1"/>
          </p:cNvSpPr>
          <p:nvPr/>
        </p:nvSpPr>
        <p:spPr bwMode="auto">
          <a:xfrm>
            <a:off x="457200" y="457200"/>
            <a:ext cx="822960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lstStyle>
            <a:lvl1pPr algn="l" rtl="0" eaLnBrk="0" fontAlgn="base" hangingPunct="0">
              <a:spcBef>
                <a:spcPct val="0"/>
              </a:spcBef>
              <a:spcAft>
                <a:spcPct val="0"/>
              </a:spcAft>
              <a:defRPr sz="4400" kern="12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9pPr>
          </a:lstStyle>
          <a:p>
            <a:r>
              <a:rPr lang="en-US" altLang="zh-CN" sz="3200" b="1" dirty="0">
                <a:solidFill>
                  <a:schemeClr val="accent1">
                    <a:lumMod val="25000"/>
                  </a:schemeClr>
                </a:solidFill>
                <a:effectLst>
                  <a:outerShdw blurRad="38100" dist="38100" dir="2700000" algn="tl">
                    <a:srgbClr val="000000">
                      <a:alpha val="43137"/>
                    </a:srgbClr>
                  </a:outerShdw>
                </a:effectLst>
              </a:rPr>
              <a:t>6.3.2</a:t>
            </a:r>
            <a:r>
              <a:rPr lang="zh-CN" altLang="en-US" sz="3200" b="1" dirty="0">
                <a:solidFill>
                  <a:schemeClr val="accent1">
                    <a:lumMod val="25000"/>
                  </a:schemeClr>
                </a:solidFill>
                <a:effectLst>
                  <a:outerShdw blurRad="38100" dist="38100" dir="2700000" algn="tl">
                    <a:srgbClr val="000000">
                      <a:alpha val="43137"/>
                    </a:srgbClr>
                  </a:outerShdw>
                </a:effectLst>
              </a:rPr>
              <a:t>、</a:t>
            </a:r>
            <a:r>
              <a:rPr lang="en-US" altLang="zh-CN" sz="3200" b="1" dirty="0">
                <a:solidFill>
                  <a:schemeClr val="accent1">
                    <a:lumMod val="25000"/>
                  </a:schemeClr>
                </a:solidFill>
                <a:effectLst>
                  <a:outerShdw blurRad="38100" dist="38100" dir="2700000" algn="tl">
                    <a:srgbClr val="000000">
                      <a:alpha val="43137"/>
                    </a:srgbClr>
                  </a:outerShdw>
                </a:effectLst>
              </a:rPr>
              <a:t>FP-growth</a:t>
            </a:r>
            <a:r>
              <a:rPr lang="zh-CN" altLang="en-US" sz="3200" b="1" dirty="0">
                <a:solidFill>
                  <a:schemeClr val="accent1">
                    <a:lumMod val="25000"/>
                  </a:schemeClr>
                </a:solidFill>
                <a:effectLst>
                  <a:outerShdw blurRad="38100" dist="38100" dir="2700000" algn="tl">
                    <a:srgbClr val="000000">
                      <a:alpha val="43137"/>
                    </a:srgbClr>
                  </a:outerShdw>
                </a:effectLst>
              </a:rPr>
              <a:t>算法步骤</a:t>
            </a:r>
            <a:endParaRPr lang="zh-CN" altLang="en-US" sz="3200" b="1" dirty="0">
              <a:solidFill>
                <a:schemeClr val="accent1">
                  <a:lumMod val="25000"/>
                </a:schemeClr>
              </a:solidFill>
              <a:effectLst>
                <a:outerShdw blurRad="38100" dist="38100" dir="2700000" algn="tl">
                  <a:srgbClr val="000000">
                    <a:alpha val="43137"/>
                  </a:srgbClr>
                </a:outerShdw>
              </a:effectLst>
            </a:endParaRPr>
          </a:p>
        </p:txBody>
      </p:sp>
      <p:pic>
        <p:nvPicPr>
          <p:cNvPr id="9" name="图片 8"/>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7011" y="731022"/>
            <a:ext cx="4846638" cy="616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 name="组 10"/>
          <p:cNvGrpSpPr/>
          <p:nvPr/>
        </p:nvGrpSpPr>
        <p:grpSpPr bwMode="auto">
          <a:xfrm>
            <a:off x="4545739" y="726260"/>
            <a:ext cx="4664075" cy="6167437"/>
            <a:chOff x="1550572" y="-2838"/>
            <a:chExt cx="3993444" cy="5143500"/>
          </a:xfrm>
        </p:grpSpPr>
        <p:pic>
          <p:nvPicPr>
            <p:cNvPr id="51207" name="图片 1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50572" y="-2838"/>
              <a:ext cx="3993444"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矩形 12"/>
            <p:cNvSpPr/>
            <p:nvPr/>
          </p:nvSpPr>
          <p:spPr>
            <a:xfrm>
              <a:off x="2915248" y="771666"/>
              <a:ext cx="864476" cy="43160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800"/>
                <a:t>扫描数据库，提取所有项集，作为候选集</a:t>
              </a:r>
              <a:r>
                <a:rPr kumimoji="1" lang="en-US" altLang="zh-CN" sz="800"/>
                <a:t>C1</a:t>
              </a:r>
              <a:endParaRPr kumimoji="1" lang="zh-CN" altLang="en-US" sz="800"/>
            </a:p>
          </p:txBody>
        </p:sp>
      </p:grpSp>
      <p:grpSp>
        <p:nvGrpSpPr>
          <p:cNvPr id="3" name="组合 2"/>
          <p:cNvGrpSpPr/>
          <p:nvPr/>
        </p:nvGrpSpPr>
        <p:grpSpPr>
          <a:xfrm>
            <a:off x="1125306" y="2840482"/>
            <a:ext cx="6840866" cy="1938992"/>
            <a:chOff x="1481255" y="3493297"/>
            <a:chExt cx="6840866" cy="1938992"/>
          </a:xfrm>
        </p:grpSpPr>
        <p:sp>
          <p:nvSpPr>
            <p:cNvPr id="2" name="矩形: 圆角 1"/>
            <p:cNvSpPr/>
            <p:nvPr/>
          </p:nvSpPr>
          <p:spPr>
            <a:xfrm>
              <a:off x="1481255" y="3501008"/>
              <a:ext cx="6696744" cy="19235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a:spLocks noChangeArrowheads="1"/>
            </p:cNvSpPr>
            <p:nvPr/>
          </p:nvSpPr>
          <p:spPr bwMode="auto">
            <a:xfrm>
              <a:off x="1619672" y="3493297"/>
              <a:ext cx="6702449"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400" b="1" dirty="0">
                  <a:solidFill>
                    <a:srgbClr val="323E32"/>
                  </a:solidFill>
                  <a:latin typeface="宋体" panose="02010600030101010101" pitchFamily="2" charset="-122"/>
                </a:rPr>
                <a:t>对比流程图可以直观的发现</a:t>
              </a:r>
              <a:r>
                <a:rPr lang="en-US" altLang="zh-CN" sz="2400" b="1" dirty="0" err="1">
                  <a:solidFill>
                    <a:srgbClr val="323E32"/>
                  </a:solidFill>
                  <a:latin typeface="宋体" panose="02010600030101010101" pitchFamily="2" charset="-122"/>
                </a:rPr>
                <a:t>Apriori</a:t>
              </a:r>
              <a:r>
                <a:rPr lang="zh-CN" altLang="en-US" sz="2400" b="1" dirty="0">
                  <a:solidFill>
                    <a:srgbClr val="323E32"/>
                  </a:solidFill>
                  <a:latin typeface="宋体" panose="02010600030101010101" pitchFamily="2" charset="-122"/>
                </a:rPr>
                <a:t>算法在</a:t>
              </a:r>
              <a:r>
                <a:rPr lang="zh-CN" altLang="en-US" sz="2400" b="1" dirty="0">
                  <a:solidFill>
                    <a:srgbClr val="FF0000"/>
                  </a:solidFill>
                  <a:latin typeface="宋体" panose="02010600030101010101" pitchFamily="2" charset="-122"/>
                </a:rPr>
                <a:t>每一次</a:t>
              </a:r>
              <a:r>
                <a:rPr lang="zh-CN" altLang="en-US" sz="2400" b="1" dirty="0">
                  <a:solidFill>
                    <a:srgbClr val="323E32"/>
                  </a:solidFill>
                  <a:latin typeface="宋体" panose="02010600030101010101" pitchFamily="2" charset="-122"/>
                </a:rPr>
                <a:t>产生候选集时</a:t>
              </a:r>
              <a:r>
                <a:rPr lang="zh-CN" altLang="en-US" sz="2400" b="1" dirty="0">
                  <a:solidFill>
                    <a:srgbClr val="FF0000"/>
                  </a:solidFill>
                  <a:latin typeface="宋体" panose="02010600030101010101" pitchFamily="2" charset="-122"/>
                </a:rPr>
                <a:t>都要扫描一次数据库</a:t>
              </a:r>
              <a:r>
                <a:rPr lang="zh-CN" altLang="en-US" sz="2400" b="1" dirty="0">
                  <a:solidFill>
                    <a:srgbClr val="323E32"/>
                  </a:solidFill>
                  <a:latin typeface="宋体" panose="02010600030101010101" pitchFamily="2" charset="-122"/>
                </a:rPr>
                <a:t>，而</a:t>
              </a:r>
              <a:r>
                <a:rPr lang="en-US" altLang="zh-CN" sz="2400" b="1" dirty="0">
                  <a:solidFill>
                    <a:srgbClr val="323E32"/>
                  </a:solidFill>
                  <a:latin typeface="宋体" panose="02010600030101010101" pitchFamily="2" charset="-122"/>
                </a:rPr>
                <a:t>FP-growth</a:t>
              </a:r>
              <a:r>
                <a:rPr lang="zh-CN" altLang="en-US" sz="2400" b="1" dirty="0">
                  <a:solidFill>
                    <a:srgbClr val="323E32"/>
                  </a:solidFill>
                  <a:latin typeface="宋体" panose="02010600030101010101" pitchFamily="2" charset="-122"/>
                </a:rPr>
                <a:t>则</a:t>
              </a:r>
              <a:r>
                <a:rPr lang="zh-CN" altLang="en-US" sz="2400" b="1" dirty="0">
                  <a:solidFill>
                    <a:srgbClr val="FF0000"/>
                  </a:solidFill>
                  <a:latin typeface="宋体" panose="02010600030101010101" pitchFamily="2" charset="-122"/>
                </a:rPr>
                <a:t>利用树形结构</a:t>
              </a:r>
              <a:r>
                <a:rPr lang="zh-CN" altLang="en-US" sz="2400" b="1" dirty="0">
                  <a:solidFill>
                    <a:srgbClr val="323E32"/>
                  </a:solidFill>
                  <a:latin typeface="宋体" panose="02010600030101010101" pitchFamily="2" charset="-122"/>
                </a:rPr>
                <a:t>，无需产生候选项集而是</a:t>
              </a:r>
              <a:r>
                <a:rPr lang="zh-CN" altLang="en-US" sz="2400" b="1" dirty="0">
                  <a:solidFill>
                    <a:srgbClr val="FF0000"/>
                  </a:solidFill>
                  <a:latin typeface="宋体" panose="02010600030101010101" pitchFamily="2" charset="-122"/>
                </a:rPr>
                <a:t>直接得到频繁项集</a:t>
              </a:r>
              <a:r>
                <a:rPr lang="zh-CN" altLang="en-US" sz="2400" b="1" dirty="0">
                  <a:solidFill>
                    <a:srgbClr val="323E32"/>
                  </a:solidFill>
                  <a:latin typeface="宋体" panose="02010600030101010101" pitchFamily="2" charset="-122"/>
                </a:rPr>
                <a:t>，大大减少了扫描交易数据库的次数。</a:t>
              </a:r>
              <a:endParaRPr lang="zh-CN" altLang="en-US" sz="2400" b="1" dirty="0">
                <a:latin typeface="宋体" panose="02010600030101010101" pitchFamily="2" charset="-122"/>
              </a:endParaRPr>
            </a:p>
          </p:txBody>
        </p:sp>
      </p:grpSp>
    </p:spTree>
  </p:cSld>
  <p:clrMapOvr>
    <a:masterClrMapping/>
  </p:clrMapOvr>
  <p:transition spd="med" advTm="0"/>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 name="表格 40"/>
          <p:cNvGraphicFramePr>
            <a:graphicFrameLocks noGrp="1"/>
          </p:cNvGraphicFramePr>
          <p:nvPr/>
        </p:nvGraphicFramePr>
        <p:xfrm>
          <a:off x="687388" y="2205038"/>
          <a:ext cx="3668712" cy="3524250"/>
        </p:xfrm>
        <a:graphic>
          <a:graphicData uri="http://schemas.openxmlformats.org/drawingml/2006/table">
            <a:tbl>
              <a:tblPr/>
              <a:tblGrid>
                <a:gridCol w="1090612"/>
                <a:gridCol w="2578100"/>
              </a:tblGrid>
              <a:tr h="352425">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rgbClr val="FFFFFF"/>
                          </a:solidFill>
                          <a:effectLst/>
                          <a:latin typeface="Arial" panose="020B0604020202020204" pitchFamily="34" charset="0"/>
                          <a:ea typeface="宋体" panose="02010600030101010101" pitchFamily="2" charset="-122"/>
                        </a:rPr>
                        <a:t>Tid</a:t>
                      </a:r>
                      <a:endParaRPr kumimoji="0" lang="zh-CN" altLang="en-US" sz="1600" b="1" i="0" u="none" strike="noStrike" cap="none" normalizeH="0" baseline="0">
                        <a:ln>
                          <a:noFill/>
                        </a:ln>
                        <a:solidFill>
                          <a:srgbClr val="FFFFFF"/>
                        </a:solidFill>
                        <a:effectLst/>
                        <a:latin typeface="Arial" panose="020B0604020202020204" pitchFamily="34" charset="0"/>
                        <a:ea typeface="宋体" panose="02010600030101010101" pitchFamily="2" charset="-122"/>
                      </a:endParaRPr>
                    </a:p>
                  </a:txBody>
                  <a:tcPr marL="55782" marR="55782" marT="27883" marB="2788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rgbClr val="FFFFFF"/>
                          </a:solidFill>
                          <a:effectLst/>
                          <a:latin typeface="Arial" panose="020B0604020202020204" pitchFamily="34" charset="0"/>
                          <a:ea typeface="宋体" panose="02010600030101010101" pitchFamily="2" charset="-122"/>
                        </a:rPr>
                        <a:t>Items</a:t>
                      </a:r>
                      <a:endParaRPr kumimoji="0" lang="zh-CN" altLang="en-US" sz="1600" b="1" i="0" u="none" strike="noStrike" cap="none" normalizeH="0" baseline="0">
                        <a:ln>
                          <a:noFill/>
                        </a:ln>
                        <a:solidFill>
                          <a:srgbClr val="FFFFFF"/>
                        </a:solidFill>
                        <a:effectLst/>
                        <a:latin typeface="Arial" panose="020B0604020202020204" pitchFamily="34" charset="0"/>
                        <a:ea typeface="宋体" panose="02010600030101010101" pitchFamily="2" charset="-122"/>
                      </a:endParaRPr>
                    </a:p>
                  </a:txBody>
                  <a:tcPr marL="55782" marR="55782" marT="27883" marB="2788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52425">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Arial" panose="020B0604020202020204" pitchFamily="34" charset="0"/>
                          <a:ea typeface="宋体" panose="02010600030101010101" pitchFamily="2" charset="-122"/>
                        </a:rPr>
                        <a:t>1</a:t>
                      </a:r>
                      <a:endParaRPr kumimoji="0" lang="zh-CN" altLang="en-US" sz="16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55782" marR="55782" marT="27883" marB="2788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0" i="0" u="none" strike="noStrike" cap="none" normalizeH="0" baseline="0">
                          <a:ln>
                            <a:noFill/>
                          </a:ln>
                          <a:solidFill>
                            <a:srgbClr val="000000"/>
                          </a:solidFill>
                          <a:effectLst/>
                          <a:latin typeface="Arial" panose="020B0604020202020204" pitchFamily="34" charset="0"/>
                          <a:ea typeface="宋体" panose="02010600030101010101" pitchFamily="2" charset="-122"/>
                        </a:rPr>
                        <a:t>啤酒，牛奶，炸鸡</a:t>
                      </a:r>
                      <a:endParaRPr kumimoji="0" lang="zh-CN" altLang="en-US" sz="16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55782" marR="55782" marT="27883" marB="2788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tr>
              <a:tr h="352425">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Arial" panose="020B0604020202020204" pitchFamily="34" charset="0"/>
                          <a:ea typeface="宋体" panose="02010600030101010101" pitchFamily="2" charset="-122"/>
                        </a:rPr>
                        <a:t>2</a:t>
                      </a:r>
                      <a:endParaRPr kumimoji="0" lang="zh-CN" altLang="en-US" sz="16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55782" marR="55782" marT="27883" marB="2788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EFFF"/>
                    </a:solid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0" i="0" u="none" strike="noStrike" cap="none" normalizeH="0" baseline="0">
                          <a:ln>
                            <a:noFill/>
                          </a:ln>
                          <a:solidFill>
                            <a:srgbClr val="000000"/>
                          </a:solidFill>
                          <a:effectLst/>
                          <a:latin typeface="Arial" panose="020B0604020202020204" pitchFamily="34" charset="0"/>
                          <a:ea typeface="宋体" panose="02010600030101010101" pitchFamily="2" charset="-122"/>
                        </a:rPr>
                        <a:t>牛奶，面包</a:t>
                      </a:r>
                      <a:endParaRPr kumimoji="0" lang="zh-CN" altLang="en-US" sz="16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55782" marR="55782" marT="27883" marB="2788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EFFF"/>
                    </a:solidFill>
                  </a:tcPr>
                </a:tc>
              </a:tr>
              <a:tr h="352425">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Arial" panose="020B0604020202020204" pitchFamily="34" charset="0"/>
                          <a:ea typeface="宋体" panose="02010600030101010101" pitchFamily="2" charset="-122"/>
                        </a:rPr>
                        <a:t>3</a:t>
                      </a:r>
                      <a:endParaRPr kumimoji="0" lang="zh-CN" altLang="en-US" sz="16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55782" marR="55782" marT="27883" marB="2788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0" i="0" u="none" strike="noStrike" cap="none" normalizeH="0" baseline="0">
                          <a:ln>
                            <a:noFill/>
                          </a:ln>
                          <a:solidFill>
                            <a:srgbClr val="000000"/>
                          </a:solidFill>
                          <a:effectLst/>
                          <a:latin typeface="Arial" panose="020B0604020202020204" pitchFamily="34" charset="0"/>
                          <a:ea typeface="宋体" panose="02010600030101010101" pitchFamily="2" charset="-122"/>
                        </a:rPr>
                        <a:t>牛奶，尿布</a:t>
                      </a:r>
                      <a:endParaRPr kumimoji="0" lang="zh-CN" altLang="en-US" sz="16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55782" marR="55782" marT="27883" marB="2788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tr>
              <a:tr h="352425">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Arial" panose="020B0604020202020204" pitchFamily="34" charset="0"/>
                          <a:ea typeface="宋体" panose="02010600030101010101" pitchFamily="2" charset="-122"/>
                        </a:rPr>
                        <a:t>4</a:t>
                      </a:r>
                      <a:endParaRPr kumimoji="0" lang="zh-CN" altLang="en-US" sz="16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55782" marR="55782" marT="27883" marB="2788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EFFF"/>
                    </a:solid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0" i="0" u="none" strike="noStrike" cap="none" normalizeH="0" baseline="0">
                          <a:ln>
                            <a:noFill/>
                          </a:ln>
                          <a:solidFill>
                            <a:srgbClr val="000000"/>
                          </a:solidFill>
                          <a:effectLst/>
                          <a:latin typeface="Arial" panose="020B0604020202020204" pitchFamily="34" charset="0"/>
                          <a:ea typeface="宋体" panose="02010600030101010101" pitchFamily="2" charset="-122"/>
                        </a:rPr>
                        <a:t>啤酒，牛奶，面包</a:t>
                      </a:r>
                      <a:endParaRPr kumimoji="0" lang="zh-CN" altLang="en-US" sz="16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55782" marR="55782" marT="27883" marB="2788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EFFF"/>
                    </a:solidFill>
                  </a:tcPr>
                </a:tc>
              </a:tr>
              <a:tr h="352425">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Arial" panose="020B0604020202020204" pitchFamily="34" charset="0"/>
                          <a:ea typeface="宋体" panose="02010600030101010101" pitchFamily="2" charset="-122"/>
                        </a:rPr>
                        <a:t>5</a:t>
                      </a:r>
                      <a:endParaRPr kumimoji="0" lang="zh-CN" altLang="en-US" sz="16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55782" marR="55782" marT="27883" marB="2788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0" i="0" u="none" strike="noStrike" cap="none" normalizeH="0" baseline="0">
                          <a:ln>
                            <a:noFill/>
                          </a:ln>
                          <a:solidFill>
                            <a:srgbClr val="000000"/>
                          </a:solidFill>
                          <a:effectLst/>
                          <a:latin typeface="Arial" panose="020B0604020202020204" pitchFamily="34" charset="0"/>
                          <a:ea typeface="宋体" panose="02010600030101010101" pitchFamily="2" charset="-122"/>
                        </a:rPr>
                        <a:t>啤酒，尿布</a:t>
                      </a:r>
                      <a:endParaRPr kumimoji="0" lang="zh-CN" altLang="en-US" sz="16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55782" marR="55782" marT="27883" marB="2788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tr>
              <a:tr h="352425">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Arial" panose="020B0604020202020204" pitchFamily="34" charset="0"/>
                          <a:ea typeface="宋体" panose="02010600030101010101" pitchFamily="2" charset="-122"/>
                        </a:rPr>
                        <a:t>6</a:t>
                      </a:r>
                      <a:endParaRPr kumimoji="0" lang="zh-CN" altLang="en-US" sz="16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55782" marR="55782" marT="27883" marB="2788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EFFF"/>
                    </a:solid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0" i="0" u="none" strike="noStrike" cap="none" normalizeH="0" baseline="0">
                          <a:ln>
                            <a:noFill/>
                          </a:ln>
                          <a:solidFill>
                            <a:srgbClr val="000000"/>
                          </a:solidFill>
                          <a:effectLst/>
                          <a:latin typeface="Arial" panose="020B0604020202020204" pitchFamily="34" charset="0"/>
                          <a:ea typeface="宋体" panose="02010600030101010101" pitchFamily="2" charset="-122"/>
                        </a:rPr>
                        <a:t>牛奶，尿布</a:t>
                      </a:r>
                      <a:endParaRPr kumimoji="0" lang="zh-CN" altLang="en-US" sz="16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55782" marR="55782" marT="27883" marB="2788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EFFF"/>
                    </a:solidFill>
                  </a:tcPr>
                </a:tc>
              </a:tr>
              <a:tr h="352425">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Arial" panose="020B0604020202020204" pitchFamily="34" charset="0"/>
                          <a:ea typeface="宋体" panose="02010600030101010101" pitchFamily="2" charset="-122"/>
                        </a:rPr>
                        <a:t>7</a:t>
                      </a:r>
                      <a:endParaRPr kumimoji="0" lang="zh-CN" altLang="en-US" sz="16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55782" marR="55782" marT="27883" marB="2788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0" i="0" u="none" strike="noStrike" cap="none" normalizeH="0" baseline="0">
                          <a:ln>
                            <a:noFill/>
                          </a:ln>
                          <a:solidFill>
                            <a:srgbClr val="000000"/>
                          </a:solidFill>
                          <a:effectLst/>
                          <a:latin typeface="Arial" panose="020B0604020202020204" pitchFamily="34" charset="0"/>
                          <a:ea typeface="宋体" panose="02010600030101010101" pitchFamily="2" charset="-122"/>
                        </a:rPr>
                        <a:t>啤酒，尿布</a:t>
                      </a:r>
                      <a:endParaRPr kumimoji="0" lang="zh-CN" altLang="en-US" sz="16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55782" marR="55782" marT="27883" marB="2788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tr>
              <a:tr h="352425">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Arial" panose="020B0604020202020204" pitchFamily="34" charset="0"/>
                          <a:ea typeface="宋体" panose="02010600030101010101" pitchFamily="2" charset="-122"/>
                        </a:rPr>
                        <a:t>8</a:t>
                      </a:r>
                      <a:endParaRPr kumimoji="0" lang="zh-CN" altLang="en-US" sz="16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55782" marR="55782" marT="27883" marB="2788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EFFF"/>
                    </a:solid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0" i="0" u="none" strike="noStrike" cap="none" normalizeH="0" baseline="0">
                          <a:ln>
                            <a:noFill/>
                          </a:ln>
                          <a:solidFill>
                            <a:srgbClr val="000000"/>
                          </a:solidFill>
                          <a:effectLst/>
                          <a:latin typeface="Arial" panose="020B0604020202020204" pitchFamily="34" charset="0"/>
                          <a:ea typeface="宋体" panose="02010600030101010101" pitchFamily="2" charset="-122"/>
                        </a:rPr>
                        <a:t>啤酒，牛奶，尿布，炸鸡</a:t>
                      </a:r>
                      <a:endParaRPr kumimoji="0" lang="zh-CN" altLang="en-US" sz="16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55782" marR="55782" marT="27883" marB="2788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EFFF"/>
                    </a:solidFill>
                  </a:tcPr>
                </a:tc>
              </a:tr>
              <a:tr h="352425">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Arial" panose="020B0604020202020204" pitchFamily="34" charset="0"/>
                          <a:ea typeface="宋体" panose="02010600030101010101" pitchFamily="2" charset="-122"/>
                        </a:rPr>
                        <a:t>9</a:t>
                      </a:r>
                      <a:endParaRPr kumimoji="0" lang="zh-CN" altLang="en-US" sz="16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55782" marR="55782" marT="27883" marB="2788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0" i="0" u="none" strike="noStrike" cap="none" normalizeH="0" baseline="0">
                          <a:ln>
                            <a:noFill/>
                          </a:ln>
                          <a:solidFill>
                            <a:srgbClr val="000000"/>
                          </a:solidFill>
                          <a:effectLst/>
                          <a:latin typeface="Arial" panose="020B0604020202020204" pitchFamily="34" charset="0"/>
                          <a:ea typeface="宋体" panose="02010600030101010101" pitchFamily="2" charset="-122"/>
                        </a:rPr>
                        <a:t>啤酒，牛奶，尿布</a:t>
                      </a:r>
                      <a:endParaRPr kumimoji="0" lang="zh-CN" altLang="en-US" sz="16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55782" marR="55782" marT="27883" marB="2788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tr>
            </a:tbl>
          </a:graphicData>
        </a:graphic>
      </p:graphicFrame>
      <p:sp>
        <p:nvSpPr>
          <p:cNvPr id="42" name="文本框 41"/>
          <p:cNvSpPr txBox="1"/>
          <p:nvPr/>
        </p:nvSpPr>
        <p:spPr>
          <a:xfrm>
            <a:off x="1403350" y="1773238"/>
            <a:ext cx="1620838" cy="307975"/>
          </a:xfrm>
          <a:prstGeom prst="rect">
            <a:avLst/>
          </a:prstGeom>
          <a:noFill/>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1400">
                <a:solidFill>
                  <a:srgbClr val="404040"/>
                </a:solidFill>
                <a:latin typeface="微软雅黑" panose="020B0503020204020204" pitchFamily="34" charset="-122"/>
                <a:ea typeface="微软雅黑" panose="020B0503020204020204" pitchFamily="34" charset="-122"/>
              </a:rPr>
              <a:t>事务数据库的建立</a:t>
            </a:r>
            <a:endParaRPr kumimoji="1" lang="zh-CN" altLang="en-US" sz="1400">
              <a:solidFill>
                <a:srgbClr val="404040"/>
              </a:solidFill>
              <a:latin typeface="微软雅黑" panose="020B0503020204020204" pitchFamily="34" charset="-122"/>
              <a:ea typeface="微软雅黑" panose="020B0503020204020204" pitchFamily="34" charset="-122"/>
            </a:endParaRPr>
          </a:p>
        </p:txBody>
      </p:sp>
      <p:graphicFrame>
        <p:nvGraphicFramePr>
          <p:cNvPr id="43" name="表格 42"/>
          <p:cNvGraphicFramePr>
            <a:graphicFrameLocks noGrp="1"/>
          </p:cNvGraphicFramePr>
          <p:nvPr/>
        </p:nvGraphicFramePr>
        <p:xfrm>
          <a:off x="4618038" y="2708275"/>
          <a:ext cx="3911600" cy="673100"/>
        </p:xfrm>
        <a:graphic>
          <a:graphicData uri="http://schemas.openxmlformats.org/drawingml/2006/table">
            <a:tbl>
              <a:tblPr/>
              <a:tblGrid>
                <a:gridCol w="782637"/>
                <a:gridCol w="782638"/>
                <a:gridCol w="781050"/>
                <a:gridCol w="782637"/>
                <a:gridCol w="782638"/>
              </a:tblGrid>
              <a:tr h="336550">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rgbClr val="FFFFFF"/>
                          </a:solidFill>
                          <a:effectLst/>
                          <a:latin typeface="Arial" panose="020B0604020202020204" pitchFamily="34" charset="0"/>
                          <a:ea typeface="宋体" panose="02010600030101010101" pitchFamily="2" charset="-122"/>
                        </a:rPr>
                        <a:t>啤酒</a:t>
                      </a:r>
                      <a:endParaRPr kumimoji="0" lang="zh-CN" altLang="en-US" sz="1600" b="1" i="0" u="none" strike="noStrike" cap="none" normalizeH="0" baseline="0">
                        <a:ln>
                          <a:noFill/>
                        </a:ln>
                        <a:solidFill>
                          <a:srgbClr val="FFFFFF"/>
                        </a:solidFill>
                        <a:effectLst/>
                        <a:latin typeface="Arial" panose="020B0604020202020204" pitchFamily="34" charset="0"/>
                        <a:ea typeface="宋体" panose="02010600030101010101" pitchFamily="2" charset="-122"/>
                      </a:endParaRPr>
                    </a:p>
                  </a:txBody>
                  <a:tcPr marL="91428" marR="91428" marT="45785" marB="4578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rgbClr val="FFFFFF"/>
                          </a:solidFill>
                          <a:effectLst/>
                          <a:latin typeface="Arial" panose="020B0604020202020204" pitchFamily="34" charset="0"/>
                          <a:ea typeface="宋体" panose="02010600030101010101" pitchFamily="2" charset="-122"/>
                        </a:rPr>
                        <a:t>牛奶</a:t>
                      </a:r>
                      <a:endParaRPr kumimoji="0" lang="zh-CN" altLang="en-US" sz="1600" b="1" i="0" u="none" strike="noStrike" cap="none" normalizeH="0" baseline="0">
                        <a:ln>
                          <a:noFill/>
                        </a:ln>
                        <a:solidFill>
                          <a:srgbClr val="FFFFFF"/>
                        </a:solidFill>
                        <a:effectLst/>
                        <a:latin typeface="Arial" panose="020B0604020202020204" pitchFamily="34" charset="0"/>
                        <a:ea typeface="宋体" panose="02010600030101010101" pitchFamily="2" charset="-122"/>
                      </a:endParaRPr>
                    </a:p>
                  </a:txBody>
                  <a:tcPr marL="91428" marR="91428" marT="45785" marB="4578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rgbClr val="FFFFFF"/>
                          </a:solidFill>
                          <a:effectLst/>
                          <a:latin typeface="Arial" panose="020B0604020202020204" pitchFamily="34" charset="0"/>
                          <a:ea typeface="宋体" panose="02010600030101010101" pitchFamily="2" charset="-122"/>
                        </a:rPr>
                        <a:t>尿布</a:t>
                      </a:r>
                      <a:endParaRPr kumimoji="0" lang="zh-CN" altLang="en-US" sz="1600" b="1" i="0" u="none" strike="noStrike" cap="none" normalizeH="0" baseline="0">
                        <a:ln>
                          <a:noFill/>
                        </a:ln>
                        <a:solidFill>
                          <a:srgbClr val="FFFFFF"/>
                        </a:solidFill>
                        <a:effectLst/>
                        <a:latin typeface="Arial" panose="020B0604020202020204" pitchFamily="34" charset="0"/>
                        <a:ea typeface="宋体" panose="02010600030101010101" pitchFamily="2" charset="-122"/>
                      </a:endParaRPr>
                    </a:p>
                  </a:txBody>
                  <a:tcPr marL="91428" marR="91428" marT="45785" marB="4578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rgbClr val="FFFFFF"/>
                          </a:solidFill>
                          <a:effectLst/>
                          <a:latin typeface="Arial" panose="020B0604020202020204" pitchFamily="34" charset="0"/>
                          <a:ea typeface="宋体" panose="02010600030101010101" pitchFamily="2" charset="-122"/>
                        </a:rPr>
                        <a:t>面包</a:t>
                      </a:r>
                      <a:endParaRPr kumimoji="0" lang="zh-CN" altLang="en-US" sz="1600" b="1" i="0" u="none" strike="noStrike" cap="none" normalizeH="0" baseline="0">
                        <a:ln>
                          <a:noFill/>
                        </a:ln>
                        <a:solidFill>
                          <a:srgbClr val="FFFFFF"/>
                        </a:solidFill>
                        <a:effectLst/>
                        <a:latin typeface="Arial" panose="020B0604020202020204" pitchFamily="34" charset="0"/>
                        <a:ea typeface="宋体" panose="02010600030101010101" pitchFamily="2" charset="-122"/>
                      </a:endParaRPr>
                    </a:p>
                  </a:txBody>
                  <a:tcPr marL="91428" marR="91428" marT="45785" marB="4578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rgbClr val="FFFFFF"/>
                          </a:solidFill>
                          <a:effectLst/>
                          <a:latin typeface="Arial" panose="020B0604020202020204" pitchFamily="34" charset="0"/>
                          <a:ea typeface="宋体" panose="02010600030101010101" pitchFamily="2" charset="-122"/>
                        </a:rPr>
                        <a:t>炸鸡</a:t>
                      </a:r>
                      <a:endParaRPr kumimoji="0" lang="zh-CN" altLang="en-US" sz="1600" b="1" i="0" u="none" strike="noStrike" cap="none" normalizeH="0" baseline="0">
                        <a:ln>
                          <a:noFill/>
                        </a:ln>
                        <a:solidFill>
                          <a:srgbClr val="FFFFFF"/>
                        </a:solidFill>
                        <a:effectLst/>
                        <a:latin typeface="Arial" panose="020B0604020202020204" pitchFamily="34" charset="0"/>
                        <a:ea typeface="宋体" panose="02010600030101010101" pitchFamily="2" charset="-122"/>
                      </a:endParaRPr>
                    </a:p>
                  </a:txBody>
                  <a:tcPr marL="91428" marR="91428" marT="45785" marB="4578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36550">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Arial" panose="020B0604020202020204" pitchFamily="34" charset="0"/>
                          <a:ea typeface="宋体" panose="02010600030101010101" pitchFamily="2" charset="-122"/>
                        </a:rPr>
                        <a:t>6</a:t>
                      </a:r>
                      <a:endParaRPr kumimoji="0" lang="zh-CN" altLang="en-US" sz="16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91428" marR="91428" marT="45785" marB="4578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Arial" panose="020B0604020202020204" pitchFamily="34" charset="0"/>
                          <a:ea typeface="宋体" panose="02010600030101010101" pitchFamily="2" charset="-122"/>
                        </a:rPr>
                        <a:t>7</a:t>
                      </a:r>
                      <a:endParaRPr kumimoji="0" lang="zh-CN" altLang="en-US" sz="16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91428" marR="91428" marT="45785" marB="4578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Arial" panose="020B0604020202020204" pitchFamily="34" charset="0"/>
                          <a:ea typeface="宋体" panose="02010600030101010101" pitchFamily="2" charset="-122"/>
                        </a:rPr>
                        <a:t>6</a:t>
                      </a:r>
                      <a:endParaRPr kumimoji="0" lang="zh-CN" altLang="en-US" sz="16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91428" marR="91428" marT="45785" marB="4578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Arial" panose="020B0604020202020204" pitchFamily="34" charset="0"/>
                          <a:ea typeface="宋体" panose="02010600030101010101" pitchFamily="2" charset="-122"/>
                        </a:rPr>
                        <a:t>2</a:t>
                      </a:r>
                      <a:endParaRPr kumimoji="0" lang="zh-CN" altLang="en-US" sz="16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91428" marR="91428" marT="45785" marB="4578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Arial" panose="020B0604020202020204" pitchFamily="34" charset="0"/>
                          <a:ea typeface="宋体" panose="02010600030101010101" pitchFamily="2" charset="-122"/>
                        </a:rPr>
                        <a:t>2</a:t>
                      </a:r>
                      <a:endParaRPr kumimoji="0" lang="zh-CN" altLang="en-US" sz="16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91428" marR="91428" marT="45785" marB="4578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tr>
            </a:tbl>
          </a:graphicData>
        </a:graphic>
      </p:graphicFrame>
      <p:sp>
        <p:nvSpPr>
          <p:cNvPr id="44" name="文本框 43"/>
          <p:cNvSpPr txBox="1"/>
          <p:nvPr/>
        </p:nvSpPr>
        <p:spPr>
          <a:xfrm>
            <a:off x="5362575" y="2349500"/>
            <a:ext cx="2794000" cy="306388"/>
          </a:xfrm>
          <a:prstGeom prst="rect">
            <a:avLst/>
          </a:prstGeom>
          <a:noFill/>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1400">
                <a:solidFill>
                  <a:srgbClr val="404040"/>
                </a:solidFill>
                <a:latin typeface="微软雅黑" panose="020B0503020204020204" pitchFamily="34" charset="-122"/>
                <a:ea typeface="微软雅黑" panose="020B0503020204020204" pitchFamily="34" charset="-122"/>
              </a:rPr>
              <a:t>扫描事物数据库得到频繁项目集</a:t>
            </a:r>
            <a:r>
              <a:rPr kumimoji="1" lang="en-US" altLang="zh-CN" sz="1400">
                <a:solidFill>
                  <a:srgbClr val="404040"/>
                </a:solidFill>
                <a:latin typeface="微软雅黑" panose="020B0503020204020204" pitchFamily="34" charset="-122"/>
                <a:ea typeface="微软雅黑" panose="020B0503020204020204" pitchFamily="34" charset="-122"/>
              </a:rPr>
              <a:t>F</a:t>
            </a:r>
            <a:endParaRPr kumimoji="1" lang="zh-CN" altLang="en-US" sz="1400">
              <a:solidFill>
                <a:srgbClr val="404040"/>
              </a:solidFill>
              <a:latin typeface="微软雅黑" panose="020B0503020204020204" pitchFamily="34" charset="-122"/>
              <a:ea typeface="微软雅黑" panose="020B0503020204020204" pitchFamily="34" charset="-122"/>
            </a:endParaRPr>
          </a:p>
        </p:txBody>
      </p:sp>
      <p:graphicFrame>
        <p:nvGraphicFramePr>
          <p:cNvPr id="45" name="表格 44"/>
          <p:cNvGraphicFramePr>
            <a:graphicFrameLocks noGrp="1"/>
          </p:cNvGraphicFramePr>
          <p:nvPr/>
        </p:nvGraphicFramePr>
        <p:xfrm>
          <a:off x="4618038" y="4222750"/>
          <a:ext cx="3911600" cy="673100"/>
        </p:xfrm>
        <a:graphic>
          <a:graphicData uri="http://schemas.openxmlformats.org/drawingml/2006/table">
            <a:tbl>
              <a:tblPr/>
              <a:tblGrid>
                <a:gridCol w="782637"/>
                <a:gridCol w="782638"/>
                <a:gridCol w="781050"/>
                <a:gridCol w="782637"/>
                <a:gridCol w="782638"/>
              </a:tblGrid>
              <a:tr h="336550">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rgbClr val="FFFFFF"/>
                          </a:solidFill>
                          <a:effectLst/>
                          <a:latin typeface="Arial" panose="020B0604020202020204" pitchFamily="34" charset="0"/>
                          <a:ea typeface="宋体" panose="02010600030101010101" pitchFamily="2" charset="-122"/>
                        </a:rPr>
                        <a:t>牛奶</a:t>
                      </a:r>
                      <a:endParaRPr kumimoji="0" lang="zh-CN" altLang="en-US" sz="1600" b="1" i="0" u="none" strike="noStrike" cap="none" normalizeH="0" baseline="0">
                        <a:ln>
                          <a:noFill/>
                        </a:ln>
                        <a:solidFill>
                          <a:srgbClr val="FFFFFF"/>
                        </a:solidFill>
                        <a:effectLst/>
                        <a:latin typeface="Arial" panose="020B0604020202020204" pitchFamily="34" charset="0"/>
                        <a:ea typeface="宋体" panose="02010600030101010101" pitchFamily="2" charset="-122"/>
                      </a:endParaRPr>
                    </a:p>
                  </a:txBody>
                  <a:tcPr marL="91428" marR="91428" marT="45785" marB="4578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rgbClr val="FFFFFF"/>
                          </a:solidFill>
                          <a:effectLst/>
                          <a:latin typeface="Arial" panose="020B0604020202020204" pitchFamily="34" charset="0"/>
                          <a:ea typeface="宋体" panose="02010600030101010101" pitchFamily="2" charset="-122"/>
                        </a:rPr>
                        <a:t>啤酒</a:t>
                      </a:r>
                      <a:endParaRPr kumimoji="0" lang="zh-CN" altLang="en-US" sz="1600" b="1" i="0" u="none" strike="noStrike" cap="none" normalizeH="0" baseline="0">
                        <a:ln>
                          <a:noFill/>
                        </a:ln>
                        <a:solidFill>
                          <a:srgbClr val="FFFFFF"/>
                        </a:solidFill>
                        <a:effectLst/>
                        <a:latin typeface="Arial" panose="020B0604020202020204" pitchFamily="34" charset="0"/>
                        <a:ea typeface="宋体" panose="02010600030101010101" pitchFamily="2" charset="-122"/>
                      </a:endParaRPr>
                    </a:p>
                  </a:txBody>
                  <a:tcPr marL="91428" marR="91428" marT="45785" marB="4578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rgbClr val="FFFFFF"/>
                          </a:solidFill>
                          <a:effectLst/>
                          <a:latin typeface="Arial" panose="020B0604020202020204" pitchFamily="34" charset="0"/>
                          <a:ea typeface="宋体" panose="02010600030101010101" pitchFamily="2" charset="-122"/>
                        </a:rPr>
                        <a:t>尿布</a:t>
                      </a:r>
                      <a:endParaRPr kumimoji="0" lang="zh-CN" altLang="en-US" sz="1600" b="1" i="0" u="none" strike="noStrike" cap="none" normalizeH="0" baseline="0">
                        <a:ln>
                          <a:noFill/>
                        </a:ln>
                        <a:solidFill>
                          <a:srgbClr val="FFFFFF"/>
                        </a:solidFill>
                        <a:effectLst/>
                        <a:latin typeface="Arial" panose="020B0604020202020204" pitchFamily="34" charset="0"/>
                        <a:ea typeface="宋体" panose="02010600030101010101" pitchFamily="2" charset="-122"/>
                      </a:endParaRPr>
                    </a:p>
                  </a:txBody>
                  <a:tcPr marL="91428" marR="91428" marT="45785" marB="4578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rgbClr val="FFFFFF"/>
                          </a:solidFill>
                          <a:effectLst/>
                          <a:latin typeface="Arial" panose="020B0604020202020204" pitchFamily="34" charset="0"/>
                          <a:ea typeface="宋体" panose="02010600030101010101" pitchFamily="2" charset="-122"/>
                        </a:rPr>
                        <a:t>面包</a:t>
                      </a:r>
                      <a:endParaRPr kumimoji="0" lang="zh-CN" altLang="en-US" sz="1600" b="1" i="0" u="none" strike="noStrike" cap="none" normalizeH="0" baseline="0">
                        <a:ln>
                          <a:noFill/>
                        </a:ln>
                        <a:solidFill>
                          <a:srgbClr val="FFFFFF"/>
                        </a:solidFill>
                        <a:effectLst/>
                        <a:latin typeface="Arial" panose="020B0604020202020204" pitchFamily="34" charset="0"/>
                        <a:ea typeface="宋体" panose="02010600030101010101" pitchFamily="2" charset="-122"/>
                      </a:endParaRPr>
                    </a:p>
                  </a:txBody>
                  <a:tcPr marL="91428" marR="91428" marT="45785" marB="4578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rgbClr val="FFFFFF"/>
                          </a:solidFill>
                          <a:effectLst/>
                          <a:latin typeface="Arial" panose="020B0604020202020204" pitchFamily="34" charset="0"/>
                          <a:ea typeface="宋体" panose="02010600030101010101" pitchFamily="2" charset="-122"/>
                        </a:rPr>
                        <a:t>炸鸡</a:t>
                      </a:r>
                      <a:endParaRPr kumimoji="0" lang="zh-CN" altLang="en-US" sz="1600" b="1" i="0" u="none" strike="noStrike" cap="none" normalizeH="0" baseline="0">
                        <a:ln>
                          <a:noFill/>
                        </a:ln>
                        <a:solidFill>
                          <a:srgbClr val="FFFFFF"/>
                        </a:solidFill>
                        <a:effectLst/>
                        <a:latin typeface="Arial" panose="020B0604020202020204" pitchFamily="34" charset="0"/>
                        <a:ea typeface="宋体" panose="02010600030101010101" pitchFamily="2" charset="-122"/>
                      </a:endParaRPr>
                    </a:p>
                  </a:txBody>
                  <a:tcPr marL="91428" marR="91428" marT="45785" marB="4578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36550">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Arial" panose="020B0604020202020204" pitchFamily="34" charset="0"/>
                          <a:ea typeface="宋体" panose="02010600030101010101" pitchFamily="2" charset="-122"/>
                        </a:rPr>
                        <a:t>7</a:t>
                      </a:r>
                      <a:endParaRPr kumimoji="0" lang="zh-CN" altLang="en-US" sz="16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91428" marR="91428" marT="45785" marB="4578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Arial" panose="020B0604020202020204" pitchFamily="34" charset="0"/>
                          <a:ea typeface="宋体" panose="02010600030101010101" pitchFamily="2" charset="-122"/>
                        </a:rPr>
                        <a:t>6</a:t>
                      </a:r>
                      <a:endParaRPr kumimoji="0" lang="zh-CN" altLang="en-US" sz="16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91428" marR="91428" marT="45785" marB="4578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Arial" panose="020B0604020202020204" pitchFamily="34" charset="0"/>
                          <a:ea typeface="宋体" panose="02010600030101010101" pitchFamily="2" charset="-122"/>
                        </a:rPr>
                        <a:t>6</a:t>
                      </a:r>
                      <a:endParaRPr kumimoji="0" lang="zh-CN" altLang="en-US" sz="16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91428" marR="91428" marT="45785" marB="4578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Arial" panose="020B0604020202020204" pitchFamily="34" charset="0"/>
                          <a:ea typeface="宋体" panose="02010600030101010101" pitchFamily="2" charset="-122"/>
                        </a:rPr>
                        <a:t>2</a:t>
                      </a:r>
                      <a:endParaRPr kumimoji="0" lang="zh-CN" altLang="en-US" sz="16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91428" marR="91428" marT="45785" marB="4578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Arial" panose="020B0604020202020204" pitchFamily="34" charset="0"/>
                          <a:ea typeface="宋体" panose="02010600030101010101" pitchFamily="2" charset="-122"/>
                        </a:rPr>
                        <a:t>2</a:t>
                      </a:r>
                      <a:endParaRPr kumimoji="0" lang="zh-CN" altLang="en-US" sz="16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91428" marR="91428" marT="45785" marB="4578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tr>
            </a:tbl>
          </a:graphicData>
        </a:graphic>
      </p:graphicFrame>
      <p:sp>
        <p:nvSpPr>
          <p:cNvPr id="46" name="文本框 45"/>
          <p:cNvSpPr txBox="1"/>
          <p:nvPr/>
        </p:nvSpPr>
        <p:spPr>
          <a:xfrm>
            <a:off x="4649788" y="3814763"/>
            <a:ext cx="4221162" cy="307975"/>
          </a:xfrm>
          <a:prstGeom prst="rect">
            <a:avLst/>
          </a:prstGeom>
          <a:noFill/>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1400">
                <a:solidFill>
                  <a:srgbClr val="404040"/>
                </a:solidFill>
                <a:latin typeface="微软雅黑" panose="020B0503020204020204" pitchFamily="34" charset="-122"/>
                <a:ea typeface="微软雅黑" panose="020B0503020204020204" pitchFamily="34" charset="-122"/>
              </a:rPr>
              <a:t>定义</a:t>
            </a:r>
            <a:r>
              <a:rPr kumimoji="1" lang="en-US" altLang="zh-CN" sz="1400">
                <a:solidFill>
                  <a:srgbClr val="404040"/>
                </a:solidFill>
                <a:latin typeface="微软雅黑" panose="020B0503020204020204" pitchFamily="34" charset="-122"/>
                <a:ea typeface="微软雅黑" panose="020B0503020204020204" pitchFamily="34" charset="-122"/>
              </a:rPr>
              <a:t>minsup=20%</a:t>
            </a:r>
            <a:r>
              <a:rPr kumimoji="1" lang="zh-CN" altLang="en-US" sz="1400">
                <a:solidFill>
                  <a:srgbClr val="404040"/>
                </a:solidFill>
                <a:latin typeface="微软雅黑" panose="020B0503020204020204" pitchFamily="34" charset="-122"/>
                <a:ea typeface="微软雅黑" panose="020B0503020204020204" pitchFamily="34" charset="-122"/>
              </a:rPr>
              <a:t>，即最小支持度为</a:t>
            </a:r>
            <a:r>
              <a:rPr kumimoji="1" lang="en-US" altLang="zh-CN" sz="1400">
                <a:solidFill>
                  <a:srgbClr val="404040"/>
                </a:solidFill>
                <a:latin typeface="微软雅黑" panose="020B0503020204020204" pitchFamily="34" charset="-122"/>
                <a:ea typeface="微软雅黑" panose="020B0503020204020204" pitchFamily="34" charset="-122"/>
              </a:rPr>
              <a:t>2</a:t>
            </a:r>
            <a:r>
              <a:rPr kumimoji="1" lang="zh-CN" altLang="en-US" sz="1400">
                <a:solidFill>
                  <a:srgbClr val="404040"/>
                </a:solidFill>
                <a:latin typeface="微软雅黑" panose="020B0503020204020204" pitchFamily="34" charset="-122"/>
                <a:ea typeface="微软雅黑" panose="020B0503020204020204" pitchFamily="34" charset="-122"/>
              </a:rPr>
              <a:t>，重新排列</a:t>
            </a:r>
            <a:r>
              <a:rPr kumimoji="1" lang="en-US" altLang="zh-CN" sz="1400">
                <a:solidFill>
                  <a:srgbClr val="404040"/>
                </a:solidFill>
                <a:latin typeface="微软雅黑" panose="020B0503020204020204" pitchFamily="34" charset="-122"/>
                <a:ea typeface="微软雅黑" panose="020B0503020204020204" pitchFamily="34" charset="-122"/>
              </a:rPr>
              <a:t>F</a:t>
            </a:r>
            <a:endParaRPr kumimoji="1" lang="zh-CN" altLang="en-US" sz="1400">
              <a:solidFill>
                <a:srgbClr val="404040"/>
              </a:solidFill>
              <a:latin typeface="微软雅黑" panose="020B0503020204020204" pitchFamily="34" charset="-122"/>
              <a:ea typeface="微软雅黑" panose="020B0503020204020204" pitchFamily="34" charset="-122"/>
            </a:endParaRPr>
          </a:p>
        </p:txBody>
      </p:sp>
      <p:sp>
        <p:nvSpPr>
          <p:cNvPr id="9" name="标题 2"/>
          <p:cNvSpPr txBox="1">
            <a:spLocks noChangeArrowheads="1"/>
          </p:cNvSpPr>
          <p:nvPr/>
        </p:nvSpPr>
        <p:spPr bwMode="auto">
          <a:xfrm>
            <a:off x="457200" y="457200"/>
            <a:ext cx="822960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lstStyle>
            <a:lvl1pPr algn="l" rtl="0" eaLnBrk="0" fontAlgn="base" hangingPunct="0">
              <a:spcBef>
                <a:spcPct val="0"/>
              </a:spcBef>
              <a:spcAft>
                <a:spcPct val="0"/>
              </a:spcAft>
              <a:defRPr sz="4400" kern="12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9pPr>
          </a:lstStyle>
          <a:p>
            <a:r>
              <a:rPr lang="en-US" altLang="zh-CN" sz="3200" b="1" dirty="0">
                <a:solidFill>
                  <a:schemeClr val="accent1">
                    <a:lumMod val="25000"/>
                  </a:schemeClr>
                </a:solidFill>
                <a:effectLst>
                  <a:outerShdw blurRad="38100" dist="38100" dir="2700000" algn="tl">
                    <a:srgbClr val="000000">
                      <a:alpha val="43137"/>
                    </a:srgbClr>
                  </a:outerShdw>
                </a:effectLst>
              </a:rPr>
              <a:t>6.3.2</a:t>
            </a:r>
            <a:r>
              <a:rPr lang="zh-CN" altLang="en-US" sz="3200" b="1" dirty="0">
                <a:solidFill>
                  <a:schemeClr val="accent1">
                    <a:lumMod val="25000"/>
                  </a:schemeClr>
                </a:solidFill>
                <a:effectLst>
                  <a:outerShdw blurRad="38100" dist="38100" dir="2700000" algn="tl">
                    <a:srgbClr val="000000">
                      <a:alpha val="43137"/>
                    </a:srgbClr>
                  </a:outerShdw>
                </a:effectLst>
              </a:rPr>
              <a:t>、</a:t>
            </a:r>
            <a:r>
              <a:rPr lang="en-US" altLang="zh-CN" sz="3200" b="1" dirty="0">
                <a:solidFill>
                  <a:schemeClr val="accent1">
                    <a:lumMod val="25000"/>
                  </a:schemeClr>
                </a:solidFill>
                <a:effectLst>
                  <a:outerShdw blurRad="38100" dist="38100" dir="2700000" algn="tl">
                    <a:srgbClr val="000000">
                      <a:alpha val="43137"/>
                    </a:srgbClr>
                  </a:outerShdw>
                </a:effectLst>
              </a:rPr>
              <a:t>FP-growth</a:t>
            </a:r>
            <a:r>
              <a:rPr lang="zh-CN" altLang="en-US" sz="3200" b="1" dirty="0">
                <a:solidFill>
                  <a:schemeClr val="accent1">
                    <a:lumMod val="25000"/>
                  </a:schemeClr>
                </a:solidFill>
                <a:effectLst>
                  <a:outerShdw blurRad="38100" dist="38100" dir="2700000" algn="tl">
                    <a:srgbClr val="000000">
                      <a:alpha val="43137"/>
                    </a:srgbClr>
                  </a:outerShdw>
                </a:effectLst>
              </a:rPr>
              <a:t>算法演示</a:t>
            </a:r>
            <a:r>
              <a:rPr lang="en-US" altLang="zh-CN" sz="3200" b="1" dirty="0">
                <a:solidFill>
                  <a:schemeClr val="accent1">
                    <a:lumMod val="25000"/>
                  </a:schemeClr>
                </a:solidFill>
                <a:effectLst>
                  <a:outerShdw blurRad="38100" dist="38100" dir="2700000" algn="tl">
                    <a:srgbClr val="000000">
                      <a:alpha val="43137"/>
                    </a:srgbClr>
                  </a:outerShdw>
                </a:effectLst>
              </a:rPr>
              <a:t>—FP</a:t>
            </a:r>
            <a:r>
              <a:rPr lang="zh-CN" altLang="en-US" sz="3200" b="1" dirty="0">
                <a:solidFill>
                  <a:schemeClr val="accent1">
                    <a:lumMod val="25000"/>
                  </a:schemeClr>
                </a:solidFill>
                <a:effectLst>
                  <a:outerShdw blurRad="38100" dist="38100" dir="2700000" algn="tl">
                    <a:srgbClr val="000000">
                      <a:alpha val="43137"/>
                    </a:srgbClr>
                  </a:outerShdw>
                </a:effectLst>
              </a:rPr>
              <a:t>树构造</a:t>
            </a:r>
            <a:endParaRPr lang="zh-CN" altLang="en-US" sz="3200" b="1" dirty="0">
              <a:solidFill>
                <a:schemeClr val="accent1">
                  <a:lumMod val="25000"/>
                </a:schemeClr>
              </a:solidFill>
              <a:effectLst>
                <a:outerShdw blurRad="38100" dist="38100" dir="2700000" algn="tl">
                  <a:srgbClr val="000000">
                    <a:alpha val="43137"/>
                  </a:srgbClr>
                </a:outerShdw>
              </a:effectLst>
            </a:endParaRPr>
          </a:p>
        </p:txBody>
      </p:sp>
    </p:spTree>
  </p:cSld>
  <p:clrMapOvr>
    <a:masterClrMapping/>
  </p:clrMapOvr>
  <p:transition spd="med" advTm="0"/>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 name="表格 40"/>
          <p:cNvGraphicFramePr>
            <a:graphicFrameLocks noGrp="1"/>
          </p:cNvGraphicFramePr>
          <p:nvPr/>
        </p:nvGraphicFramePr>
        <p:xfrm>
          <a:off x="2414588" y="2205038"/>
          <a:ext cx="3957637" cy="3794130"/>
        </p:xfrm>
        <a:graphic>
          <a:graphicData uri="http://schemas.openxmlformats.org/drawingml/2006/table">
            <a:tbl>
              <a:tblPr/>
              <a:tblGrid>
                <a:gridCol w="1176337"/>
                <a:gridCol w="2781300"/>
              </a:tblGrid>
              <a:tr h="379413">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FFFFFF"/>
                          </a:solidFill>
                          <a:effectLst/>
                          <a:latin typeface="Arial" panose="020B0604020202020204" pitchFamily="34" charset="0"/>
                          <a:ea typeface="宋体" panose="02010600030101010101" pitchFamily="2" charset="-122"/>
                        </a:rPr>
                        <a:t>Tid</a:t>
                      </a:r>
                      <a:endParaRPr kumimoji="0" lang="zh-CN" altLang="en-US" sz="1800" b="1" i="0" u="none" strike="noStrike" cap="none" normalizeH="0" baseline="0">
                        <a:ln>
                          <a:noFill/>
                        </a:ln>
                        <a:solidFill>
                          <a:srgbClr val="FFFFFF"/>
                        </a:solidFill>
                        <a:effectLst/>
                        <a:latin typeface="Arial" panose="020B0604020202020204" pitchFamily="34" charset="0"/>
                        <a:ea typeface="宋体" panose="02010600030101010101" pitchFamily="2" charset="-122"/>
                      </a:endParaRPr>
                    </a:p>
                  </a:txBody>
                  <a:tcPr marL="55795" marR="55795" marT="27887" marB="2788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FFFFFF"/>
                          </a:solidFill>
                          <a:effectLst/>
                          <a:latin typeface="Arial" panose="020B0604020202020204" pitchFamily="34" charset="0"/>
                          <a:ea typeface="宋体" panose="02010600030101010101" pitchFamily="2" charset="-122"/>
                        </a:rPr>
                        <a:t>Items</a:t>
                      </a:r>
                      <a:endParaRPr kumimoji="0" lang="zh-CN" altLang="en-US" sz="1800" b="1" i="0" u="none" strike="noStrike" cap="none" normalizeH="0" baseline="0">
                        <a:ln>
                          <a:noFill/>
                        </a:ln>
                        <a:solidFill>
                          <a:srgbClr val="FFFFFF"/>
                        </a:solidFill>
                        <a:effectLst/>
                        <a:latin typeface="Arial" panose="020B0604020202020204" pitchFamily="34" charset="0"/>
                        <a:ea typeface="宋体" panose="02010600030101010101" pitchFamily="2" charset="-122"/>
                      </a:endParaRPr>
                    </a:p>
                  </a:txBody>
                  <a:tcPr marL="55795" marR="55795" marT="27887" marB="2788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79413">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1</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55795" marR="55795" marT="27887" marB="2788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牛奶，啤酒，炸鸡</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55795" marR="55795" marT="27887" marB="2788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tr>
              <a:tr h="379413">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2</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55795" marR="55795" marT="27887" marB="2788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EFFF"/>
                    </a:solid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牛奶，面包</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55795" marR="55795" marT="27887" marB="2788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EFFF"/>
                    </a:solidFill>
                  </a:tcPr>
                </a:tc>
              </a:tr>
              <a:tr h="379413">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3</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55795" marR="55795" marT="27887" marB="2788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牛奶，尿布</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55795" marR="55795" marT="27887" marB="2788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tr>
              <a:tr h="379413">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4</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55795" marR="55795" marT="27887" marB="2788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EFFF"/>
                    </a:solid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牛奶，啤酒，面包</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55795" marR="55795" marT="27887" marB="2788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EFFF"/>
                    </a:solidFill>
                  </a:tcPr>
                </a:tc>
              </a:tr>
              <a:tr h="379413">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5</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55795" marR="55795" marT="27887" marB="2788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啤酒，尿布</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55795" marR="55795" marT="27887" marB="2788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tr>
              <a:tr h="379413">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6</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55795" marR="55795" marT="27887" marB="2788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EFFF"/>
                    </a:solid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牛奶，尿布</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55795" marR="55795" marT="27887" marB="2788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EFFF"/>
                    </a:solidFill>
                  </a:tcPr>
                </a:tc>
              </a:tr>
              <a:tr h="379413">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7</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55795" marR="55795" marT="27887" marB="2788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啤酒，尿布</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55795" marR="55795" marT="27887" marB="2788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tr>
              <a:tr h="379413">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8</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55795" marR="55795" marT="27887" marB="2788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EFFF"/>
                    </a:solid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牛奶，啤酒，尿布，炸鸡</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55795" marR="55795" marT="27887" marB="2788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EFFF"/>
                    </a:solidFill>
                  </a:tcPr>
                </a:tc>
              </a:tr>
              <a:tr h="379413">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9</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55795" marR="55795" marT="27887" marB="2788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牛奶，啤酒，尿布</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55795" marR="55795" marT="27887" marB="2788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tr>
            </a:tbl>
          </a:graphicData>
        </a:graphic>
      </p:graphicFrame>
      <p:sp>
        <p:nvSpPr>
          <p:cNvPr id="42" name="文本框 41"/>
          <p:cNvSpPr txBox="1"/>
          <p:nvPr/>
        </p:nvSpPr>
        <p:spPr>
          <a:xfrm>
            <a:off x="3276600" y="1773238"/>
            <a:ext cx="1800225" cy="307975"/>
          </a:xfrm>
          <a:prstGeom prst="rect">
            <a:avLst/>
          </a:prstGeom>
          <a:noFill/>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1400">
                <a:solidFill>
                  <a:srgbClr val="404040"/>
                </a:solidFill>
                <a:latin typeface="微软雅黑" panose="020B0503020204020204" pitchFamily="34" charset="-122"/>
                <a:ea typeface="微软雅黑" panose="020B0503020204020204" pitchFamily="34" charset="-122"/>
              </a:rPr>
              <a:t>重新调整事务数据库</a:t>
            </a:r>
            <a:endParaRPr kumimoji="1" lang="zh-CN" altLang="en-US" sz="1400">
              <a:solidFill>
                <a:srgbClr val="404040"/>
              </a:solidFill>
              <a:latin typeface="微软雅黑" panose="020B0503020204020204" pitchFamily="34" charset="-122"/>
              <a:ea typeface="微软雅黑" panose="020B0503020204020204" pitchFamily="34" charset="-122"/>
            </a:endParaRPr>
          </a:p>
        </p:txBody>
      </p:sp>
      <p:sp>
        <p:nvSpPr>
          <p:cNvPr id="5" name="标题 2"/>
          <p:cNvSpPr txBox="1">
            <a:spLocks noChangeArrowheads="1"/>
          </p:cNvSpPr>
          <p:nvPr/>
        </p:nvSpPr>
        <p:spPr bwMode="auto">
          <a:xfrm>
            <a:off x="457200" y="457200"/>
            <a:ext cx="822960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lstStyle>
            <a:lvl1pPr algn="l" rtl="0" eaLnBrk="0" fontAlgn="base" hangingPunct="0">
              <a:spcBef>
                <a:spcPct val="0"/>
              </a:spcBef>
              <a:spcAft>
                <a:spcPct val="0"/>
              </a:spcAft>
              <a:defRPr sz="4400" kern="12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9pPr>
          </a:lstStyle>
          <a:p>
            <a:r>
              <a:rPr lang="en-US" altLang="zh-CN" sz="3200" b="1" dirty="0">
                <a:solidFill>
                  <a:schemeClr val="accent1">
                    <a:lumMod val="25000"/>
                  </a:schemeClr>
                </a:solidFill>
                <a:effectLst>
                  <a:outerShdw blurRad="38100" dist="38100" dir="2700000" algn="tl">
                    <a:srgbClr val="000000">
                      <a:alpha val="43137"/>
                    </a:srgbClr>
                  </a:outerShdw>
                </a:effectLst>
              </a:rPr>
              <a:t>6.3.2</a:t>
            </a:r>
            <a:r>
              <a:rPr lang="zh-CN" altLang="en-US" sz="3200" b="1" dirty="0">
                <a:solidFill>
                  <a:schemeClr val="accent1">
                    <a:lumMod val="25000"/>
                  </a:schemeClr>
                </a:solidFill>
                <a:effectLst>
                  <a:outerShdw blurRad="38100" dist="38100" dir="2700000" algn="tl">
                    <a:srgbClr val="000000">
                      <a:alpha val="43137"/>
                    </a:srgbClr>
                  </a:outerShdw>
                </a:effectLst>
              </a:rPr>
              <a:t>、</a:t>
            </a:r>
            <a:r>
              <a:rPr lang="en-US" altLang="zh-CN" sz="3200" b="1" dirty="0">
                <a:solidFill>
                  <a:schemeClr val="accent1">
                    <a:lumMod val="25000"/>
                  </a:schemeClr>
                </a:solidFill>
                <a:effectLst>
                  <a:outerShdw blurRad="38100" dist="38100" dir="2700000" algn="tl">
                    <a:srgbClr val="000000">
                      <a:alpha val="43137"/>
                    </a:srgbClr>
                  </a:outerShdw>
                </a:effectLst>
              </a:rPr>
              <a:t>FP-growth</a:t>
            </a:r>
            <a:r>
              <a:rPr lang="zh-CN" altLang="en-US" sz="3200" b="1" dirty="0">
                <a:solidFill>
                  <a:schemeClr val="accent1">
                    <a:lumMod val="25000"/>
                  </a:schemeClr>
                </a:solidFill>
                <a:effectLst>
                  <a:outerShdw blurRad="38100" dist="38100" dir="2700000" algn="tl">
                    <a:srgbClr val="000000">
                      <a:alpha val="43137"/>
                    </a:srgbClr>
                  </a:outerShdw>
                </a:effectLst>
              </a:rPr>
              <a:t>算法演示</a:t>
            </a:r>
            <a:r>
              <a:rPr lang="en-US" altLang="zh-CN" sz="3200" b="1" dirty="0">
                <a:solidFill>
                  <a:schemeClr val="accent1">
                    <a:lumMod val="25000"/>
                  </a:schemeClr>
                </a:solidFill>
                <a:effectLst>
                  <a:outerShdw blurRad="38100" dist="38100" dir="2700000" algn="tl">
                    <a:srgbClr val="000000">
                      <a:alpha val="43137"/>
                    </a:srgbClr>
                  </a:outerShdw>
                </a:effectLst>
              </a:rPr>
              <a:t>—FP</a:t>
            </a:r>
            <a:r>
              <a:rPr lang="zh-CN" altLang="en-US" sz="3200" b="1" dirty="0">
                <a:solidFill>
                  <a:schemeClr val="accent1">
                    <a:lumMod val="25000"/>
                  </a:schemeClr>
                </a:solidFill>
                <a:effectLst>
                  <a:outerShdw blurRad="38100" dist="38100" dir="2700000" algn="tl">
                    <a:srgbClr val="000000">
                      <a:alpha val="43137"/>
                    </a:srgbClr>
                  </a:outerShdw>
                </a:effectLst>
              </a:rPr>
              <a:t>树构造</a:t>
            </a:r>
            <a:endParaRPr lang="zh-CN" altLang="en-US" sz="3200" b="1" dirty="0">
              <a:solidFill>
                <a:schemeClr val="accent1">
                  <a:lumMod val="25000"/>
                </a:schemeClr>
              </a:solidFill>
              <a:effectLst>
                <a:outerShdw blurRad="38100" dist="38100" dir="2700000" algn="tl">
                  <a:srgbClr val="000000">
                    <a:alpha val="43137"/>
                  </a:srgbClr>
                </a:outerShdw>
              </a:effectLst>
            </a:endParaRPr>
          </a:p>
        </p:txBody>
      </p:sp>
    </p:spTree>
  </p:cSld>
  <p:clrMapOvr>
    <a:masterClrMapping/>
  </p:clrMapOvr>
  <p:transition spd="med" advTm="0"/>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 name="表格 40"/>
          <p:cNvGraphicFramePr>
            <a:graphicFrameLocks noGrp="1"/>
          </p:cNvGraphicFramePr>
          <p:nvPr/>
        </p:nvGraphicFramePr>
        <p:xfrm>
          <a:off x="5435600" y="2349500"/>
          <a:ext cx="3240088" cy="3000380"/>
        </p:xfrm>
        <a:graphic>
          <a:graphicData uri="http://schemas.openxmlformats.org/drawingml/2006/table">
            <a:tbl>
              <a:tblPr/>
              <a:tblGrid>
                <a:gridCol w="809625"/>
                <a:gridCol w="2430463"/>
              </a:tblGrid>
              <a:tr h="300038">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rgbClr val="FFFFFF"/>
                          </a:solidFill>
                          <a:effectLst/>
                          <a:latin typeface="Arial" panose="020B0604020202020204" pitchFamily="34" charset="0"/>
                          <a:ea typeface="宋体" panose="02010600030101010101" pitchFamily="2" charset="-122"/>
                        </a:rPr>
                        <a:t>Tid</a:t>
                      </a:r>
                      <a:endParaRPr kumimoji="0" lang="zh-CN" altLang="en-US" sz="1600" b="1" i="0" u="none" strike="noStrike" cap="none" normalizeH="0" baseline="0">
                        <a:ln>
                          <a:noFill/>
                        </a:ln>
                        <a:solidFill>
                          <a:srgbClr val="FFFFFF"/>
                        </a:solidFill>
                        <a:effectLst/>
                        <a:latin typeface="Arial" panose="020B0604020202020204" pitchFamily="34" charset="0"/>
                        <a:ea typeface="宋体" panose="02010600030101010101" pitchFamily="2" charset="-122"/>
                      </a:endParaRPr>
                    </a:p>
                  </a:txBody>
                  <a:tcPr marL="55781" marR="55781" marT="27866" marB="2786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rgbClr val="FFFFFF"/>
                          </a:solidFill>
                          <a:effectLst/>
                          <a:latin typeface="Arial" panose="020B0604020202020204" pitchFamily="34" charset="0"/>
                          <a:ea typeface="宋体" panose="02010600030101010101" pitchFamily="2" charset="-122"/>
                        </a:rPr>
                        <a:t>Items</a:t>
                      </a:r>
                      <a:endParaRPr kumimoji="0" lang="zh-CN" altLang="en-US" sz="1600" b="1" i="0" u="none" strike="noStrike" cap="none" normalizeH="0" baseline="0">
                        <a:ln>
                          <a:noFill/>
                        </a:ln>
                        <a:solidFill>
                          <a:srgbClr val="FFFFFF"/>
                        </a:solidFill>
                        <a:effectLst/>
                        <a:latin typeface="Arial" panose="020B0604020202020204" pitchFamily="34" charset="0"/>
                        <a:ea typeface="宋体" panose="02010600030101010101" pitchFamily="2" charset="-122"/>
                      </a:endParaRPr>
                    </a:p>
                  </a:txBody>
                  <a:tcPr marL="55781" marR="55781" marT="27866" marB="2786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00038">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Arial" panose="020B0604020202020204" pitchFamily="34" charset="0"/>
                          <a:ea typeface="宋体" panose="02010600030101010101" pitchFamily="2" charset="-122"/>
                        </a:rPr>
                        <a:t>1</a:t>
                      </a:r>
                      <a:endParaRPr kumimoji="0" lang="zh-CN" altLang="en-US" sz="16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55781" marR="55781" marT="27866" marB="2786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0" i="0" u="none" strike="noStrike" cap="none" normalizeH="0" baseline="0">
                          <a:ln>
                            <a:noFill/>
                          </a:ln>
                          <a:solidFill>
                            <a:srgbClr val="000000"/>
                          </a:solidFill>
                          <a:effectLst/>
                          <a:latin typeface="Arial" panose="020B0604020202020204" pitchFamily="34" charset="0"/>
                          <a:ea typeface="宋体" panose="02010600030101010101" pitchFamily="2" charset="-122"/>
                        </a:rPr>
                        <a:t>牛奶，啤酒，炸鸡</a:t>
                      </a:r>
                      <a:endParaRPr kumimoji="0" lang="zh-CN" altLang="en-US" sz="16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55781" marR="55781" marT="27866" marB="2786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tr>
              <a:tr h="300038">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Arial" panose="020B0604020202020204" pitchFamily="34" charset="0"/>
                          <a:ea typeface="宋体" panose="02010600030101010101" pitchFamily="2" charset="-122"/>
                        </a:rPr>
                        <a:t>2</a:t>
                      </a:r>
                      <a:endParaRPr kumimoji="0" lang="zh-CN" altLang="en-US" sz="16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55781" marR="55781" marT="27866" marB="2786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EFFF"/>
                    </a:solid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0" i="0" u="none" strike="noStrike" cap="none" normalizeH="0" baseline="0">
                          <a:ln>
                            <a:noFill/>
                          </a:ln>
                          <a:solidFill>
                            <a:srgbClr val="000000"/>
                          </a:solidFill>
                          <a:effectLst/>
                          <a:latin typeface="Arial" panose="020B0604020202020204" pitchFamily="34" charset="0"/>
                          <a:ea typeface="宋体" panose="02010600030101010101" pitchFamily="2" charset="-122"/>
                        </a:rPr>
                        <a:t>牛奶，面包</a:t>
                      </a:r>
                      <a:endParaRPr kumimoji="0" lang="zh-CN" altLang="en-US" sz="16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55781" marR="55781" marT="27866" marB="2786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EFFF"/>
                    </a:solidFill>
                  </a:tcPr>
                </a:tc>
              </a:tr>
              <a:tr h="300038">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Arial" panose="020B0604020202020204" pitchFamily="34" charset="0"/>
                          <a:ea typeface="宋体" panose="02010600030101010101" pitchFamily="2" charset="-122"/>
                        </a:rPr>
                        <a:t>3</a:t>
                      </a:r>
                      <a:endParaRPr kumimoji="0" lang="zh-CN" altLang="en-US" sz="16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55781" marR="55781" marT="27866" marB="2786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0" i="0" u="none" strike="noStrike" cap="none" normalizeH="0" baseline="0">
                          <a:ln>
                            <a:noFill/>
                          </a:ln>
                          <a:solidFill>
                            <a:srgbClr val="000000"/>
                          </a:solidFill>
                          <a:effectLst/>
                          <a:latin typeface="Arial" panose="020B0604020202020204" pitchFamily="34" charset="0"/>
                          <a:ea typeface="宋体" panose="02010600030101010101" pitchFamily="2" charset="-122"/>
                        </a:rPr>
                        <a:t>牛奶，尿布</a:t>
                      </a:r>
                      <a:endParaRPr kumimoji="0" lang="zh-CN" altLang="en-US" sz="16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55781" marR="55781" marT="27866" marB="2786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tr>
              <a:tr h="300038">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Arial" panose="020B0604020202020204" pitchFamily="34" charset="0"/>
                          <a:ea typeface="宋体" panose="02010600030101010101" pitchFamily="2" charset="-122"/>
                        </a:rPr>
                        <a:t>4</a:t>
                      </a:r>
                      <a:endParaRPr kumimoji="0" lang="zh-CN" altLang="en-US" sz="16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55781" marR="55781" marT="27866" marB="2786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EFFF"/>
                    </a:solid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0" i="0" u="none" strike="noStrike" cap="none" normalizeH="0" baseline="0">
                          <a:ln>
                            <a:noFill/>
                          </a:ln>
                          <a:solidFill>
                            <a:srgbClr val="000000"/>
                          </a:solidFill>
                          <a:effectLst/>
                          <a:latin typeface="Arial" panose="020B0604020202020204" pitchFamily="34" charset="0"/>
                          <a:ea typeface="宋体" panose="02010600030101010101" pitchFamily="2" charset="-122"/>
                        </a:rPr>
                        <a:t>牛奶，啤酒，面包</a:t>
                      </a:r>
                      <a:endParaRPr kumimoji="0" lang="zh-CN" altLang="en-US" sz="16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55781" marR="55781" marT="27866" marB="2786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EFFF"/>
                    </a:solidFill>
                  </a:tcPr>
                </a:tc>
              </a:tr>
              <a:tr h="300038">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Arial" panose="020B0604020202020204" pitchFamily="34" charset="0"/>
                          <a:ea typeface="宋体" panose="02010600030101010101" pitchFamily="2" charset="-122"/>
                        </a:rPr>
                        <a:t>5</a:t>
                      </a:r>
                      <a:endParaRPr kumimoji="0" lang="zh-CN" altLang="en-US" sz="16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55781" marR="55781" marT="27866" marB="2786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0" i="0" u="none" strike="noStrike" cap="none" normalizeH="0" baseline="0">
                          <a:ln>
                            <a:noFill/>
                          </a:ln>
                          <a:solidFill>
                            <a:srgbClr val="000000"/>
                          </a:solidFill>
                          <a:effectLst/>
                          <a:latin typeface="Arial" panose="020B0604020202020204" pitchFamily="34" charset="0"/>
                          <a:ea typeface="宋体" panose="02010600030101010101" pitchFamily="2" charset="-122"/>
                        </a:rPr>
                        <a:t>啤酒，尿布</a:t>
                      </a:r>
                      <a:endParaRPr kumimoji="0" lang="zh-CN" altLang="en-US" sz="16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55781" marR="55781" marT="27866" marB="2786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tr>
              <a:tr h="300038">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Arial" panose="020B0604020202020204" pitchFamily="34" charset="0"/>
                          <a:ea typeface="宋体" panose="02010600030101010101" pitchFamily="2" charset="-122"/>
                        </a:rPr>
                        <a:t>6</a:t>
                      </a:r>
                      <a:endParaRPr kumimoji="0" lang="zh-CN" altLang="en-US" sz="16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55781" marR="55781" marT="27866" marB="2786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EFFF"/>
                    </a:solid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0" i="0" u="none" strike="noStrike" cap="none" normalizeH="0" baseline="0">
                          <a:ln>
                            <a:noFill/>
                          </a:ln>
                          <a:solidFill>
                            <a:srgbClr val="000000"/>
                          </a:solidFill>
                          <a:effectLst/>
                          <a:latin typeface="Arial" panose="020B0604020202020204" pitchFamily="34" charset="0"/>
                          <a:ea typeface="宋体" panose="02010600030101010101" pitchFamily="2" charset="-122"/>
                        </a:rPr>
                        <a:t>牛奶，尿布</a:t>
                      </a:r>
                      <a:endParaRPr kumimoji="0" lang="zh-CN" altLang="en-US" sz="16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55781" marR="55781" marT="27866" marB="2786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EFFF"/>
                    </a:solidFill>
                  </a:tcPr>
                </a:tc>
              </a:tr>
              <a:tr h="300038">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Arial" panose="020B0604020202020204" pitchFamily="34" charset="0"/>
                          <a:ea typeface="宋体" panose="02010600030101010101" pitchFamily="2" charset="-122"/>
                        </a:rPr>
                        <a:t>7</a:t>
                      </a:r>
                      <a:endParaRPr kumimoji="0" lang="zh-CN" altLang="en-US" sz="16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55781" marR="55781" marT="27866" marB="2786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0" i="0" u="none" strike="noStrike" cap="none" normalizeH="0" baseline="0">
                          <a:ln>
                            <a:noFill/>
                          </a:ln>
                          <a:solidFill>
                            <a:srgbClr val="000000"/>
                          </a:solidFill>
                          <a:effectLst/>
                          <a:latin typeface="Arial" panose="020B0604020202020204" pitchFamily="34" charset="0"/>
                          <a:ea typeface="宋体" panose="02010600030101010101" pitchFamily="2" charset="-122"/>
                        </a:rPr>
                        <a:t>啤酒，尿布</a:t>
                      </a:r>
                      <a:endParaRPr kumimoji="0" lang="zh-CN" altLang="en-US" sz="16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55781" marR="55781" marT="27866" marB="2786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tr>
              <a:tr h="300038">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Arial" panose="020B0604020202020204" pitchFamily="34" charset="0"/>
                          <a:ea typeface="宋体" panose="02010600030101010101" pitchFamily="2" charset="-122"/>
                        </a:rPr>
                        <a:t>8</a:t>
                      </a:r>
                      <a:endParaRPr kumimoji="0" lang="zh-CN" altLang="en-US" sz="16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55781" marR="55781" marT="27866" marB="2786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EFFF"/>
                    </a:solid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0" i="0" u="none" strike="noStrike" cap="none" normalizeH="0" baseline="0">
                          <a:ln>
                            <a:noFill/>
                          </a:ln>
                          <a:solidFill>
                            <a:srgbClr val="000000"/>
                          </a:solidFill>
                          <a:effectLst/>
                          <a:latin typeface="Arial" panose="020B0604020202020204" pitchFamily="34" charset="0"/>
                          <a:ea typeface="宋体" panose="02010600030101010101" pitchFamily="2" charset="-122"/>
                        </a:rPr>
                        <a:t>牛奶，啤酒，尿布，炸鸡</a:t>
                      </a:r>
                      <a:endParaRPr kumimoji="0" lang="zh-CN" altLang="en-US" sz="16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55781" marR="55781" marT="27866" marB="2786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EFFF"/>
                    </a:solidFill>
                  </a:tcPr>
                </a:tc>
              </a:tr>
              <a:tr h="300038">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Arial" panose="020B0604020202020204" pitchFamily="34" charset="0"/>
                          <a:ea typeface="宋体" panose="02010600030101010101" pitchFamily="2" charset="-122"/>
                        </a:rPr>
                        <a:t>9</a:t>
                      </a:r>
                      <a:endParaRPr kumimoji="0" lang="zh-CN" altLang="en-US" sz="16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55781" marR="55781" marT="27866" marB="2786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0" i="0" u="none" strike="noStrike" cap="none" normalizeH="0" baseline="0">
                          <a:ln>
                            <a:noFill/>
                          </a:ln>
                          <a:solidFill>
                            <a:srgbClr val="000000"/>
                          </a:solidFill>
                          <a:effectLst/>
                          <a:latin typeface="Arial" panose="020B0604020202020204" pitchFamily="34" charset="0"/>
                          <a:ea typeface="宋体" panose="02010600030101010101" pitchFamily="2" charset="-122"/>
                        </a:rPr>
                        <a:t>牛奶，啤酒，尿布</a:t>
                      </a:r>
                      <a:endParaRPr kumimoji="0" lang="zh-CN" altLang="en-US" sz="16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55781" marR="55781" marT="27866" marB="2786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tr>
            </a:tbl>
          </a:graphicData>
        </a:graphic>
      </p:graphicFrame>
      <p:sp>
        <p:nvSpPr>
          <p:cNvPr id="7" name="文本框 6"/>
          <p:cNvSpPr txBox="1"/>
          <p:nvPr/>
        </p:nvSpPr>
        <p:spPr>
          <a:xfrm>
            <a:off x="2081213" y="1817688"/>
            <a:ext cx="928687" cy="307975"/>
          </a:xfrm>
          <a:prstGeom prst="rect">
            <a:avLst/>
          </a:prstGeom>
          <a:noFill/>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1400">
                <a:solidFill>
                  <a:srgbClr val="404040"/>
                </a:solidFill>
                <a:latin typeface="微软雅黑" panose="020B0503020204020204" pitchFamily="34" charset="-122"/>
                <a:ea typeface="微软雅黑" panose="020B0503020204020204" pitchFamily="34" charset="-122"/>
              </a:rPr>
              <a:t>构建</a:t>
            </a:r>
            <a:r>
              <a:rPr kumimoji="1" lang="en-US" altLang="zh-CN" sz="1400">
                <a:solidFill>
                  <a:srgbClr val="404040"/>
                </a:solidFill>
                <a:latin typeface="微软雅黑" panose="020B0503020204020204" pitchFamily="34" charset="-122"/>
                <a:ea typeface="微软雅黑" panose="020B0503020204020204" pitchFamily="34" charset="-122"/>
              </a:rPr>
              <a:t>FP</a:t>
            </a:r>
            <a:r>
              <a:rPr kumimoji="1" lang="zh-CN" altLang="en-US" sz="1400">
                <a:solidFill>
                  <a:srgbClr val="404040"/>
                </a:solidFill>
                <a:latin typeface="微软雅黑" panose="020B0503020204020204" pitchFamily="34" charset="-122"/>
                <a:ea typeface="微软雅黑" panose="020B0503020204020204" pitchFamily="34" charset="-122"/>
              </a:rPr>
              <a:t>树</a:t>
            </a:r>
            <a:endParaRPr kumimoji="1" lang="zh-CN" altLang="en-US" sz="1400">
              <a:solidFill>
                <a:srgbClr val="404040"/>
              </a:solidFill>
              <a:latin typeface="微软雅黑" panose="020B0503020204020204" pitchFamily="34" charset="-122"/>
              <a:ea typeface="微软雅黑" panose="020B0503020204020204" pitchFamily="34" charset="-122"/>
            </a:endParaRPr>
          </a:p>
        </p:txBody>
      </p:sp>
      <p:grpSp>
        <p:nvGrpSpPr>
          <p:cNvPr id="2" name="组 1"/>
          <p:cNvGrpSpPr/>
          <p:nvPr/>
        </p:nvGrpSpPr>
        <p:grpSpPr bwMode="auto">
          <a:xfrm>
            <a:off x="2441575" y="2222500"/>
            <a:ext cx="627063" cy="276225"/>
            <a:chOff x="2442013" y="1365248"/>
            <a:chExt cx="627121" cy="276999"/>
          </a:xfrm>
        </p:grpSpPr>
        <p:sp>
          <p:nvSpPr>
            <p:cNvPr id="8" name="椭圆 7"/>
            <p:cNvSpPr/>
            <p:nvPr/>
          </p:nvSpPr>
          <p:spPr>
            <a:xfrm>
              <a:off x="2442013" y="1441662"/>
              <a:ext cx="144476" cy="1432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kumimoji="1" lang="zh-CN" altLang="en-US"/>
            </a:p>
          </p:txBody>
        </p:sp>
        <p:sp>
          <p:nvSpPr>
            <p:cNvPr id="9" name="文本框 8"/>
            <p:cNvSpPr txBox="1"/>
            <p:nvPr/>
          </p:nvSpPr>
          <p:spPr>
            <a:xfrm>
              <a:off x="2611892" y="1365248"/>
              <a:ext cx="457242" cy="276999"/>
            </a:xfrm>
            <a:prstGeom prst="rect">
              <a:avLst/>
            </a:prstGeom>
            <a:noFill/>
          </p:spPr>
          <p:txBody>
            <a:bodyPr wrap="none">
              <a:spAutoFit/>
            </a:bodyPr>
            <a:lstStyle/>
            <a:p>
              <a:pPr>
                <a:defRPr/>
              </a:pPr>
              <a:r>
                <a:rPr kumimoji="1"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null</a:t>
              </a:r>
              <a:endParaRPr kumimoji="1"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
        <p:nvSpPr>
          <p:cNvPr id="10" name="椭圆 9"/>
          <p:cNvSpPr/>
          <p:nvPr/>
        </p:nvSpPr>
        <p:spPr>
          <a:xfrm>
            <a:off x="1847850" y="2879725"/>
            <a:ext cx="142875" cy="1428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kumimoji="1" lang="zh-CN" altLang="en-US"/>
          </a:p>
        </p:txBody>
      </p:sp>
      <p:sp>
        <p:nvSpPr>
          <p:cNvPr id="11" name="文本框 10"/>
          <p:cNvSpPr txBox="1">
            <a:spLocks noChangeArrowheads="1"/>
          </p:cNvSpPr>
          <p:nvPr/>
        </p:nvSpPr>
        <p:spPr bwMode="auto">
          <a:xfrm>
            <a:off x="1992313" y="2822575"/>
            <a:ext cx="6191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kumimoji="1" lang="zh-CN" altLang="en-US" sz="1200">
                <a:solidFill>
                  <a:srgbClr val="404040"/>
                </a:solidFill>
                <a:latin typeface="微软雅黑" panose="020B0503020204020204" pitchFamily="34" charset="-122"/>
                <a:ea typeface="微软雅黑" panose="020B0503020204020204" pitchFamily="34" charset="-122"/>
              </a:rPr>
              <a:t>牛奶</a:t>
            </a:r>
            <a:r>
              <a:rPr kumimoji="1" lang="en-US" altLang="zh-CN" sz="1200">
                <a:solidFill>
                  <a:srgbClr val="404040"/>
                </a:solidFill>
                <a:latin typeface="微软雅黑" panose="020B0503020204020204" pitchFamily="34" charset="-122"/>
                <a:ea typeface="微软雅黑" panose="020B0503020204020204" pitchFamily="34" charset="-122"/>
              </a:rPr>
              <a:t>:1</a:t>
            </a:r>
            <a:endParaRPr kumimoji="1" lang="zh-CN" altLang="en-US" sz="1200">
              <a:solidFill>
                <a:srgbClr val="404040"/>
              </a:solidFill>
              <a:latin typeface="微软雅黑" panose="020B0503020204020204" pitchFamily="34" charset="-122"/>
              <a:ea typeface="微软雅黑" panose="020B0503020204020204" pitchFamily="34" charset="-122"/>
            </a:endParaRPr>
          </a:p>
        </p:txBody>
      </p:sp>
      <p:sp>
        <p:nvSpPr>
          <p:cNvPr id="13" name="文本框 12"/>
          <p:cNvSpPr txBox="1">
            <a:spLocks noChangeArrowheads="1"/>
          </p:cNvSpPr>
          <p:nvPr/>
        </p:nvSpPr>
        <p:spPr bwMode="auto">
          <a:xfrm>
            <a:off x="3238500" y="2800350"/>
            <a:ext cx="6191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kumimoji="1" lang="zh-CN" altLang="en-US" sz="1200">
                <a:solidFill>
                  <a:srgbClr val="404040"/>
                </a:solidFill>
                <a:latin typeface="微软雅黑" panose="020B0503020204020204" pitchFamily="34" charset="-122"/>
                <a:ea typeface="微软雅黑" panose="020B0503020204020204" pitchFamily="34" charset="-122"/>
              </a:rPr>
              <a:t>啤酒</a:t>
            </a:r>
            <a:r>
              <a:rPr kumimoji="1" lang="en-US" altLang="zh-CN" sz="1200">
                <a:solidFill>
                  <a:srgbClr val="404040"/>
                </a:solidFill>
                <a:latin typeface="微软雅黑" panose="020B0503020204020204" pitchFamily="34" charset="-122"/>
                <a:ea typeface="微软雅黑" panose="020B0503020204020204" pitchFamily="34" charset="-122"/>
              </a:rPr>
              <a:t>:2</a:t>
            </a:r>
            <a:endParaRPr kumimoji="1" lang="zh-CN" altLang="en-US" sz="1200">
              <a:solidFill>
                <a:srgbClr val="404040"/>
              </a:solidFill>
              <a:latin typeface="微软雅黑" panose="020B0503020204020204" pitchFamily="34" charset="-122"/>
              <a:ea typeface="微软雅黑" panose="020B0503020204020204" pitchFamily="34" charset="-122"/>
            </a:endParaRPr>
          </a:p>
        </p:txBody>
      </p:sp>
      <p:sp>
        <p:nvSpPr>
          <p:cNvPr id="14" name="椭圆 13"/>
          <p:cNvSpPr/>
          <p:nvPr/>
        </p:nvSpPr>
        <p:spPr>
          <a:xfrm>
            <a:off x="1181100" y="3629025"/>
            <a:ext cx="144463" cy="1428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kumimoji="1" lang="zh-CN" altLang="en-US"/>
          </a:p>
        </p:txBody>
      </p:sp>
      <p:sp>
        <p:nvSpPr>
          <p:cNvPr id="15" name="文本框 14"/>
          <p:cNvSpPr txBox="1">
            <a:spLocks noChangeArrowheads="1"/>
          </p:cNvSpPr>
          <p:nvPr/>
        </p:nvSpPr>
        <p:spPr bwMode="auto">
          <a:xfrm>
            <a:off x="1366838" y="3562350"/>
            <a:ext cx="6191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kumimoji="1" lang="zh-CN" altLang="en-US" sz="1200">
                <a:solidFill>
                  <a:srgbClr val="404040"/>
                </a:solidFill>
                <a:latin typeface="微软雅黑" panose="020B0503020204020204" pitchFamily="34" charset="-122"/>
                <a:ea typeface="微软雅黑" panose="020B0503020204020204" pitchFamily="34" charset="-122"/>
              </a:rPr>
              <a:t>啤酒</a:t>
            </a:r>
            <a:r>
              <a:rPr kumimoji="1" lang="en-US" altLang="zh-CN" sz="1200">
                <a:solidFill>
                  <a:srgbClr val="404040"/>
                </a:solidFill>
                <a:latin typeface="微软雅黑" panose="020B0503020204020204" pitchFamily="34" charset="-122"/>
                <a:ea typeface="微软雅黑" panose="020B0503020204020204" pitchFamily="34" charset="-122"/>
              </a:rPr>
              <a:t>:1</a:t>
            </a:r>
            <a:endParaRPr kumimoji="1" lang="zh-CN" altLang="en-US" sz="1200">
              <a:solidFill>
                <a:srgbClr val="404040"/>
              </a:solidFill>
              <a:latin typeface="微软雅黑" panose="020B0503020204020204" pitchFamily="34" charset="-122"/>
              <a:ea typeface="微软雅黑" panose="020B0503020204020204" pitchFamily="34" charset="-122"/>
            </a:endParaRPr>
          </a:p>
        </p:txBody>
      </p:sp>
      <p:sp>
        <p:nvSpPr>
          <p:cNvPr id="16" name="椭圆 15"/>
          <p:cNvSpPr/>
          <p:nvPr/>
        </p:nvSpPr>
        <p:spPr>
          <a:xfrm>
            <a:off x="2043113" y="3629025"/>
            <a:ext cx="144462" cy="1428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kumimoji="1" lang="zh-CN" altLang="en-US"/>
          </a:p>
        </p:txBody>
      </p:sp>
      <p:sp>
        <p:nvSpPr>
          <p:cNvPr id="17" name="文本框 16"/>
          <p:cNvSpPr txBox="1">
            <a:spLocks noChangeArrowheads="1"/>
          </p:cNvSpPr>
          <p:nvPr/>
        </p:nvSpPr>
        <p:spPr bwMode="auto">
          <a:xfrm>
            <a:off x="2227263" y="3551238"/>
            <a:ext cx="61912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kumimoji="1" lang="zh-CN" altLang="en-US" sz="1200">
                <a:solidFill>
                  <a:srgbClr val="404040"/>
                </a:solidFill>
                <a:latin typeface="微软雅黑" panose="020B0503020204020204" pitchFamily="34" charset="-122"/>
                <a:ea typeface="微软雅黑" panose="020B0503020204020204" pitchFamily="34" charset="-122"/>
              </a:rPr>
              <a:t>面包</a:t>
            </a:r>
            <a:r>
              <a:rPr kumimoji="1" lang="en-US" altLang="zh-CN" sz="1200">
                <a:solidFill>
                  <a:srgbClr val="404040"/>
                </a:solidFill>
                <a:latin typeface="微软雅黑" panose="020B0503020204020204" pitchFamily="34" charset="-122"/>
                <a:ea typeface="微软雅黑" panose="020B0503020204020204" pitchFamily="34" charset="-122"/>
              </a:rPr>
              <a:t>:1</a:t>
            </a:r>
            <a:endParaRPr kumimoji="1" lang="zh-CN" altLang="en-US" sz="1200">
              <a:solidFill>
                <a:srgbClr val="404040"/>
              </a:solidFill>
              <a:latin typeface="微软雅黑" panose="020B0503020204020204" pitchFamily="34" charset="-122"/>
              <a:ea typeface="微软雅黑" panose="020B0503020204020204" pitchFamily="34" charset="-122"/>
            </a:endParaRPr>
          </a:p>
        </p:txBody>
      </p:sp>
      <p:sp>
        <p:nvSpPr>
          <p:cNvPr id="18" name="椭圆 17"/>
          <p:cNvSpPr/>
          <p:nvPr/>
        </p:nvSpPr>
        <p:spPr>
          <a:xfrm>
            <a:off x="2905125" y="3629025"/>
            <a:ext cx="142875" cy="1428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kumimoji="1" lang="zh-CN" altLang="en-US"/>
          </a:p>
        </p:txBody>
      </p:sp>
      <p:sp>
        <p:nvSpPr>
          <p:cNvPr id="19" name="文本框 18"/>
          <p:cNvSpPr txBox="1">
            <a:spLocks noChangeArrowheads="1"/>
          </p:cNvSpPr>
          <p:nvPr/>
        </p:nvSpPr>
        <p:spPr bwMode="auto">
          <a:xfrm>
            <a:off x="3081338" y="3556000"/>
            <a:ext cx="6191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kumimoji="1" lang="zh-CN" altLang="en-US" sz="1200">
                <a:solidFill>
                  <a:srgbClr val="404040"/>
                </a:solidFill>
                <a:latin typeface="微软雅黑" panose="020B0503020204020204" pitchFamily="34" charset="-122"/>
                <a:ea typeface="微软雅黑" panose="020B0503020204020204" pitchFamily="34" charset="-122"/>
              </a:rPr>
              <a:t>尿布</a:t>
            </a:r>
            <a:r>
              <a:rPr kumimoji="1" lang="en-US" altLang="zh-CN" sz="1200">
                <a:solidFill>
                  <a:srgbClr val="404040"/>
                </a:solidFill>
                <a:latin typeface="微软雅黑" panose="020B0503020204020204" pitchFamily="34" charset="-122"/>
                <a:ea typeface="微软雅黑" panose="020B0503020204020204" pitchFamily="34" charset="-122"/>
              </a:rPr>
              <a:t>:1</a:t>
            </a:r>
            <a:endParaRPr kumimoji="1" lang="zh-CN" altLang="en-US" sz="1200">
              <a:solidFill>
                <a:srgbClr val="404040"/>
              </a:solidFill>
              <a:latin typeface="微软雅黑" panose="020B0503020204020204" pitchFamily="34" charset="-122"/>
              <a:ea typeface="微软雅黑" panose="020B0503020204020204" pitchFamily="34" charset="-122"/>
            </a:endParaRPr>
          </a:p>
        </p:txBody>
      </p:sp>
      <p:sp>
        <p:nvSpPr>
          <p:cNvPr id="22" name="椭圆 21"/>
          <p:cNvSpPr/>
          <p:nvPr/>
        </p:nvSpPr>
        <p:spPr>
          <a:xfrm>
            <a:off x="606425" y="4397375"/>
            <a:ext cx="144463" cy="1444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kumimoji="1" lang="zh-CN" altLang="en-US"/>
          </a:p>
        </p:txBody>
      </p:sp>
      <p:sp>
        <p:nvSpPr>
          <p:cNvPr id="23" name="文本框 22"/>
          <p:cNvSpPr txBox="1">
            <a:spLocks noChangeArrowheads="1"/>
          </p:cNvSpPr>
          <p:nvPr/>
        </p:nvSpPr>
        <p:spPr bwMode="auto">
          <a:xfrm>
            <a:off x="782638" y="4340225"/>
            <a:ext cx="6191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kumimoji="1" lang="zh-CN" altLang="en-US" sz="1200">
                <a:solidFill>
                  <a:srgbClr val="404040"/>
                </a:solidFill>
                <a:latin typeface="微软雅黑" panose="020B0503020204020204" pitchFamily="34" charset="-122"/>
                <a:ea typeface="微软雅黑" panose="020B0503020204020204" pitchFamily="34" charset="-122"/>
              </a:rPr>
              <a:t>炸鸡</a:t>
            </a:r>
            <a:r>
              <a:rPr kumimoji="1" lang="en-US" altLang="zh-CN" sz="1200">
                <a:solidFill>
                  <a:srgbClr val="404040"/>
                </a:solidFill>
                <a:latin typeface="微软雅黑" panose="020B0503020204020204" pitchFamily="34" charset="-122"/>
                <a:ea typeface="微软雅黑" panose="020B0503020204020204" pitchFamily="34" charset="-122"/>
              </a:rPr>
              <a:t>:1</a:t>
            </a:r>
            <a:endParaRPr kumimoji="1" lang="zh-CN" altLang="en-US" sz="1200">
              <a:solidFill>
                <a:srgbClr val="404040"/>
              </a:solidFill>
              <a:latin typeface="微软雅黑" panose="020B0503020204020204" pitchFamily="34" charset="-122"/>
              <a:ea typeface="微软雅黑" panose="020B0503020204020204" pitchFamily="34" charset="-122"/>
            </a:endParaRPr>
          </a:p>
        </p:txBody>
      </p:sp>
      <p:sp>
        <p:nvSpPr>
          <p:cNvPr id="24" name="椭圆 23"/>
          <p:cNvSpPr/>
          <p:nvPr/>
        </p:nvSpPr>
        <p:spPr>
          <a:xfrm>
            <a:off x="1554163" y="4403725"/>
            <a:ext cx="144462" cy="1444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kumimoji="1" lang="zh-CN" altLang="en-US"/>
          </a:p>
        </p:txBody>
      </p:sp>
      <p:sp>
        <p:nvSpPr>
          <p:cNvPr id="25" name="文本框 24"/>
          <p:cNvSpPr txBox="1">
            <a:spLocks noChangeArrowheads="1"/>
          </p:cNvSpPr>
          <p:nvPr/>
        </p:nvSpPr>
        <p:spPr bwMode="auto">
          <a:xfrm>
            <a:off x="1724025" y="4337050"/>
            <a:ext cx="6191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kumimoji="1" lang="zh-CN" altLang="en-US" sz="1200">
                <a:solidFill>
                  <a:srgbClr val="404040"/>
                </a:solidFill>
                <a:latin typeface="微软雅黑" panose="020B0503020204020204" pitchFamily="34" charset="-122"/>
                <a:ea typeface="微软雅黑" panose="020B0503020204020204" pitchFamily="34" charset="-122"/>
              </a:rPr>
              <a:t>尿布</a:t>
            </a:r>
            <a:r>
              <a:rPr kumimoji="1" lang="en-US" altLang="zh-CN" sz="1200">
                <a:solidFill>
                  <a:srgbClr val="404040"/>
                </a:solidFill>
                <a:latin typeface="微软雅黑" panose="020B0503020204020204" pitchFamily="34" charset="-122"/>
                <a:ea typeface="微软雅黑" panose="020B0503020204020204" pitchFamily="34" charset="-122"/>
              </a:rPr>
              <a:t>:1</a:t>
            </a:r>
            <a:endParaRPr kumimoji="1" lang="zh-CN" altLang="en-US" sz="1200">
              <a:solidFill>
                <a:srgbClr val="404040"/>
              </a:solidFill>
              <a:latin typeface="微软雅黑" panose="020B0503020204020204" pitchFamily="34" charset="-122"/>
              <a:ea typeface="微软雅黑" panose="020B0503020204020204" pitchFamily="34" charset="-122"/>
            </a:endParaRPr>
          </a:p>
        </p:txBody>
      </p:sp>
      <p:sp>
        <p:nvSpPr>
          <p:cNvPr id="26" name="椭圆 25"/>
          <p:cNvSpPr/>
          <p:nvPr/>
        </p:nvSpPr>
        <p:spPr>
          <a:xfrm>
            <a:off x="2468563" y="4395788"/>
            <a:ext cx="144462" cy="1444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kumimoji="1" lang="zh-CN" altLang="en-US"/>
          </a:p>
        </p:txBody>
      </p:sp>
      <p:sp>
        <p:nvSpPr>
          <p:cNvPr id="27" name="文本框 26"/>
          <p:cNvSpPr txBox="1">
            <a:spLocks noChangeArrowheads="1"/>
          </p:cNvSpPr>
          <p:nvPr/>
        </p:nvSpPr>
        <p:spPr bwMode="auto">
          <a:xfrm>
            <a:off x="2636838" y="4340225"/>
            <a:ext cx="6191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kumimoji="1" lang="zh-CN" altLang="en-US" sz="1200" dirty="0">
                <a:solidFill>
                  <a:srgbClr val="404040"/>
                </a:solidFill>
                <a:latin typeface="微软雅黑" panose="020B0503020204020204" pitchFamily="34" charset="-122"/>
                <a:ea typeface="微软雅黑" panose="020B0503020204020204" pitchFamily="34" charset="-122"/>
              </a:rPr>
              <a:t>面包</a:t>
            </a:r>
            <a:r>
              <a:rPr kumimoji="1" lang="en-US" altLang="zh-CN" sz="1200" dirty="0">
                <a:solidFill>
                  <a:srgbClr val="404040"/>
                </a:solidFill>
                <a:latin typeface="微软雅黑" panose="020B0503020204020204" pitchFamily="34" charset="-122"/>
                <a:ea typeface="微软雅黑" panose="020B0503020204020204" pitchFamily="34" charset="-122"/>
              </a:rPr>
              <a:t>:1</a:t>
            </a:r>
            <a:endParaRPr kumimoji="1" lang="zh-CN" altLang="en-US" sz="1200" dirty="0">
              <a:solidFill>
                <a:srgbClr val="404040"/>
              </a:solidFill>
              <a:latin typeface="微软雅黑" panose="020B0503020204020204" pitchFamily="34" charset="-122"/>
              <a:ea typeface="微软雅黑" panose="020B0503020204020204" pitchFamily="34" charset="-122"/>
            </a:endParaRPr>
          </a:p>
        </p:txBody>
      </p:sp>
      <p:sp>
        <p:nvSpPr>
          <p:cNvPr id="28" name="椭圆 27"/>
          <p:cNvSpPr/>
          <p:nvPr/>
        </p:nvSpPr>
        <p:spPr>
          <a:xfrm>
            <a:off x="1554163" y="5111750"/>
            <a:ext cx="144462" cy="1444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kumimoji="1" lang="zh-CN" altLang="en-US"/>
          </a:p>
        </p:txBody>
      </p:sp>
      <p:sp>
        <p:nvSpPr>
          <p:cNvPr id="29" name="文本框 28"/>
          <p:cNvSpPr txBox="1">
            <a:spLocks noChangeArrowheads="1"/>
          </p:cNvSpPr>
          <p:nvPr/>
        </p:nvSpPr>
        <p:spPr bwMode="auto">
          <a:xfrm>
            <a:off x="1724025" y="5056188"/>
            <a:ext cx="6191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kumimoji="1" lang="zh-CN" altLang="en-US" sz="1200">
                <a:solidFill>
                  <a:srgbClr val="404040"/>
                </a:solidFill>
                <a:latin typeface="微软雅黑" panose="020B0503020204020204" pitchFamily="34" charset="-122"/>
                <a:ea typeface="微软雅黑" panose="020B0503020204020204" pitchFamily="34" charset="-122"/>
              </a:rPr>
              <a:t>炸鸡</a:t>
            </a:r>
            <a:r>
              <a:rPr kumimoji="1" lang="en-US" altLang="zh-CN" sz="1200">
                <a:solidFill>
                  <a:srgbClr val="404040"/>
                </a:solidFill>
                <a:latin typeface="微软雅黑" panose="020B0503020204020204" pitchFamily="34" charset="-122"/>
                <a:ea typeface="微软雅黑" panose="020B0503020204020204" pitchFamily="34" charset="-122"/>
              </a:rPr>
              <a:t>:1</a:t>
            </a:r>
            <a:endParaRPr kumimoji="1" lang="zh-CN" altLang="en-US" sz="1200">
              <a:solidFill>
                <a:srgbClr val="404040"/>
              </a:solidFill>
              <a:latin typeface="微软雅黑" panose="020B0503020204020204" pitchFamily="34" charset="-122"/>
              <a:ea typeface="微软雅黑" panose="020B0503020204020204" pitchFamily="34" charset="-122"/>
            </a:endParaRPr>
          </a:p>
        </p:txBody>
      </p:sp>
      <p:cxnSp>
        <p:nvCxnSpPr>
          <p:cNvPr id="30" name="直线连接符 29"/>
          <p:cNvCxnSpPr>
            <a:stCxn id="11" idx="3"/>
            <a:endCxn id="19" idx="7"/>
          </p:cNvCxnSpPr>
          <p:nvPr/>
        </p:nvCxnSpPr>
        <p:spPr>
          <a:xfrm flipH="1">
            <a:off x="1970088" y="2420938"/>
            <a:ext cx="493712" cy="47942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2" name="直线连接符 31"/>
          <p:cNvCxnSpPr>
            <a:stCxn id="10" idx="3"/>
            <a:endCxn id="14" idx="0"/>
          </p:cNvCxnSpPr>
          <p:nvPr/>
        </p:nvCxnSpPr>
        <p:spPr>
          <a:xfrm flipH="1">
            <a:off x="1254125" y="3001963"/>
            <a:ext cx="614363" cy="627062"/>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3" name="直线连接符 32"/>
          <p:cNvCxnSpPr>
            <a:stCxn id="19" idx="4"/>
            <a:endCxn id="25" idx="0"/>
          </p:cNvCxnSpPr>
          <p:nvPr/>
        </p:nvCxnSpPr>
        <p:spPr>
          <a:xfrm>
            <a:off x="1919288" y="3022600"/>
            <a:ext cx="195262" cy="60642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4" name="直线连接符 33"/>
          <p:cNvCxnSpPr>
            <a:stCxn id="23" idx="3"/>
            <a:endCxn id="31" idx="0"/>
          </p:cNvCxnSpPr>
          <p:nvPr/>
        </p:nvCxnSpPr>
        <p:spPr>
          <a:xfrm flipH="1">
            <a:off x="677863" y="3751263"/>
            <a:ext cx="525462" cy="646112"/>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6" name="直线连接符 35"/>
          <p:cNvCxnSpPr>
            <a:stCxn id="23" idx="5"/>
            <a:endCxn id="33" idx="1"/>
          </p:cNvCxnSpPr>
          <p:nvPr/>
        </p:nvCxnSpPr>
        <p:spPr>
          <a:xfrm>
            <a:off x="1304925" y="3751263"/>
            <a:ext cx="271463" cy="67310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7" name="直线连接符 36"/>
          <p:cNvCxnSpPr>
            <a:stCxn id="33" idx="4"/>
            <a:endCxn id="40" idx="0"/>
          </p:cNvCxnSpPr>
          <p:nvPr/>
        </p:nvCxnSpPr>
        <p:spPr>
          <a:xfrm>
            <a:off x="1627188" y="4548188"/>
            <a:ext cx="0" cy="563562"/>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0" name="直线连接符 39"/>
          <p:cNvCxnSpPr>
            <a:stCxn id="23" idx="5"/>
            <a:endCxn id="36" idx="1"/>
          </p:cNvCxnSpPr>
          <p:nvPr/>
        </p:nvCxnSpPr>
        <p:spPr>
          <a:xfrm>
            <a:off x="1304925" y="3751263"/>
            <a:ext cx="1184275" cy="665162"/>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3" name="直线连接符 42"/>
          <p:cNvCxnSpPr>
            <a:stCxn id="19" idx="5"/>
            <a:endCxn id="27" idx="1"/>
          </p:cNvCxnSpPr>
          <p:nvPr/>
        </p:nvCxnSpPr>
        <p:spPr>
          <a:xfrm>
            <a:off x="1970088" y="3001963"/>
            <a:ext cx="955675" cy="6477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42" name="文本框 41"/>
          <p:cNvSpPr txBox="1">
            <a:spLocks noChangeArrowheads="1"/>
          </p:cNvSpPr>
          <p:nvPr/>
        </p:nvSpPr>
        <p:spPr bwMode="auto">
          <a:xfrm>
            <a:off x="1993900" y="2827338"/>
            <a:ext cx="6191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kumimoji="1" lang="zh-CN" altLang="en-US" sz="1200">
                <a:solidFill>
                  <a:srgbClr val="404040"/>
                </a:solidFill>
                <a:latin typeface="微软雅黑" panose="020B0503020204020204" pitchFamily="34" charset="-122"/>
                <a:ea typeface="微软雅黑" panose="020B0503020204020204" pitchFamily="34" charset="-122"/>
              </a:rPr>
              <a:t>牛奶</a:t>
            </a:r>
            <a:r>
              <a:rPr kumimoji="1" lang="en-US" altLang="zh-CN" sz="1200">
                <a:solidFill>
                  <a:srgbClr val="404040"/>
                </a:solidFill>
                <a:latin typeface="微软雅黑" panose="020B0503020204020204" pitchFamily="34" charset="-122"/>
                <a:ea typeface="微软雅黑" panose="020B0503020204020204" pitchFamily="34" charset="-122"/>
              </a:rPr>
              <a:t>:6</a:t>
            </a:r>
            <a:endParaRPr kumimoji="1" lang="zh-CN" altLang="en-US" sz="1200">
              <a:solidFill>
                <a:srgbClr val="404040"/>
              </a:solidFill>
              <a:latin typeface="微软雅黑" panose="020B0503020204020204" pitchFamily="34" charset="-122"/>
              <a:ea typeface="微软雅黑" panose="020B0503020204020204" pitchFamily="34" charset="-122"/>
            </a:endParaRPr>
          </a:p>
        </p:txBody>
      </p:sp>
      <p:sp>
        <p:nvSpPr>
          <p:cNvPr id="45" name="文本框 44"/>
          <p:cNvSpPr txBox="1">
            <a:spLocks noChangeArrowheads="1"/>
          </p:cNvSpPr>
          <p:nvPr/>
        </p:nvSpPr>
        <p:spPr bwMode="auto">
          <a:xfrm>
            <a:off x="1993900" y="2822575"/>
            <a:ext cx="6191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kumimoji="1" lang="zh-CN" altLang="en-US" sz="1200">
                <a:solidFill>
                  <a:srgbClr val="404040"/>
                </a:solidFill>
                <a:latin typeface="微软雅黑" panose="020B0503020204020204" pitchFamily="34" charset="-122"/>
                <a:ea typeface="微软雅黑" panose="020B0503020204020204" pitchFamily="34" charset="-122"/>
              </a:rPr>
              <a:t>牛奶</a:t>
            </a:r>
            <a:r>
              <a:rPr kumimoji="1" lang="en-US" altLang="zh-CN" sz="1200">
                <a:solidFill>
                  <a:srgbClr val="404040"/>
                </a:solidFill>
                <a:latin typeface="微软雅黑" panose="020B0503020204020204" pitchFamily="34" charset="-122"/>
                <a:ea typeface="微软雅黑" panose="020B0503020204020204" pitchFamily="34" charset="-122"/>
              </a:rPr>
              <a:t>:2</a:t>
            </a:r>
            <a:endParaRPr kumimoji="1" lang="zh-CN" altLang="en-US" sz="1200">
              <a:solidFill>
                <a:srgbClr val="404040"/>
              </a:solidFill>
              <a:latin typeface="微软雅黑" panose="020B0503020204020204" pitchFamily="34" charset="-122"/>
              <a:ea typeface="微软雅黑" panose="020B0503020204020204" pitchFamily="34" charset="-122"/>
            </a:endParaRPr>
          </a:p>
        </p:txBody>
      </p:sp>
      <p:sp>
        <p:nvSpPr>
          <p:cNvPr id="46" name="文本框 45"/>
          <p:cNvSpPr txBox="1">
            <a:spLocks noChangeArrowheads="1"/>
          </p:cNvSpPr>
          <p:nvPr/>
        </p:nvSpPr>
        <p:spPr bwMode="auto">
          <a:xfrm>
            <a:off x="1997075" y="2822575"/>
            <a:ext cx="6191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kumimoji="1" lang="zh-CN" altLang="en-US" sz="1200">
                <a:solidFill>
                  <a:srgbClr val="404040"/>
                </a:solidFill>
                <a:latin typeface="微软雅黑" panose="020B0503020204020204" pitchFamily="34" charset="-122"/>
                <a:ea typeface="微软雅黑" panose="020B0503020204020204" pitchFamily="34" charset="-122"/>
              </a:rPr>
              <a:t>牛奶</a:t>
            </a:r>
            <a:r>
              <a:rPr kumimoji="1" lang="en-US" altLang="zh-CN" sz="1200">
                <a:solidFill>
                  <a:srgbClr val="404040"/>
                </a:solidFill>
                <a:latin typeface="微软雅黑" panose="020B0503020204020204" pitchFamily="34" charset="-122"/>
                <a:ea typeface="微软雅黑" panose="020B0503020204020204" pitchFamily="34" charset="-122"/>
              </a:rPr>
              <a:t>:3</a:t>
            </a:r>
            <a:endParaRPr kumimoji="1" lang="zh-CN" altLang="en-US" sz="1200">
              <a:solidFill>
                <a:srgbClr val="404040"/>
              </a:solidFill>
              <a:latin typeface="微软雅黑" panose="020B0503020204020204" pitchFamily="34" charset="-122"/>
              <a:ea typeface="微软雅黑" panose="020B0503020204020204" pitchFamily="34" charset="-122"/>
            </a:endParaRPr>
          </a:p>
        </p:txBody>
      </p:sp>
      <p:sp>
        <p:nvSpPr>
          <p:cNvPr id="47" name="文本框 46"/>
          <p:cNvSpPr txBox="1">
            <a:spLocks noChangeArrowheads="1"/>
          </p:cNvSpPr>
          <p:nvPr/>
        </p:nvSpPr>
        <p:spPr bwMode="auto">
          <a:xfrm>
            <a:off x="1993900" y="2830513"/>
            <a:ext cx="6191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kumimoji="1" lang="zh-CN" altLang="en-US" sz="1200">
                <a:solidFill>
                  <a:srgbClr val="404040"/>
                </a:solidFill>
                <a:latin typeface="微软雅黑" panose="020B0503020204020204" pitchFamily="34" charset="-122"/>
                <a:ea typeface="微软雅黑" panose="020B0503020204020204" pitchFamily="34" charset="-122"/>
              </a:rPr>
              <a:t>牛奶</a:t>
            </a:r>
            <a:r>
              <a:rPr kumimoji="1" lang="en-US" altLang="zh-CN" sz="1200">
                <a:solidFill>
                  <a:srgbClr val="404040"/>
                </a:solidFill>
                <a:latin typeface="微软雅黑" panose="020B0503020204020204" pitchFamily="34" charset="-122"/>
                <a:ea typeface="微软雅黑" panose="020B0503020204020204" pitchFamily="34" charset="-122"/>
              </a:rPr>
              <a:t>:4</a:t>
            </a:r>
            <a:endParaRPr kumimoji="1" lang="zh-CN" altLang="en-US" sz="1200">
              <a:solidFill>
                <a:srgbClr val="404040"/>
              </a:solidFill>
              <a:latin typeface="微软雅黑" panose="020B0503020204020204" pitchFamily="34" charset="-122"/>
              <a:ea typeface="微软雅黑" panose="020B0503020204020204" pitchFamily="34" charset="-122"/>
            </a:endParaRPr>
          </a:p>
        </p:txBody>
      </p:sp>
      <p:sp>
        <p:nvSpPr>
          <p:cNvPr id="48" name="文本框 47"/>
          <p:cNvSpPr txBox="1">
            <a:spLocks noChangeArrowheads="1"/>
          </p:cNvSpPr>
          <p:nvPr/>
        </p:nvSpPr>
        <p:spPr bwMode="auto">
          <a:xfrm>
            <a:off x="1368425" y="3562350"/>
            <a:ext cx="6191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kumimoji="1" lang="zh-CN" altLang="en-US" sz="1200">
                <a:solidFill>
                  <a:srgbClr val="404040"/>
                </a:solidFill>
                <a:latin typeface="微软雅黑" panose="020B0503020204020204" pitchFamily="34" charset="-122"/>
                <a:ea typeface="微软雅黑" panose="020B0503020204020204" pitchFamily="34" charset="-122"/>
              </a:rPr>
              <a:t>啤酒</a:t>
            </a:r>
            <a:r>
              <a:rPr kumimoji="1" lang="en-US" altLang="zh-CN" sz="1200">
                <a:solidFill>
                  <a:srgbClr val="404040"/>
                </a:solidFill>
                <a:latin typeface="微软雅黑" panose="020B0503020204020204" pitchFamily="34" charset="-122"/>
                <a:ea typeface="微软雅黑" panose="020B0503020204020204" pitchFamily="34" charset="-122"/>
              </a:rPr>
              <a:t>:2</a:t>
            </a:r>
            <a:endParaRPr kumimoji="1" lang="zh-CN" altLang="en-US" sz="1200">
              <a:solidFill>
                <a:srgbClr val="404040"/>
              </a:solidFill>
              <a:latin typeface="微软雅黑" panose="020B0503020204020204" pitchFamily="34" charset="-122"/>
              <a:ea typeface="微软雅黑" panose="020B0503020204020204" pitchFamily="34" charset="-122"/>
            </a:endParaRPr>
          </a:p>
        </p:txBody>
      </p:sp>
      <p:sp>
        <p:nvSpPr>
          <p:cNvPr id="3" name="矩形 2"/>
          <p:cNvSpPr/>
          <p:nvPr/>
        </p:nvSpPr>
        <p:spPr>
          <a:xfrm>
            <a:off x="5435600" y="2667000"/>
            <a:ext cx="3227388" cy="279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kumimoji="1" lang="zh-CN" altLang="en-US"/>
          </a:p>
        </p:txBody>
      </p:sp>
      <p:sp>
        <p:nvSpPr>
          <p:cNvPr id="49" name="矩形 48"/>
          <p:cNvSpPr/>
          <p:nvPr/>
        </p:nvSpPr>
        <p:spPr>
          <a:xfrm>
            <a:off x="5435600" y="2968625"/>
            <a:ext cx="3240088" cy="25558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kumimoji="1" lang="zh-CN" altLang="en-US"/>
          </a:p>
        </p:txBody>
      </p:sp>
      <p:sp>
        <p:nvSpPr>
          <p:cNvPr id="50" name="矩形 49"/>
          <p:cNvSpPr/>
          <p:nvPr/>
        </p:nvSpPr>
        <p:spPr>
          <a:xfrm>
            <a:off x="5435600" y="3252788"/>
            <a:ext cx="3240088" cy="279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kumimoji="1" lang="zh-CN" altLang="en-US"/>
          </a:p>
        </p:txBody>
      </p:sp>
      <p:sp>
        <p:nvSpPr>
          <p:cNvPr id="51" name="矩形 50"/>
          <p:cNvSpPr/>
          <p:nvPr/>
        </p:nvSpPr>
        <p:spPr>
          <a:xfrm>
            <a:off x="5426075" y="3562350"/>
            <a:ext cx="3249613" cy="2984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kumimoji="1" lang="zh-CN" altLang="en-US"/>
          </a:p>
        </p:txBody>
      </p:sp>
      <p:sp>
        <p:nvSpPr>
          <p:cNvPr id="52" name="矩形 51"/>
          <p:cNvSpPr/>
          <p:nvPr/>
        </p:nvSpPr>
        <p:spPr>
          <a:xfrm>
            <a:off x="5426075" y="3857625"/>
            <a:ext cx="3249613" cy="304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kumimoji="1" lang="zh-CN" altLang="en-US"/>
          </a:p>
        </p:txBody>
      </p:sp>
      <p:sp>
        <p:nvSpPr>
          <p:cNvPr id="53" name="矩形 52"/>
          <p:cNvSpPr/>
          <p:nvPr/>
        </p:nvSpPr>
        <p:spPr>
          <a:xfrm>
            <a:off x="5435600" y="4170363"/>
            <a:ext cx="3240088" cy="26828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kumimoji="1" lang="zh-CN" altLang="en-US"/>
          </a:p>
        </p:txBody>
      </p:sp>
      <p:sp>
        <p:nvSpPr>
          <p:cNvPr id="54" name="矩形 53"/>
          <p:cNvSpPr/>
          <p:nvPr/>
        </p:nvSpPr>
        <p:spPr>
          <a:xfrm>
            <a:off x="5435600" y="4460875"/>
            <a:ext cx="3240088" cy="27622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kumimoji="1" lang="zh-CN" altLang="en-US"/>
          </a:p>
        </p:txBody>
      </p:sp>
      <p:sp>
        <p:nvSpPr>
          <p:cNvPr id="55" name="矩形 54"/>
          <p:cNvSpPr/>
          <p:nvPr/>
        </p:nvSpPr>
        <p:spPr>
          <a:xfrm>
            <a:off x="5430838" y="4760913"/>
            <a:ext cx="3240087" cy="25558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kumimoji="1" lang="zh-CN" altLang="en-US"/>
          </a:p>
        </p:txBody>
      </p:sp>
      <p:sp>
        <p:nvSpPr>
          <p:cNvPr id="56" name="矩形 55"/>
          <p:cNvSpPr/>
          <p:nvPr/>
        </p:nvSpPr>
        <p:spPr>
          <a:xfrm>
            <a:off x="5435600" y="5038725"/>
            <a:ext cx="3240088" cy="30638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kumimoji="1" lang="zh-CN" altLang="en-US"/>
          </a:p>
        </p:txBody>
      </p:sp>
      <p:sp>
        <p:nvSpPr>
          <p:cNvPr id="57" name="文本框 56"/>
          <p:cNvSpPr txBox="1">
            <a:spLocks noChangeArrowheads="1"/>
          </p:cNvSpPr>
          <p:nvPr/>
        </p:nvSpPr>
        <p:spPr bwMode="auto">
          <a:xfrm>
            <a:off x="1997075" y="2822575"/>
            <a:ext cx="6191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kumimoji="1" lang="zh-CN" altLang="en-US" sz="1200">
                <a:solidFill>
                  <a:srgbClr val="404040"/>
                </a:solidFill>
                <a:latin typeface="微软雅黑" panose="020B0503020204020204" pitchFamily="34" charset="-122"/>
                <a:ea typeface="微软雅黑" panose="020B0503020204020204" pitchFamily="34" charset="-122"/>
              </a:rPr>
              <a:t>牛奶</a:t>
            </a:r>
            <a:r>
              <a:rPr kumimoji="1" lang="en-US" altLang="zh-CN" sz="1200">
                <a:solidFill>
                  <a:srgbClr val="404040"/>
                </a:solidFill>
                <a:latin typeface="微软雅黑" panose="020B0503020204020204" pitchFamily="34" charset="-122"/>
                <a:ea typeface="微软雅黑" panose="020B0503020204020204" pitchFamily="34" charset="-122"/>
              </a:rPr>
              <a:t>:5</a:t>
            </a:r>
            <a:endParaRPr kumimoji="1" lang="zh-CN" altLang="en-US" sz="1200">
              <a:solidFill>
                <a:srgbClr val="404040"/>
              </a:solidFill>
              <a:latin typeface="微软雅黑" panose="020B0503020204020204" pitchFamily="34" charset="-122"/>
              <a:ea typeface="微软雅黑" panose="020B0503020204020204" pitchFamily="34" charset="-122"/>
            </a:endParaRPr>
          </a:p>
        </p:txBody>
      </p:sp>
      <p:grpSp>
        <p:nvGrpSpPr>
          <p:cNvPr id="6" name="组 5"/>
          <p:cNvGrpSpPr/>
          <p:nvPr/>
        </p:nvGrpSpPr>
        <p:grpSpPr bwMode="auto">
          <a:xfrm>
            <a:off x="2565400" y="2420938"/>
            <a:ext cx="1511300" cy="1350962"/>
            <a:chOff x="2564938" y="1563841"/>
            <a:chExt cx="1511011" cy="1351400"/>
          </a:xfrm>
        </p:grpSpPr>
        <p:cxnSp>
          <p:nvCxnSpPr>
            <p:cNvPr id="31" name="直线连接符 30"/>
            <p:cNvCxnSpPr>
              <a:stCxn id="11" idx="5"/>
            </p:cNvCxnSpPr>
            <p:nvPr/>
          </p:nvCxnSpPr>
          <p:spPr>
            <a:xfrm>
              <a:off x="2564938" y="1563841"/>
              <a:ext cx="558693" cy="460524"/>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2" name="椭圆 11"/>
            <p:cNvSpPr/>
            <p:nvPr/>
          </p:nvSpPr>
          <p:spPr>
            <a:xfrm>
              <a:off x="3101410" y="2002133"/>
              <a:ext cx="144435" cy="144509"/>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kumimoji="1" lang="zh-CN" altLang="en-US"/>
            </a:p>
          </p:txBody>
        </p:sp>
        <p:sp>
          <p:nvSpPr>
            <p:cNvPr id="20" name="椭圆 19"/>
            <p:cNvSpPr/>
            <p:nvPr/>
          </p:nvSpPr>
          <p:spPr>
            <a:xfrm>
              <a:off x="3931515" y="2770732"/>
              <a:ext cx="144434" cy="144509"/>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kumimoji="1" lang="zh-CN" altLang="en-US"/>
            </a:p>
          </p:txBody>
        </p:sp>
        <p:cxnSp>
          <p:nvCxnSpPr>
            <p:cNvPr id="44" name="直线连接符 43"/>
            <p:cNvCxnSpPr>
              <a:endCxn id="29" idx="1"/>
            </p:cNvCxnSpPr>
            <p:nvPr/>
          </p:nvCxnSpPr>
          <p:spPr>
            <a:xfrm>
              <a:off x="3225212" y="2125998"/>
              <a:ext cx="728524" cy="666966"/>
            </a:xfrm>
            <a:prstGeom prst="line">
              <a:avLst/>
            </a:prstGeom>
            <a:ln w="19050"/>
          </p:spPr>
          <p:style>
            <a:lnRef idx="1">
              <a:schemeClr val="accent1"/>
            </a:lnRef>
            <a:fillRef idx="0">
              <a:schemeClr val="accent1"/>
            </a:fillRef>
            <a:effectRef idx="0">
              <a:schemeClr val="accent1"/>
            </a:effectRef>
            <a:fontRef idx="minor">
              <a:schemeClr val="tx1"/>
            </a:fontRef>
          </p:style>
        </p:cxnSp>
      </p:grpSp>
      <p:sp>
        <p:nvSpPr>
          <p:cNvPr id="58" name="文本框 57"/>
          <p:cNvSpPr txBox="1">
            <a:spLocks noChangeArrowheads="1"/>
          </p:cNvSpPr>
          <p:nvPr/>
        </p:nvSpPr>
        <p:spPr bwMode="auto">
          <a:xfrm>
            <a:off x="3238500" y="2800350"/>
            <a:ext cx="6191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kumimoji="1" lang="zh-CN" altLang="en-US" sz="1200">
                <a:solidFill>
                  <a:srgbClr val="404040"/>
                </a:solidFill>
                <a:latin typeface="微软雅黑" panose="020B0503020204020204" pitchFamily="34" charset="-122"/>
                <a:ea typeface="微软雅黑" panose="020B0503020204020204" pitchFamily="34" charset="-122"/>
              </a:rPr>
              <a:t>啤酒</a:t>
            </a:r>
            <a:r>
              <a:rPr kumimoji="1" lang="en-US" altLang="zh-CN" sz="1200">
                <a:solidFill>
                  <a:srgbClr val="404040"/>
                </a:solidFill>
                <a:latin typeface="微软雅黑" panose="020B0503020204020204" pitchFamily="34" charset="-122"/>
                <a:ea typeface="微软雅黑" panose="020B0503020204020204" pitchFamily="34" charset="-122"/>
              </a:rPr>
              <a:t>:1</a:t>
            </a:r>
            <a:endParaRPr kumimoji="1" lang="zh-CN" altLang="en-US" sz="1200">
              <a:solidFill>
                <a:srgbClr val="404040"/>
              </a:solidFill>
              <a:latin typeface="微软雅黑" panose="020B0503020204020204" pitchFamily="34" charset="-122"/>
              <a:ea typeface="微软雅黑" panose="020B0503020204020204" pitchFamily="34" charset="-122"/>
            </a:endParaRPr>
          </a:p>
        </p:txBody>
      </p:sp>
      <p:sp>
        <p:nvSpPr>
          <p:cNvPr id="59" name="文本框 58"/>
          <p:cNvSpPr txBox="1">
            <a:spLocks noChangeArrowheads="1"/>
          </p:cNvSpPr>
          <p:nvPr/>
        </p:nvSpPr>
        <p:spPr bwMode="auto">
          <a:xfrm>
            <a:off x="4065588" y="3562350"/>
            <a:ext cx="6191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kumimoji="1" lang="zh-CN" altLang="en-US" sz="1200">
                <a:solidFill>
                  <a:srgbClr val="404040"/>
                </a:solidFill>
                <a:latin typeface="微软雅黑" panose="020B0503020204020204" pitchFamily="34" charset="-122"/>
                <a:ea typeface="微软雅黑" panose="020B0503020204020204" pitchFamily="34" charset="-122"/>
              </a:rPr>
              <a:t>尿布</a:t>
            </a:r>
            <a:r>
              <a:rPr kumimoji="1" lang="en-US" altLang="zh-CN" sz="1200">
                <a:solidFill>
                  <a:srgbClr val="404040"/>
                </a:solidFill>
                <a:latin typeface="微软雅黑" panose="020B0503020204020204" pitchFamily="34" charset="-122"/>
                <a:ea typeface="微软雅黑" panose="020B0503020204020204" pitchFamily="34" charset="-122"/>
              </a:rPr>
              <a:t>:1</a:t>
            </a:r>
            <a:endParaRPr kumimoji="1" lang="zh-CN" altLang="en-US" sz="1200">
              <a:solidFill>
                <a:srgbClr val="404040"/>
              </a:solidFill>
              <a:latin typeface="微软雅黑" panose="020B0503020204020204" pitchFamily="34" charset="-122"/>
              <a:ea typeface="微软雅黑" panose="020B0503020204020204" pitchFamily="34" charset="-122"/>
            </a:endParaRPr>
          </a:p>
        </p:txBody>
      </p:sp>
      <p:sp>
        <p:nvSpPr>
          <p:cNvPr id="66" name="文本框 65"/>
          <p:cNvSpPr txBox="1"/>
          <p:nvPr/>
        </p:nvSpPr>
        <p:spPr>
          <a:xfrm>
            <a:off x="4387850" y="4462463"/>
            <a:ext cx="184150" cy="276225"/>
          </a:xfrm>
          <a:prstGeom prst="rect">
            <a:avLst/>
          </a:prstGeom>
          <a:noFill/>
        </p:spPr>
        <p:txBody>
          <a:bodyPr wrap="none">
            <a:spAutoFit/>
          </a:bodyPr>
          <a:lstStyle/>
          <a:p>
            <a:pPr>
              <a:defRPr/>
            </a:pPr>
            <a:endParaRPr kumimoji="1"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7" name="文本框 66"/>
          <p:cNvSpPr txBox="1">
            <a:spLocks noChangeArrowheads="1"/>
          </p:cNvSpPr>
          <p:nvPr/>
        </p:nvSpPr>
        <p:spPr bwMode="auto">
          <a:xfrm>
            <a:off x="4065588" y="3562350"/>
            <a:ext cx="6191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kumimoji="1" lang="zh-CN" altLang="en-US" sz="1200">
                <a:solidFill>
                  <a:srgbClr val="404040"/>
                </a:solidFill>
                <a:latin typeface="微软雅黑" panose="020B0503020204020204" pitchFamily="34" charset="-122"/>
                <a:ea typeface="微软雅黑" panose="020B0503020204020204" pitchFamily="34" charset="-122"/>
              </a:rPr>
              <a:t>尿布</a:t>
            </a:r>
            <a:r>
              <a:rPr kumimoji="1" lang="en-US" altLang="zh-CN" sz="1200">
                <a:solidFill>
                  <a:srgbClr val="404040"/>
                </a:solidFill>
                <a:latin typeface="微软雅黑" panose="020B0503020204020204" pitchFamily="34" charset="-122"/>
                <a:ea typeface="微软雅黑" panose="020B0503020204020204" pitchFamily="34" charset="-122"/>
              </a:rPr>
              <a:t>:2</a:t>
            </a:r>
            <a:endParaRPr kumimoji="1" lang="zh-CN" altLang="en-US" sz="1200">
              <a:solidFill>
                <a:srgbClr val="404040"/>
              </a:solidFill>
              <a:latin typeface="微软雅黑" panose="020B0503020204020204" pitchFamily="34" charset="-122"/>
              <a:ea typeface="微软雅黑" panose="020B0503020204020204" pitchFamily="34" charset="-122"/>
            </a:endParaRPr>
          </a:p>
        </p:txBody>
      </p:sp>
      <p:sp>
        <p:nvSpPr>
          <p:cNvPr id="68" name="文本框 67"/>
          <p:cNvSpPr txBox="1">
            <a:spLocks noChangeArrowheads="1"/>
          </p:cNvSpPr>
          <p:nvPr/>
        </p:nvSpPr>
        <p:spPr bwMode="auto">
          <a:xfrm>
            <a:off x="3086100" y="3551238"/>
            <a:ext cx="61912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kumimoji="1" lang="zh-CN" altLang="en-US" sz="1200">
                <a:solidFill>
                  <a:srgbClr val="404040"/>
                </a:solidFill>
                <a:latin typeface="微软雅黑" panose="020B0503020204020204" pitchFamily="34" charset="-122"/>
                <a:ea typeface="微软雅黑" panose="020B0503020204020204" pitchFamily="34" charset="-122"/>
              </a:rPr>
              <a:t>尿布</a:t>
            </a:r>
            <a:r>
              <a:rPr kumimoji="1" lang="en-US" altLang="zh-CN" sz="1200">
                <a:solidFill>
                  <a:srgbClr val="404040"/>
                </a:solidFill>
                <a:latin typeface="微软雅黑" panose="020B0503020204020204" pitchFamily="34" charset="-122"/>
                <a:ea typeface="微软雅黑" panose="020B0503020204020204" pitchFamily="34" charset="-122"/>
              </a:rPr>
              <a:t>:2</a:t>
            </a:r>
            <a:endParaRPr kumimoji="1" lang="zh-CN" altLang="en-US" sz="1200">
              <a:solidFill>
                <a:srgbClr val="404040"/>
              </a:solidFill>
              <a:latin typeface="微软雅黑" panose="020B0503020204020204" pitchFamily="34" charset="-122"/>
              <a:ea typeface="微软雅黑" panose="020B0503020204020204" pitchFamily="34" charset="-122"/>
            </a:endParaRPr>
          </a:p>
        </p:txBody>
      </p:sp>
      <p:sp>
        <p:nvSpPr>
          <p:cNvPr id="69" name="文本框 68"/>
          <p:cNvSpPr txBox="1">
            <a:spLocks noChangeArrowheads="1"/>
          </p:cNvSpPr>
          <p:nvPr/>
        </p:nvSpPr>
        <p:spPr bwMode="auto">
          <a:xfrm>
            <a:off x="1366838" y="3565525"/>
            <a:ext cx="61912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kumimoji="1" lang="zh-CN" altLang="en-US" sz="1200">
                <a:solidFill>
                  <a:srgbClr val="404040"/>
                </a:solidFill>
                <a:latin typeface="微软雅黑" panose="020B0503020204020204" pitchFamily="34" charset="-122"/>
                <a:ea typeface="微软雅黑" panose="020B0503020204020204" pitchFamily="34" charset="-122"/>
              </a:rPr>
              <a:t>啤酒</a:t>
            </a:r>
            <a:r>
              <a:rPr kumimoji="1" lang="en-US" altLang="zh-CN" sz="1200">
                <a:solidFill>
                  <a:srgbClr val="404040"/>
                </a:solidFill>
                <a:latin typeface="微软雅黑" panose="020B0503020204020204" pitchFamily="34" charset="-122"/>
                <a:ea typeface="微软雅黑" panose="020B0503020204020204" pitchFamily="34" charset="-122"/>
              </a:rPr>
              <a:t>:3</a:t>
            </a:r>
            <a:endParaRPr kumimoji="1" lang="zh-CN" altLang="en-US" sz="1200">
              <a:solidFill>
                <a:srgbClr val="404040"/>
              </a:solidFill>
              <a:latin typeface="微软雅黑" panose="020B0503020204020204" pitchFamily="34" charset="-122"/>
              <a:ea typeface="微软雅黑" panose="020B0503020204020204" pitchFamily="34" charset="-122"/>
            </a:endParaRPr>
          </a:p>
        </p:txBody>
      </p:sp>
      <p:sp>
        <p:nvSpPr>
          <p:cNvPr id="70" name="文本框 69"/>
          <p:cNvSpPr txBox="1">
            <a:spLocks noChangeArrowheads="1"/>
          </p:cNvSpPr>
          <p:nvPr/>
        </p:nvSpPr>
        <p:spPr bwMode="auto">
          <a:xfrm>
            <a:off x="1724025" y="4335463"/>
            <a:ext cx="61912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kumimoji="1" lang="zh-CN" altLang="en-US" sz="1200">
                <a:solidFill>
                  <a:srgbClr val="404040"/>
                </a:solidFill>
                <a:latin typeface="微软雅黑" panose="020B0503020204020204" pitchFamily="34" charset="-122"/>
                <a:ea typeface="微软雅黑" panose="020B0503020204020204" pitchFamily="34" charset="-122"/>
              </a:rPr>
              <a:t>尿布</a:t>
            </a:r>
            <a:r>
              <a:rPr kumimoji="1" lang="en-US" altLang="zh-CN" sz="1200">
                <a:solidFill>
                  <a:srgbClr val="404040"/>
                </a:solidFill>
                <a:latin typeface="微软雅黑" panose="020B0503020204020204" pitchFamily="34" charset="-122"/>
                <a:ea typeface="微软雅黑" panose="020B0503020204020204" pitchFamily="34" charset="-122"/>
              </a:rPr>
              <a:t>:2</a:t>
            </a:r>
            <a:endParaRPr kumimoji="1" lang="zh-CN" altLang="en-US" sz="1200">
              <a:solidFill>
                <a:srgbClr val="404040"/>
              </a:solidFill>
              <a:latin typeface="微软雅黑" panose="020B0503020204020204" pitchFamily="34" charset="-122"/>
              <a:ea typeface="微软雅黑" panose="020B0503020204020204" pitchFamily="34" charset="-122"/>
            </a:endParaRPr>
          </a:p>
        </p:txBody>
      </p:sp>
      <p:sp>
        <p:nvSpPr>
          <p:cNvPr id="71" name="文本框 70"/>
          <p:cNvSpPr txBox="1">
            <a:spLocks noChangeArrowheads="1"/>
          </p:cNvSpPr>
          <p:nvPr/>
        </p:nvSpPr>
        <p:spPr bwMode="auto">
          <a:xfrm>
            <a:off x="2000250" y="2820988"/>
            <a:ext cx="61912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kumimoji="1" lang="zh-CN" altLang="en-US" sz="1200">
                <a:solidFill>
                  <a:srgbClr val="404040"/>
                </a:solidFill>
                <a:latin typeface="微软雅黑" panose="020B0503020204020204" pitchFamily="34" charset="-122"/>
                <a:ea typeface="微软雅黑" panose="020B0503020204020204" pitchFamily="34" charset="-122"/>
              </a:rPr>
              <a:t>牛奶</a:t>
            </a:r>
            <a:r>
              <a:rPr kumimoji="1" lang="en-US" altLang="zh-CN" sz="1200">
                <a:solidFill>
                  <a:srgbClr val="404040"/>
                </a:solidFill>
                <a:latin typeface="微软雅黑" panose="020B0503020204020204" pitchFamily="34" charset="-122"/>
                <a:ea typeface="微软雅黑" panose="020B0503020204020204" pitchFamily="34" charset="-122"/>
              </a:rPr>
              <a:t>:7</a:t>
            </a:r>
            <a:endParaRPr kumimoji="1" lang="zh-CN" altLang="en-US" sz="1200">
              <a:solidFill>
                <a:srgbClr val="404040"/>
              </a:solidFill>
              <a:latin typeface="微软雅黑" panose="020B0503020204020204" pitchFamily="34" charset="-122"/>
              <a:ea typeface="微软雅黑" panose="020B0503020204020204" pitchFamily="34" charset="-122"/>
            </a:endParaRPr>
          </a:p>
        </p:txBody>
      </p:sp>
      <p:sp>
        <p:nvSpPr>
          <p:cNvPr id="72" name="文本框 71"/>
          <p:cNvSpPr txBox="1">
            <a:spLocks noChangeArrowheads="1"/>
          </p:cNvSpPr>
          <p:nvPr/>
        </p:nvSpPr>
        <p:spPr bwMode="auto">
          <a:xfrm>
            <a:off x="1365250" y="3557588"/>
            <a:ext cx="61912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kumimoji="1" lang="zh-CN" altLang="en-US" sz="1200">
                <a:solidFill>
                  <a:srgbClr val="404040"/>
                </a:solidFill>
                <a:latin typeface="微软雅黑" panose="020B0503020204020204" pitchFamily="34" charset="-122"/>
                <a:ea typeface="微软雅黑" panose="020B0503020204020204" pitchFamily="34" charset="-122"/>
              </a:rPr>
              <a:t>啤酒</a:t>
            </a:r>
            <a:r>
              <a:rPr kumimoji="1" lang="en-US" altLang="zh-CN" sz="1200">
                <a:solidFill>
                  <a:srgbClr val="404040"/>
                </a:solidFill>
                <a:latin typeface="微软雅黑" panose="020B0503020204020204" pitchFamily="34" charset="-122"/>
                <a:ea typeface="微软雅黑" panose="020B0503020204020204" pitchFamily="34" charset="-122"/>
              </a:rPr>
              <a:t>:4</a:t>
            </a:r>
            <a:endParaRPr kumimoji="1" lang="zh-CN" altLang="en-US" sz="1200">
              <a:solidFill>
                <a:srgbClr val="404040"/>
              </a:solidFill>
              <a:latin typeface="微软雅黑" panose="020B0503020204020204" pitchFamily="34" charset="-122"/>
              <a:ea typeface="微软雅黑" panose="020B0503020204020204" pitchFamily="34" charset="-122"/>
            </a:endParaRPr>
          </a:p>
        </p:txBody>
      </p:sp>
      <p:sp>
        <p:nvSpPr>
          <p:cNvPr id="62" name="标题 2"/>
          <p:cNvSpPr txBox="1">
            <a:spLocks noChangeArrowheads="1"/>
          </p:cNvSpPr>
          <p:nvPr/>
        </p:nvSpPr>
        <p:spPr bwMode="auto">
          <a:xfrm>
            <a:off x="457200" y="457200"/>
            <a:ext cx="822960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lstStyle>
            <a:lvl1pPr algn="l" rtl="0" eaLnBrk="0" fontAlgn="base" hangingPunct="0">
              <a:spcBef>
                <a:spcPct val="0"/>
              </a:spcBef>
              <a:spcAft>
                <a:spcPct val="0"/>
              </a:spcAft>
              <a:defRPr sz="4400" kern="12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9pPr>
          </a:lstStyle>
          <a:p>
            <a:r>
              <a:rPr lang="en-US" altLang="zh-CN" sz="3200" b="1" dirty="0">
                <a:solidFill>
                  <a:schemeClr val="accent1">
                    <a:lumMod val="25000"/>
                  </a:schemeClr>
                </a:solidFill>
                <a:effectLst>
                  <a:outerShdw blurRad="38100" dist="38100" dir="2700000" algn="tl">
                    <a:srgbClr val="000000">
                      <a:alpha val="43137"/>
                    </a:srgbClr>
                  </a:outerShdw>
                </a:effectLst>
              </a:rPr>
              <a:t>6.3.2</a:t>
            </a:r>
            <a:r>
              <a:rPr lang="zh-CN" altLang="en-US" sz="3200" b="1" dirty="0">
                <a:solidFill>
                  <a:schemeClr val="accent1">
                    <a:lumMod val="25000"/>
                  </a:schemeClr>
                </a:solidFill>
                <a:effectLst>
                  <a:outerShdw blurRad="38100" dist="38100" dir="2700000" algn="tl">
                    <a:srgbClr val="000000">
                      <a:alpha val="43137"/>
                    </a:srgbClr>
                  </a:outerShdw>
                </a:effectLst>
              </a:rPr>
              <a:t>、</a:t>
            </a:r>
            <a:r>
              <a:rPr lang="en-US" altLang="zh-CN" sz="3200" b="1" dirty="0">
                <a:solidFill>
                  <a:schemeClr val="accent1">
                    <a:lumMod val="25000"/>
                  </a:schemeClr>
                </a:solidFill>
                <a:effectLst>
                  <a:outerShdw blurRad="38100" dist="38100" dir="2700000" algn="tl">
                    <a:srgbClr val="000000">
                      <a:alpha val="43137"/>
                    </a:srgbClr>
                  </a:outerShdw>
                </a:effectLst>
              </a:rPr>
              <a:t>FP-growth</a:t>
            </a:r>
            <a:r>
              <a:rPr lang="zh-CN" altLang="en-US" sz="3200" b="1" dirty="0">
                <a:solidFill>
                  <a:schemeClr val="accent1">
                    <a:lumMod val="25000"/>
                  </a:schemeClr>
                </a:solidFill>
                <a:effectLst>
                  <a:outerShdw blurRad="38100" dist="38100" dir="2700000" algn="tl">
                    <a:srgbClr val="000000">
                      <a:alpha val="43137"/>
                    </a:srgbClr>
                  </a:outerShdw>
                </a:effectLst>
              </a:rPr>
              <a:t>算法演示</a:t>
            </a:r>
            <a:r>
              <a:rPr lang="en-US" altLang="zh-CN" sz="3200" b="1" dirty="0">
                <a:solidFill>
                  <a:schemeClr val="accent1">
                    <a:lumMod val="25000"/>
                  </a:schemeClr>
                </a:solidFill>
                <a:effectLst>
                  <a:outerShdw blurRad="38100" dist="38100" dir="2700000" algn="tl">
                    <a:srgbClr val="000000">
                      <a:alpha val="43137"/>
                    </a:srgbClr>
                  </a:outerShdw>
                </a:effectLst>
              </a:rPr>
              <a:t>—FP</a:t>
            </a:r>
            <a:r>
              <a:rPr lang="zh-CN" altLang="en-US" sz="3200" b="1" dirty="0">
                <a:solidFill>
                  <a:schemeClr val="accent1">
                    <a:lumMod val="25000"/>
                  </a:schemeClr>
                </a:solidFill>
                <a:effectLst>
                  <a:outerShdw blurRad="38100" dist="38100" dir="2700000" algn="tl">
                    <a:srgbClr val="000000">
                      <a:alpha val="43137"/>
                    </a:srgbClr>
                  </a:outerShdw>
                </a:effectLst>
              </a:rPr>
              <a:t>树构造</a:t>
            </a:r>
            <a:endParaRPr lang="zh-CN" altLang="en-US" sz="3200" b="1" dirty="0">
              <a:solidFill>
                <a:schemeClr val="accent1">
                  <a:lumMod val="25000"/>
                </a:schemeClr>
              </a:solidFill>
              <a:effectLst>
                <a:outerShdw blurRad="38100" dist="38100" dir="2700000" algn="tl">
                  <a:srgbClr val="000000">
                    <a:alpha val="43137"/>
                  </a:srgbClr>
                </a:outerShdw>
              </a:effectLst>
            </a:endParaRPr>
          </a:p>
        </p:txBody>
      </p:sp>
    </p:spTree>
  </p:cSld>
  <p:clrMapOvr>
    <a:masterClrMapping/>
  </p:clrMapOvr>
  <p:transition spd="med"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500"/>
                                        <p:tgtEl>
                                          <p:spTgt spid="2"/>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500"/>
                                        <p:tgtEl>
                                          <p:spTgt spid="14"/>
                                        </p:tgtEl>
                                      </p:cBhvr>
                                    </p:animEffect>
                                  </p:childTnLst>
                                </p:cTn>
                              </p:par>
                              <p:par>
                                <p:cTn id="21" presetID="10" presetClass="entr" presetSubtype="0" fill="hold" nodeType="withEffect">
                                  <p:stCondLst>
                                    <p:cond delay="0"/>
                                  </p:stCondLst>
                                  <p:childTnLst>
                                    <p:set>
                                      <p:cBhvr>
                                        <p:cTn id="22" dur="1" fill="hold">
                                          <p:stCondLst>
                                            <p:cond delay="0"/>
                                          </p:stCondLst>
                                        </p:cTn>
                                        <p:tgtEl>
                                          <p:spTgt spid="32"/>
                                        </p:tgtEl>
                                        <p:attrNameLst>
                                          <p:attrName>style.visibility</p:attrName>
                                        </p:attrNameLst>
                                      </p:cBhvr>
                                      <p:to>
                                        <p:strVal val="visible"/>
                                      </p:to>
                                    </p:set>
                                    <p:animEffect transition="in" filter="fade">
                                      <p:cBhvr>
                                        <p:cTn id="23" dur="500"/>
                                        <p:tgtEl>
                                          <p:spTgt spid="32"/>
                                        </p:tgtEl>
                                      </p:cBhvr>
                                    </p:animEffect>
                                  </p:childTnLst>
                                </p:cTn>
                              </p:par>
                              <p:par>
                                <p:cTn id="24" presetID="10" presetClass="entr" presetSubtype="0" fill="hold" nodeType="withEffect">
                                  <p:stCondLst>
                                    <p:cond delay="0"/>
                                  </p:stCondLst>
                                  <p:childTnLst>
                                    <p:set>
                                      <p:cBhvr>
                                        <p:cTn id="25" dur="1" fill="hold">
                                          <p:stCondLst>
                                            <p:cond delay="0"/>
                                          </p:stCondLst>
                                        </p:cTn>
                                        <p:tgtEl>
                                          <p:spTgt spid="30"/>
                                        </p:tgtEl>
                                        <p:attrNameLst>
                                          <p:attrName>style.visibility</p:attrName>
                                        </p:attrNameLst>
                                      </p:cBhvr>
                                      <p:to>
                                        <p:strVal val="visible"/>
                                      </p:to>
                                    </p:set>
                                    <p:animEffect transition="in" filter="fade">
                                      <p:cBhvr>
                                        <p:cTn id="26" dur="500"/>
                                        <p:tgtEl>
                                          <p:spTgt spid="30"/>
                                        </p:tgtEl>
                                      </p:cBhvr>
                                    </p:animEffect>
                                  </p:childTnLst>
                                </p:cTn>
                              </p:par>
                              <p:par>
                                <p:cTn id="27" presetID="10" presetClass="entr" presetSubtype="0" fill="hold" nodeType="withEffect">
                                  <p:stCondLst>
                                    <p:cond delay="0"/>
                                  </p:stCondLst>
                                  <p:childTnLst>
                                    <p:set>
                                      <p:cBhvr>
                                        <p:cTn id="28" dur="1" fill="hold">
                                          <p:stCondLst>
                                            <p:cond delay="0"/>
                                          </p:stCondLst>
                                        </p:cTn>
                                        <p:tgtEl>
                                          <p:spTgt spid="34"/>
                                        </p:tgtEl>
                                        <p:attrNameLst>
                                          <p:attrName>style.visibility</p:attrName>
                                        </p:attrNameLst>
                                      </p:cBhvr>
                                      <p:to>
                                        <p:strVal val="visible"/>
                                      </p:to>
                                    </p:set>
                                    <p:animEffect transition="in" filter="fade">
                                      <p:cBhvr>
                                        <p:cTn id="29" dur="500"/>
                                        <p:tgtEl>
                                          <p:spTgt spid="34"/>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fade">
                                      <p:cBhvr>
                                        <p:cTn id="32" dur="500"/>
                                        <p:tgtEl>
                                          <p:spTgt spid="22"/>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500"/>
                                        <p:tgtEl>
                                          <p:spTgt spid="11"/>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fade">
                                      <p:cBhvr>
                                        <p:cTn id="38" dur="500"/>
                                        <p:tgtEl>
                                          <p:spTgt spid="15"/>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3"/>
                                        </p:tgtEl>
                                        <p:attrNameLst>
                                          <p:attrName>style.visibility</p:attrName>
                                        </p:attrNameLst>
                                      </p:cBhvr>
                                      <p:to>
                                        <p:strVal val="visible"/>
                                      </p:to>
                                    </p:set>
                                    <p:animEffect transition="in" filter="fade">
                                      <p:cBhvr>
                                        <p:cTn id="41" dur="500"/>
                                        <p:tgtEl>
                                          <p:spTgt spid="23"/>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xit" presetSubtype="0" fill="hold" grpId="1" nodeType="clickEffect">
                                  <p:stCondLst>
                                    <p:cond delay="0"/>
                                  </p:stCondLst>
                                  <p:childTnLst>
                                    <p:set>
                                      <p:cBhvr>
                                        <p:cTn id="45" dur="1" fill="hold">
                                          <p:stCondLst>
                                            <p:cond delay="0"/>
                                          </p:stCondLst>
                                        </p:cTn>
                                        <p:tgtEl>
                                          <p:spTgt spid="3"/>
                                        </p:tgtEl>
                                        <p:attrNameLst>
                                          <p:attrName>style.visibility</p:attrName>
                                        </p:attrNameLst>
                                      </p:cBhvr>
                                      <p:to>
                                        <p:strVal val="hidden"/>
                                      </p:to>
                                    </p:set>
                                  </p:childTnLst>
                                </p:cTn>
                              </p:par>
                              <p:par>
                                <p:cTn id="46" presetID="42" presetClass="entr" presetSubtype="0" fill="hold" grpId="0" nodeType="withEffect">
                                  <p:stCondLst>
                                    <p:cond delay="0"/>
                                  </p:stCondLst>
                                  <p:childTnLst>
                                    <p:set>
                                      <p:cBhvr>
                                        <p:cTn id="47" dur="1" fill="hold">
                                          <p:stCondLst>
                                            <p:cond delay="0"/>
                                          </p:stCondLst>
                                        </p:cTn>
                                        <p:tgtEl>
                                          <p:spTgt spid="49"/>
                                        </p:tgtEl>
                                        <p:attrNameLst>
                                          <p:attrName>style.visibility</p:attrName>
                                        </p:attrNameLst>
                                      </p:cBhvr>
                                      <p:to>
                                        <p:strVal val="visible"/>
                                      </p:to>
                                    </p:set>
                                    <p:animEffect transition="in" filter="fade">
                                      <p:cBhvr>
                                        <p:cTn id="48" dur="1000"/>
                                        <p:tgtEl>
                                          <p:spTgt spid="49"/>
                                        </p:tgtEl>
                                      </p:cBhvr>
                                    </p:animEffect>
                                    <p:anim calcmode="lin" valueType="num">
                                      <p:cBhvr>
                                        <p:cTn id="49" dur="1000" fill="hold"/>
                                        <p:tgtEl>
                                          <p:spTgt spid="49"/>
                                        </p:tgtEl>
                                        <p:attrNameLst>
                                          <p:attrName>ppt_x</p:attrName>
                                        </p:attrNameLst>
                                      </p:cBhvr>
                                      <p:tavLst>
                                        <p:tav tm="0">
                                          <p:val>
                                            <p:strVal val="#ppt_x"/>
                                          </p:val>
                                        </p:tav>
                                        <p:tav tm="100000">
                                          <p:val>
                                            <p:strVal val="#ppt_x"/>
                                          </p:val>
                                        </p:tav>
                                      </p:tavLst>
                                    </p:anim>
                                    <p:anim calcmode="lin" valueType="num">
                                      <p:cBhvr>
                                        <p:cTn id="50" dur="1000" fill="hold"/>
                                        <p:tgtEl>
                                          <p:spTgt spid="49"/>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grpId="1" nodeType="clickEffect">
                                  <p:stCondLst>
                                    <p:cond delay="0"/>
                                  </p:stCondLst>
                                  <p:childTnLst>
                                    <p:set>
                                      <p:cBhvr>
                                        <p:cTn id="54" dur="1" fill="hold">
                                          <p:stCondLst>
                                            <p:cond delay="0"/>
                                          </p:stCondLst>
                                        </p:cTn>
                                        <p:tgtEl>
                                          <p:spTgt spid="11"/>
                                        </p:tgtEl>
                                        <p:attrNameLst>
                                          <p:attrName>style.visibility</p:attrName>
                                        </p:attrNameLst>
                                      </p:cBhvr>
                                      <p:to>
                                        <p:strVal val="hidden"/>
                                      </p:to>
                                    </p:set>
                                  </p:childTnLst>
                                </p:cTn>
                              </p:par>
                              <p:par>
                                <p:cTn id="55" presetID="10" presetClass="entr" presetSubtype="0" fill="hold" grpId="0" nodeType="withEffect">
                                  <p:stCondLst>
                                    <p:cond delay="0"/>
                                  </p:stCondLst>
                                  <p:childTnLst>
                                    <p:set>
                                      <p:cBhvr>
                                        <p:cTn id="56" dur="1" fill="hold">
                                          <p:stCondLst>
                                            <p:cond delay="0"/>
                                          </p:stCondLst>
                                        </p:cTn>
                                        <p:tgtEl>
                                          <p:spTgt spid="45"/>
                                        </p:tgtEl>
                                        <p:attrNameLst>
                                          <p:attrName>style.visibility</p:attrName>
                                        </p:attrNameLst>
                                      </p:cBhvr>
                                      <p:to>
                                        <p:strVal val="visible"/>
                                      </p:to>
                                    </p:set>
                                    <p:animEffect transition="in" filter="fade">
                                      <p:cBhvr>
                                        <p:cTn id="57" dur="500"/>
                                        <p:tgtEl>
                                          <p:spTgt spid="45"/>
                                        </p:tgtEl>
                                      </p:cBhvr>
                                    </p:animEffect>
                                  </p:childTnLst>
                                </p:cTn>
                              </p:par>
                              <p:par>
                                <p:cTn id="58" presetID="10" presetClass="entr" presetSubtype="0" fill="hold" nodeType="withEffect">
                                  <p:stCondLst>
                                    <p:cond delay="0"/>
                                  </p:stCondLst>
                                  <p:childTnLst>
                                    <p:set>
                                      <p:cBhvr>
                                        <p:cTn id="59" dur="1" fill="hold">
                                          <p:stCondLst>
                                            <p:cond delay="0"/>
                                          </p:stCondLst>
                                        </p:cTn>
                                        <p:tgtEl>
                                          <p:spTgt spid="33"/>
                                        </p:tgtEl>
                                        <p:attrNameLst>
                                          <p:attrName>style.visibility</p:attrName>
                                        </p:attrNameLst>
                                      </p:cBhvr>
                                      <p:to>
                                        <p:strVal val="visible"/>
                                      </p:to>
                                    </p:set>
                                    <p:animEffect transition="in" filter="fade">
                                      <p:cBhvr>
                                        <p:cTn id="60" dur="500"/>
                                        <p:tgtEl>
                                          <p:spTgt spid="33"/>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17"/>
                                        </p:tgtEl>
                                        <p:attrNameLst>
                                          <p:attrName>style.visibility</p:attrName>
                                        </p:attrNameLst>
                                      </p:cBhvr>
                                      <p:to>
                                        <p:strVal val="visible"/>
                                      </p:to>
                                    </p:set>
                                    <p:animEffect transition="in" filter="fade">
                                      <p:cBhvr>
                                        <p:cTn id="63" dur="500"/>
                                        <p:tgtEl>
                                          <p:spTgt spid="17"/>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16"/>
                                        </p:tgtEl>
                                        <p:attrNameLst>
                                          <p:attrName>style.visibility</p:attrName>
                                        </p:attrNameLst>
                                      </p:cBhvr>
                                      <p:to>
                                        <p:strVal val="visible"/>
                                      </p:to>
                                    </p:set>
                                    <p:animEffect transition="in" filter="fade">
                                      <p:cBhvr>
                                        <p:cTn id="66" dur="500"/>
                                        <p:tgtEl>
                                          <p:spTgt spid="16"/>
                                        </p:tgtEl>
                                      </p:cBhvr>
                                    </p:animEffect>
                                  </p:childTnLst>
                                </p:cTn>
                              </p:par>
                            </p:childTnLst>
                          </p:cTn>
                        </p:par>
                      </p:childTnLst>
                    </p:cTn>
                  </p:par>
                  <p:par>
                    <p:cTn id="67" fill="hold">
                      <p:stCondLst>
                        <p:cond delay="indefinite"/>
                      </p:stCondLst>
                      <p:childTnLst>
                        <p:par>
                          <p:cTn id="68" fill="hold">
                            <p:stCondLst>
                              <p:cond delay="0"/>
                            </p:stCondLst>
                            <p:childTnLst>
                              <p:par>
                                <p:cTn id="69" presetID="42" presetClass="entr" presetSubtype="0" fill="hold" grpId="0" nodeType="clickEffect">
                                  <p:stCondLst>
                                    <p:cond delay="0"/>
                                  </p:stCondLst>
                                  <p:childTnLst>
                                    <p:set>
                                      <p:cBhvr>
                                        <p:cTn id="70" dur="1" fill="hold">
                                          <p:stCondLst>
                                            <p:cond delay="0"/>
                                          </p:stCondLst>
                                        </p:cTn>
                                        <p:tgtEl>
                                          <p:spTgt spid="50"/>
                                        </p:tgtEl>
                                        <p:attrNameLst>
                                          <p:attrName>style.visibility</p:attrName>
                                        </p:attrNameLst>
                                      </p:cBhvr>
                                      <p:to>
                                        <p:strVal val="visible"/>
                                      </p:to>
                                    </p:set>
                                    <p:animEffect transition="in" filter="fade">
                                      <p:cBhvr>
                                        <p:cTn id="71" dur="1000"/>
                                        <p:tgtEl>
                                          <p:spTgt spid="50"/>
                                        </p:tgtEl>
                                      </p:cBhvr>
                                    </p:animEffect>
                                    <p:anim calcmode="lin" valueType="num">
                                      <p:cBhvr>
                                        <p:cTn id="72" dur="1000" fill="hold"/>
                                        <p:tgtEl>
                                          <p:spTgt spid="50"/>
                                        </p:tgtEl>
                                        <p:attrNameLst>
                                          <p:attrName>ppt_x</p:attrName>
                                        </p:attrNameLst>
                                      </p:cBhvr>
                                      <p:tavLst>
                                        <p:tav tm="0">
                                          <p:val>
                                            <p:strVal val="#ppt_x"/>
                                          </p:val>
                                        </p:tav>
                                        <p:tav tm="100000">
                                          <p:val>
                                            <p:strVal val="#ppt_x"/>
                                          </p:val>
                                        </p:tav>
                                      </p:tavLst>
                                    </p:anim>
                                    <p:anim calcmode="lin" valueType="num">
                                      <p:cBhvr>
                                        <p:cTn id="73" dur="1000" fill="hold"/>
                                        <p:tgtEl>
                                          <p:spTgt spid="50"/>
                                        </p:tgtEl>
                                        <p:attrNameLst>
                                          <p:attrName>ppt_y</p:attrName>
                                        </p:attrNameLst>
                                      </p:cBhvr>
                                      <p:tavLst>
                                        <p:tav tm="0">
                                          <p:val>
                                            <p:strVal val="#ppt_y+.1"/>
                                          </p:val>
                                        </p:tav>
                                        <p:tav tm="100000">
                                          <p:val>
                                            <p:strVal val="#ppt_y"/>
                                          </p:val>
                                        </p:tav>
                                      </p:tavLst>
                                    </p:anim>
                                  </p:childTnLst>
                                </p:cTn>
                              </p:par>
                              <p:par>
                                <p:cTn id="74" presetID="1" presetClass="exit" presetSubtype="0" fill="hold" grpId="1" nodeType="withEffect">
                                  <p:stCondLst>
                                    <p:cond delay="0"/>
                                  </p:stCondLst>
                                  <p:childTnLst>
                                    <p:set>
                                      <p:cBhvr>
                                        <p:cTn id="75" dur="1" fill="hold">
                                          <p:stCondLst>
                                            <p:cond delay="0"/>
                                          </p:stCondLst>
                                        </p:cTn>
                                        <p:tgtEl>
                                          <p:spTgt spid="49"/>
                                        </p:tgtEl>
                                        <p:attrNameLst>
                                          <p:attrName>style.visibility</p:attrName>
                                        </p:attrNameLst>
                                      </p:cBhvr>
                                      <p:to>
                                        <p:strVal val="hidden"/>
                                      </p:to>
                                    </p:set>
                                  </p:childTnLst>
                                </p:cTn>
                              </p:par>
                            </p:childTnLst>
                          </p:cTn>
                        </p:par>
                      </p:childTnLst>
                    </p:cTn>
                  </p:par>
                  <p:par>
                    <p:cTn id="76" fill="hold">
                      <p:stCondLst>
                        <p:cond delay="indefinite"/>
                      </p:stCondLst>
                      <p:childTnLst>
                        <p:par>
                          <p:cTn id="77" fill="hold">
                            <p:stCondLst>
                              <p:cond delay="0"/>
                            </p:stCondLst>
                            <p:childTnLst>
                              <p:par>
                                <p:cTn id="78" presetID="1" presetClass="exit" presetSubtype="0" fill="hold" grpId="1" nodeType="clickEffect">
                                  <p:stCondLst>
                                    <p:cond delay="0"/>
                                  </p:stCondLst>
                                  <p:childTnLst>
                                    <p:set>
                                      <p:cBhvr>
                                        <p:cTn id="79" dur="1" fill="hold">
                                          <p:stCondLst>
                                            <p:cond delay="0"/>
                                          </p:stCondLst>
                                        </p:cTn>
                                        <p:tgtEl>
                                          <p:spTgt spid="45"/>
                                        </p:tgtEl>
                                        <p:attrNameLst>
                                          <p:attrName>style.visibility</p:attrName>
                                        </p:attrNameLst>
                                      </p:cBhvr>
                                      <p:to>
                                        <p:strVal val="hidden"/>
                                      </p:to>
                                    </p:set>
                                  </p:childTnLst>
                                </p:cTn>
                              </p:par>
                              <p:par>
                                <p:cTn id="80" presetID="10" presetClass="entr" presetSubtype="0" fill="hold" grpId="0" nodeType="withEffect">
                                  <p:stCondLst>
                                    <p:cond delay="0"/>
                                  </p:stCondLst>
                                  <p:childTnLst>
                                    <p:set>
                                      <p:cBhvr>
                                        <p:cTn id="81" dur="1" fill="hold">
                                          <p:stCondLst>
                                            <p:cond delay="0"/>
                                          </p:stCondLst>
                                        </p:cTn>
                                        <p:tgtEl>
                                          <p:spTgt spid="46"/>
                                        </p:tgtEl>
                                        <p:attrNameLst>
                                          <p:attrName>style.visibility</p:attrName>
                                        </p:attrNameLst>
                                      </p:cBhvr>
                                      <p:to>
                                        <p:strVal val="visible"/>
                                      </p:to>
                                    </p:set>
                                    <p:animEffect transition="in" filter="fade">
                                      <p:cBhvr>
                                        <p:cTn id="82" dur="500"/>
                                        <p:tgtEl>
                                          <p:spTgt spid="46"/>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19"/>
                                        </p:tgtEl>
                                        <p:attrNameLst>
                                          <p:attrName>style.visibility</p:attrName>
                                        </p:attrNameLst>
                                      </p:cBhvr>
                                      <p:to>
                                        <p:strVal val="visible"/>
                                      </p:to>
                                    </p:set>
                                    <p:animEffect transition="in" filter="fade">
                                      <p:cBhvr>
                                        <p:cTn id="85" dur="500"/>
                                        <p:tgtEl>
                                          <p:spTgt spid="19"/>
                                        </p:tgtEl>
                                      </p:cBhvr>
                                    </p:animEffect>
                                  </p:childTnLst>
                                </p:cTn>
                              </p:par>
                              <p:par>
                                <p:cTn id="86" presetID="10" presetClass="entr" presetSubtype="0" fill="hold" nodeType="withEffect">
                                  <p:stCondLst>
                                    <p:cond delay="0"/>
                                  </p:stCondLst>
                                  <p:childTnLst>
                                    <p:set>
                                      <p:cBhvr>
                                        <p:cTn id="87" dur="1" fill="hold">
                                          <p:stCondLst>
                                            <p:cond delay="0"/>
                                          </p:stCondLst>
                                        </p:cTn>
                                        <p:tgtEl>
                                          <p:spTgt spid="43"/>
                                        </p:tgtEl>
                                        <p:attrNameLst>
                                          <p:attrName>style.visibility</p:attrName>
                                        </p:attrNameLst>
                                      </p:cBhvr>
                                      <p:to>
                                        <p:strVal val="visible"/>
                                      </p:to>
                                    </p:set>
                                    <p:animEffect transition="in" filter="fade">
                                      <p:cBhvr>
                                        <p:cTn id="88" dur="500"/>
                                        <p:tgtEl>
                                          <p:spTgt spid="43"/>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18"/>
                                        </p:tgtEl>
                                        <p:attrNameLst>
                                          <p:attrName>style.visibility</p:attrName>
                                        </p:attrNameLst>
                                      </p:cBhvr>
                                      <p:to>
                                        <p:strVal val="visible"/>
                                      </p:to>
                                    </p:set>
                                    <p:animEffect transition="in" filter="fade">
                                      <p:cBhvr>
                                        <p:cTn id="91" dur="500"/>
                                        <p:tgtEl>
                                          <p:spTgt spid="18"/>
                                        </p:tgtEl>
                                      </p:cBhvr>
                                    </p:animEffect>
                                  </p:childTnLst>
                                </p:cTn>
                              </p:par>
                            </p:childTnLst>
                          </p:cTn>
                        </p:par>
                      </p:childTnLst>
                    </p:cTn>
                  </p:par>
                  <p:par>
                    <p:cTn id="92" fill="hold">
                      <p:stCondLst>
                        <p:cond delay="indefinite"/>
                      </p:stCondLst>
                      <p:childTnLst>
                        <p:par>
                          <p:cTn id="93" fill="hold">
                            <p:stCondLst>
                              <p:cond delay="0"/>
                            </p:stCondLst>
                            <p:childTnLst>
                              <p:par>
                                <p:cTn id="94" presetID="42" presetClass="entr" presetSubtype="0" fill="hold" grpId="0" nodeType="clickEffect">
                                  <p:stCondLst>
                                    <p:cond delay="0"/>
                                  </p:stCondLst>
                                  <p:childTnLst>
                                    <p:set>
                                      <p:cBhvr>
                                        <p:cTn id="95" dur="1" fill="hold">
                                          <p:stCondLst>
                                            <p:cond delay="0"/>
                                          </p:stCondLst>
                                        </p:cTn>
                                        <p:tgtEl>
                                          <p:spTgt spid="51"/>
                                        </p:tgtEl>
                                        <p:attrNameLst>
                                          <p:attrName>style.visibility</p:attrName>
                                        </p:attrNameLst>
                                      </p:cBhvr>
                                      <p:to>
                                        <p:strVal val="visible"/>
                                      </p:to>
                                    </p:set>
                                    <p:animEffect transition="in" filter="fade">
                                      <p:cBhvr>
                                        <p:cTn id="96" dur="500"/>
                                        <p:tgtEl>
                                          <p:spTgt spid="51"/>
                                        </p:tgtEl>
                                      </p:cBhvr>
                                    </p:animEffect>
                                    <p:anim calcmode="lin" valueType="num">
                                      <p:cBhvr>
                                        <p:cTn id="97" dur="500" fill="hold"/>
                                        <p:tgtEl>
                                          <p:spTgt spid="51"/>
                                        </p:tgtEl>
                                        <p:attrNameLst>
                                          <p:attrName>ppt_x</p:attrName>
                                        </p:attrNameLst>
                                      </p:cBhvr>
                                      <p:tavLst>
                                        <p:tav tm="0">
                                          <p:val>
                                            <p:strVal val="#ppt_x"/>
                                          </p:val>
                                        </p:tav>
                                        <p:tav tm="100000">
                                          <p:val>
                                            <p:strVal val="#ppt_x"/>
                                          </p:val>
                                        </p:tav>
                                      </p:tavLst>
                                    </p:anim>
                                    <p:anim calcmode="lin" valueType="num">
                                      <p:cBhvr>
                                        <p:cTn id="98" dur="500" fill="hold"/>
                                        <p:tgtEl>
                                          <p:spTgt spid="51"/>
                                        </p:tgtEl>
                                        <p:attrNameLst>
                                          <p:attrName>ppt_y</p:attrName>
                                        </p:attrNameLst>
                                      </p:cBhvr>
                                      <p:tavLst>
                                        <p:tav tm="0">
                                          <p:val>
                                            <p:strVal val="#ppt_y+.1"/>
                                          </p:val>
                                        </p:tav>
                                        <p:tav tm="100000">
                                          <p:val>
                                            <p:strVal val="#ppt_y"/>
                                          </p:val>
                                        </p:tav>
                                      </p:tavLst>
                                    </p:anim>
                                  </p:childTnLst>
                                </p:cTn>
                              </p:par>
                              <p:par>
                                <p:cTn id="99" presetID="1" presetClass="exit" presetSubtype="0" fill="hold" grpId="1" nodeType="withEffect">
                                  <p:stCondLst>
                                    <p:cond delay="0"/>
                                  </p:stCondLst>
                                  <p:childTnLst>
                                    <p:set>
                                      <p:cBhvr>
                                        <p:cTn id="100" dur="1" fill="hold">
                                          <p:stCondLst>
                                            <p:cond delay="0"/>
                                          </p:stCondLst>
                                        </p:cTn>
                                        <p:tgtEl>
                                          <p:spTgt spid="50"/>
                                        </p:tgtEl>
                                        <p:attrNameLst>
                                          <p:attrName>style.visibility</p:attrName>
                                        </p:attrNameLst>
                                      </p:cBhvr>
                                      <p:to>
                                        <p:strVal val="hidden"/>
                                      </p:to>
                                    </p:set>
                                  </p:childTnLst>
                                </p:cTn>
                              </p:par>
                            </p:childTnLst>
                          </p:cTn>
                        </p:par>
                      </p:childTnLst>
                    </p:cTn>
                  </p:par>
                  <p:par>
                    <p:cTn id="101" fill="hold">
                      <p:stCondLst>
                        <p:cond delay="indefinite"/>
                      </p:stCondLst>
                      <p:childTnLst>
                        <p:par>
                          <p:cTn id="102" fill="hold">
                            <p:stCondLst>
                              <p:cond delay="0"/>
                            </p:stCondLst>
                            <p:childTnLst>
                              <p:par>
                                <p:cTn id="103" presetID="1" presetClass="exit" presetSubtype="0" fill="hold" grpId="1" nodeType="clickEffect">
                                  <p:stCondLst>
                                    <p:cond delay="0"/>
                                  </p:stCondLst>
                                  <p:childTnLst>
                                    <p:set>
                                      <p:cBhvr>
                                        <p:cTn id="104" dur="1" fill="hold">
                                          <p:stCondLst>
                                            <p:cond delay="0"/>
                                          </p:stCondLst>
                                        </p:cTn>
                                        <p:tgtEl>
                                          <p:spTgt spid="46"/>
                                        </p:tgtEl>
                                        <p:attrNameLst>
                                          <p:attrName>style.visibility</p:attrName>
                                        </p:attrNameLst>
                                      </p:cBhvr>
                                      <p:to>
                                        <p:strVal val="hidden"/>
                                      </p:to>
                                    </p:set>
                                  </p:childTnLst>
                                </p:cTn>
                              </p:par>
                              <p:par>
                                <p:cTn id="105" presetID="10" presetClass="entr" presetSubtype="0" fill="hold" grpId="0" nodeType="withEffect">
                                  <p:stCondLst>
                                    <p:cond delay="0"/>
                                  </p:stCondLst>
                                  <p:childTnLst>
                                    <p:set>
                                      <p:cBhvr>
                                        <p:cTn id="106" dur="1" fill="hold">
                                          <p:stCondLst>
                                            <p:cond delay="0"/>
                                          </p:stCondLst>
                                        </p:cTn>
                                        <p:tgtEl>
                                          <p:spTgt spid="47"/>
                                        </p:tgtEl>
                                        <p:attrNameLst>
                                          <p:attrName>style.visibility</p:attrName>
                                        </p:attrNameLst>
                                      </p:cBhvr>
                                      <p:to>
                                        <p:strVal val="visible"/>
                                      </p:to>
                                    </p:set>
                                    <p:animEffect transition="in" filter="fade">
                                      <p:cBhvr>
                                        <p:cTn id="107" dur="500"/>
                                        <p:tgtEl>
                                          <p:spTgt spid="47"/>
                                        </p:tgtEl>
                                      </p:cBhvr>
                                    </p:animEffect>
                                  </p:childTnLst>
                                </p:cTn>
                              </p:par>
                              <p:par>
                                <p:cTn id="108" presetID="1" presetClass="exit" presetSubtype="0" fill="hold" grpId="1" nodeType="withEffect">
                                  <p:stCondLst>
                                    <p:cond delay="0"/>
                                  </p:stCondLst>
                                  <p:childTnLst>
                                    <p:set>
                                      <p:cBhvr>
                                        <p:cTn id="109" dur="1" fill="hold">
                                          <p:stCondLst>
                                            <p:cond delay="0"/>
                                          </p:stCondLst>
                                        </p:cTn>
                                        <p:tgtEl>
                                          <p:spTgt spid="15"/>
                                        </p:tgtEl>
                                        <p:attrNameLst>
                                          <p:attrName>style.visibility</p:attrName>
                                        </p:attrNameLst>
                                      </p:cBhvr>
                                      <p:to>
                                        <p:strVal val="hidden"/>
                                      </p:to>
                                    </p:set>
                                  </p:childTnLst>
                                </p:cTn>
                              </p:par>
                              <p:par>
                                <p:cTn id="110" presetID="10" presetClass="entr" presetSubtype="0" fill="hold" grpId="0" nodeType="withEffect">
                                  <p:stCondLst>
                                    <p:cond delay="0"/>
                                  </p:stCondLst>
                                  <p:childTnLst>
                                    <p:set>
                                      <p:cBhvr>
                                        <p:cTn id="111" dur="1" fill="hold">
                                          <p:stCondLst>
                                            <p:cond delay="0"/>
                                          </p:stCondLst>
                                        </p:cTn>
                                        <p:tgtEl>
                                          <p:spTgt spid="48"/>
                                        </p:tgtEl>
                                        <p:attrNameLst>
                                          <p:attrName>style.visibility</p:attrName>
                                        </p:attrNameLst>
                                      </p:cBhvr>
                                      <p:to>
                                        <p:strVal val="visible"/>
                                      </p:to>
                                    </p:set>
                                    <p:animEffect transition="in" filter="fade">
                                      <p:cBhvr>
                                        <p:cTn id="112" dur="500"/>
                                        <p:tgtEl>
                                          <p:spTgt spid="48"/>
                                        </p:tgtEl>
                                      </p:cBhvr>
                                    </p:animEffect>
                                  </p:childTnLst>
                                </p:cTn>
                              </p:par>
                              <p:par>
                                <p:cTn id="113" presetID="10" presetClass="entr" presetSubtype="0" fill="hold" nodeType="withEffect">
                                  <p:stCondLst>
                                    <p:cond delay="0"/>
                                  </p:stCondLst>
                                  <p:childTnLst>
                                    <p:set>
                                      <p:cBhvr>
                                        <p:cTn id="114" dur="1" fill="hold">
                                          <p:stCondLst>
                                            <p:cond delay="0"/>
                                          </p:stCondLst>
                                        </p:cTn>
                                        <p:tgtEl>
                                          <p:spTgt spid="40"/>
                                        </p:tgtEl>
                                        <p:attrNameLst>
                                          <p:attrName>style.visibility</p:attrName>
                                        </p:attrNameLst>
                                      </p:cBhvr>
                                      <p:to>
                                        <p:strVal val="visible"/>
                                      </p:to>
                                    </p:set>
                                    <p:animEffect transition="in" filter="fade">
                                      <p:cBhvr>
                                        <p:cTn id="115" dur="500"/>
                                        <p:tgtEl>
                                          <p:spTgt spid="40"/>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26"/>
                                        </p:tgtEl>
                                        <p:attrNameLst>
                                          <p:attrName>style.visibility</p:attrName>
                                        </p:attrNameLst>
                                      </p:cBhvr>
                                      <p:to>
                                        <p:strVal val="visible"/>
                                      </p:to>
                                    </p:set>
                                    <p:animEffect transition="in" filter="fade">
                                      <p:cBhvr>
                                        <p:cTn id="118" dur="500"/>
                                        <p:tgtEl>
                                          <p:spTgt spid="26"/>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27"/>
                                        </p:tgtEl>
                                        <p:attrNameLst>
                                          <p:attrName>style.visibility</p:attrName>
                                        </p:attrNameLst>
                                      </p:cBhvr>
                                      <p:to>
                                        <p:strVal val="visible"/>
                                      </p:to>
                                    </p:set>
                                    <p:animEffect transition="in" filter="fade">
                                      <p:cBhvr>
                                        <p:cTn id="121" dur="500"/>
                                        <p:tgtEl>
                                          <p:spTgt spid="27"/>
                                        </p:tgtEl>
                                      </p:cBhvr>
                                    </p:animEffect>
                                  </p:childTnLst>
                                </p:cTn>
                              </p:par>
                            </p:childTnLst>
                          </p:cTn>
                        </p:par>
                      </p:childTnLst>
                    </p:cTn>
                  </p:par>
                  <p:par>
                    <p:cTn id="122" fill="hold">
                      <p:stCondLst>
                        <p:cond delay="indefinite"/>
                      </p:stCondLst>
                      <p:childTnLst>
                        <p:par>
                          <p:cTn id="123" fill="hold">
                            <p:stCondLst>
                              <p:cond delay="0"/>
                            </p:stCondLst>
                            <p:childTnLst>
                              <p:par>
                                <p:cTn id="124" presetID="42" presetClass="entr" presetSubtype="0" fill="hold" grpId="0" nodeType="clickEffect">
                                  <p:stCondLst>
                                    <p:cond delay="0"/>
                                  </p:stCondLst>
                                  <p:childTnLst>
                                    <p:set>
                                      <p:cBhvr>
                                        <p:cTn id="125" dur="1" fill="hold">
                                          <p:stCondLst>
                                            <p:cond delay="0"/>
                                          </p:stCondLst>
                                        </p:cTn>
                                        <p:tgtEl>
                                          <p:spTgt spid="52"/>
                                        </p:tgtEl>
                                        <p:attrNameLst>
                                          <p:attrName>style.visibility</p:attrName>
                                        </p:attrNameLst>
                                      </p:cBhvr>
                                      <p:to>
                                        <p:strVal val="visible"/>
                                      </p:to>
                                    </p:set>
                                    <p:animEffect transition="in" filter="fade">
                                      <p:cBhvr>
                                        <p:cTn id="126" dur="500"/>
                                        <p:tgtEl>
                                          <p:spTgt spid="52"/>
                                        </p:tgtEl>
                                      </p:cBhvr>
                                    </p:animEffect>
                                    <p:anim calcmode="lin" valueType="num">
                                      <p:cBhvr>
                                        <p:cTn id="127" dur="500" fill="hold"/>
                                        <p:tgtEl>
                                          <p:spTgt spid="52"/>
                                        </p:tgtEl>
                                        <p:attrNameLst>
                                          <p:attrName>ppt_x</p:attrName>
                                        </p:attrNameLst>
                                      </p:cBhvr>
                                      <p:tavLst>
                                        <p:tav tm="0">
                                          <p:val>
                                            <p:strVal val="#ppt_x"/>
                                          </p:val>
                                        </p:tav>
                                        <p:tav tm="100000">
                                          <p:val>
                                            <p:strVal val="#ppt_x"/>
                                          </p:val>
                                        </p:tav>
                                      </p:tavLst>
                                    </p:anim>
                                    <p:anim calcmode="lin" valueType="num">
                                      <p:cBhvr>
                                        <p:cTn id="128" dur="500" fill="hold"/>
                                        <p:tgtEl>
                                          <p:spTgt spid="52"/>
                                        </p:tgtEl>
                                        <p:attrNameLst>
                                          <p:attrName>ppt_y</p:attrName>
                                        </p:attrNameLst>
                                      </p:cBhvr>
                                      <p:tavLst>
                                        <p:tav tm="0">
                                          <p:val>
                                            <p:strVal val="#ppt_y+.1"/>
                                          </p:val>
                                        </p:tav>
                                        <p:tav tm="100000">
                                          <p:val>
                                            <p:strVal val="#ppt_y"/>
                                          </p:val>
                                        </p:tav>
                                      </p:tavLst>
                                    </p:anim>
                                  </p:childTnLst>
                                </p:cTn>
                              </p:par>
                              <p:par>
                                <p:cTn id="129" presetID="1" presetClass="exit" presetSubtype="0" fill="hold" grpId="1" nodeType="withEffect">
                                  <p:stCondLst>
                                    <p:cond delay="0"/>
                                  </p:stCondLst>
                                  <p:childTnLst>
                                    <p:set>
                                      <p:cBhvr>
                                        <p:cTn id="130" dur="1" fill="hold">
                                          <p:stCondLst>
                                            <p:cond delay="0"/>
                                          </p:stCondLst>
                                        </p:cTn>
                                        <p:tgtEl>
                                          <p:spTgt spid="51"/>
                                        </p:tgtEl>
                                        <p:attrNameLst>
                                          <p:attrName>style.visibility</p:attrName>
                                        </p:attrNameLst>
                                      </p:cBhvr>
                                      <p:to>
                                        <p:strVal val="hidden"/>
                                      </p:to>
                                    </p:set>
                                  </p:childTnLst>
                                </p:cTn>
                              </p:par>
                            </p:childTnLst>
                          </p:cTn>
                        </p:par>
                      </p:childTnLst>
                    </p:cTn>
                  </p:par>
                  <p:par>
                    <p:cTn id="131" fill="hold">
                      <p:stCondLst>
                        <p:cond delay="indefinite"/>
                      </p:stCondLst>
                      <p:childTnLst>
                        <p:par>
                          <p:cTn id="132" fill="hold">
                            <p:stCondLst>
                              <p:cond delay="0"/>
                            </p:stCondLst>
                            <p:childTnLst>
                              <p:par>
                                <p:cTn id="133" presetID="10" presetClass="entr" presetSubtype="0" fill="hold" grpId="0" nodeType="clickEffect">
                                  <p:stCondLst>
                                    <p:cond delay="0"/>
                                  </p:stCondLst>
                                  <p:childTnLst>
                                    <p:set>
                                      <p:cBhvr>
                                        <p:cTn id="134" dur="1" fill="hold">
                                          <p:stCondLst>
                                            <p:cond delay="0"/>
                                          </p:stCondLst>
                                        </p:cTn>
                                        <p:tgtEl>
                                          <p:spTgt spid="58"/>
                                        </p:tgtEl>
                                        <p:attrNameLst>
                                          <p:attrName>style.visibility</p:attrName>
                                        </p:attrNameLst>
                                      </p:cBhvr>
                                      <p:to>
                                        <p:strVal val="visible"/>
                                      </p:to>
                                    </p:set>
                                    <p:animEffect transition="in" filter="fade">
                                      <p:cBhvr>
                                        <p:cTn id="135" dur="500"/>
                                        <p:tgtEl>
                                          <p:spTgt spid="58"/>
                                        </p:tgtEl>
                                      </p:cBhvr>
                                    </p:animEffect>
                                  </p:childTnLst>
                                </p:cTn>
                              </p:par>
                              <p:par>
                                <p:cTn id="136" presetID="10" presetClass="entr" presetSubtype="0" fill="hold" nodeType="withEffect">
                                  <p:stCondLst>
                                    <p:cond delay="0"/>
                                  </p:stCondLst>
                                  <p:childTnLst>
                                    <p:set>
                                      <p:cBhvr>
                                        <p:cTn id="137" dur="1" fill="hold">
                                          <p:stCondLst>
                                            <p:cond delay="0"/>
                                          </p:stCondLst>
                                        </p:cTn>
                                        <p:tgtEl>
                                          <p:spTgt spid="6"/>
                                        </p:tgtEl>
                                        <p:attrNameLst>
                                          <p:attrName>style.visibility</p:attrName>
                                        </p:attrNameLst>
                                      </p:cBhvr>
                                      <p:to>
                                        <p:strVal val="visible"/>
                                      </p:to>
                                    </p:set>
                                    <p:animEffect transition="in" filter="fade">
                                      <p:cBhvr>
                                        <p:cTn id="138" dur="500"/>
                                        <p:tgtEl>
                                          <p:spTgt spid="6"/>
                                        </p:tgtEl>
                                      </p:cBhvr>
                                    </p:animEffect>
                                  </p:childTnLst>
                                </p:cTn>
                              </p:par>
                              <p:par>
                                <p:cTn id="139" presetID="10" presetClass="entr" presetSubtype="0" fill="hold" grpId="0" nodeType="withEffect">
                                  <p:stCondLst>
                                    <p:cond delay="0"/>
                                  </p:stCondLst>
                                  <p:childTnLst>
                                    <p:set>
                                      <p:cBhvr>
                                        <p:cTn id="140" dur="1" fill="hold">
                                          <p:stCondLst>
                                            <p:cond delay="0"/>
                                          </p:stCondLst>
                                        </p:cTn>
                                        <p:tgtEl>
                                          <p:spTgt spid="59"/>
                                        </p:tgtEl>
                                        <p:attrNameLst>
                                          <p:attrName>style.visibility</p:attrName>
                                        </p:attrNameLst>
                                      </p:cBhvr>
                                      <p:to>
                                        <p:strVal val="visible"/>
                                      </p:to>
                                    </p:set>
                                    <p:animEffect transition="in" filter="fade">
                                      <p:cBhvr>
                                        <p:cTn id="141" dur="500"/>
                                        <p:tgtEl>
                                          <p:spTgt spid="59"/>
                                        </p:tgtEl>
                                      </p:cBhvr>
                                    </p:animEffect>
                                  </p:childTnLst>
                                </p:cTn>
                              </p:par>
                            </p:childTnLst>
                          </p:cTn>
                        </p:par>
                      </p:childTnLst>
                    </p:cTn>
                  </p:par>
                  <p:par>
                    <p:cTn id="142" fill="hold">
                      <p:stCondLst>
                        <p:cond delay="indefinite"/>
                      </p:stCondLst>
                      <p:childTnLst>
                        <p:par>
                          <p:cTn id="143" fill="hold">
                            <p:stCondLst>
                              <p:cond delay="0"/>
                            </p:stCondLst>
                            <p:childTnLst>
                              <p:par>
                                <p:cTn id="144" presetID="1" presetClass="exit" presetSubtype="0" fill="hold" grpId="1" nodeType="clickEffect">
                                  <p:stCondLst>
                                    <p:cond delay="0"/>
                                  </p:stCondLst>
                                  <p:childTnLst>
                                    <p:set>
                                      <p:cBhvr>
                                        <p:cTn id="145" dur="1" fill="hold">
                                          <p:stCondLst>
                                            <p:cond delay="0"/>
                                          </p:stCondLst>
                                        </p:cTn>
                                        <p:tgtEl>
                                          <p:spTgt spid="52"/>
                                        </p:tgtEl>
                                        <p:attrNameLst>
                                          <p:attrName>style.visibility</p:attrName>
                                        </p:attrNameLst>
                                      </p:cBhvr>
                                      <p:to>
                                        <p:strVal val="hidden"/>
                                      </p:to>
                                    </p:set>
                                  </p:childTnLst>
                                </p:cTn>
                              </p:par>
                              <p:par>
                                <p:cTn id="146" presetID="42" presetClass="entr" presetSubtype="0" fill="hold" grpId="0" nodeType="withEffect">
                                  <p:stCondLst>
                                    <p:cond delay="0"/>
                                  </p:stCondLst>
                                  <p:childTnLst>
                                    <p:set>
                                      <p:cBhvr>
                                        <p:cTn id="147" dur="1" fill="hold">
                                          <p:stCondLst>
                                            <p:cond delay="0"/>
                                          </p:stCondLst>
                                        </p:cTn>
                                        <p:tgtEl>
                                          <p:spTgt spid="53"/>
                                        </p:tgtEl>
                                        <p:attrNameLst>
                                          <p:attrName>style.visibility</p:attrName>
                                        </p:attrNameLst>
                                      </p:cBhvr>
                                      <p:to>
                                        <p:strVal val="visible"/>
                                      </p:to>
                                    </p:set>
                                    <p:animEffect transition="in" filter="fade">
                                      <p:cBhvr>
                                        <p:cTn id="148" dur="500"/>
                                        <p:tgtEl>
                                          <p:spTgt spid="53"/>
                                        </p:tgtEl>
                                      </p:cBhvr>
                                    </p:animEffect>
                                    <p:anim calcmode="lin" valueType="num">
                                      <p:cBhvr>
                                        <p:cTn id="149" dur="500" fill="hold"/>
                                        <p:tgtEl>
                                          <p:spTgt spid="53"/>
                                        </p:tgtEl>
                                        <p:attrNameLst>
                                          <p:attrName>ppt_x</p:attrName>
                                        </p:attrNameLst>
                                      </p:cBhvr>
                                      <p:tavLst>
                                        <p:tav tm="0">
                                          <p:val>
                                            <p:strVal val="#ppt_x"/>
                                          </p:val>
                                        </p:tav>
                                        <p:tav tm="100000">
                                          <p:val>
                                            <p:strVal val="#ppt_x"/>
                                          </p:val>
                                        </p:tav>
                                      </p:tavLst>
                                    </p:anim>
                                    <p:anim calcmode="lin" valueType="num">
                                      <p:cBhvr>
                                        <p:cTn id="150" dur="500" fill="hold"/>
                                        <p:tgtEl>
                                          <p:spTgt spid="53"/>
                                        </p:tgtEl>
                                        <p:attrNameLst>
                                          <p:attrName>ppt_y</p:attrName>
                                        </p:attrNameLst>
                                      </p:cBhvr>
                                      <p:tavLst>
                                        <p:tav tm="0">
                                          <p:val>
                                            <p:strVal val="#ppt_y+.1"/>
                                          </p:val>
                                        </p:tav>
                                        <p:tav tm="100000">
                                          <p:val>
                                            <p:strVal val="#ppt_y"/>
                                          </p:val>
                                        </p:tav>
                                      </p:tavLst>
                                    </p:anim>
                                  </p:childTnLst>
                                </p:cTn>
                              </p:par>
                            </p:childTnLst>
                          </p:cTn>
                        </p:par>
                      </p:childTnLst>
                    </p:cTn>
                  </p:par>
                  <p:par>
                    <p:cTn id="151" fill="hold">
                      <p:stCondLst>
                        <p:cond delay="indefinite"/>
                      </p:stCondLst>
                      <p:childTnLst>
                        <p:par>
                          <p:cTn id="152" fill="hold">
                            <p:stCondLst>
                              <p:cond delay="0"/>
                            </p:stCondLst>
                            <p:childTnLst>
                              <p:par>
                                <p:cTn id="153" presetID="1" presetClass="exit" presetSubtype="0" fill="hold" grpId="1" nodeType="clickEffect">
                                  <p:stCondLst>
                                    <p:cond delay="0"/>
                                  </p:stCondLst>
                                  <p:childTnLst>
                                    <p:set>
                                      <p:cBhvr>
                                        <p:cTn id="154" dur="1" fill="hold">
                                          <p:stCondLst>
                                            <p:cond delay="0"/>
                                          </p:stCondLst>
                                        </p:cTn>
                                        <p:tgtEl>
                                          <p:spTgt spid="47"/>
                                        </p:tgtEl>
                                        <p:attrNameLst>
                                          <p:attrName>style.visibility</p:attrName>
                                        </p:attrNameLst>
                                      </p:cBhvr>
                                      <p:to>
                                        <p:strVal val="hidden"/>
                                      </p:to>
                                    </p:set>
                                  </p:childTnLst>
                                </p:cTn>
                              </p:par>
                              <p:par>
                                <p:cTn id="155" presetID="10" presetClass="entr" presetSubtype="0" fill="hold" grpId="0" nodeType="withEffect">
                                  <p:stCondLst>
                                    <p:cond delay="0"/>
                                  </p:stCondLst>
                                  <p:childTnLst>
                                    <p:set>
                                      <p:cBhvr>
                                        <p:cTn id="156" dur="1" fill="hold">
                                          <p:stCondLst>
                                            <p:cond delay="0"/>
                                          </p:stCondLst>
                                        </p:cTn>
                                        <p:tgtEl>
                                          <p:spTgt spid="57"/>
                                        </p:tgtEl>
                                        <p:attrNameLst>
                                          <p:attrName>style.visibility</p:attrName>
                                        </p:attrNameLst>
                                      </p:cBhvr>
                                      <p:to>
                                        <p:strVal val="visible"/>
                                      </p:to>
                                    </p:set>
                                    <p:animEffect transition="in" filter="fade">
                                      <p:cBhvr>
                                        <p:cTn id="157" dur="500"/>
                                        <p:tgtEl>
                                          <p:spTgt spid="57"/>
                                        </p:tgtEl>
                                      </p:cBhvr>
                                    </p:animEffect>
                                  </p:childTnLst>
                                </p:cTn>
                              </p:par>
                              <p:par>
                                <p:cTn id="158" presetID="1" presetClass="exit" presetSubtype="0" fill="hold" grpId="1" nodeType="withEffect">
                                  <p:stCondLst>
                                    <p:cond delay="0"/>
                                  </p:stCondLst>
                                  <p:childTnLst>
                                    <p:set>
                                      <p:cBhvr>
                                        <p:cTn id="159" dur="1" fill="hold">
                                          <p:stCondLst>
                                            <p:cond delay="0"/>
                                          </p:stCondLst>
                                        </p:cTn>
                                        <p:tgtEl>
                                          <p:spTgt spid="19"/>
                                        </p:tgtEl>
                                        <p:attrNameLst>
                                          <p:attrName>style.visibility</p:attrName>
                                        </p:attrNameLst>
                                      </p:cBhvr>
                                      <p:to>
                                        <p:strVal val="hidden"/>
                                      </p:to>
                                    </p:set>
                                  </p:childTnLst>
                                </p:cTn>
                              </p:par>
                              <p:par>
                                <p:cTn id="160" presetID="10" presetClass="entr" presetSubtype="0" fill="hold" grpId="0" nodeType="withEffect">
                                  <p:stCondLst>
                                    <p:cond delay="0"/>
                                  </p:stCondLst>
                                  <p:childTnLst>
                                    <p:set>
                                      <p:cBhvr>
                                        <p:cTn id="161" dur="1" fill="hold">
                                          <p:stCondLst>
                                            <p:cond delay="0"/>
                                          </p:stCondLst>
                                        </p:cTn>
                                        <p:tgtEl>
                                          <p:spTgt spid="68"/>
                                        </p:tgtEl>
                                        <p:attrNameLst>
                                          <p:attrName>style.visibility</p:attrName>
                                        </p:attrNameLst>
                                      </p:cBhvr>
                                      <p:to>
                                        <p:strVal val="visible"/>
                                      </p:to>
                                    </p:set>
                                    <p:animEffect transition="in" filter="fade">
                                      <p:cBhvr>
                                        <p:cTn id="162" dur="500"/>
                                        <p:tgtEl>
                                          <p:spTgt spid="68"/>
                                        </p:tgtEl>
                                      </p:cBhvr>
                                    </p:animEffect>
                                  </p:childTnLst>
                                </p:cTn>
                              </p:par>
                              <p:par>
                                <p:cTn id="163" presetID="10" presetClass="entr" presetSubtype="0" fill="hold" grpId="1" nodeType="withEffect">
                                  <p:stCondLst>
                                    <p:cond delay="0"/>
                                  </p:stCondLst>
                                  <p:childTnLst>
                                    <p:set>
                                      <p:cBhvr>
                                        <p:cTn id="164" dur="1" fill="hold">
                                          <p:stCondLst>
                                            <p:cond delay="0"/>
                                          </p:stCondLst>
                                        </p:cTn>
                                        <p:tgtEl>
                                          <p:spTgt spid="18"/>
                                        </p:tgtEl>
                                        <p:attrNameLst>
                                          <p:attrName>style.visibility</p:attrName>
                                        </p:attrNameLst>
                                      </p:cBhvr>
                                      <p:to>
                                        <p:strVal val="visible"/>
                                      </p:to>
                                    </p:set>
                                    <p:animEffect transition="in" filter="fade">
                                      <p:cBhvr>
                                        <p:cTn id="165" dur="500"/>
                                        <p:tgtEl>
                                          <p:spTgt spid="18"/>
                                        </p:tgtEl>
                                      </p:cBhvr>
                                    </p:animEffect>
                                  </p:childTnLst>
                                </p:cTn>
                              </p:par>
                            </p:childTnLst>
                          </p:cTn>
                        </p:par>
                      </p:childTnLst>
                    </p:cTn>
                  </p:par>
                  <p:par>
                    <p:cTn id="166" fill="hold">
                      <p:stCondLst>
                        <p:cond delay="indefinite"/>
                      </p:stCondLst>
                      <p:childTnLst>
                        <p:par>
                          <p:cTn id="167" fill="hold">
                            <p:stCondLst>
                              <p:cond delay="0"/>
                            </p:stCondLst>
                            <p:childTnLst>
                              <p:par>
                                <p:cTn id="168" presetID="1" presetClass="exit" presetSubtype="0" fill="hold" grpId="1" nodeType="clickEffect">
                                  <p:stCondLst>
                                    <p:cond delay="0"/>
                                  </p:stCondLst>
                                  <p:childTnLst>
                                    <p:set>
                                      <p:cBhvr>
                                        <p:cTn id="169" dur="1" fill="hold">
                                          <p:stCondLst>
                                            <p:cond delay="0"/>
                                          </p:stCondLst>
                                        </p:cTn>
                                        <p:tgtEl>
                                          <p:spTgt spid="53"/>
                                        </p:tgtEl>
                                        <p:attrNameLst>
                                          <p:attrName>style.visibility</p:attrName>
                                        </p:attrNameLst>
                                      </p:cBhvr>
                                      <p:to>
                                        <p:strVal val="hidden"/>
                                      </p:to>
                                    </p:set>
                                  </p:childTnLst>
                                </p:cTn>
                              </p:par>
                              <p:par>
                                <p:cTn id="170" presetID="10" presetClass="entr" presetSubtype="0" fill="hold" grpId="0" nodeType="withEffect">
                                  <p:stCondLst>
                                    <p:cond delay="0"/>
                                  </p:stCondLst>
                                  <p:childTnLst>
                                    <p:set>
                                      <p:cBhvr>
                                        <p:cTn id="171" dur="1" fill="hold">
                                          <p:stCondLst>
                                            <p:cond delay="0"/>
                                          </p:stCondLst>
                                        </p:cTn>
                                        <p:tgtEl>
                                          <p:spTgt spid="54"/>
                                        </p:tgtEl>
                                        <p:attrNameLst>
                                          <p:attrName>style.visibility</p:attrName>
                                        </p:attrNameLst>
                                      </p:cBhvr>
                                      <p:to>
                                        <p:strVal val="visible"/>
                                      </p:to>
                                    </p:set>
                                    <p:animEffect transition="in" filter="fade">
                                      <p:cBhvr>
                                        <p:cTn id="172" dur="500"/>
                                        <p:tgtEl>
                                          <p:spTgt spid="54"/>
                                        </p:tgtEl>
                                      </p:cBhvr>
                                    </p:animEffect>
                                  </p:childTnLst>
                                </p:cTn>
                              </p:par>
                            </p:childTnLst>
                          </p:cTn>
                        </p:par>
                      </p:childTnLst>
                    </p:cTn>
                  </p:par>
                  <p:par>
                    <p:cTn id="173" fill="hold">
                      <p:stCondLst>
                        <p:cond delay="indefinite"/>
                      </p:stCondLst>
                      <p:childTnLst>
                        <p:par>
                          <p:cTn id="174" fill="hold">
                            <p:stCondLst>
                              <p:cond delay="0"/>
                            </p:stCondLst>
                            <p:childTnLst>
                              <p:par>
                                <p:cTn id="175" presetID="1" presetClass="exit" presetSubtype="0" fill="hold" grpId="1" nodeType="clickEffect">
                                  <p:stCondLst>
                                    <p:cond delay="0"/>
                                  </p:stCondLst>
                                  <p:childTnLst>
                                    <p:set>
                                      <p:cBhvr>
                                        <p:cTn id="176" dur="1" fill="hold">
                                          <p:stCondLst>
                                            <p:cond delay="0"/>
                                          </p:stCondLst>
                                        </p:cTn>
                                        <p:tgtEl>
                                          <p:spTgt spid="58"/>
                                        </p:tgtEl>
                                        <p:attrNameLst>
                                          <p:attrName>style.visibility</p:attrName>
                                        </p:attrNameLst>
                                      </p:cBhvr>
                                      <p:to>
                                        <p:strVal val="hidden"/>
                                      </p:to>
                                    </p:set>
                                  </p:childTnLst>
                                </p:cTn>
                              </p:par>
                              <p:par>
                                <p:cTn id="177" presetID="10" presetClass="entr" presetSubtype="0" fill="hold" grpId="0" nodeType="withEffect">
                                  <p:stCondLst>
                                    <p:cond delay="0"/>
                                  </p:stCondLst>
                                  <p:childTnLst>
                                    <p:set>
                                      <p:cBhvr>
                                        <p:cTn id="178" dur="1" fill="hold">
                                          <p:stCondLst>
                                            <p:cond delay="0"/>
                                          </p:stCondLst>
                                        </p:cTn>
                                        <p:tgtEl>
                                          <p:spTgt spid="13"/>
                                        </p:tgtEl>
                                        <p:attrNameLst>
                                          <p:attrName>style.visibility</p:attrName>
                                        </p:attrNameLst>
                                      </p:cBhvr>
                                      <p:to>
                                        <p:strVal val="visible"/>
                                      </p:to>
                                    </p:set>
                                    <p:animEffect transition="in" filter="fade">
                                      <p:cBhvr>
                                        <p:cTn id="179" dur="500"/>
                                        <p:tgtEl>
                                          <p:spTgt spid="13"/>
                                        </p:tgtEl>
                                      </p:cBhvr>
                                    </p:animEffect>
                                  </p:childTnLst>
                                </p:cTn>
                              </p:par>
                              <p:par>
                                <p:cTn id="180" presetID="10" presetClass="entr" presetSubtype="0" fill="hold" grpId="0" nodeType="withEffect">
                                  <p:stCondLst>
                                    <p:cond delay="0"/>
                                  </p:stCondLst>
                                  <p:childTnLst>
                                    <p:set>
                                      <p:cBhvr>
                                        <p:cTn id="181" dur="1" fill="hold">
                                          <p:stCondLst>
                                            <p:cond delay="0"/>
                                          </p:stCondLst>
                                        </p:cTn>
                                        <p:tgtEl>
                                          <p:spTgt spid="67"/>
                                        </p:tgtEl>
                                        <p:attrNameLst>
                                          <p:attrName>style.visibility</p:attrName>
                                        </p:attrNameLst>
                                      </p:cBhvr>
                                      <p:to>
                                        <p:strVal val="visible"/>
                                      </p:to>
                                    </p:set>
                                    <p:animEffect transition="in" filter="fade">
                                      <p:cBhvr>
                                        <p:cTn id="182" dur="500"/>
                                        <p:tgtEl>
                                          <p:spTgt spid="67"/>
                                        </p:tgtEl>
                                      </p:cBhvr>
                                    </p:animEffect>
                                  </p:childTnLst>
                                </p:cTn>
                              </p:par>
                              <p:par>
                                <p:cTn id="183" presetID="1" presetClass="exit" presetSubtype="0" fill="hold" grpId="1" nodeType="withEffect">
                                  <p:stCondLst>
                                    <p:cond delay="0"/>
                                  </p:stCondLst>
                                  <p:childTnLst>
                                    <p:set>
                                      <p:cBhvr>
                                        <p:cTn id="184" dur="1" fill="hold">
                                          <p:stCondLst>
                                            <p:cond delay="0"/>
                                          </p:stCondLst>
                                        </p:cTn>
                                        <p:tgtEl>
                                          <p:spTgt spid="59"/>
                                        </p:tgtEl>
                                        <p:attrNameLst>
                                          <p:attrName>style.visibility</p:attrName>
                                        </p:attrNameLst>
                                      </p:cBhvr>
                                      <p:to>
                                        <p:strVal val="hidden"/>
                                      </p:to>
                                    </p:set>
                                  </p:childTnLst>
                                </p:cTn>
                              </p:par>
                            </p:childTnLst>
                          </p:cTn>
                        </p:par>
                      </p:childTnLst>
                    </p:cTn>
                  </p:par>
                  <p:par>
                    <p:cTn id="185" fill="hold">
                      <p:stCondLst>
                        <p:cond delay="indefinite"/>
                      </p:stCondLst>
                      <p:childTnLst>
                        <p:par>
                          <p:cTn id="186" fill="hold">
                            <p:stCondLst>
                              <p:cond delay="0"/>
                            </p:stCondLst>
                            <p:childTnLst>
                              <p:par>
                                <p:cTn id="187" presetID="42" presetClass="entr" presetSubtype="0" fill="hold" grpId="0" nodeType="clickEffect">
                                  <p:stCondLst>
                                    <p:cond delay="0"/>
                                  </p:stCondLst>
                                  <p:childTnLst>
                                    <p:set>
                                      <p:cBhvr>
                                        <p:cTn id="188" dur="1" fill="hold">
                                          <p:stCondLst>
                                            <p:cond delay="0"/>
                                          </p:stCondLst>
                                        </p:cTn>
                                        <p:tgtEl>
                                          <p:spTgt spid="55"/>
                                        </p:tgtEl>
                                        <p:attrNameLst>
                                          <p:attrName>style.visibility</p:attrName>
                                        </p:attrNameLst>
                                      </p:cBhvr>
                                      <p:to>
                                        <p:strVal val="visible"/>
                                      </p:to>
                                    </p:set>
                                    <p:animEffect transition="in" filter="fade">
                                      <p:cBhvr>
                                        <p:cTn id="189" dur="500"/>
                                        <p:tgtEl>
                                          <p:spTgt spid="55"/>
                                        </p:tgtEl>
                                      </p:cBhvr>
                                    </p:animEffect>
                                    <p:anim calcmode="lin" valueType="num">
                                      <p:cBhvr>
                                        <p:cTn id="190" dur="500" fill="hold"/>
                                        <p:tgtEl>
                                          <p:spTgt spid="55"/>
                                        </p:tgtEl>
                                        <p:attrNameLst>
                                          <p:attrName>ppt_x</p:attrName>
                                        </p:attrNameLst>
                                      </p:cBhvr>
                                      <p:tavLst>
                                        <p:tav tm="0">
                                          <p:val>
                                            <p:strVal val="#ppt_x"/>
                                          </p:val>
                                        </p:tav>
                                        <p:tav tm="100000">
                                          <p:val>
                                            <p:strVal val="#ppt_x"/>
                                          </p:val>
                                        </p:tav>
                                      </p:tavLst>
                                    </p:anim>
                                    <p:anim calcmode="lin" valueType="num">
                                      <p:cBhvr>
                                        <p:cTn id="191" dur="500" fill="hold"/>
                                        <p:tgtEl>
                                          <p:spTgt spid="55"/>
                                        </p:tgtEl>
                                        <p:attrNameLst>
                                          <p:attrName>ppt_y</p:attrName>
                                        </p:attrNameLst>
                                      </p:cBhvr>
                                      <p:tavLst>
                                        <p:tav tm="0">
                                          <p:val>
                                            <p:strVal val="#ppt_y+.1"/>
                                          </p:val>
                                        </p:tav>
                                        <p:tav tm="100000">
                                          <p:val>
                                            <p:strVal val="#ppt_y"/>
                                          </p:val>
                                        </p:tav>
                                      </p:tavLst>
                                    </p:anim>
                                  </p:childTnLst>
                                </p:cTn>
                              </p:par>
                              <p:par>
                                <p:cTn id="192" presetID="1" presetClass="exit" presetSubtype="0" fill="hold" grpId="1" nodeType="withEffect">
                                  <p:stCondLst>
                                    <p:cond delay="0"/>
                                  </p:stCondLst>
                                  <p:childTnLst>
                                    <p:set>
                                      <p:cBhvr>
                                        <p:cTn id="193" dur="1" fill="hold">
                                          <p:stCondLst>
                                            <p:cond delay="0"/>
                                          </p:stCondLst>
                                        </p:cTn>
                                        <p:tgtEl>
                                          <p:spTgt spid="54"/>
                                        </p:tgtEl>
                                        <p:attrNameLst>
                                          <p:attrName>style.visibility</p:attrName>
                                        </p:attrNameLst>
                                      </p:cBhvr>
                                      <p:to>
                                        <p:strVal val="hidden"/>
                                      </p:to>
                                    </p:set>
                                  </p:childTnLst>
                                </p:cTn>
                              </p:par>
                            </p:childTnLst>
                          </p:cTn>
                        </p:par>
                      </p:childTnLst>
                    </p:cTn>
                  </p:par>
                  <p:par>
                    <p:cTn id="194" fill="hold">
                      <p:stCondLst>
                        <p:cond delay="indefinite"/>
                      </p:stCondLst>
                      <p:childTnLst>
                        <p:par>
                          <p:cTn id="195" fill="hold">
                            <p:stCondLst>
                              <p:cond delay="0"/>
                            </p:stCondLst>
                            <p:childTnLst>
                              <p:par>
                                <p:cTn id="196" presetID="10" presetClass="entr" presetSubtype="0" fill="hold" nodeType="clickEffect">
                                  <p:stCondLst>
                                    <p:cond delay="0"/>
                                  </p:stCondLst>
                                  <p:childTnLst>
                                    <p:set>
                                      <p:cBhvr>
                                        <p:cTn id="197" dur="1" fill="hold">
                                          <p:stCondLst>
                                            <p:cond delay="0"/>
                                          </p:stCondLst>
                                        </p:cTn>
                                        <p:tgtEl>
                                          <p:spTgt spid="37"/>
                                        </p:tgtEl>
                                        <p:attrNameLst>
                                          <p:attrName>style.visibility</p:attrName>
                                        </p:attrNameLst>
                                      </p:cBhvr>
                                      <p:to>
                                        <p:strVal val="visible"/>
                                      </p:to>
                                    </p:set>
                                    <p:animEffect transition="in" filter="fade">
                                      <p:cBhvr>
                                        <p:cTn id="198" dur="500"/>
                                        <p:tgtEl>
                                          <p:spTgt spid="37"/>
                                        </p:tgtEl>
                                      </p:cBhvr>
                                    </p:animEffect>
                                  </p:childTnLst>
                                </p:cTn>
                              </p:par>
                              <p:par>
                                <p:cTn id="199" presetID="10" presetClass="entr" presetSubtype="0" fill="hold" grpId="0" nodeType="withEffect">
                                  <p:stCondLst>
                                    <p:cond delay="0"/>
                                  </p:stCondLst>
                                  <p:childTnLst>
                                    <p:set>
                                      <p:cBhvr>
                                        <p:cTn id="200" dur="1" fill="hold">
                                          <p:stCondLst>
                                            <p:cond delay="0"/>
                                          </p:stCondLst>
                                        </p:cTn>
                                        <p:tgtEl>
                                          <p:spTgt spid="28"/>
                                        </p:tgtEl>
                                        <p:attrNameLst>
                                          <p:attrName>style.visibility</p:attrName>
                                        </p:attrNameLst>
                                      </p:cBhvr>
                                      <p:to>
                                        <p:strVal val="visible"/>
                                      </p:to>
                                    </p:set>
                                    <p:animEffect transition="in" filter="fade">
                                      <p:cBhvr>
                                        <p:cTn id="201" dur="500"/>
                                        <p:tgtEl>
                                          <p:spTgt spid="28"/>
                                        </p:tgtEl>
                                      </p:cBhvr>
                                    </p:animEffect>
                                  </p:childTnLst>
                                </p:cTn>
                              </p:par>
                              <p:par>
                                <p:cTn id="202" presetID="10" presetClass="entr" presetSubtype="0" fill="hold" grpId="0" nodeType="withEffect">
                                  <p:stCondLst>
                                    <p:cond delay="0"/>
                                  </p:stCondLst>
                                  <p:childTnLst>
                                    <p:set>
                                      <p:cBhvr>
                                        <p:cTn id="203" dur="1" fill="hold">
                                          <p:stCondLst>
                                            <p:cond delay="0"/>
                                          </p:stCondLst>
                                        </p:cTn>
                                        <p:tgtEl>
                                          <p:spTgt spid="29"/>
                                        </p:tgtEl>
                                        <p:attrNameLst>
                                          <p:attrName>style.visibility</p:attrName>
                                        </p:attrNameLst>
                                      </p:cBhvr>
                                      <p:to>
                                        <p:strVal val="visible"/>
                                      </p:to>
                                    </p:set>
                                    <p:animEffect transition="in" filter="fade">
                                      <p:cBhvr>
                                        <p:cTn id="204" dur="500"/>
                                        <p:tgtEl>
                                          <p:spTgt spid="29"/>
                                        </p:tgtEl>
                                      </p:cBhvr>
                                    </p:animEffect>
                                  </p:childTnLst>
                                </p:cTn>
                              </p:par>
                              <p:par>
                                <p:cTn id="205" presetID="10" presetClass="entr" presetSubtype="0" fill="hold" grpId="0" nodeType="withEffect">
                                  <p:stCondLst>
                                    <p:cond delay="0"/>
                                  </p:stCondLst>
                                  <p:childTnLst>
                                    <p:set>
                                      <p:cBhvr>
                                        <p:cTn id="206" dur="1" fill="hold">
                                          <p:stCondLst>
                                            <p:cond delay="0"/>
                                          </p:stCondLst>
                                        </p:cTn>
                                        <p:tgtEl>
                                          <p:spTgt spid="24"/>
                                        </p:tgtEl>
                                        <p:attrNameLst>
                                          <p:attrName>style.visibility</p:attrName>
                                        </p:attrNameLst>
                                      </p:cBhvr>
                                      <p:to>
                                        <p:strVal val="visible"/>
                                      </p:to>
                                    </p:set>
                                    <p:animEffect transition="in" filter="fade">
                                      <p:cBhvr>
                                        <p:cTn id="207" dur="500"/>
                                        <p:tgtEl>
                                          <p:spTgt spid="24"/>
                                        </p:tgtEl>
                                      </p:cBhvr>
                                    </p:animEffect>
                                  </p:childTnLst>
                                </p:cTn>
                              </p:par>
                              <p:par>
                                <p:cTn id="208" presetID="10" presetClass="entr" presetSubtype="0" fill="hold" nodeType="withEffect">
                                  <p:stCondLst>
                                    <p:cond delay="0"/>
                                  </p:stCondLst>
                                  <p:childTnLst>
                                    <p:set>
                                      <p:cBhvr>
                                        <p:cTn id="209" dur="1" fill="hold">
                                          <p:stCondLst>
                                            <p:cond delay="0"/>
                                          </p:stCondLst>
                                        </p:cTn>
                                        <p:tgtEl>
                                          <p:spTgt spid="36"/>
                                        </p:tgtEl>
                                        <p:attrNameLst>
                                          <p:attrName>style.visibility</p:attrName>
                                        </p:attrNameLst>
                                      </p:cBhvr>
                                      <p:to>
                                        <p:strVal val="visible"/>
                                      </p:to>
                                    </p:set>
                                    <p:animEffect transition="in" filter="fade">
                                      <p:cBhvr>
                                        <p:cTn id="210" dur="500"/>
                                        <p:tgtEl>
                                          <p:spTgt spid="36"/>
                                        </p:tgtEl>
                                      </p:cBhvr>
                                    </p:animEffect>
                                  </p:childTnLst>
                                </p:cTn>
                              </p:par>
                              <p:par>
                                <p:cTn id="211" presetID="10" presetClass="entr" presetSubtype="0" fill="hold" grpId="0" nodeType="withEffect">
                                  <p:stCondLst>
                                    <p:cond delay="0"/>
                                  </p:stCondLst>
                                  <p:childTnLst>
                                    <p:set>
                                      <p:cBhvr>
                                        <p:cTn id="212" dur="1" fill="hold">
                                          <p:stCondLst>
                                            <p:cond delay="0"/>
                                          </p:stCondLst>
                                        </p:cTn>
                                        <p:tgtEl>
                                          <p:spTgt spid="25"/>
                                        </p:tgtEl>
                                        <p:attrNameLst>
                                          <p:attrName>style.visibility</p:attrName>
                                        </p:attrNameLst>
                                      </p:cBhvr>
                                      <p:to>
                                        <p:strVal val="visible"/>
                                      </p:to>
                                    </p:set>
                                    <p:animEffect transition="in" filter="fade">
                                      <p:cBhvr>
                                        <p:cTn id="213" dur="500"/>
                                        <p:tgtEl>
                                          <p:spTgt spid="25"/>
                                        </p:tgtEl>
                                      </p:cBhvr>
                                    </p:animEffect>
                                  </p:childTnLst>
                                </p:cTn>
                              </p:par>
                              <p:par>
                                <p:cTn id="214" presetID="10" presetClass="entr" presetSubtype="0" fill="hold" grpId="0" nodeType="withEffect">
                                  <p:stCondLst>
                                    <p:cond delay="0"/>
                                  </p:stCondLst>
                                  <p:childTnLst>
                                    <p:set>
                                      <p:cBhvr>
                                        <p:cTn id="215" dur="1" fill="hold">
                                          <p:stCondLst>
                                            <p:cond delay="0"/>
                                          </p:stCondLst>
                                        </p:cTn>
                                        <p:tgtEl>
                                          <p:spTgt spid="69"/>
                                        </p:tgtEl>
                                        <p:attrNameLst>
                                          <p:attrName>style.visibility</p:attrName>
                                        </p:attrNameLst>
                                      </p:cBhvr>
                                      <p:to>
                                        <p:strVal val="visible"/>
                                      </p:to>
                                    </p:set>
                                    <p:animEffect transition="in" filter="fade">
                                      <p:cBhvr>
                                        <p:cTn id="216" dur="500"/>
                                        <p:tgtEl>
                                          <p:spTgt spid="69"/>
                                        </p:tgtEl>
                                      </p:cBhvr>
                                    </p:animEffect>
                                  </p:childTnLst>
                                </p:cTn>
                              </p:par>
                              <p:par>
                                <p:cTn id="217" presetID="10" presetClass="entr" presetSubtype="0" fill="hold" grpId="0" nodeType="withEffect">
                                  <p:stCondLst>
                                    <p:cond delay="0"/>
                                  </p:stCondLst>
                                  <p:childTnLst>
                                    <p:set>
                                      <p:cBhvr>
                                        <p:cTn id="218" dur="1" fill="hold">
                                          <p:stCondLst>
                                            <p:cond delay="0"/>
                                          </p:stCondLst>
                                        </p:cTn>
                                        <p:tgtEl>
                                          <p:spTgt spid="42"/>
                                        </p:tgtEl>
                                        <p:attrNameLst>
                                          <p:attrName>style.visibility</p:attrName>
                                        </p:attrNameLst>
                                      </p:cBhvr>
                                      <p:to>
                                        <p:strVal val="visible"/>
                                      </p:to>
                                    </p:set>
                                    <p:animEffect transition="in" filter="fade">
                                      <p:cBhvr>
                                        <p:cTn id="219" dur="500"/>
                                        <p:tgtEl>
                                          <p:spTgt spid="42"/>
                                        </p:tgtEl>
                                      </p:cBhvr>
                                    </p:animEffect>
                                  </p:childTnLst>
                                </p:cTn>
                              </p:par>
                              <p:par>
                                <p:cTn id="220" presetID="1" presetClass="exit" presetSubtype="0" fill="hold" grpId="1" nodeType="withEffect">
                                  <p:stCondLst>
                                    <p:cond delay="0"/>
                                  </p:stCondLst>
                                  <p:childTnLst>
                                    <p:set>
                                      <p:cBhvr>
                                        <p:cTn id="221" dur="1" fill="hold">
                                          <p:stCondLst>
                                            <p:cond delay="0"/>
                                          </p:stCondLst>
                                        </p:cTn>
                                        <p:tgtEl>
                                          <p:spTgt spid="57"/>
                                        </p:tgtEl>
                                        <p:attrNameLst>
                                          <p:attrName>style.visibility</p:attrName>
                                        </p:attrNameLst>
                                      </p:cBhvr>
                                      <p:to>
                                        <p:strVal val="hidden"/>
                                      </p:to>
                                    </p:set>
                                  </p:childTnLst>
                                </p:cTn>
                              </p:par>
                              <p:par>
                                <p:cTn id="222" presetID="1" presetClass="exit" presetSubtype="0" fill="hold" grpId="1" nodeType="withEffect">
                                  <p:stCondLst>
                                    <p:cond delay="0"/>
                                  </p:stCondLst>
                                  <p:childTnLst>
                                    <p:set>
                                      <p:cBhvr>
                                        <p:cTn id="223" dur="1" fill="hold">
                                          <p:stCondLst>
                                            <p:cond delay="0"/>
                                          </p:stCondLst>
                                        </p:cTn>
                                        <p:tgtEl>
                                          <p:spTgt spid="48"/>
                                        </p:tgtEl>
                                        <p:attrNameLst>
                                          <p:attrName>style.visibility</p:attrName>
                                        </p:attrNameLst>
                                      </p:cBhvr>
                                      <p:to>
                                        <p:strVal val="hidden"/>
                                      </p:to>
                                    </p:set>
                                  </p:childTnLst>
                                </p:cTn>
                              </p:par>
                            </p:childTnLst>
                          </p:cTn>
                        </p:par>
                      </p:childTnLst>
                    </p:cTn>
                  </p:par>
                  <p:par>
                    <p:cTn id="224" fill="hold">
                      <p:stCondLst>
                        <p:cond delay="indefinite"/>
                      </p:stCondLst>
                      <p:childTnLst>
                        <p:par>
                          <p:cTn id="225" fill="hold">
                            <p:stCondLst>
                              <p:cond delay="0"/>
                            </p:stCondLst>
                            <p:childTnLst>
                              <p:par>
                                <p:cTn id="226" presetID="42" presetClass="entr" presetSubtype="0" fill="hold" grpId="0" nodeType="clickEffect">
                                  <p:stCondLst>
                                    <p:cond delay="0"/>
                                  </p:stCondLst>
                                  <p:childTnLst>
                                    <p:set>
                                      <p:cBhvr>
                                        <p:cTn id="227" dur="1" fill="hold">
                                          <p:stCondLst>
                                            <p:cond delay="0"/>
                                          </p:stCondLst>
                                        </p:cTn>
                                        <p:tgtEl>
                                          <p:spTgt spid="56"/>
                                        </p:tgtEl>
                                        <p:attrNameLst>
                                          <p:attrName>style.visibility</p:attrName>
                                        </p:attrNameLst>
                                      </p:cBhvr>
                                      <p:to>
                                        <p:strVal val="visible"/>
                                      </p:to>
                                    </p:set>
                                    <p:animEffect transition="in" filter="fade">
                                      <p:cBhvr>
                                        <p:cTn id="228" dur="1000"/>
                                        <p:tgtEl>
                                          <p:spTgt spid="56"/>
                                        </p:tgtEl>
                                      </p:cBhvr>
                                    </p:animEffect>
                                    <p:anim calcmode="lin" valueType="num">
                                      <p:cBhvr>
                                        <p:cTn id="229" dur="1000" fill="hold"/>
                                        <p:tgtEl>
                                          <p:spTgt spid="56"/>
                                        </p:tgtEl>
                                        <p:attrNameLst>
                                          <p:attrName>ppt_x</p:attrName>
                                        </p:attrNameLst>
                                      </p:cBhvr>
                                      <p:tavLst>
                                        <p:tav tm="0">
                                          <p:val>
                                            <p:strVal val="#ppt_x"/>
                                          </p:val>
                                        </p:tav>
                                        <p:tav tm="100000">
                                          <p:val>
                                            <p:strVal val="#ppt_x"/>
                                          </p:val>
                                        </p:tav>
                                      </p:tavLst>
                                    </p:anim>
                                    <p:anim calcmode="lin" valueType="num">
                                      <p:cBhvr>
                                        <p:cTn id="230" dur="1000" fill="hold"/>
                                        <p:tgtEl>
                                          <p:spTgt spid="56"/>
                                        </p:tgtEl>
                                        <p:attrNameLst>
                                          <p:attrName>ppt_y</p:attrName>
                                        </p:attrNameLst>
                                      </p:cBhvr>
                                      <p:tavLst>
                                        <p:tav tm="0">
                                          <p:val>
                                            <p:strVal val="#ppt_y+.1"/>
                                          </p:val>
                                        </p:tav>
                                        <p:tav tm="100000">
                                          <p:val>
                                            <p:strVal val="#ppt_y"/>
                                          </p:val>
                                        </p:tav>
                                      </p:tavLst>
                                    </p:anim>
                                  </p:childTnLst>
                                </p:cTn>
                              </p:par>
                              <p:par>
                                <p:cTn id="231" presetID="1" presetClass="exit" presetSubtype="0" fill="hold" grpId="1" nodeType="withEffect">
                                  <p:stCondLst>
                                    <p:cond delay="0"/>
                                  </p:stCondLst>
                                  <p:childTnLst>
                                    <p:set>
                                      <p:cBhvr>
                                        <p:cTn id="232" dur="1" fill="hold">
                                          <p:stCondLst>
                                            <p:cond delay="0"/>
                                          </p:stCondLst>
                                        </p:cTn>
                                        <p:tgtEl>
                                          <p:spTgt spid="55"/>
                                        </p:tgtEl>
                                        <p:attrNameLst>
                                          <p:attrName>style.visibility</p:attrName>
                                        </p:attrNameLst>
                                      </p:cBhvr>
                                      <p:to>
                                        <p:strVal val="hidden"/>
                                      </p:to>
                                    </p:set>
                                  </p:childTnLst>
                                </p:cTn>
                              </p:par>
                            </p:childTnLst>
                          </p:cTn>
                        </p:par>
                      </p:childTnLst>
                    </p:cTn>
                  </p:par>
                  <p:par>
                    <p:cTn id="233" fill="hold">
                      <p:stCondLst>
                        <p:cond delay="indefinite"/>
                      </p:stCondLst>
                      <p:childTnLst>
                        <p:par>
                          <p:cTn id="234" fill="hold">
                            <p:stCondLst>
                              <p:cond delay="0"/>
                            </p:stCondLst>
                            <p:childTnLst>
                              <p:par>
                                <p:cTn id="235" presetID="1" presetClass="exit" presetSubtype="0" fill="hold" grpId="1" nodeType="clickEffect">
                                  <p:stCondLst>
                                    <p:cond delay="0"/>
                                  </p:stCondLst>
                                  <p:childTnLst>
                                    <p:set>
                                      <p:cBhvr>
                                        <p:cTn id="236" dur="1" fill="hold">
                                          <p:stCondLst>
                                            <p:cond delay="0"/>
                                          </p:stCondLst>
                                        </p:cTn>
                                        <p:tgtEl>
                                          <p:spTgt spid="42"/>
                                        </p:tgtEl>
                                        <p:attrNameLst>
                                          <p:attrName>style.visibility</p:attrName>
                                        </p:attrNameLst>
                                      </p:cBhvr>
                                      <p:to>
                                        <p:strVal val="hidden"/>
                                      </p:to>
                                    </p:set>
                                  </p:childTnLst>
                                </p:cTn>
                              </p:par>
                              <p:par>
                                <p:cTn id="237" presetID="10" presetClass="entr" presetSubtype="0" fill="hold" grpId="0" nodeType="withEffect">
                                  <p:stCondLst>
                                    <p:cond delay="0"/>
                                  </p:stCondLst>
                                  <p:childTnLst>
                                    <p:set>
                                      <p:cBhvr>
                                        <p:cTn id="238" dur="1" fill="hold">
                                          <p:stCondLst>
                                            <p:cond delay="0"/>
                                          </p:stCondLst>
                                        </p:cTn>
                                        <p:tgtEl>
                                          <p:spTgt spid="71"/>
                                        </p:tgtEl>
                                        <p:attrNameLst>
                                          <p:attrName>style.visibility</p:attrName>
                                        </p:attrNameLst>
                                      </p:cBhvr>
                                      <p:to>
                                        <p:strVal val="visible"/>
                                      </p:to>
                                    </p:set>
                                    <p:animEffect transition="in" filter="fade">
                                      <p:cBhvr>
                                        <p:cTn id="239" dur="500"/>
                                        <p:tgtEl>
                                          <p:spTgt spid="71"/>
                                        </p:tgtEl>
                                      </p:cBhvr>
                                    </p:animEffect>
                                  </p:childTnLst>
                                </p:cTn>
                              </p:par>
                              <p:par>
                                <p:cTn id="240" presetID="10" presetClass="entr" presetSubtype="0" fill="hold" grpId="0" nodeType="withEffect">
                                  <p:stCondLst>
                                    <p:cond delay="0"/>
                                  </p:stCondLst>
                                  <p:childTnLst>
                                    <p:set>
                                      <p:cBhvr>
                                        <p:cTn id="241" dur="1" fill="hold">
                                          <p:stCondLst>
                                            <p:cond delay="0"/>
                                          </p:stCondLst>
                                        </p:cTn>
                                        <p:tgtEl>
                                          <p:spTgt spid="72"/>
                                        </p:tgtEl>
                                        <p:attrNameLst>
                                          <p:attrName>style.visibility</p:attrName>
                                        </p:attrNameLst>
                                      </p:cBhvr>
                                      <p:to>
                                        <p:strVal val="visible"/>
                                      </p:to>
                                    </p:set>
                                    <p:animEffect transition="in" filter="fade">
                                      <p:cBhvr>
                                        <p:cTn id="242" dur="500"/>
                                        <p:tgtEl>
                                          <p:spTgt spid="72"/>
                                        </p:tgtEl>
                                      </p:cBhvr>
                                    </p:animEffect>
                                  </p:childTnLst>
                                </p:cTn>
                              </p:par>
                              <p:par>
                                <p:cTn id="243" presetID="1" presetClass="exit" presetSubtype="0" fill="hold" grpId="1" nodeType="withEffect">
                                  <p:stCondLst>
                                    <p:cond delay="0"/>
                                  </p:stCondLst>
                                  <p:childTnLst>
                                    <p:set>
                                      <p:cBhvr>
                                        <p:cTn id="244" dur="1" fill="hold">
                                          <p:stCondLst>
                                            <p:cond delay="0"/>
                                          </p:stCondLst>
                                        </p:cTn>
                                        <p:tgtEl>
                                          <p:spTgt spid="69"/>
                                        </p:tgtEl>
                                        <p:attrNameLst>
                                          <p:attrName>style.visibility</p:attrName>
                                        </p:attrNameLst>
                                      </p:cBhvr>
                                      <p:to>
                                        <p:strVal val="hidden"/>
                                      </p:to>
                                    </p:set>
                                  </p:childTnLst>
                                </p:cTn>
                              </p:par>
                              <p:par>
                                <p:cTn id="245" presetID="1" presetClass="exit" presetSubtype="0" fill="hold" grpId="1" nodeType="withEffect">
                                  <p:stCondLst>
                                    <p:cond delay="0"/>
                                  </p:stCondLst>
                                  <p:childTnLst>
                                    <p:set>
                                      <p:cBhvr>
                                        <p:cTn id="246" dur="1" fill="hold">
                                          <p:stCondLst>
                                            <p:cond delay="0"/>
                                          </p:stCondLst>
                                        </p:cTn>
                                        <p:tgtEl>
                                          <p:spTgt spid="25"/>
                                        </p:tgtEl>
                                        <p:attrNameLst>
                                          <p:attrName>style.visibility</p:attrName>
                                        </p:attrNameLst>
                                      </p:cBhvr>
                                      <p:to>
                                        <p:strVal val="hidden"/>
                                      </p:to>
                                    </p:set>
                                  </p:childTnLst>
                                </p:cTn>
                              </p:par>
                              <p:par>
                                <p:cTn id="247" presetID="10" presetClass="entr" presetSubtype="0" fill="hold" grpId="0" nodeType="withEffect">
                                  <p:stCondLst>
                                    <p:cond delay="0"/>
                                  </p:stCondLst>
                                  <p:childTnLst>
                                    <p:set>
                                      <p:cBhvr>
                                        <p:cTn id="248" dur="1" fill="hold">
                                          <p:stCondLst>
                                            <p:cond delay="0"/>
                                          </p:stCondLst>
                                        </p:cTn>
                                        <p:tgtEl>
                                          <p:spTgt spid="70"/>
                                        </p:tgtEl>
                                        <p:attrNameLst>
                                          <p:attrName>style.visibility</p:attrName>
                                        </p:attrNameLst>
                                      </p:cBhvr>
                                      <p:to>
                                        <p:strVal val="visible"/>
                                      </p:to>
                                    </p:set>
                                    <p:animEffect transition="in" filter="fade">
                                      <p:cBhvr>
                                        <p:cTn id="249"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P spid="11" grpId="1"/>
      <p:bldP spid="13" grpId="0"/>
      <p:bldP spid="14" grpId="0" animBg="1"/>
      <p:bldP spid="15" grpId="0"/>
      <p:bldP spid="15" grpId="1"/>
      <p:bldP spid="16" grpId="0" animBg="1"/>
      <p:bldP spid="17" grpId="0"/>
      <p:bldP spid="18" grpId="0" animBg="1"/>
      <p:bldP spid="18" grpId="1" animBg="1"/>
      <p:bldP spid="19" grpId="0"/>
      <p:bldP spid="19" grpId="1"/>
      <p:bldP spid="22" grpId="0" animBg="1"/>
      <p:bldP spid="23" grpId="0"/>
      <p:bldP spid="24" grpId="0" animBg="1"/>
      <p:bldP spid="25" grpId="0"/>
      <p:bldP spid="25" grpId="1"/>
      <p:bldP spid="26" grpId="0" animBg="1"/>
      <p:bldP spid="27" grpId="0"/>
      <p:bldP spid="28" grpId="0" animBg="1"/>
      <p:bldP spid="29" grpId="0"/>
      <p:bldP spid="42" grpId="0"/>
      <p:bldP spid="42" grpId="1"/>
      <p:bldP spid="45" grpId="0"/>
      <p:bldP spid="45" grpId="1"/>
      <p:bldP spid="46" grpId="0"/>
      <p:bldP spid="46" grpId="1"/>
      <p:bldP spid="47" grpId="0"/>
      <p:bldP spid="47" grpId="1"/>
      <p:bldP spid="48" grpId="0"/>
      <p:bldP spid="48" grpId="1"/>
      <p:bldP spid="3" grpId="0" animBg="1"/>
      <p:bldP spid="3" grpId="1" animBg="1"/>
      <p:bldP spid="49" grpId="0" animBg="1"/>
      <p:bldP spid="49" grpId="1" animBg="1"/>
      <p:bldP spid="50" grpId="0" animBg="1"/>
      <p:bldP spid="50" grpId="1" animBg="1"/>
      <p:bldP spid="51" grpId="0" animBg="1"/>
      <p:bldP spid="51" grpId="1" animBg="1"/>
      <p:bldP spid="52" grpId="0" animBg="1"/>
      <p:bldP spid="52" grpId="1" animBg="1"/>
      <p:bldP spid="53" grpId="0" animBg="1"/>
      <p:bldP spid="53" grpId="1" animBg="1"/>
      <p:bldP spid="54" grpId="0" animBg="1"/>
      <p:bldP spid="54" grpId="1" animBg="1"/>
      <p:bldP spid="55" grpId="0" animBg="1"/>
      <p:bldP spid="55" grpId="1" animBg="1"/>
      <p:bldP spid="56" grpId="0" animBg="1"/>
      <p:bldP spid="57" grpId="0"/>
      <p:bldP spid="57" grpId="1"/>
      <p:bldP spid="58" grpId="0"/>
      <p:bldP spid="58" grpId="1"/>
      <p:bldP spid="59" grpId="0"/>
      <p:bldP spid="59" grpId="1"/>
      <p:bldP spid="67" grpId="0"/>
      <p:bldP spid="68" grpId="0"/>
      <p:bldP spid="69" grpId="0"/>
      <p:bldP spid="69" grpId="1"/>
      <p:bldP spid="70" grpId="0"/>
      <p:bldP spid="71" grpId="0"/>
      <p:bldP spid="7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457200" y="1602581"/>
            <a:ext cx="7777163" cy="584200"/>
          </a:xfrm>
          <a:prstGeom prst="rect">
            <a:avLst/>
          </a:prstGeom>
          <a:noFill/>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1600" dirty="0">
                <a:solidFill>
                  <a:srgbClr val="404040"/>
                </a:solidFill>
                <a:latin typeface="微软雅黑" panose="020B0503020204020204" pitchFamily="34" charset="-122"/>
                <a:ea typeface="微软雅黑" panose="020B0503020204020204" pitchFamily="34" charset="-122"/>
              </a:rPr>
              <a:t>为了方便树的遍历，创建一个项头表，使每项通过一个节点链指向它在树中的位置。</a:t>
            </a:r>
            <a:endParaRPr kumimoji="1" lang="en-US" altLang="zh-CN" sz="1600" dirty="0">
              <a:solidFill>
                <a:srgbClr val="404040"/>
              </a:solidFill>
              <a:latin typeface="微软雅黑" panose="020B0503020204020204" pitchFamily="34" charset="-122"/>
              <a:ea typeface="微软雅黑" panose="020B0503020204020204" pitchFamily="34" charset="-122"/>
            </a:endParaRPr>
          </a:p>
          <a:p>
            <a:r>
              <a:rPr kumimoji="1" lang="zh-CN" altLang="en-US" sz="1600" dirty="0">
                <a:solidFill>
                  <a:srgbClr val="404040"/>
                </a:solidFill>
                <a:latin typeface="微软雅黑" panose="020B0503020204020204" pitchFamily="34" charset="-122"/>
                <a:ea typeface="微软雅黑" panose="020B0503020204020204" pitchFamily="34" charset="-122"/>
              </a:rPr>
              <a:t>这样，数据库频繁模式的挖掘问题就转换成挖掘</a:t>
            </a:r>
            <a:r>
              <a:rPr kumimoji="1" lang="en-US" altLang="zh-CN" sz="1600" dirty="0">
                <a:solidFill>
                  <a:srgbClr val="404040"/>
                </a:solidFill>
                <a:latin typeface="微软雅黑" panose="020B0503020204020204" pitchFamily="34" charset="-122"/>
                <a:ea typeface="微软雅黑" panose="020B0503020204020204" pitchFamily="34" charset="-122"/>
              </a:rPr>
              <a:t>FP</a:t>
            </a:r>
            <a:r>
              <a:rPr kumimoji="1" lang="zh-CN" altLang="en-US" sz="1600" dirty="0">
                <a:solidFill>
                  <a:srgbClr val="404040"/>
                </a:solidFill>
                <a:latin typeface="微软雅黑" panose="020B0503020204020204" pitchFamily="34" charset="-122"/>
                <a:ea typeface="微软雅黑" panose="020B0503020204020204" pitchFamily="34" charset="-122"/>
              </a:rPr>
              <a:t>树的问题。</a:t>
            </a:r>
            <a:endParaRPr kumimoji="1" lang="zh-CN" altLang="en-US" sz="1600" dirty="0">
              <a:solidFill>
                <a:srgbClr val="404040"/>
              </a:solidFill>
              <a:latin typeface="微软雅黑" panose="020B0503020204020204" pitchFamily="34" charset="-122"/>
              <a:ea typeface="微软雅黑" panose="020B0503020204020204" pitchFamily="34" charset="-122"/>
            </a:endParaRPr>
          </a:p>
        </p:txBody>
      </p:sp>
      <p:sp>
        <p:nvSpPr>
          <p:cNvPr id="6" name="椭圆 5"/>
          <p:cNvSpPr/>
          <p:nvPr/>
        </p:nvSpPr>
        <p:spPr>
          <a:xfrm>
            <a:off x="5889625" y="2657475"/>
            <a:ext cx="144463" cy="1444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kumimoji="1" lang="zh-CN" altLang="en-US"/>
          </a:p>
        </p:txBody>
      </p:sp>
      <p:sp>
        <p:nvSpPr>
          <p:cNvPr id="8" name="文本框 7"/>
          <p:cNvSpPr txBox="1"/>
          <p:nvPr/>
        </p:nvSpPr>
        <p:spPr>
          <a:xfrm>
            <a:off x="6061075" y="2582863"/>
            <a:ext cx="457200" cy="276225"/>
          </a:xfrm>
          <a:prstGeom prst="rect">
            <a:avLst/>
          </a:prstGeom>
          <a:noFill/>
        </p:spPr>
        <p:txBody>
          <a:bodyPr wrap="none">
            <a:spAutoFit/>
          </a:bodyPr>
          <a:lstStyle/>
          <a:p>
            <a:pPr>
              <a:defRPr/>
            </a:pPr>
            <a:r>
              <a:rPr kumimoji="1"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null</a:t>
            </a:r>
            <a:endParaRPr kumimoji="1"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4" name="椭圆 13"/>
          <p:cNvSpPr/>
          <p:nvPr/>
        </p:nvSpPr>
        <p:spPr>
          <a:xfrm>
            <a:off x="5295900" y="3238500"/>
            <a:ext cx="144463" cy="1444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kumimoji="1" lang="zh-CN" altLang="en-US"/>
          </a:p>
        </p:txBody>
      </p:sp>
      <p:sp>
        <p:nvSpPr>
          <p:cNvPr id="56326" name="文本框 14"/>
          <p:cNvSpPr txBox="1">
            <a:spLocks noChangeArrowheads="1"/>
          </p:cNvSpPr>
          <p:nvPr/>
        </p:nvSpPr>
        <p:spPr bwMode="auto">
          <a:xfrm>
            <a:off x="5441950" y="3182938"/>
            <a:ext cx="6191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kumimoji="1" lang="zh-CN" altLang="en-US" sz="1200">
                <a:solidFill>
                  <a:srgbClr val="404040"/>
                </a:solidFill>
                <a:latin typeface="微软雅黑" panose="020B0503020204020204" pitchFamily="34" charset="-122"/>
                <a:ea typeface="微软雅黑" panose="020B0503020204020204" pitchFamily="34" charset="-122"/>
              </a:rPr>
              <a:t>牛奶</a:t>
            </a:r>
            <a:r>
              <a:rPr kumimoji="1" lang="en-US" altLang="zh-CN" sz="1200">
                <a:solidFill>
                  <a:srgbClr val="404040"/>
                </a:solidFill>
                <a:latin typeface="微软雅黑" panose="020B0503020204020204" pitchFamily="34" charset="-122"/>
                <a:ea typeface="微软雅黑" panose="020B0503020204020204" pitchFamily="34" charset="-122"/>
              </a:rPr>
              <a:t>:7</a:t>
            </a:r>
            <a:endParaRPr kumimoji="1" lang="zh-CN" altLang="en-US" sz="1200">
              <a:solidFill>
                <a:srgbClr val="404040"/>
              </a:solidFill>
              <a:latin typeface="微软雅黑" panose="020B0503020204020204" pitchFamily="34" charset="-122"/>
              <a:ea typeface="微软雅黑" panose="020B0503020204020204" pitchFamily="34" charset="-122"/>
            </a:endParaRPr>
          </a:p>
        </p:txBody>
      </p:sp>
      <p:sp>
        <p:nvSpPr>
          <p:cNvPr id="16" name="椭圆 15"/>
          <p:cNvSpPr/>
          <p:nvPr/>
        </p:nvSpPr>
        <p:spPr>
          <a:xfrm>
            <a:off x="6550025" y="3219450"/>
            <a:ext cx="144463" cy="1444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kumimoji="1" lang="zh-CN" altLang="en-US"/>
          </a:p>
        </p:txBody>
      </p:sp>
      <p:sp>
        <p:nvSpPr>
          <p:cNvPr id="56328" name="文本框 16"/>
          <p:cNvSpPr txBox="1">
            <a:spLocks noChangeArrowheads="1"/>
          </p:cNvSpPr>
          <p:nvPr/>
        </p:nvSpPr>
        <p:spPr bwMode="auto">
          <a:xfrm>
            <a:off x="6704013" y="3152775"/>
            <a:ext cx="61912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kumimoji="1" lang="zh-CN" altLang="en-US" sz="1200">
                <a:solidFill>
                  <a:srgbClr val="404040"/>
                </a:solidFill>
                <a:latin typeface="微软雅黑" panose="020B0503020204020204" pitchFamily="34" charset="-122"/>
                <a:ea typeface="微软雅黑" panose="020B0503020204020204" pitchFamily="34" charset="-122"/>
              </a:rPr>
              <a:t>啤酒</a:t>
            </a:r>
            <a:r>
              <a:rPr kumimoji="1" lang="en-US" altLang="zh-CN" sz="1200">
                <a:solidFill>
                  <a:srgbClr val="404040"/>
                </a:solidFill>
                <a:latin typeface="微软雅黑" panose="020B0503020204020204" pitchFamily="34" charset="-122"/>
                <a:ea typeface="微软雅黑" panose="020B0503020204020204" pitchFamily="34" charset="-122"/>
              </a:rPr>
              <a:t>:2</a:t>
            </a:r>
            <a:endParaRPr kumimoji="1" lang="zh-CN" altLang="en-US" sz="1200">
              <a:solidFill>
                <a:srgbClr val="404040"/>
              </a:solidFill>
              <a:latin typeface="微软雅黑" panose="020B0503020204020204" pitchFamily="34" charset="-122"/>
              <a:ea typeface="微软雅黑" panose="020B0503020204020204" pitchFamily="34" charset="-122"/>
            </a:endParaRPr>
          </a:p>
        </p:txBody>
      </p:sp>
      <p:sp>
        <p:nvSpPr>
          <p:cNvPr id="18" name="椭圆 17"/>
          <p:cNvSpPr/>
          <p:nvPr/>
        </p:nvSpPr>
        <p:spPr>
          <a:xfrm>
            <a:off x="4629150" y="3987800"/>
            <a:ext cx="144463" cy="1444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kumimoji="1" lang="zh-CN" altLang="en-US"/>
          </a:p>
        </p:txBody>
      </p:sp>
      <p:sp>
        <p:nvSpPr>
          <p:cNvPr id="56330" name="文本框 18"/>
          <p:cNvSpPr txBox="1">
            <a:spLocks noChangeArrowheads="1"/>
          </p:cNvSpPr>
          <p:nvPr/>
        </p:nvSpPr>
        <p:spPr bwMode="auto">
          <a:xfrm>
            <a:off x="4814888" y="3922713"/>
            <a:ext cx="6191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kumimoji="1" lang="zh-CN" altLang="en-US" sz="1200">
                <a:solidFill>
                  <a:srgbClr val="404040"/>
                </a:solidFill>
                <a:latin typeface="微软雅黑" panose="020B0503020204020204" pitchFamily="34" charset="-122"/>
                <a:ea typeface="微软雅黑" panose="020B0503020204020204" pitchFamily="34" charset="-122"/>
              </a:rPr>
              <a:t>啤酒</a:t>
            </a:r>
            <a:r>
              <a:rPr kumimoji="1" lang="en-US" altLang="zh-CN" sz="1200">
                <a:solidFill>
                  <a:srgbClr val="404040"/>
                </a:solidFill>
                <a:latin typeface="微软雅黑" panose="020B0503020204020204" pitchFamily="34" charset="-122"/>
                <a:ea typeface="微软雅黑" panose="020B0503020204020204" pitchFamily="34" charset="-122"/>
              </a:rPr>
              <a:t>:4</a:t>
            </a:r>
            <a:endParaRPr kumimoji="1" lang="zh-CN" altLang="en-US" sz="1200">
              <a:solidFill>
                <a:srgbClr val="404040"/>
              </a:solidFill>
              <a:latin typeface="微软雅黑" panose="020B0503020204020204" pitchFamily="34" charset="-122"/>
              <a:ea typeface="微软雅黑" panose="020B0503020204020204" pitchFamily="34" charset="-122"/>
            </a:endParaRPr>
          </a:p>
        </p:txBody>
      </p:sp>
      <p:sp>
        <p:nvSpPr>
          <p:cNvPr id="20" name="椭圆 19"/>
          <p:cNvSpPr/>
          <p:nvPr/>
        </p:nvSpPr>
        <p:spPr>
          <a:xfrm>
            <a:off x="5491163" y="3987800"/>
            <a:ext cx="144462" cy="1444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kumimoji="1" lang="zh-CN" altLang="en-US"/>
          </a:p>
        </p:txBody>
      </p:sp>
      <p:sp>
        <p:nvSpPr>
          <p:cNvPr id="56332" name="文本框 20"/>
          <p:cNvSpPr txBox="1">
            <a:spLocks noChangeArrowheads="1"/>
          </p:cNvSpPr>
          <p:nvPr/>
        </p:nvSpPr>
        <p:spPr bwMode="auto">
          <a:xfrm>
            <a:off x="5675313" y="3911600"/>
            <a:ext cx="6191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kumimoji="1" lang="zh-CN" altLang="en-US" sz="1200">
                <a:solidFill>
                  <a:srgbClr val="404040"/>
                </a:solidFill>
                <a:latin typeface="微软雅黑" panose="020B0503020204020204" pitchFamily="34" charset="-122"/>
                <a:ea typeface="微软雅黑" panose="020B0503020204020204" pitchFamily="34" charset="-122"/>
              </a:rPr>
              <a:t>面包</a:t>
            </a:r>
            <a:r>
              <a:rPr kumimoji="1" lang="en-US" altLang="zh-CN" sz="1200">
                <a:solidFill>
                  <a:srgbClr val="404040"/>
                </a:solidFill>
                <a:latin typeface="微软雅黑" panose="020B0503020204020204" pitchFamily="34" charset="-122"/>
                <a:ea typeface="微软雅黑" panose="020B0503020204020204" pitchFamily="34" charset="-122"/>
              </a:rPr>
              <a:t>:2</a:t>
            </a:r>
            <a:endParaRPr kumimoji="1" lang="zh-CN" altLang="en-US" sz="1200">
              <a:solidFill>
                <a:srgbClr val="404040"/>
              </a:solidFill>
              <a:latin typeface="微软雅黑" panose="020B0503020204020204" pitchFamily="34" charset="-122"/>
              <a:ea typeface="微软雅黑" panose="020B0503020204020204" pitchFamily="34" charset="-122"/>
            </a:endParaRPr>
          </a:p>
        </p:txBody>
      </p:sp>
      <p:sp>
        <p:nvSpPr>
          <p:cNvPr id="22" name="椭圆 21"/>
          <p:cNvSpPr/>
          <p:nvPr/>
        </p:nvSpPr>
        <p:spPr>
          <a:xfrm>
            <a:off x="6353175" y="3987800"/>
            <a:ext cx="144463" cy="1444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kumimoji="1" lang="zh-CN" altLang="en-US"/>
          </a:p>
        </p:txBody>
      </p:sp>
      <p:sp>
        <p:nvSpPr>
          <p:cNvPr id="56334" name="文本框 22"/>
          <p:cNvSpPr txBox="1">
            <a:spLocks noChangeArrowheads="1"/>
          </p:cNvSpPr>
          <p:nvPr/>
        </p:nvSpPr>
        <p:spPr bwMode="auto">
          <a:xfrm>
            <a:off x="6529388" y="3916363"/>
            <a:ext cx="61908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kumimoji="1" lang="zh-CN" altLang="en-US" sz="1200" dirty="0">
                <a:solidFill>
                  <a:srgbClr val="404040"/>
                </a:solidFill>
                <a:latin typeface="微软雅黑" panose="020B0503020204020204" pitchFamily="34" charset="-122"/>
                <a:ea typeface="微软雅黑" panose="020B0503020204020204" pitchFamily="34" charset="-122"/>
              </a:rPr>
              <a:t>尿布</a:t>
            </a:r>
            <a:r>
              <a:rPr kumimoji="1" lang="en-US" altLang="zh-CN" sz="1200" dirty="0">
                <a:solidFill>
                  <a:srgbClr val="404040"/>
                </a:solidFill>
                <a:latin typeface="微软雅黑" panose="020B0503020204020204" pitchFamily="34" charset="-122"/>
                <a:ea typeface="微软雅黑" panose="020B0503020204020204" pitchFamily="34" charset="-122"/>
              </a:rPr>
              <a:t>:2</a:t>
            </a:r>
            <a:endParaRPr kumimoji="1" lang="zh-CN" altLang="en-US" sz="1200" dirty="0">
              <a:solidFill>
                <a:srgbClr val="404040"/>
              </a:solidFill>
              <a:latin typeface="微软雅黑" panose="020B0503020204020204" pitchFamily="34" charset="-122"/>
              <a:ea typeface="微软雅黑" panose="020B0503020204020204" pitchFamily="34" charset="-122"/>
            </a:endParaRPr>
          </a:p>
        </p:txBody>
      </p:sp>
      <p:sp>
        <p:nvSpPr>
          <p:cNvPr id="24" name="椭圆 23"/>
          <p:cNvSpPr/>
          <p:nvPr/>
        </p:nvSpPr>
        <p:spPr>
          <a:xfrm>
            <a:off x="7380288" y="3987800"/>
            <a:ext cx="144462" cy="1444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kumimoji="1" lang="zh-CN" altLang="en-US"/>
          </a:p>
        </p:txBody>
      </p:sp>
      <p:sp>
        <p:nvSpPr>
          <p:cNvPr id="56336" name="文本框 24"/>
          <p:cNvSpPr txBox="1">
            <a:spLocks noChangeArrowheads="1"/>
          </p:cNvSpPr>
          <p:nvPr/>
        </p:nvSpPr>
        <p:spPr bwMode="auto">
          <a:xfrm>
            <a:off x="7481888" y="3916363"/>
            <a:ext cx="6191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kumimoji="1" lang="zh-CN" altLang="en-US" sz="1200">
                <a:solidFill>
                  <a:srgbClr val="404040"/>
                </a:solidFill>
                <a:latin typeface="微软雅黑" panose="020B0503020204020204" pitchFamily="34" charset="-122"/>
                <a:ea typeface="微软雅黑" panose="020B0503020204020204" pitchFamily="34" charset="-122"/>
              </a:rPr>
              <a:t>尿布</a:t>
            </a:r>
            <a:r>
              <a:rPr kumimoji="1" lang="en-US" altLang="zh-CN" sz="1200">
                <a:solidFill>
                  <a:srgbClr val="404040"/>
                </a:solidFill>
                <a:latin typeface="微软雅黑" panose="020B0503020204020204" pitchFamily="34" charset="-122"/>
                <a:ea typeface="微软雅黑" panose="020B0503020204020204" pitchFamily="34" charset="-122"/>
              </a:rPr>
              <a:t>:2</a:t>
            </a:r>
            <a:endParaRPr kumimoji="1" lang="zh-CN" altLang="en-US" sz="1200">
              <a:solidFill>
                <a:srgbClr val="404040"/>
              </a:solidFill>
              <a:latin typeface="微软雅黑" panose="020B0503020204020204" pitchFamily="34" charset="-122"/>
              <a:ea typeface="微软雅黑" panose="020B0503020204020204" pitchFamily="34" charset="-122"/>
            </a:endParaRPr>
          </a:p>
        </p:txBody>
      </p:sp>
      <p:sp>
        <p:nvSpPr>
          <p:cNvPr id="26" name="椭圆 25"/>
          <p:cNvSpPr/>
          <p:nvPr/>
        </p:nvSpPr>
        <p:spPr>
          <a:xfrm>
            <a:off x="4054475" y="4757738"/>
            <a:ext cx="144463" cy="1444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kumimoji="1" lang="zh-CN" altLang="en-US"/>
          </a:p>
        </p:txBody>
      </p:sp>
      <p:sp>
        <p:nvSpPr>
          <p:cNvPr id="56338" name="文本框 26"/>
          <p:cNvSpPr txBox="1">
            <a:spLocks noChangeArrowheads="1"/>
          </p:cNvSpPr>
          <p:nvPr/>
        </p:nvSpPr>
        <p:spPr bwMode="auto">
          <a:xfrm>
            <a:off x="4230688" y="4699000"/>
            <a:ext cx="61912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kumimoji="1" lang="zh-CN" altLang="en-US" sz="1200">
                <a:solidFill>
                  <a:srgbClr val="404040"/>
                </a:solidFill>
                <a:latin typeface="微软雅黑" panose="020B0503020204020204" pitchFamily="34" charset="-122"/>
                <a:ea typeface="微软雅黑" panose="020B0503020204020204" pitchFamily="34" charset="-122"/>
              </a:rPr>
              <a:t>炸鸡</a:t>
            </a:r>
            <a:r>
              <a:rPr kumimoji="1" lang="en-US" altLang="zh-CN" sz="1200">
                <a:solidFill>
                  <a:srgbClr val="404040"/>
                </a:solidFill>
                <a:latin typeface="微软雅黑" panose="020B0503020204020204" pitchFamily="34" charset="-122"/>
                <a:ea typeface="微软雅黑" panose="020B0503020204020204" pitchFamily="34" charset="-122"/>
              </a:rPr>
              <a:t>:1</a:t>
            </a:r>
            <a:endParaRPr kumimoji="1" lang="zh-CN" altLang="en-US" sz="1200">
              <a:solidFill>
                <a:srgbClr val="404040"/>
              </a:solidFill>
              <a:latin typeface="微软雅黑" panose="020B0503020204020204" pitchFamily="34" charset="-122"/>
              <a:ea typeface="微软雅黑" panose="020B0503020204020204" pitchFamily="34" charset="-122"/>
            </a:endParaRPr>
          </a:p>
        </p:txBody>
      </p:sp>
      <p:sp>
        <p:nvSpPr>
          <p:cNvPr id="28" name="椭圆 27"/>
          <p:cNvSpPr/>
          <p:nvPr/>
        </p:nvSpPr>
        <p:spPr>
          <a:xfrm>
            <a:off x="5003800" y="4764088"/>
            <a:ext cx="142875" cy="1428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kumimoji="1" lang="zh-CN" altLang="en-US"/>
          </a:p>
        </p:txBody>
      </p:sp>
      <p:sp>
        <p:nvSpPr>
          <p:cNvPr id="56340" name="文本框 28"/>
          <p:cNvSpPr txBox="1">
            <a:spLocks noChangeArrowheads="1"/>
          </p:cNvSpPr>
          <p:nvPr/>
        </p:nvSpPr>
        <p:spPr bwMode="auto">
          <a:xfrm>
            <a:off x="5172075" y="4697413"/>
            <a:ext cx="6191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kumimoji="1" lang="zh-CN" altLang="en-US" sz="1200">
                <a:solidFill>
                  <a:srgbClr val="404040"/>
                </a:solidFill>
                <a:latin typeface="微软雅黑" panose="020B0503020204020204" pitchFamily="34" charset="-122"/>
                <a:ea typeface="微软雅黑" panose="020B0503020204020204" pitchFamily="34" charset="-122"/>
              </a:rPr>
              <a:t>尿布</a:t>
            </a:r>
            <a:r>
              <a:rPr kumimoji="1" lang="en-US" altLang="zh-CN" sz="1200">
                <a:solidFill>
                  <a:srgbClr val="404040"/>
                </a:solidFill>
                <a:latin typeface="微软雅黑" panose="020B0503020204020204" pitchFamily="34" charset="-122"/>
                <a:ea typeface="微软雅黑" panose="020B0503020204020204" pitchFamily="34" charset="-122"/>
              </a:rPr>
              <a:t>:2</a:t>
            </a:r>
            <a:endParaRPr kumimoji="1" lang="zh-CN" altLang="en-US" sz="1200">
              <a:solidFill>
                <a:srgbClr val="404040"/>
              </a:solidFill>
              <a:latin typeface="微软雅黑" panose="020B0503020204020204" pitchFamily="34" charset="-122"/>
              <a:ea typeface="微软雅黑" panose="020B0503020204020204" pitchFamily="34" charset="-122"/>
            </a:endParaRPr>
          </a:p>
        </p:txBody>
      </p:sp>
      <p:sp>
        <p:nvSpPr>
          <p:cNvPr id="30" name="椭圆 29"/>
          <p:cNvSpPr/>
          <p:nvPr/>
        </p:nvSpPr>
        <p:spPr>
          <a:xfrm>
            <a:off x="5916613" y="4756150"/>
            <a:ext cx="144462" cy="1428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kumimoji="1" lang="zh-CN" altLang="en-US"/>
          </a:p>
        </p:txBody>
      </p:sp>
      <p:sp>
        <p:nvSpPr>
          <p:cNvPr id="56342" name="文本框 30"/>
          <p:cNvSpPr txBox="1">
            <a:spLocks noChangeArrowheads="1"/>
          </p:cNvSpPr>
          <p:nvPr/>
        </p:nvSpPr>
        <p:spPr bwMode="auto">
          <a:xfrm>
            <a:off x="6086475" y="4699000"/>
            <a:ext cx="61908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kumimoji="1" lang="zh-CN" altLang="en-US" sz="1200" dirty="0">
                <a:solidFill>
                  <a:srgbClr val="404040"/>
                </a:solidFill>
                <a:latin typeface="微软雅黑" panose="020B0503020204020204" pitchFamily="34" charset="-122"/>
                <a:ea typeface="微软雅黑" panose="020B0503020204020204" pitchFamily="34" charset="-122"/>
              </a:rPr>
              <a:t>面包</a:t>
            </a:r>
            <a:r>
              <a:rPr kumimoji="1" lang="en-US" altLang="zh-CN" sz="1200" dirty="0">
                <a:solidFill>
                  <a:srgbClr val="404040"/>
                </a:solidFill>
                <a:latin typeface="微软雅黑" panose="020B0503020204020204" pitchFamily="34" charset="-122"/>
                <a:ea typeface="微软雅黑" panose="020B0503020204020204" pitchFamily="34" charset="-122"/>
              </a:rPr>
              <a:t>:2</a:t>
            </a:r>
            <a:endParaRPr kumimoji="1" lang="zh-CN" altLang="en-US" sz="1200" dirty="0">
              <a:solidFill>
                <a:srgbClr val="404040"/>
              </a:solidFill>
              <a:latin typeface="微软雅黑" panose="020B0503020204020204" pitchFamily="34" charset="-122"/>
              <a:ea typeface="微软雅黑" panose="020B0503020204020204" pitchFamily="34" charset="-122"/>
            </a:endParaRPr>
          </a:p>
        </p:txBody>
      </p:sp>
      <p:sp>
        <p:nvSpPr>
          <p:cNvPr id="32" name="椭圆 31"/>
          <p:cNvSpPr/>
          <p:nvPr/>
        </p:nvSpPr>
        <p:spPr>
          <a:xfrm>
            <a:off x="5003800" y="5472113"/>
            <a:ext cx="142875" cy="1444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kumimoji="1" lang="zh-CN" altLang="en-US"/>
          </a:p>
        </p:txBody>
      </p:sp>
      <p:sp>
        <p:nvSpPr>
          <p:cNvPr id="56344" name="文本框 32"/>
          <p:cNvSpPr txBox="1">
            <a:spLocks noChangeArrowheads="1"/>
          </p:cNvSpPr>
          <p:nvPr/>
        </p:nvSpPr>
        <p:spPr bwMode="auto">
          <a:xfrm>
            <a:off x="5172075" y="5416550"/>
            <a:ext cx="6191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kumimoji="1" lang="zh-CN" altLang="en-US" sz="1200">
                <a:solidFill>
                  <a:srgbClr val="404040"/>
                </a:solidFill>
                <a:latin typeface="微软雅黑" panose="020B0503020204020204" pitchFamily="34" charset="-122"/>
                <a:ea typeface="微软雅黑" panose="020B0503020204020204" pitchFamily="34" charset="-122"/>
              </a:rPr>
              <a:t>炸鸡</a:t>
            </a:r>
            <a:r>
              <a:rPr kumimoji="1" lang="en-US" altLang="zh-CN" sz="1200">
                <a:solidFill>
                  <a:srgbClr val="404040"/>
                </a:solidFill>
                <a:latin typeface="微软雅黑" panose="020B0503020204020204" pitchFamily="34" charset="-122"/>
                <a:ea typeface="微软雅黑" panose="020B0503020204020204" pitchFamily="34" charset="-122"/>
              </a:rPr>
              <a:t>:1</a:t>
            </a:r>
            <a:endParaRPr kumimoji="1" lang="zh-CN" altLang="en-US" sz="1200">
              <a:solidFill>
                <a:srgbClr val="404040"/>
              </a:solidFill>
              <a:latin typeface="微软雅黑" panose="020B0503020204020204" pitchFamily="34" charset="-122"/>
              <a:ea typeface="微软雅黑" panose="020B0503020204020204" pitchFamily="34" charset="-122"/>
            </a:endParaRPr>
          </a:p>
        </p:txBody>
      </p:sp>
      <p:cxnSp>
        <p:nvCxnSpPr>
          <p:cNvPr id="10" name="直线连接符 9"/>
          <p:cNvCxnSpPr>
            <a:stCxn id="6" idx="3"/>
            <a:endCxn id="14" idx="7"/>
          </p:cNvCxnSpPr>
          <p:nvPr/>
        </p:nvCxnSpPr>
        <p:spPr>
          <a:xfrm flipH="1">
            <a:off x="5418138" y="2781300"/>
            <a:ext cx="493712" cy="47942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6" name="直线连接符 35"/>
          <p:cNvCxnSpPr>
            <a:stCxn id="6" idx="5"/>
            <a:endCxn id="16" idx="1"/>
          </p:cNvCxnSpPr>
          <p:nvPr/>
        </p:nvCxnSpPr>
        <p:spPr>
          <a:xfrm>
            <a:off x="6013450" y="2781300"/>
            <a:ext cx="558800" cy="46037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4" name="直线连接符 43"/>
          <p:cNvCxnSpPr>
            <a:stCxn id="14" idx="3"/>
            <a:endCxn id="18" idx="0"/>
          </p:cNvCxnSpPr>
          <p:nvPr/>
        </p:nvCxnSpPr>
        <p:spPr>
          <a:xfrm flipH="1">
            <a:off x="4702175" y="3362325"/>
            <a:ext cx="614363" cy="62547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6" name="直线连接符 45"/>
          <p:cNvCxnSpPr>
            <a:stCxn id="14" idx="4"/>
            <a:endCxn id="20" idx="0"/>
          </p:cNvCxnSpPr>
          <p:nvPr/>
        </p:nvCxnSpPr>
        <p:spPr>
          <a:xfrm>
            <a:off x="5367338" y="3382963"/>
            <a:ext cx="196850" cy="60483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8" name="直线连接符 47"/>
          <p:cNvCxnSpPr>
            <a:stCxn id="18" idx="3"/>
            <a:endCxn id="26" idx="0"/>
          </p:cNvCxnSpPr>
          <p:nvPr/>
        </p:nvCxnSpPr>
        <p:spPr>
          <a:xfrm flipH="1">
            <a:off x="4127500" y="4111625"/>
            <a:ext cx="523875" cy="64611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0" name="直线连接符 49"/>
          <p:cNvCxnSpPr>
            <a:stCxn id="18" idx="5"/>
            <a:endCxn id="28" idx="1"/>
          </p:cNvCxnSpPr>
          <p:nvPr/>
        </p:nvCxnSpPr>
        <p:spPr>
          <a:xfrm>
            <a:off x="4752975" y="4111625"/>
            <a:ext cx="271463" cy="67310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2" name="直线连接符 51"/>
          <p:cNvCxnSpPr>
            <a:stCxn id="28" idx="4"/>
            <a:endCxn id="32" idx="0"/>
          </p:cNvCxnSpPr>
          <p:nvPr/>
        </p:nvCxnSpPr>
        <p:spPr>
          <a:xfrm>
            <a:off x="5075238" y="4906963"/>
            <a:ext cx="0" cy="56515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4" name="直线连接符 53"/>
          <p:cNvCxnSpPr>
            <a:stCxn id="18" idx="5"/>
            <a:endCxn id="30" idx="1"/>
          </p:cNvCxnSpPr>
          <p:nvPr/>
        </p:nvCxnSpPr>
        <p:spPr>
          <a:xfrm>
            <a:off x="4752975" y="4111625"/>
            <a:ext cx="1184275" cy="66516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6" name="直线连接符 55"/>
          <p:cNvCxnSpPr>
            <a:stCxn id="14" idx="5"/>
            <a:endCxn id="22" idx="1"/>
          </p:cNvCxnSpPr>
          <p:nvPr/>
        </p:nvCxnSpPr>
        <p:spPr>
          <a:xfrm>
            <a:off x="5418138" y="3362325"/>
            <a:ext cx="955675" cy="64770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0" name="直线连接符 59"/>
          <p:cNvCxnSpPr>
            <a:stCxn id="16" idx="5"/>
            <a:endCxn id="24" idx="1"/>
          </p:cNvCxnSpPr>
          <p:nvPr/>
        </p:nvCxnSpPr>
        <p:spPr>
          <a:xfrm>
            <a:off x="6673850" y="3343275"/>
            <a:ext cx="727075" cy="666750"/>
          </a:xfrm>
          <a:prstGeom prst="line">
            <a:avLst/>
          </a:prstGeom>
          <a:ln w="19050"/>
        </p:spPr>
        <p:style>
          <a:lnRef idx="1">
            <a:schemeClr val="accent1"/>
          </a:lnRef>
          <a:fillRef idx="0">
            <a:schemeClr val="accent1"/>
          </a:fillRef>
          <a:effectRef idx="0">
            <a:schemeClr val="accent1"/>
          </a:effectRef>
          <a:fontRef idx="minor">
            <a:schemeClr val="tx1"/>
          </a:fontRef>
        </p:style>
      </p:cxnSp>
      <p:graphicFrame>
        <p:nvGraphicFramePr>
          <p:cNvPr id="84" name="表格 83"/>
          <p:cNvGraphicFramePr>
            <a:graphicFrameLocks noGrp="1"/>
          </p:cNvGraphicFramePr>
          <p:nvPr/>
        </p:nvGraphicFramePr>
        <p:xfrm>
          <a:off x="611188" y="3219450"/>
          <a:ext cx="2117725" cy="1609728"/>
        </p:xfrm>
        <a:graphic>
          <a:graphicData uri="http://schemas.openxmlformats.org/drawingml/2006/table">
            <a:tbl>
              <a:tblPr/>
              <a:tblGrid>
                <a:gridCol w="706437"/>
                <a:gridCol w="704850"/>
                <a:gridCol w="706438"/>
              </a:tblGrid>
              <a:tr h="268288">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a:ln>
                            <a:noFill/>
                          </a:ln>
                          <a:solidFill>
                            <a:srgbClr val="FFFFFF"/>
                          </a:solidFill>
                          <a:effectLst/>
                          <a:latin typeface="Arial" panose="020B0604020202020204" pitchFamily="34" charset="0"/>
                          <a:ea typeface="宋体" panose="02010600030101010101" pitchFamily="2" charset="-122"/>
                        </a:rPr>
                        <a:t>项</a:t>
                      </a:r>
                      <a:r>
                        <a:rPr kumimoji="0" lang="en-US" altLang="zh-CN" sz="1400" b="1" i="0" u="none" strike="noStrike" cap="none" normalizeH="0" baseline="0">
                          <a:ln>
                            <a:noFill/>
                          </a:ln>
                          <a:solidFill>
                            <a:srgbClr val="FFFFFF"/>
                          </a:solidFill>
                          <a:effectLst/>
                          <a:latin typeface="Arial" panose="020B0604020202020204" pitchFamily="34" charset="0"/>
                          <a:ea typeface="宋体" panose="02010600030101010101" pitchFamily="2" charset="-122"/>
                        </a:rPr>
                        <a:t>ID</a:t>
                      </a:r>
                      <a:endParaRPr kumimoji="0" lang="zh-CN" altLang="en-US" sz="1400" b="1" i="0" u="none" strike="noStrike" cap="none" normalizeH="0" baseline="0">
                        <a:ln>
                          <a:noFill/>
                        </a:ln>
                        <a:solidFill>
                          <a:srgbClr val="FFFFFF"/>
                        </a:solidFill>
                        <a:effectLst/>
                        <a:latin typeface="Arial" panose="020B0604020202020204" pitchFamily="34" charset="0"/>
                        <a:ea typeface="宋体" panose="02010600030101010101" pitchFamily="2" charset="-122"/>
                      </a:endParaRPr>
                    </a:p>
                  </a:txBody>
                  <a:tcPr marL="54808" marR="54808" marT="27413" marB="274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a:ln>
                            <a:noFill/>
                          </a:ln>
                          <a:solidFill>
                            <a:srgbClr val="FFFFFF"/>
                          </a:solidFill>
                          <a:effectLst/>
                          <a:latin typeface="Arial" panose="020B0604020202020204" pitchFamily="34" charset="0"/>
                          <a:ea typeface="宋体" panose="02010600030101010101" pitchFamily="2" charset="-122"/>
                        </a:rPr>
                        <a:t>支持度</a:t>
                      </a:r>
                      <a:endParaRPr kumimoji="0" lang="zh-CN" altLang="en-US" sz="1400" b="1" i="0" u="none" strike="noStrike" cap="none" normalizeH="0" baseline="0">
                        <a:ln>
                          <a:noFill/>
                        </a:ln>
                        <a:solidFill>
                          <a:srgbClr val="FFFFFF"/>
                        </a:solidFill>
                        <a:effectLst/>
                        <a:latin typeface="Arial" panose="020B0604020202020204" pitchFamily="34" charset="0"/>
                        <a:ea typeface="宋体" panose="02010600030101010101" pitchFamily="2" charset="-122"/>
                      </a:endParaRPr>
                    </a:p>
                  </a:txBody>
                  <a:tcPr marL="54808" marR="54808" marT="27413" marB="274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a:ln>
                            <a:noFill/>
                          </a:ln>
                          <a:solidFill>
                            <a:srgbClr val="FFFFFF"/>
                          </a:solidFill>
                          <a:effectLst/>
                          <a:latin typeface="Arial" panose="020B0604020202020204" pitchFamily="34" charset="0"/>
                          <a:ea typeface="宋体" panose="02010600030101010101" pitchFamily="2" charset="-122"/>
                        </a:rPr>
                        <a:t>节点链</a:t>
                      </a:r>
                      <a:endParaRPr kumimoji="0" lang="zh-CN" altLang="en-US" sz="1400" b="1" i="0" u="none" strike="noStrike" cap="none" normalizeH="0" baseline="0">
                        <a:ln>
                          <a:noFill/>
                        </a:ln>
                        <a:solidFill>
                          <a:srgbClr val="FFFFFF"/>
                        </a:solidFill>
                        <a:effectLst/>
                        <a:latin typeface="Arial" panose="020B0604020202020204" pitchFamily="34" charset="0"/>
                        <a:ea typeface="宋体" panose="02010600030101010101" pitchFamily="2" charset="-122"/>
                      </a:endParaRPr>
                    </a:p>
                  </a:txBody>
                  <a:tcPr marL="54808" marR="54808" marT="27413" marB="274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268288">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Arial" panose="020B0604020202020204" pitchFamily="34" charset="0"/>
                          <a:ea typeface="宋体" panose="02010600030101010101" pitchFamily="2" charset="-122"/>
                        </a:rPr>
                        <a:t>牛奶</a:t>
                      </a:r>
                      <a:endParaRPr kumimoji="0" lang="zh-CN" altLang="en-US" sz="14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54808" marR="54808" marT="27413" marB="274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rgbClr val="000000"/>
                          </a:solidFill>
                          <a:effectLst/>
                          <a:latin typeface="Arial" panose="020B0604020202020204" pitchFamily="34" charset="0"/>
                          <a:ea typeface="宋体" panose="02010600030101010101" pitchFamily="2" charset="-122"/>
                        </a:rPr>
                        <a:t>7</a:t>
                      </a:r>
                      <a:endParaRPr kumimoji="0" lang="zh-CN" altLang="en-US" sz="14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54808" marR="54808" marT="27413" marB="274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4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54808" marR="54808" marT="27413" marB="274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tr>
              <a:tr h="268288">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Arial" panose="020B0604020202020204" pitchFamily="34" charset="0"/>
                          <a:ea typeface="宋体" panose="02010600030101010101" pitchFamily="2" charset="-122"/>
                        </a:rPr>
                        <a:t>啤酒</a:t>
                      </a:r>
                      <a:endParaRPr kumimoji="0" lang="zh-CN" altLang="en-US" sz="14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54808" marR="54808" marT="27413" marB="274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EFFF"/>
                    </a:solid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rgbClr val="000000"/>
                          </a:solidFill>
                          <a:effectLst/>
                          <a:latin typeface="Arial" panose="020B0604020202020204" pitchFamily="34" charset="0"/>
                          <a:ea typeface="宋体" panose="02010600030101010101" pitchFamily="2" charset="-122"/>
                        </a:rPr>
                        <a:t>6</a:t>
                      </a:r>
                      <a:endParaRPr kumimoji="0" lang="zh-CN" altLang="en-US" sz="14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54808" marR="54808" marT="27413" marB="274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EFFF"/>
                    </a:solid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4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54808" marR="54808" marT="27413" marB="274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EFFF"/>
                    </a:solidFill>
                  </a:tcPr>
                </a:tc>
              </a:tr>
              <a:tr h="268288">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Arial" panose="020B0604020202020204" pitchFamily="34" charset="0"/>
                          <a:ea typeface="宋体" panose="02010600030101010101" pitchFamily="2" charset="-122"/>
                        </a:rPr>
                        <a:t>尿布</a:t>
                      </a:r>
                      <a:endParaRPr kumimoji="0" lang="zh-CN" altLang="en-US" sz="14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54808" marR="54808" marT="27413" marB="274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rgbClr val="000000"/>
                          </a:solidFill>
                          <a:effectLst/>
                          <a:latin typeface="Arial" panose="020B0604020202020204" pitchFamily="34" charset="0"/>
                          <a:ea typeface="宋体" panose="02010600030101010101" pitchFamily="2" charset="-122"/>
                        </a:rPr>
                        <a:t>6</a:t>
                      </a:r>
                      <a:endParaRPr kumimoji="0" lang="zh-CN" altLang="en-US" sz="14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54808" marR="54808" marT="27413" marB="274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4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54808" marR="54808" marT="27413" marB="274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tr>
              <a:tr h="268288">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Arial" panose="020B0604020202020204" pitchFamily="34" charset="0"/>
                          <a:ea typeface="宋体" panose="02010600030101010101" pitchFamily="2" charset="-122"/>
                        </a:rPr>
                        <a:t>面包</a:t>
                      </a:r>
                      <a:endParaRPr kumimoji="0" lang="zh-CN" altLang="en-US" sz="14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54808" marR="54808" marT="27413" marB="274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EFFF"/>
                    </a:solid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rgbClr val="000000"/>
                          </a:solidFill>
                          <a:effectLst/>
                          <a:latin typeface="Arial" panose="020B0604020202020204" pitchFamily="34" charset="0"/>
                          <a:ea typeface="宋体" panose="02010600030101010101" pitchFamily="2" charset="-122"/>
                        </a:rPr>
                        <a:t>2</a:t>
                      </a:r>
                      <a:endParaRPr kumimoji="0" lang="zh-CN" altLang="en-US" sz="14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54808" marR="54808" marT="27413" marB="274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EFFF"/>
                    </a:solid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4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54808" marR="54808" marT="27413" marB="274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EFFF"/>
                    </a:solidFill>
                  </a:tcPr>
                </a:tc>
              </a:tr>
              <a:tr h="268288">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rgbClr val="000000"/>
                          </a:solidFill>
                          <a:effectLst/>
                          <a:latin typeface="Arial" panose="020B0604020202020204" pitchFamily="34" charset="0"/>
                          <a:ea typeface="宋体" panose="02010600030101010101" pitchFamily="2" charset="-122"/>
                        </a:rPr>
                        <a:t>炸鸡</a:t>
                      </a:r>
                      <a:endParaRPr kumimoji="0" lang="zh-CN" altLang="en-US" sz="14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54808" marR="54808" marT="27413" marB="274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rgbClr val="000000"/>
                          </a:solidFill>
                          <a:effectLst/>
                          <a:latin typeface="Arial" panose="020B0604020202020204" pitchFamily="34" charset="0"/>
                          <a:ea typeface="宋体" panose="02010600030101010101" pitchFamily="2" charset="-122"/>
                        </a:rPr>
                        <a:t>2</a:t>
                      </a:r>
                      <a:endParaRPr kumimoji="0" lang="zh-CN" altLang="en-US" sz="14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54808" marR="54808" marT="27413" marB="274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4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54808" marR="54808" marT="27413" marB="2741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tr>
            </a:tbl>
          </a:graphicData>
        </a:graphic>
      </p:graphicFrame>
      <p:cxnSp>
        <p:nvCxnSpPr>
          <p:cNvPr id="86" name="直线箭头连接符 85"/>
          <p:cNvCxnSpPr>
            <a:endCxn id="14" idx="2"/>
          </p:cNvCxnSpPr>
          <p:nvPr/>
        </p:nvCxnSpPr>
        <p:spPr>
          <a:xfrm flipV="1">
            <a:off x="2476500" y="3311525"/>
            <a:ext cx="2819400" cy="333375"/>
          </a:xfrm>
          <a:prstGeom prst="straightConnector1">
            <a:avLst/>
          </a:prstGeom>
          <a:ln>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87" name="直线箭头连接符 86"/>
          <p:cNvCxnSpPr>
            <a:endCxn id="18" idx="2"/>
          </p:cNvCxnSpPr>
          <p:nvPr/>
        </p:nvCxnSpPr>
        <p:spPr>
          <a:xfrm>
            <a:off x="2476500" y="3911600"/>
            <a:ext cx="2152650" cy="149225"/>
          </a:xfrm>
          <a:prstGeom prst="straightConnector1">
            <a:avLst/>
          </a:prstGeom>
          <a:ln>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90" name="直线箭头连接符 89"/>
          <p:cNvCxnSpPr>
            <a:endCxn id="28" idx="1"/>
          </p:cNvCxnSpPr>
          <p:nvPr/>
        </p:nvCxnSpPr>
        <p:spPr>
          <a:xfrm>
            <a:off x="2476500" y="4132263"/>
            <a:ext cx="2547938" cy="652462"/>
          </a:xfrm>
          <a:prstGeom prst="straightConnector1">
            <a:avLst/>
          </a:prstGeom>
          <a:ln>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95" name="直线箭头连接符 94"/>
          <p:cNvCxnSpPr>
            <a:endCxn id="20" idx="2"/>
          </p:cNvCxnSpPr>
          <p:nvPr/>
        </p:nvCxnSpPr>
        <p:spPr>
          <a:xfrm flipV="1">
            <a:off x="2476500" y="4060032"/>
            <a:ext cx="3014663" cy="305594"/>
          </a:xfrm>
          <a:prstGeom prst="straightConnector1">
            <a:avLst/>
          </a:prstGeom>
          <a:ln>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99" name="直线箭头连接符 98"/>
          <p:cNvCxnSpPr>
            <a:endCxn id="26" idx="2"/>
          </p:cNvCxnSpPr>
          <p:nvPr/>
        </p:nvCxnSpPr>
        <p:spPr>
          <a:xfrm>
            <a:off x="2476500" y="4652963"/>
            <a:ext cx="1577975" cy="176212"/>
          </a:xfrm>
          <a:prstGeom prst="straightConnector1">
            <a:avLst/>
          </a:prstGeom>
          <a:ln>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01" name="直线箭头连接符 100"/>
          <p:cNvCxnSpPr>
            <a:stCxn id="28" idx="6"/>
            <a:endCxn id="22" idx="3"/>
          </p:cNvCxnSpPr>
          <p:nvPr/>
        </p:nvCxnSpPr>
        <p:spPr>
          <a:xfrm flipV="1">
            <a:off x="5146675" y="4111107"/>
            <a:ext cx="1227656" cy="724419"/>
          </a:xfrm>
          <a:prstGeom prst="straightConnector1">
            <a:avLst/>
          </a:prstGeom>
          <a:ln>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04" name="直线箭头连接符 103"/>
          <p:cNvCxnSpPr>
            <a:stCxn id="18" idx="6"/>
            <a:endCxn id="16" idx="3"/>
          </p:cNvCxnSpPr>
          <p:nvPr/>
        </p:nvCxnSpPr>
        <p:spPr>
          <a:xfrm flipV="1">
            <a:off x="4773613" y="3343275"/>
            <a:ext cx="1798637" cy="717550"/>
          </a:xfrm>
          <a:prstGeom prst="straightConnector1">
            <a:avLst/>
          </a:prstGeom>
          <a:ln>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15" name="曲线连接符 114"/>
          <p:cNvCxnSpPr>
            <a:stCxn id="26" idx="4"/>
            <a:endCxn id="32" idx="2"/>
          </p:cNvCxnSpPr>
          <p:nvPr/>
        </p:nvCxnSpPr>
        <p:spPr>
          <a:xfrm rot="16200000" flipH="1">
            <a:off x="4244975" y="4784725"/>
            <a:ext cx="641350" cy="876300"/>
          </a:xfrm>
          <a:prstGeom prst="curvedConnector2">
            <a:avLst/>
          </a:prstGeom>
          <a:ln>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47" name="标题 2"/>
          <p:cNvSpPr txBox="1">
            <a:spLocks noChangeArrowheads="1"/>
          </p:cNvSpPr>
          <p:nvPr/>
        </p:nvSpPr>
        <p:spPr bwMode="auto">
          <a:xfrm>
            <a:off x="457200" y="457200"/>
            <a:ext cx="822960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lstStyle>
            <a:lvl1pPr algn="l" rtl="0" eaLnBrk="0" fontAlgn="base" hangingPunct="0">
              <a:spcBef>
                <a:spcPct val="0"/>
              </a:spcBef>
              <a:spcAft>
                <a:spcPct val="0"/>
              </a:spcAft>
              <a:defRPr sz="4400" kern="12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9pPr>
          </a:lstStyle>
          <a:p>
            <a:r>
              <a:rPr lang="en-US" altLang="zh-CN" sz="3200" b="1" dirty="0">
                <a:solidFill>
                  <a:schemeClr val="accent1">
                    <a:lumMod val="25000"/>
                  </a:schemeClr>
                </a:solidFill>
                <a:effectLst>
                  <a:outerShdw blurRad="38100" dist="38100" dir="2700000" algn="tl">
                    <a:srgbClr val="000000">
                      <a:alpha val="43137"/>
                    </a:srgbClr>
                  </a:outerShdw>
                </a:effectLst>
              </a:rPr>
              <a:t>6.3.2</a:t>
            </a:r>
            <a:r>
              <a:rPr lang="zh-CN" altLang="en-US" sz="3200" b="1" dirty="0">
                <a:solidFill>
                  <a:schemeClr val="accent1">
                    <a:lumMod val="25000"/>
                  </a:schemeClr>
                </a:solidFill>
                <a:effectLst>
                  <a:outerShdw blurRad="38100" dist="38100" dir="2700000" algn="tl">
                    <a:srgbClr val="000000">
                      <a:alpha val="43137"/>
                    </a:srgbClr>
                  </a:outerShdw>
                </a:effectLst>
              </a:rPr>
              <a:t>、</a:t>
            </a:r>
            <a:r>
              <a:rPr lang="en-US" altLang="zh-CN" sz="3200" b="1" dirty="0">
                <a:solidFill>
                  <a:schemeClr val="accent1">
                    <a:lumMod val="25000"/>
                  </a:schemeClr>
                </a:solidFill>
                <a:effectLst>
                  <a:outerShdw blurRad="38100" dist="38100" dir="2700000" algn="tl">
                    <a:srgbClr val="000000">
                      <a:alpha val="43137"/>
                    </a:srgbClr>
                  </a:outerShdw>
                </a:effectLst>
              </a:rPr>
              <a:t>FP-growth</a:t>
            </a:r>
            <a:r>
              <a:rPr lang="zh-CN" altLang="en-US" sz="3200" b="1" dirty="0">
                <a:solidFill>
                  <a:schemeClr val="accent1">
                    <a:lumMod val="25000"/>
                  </a:schemeClr>
                </a:solidFill>
                <a:effectLst>
                  <a:outerShdw blurRad="38100" dist="38100" dir="2700000" algn="tl">
                    <a:srgbClr val="000000">
                      <a:alpha val="43137"/>
                    </a:srgbClr>
                  </a:outerShdw>
                </a:effectLst>
              </a:rPr>
              <a:t>算法演示</a:t>
            </a:r>
            <a:r>
              <a:rPr lang="en-US" altLang="zh-CN" sz="3200" b="1" dirty="0">
                <a:solidFill>
                  <a:schemeClr val="accent1">
                    <a:lumMod val="25000"/>
                  </a:schemeClr>
                </a:solidFill>
                <a:effectLst>
                  <a:outerShdw blurRad="38100" dist="38100" dir="2700000" algn="tl">
                    <a:srgbClr val="000000">
                      <a:alpha val="43137"/>
                    </a:srgbClr>
                  </a:outerShdw>
                </a:effectLst>
              </a:rPr>
              <a:t>—FP</a:t>
            </a:r>
            <a:r>
              <a:rPr lang="zh-CN" altLang="en-US" sz="3200" b="1" dirty="0">
                <a:solidFill>
                  <a:schemeClr val="accent1">
                    <a:lumMod val="25000"/>
                  </a:schemeClr>
                </a:solidFill>
                <a:effectLst>
                  <a:outerShdw blurRad="38100" dist="38100" dir="2700000" algn="tl">
                    <a:srgbClr val="000000">
                      <a:alpha val="43137"/>
                    </a:srgbClr>
                  </a:outerShdw>
                </a:effectLst>
              </a:rPr>
              <a:t>树构造</a:t>
            </a:r>
            <a:endParaRPr lang="zh-CN" altLang="en-US" sz="3200" b="1" dirty="0">
              <a:solidFill>
                <a:schemeClr val="accent1">
                  <a:lumMod val="25000"/>
                </a:schemeClr>
              </a:solidFill>
              <a:effectLst>
                <a:outerShdw blurRad="38100" dist="38100" dir="2700000" algn="tl">
                  <a:srgbClr val="000000">
                    <a:alpha val="43137"/>
                  </a:srgbClr>
                </a:outerShdw>
              </a:effectLst>
            </a:endParaRPr>
          </a:p>
        </p:txBody>
      </p:sp>
      <p:cxnSp>
        <p:nvCxnSpPr>
          <p:cNvPr id="51" name="直线箭头连接符 100"/>
          <p:cNvCxnSpPr>
            <a:stCxn id="20" idx="5"/>
            <a:endCxn id="30" idx="0"/>
          </p:cNvCxnSpPr>
          <p:nvPr/>
        </p:nvCxnSpPr>
        <p:spPr>
          <a:xfrm>
            <a:off x="5614469" y="4111107"/>
            <a:ext cx="374375" cy="645043"/>
          </a:xfrm>
          <a:prstGeom prst="straightConnector1">
            <a:avLst/>
          </a:prstGeom>
          <a:ln>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57" name="曲线连接符 124"/>
          <p:cNvCxnSpPr>
            <a:stCxn id="22" idx="4"/>
            <a:endCxn id="24" idx="3"/>
          </p:cNvCxnSpPr>
          <p:nvPr/>
        </p:nvCxnSpPr>
        <p:spPr>
          <a:xfrm rot="5400000" flipH="1" flipV="1">
            <a:off x="6902847" y="3633666"/>
            <a:ext cx="21156" cy="976037"/>
          </a:xfrm>
          <a:prstGeom prst="curvedConnector3">
            <a:avLst>
              <a:gd name="adj1" fmla="val -1080545"/>
            </a:avLst>
          </a:prstGeom>
          <a:ln>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advTm="0"/>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标题 2"/>
          <p:cNvSpPr txBox="1">
            <a:spLocks noChangeArrowheads="1"/>
          </p:cNvSpPr>
          <p:nvPr/>
        </p:nvSpPr>
        <p:spPr bwMode="auto">
          <a:xfrm>
            <a:off x="457200" y="457200"/>
            <a:ext cx="822960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lstStyle>
            <a:lvl1pPr algn="l" rtl="0" eaLnBrk="0" fontAlgn="base" hangingPunct="0">
              <a:spcBef>
                <a:spcPct val="0"/>
              </a:spcBef>
              <a:spcAft>
                <a:spcPct val="0"/>
              </a:spcAft>
              <a:defRPr sz="4400" kern="12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9pPr>
          </a:lstStyle>
          <a:p>
            <a:r>
              <a:rPr lang="en-US" altLang="zh-CN" sz="3200" b="1" dirty="0">
                <a:solidFill>
                  <a:schemeClr val="accent1">
                    <a:lumMod val="25000"/>
                  </a:schemeClr>
                </a:solidFill>
                <a:effectLst>
                  <a:outerShdw blurRad="38100" dist="38100" dir="2700000" algn="tl">
                    <a:srgbClr val="000000">
                      <a:alpha val="43137"/>
                    </a:srgbClr>
                  </a:outerShdw>
                </a:effectLst>
              </a:rPr>
              <a:t>6.3.2</a:t>
            </a:r>
            <a:r>
              <a:rPr lang="zh-CN" altLang="en-US" sz="3200" b="1" dirty="0">
                <a:solidFill>
                  <a:schemeClr val="accent1">
                    <a:lumMod val="25000"/>
                  </a:schemeClr>
                </a:solidFill>
                <a:effectLst>
                  <a:outerShdw blurRad="38100" dist="38100" dir="2700000" algn="tl">
                    <a:srgbClr val="000000">
                      <a:alpha val="43137"/>
                    </a:srgbClr>
                  </a:outerShdw>
                </a:effectLst>
              </a:rPr>
              <a:t>、</a:t>
            </a:r>
            <a:r>
              <a:rPr lang="en-US" altLang="zh-CN" sz="3200" b="1" dirty="0">
                <a:solidFill>
                  <a:schemeClr val="accent1">
                    <a:lumMod val="25000"/>
                  </a:schemeClr>
                </a:solidFill>
                <a:effectLst>
                  <a:outerShdw blurRad="38100" dist="38100" dir="2700000" algn="tl">
                    <a:srgbClr val="000000">
                      <a:alpha val="43137"/>
                    </a:srgbClr>
                  </a:outerShdw>
                </a:effectLst>
              </a:rPr>
              <a:t>FP-growth</a:t>
            </a:r>
            <a:r>
              <a:rPr lang="zh-CN" altLang="en-US" sz="3200" b="1" dirty="0">
                <a:solidFill>
                  <a:schemeClr val="accent1">
                    <a:lumMod val="25000"/>
                  </a:schemeClr>
                </a:solidFill>
                <a:effectLst>
                  <a:outerShdw blurRad="38100" dist="38100" dir="2700000" algn="tl">
                    <a:srgbClr val="000000">
                      <a:alpha val="43137"/>
                    </a:srgbClr>
                  </a:outerShdw>
                </a:effectLst>
              </a:rPr>
              <a:t>算法演示</a:t>
            </a:r>
            <a:r>
              <a:rPr lang="en-US" altLang="zh-CN" sz="3200" b="1" dirty="0">
                <a:solidFill>
                  <a:schemeClr val="accent1">
                    <a:lumMod val="25000"/>
                  </a:schemeClr>
                </a:solidFill>
                <a:effectLst>
                  <a:outerShdw blurRad="38100" dist="38100" dir="2700000" algn="tl">
                    <a:srgbClr val="000000">
                      <a:alpha val="43137"/>
                    </a:srgbClr>
                  </a:outerShdw>
                </a:effectLst>
              </a:rPr>
              <a:t>—FP</a:t>
            </a:r>
            <a:r>
              <a:rPr lang="zh-CN" altLang="en-US" sz="3200" b="1" dirty="0">
                <a:solidFill>
                  <a:schemeClr val="accent1">
                    <a:lumMod val="25000"/>
                  </a:schemeClr>
                </a:solidFill>
                <a:effectLst>
                  <a:outerShdw blurRad="38100" dist="38100" dir="2700000" algn="tl">
                    <a:srgbClr val="000000">
                      <a:alpha val="43137"/>
                    </a:srgbClr>
                  </a:outerShdw>
                </a:effectLst>
              </a:rPr>
              <a:t>树挖掘</a:t>
            </a:r>
            <a:endParaRPr lang="zh-CN" altLang="en-US" sz="3200" b="1" dirty="0">
              <a:solidFill>
                <a:schemeClr val="accent1">
                  <a:lumMod val="25000"/>
                </a:schemeClr>
              </a:solidFill>
              <a:effectLst>
                <a:outerShdw blurRad="38100" dist="38100" dir="2700000" algn="tl">
                  <a:srgbClr val="000000">
                    <a:alpha val="43137"/>
                  </a:srgbClr>
                </a:outerShdw>
              </a:effectLst>
            </a:endParaRPr>
          </a:p>
        </p:txBody>
      </p:sp>
      <p:sp>
        <p:nvSpPr>
          <p:cNvPr id="41" name="矩形 1"/>
          <p:cNvSpPr>
            <a:spLocks noChangeArrowheads="1"/>
          </p:cNvSpPr>
          <p:nvPr/>
        </p:nvSpPr>
        <p:spPr bwMode="auto">
          <a:xfrm>
            <a:off x="611559" y="1628800"/>
            <a:ext cx="2448274" cy="4489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nSpc>
                <a:spcPct val="110000"/>
              </a:lnSpc>
              <a:spcBef>
                <a:spcPct val="0"/>
              </a:spcBef>
              <a:buClrTx/>
              <a:buSzTx/>
              <a:buNone/>
            </a:pPr>
            <a:r>
              <a:rPr lang="zh-CN" altLang="en-US" sz="24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几个基本概念：</a:t>
            </a:r>
            <a:endParaRPr lang="en-US" altLang="zh-CN" sz="24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p:txBody>
      </p:sp>
      <p:sp>
        <p:nvSpPr>
          <p:cNvPr id="42" name="矩形 1"/>
          <p:cNvSpPr>
            <a:spLocks noChangeArrowheads="1"/>
          </p:cNvSpPr>
          <p:nvPr/>
        </p:nvSpPr>
        <p:spPr bwMode="auto">
          <a:xfrm>
            <a:off x="673222" y="2346949"/>
            <a:ext cx="8075242" cy="1066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nSpc>
                <a:spcPct val="110000"/>
              </a:lnSpc>
              <a:spcBef>
                <a:spcPct val="0"/>
              </a:spcBef>
              <a:buClrTx/>
              <a:buSzTx/>
              <a:buNone/>
            </a:pPr>
            <a:r>
              <a:rPr lang="en-US" altLang="zh-CN" sz="2000" b="1" dirty="0">
                <a:solidFill>
                  <a:srgbClr val="00B0F0"/>
                </a:solidFill>
                <a:effectLst>
                  <a:outerShdw blurRad="38100" dist="38100" dir="2700000" algn="tl">
                    <a:srgbClr val="000000">
                      <a:alpha val="43137"/>
                    </a:srgbClr>
                  </a:outerShdw>
                </a:effectLst>
                <a:latin typeface="宋体" panose="02010600030101010101" pitchFamily="2" charset="-122"/>
                <a:cs typeface="Times New Roman" panose="02020603050405020304" pitchFamily="18" charset="0"/>
              </a:rPr>
              <a:t>FP-Tree</a:t>
            </a:r>
            <a:r>
              <a:rPr lang="zh-CN" altLang="en-US" sz="2000" b="1" dirty="0">
                <a:latin typeface="宋体" panose="02010600030101010101" pitchFamily="2" charset="-122"/>
              </a:rPr>
              <a:t>：就是上面的那棵树，是把事务数据表中的各个事务数据项按照支持度排序后，把每个事务中的数据项按降序依次插入到一棵</a:t>
            </a:r>
            <a:r>
              <a:rPr lang="en-US" altLang="zh-CN" sz="2000" b="1" dirty="0">
                <a:latin typeface="宋体" panose="02010600030101010101" pitchFamily="2" charset="-122"/>
              </a:rPr>
              <a:t>NULL</a:t>
            </a:r>
            <a:r>
              <a:rPr lang="zh-CN" altLang="en-US" sz="2000" b="1" dirty="0">
                <a:latin typeface="宋体" panose="02010600030101010101" pitchFamily="2" charset="-122"/>
              </a:rPr>
              <a:t>为根节点的树中，同时在每个结点处记录该结点出现的支持度。</a:t>
            </a:r>
            <a:endParaRPr lang="en-US" altLang="zh-CN" sz="2000" b="1" dirty="0">
              <a:latin typeface="宋体" panose="02010600030101010101" pitchFamily="2" charset="-122"/>
            </a:endParaRPr>
          </a:p>
        </p:txBody>
      </p:sp>
      <p:sp>
        <p:nvSpPr>
          <p:cNvPr id="43" name="矩形 1"/>
          <p:cNvSpPr>
            <a:spLocks noChangeArrowheads="1"/>
          </p:cNvSpPr>
          <p:nvPr/>
        </p:nvSpPr>
        <p:spPr bwMode="auto">
          <a:xfrm>
            <a:off x="611558" y="3789040"/>
            <a:ext cx="7992890" cy="7280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nSpc>
                <a:spcPct val="110000"/>
              </a:lnSpc>
              <a:spcBef>
                <a:spcPct val="0"/>
              </a:spcBef>
              <a:buClrTx/>
              <a:buSzTx/>
              <a:buNone/>
            </a:pPr>
            <a:r>
              <a:rPr lang="zh-CN" altLang="en-US" sz="2000" b="1" dirty="0">
                <a:solidFill>
                  <a:srgbClr val="00B0F0"/>
                </a:solidFill>
                <a:effectLst>
                  <a:outerShdw blurRad="38100" dist="38100" dir="2700000" algn="tl">
                    <a:srgbClr val="000000">
                      <a:alpha val="43137"/>
                    </a:srgbClr>
                  </a:outerShdw>
                </a:effectLst>
                <a:latin typeface="宋体" panose="02010600030101010101" pitchFamily="2" charset="-122"/>
                <a:cs typeface="Times New Roman" panose="02020603050405020304" pitchFamily="18" charset="0"/>
              </a:rPr>
              <a:t>条件模式基</a:t>
            </a:r>
            <a:r>
              <a:rPr lang="zh-CN" altLang="en-US" sz="2000" b="1" dirty="0">
                <a:latin typeface="宋体" panose="02010600030101010101" pitchFamily="2" charset="-122"/>
              </a:rPr>
              <a:t>：包含</a:t>
            </a:r>
            <a:r>
              <a:rPr lang="en-US" altLang="zh-CN" sz="2000" b="1" dirty="0">
                <a:latin typeface="宋体" panose="02010600030101010101" pitchFamily="2" charset="-122"/>
              </a:rPr>
              <a:t>FP-Tree</a:t>
            </a:r>
            <a:r>
              <a:rPr lang="zh-CN" altLang="en-US" sz="2000" b="1" dirty="0">
                <a:latin typeface="宋体" panose="02010600030101010101" pitchFamily="2" charset="-122"/>
              </a:rPr>
              <a:t>中与后缀模式一起出现的前缀路径的集合。也就是同一个频繁项在</a:t>
            </a:r>
            <a:r>
              <a:rPr lang="en-US" altLang="zh-CN" sz="2000" b="1" dirty="0">
                <a:latin typeface="宋体" panose="02010600030101010101" pitchFamily="2" charset="-122"/>
              </a:rPr>
              <a:t>FP</a:t>
            </a:r>
            <a:r>
              <a:rPr lang="zh-CN" altLang="en-US" sz="2000" b="1" dirty="0">
                <a:latin typeface="宋体" panose="02010600030101010101" pitchFamily="2" charset="-122"/>
              </a:rPr>
              <a:t>树中的所有节点的祖先路径的集合。</a:t>
            </a:r>
            <a:endParaRPr lang="en-US" altLang="zh-CN" sz="2000" b="1" dirty="0">
              <a:latin typeface="宋体" panose="02010600030101010101" pitchFamily="2" charset="-122"/>
            </a:endParaRPr>
          </a:p>
        </p:txBody>
      </p:sp>
      <p:sp>
        <p:nvSpPr>
          <p:cNvPr id="44" name="矩形 1"/>
          <p:cNvSpPr>
            <a:spLocks noChangeArrowheads="1"/>
          </p:cNvSpPr>
          <p:nvPr/>
        </p:nvSpPr>
        <p:spPr bwMode="auto">
          <a:xfrm>
            <a:off x="652734" y="4892576"/>
            <a:ext cx="7992890" cy="389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nSpc>
                <a:spcPct val="110000"/>
              </a:lnSpc>
              <a:spcBef>
                <a:spcPct val="0"/>
              </a:spcBef>
              <a:buClrTx/>
              <a:buSzTx/>
              <a:buNone/>
            </a:pPr>
            <a:r>
              <a:rPr lang="zh-CN" altLang="en-US" sz="2000" b="1" dirty="0">
                <a:solidFill>
                  <a:srgbClr val="00B0F0"/>
                </a:solidFill>
                <a:effectLst>
                  <a:outerShdw blurRad="38100" dist="38100" dir="2700000" algn="tl">
                    <a:srgbClr val="000000">
                      <a:alpha val="43137"/>
                    </a:srgbClr>
                  </a:outerShdw>
                </a:effectLst>
                <a:latin typeface="宋体" panose="02010600030101010101" pitchFamily="2" charset="-122"/>
                <a:cs typeface="Times New Roman" panose="02020603050405020304" pitchFamily="18" charset="0"/>
              </a:rPr>
              <a:t>条件树</a:t>
            </a:r>
            <a:r>
              <a:rPr lang="zh-CN" altLang="en-US" sz="2000" b="1" dirty="0">
                <a:latin typeface="宋体" panose="02010600030101010101" pitchFamily="2" charset="-122"/>
              </a:rPr>
              <a:t>：将条件模式基</a:t>
            </a:r>
            <a:r>
              <a:rPr lang="en-US" altLang="zh-CN" sz="2000" b="1" dirty="0">
                <a:latin typeface="宋体" panose="02010600030101010101" pitchFamily="2" charset="-122"/>
              </a:rPr>
              <a:t>FP-Tree</a:t>
            </a:r>
            <a:r>
              <a:rPr lang="zh-CN" altLang="en-US" sz="2000" b="1" dirty="0">
                <a:latin typeface="宋体" panose="02010600030101010101" pitchFamily="2" charset="-122"/>
              </a:rPr>
              <a:t>中的构造原则形成一个新的</a:t>
            </a:r>
            <a:r>
              <a:rPr lang="en-US" altLang="zh-CN" sz="2000" b="1" dirty="0">
                <a:latin typeface="宋体" panose="02010600030101010101" pitchFamily="2" charset="-122"/>
              </a:rPr>
              <a:t>FP-Tree</a:t>
            </a:r>
            <a:r>
              <a:rPr lang="zh-CN" altLang="en-US" sz="2000" b="1" dirty="0">
                <a:latin typeface="宋体" panose="02010600030101010101" pitchFamily="2" charset="-122"/>
              </a:rPr>
              <a:t>。</a:t>
            </a:r>
            <a:endParaRPr lang="en-US" altLang="zh-CN" sz="2000" b="1" dirty="0">
              <a:latin typeface="宋体" panose="02010600030101010101" pitchFamily="2" charset="-122"/>
            </a:endParaRPr>
          </a:p>
        </p:txBody>
      </p:sp>
    </p:spTree>
  </p:cSld>
  <p:clrMapOvr>
    <a:masterClrMapping/>
  </p:clrMapOvr>
  <p:transition spd="med" advTm="0"/>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标题 2"/>
          <p:cNvSpPr txBox="1">
            <a:spLocks noChangeArrowheads="1"/>
          </p:cNvSpPr>
          <p:nvPr/>
        </p:nvSpPr>
        <p:spPr bwMode="auto">
          <a:xfrm>
            <a:off x="457200" y="457200"/>
            <a:ext cx="822960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lstStyle>
            <a:lvl1pPr algn="l" rtl="0" eaLnBrk="0" fontAlgn="base" hangingPunct="0">
              <a:spcBef>
                <a:spcPct val="0"/>
              </a:spcBef>
              <a:spcAft>
                <a:spcPct val="0"/>
              </a:spcAft>
              <a:defRPr sz="4400" kern="12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9pPr>
          </a:lstStyle>
          <a:p>
            <a:r>
              <a:rPr lang="en-US" altLang="zh-CN" sz="3200" b="1" dirty="0">
                <a:solidFill>
                  <a:schemeClr val="accent1">
                    <a:lumMod val="25000"/>
                  </a:schemeClr>
                </a:solidFill>
                <a:effectLst>
                  <a:outerShdw blurRad="38100" dist="38100" dir="2700000" algn="tl">
                    <a:srgbClr val="000000">
                      <a:alpha val="43137"/>
                    </a:srgbClr>
                  </a:outerShdw>
                </a:effectLst>
              </a:rPr>
              <a:t>6.3.2</a:t>
            </a:r>
            <a:r>
              <a:rPr lang="zh-CN" altLang="en-US" sz="3200" b="1" dirty="0">
                <a:solidFill>
                  <a:schemeClr val="accent1">
                    <a:lumMod val="25000"/>
                  </a:schemeClr>
                </a:solidFill>
                <a:effectLst>
                  <a:outerShdw blurRad="38100" dist="38100" dir="2700000" algn="tl">
                    <a:srgbClr val="000000">
                      <a:alpha val="43137"/>
                    </a:srgbClr>
                  </a:outerShdw>
                </a:effectLst>
              </a:rPr>
              <a:t>、</a:t>
            </a:r>
            <a:r>
              <a:rPr lang="en-US" altLang="zh-CN" sz="3200" b="1" dirty="0">
                <a:solidFill>
                  <a:schemeClr val="accent1">
                    <a:lumMod val="25000"/>
                  </a:schemeClr>
                </a:solidFill>
                <a:effectLst>
                  <a:outerShdw blurRad="38100" dist="38100" dir="2700000" algn="tl">
                    <a:srgbClr val="000000">
                      <a:alpha val="43137"/>
                    </a:srgbClr>
                  </a:outerShdw>
                </a:effectLst>
              </a:rPr>
              <a:t>FP-growth</a:t>
            </a:r>
            <a:r>
              <a:rPr lang="zh-CN" altLang="en-US" sz="3200" b="1" dirty="0">
                <a:solidFill>
                  <a:schemeClr val="accent1">
                    <a:lumMod val="25000"/>
                  </a:schemeClr>
                </a:solidFill>
                <a:effectLst>
                  <a:outerShdw blurRad="38100" dist="38100" dir="2700000" algn="tl">
                    <a:srgbClr val="000000">
                      <a:alpha val="43137"/>
                    </a:srgbClr>
                  </a:outerShdw>
                </a:effectLst>
              </a:rPr>
              <a:t>算法演示</a:t>
            </a:r>
            <a:r>
              <a:rPr lang="en-US" altLang="zh-CN" sz="3200" b="1" dirty="0">
                <a:solidFill>
                  <a:schemeClr val="accent1">
                    <a:lumMod val="25000"/>
                  </a:schemeClr>
                </a:solidFill>
                <a:effectLst>
                  <a:outerShdw blurRad="38100" dist="38100" dir="2700000" algn="tl">
                    <a:srgbClr val="000000">
                      <a:alpha val="43137"/>
                    </a:srgbClr>
                  </a:outerShdw>
                </a:effectLst>
              </a:rPr>
              <a:t>—FP</a:t>
            </a:r>
            <a:r>
              <a:rPr lang="zh-CN" altLang="en-US" sz="3200" b="1" dirty="0">
                <a:solidFill>
                  <a:schemeClr val="accent1">
                    <a:lumMod val="25000"/>
                  </a:schemeClr>
                </a:solidFill>
                <a:effectLst>
                  <a:outerShdw blurRad="38100" dist="38100" dir="2700000" algn="tl">
                    <a:srgbClr val="000000">
                      <a:alpha val="43137"/>
                    </a:srgbClr>
                  </a:outerShdw>
                </a:effectLst>
              </a:rPr>
              <a:t>树挖掘</a:t>
            </a:r>
            <a:endParaRPr lang="zh-CN" altLang="en-US" sz="3200" b="1" dirty="0">
              <a:solidFill>
                <a:schemeClr val="accent1">
                  <a:lumMod val="25000"/>
                </a:schemeClr>
              </a:solidFill>
              <a:effectLst>
                <a:outerShdw blurRad="38100" dist="38100" dir="2700000" algn="tl">
                  <a:srgbClr val="000000">
                    <a:alpha val="43137"/>
                  </a:srgbClr>
                </a:outerShdw>
              </a:effectLst>
            </a:endParaRPr>
          </a:p>
        </p:txBody>
      </p:sp>
      <p:sp>
        <p:nvSpPr>
          <p:cNvPr id="41" name="矩形 1"/>
          <p:cNvSpPr>
            <a:spLocks noChangeArrowheads="1"/>
          </p:cNvSpPr>
          <p:nvPr/>
        </p:nvSpPr>
        <p:spPr bwMode="auto">
          <a:xfrm>
            <a:off x="611558" y="1628800"/>
            <a:ext cx="6912770" cy="4489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nSpc>
                <a:spcPct val="110000"/>
              </a:lnSpc>
              <a:spcBef>
                <a:spcPct val="0"/>
              </a:spcBef>
              <a:buClrTx/>
              <a:buSzTx/>
              <a:buNone/>
            </a:pPr>
            <a:r>
              <a:rPr lang="zh-CN" altLang="en-US" sz="2400" b="1" dirty="0">
                <a:latin typeface="宋体" panose="02010600030101010101" pitchFamily="2" charset="-122"/>
              </a:rPr>
              <a:t>在对</a:t>
            </a:r>
            <a:r>
              <a:rPr lang="en-US" altLang="zh-CN" sz="2400" b="1" dirty="0">
                <a:latin typeface="宋体" panose="02010600030101010101" pitchFamily="2" charset="-122"/>
              </a:rPr>
              <a:t>FP-</a:t>
            </a:r>
            <a:r>
              <a:rPr lang="zh-CN" altLang="en-US" sz="2400" b="1" dirty="0">
                <a:latin typeface="宋体" panose="02010600030101010101" pitchFamily="2" charset="-122"/>
              </a:rPr>
              <a:t>树中抽取频繁项集的三个基本步骤如下：</a:t>
            </a:r>
            <a:endParaRPr lang="en-US" altLang="zh-CN" sz="2400" b="1" dirty="0">
              <a:latin typeface="宋体" panose="02010600030101010101" pitchFamily="2" charset="-122"/>
            </a:endParaRPr>
          </a:p>
        </p:txBody>
      </p:sp>
      <p:sp>
        <p:nvSpPr>
          <p:cNvPr id="42" name="矩形 1"/>
          <p:cNvSpPr>
            <a:spLocks noChangeArrowheads="1"/>
          </p:cNvSpPr>
          <p:nvPr/>
        </p:nvSpPr>
        <p:spPr bwMode="auto">
          <a:xfrm>
            <a:off x="644367" y="2543874"/>
            <a:ext cx="8075242" cy="4489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nSpc>
                <a:spcPct val="110000"/>
              </a:lnSpc>
              <a:buClrTx/>
              <a:buSzTx/>
              <a:buNone/>
            </a:pPr>
            <a:r>
              <a:rPr lang="en-US" altLang="zh-CN" sz="2400" b="1" dirty="0">
                <a:latin typeface="宋体" panose="02010600030101010101" pitchFamily="2" charset="-122"/>
              </a:rPr>
              <a:t>1.</a:t>
            </a:r>
            <a:r>
              <a:rPr lang="zh-CN" altLang="en-US" sz="2400" b="1" dirty="0">
                <a:latin typeface="宋体" panose="02010600030101010101" pitchFamily="2" charset="-122"/>
              </a:rPr>
              <a:t>从</a:t>
            </a:r>
            <a:r>
              <a:rPr lang="en-US" altLang="zh-CN" sz="2400" b="1" dirty="0">
                <a:latin typeface="宋体" panose="02010600030101010101" pitchFamily="2" charset="-122"/>
              </a:rPr>
              <a:t>FP</a:t>
            </a:r>
            <a:r>
              <a:rPr lang="zh-CN" altLang="en-US" sz="2400" b="1" dirty="0">
                <a:latin typeface="宋体" panose="02010600030101010101" pitchFamily="2" charset="-122"/>
              </a:rPr>
              <a:t>树中获得条件模式基；</a:t>
            </a:r>
            <a:endParaRPr lang="en-US" altLang="zh-CN" sz="2400" b="1" dirty="0">
              <a:latin typeface="宋体" panose="02010600030101010101" pitchFamily="2" charset="-122"/>
            </a:endParaRPr>
          </a:p>
        </p:txBody>
      </p:sp>
      <p:sp>
        <p:nvSpPr>
          <p:cNvPr id="7" name="矩形 1"/>
          <p:cNvSpPr>
            <a:spLocks noChangeArrowheads="1"/>
          </p:cNvSpPr>
          <p:nvPr/>
        </p:nvSpPr>
        <p:spPr bwMode="auto">
          <a:xfrm>
            <a:off x="641501" y="3416083"/>
            <a:ext cx="8075242" cy="4489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nSpc>
                <a:spcPct val="110000"/>
              </a:lnSpc>
              <a:buClrTx/>
              <a:buSzTx/>
              <a:buNone/>
            </a:pPr>
            <a:r>
              <a:rPr lang="en-US" altLang="zh-CN" sz="2400" b="1" dirty="0">
                <a:latin typeface="宋体" panose="02010600030101010101" pitchFamily="2" charset="-122"/>
              </a:rPr>
              <a:t>2.</a:t>
            </a:r>
            <a:r>
              <a:rPr lang="zh-CN" altLang="en-US" sz="2400" b="1" dirty="0">
                <a:latin typeface="宋体" panose="02010600030101010101" pitchFamily="2" charset="-122"/>
              </a:rPr>
              <a:t>利用条件模式基，构建一个条件</a:t>
            </a:r>
            <a:r>
              <a:rPr lang="en-US" altLang="zh-CN" sz="2400" b="1" dirty="0">
                <a:latin typeface="宋体" panose="02010600030101010101" pitchFamily="2" charset="-122"/>
              </a:rPr>
              <a:t>FP</a:t>
            </a:r>
            <a:r>
              <a:rPr lang="zh-CN" altLang="en-US" sz="2400" b="1" dirty="0">
                <a:latin typeface="宋体" panose="02010600030101010101" pitchFamily="2" charset="-122"/>
              </a:rPr>
              <a:t>树；</a:t>
            </a:r>
            <a:endParaRPr lang="en-US" altLang="zh-CN" sz="2400" b="1" dirty="0">
              <a:latin typeface="宋体" panose="02010600030101010101" pitchFamily="2" charset="-122"/>
            </a:endParaRPr>
          </a:p>
        </p:txBody>
      </p:sp>
      <p:sp>
        <p:nvSpPr>
          <p:cNvPr id="8" name="矩形 1"/>
          <p:cNvSpPr>
            <a:spLocks noChangeArrowheads="1"/>
          </p:cNvSpPr>
          <p:nvPr/>
        </p:nvSpPr>
        <p:spPr bwMode="auto">
          <a:xfrm>
            <a:off x="641501" y="4364735"/>
            <a:ext cx="8075242" cy="4489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nSpc>
                <a:spcPct val="110000"/>
              </a:lnSpc>
              <a:buClrTx/>
              <a:buSzTx/>
              <a:buNone/>
            </a:pPr>
            <a:r>
              <a:rPr lang="en-US" altLang="zh-CN" sz="2400" b="1" dirty="0">
                <a:latin typeface="宋体" panose="02010600030101010101" pitchFamily="2" charset="-122"/>
              </a:rPr>
              <a:t>3.</a:t>
            </a:r>
            <a:r>
              <a:rPr lang="zh-CN" altLang="en-US" sz="2400" b="1" dirty="0">
                <a:latin typeface="宋体" panose="02010600030101010101" pitchFamily="2" charset="-122"/>
              </a:rPr>
              <a:t>迭代重复步骤</a:t>
            </a:r>
            <a:r>
              <a:rPr lang="en-US" altLang="zh-CN" sz="2400" b="1" dirty="0">
                <a:latin typeface="宋体" panose="02010600030101010101" pitchFamily="2" charset="-122"/>
              </a:rPr>
              <a:t>1</a:t>
            </a:r>
            <a:r>
              <a:rPr lang="zh-CN" altLang="en-US" sz="2400" b="1" dirty="0">
                <a:latin typeface="宋体" panose="02010600030101010101" pitchFamily="2" charset="-122"/>
              </a:rPr>
              <a:t>步骤</a:t>
            </a:r>
            <a:r>
              <a:rPr lang="en-US" altLang="zh-CN" sz="2400" b="1" dirty="0">
                <a:latin typeface="宋体" panose="02010600030101010101" pitchFamily="2" charset="-122"/>
              </a:rPr>
              <a:t>2</a:t>
            </a:r>
            <a:r>
              <a:rPr lang="zh-CN" altLang="en-US" sz="2400" b="1" dirty="0">
                <a:latin typeface="宋体" panose="02010600030101010101" pitchFamily="2" charset="-122"/>
              </a:rPr>
              <a:t>，直到树包含一个元素项为止。</a:t>
            </a:r>
            <a:endParaRPr lang="en-US" altLang="zh-CN" sz="2400" b="1" dirty="0">
              <a:latin typeface="宋体" panose="02010600030101010101" pitchFamily="2" charset="-122"/>
            </a:endParaRPr>
          </a:p>
        </p:txBody>
      </p:sp>
    </p:spTree>
  </p:cSld>
  <p:clrMapOvr>
    <a:masterClrMapping/>
  </p:clrMapOvr>
  <p:transition spd="med" advTm="0"/>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椭圆 79"/>
          <p:cNvSpPr/>
          <p:nvPr/>
        </p:nvSpPr>
        <p:spPr>
          <a:xfrm>
            <a:off x="2154684" y="2206203"/>
            <a:ext cx="144462" cy="1444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kumimoji="1" lang="zh-CN" altLang="en-US"/>
          </a:p>
        </p:txBody>
      </p:sp>
      <p:sp>
        <p:nvSpPr>
          <p:cNvPr id="81" name="文本框 80"/>
          <p:cNvSpPr txBox="1"/>
          <p:nvPr/>
        </p:nvSpPr>
        <p:spPr>
          <a:xfrm>
            <a:off x="2324546" y="2130003"/>
            <a:ext cx="457200" cy="277813"/>
          </a:xfrm>
          <a:prstGeom prst="rect">
            <a:avLst/>
          </a:prstGeom>
          <a:noFill/>
        </p:spPr>
        <p:txBody>
          <a:bodyPr wrap="none">
            <a:spAutoFit/>
          </a:bodyPr>
          <a:lstStyle/>
          <a:p>
            <a:pPr>
              <a:defRPr/>
            </a:pPr>
            <a:r>
              <a:rPr kumimoji="1"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null</a:t>
            </a:r>
            <a:endParaRPr kumimoji="1"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2" name="椭圆 81"/>
          <p:cNvSpPr/>
          <p:nvPr/>
        </p:nvSpPr>
        <p:spPr>
          <a:xfrm>
            <a:off x="1559371" y="2787228"/>
            <a:ext cx="144463" cy="1444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kumimoji="1" lang="zh-CN" altLang="en-US"/>
          </a:p>
        </p:txBody>
      </p:sp>
      <p:sp>
        <p:nvSpPr>
          <p:cNvPr id="57349" name="文本框 82"/>
          <p:cNvSpPr txBox="1">
            <a:spLocks noChangeArrowheads="1"/>
          </p:cNvSpPr>
          <p:nvPr/>
        </p:nvSpPr>
        <p:spPr bwMode="auto">
          <a:xfrm>
            <a:off x="1705421" y="2730078"/>
            <a:ext cx="6191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kumimoji="1" lang="zh-CN" altLang="en-US" sz="1200">
                <a:solidFill>
                  <a:srgbClr val="404040"/>
                </a:solidFill>
                <a:latin typeface="微软雅黑" panose="020B0503020204020204" pitchFamily="34" charset="-122"/>
                <a:ea typeface="微软雅黑" panose="020B0503020204020204" pitchFamily="34" charset="-122"/>
              </a:rPr>
              <a:t>牛奶</a:t>
            </a:r>
            <a:r>
              <a:rPr kumimoji="1" lang="en-US" altLang="zh-CN" sz="1200">
                <a:solidFill>
                  <a:srgbClr val="404040"/>
                </a:solidFill>
                <a:latin typeface="微软雅黑" panose="020B0503020204020204" pitchFamily="34" charset="-122"/>
                <a:ea typeface="微软雅黑" panose="020B0503020204020204" pitchFamily="34" charset="-122"/>
              </a:rPr>
              <a:t>:7</a:t>
            </a:r>
            <a:endParaRPr kumimoji="1" lang="zh-CN" altLang="en-US" sz="1200">
              <a:solidFill>
                <a:srgbClr val="404040"/>
              </a:solidFill>
              <a:latin typeface="微软雅黑" panose="020B0503020204020204" pitchFamily="34" charset="-122"/>
              <a:ea typeface="微软雅黑" panose="020B0503020204020204" pitchFamily="34" charset="-122"/>
            </a:endParaRPr>
          </a:p>
        </p:txBody>
      </p:sp>
      <p:sp>
        <p:nvSpPr>
          <p:cNvPr id="84" name="椭圆 83"/>
          <p:cNvSpPr/>
          <p:nvPr/>
        </p:nvSpPr>
        <p:spPr>
          <a:xfrm>
            <a:off x="2815084" y="2768178"/>
            <a:ext cx="142875" cy="1428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kumimoji="1" lang="zh-CN" altLang="en-US"/>
          </a:p>
        </p:txBody>
      </p:sp>
      <p:sp>
        <p:nvSpPr>
          <p:cNvPr id="57351" name="文本框 84"/>
          <p:cNvSpPr txBox="1">
            <a:spLocks noChangeArrowheads="1"/>
          </p:cNvSpPr>
          <p:nvPr/>
        </p:nvSpPr>
        <p:spPr bwMode="auto">
          <a:xfrm>
            <a:off x="2967484" y="2701503"/>
            <a:ext cx="6191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kumimoji="1" lang="zh-CN" altLang="en-US" sz="1200">
                <a:solidFill>
                  <a:srgbClr val="404040"/>
                </a:solidFill>
                <a:latin typeface="微软雅黑" panose="020B0503020204020204" pitchFamily="34" charset="-122"/>
                <a:ea typeface="微软雅黑" panose="020B0503020204020204" pitchFamily="34" charset="-122"/>
              </a:rPr>
              <a:t>啤酒</a:t>
            </a:r>
            <a:r>
              <a:rPr kumimoji="1" lang="en-US" altLang="zh-CN" sz="1200">
                <a:solidFill>
                  <a:srgbClr val="404040"/>
                </a:solidFill>
                <a:latin typeface="微软雅黑" panose="020B0503020204020204" pitchFamily="34" charset="-122"/>
                <a:ea typeface="微软雅黑" panose="020B0503020204020204" pitchFamily="34" charset="-122"/>
              </a:rPr>
              <a:t>:2</a:t>
            </a:r>
            <a:endParaRPr kumimoji="1" lang="zh-CN" altLang="en-US" sz="1200">
              <a:solidFill>
                <a:srgbClr val="404040"/>
              </a:solidFill>
              <a:latin typeface="微软雅黑" panose="020B0503020204020204" pitchFamily="34" charset="-122"/>
              <a:ea typeface="微软雅黑" panose="020B0503020204020204" pitchFamily="34" charset="-122"/>
            </a:endParaRPr>
          </a:p>
        </p:txBody>
      </p:sp>
      <p:sp>
        <p:nvSpPr>
          <p:cNvPr id="86" name="椭圆 85"/>
          <p:cNvSpPr/>
          <p:nvPr/>
        </p:nvSpPr>
        <p:spPr>
          <a:xfrm>
            <a:off x="894209" y="3536528"/>
            <a:ext cx="144462" cy="1444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kumimoji="1" lang="zh-CN" altLang="en-US"/>
          </a:p>
        </p:txBody>
      </p:sp>
      <p:sp>
        <p:nvSpPr>
          <p:cNvPr id="57353" name="文本框 86"/>
          <p:cNvSpPr txBox="1">
            <a:spLocks noChangeArrowheads="1"/>
          </p:cNvSpPr>
          <p:nvPr/>
        </p:nvSpPr>
        <p:spPr bwMode="auto">
          <a:xfrm>
            <a:off x="1079946" y="3469853"/>
            <a:ext cx="6175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kumimoji="1" lang="zh-CN" altLang="en-US" sz="1200">
                <a:solidFill>
                  <a:srgbClr val="404040"/>
                </a:solidFill>
                <a:latin typeface="微软雅黑" panose="020B0503020204020204" pitchFamily="34" charset="-122"/>
                <a:ea typeface="微软雅黑" panose="020B0503020204020204" pitchFamily="34" charset="-122"/>
              </a:rPr>
              <a:t>啤酒</a:t>
            </a:r>
            <a:r>
              <a:rPr kumimoji="1" lang="en-US" altLang="zh-CN" sz="1200">
                <a:solidFill>
                  <a:srgbClr val="404040"/>
                </a:solidFill>
                <a:latin typeface="微软雅黑" panose="020B0503020204020204" pitchFamily="34" charset="-122"/>
                <a:ea typeface="微软雅黑" panose="020B0503020204020204" pitchFamily="34" charset="-122"/>
              </a:rPr>
              <a:t>:4</a:t>
            </a:r>
            <a:endParaRPr kumimoji="1" lang="zh-CN" altLang="en-US" sz="1200">
              <a:solidFill>
                <a:srgbClr val="404040"/>
              </a:solidFill>
              <a:latin typeface="微软雅黑" panose="020B0503020204020204" pitchFamily="34" charset="-122"/>
              <a:ea typeface="微软雅黑" panose="020B0503020204020204" pitchFamily="34" charset="-122"/>
            </a:endParaRPr>
          </a:p>
        </p:txBody>
      </p:sp>
      <p:sp>
        <p:nvSpPr>
          <p:cNvPr id="88" name="椭圆 87"/>
          <p:cNvSpPr/>
          <p:nvPr/>
        </p:nvSpPr>
        <p:spPr>
          <a:xfrm>
            <a:off x="1756221" y="3536528"/>
            <a:ext cx="142875" cy="1444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kumimoji="1" lang="zh-CN" altLang="en-US"/>
          </a:p>
        </p:txBody>
      </p:sp>
      <p:sp>
        <p:nvSpPr>
          <p:cNvPr id="57355" name="文本框 88"/>
          <p:cNvSpPr txBox="1">
            <a:spLocks noChangeArrowheads="1"/>
          </p:cNvSpPr>
          <p:nvPr/>
        </p:nvSpPr>
        <p:spPr bwMode="auto">
          <a:xfrm>
            <a:off x="1940371" y="3458741"/>
            <a:ext cx="61912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kumimoji="1" lang="zh-CN" altLang="en-US" sz="1200">
                <a:solidFill>
                  <a:srgbClr val="404040"/>
                </a:solidFill>
                <a:latin typeface="微软雅黑" panose="020B0503020204020204" pitchFamily="34" charset="-122"/>
                <a:ea typeface="微软雅黑" panose="020B0503020204020204" pitchFamily="34" charset="-122"/>
              </a:rPr>
              <a:t>面包</a:t>
            </a:r>
            <a:r>
              <a:rPr kumimoji="1" lang="en-US" altLang="zh-CN" sz="1200">
                <a:solidFill>
                  <a:srgbClr val="404040"/>
                </a:solidFill>
                <a:latin typeface="微软雅黑" panose="020B0503020204020204" pitchFamily="34" charset="-122"/>
                <a:ea typeface="微软雅黑" panose="020B0503020204020204" pitchFamily="34" charset="-122"/>
              </a:rPr>
              <a:t>:2</a:t>
            </a:r>
            <a:endParaRPr kumimoji="1" lang="zh-CN" altLang="en-US" sz="1200">
              <a:solidFill>
                <a:srgbClr val="404040"/>
              </a:solidFill>
              <a:latin typeface="微软雅黑" panose="020B0503020204020204" pitchFamily="34" charset="-122"/>
              <a:ea typeface="微软雅黑" panose="020B0503020204020204" pitchFamily="34" charset="-122"/>
            </a:endParaRPr>
          </a:p>
        </p:txBody>
      </p:sp>
      <p:sp>
        <p:nvSpPr>
          <p:cNvPr id="90" name="椭圆 89"/>
          <p:cNvSpPr/>
          <p:nvPr/>
        </p:nvSpPr>
        <p:spPr>
          <a:xfrm>
            <a:off x="2616646" y="3536528"/>
            <a:ext cx="144463" cy="1444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kumimoji="1" lang="zh-CN" altLang="en-US"/>
          </a:p>
        </p:txBody>
      </p:sp>
      <p:sp>
        <p:nvSpPr>
          <p:cNvPr id="57357" name="文本框 90"/>
          <p:cNvSpPr txBox="1">
            <a:spLocks noChangeArrowheads="1"/>
          </p:cNvSpPr>
          <p:nvPr/>
        </p:nvSpPr>
        <p:spPr bwMode="auto">
          <a:xfrm>
            <a:off x="2792859" y="3463503"/>
            <a:ext cx="61908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kumimoji="1" lang="zh-CN" altLang="en-US" sz="1200" dirty="0">
                <a:solidFill>
                  <a:srgbClr val="404040"/>
                </a:solidFill>
                <a:latin typeface="微软雅黑" panose="020B0503020204020204" pitchFamily="34" charset="-122"/>
                <a:ea typeface="微软雅黑" panose="020B0503020204020204" pitchFamily="34" charset="-122"/>
              </a:rPr>
              <a:t>尿布</a:t>
            </a:r>
            <a:r>
              <a:rPr kumimoji="1" lang="en-US" altLang="zh-CN" sz="1200" dirty="0">
                <a:solidFill>
                  <a:srgbClr val="404040"/>
                </a:solidFill>
                <a:latin typeface="微软雅黑" panose="020B0503020204020204" pitchFamily="34" charset="-122"/>
                <a:ea typeface="微软雅黑" panose="020B0503020204020204" pitchFamily="34" charset="-122"/>
              </a:rPr>
              <a:t>:2</a:t>
            </a:r>
            <a:endParaRPr kumimoji="1" lang="zh-CN" altLang="en-US" sz="1200" dirty="0">
              <a:solidFill>
                <a:srgbClr val="404040"/>
              </a:solidFill>
              <a:latin typeface="微软雅黑" panose="020B0503020204020204" pitchFamily="34" charset="-122"/>
              <a:ea typeface="微软雅黑" panose="020B0503020204020204" pitchFamily="34" charset="-122"/>
            </a:endParaRPr>
          </a:p>
        </p:txBody>
      </p:sp>
      <p:sp>
        <p:nvSpPr>
          <p:cNvPr id="92" name="椭圆 91"/>
          <p:cNvSpPr/>
          <p:nvPr/>
        </p:nvSpPr>
        <p:spPr>
          <a:xfrm>
            <a:off x="3643759" y="3536528"/>
            <a:ext cx="144462" cy="1444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kumimoji="1" lang="zh-CN" altLang="en-US"/>
          </a:p>
        </p:txBody>
      </p:sp>
      <p:sp>
        <p:nvSpPr>
          <p:cNvPr id="57359" name="文本框 92"/>
          <p:cNvSpPr txBox="1">
            <a:spLocks noChangeArrowheads="1"/>
          </p:cNvSpPr>
          <p:nvPr/>
        </p:nvSpPr>
        <p:spPr bwMode="auto">
          <a:xfrm>
            <a:off x="3808859" y="3463503"/>
            <a:ext cx="61912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kumimoji="1" lang="zh-CN" altLang="en-US" sz="1200">
                <a:solidFill>
                  <a:srgbClr val="404040"/>
                </a:solidFill>
                <a:latin typeface="微软雅黑" panose="020B0503020204020204" pitchFamily="34" charset="-122"/>
                <a:ea typeface="微软雅黑" panose="020B0503020204020204" pitchFamily="34" charset="-122"/>
              </a:rPr>
              <a:t>尿布</a:t>
            </a:r>
            <a:r>
              <a:rPr kumimoji="1" lang="en-US" altLang="zh-CN" sz="1200">
                <a:solidFill>
                  <a:srgbClr val="404040"/>
                </a:solidFill>
                <a:latin typeface="微软雅黑" panose="020B0503020204020204" pitchFamily="34" charset="-122"/>
                <a:ea typeface="微软雅黑" panose="020B0503020204020204" pitchFamily="34" charset="-122"/>
              </a:rPr>
              <a:t>:2</a:t>
            </a:r>
            <a:endParaRPr kumimoji="1" lang="zh-CN" altLang="en-US" sz="1200">
              <a:solidFill>
                <a:srgbClr val="404040"/>
              </a:solidFill>
              <a:latin typeface="微软雅黑" panose="020B0503020204020204" pitchFamily="34" charset="-122"/>
              <a:ea typeface="微软雅黑" panose="020B0503020204020204" pitchFamily="34" charset="-122"/>
            </a:endParaRPr>
          </a:p>
        </p:txBody>
      </p:sp>
      <p:sp>
        <p:nvSpPr>
          <p:cNvPr id="94" name="椭圆 93"/>
          <p:cNvSpPr/>
          <p:nvPr/>
        </p:nvSpPr>
        <p:spPr>
          <a:xfrm>
            <a:off x="317946" y="4304878"/>
            <a:ext cx="144463" cy="1444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kumimoji="1" lang="zh-CN" altLang="en-US"/>
          </a:p>
        </p:txBody>
      </p:sp>
      <p:sp>
        <p:nvSpPr>
          <p:cNvPr id="57361" name="文本框 94"/>
          <p:cNvSpPr txBox="1">
            <a:spLocks noChangeArrowheads="1"/>
          </p:cNvSpPr>
          <p:nvPr/>
        </p:nvSpPr>
        <p:spPr bwMode="auto">
          <a:xfrm>
            <a:off x="495746" y="4247728"/>
            <a:ext cx="6191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kumimoji="1" lang="zh-CN" altLang="en-US" sz="1200">
                <a:solidFill>
                  <a:srgbClr val="404040"/>
                </a:solidFill>
                <a:latin typeface="微软雅黑" panose="020B0503020204020204" pitchFamily="34" charset="-122"/>
                <a:ea typeface="微软雅黑" panose="020B0503020204020204" pitchFamily="34" charset="-122"/>
              </a:rPr>
              <a:t>炸鸡</a:t>
            </a:r>
            <a:r>
              <a:rPr kumimoji="1" lang="en-US" altLang="zh-CN" sz="1200">
                <a:solidFill>
                  <a:srgbClr val="404040"/>
                </a:solidFill>
                <a:latin typeface="微软雅黑" panose="020B0503020204020204" pitchFamily="34" charset="-122"/>
                <a:ea typeface="微软雅黑" panose="020B0503020204020204" pitchFamily="34" charset="-122"/>
              </a:rPr>
              <a:t>:1</a:t>
            </a:r>
            <a:endParaRPr kumimoji="1" lang="zh-CN" altLang="en-US" sz="1200">
              <a:solidFill>
                <a:srgbClr val="404040"/>
              </a:solidFill>
              <a:latin typeface="微软雅黑" panose="020B0503020204020204" pitchFamily="34" charset="-122"/>
              <a:ea typeface="微软雅黑" panose="020B0503020204020204" pitchFamily="34" charset="-122"/>
            </a:endParaRPr>
          </a:p>
        </p:txBody>
      </p:sp>
      <p:sp>
        <p:nvSpPr>
          <p:cNvPr id="96" name="椭圆 95"/>
          <p:cNvSpPr/>
          <p:nvPr/>
        </p:nvSpPr>
        <p:spPr>
          <a:xfrm>
            <a:off x="1267271" y="4311228"/>
            <a:ext cx="144463" cy="1444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kumimoji="1" lang="zh-CN" altLang="en-US"/>
          </a:p>
        </p:txBody>
      </p:sp>
      <p:sp>
        <p:nvSpPr>
          <p:cNvPr id="57363" name="文本框 96"/>
          <p:cNvSpPr txBox="1">
            <a:spLocks noChangeArrowheads="1"/>
          </p:cNvSpPr>
          <p:nvPr/>
        </p:nvSpPr>
        <p:spPr bwMode="auto">
          <a:xfrm>
            <a:off x="1435546" y="4244553"/>
            <a:ext cx="61912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kumimoji="1" lang="zh-CN" altLang="en-US" sz="1200">
                <a:solidFill>
                  <a:srgbClr val="404040"/>
                </a:solidFill>
                <a:latin typeface="微软雅黑" panose="020B0503020204020204" pitchFamily="34" charset="-122"/>
                <a:ea typeface="微软雅黑" panose="020B0503020204020204" pitchFamily="34" charset="-122"/>
              </a:rPr>
              <a:t>尿布</a:t>
            </a:r>
            <a:r>
              <a:rPr kumimoji="1" lang="en-US" altLang="zh-CN" sz="1200">
                <a:solidFill>
                  <a:srgbClr val="404040"/>
                </a:solidFill>
                <a:latin typeface="微软雅黑" panose="020B0503020204020204" pitchFamily="34" charset="-122"/>
                <a:ea typeface="微软雅黑" panose="020B0503020204020204" pitchFamily="34" charset="-122"/>
              </a:rPr>
              <a:t>:2</a:t>
            </a:r>
            <a:endParaRPr kumimoji="1" lang="zh-CN" altLang="en-US" sz="1200">
              <a:solidFill>
                <a:srgbClr val="404040"/>
              </a:solidFill>
              <a:latin typeface="微软雅黑" panose="020B0503020204020204" pitchFamily="34" charset="-122"/>
              <a:ea typeface="微软雅黑" panose="020B0503020204020204" pitchFamily="34" charset="-122"/>
            </a:endParaRPr>
          </a:p>
        </p:txBody>
      </p:sp>
      <p:sp>
        <p:nvSpPr>
          <p:cNvPr id="98" name="椭圆 97"/>
          <p:cNvSpPr/>
          <p:nvPr/>
        </p:nvSpPr>
        <p:spPr>
          <a:xfrm>
            <a:off x="2180084" y="4303291"/>
            <a:ext cx="144462" cy="1444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kumimoji="1" lang="zh-CN" altLang="en-US"/>
          </a:p>
        </p:txBody>
      </p:sp>
      <p:sp>
        <p:nvSpPr>
          <p:cNvPr id="57365" name="文本框 98"/>
          <p:cNvSpPr txBox="1">
            <a:spLocks noChangeArrowheads="1"/>
          </p:cNvSpPr>
          <p:nvPr/>
        </p:nvSpPr>
        <p:spPr bwMode="auto">
          <a:xfrm>
            <a:off x="2349946" y="4247728"/>
            <a:ext cx="61908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kumimoji="1" lang="zh-CN" altLang="en-US" sz="1200" dirty="0">
                <a:solidFill>
                  <a:srgbClr val="404040"/>
                </a:solidFill>
                <a:latin typeface="微软雅黑" panose="020B0503020204020204" pitchFamily="34" charset="-122"/>
                <a:ea typeface="微软雅黑" panose="020B0503020204020204" pitchFamily="34" charset="-122"/>
              </a:rPr>
              <a:t>面包</a:t>
            </a:r>
            <a:r>
              <a:rPr kumimoji="1" lang="en-US" altLang="zh-CN" sz="1200" dirty="0">
                <a:solidFill>
                  <a:srgbClr val="404040"/>
                </a:solidFill>
                <a:latin typeface="微软雅黑" panose="020B0503020204020204" pitchFamily="34" charset="-122"/>
                <a:ea typeface="微软雅黑" panose="020B0503020204020204" pitchFamily="34" charset="-122"/>
              </a:rPr>
              <a:t>:2</a:t>
            </a:r>
            <a:endParaRPr kumimoji="1" lang="zh-CN" altLang="en-US" sz="1200" dirty="0">
              <a:solidFill>
                <a:srgbClr val="404040"/>
              </a:solidFill>
              <a:latin typeface="微软雅黑" panose="020B0503020204020204" pitchFamily="34" charset="-122"/>
              <a:ea typeface="微软雅黑" panose="020B0503020204020204" pitchFamily="34" charset="-122"/>
            </a:endParaRPr>
          </a:p>
        </p:txBody>
      </p:sp>
      <p:sp>
        <p:nvSpPr>
          <p:cNvPr id="100" name="椭圆 99"/>
          <p:cNvSpPr/>
          <p:nvPr/>
        </p:nvSpPr>
        <p:spPr>
          <a:xfrm>
            <a:off x="1267271" y="5019253"/>
            <a:ext cx="144463" cy="1444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kumimoji="1" lang="zh-CN" altLang="en-US"/>
          </a:p>
        </p:txBody>
      </p:sp>
      <p:sp>
        <p:nvSpPr>
          <p:cNvPr id="57367" name="文本框 100"/>
          <p:cNvSpPr txBox="1">
            <a:spLocks noChangeArrowheads="1"/>
          </p:cNvSpPr>
          <p:nvPr/>
        </p:nvSpPr>
        <p:spPr bwMode="auto">
          <a:xfrm>
            <a:off x="1435546" y="4963691"/>
            <a:ext cx="61912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kumimoji="1" lang="zh-CN" altLang="en-US" sz="1200">
                <a:solidFill>
                  <a:srgbClr val="404040"/>
                </a:solidFill>
                <a:latin typeface="微软雅黑" panose="020B0503020204020204" pitchFamily="34" charset="-122"/>
                <a:ea typeface="微软雅黑" panose="020B0503020204020204" pitchFamily="34" charset="-122"/>
              </a:rPr>
              <a:t>炸鸡</a:t>
            </a:r>
            <a:r>
              <a:rPr kumimoji="1" lang="en-US" altLang="zh-CN" sz="1200">
                <a:solidFill>
                  <a:srgbClr val="404040"/>
                </a:solidFill>
                <a:latin typeface="微软雅黑" panose="020B0503020204020204" pitchFamily="34" charset="-122"/>
                <a:ea typeface="微软雅黑" panose="020B0503020204020204" pitchFamily="34" charset="-122"/>
              </a:rPr>
              <a:t>:1</a:t>
            </a:r>
            <a:endParaRPr kumimoji="1" lang="zh-CN" altLang="en-US" sz="1200">
              <a:solidFill>
                <a:srgbClr val="404040"/>
              </a:solidFill>
              <a:latin typeface="微软雅黑" panose="020B0503020204020204" pitchFamily="34" charset="-122"/>
              <a:ea typeface="微软雅黑" panose="020B0503020204020204" pitchFamily="34" charset="-122"/>
            </a:endParaRPr>
          </a:p>
        </p:txBody>
      </p:sp>
      <p:cxnSp>
        <p:nvCxnSpPr>
          <p:cNvPr id="102" name="直线连接符 101"/>
          <p:cNvCxnSpPr>
            <a:stCxn id="84" idx="3"/>
            <a:endCxn id="92" idx="7"/>
          </p:cNvCxnSpPr>
          <p:nvPr/>
        </p:nvCxnSpPr>
        <p:spPr>
          <a:xfrm flipH="1">
            <a:off x="1683196" y="2328441"/>
            <a:ext cx="492125" cy="47942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03" name="直线连接符 102"/>
          <p:cNvCxnSpPr>
            <a:stCxn id="84" idx="5"/>
            <a:endCxn id="94" idx="1"/>
          </p:cNvCxnSpPr>
          <p:nvPr/>
        </p:nvCxnSpPr>
        <p:spPr>
          <a:xfrm>
            <a:off x="2276921" y="2328441"/>
            <a:ext cx="558800" cy="46037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04" name="直线连接符 103"/>
          <p:cNvCxnSpPr>
            <a:stCxn id="92" idx="3"/>
            <a:endCxn id="96" idx="0"/>
          </p:cNvCxnSpPr>
          <p:nvPr/>
        </p:nvCxnSpPr>
        <p:spPr>
          <a:xfrm flipH="1">
            <a:off x="965646" y="2909466"/>
            <a:ext cx="614363" cy="627062"/>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05" name="直线连接符 104"/>
          <p:cNvCxnSpPr>
            <a:stCxn id="92" idx="4"/>
            <a:endCxn id="98" idx="0"/>
          </p:cNvCxnSpPr>
          <p:nvPr/>
        </p:nvCxnSpPr>
        <p:spPr>
          <a:xfrm>
            <a:off x="1632396" y="2931691"/>
            <a:ext cx="195263" cy="60483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06" name="直线连接符 105"/>
          <p:cNvCxnSpPr>
            <a:stCxn id="96" idx="3"/>
            <a:endCxn id="104" idx="0"/>
          </p:cNvCxnSpPr>
          <p:nvPr/>
        </p:nvCxnSpPr>
        <p:spPr>
          <a:xfrm flipH="1">
            <a:off x="390971" y="3658766"/>
            <a:ext cx="523875" cy="646112"/>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07" name="直线连接符 106"/>
          <p:cNvCxnSpPr>
            <a:stCxn id="96" idx="5"/>
            <a:endCxn id="106" idx="1"/>
          </p:cNvCxnSpPr>
          <p:nvPr/>
        </p:nvCxnSpPr>
        <p:spPr>
          <a:xfrm>
            <a:off x="1016446" y="3658766"/>
            <a:ext cx="271463" cy="67310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08" name="直线连接符 107"/>
          <p:cNvCxnSpPr>
            <a:stCxn id="106" idx="4"/>
            <a:endCxn id="110" idx="0"/>
          </p:cNvCxnSpPr>
          <p:nvPr/>
        </p:nvCxnSpPr>
        <p:spPr>
          <a:xfrm>
            <a:off x="1338709" y="4455691"/>
            <a:ext cx="0" cy="563562"/>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09" name="直线连接符 108"/>
          <p:cNvCxnSpPr>
            <a:stCxn id="96" idx="5"/>
            <a:endCxn id="108" idx="1"/>
          </p:cNvCxnSpPr>
          <p:nvPr/>
        </p:nvCxnSpPr>
        <p:spPr>
          <a:xfrm>
            <a:off x="1016446" y="3658766"/>
            <a:ext cx="1185863" cy="665162"/>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10" name="直线连接符 109"/>
          <p:cNvCxnSpPr>
            <a:stCxn id="92" idx="5"/>
            <a:endCxn id="100" idx="1"/>
          </p:cNvCxnSpPr>
          <p:nvPr/>
        </p:nvCxnSpPr>
        <p:spPr>
          <a:xfrm>
            <a:off x="1683196" y="2909466"/>
            <a:ext cx="955675" cy="64770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11" name="直线连接符 110"/>
          <p:cNvCxnSpPr>
            <a:stCxn id="94" idx="5"/>
            <a:endCxn id="102" idx="1"/>
          </p:cNvCxnSpPr>
          <p:nvPr/>
        </p:nvCxnSpPr>
        <p:spPr>
          <a:xfrm>
            <a:off x="2937321" y="2890416"/>
            <a:ext cx="728663" cy="66675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17" name="文本框 116"/>
          <p:cNvSpPr txBox="1"/>
          <p:nvPr/>
        </p:nvSpPr>
        <p:spPr>
          <a:xfrm>
            <a:off x="1968946" y="1772816"/>
            <a:ext cx="569913" cy="307975"/>
          </a:xfrm>
          <a:prstGeom prst="rect">
            <a:avLst/>
          </a:prstGeom>
          <a:noFill/>
        </p:spPr>
        <p:txBody>
          <a:bodyPr wrap="none">
            <a:spAutoFit/>
          </a:bodyPr>
          <a:lstStyle/>
          <a:p>
            <a:pPr>
              <a:defRPr/>
            </a:pPr>
            <a:r>
              <a:rPr kumimoji="1"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FP</a:t>
            </a:r>
            <a:r>
              <a:rPr kumimoji="1"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树</a:t>
            </a:r>
            <a:endParaRPr kumimoji="1" lang="zh-CN" altLang="en-US" sz="1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118" name="表格 117"/>
          <p:cNvGraphicFramePr>
            <a:graphicFrameLocks noGrp="1"/>
          </p:cNvGraphicFramePr>
          <p:nvPr/>
        </p:nvGraphicFramePr>
        <p:xfrm>
          <a:off x="4499992" y="4373110"/>
          <a:ext cx="4138613" cy="669972"/>
        </p:xfrm>
        <a:graphic>
          <a:graphicData uri="http://schemas.openxmlformats.org/drawingml/2006/table">
            <a:tbl>
              <a:tblPr/>
              <a:tblGrid>
                <a:gridCol w="827088"/>
                <a:gridCol w="828675"/>
                <a:gridCol w="827087"/>
                <a:gridCol w="828675"/>
                <a:gridCol w="827088"/>
              </a:tblGrid>
              <a:tr h="334963">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rgbClr val="FFFFFF"/>
                          </a:solidFill>
                          <a:effectLst/>
                          <a:latin typeface="Arial" panose="020B0604020202020204" pitchFamily="34" charset="0"/>
                          <a:ea typeface="宋体" panose="02010600030101010101" pitchFamily="2" charset="-122"/>
                        </a:rPr>
                        <a:t>牛奶</a:t>
                      </a:r>
                      <a:endParaRPr kumimoji="0" lang="zh-CN" altLang="en-US" sz="1600" b="1" i="0" u="none" strike="noStrike" cap="none" normalizeH="0" baseline="0">
                        <a:ln>
                          <a:noFill/>
                        </a:ln>
                        <a:solidFill>
                          <a:srgbClr val="FFFFFF"/>
                        </a:solidFill>
                        <a:effectLst/>
                        <a:latin typeface="Arial" panose="020B0604020202020204" pitchFamily="34" charset="0"/>
                        <a:ea typeface="宋体" panose="02010600030101010101" pitchFamily="2" charset="-122"/>
                      </a:endParaRPr>
                    </a:p>
                  </a:txBody>
                  <a:tcPr marT="45573" marB="4557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rgbClr val="FFFFFF"/>
                          </a:solidFill>
                          <a:effectLst/>
                          <a:latin typeface="Arial" panose="020B0604020202020204" pitchFamily="34" charset="0"/>
                          <a:ea typeface="宋体" panose="02010600030101010101" pitchFamily="2" charset="-122"/>
                        </a:rPr>
                        <a:t>啤酒</a:t>
                      </a:r>
                      <a:endParaRPr kumimoji="0" lang="zh-CN" altLang="en-US" sz="1600" b="1" i="0" u="none" strike="noStrike" cap="none" normalizeH="0" baseline="0">
                        <a:ln>
                          <a:noFill/>
                        </a:ln>
                        <a:solidFill>
                          <a:srgbClr val="FFFFFF"/>
                        </a:solidFill>
                        <a:effectLst/>
                        <a:latin typeface="Arial" panose="020B0604020202020204" pitchFamily="34" charset="0"/>
                        <a:ea typeface="宋体" panose="02010600030101010101" pitchFamily="2" charset="-122"/>
                      </a:endParaRPr>
                    </a:p>
                  </a:txBody>
                  <a:tcPr marT="45573" marB="4557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rgbClr val="FFFFFF"/>
                          </a:solidFill>
                          <a:effectLst/>
                          <a:latin typeface="Arial" panose="020B0604020202020204" pitchFamily="34" charset="0"/>
                          <a:ea typeface="宋体" panose="02010600030101010101" pitchFamily="2" charset="-122"/>
                        </a:rPr>
                        <a:t>尿布</a:t>
                      </a:r>
                      <a:endParaRPr kumimoji="0" lang="zh-CN" altLang="en-US" sz="1600" b="1" i="0" u="none" strike="noStrike" cap="none" normalizeH="0" baseline="0">
                        <a:ln>
                          <a:noFill/>
                        </a:ln>
                        <a:solidFill>
                          <a:srgbClr val="FFFFFF"/>
                        </a:solidFill>
                        <a:effectLst/>
                        <a:latin typeface="Arial" panose="020B0604020202020204" pitchFamily="34" charset="0"/>
                        <a:ea typeface="宋体" panose="02010600030101010101" pitchFamily="2" charset="-122"/>
                      </a:endParaRPr>
                    </a:p>
                  </a:txBody>
                  <a:tcPr marT="45573" marB="4557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rgbClr val="FFFFFF"/>
                          </a:solidFill>
                          <a:effectLst/>
                          <a:latin typeface="Arial" panose="020B0604020202020204" pitchFamily="34" charset="0"/>
                          <a:ea typeface="宋体" panose="02010600030101010101" pitchFamily="2" charset="-122"/>
                        </a:rPr>
                        <a:t>面包</a:t>
                      </a:r>
                      <a:endParaRPr kumimoji="0" lang="zh-CN" altLang="en-US" sz="1600" b="1" i="0" u="none" strike="noStrike" cap="none" normalizeH="0" baseline="0">
                        <a:ln>
                          <a:noFill/>
                        </a:ln>
                        <a:solidFill>
                          <a:srgbClr val="FFFFFF"/>
                        </a:solidFill>
                        <a:effectLst/>
                        <a:latin typeface="Arial" panose="020B0604020202020204" pitchFamily="34" charset="0"/>
                        <a:ea typeface="宋体" panose="02010600030101010101" pitchFamily="2" charset="-122"/>
                      </a:endParaRPr>
                    </a:p>
                  </a:txBody>
                  <a:tcPr marT="45573" marB="4557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rgbClr val="FFFFFF"/>
                          </a:solidFill>
                          <a:effectLst/>
                          <a:latin typeface="Arial" panose="020B0604020202020204" pitchFamily="34" charset="0"/>
                          <a:ea typeface="宋体" panose="02010600030101010101" pitchFamily="2" charset="-122"/>
                        </a:rPr>
                        <a:t>炸鸡</a:t>
                      </a:r>
                      <a:endParaRPr kumimoji="0" lang="zh-CN" altLang="en-US" sz="1600" b="1" i="0" u="none" strike="noStrike" cap="none" normalizeH="0" baseline="0">
                        <a:ln>
                          <a:noFill/>
                        </a:ln>
                        <a:solidFill>
                          <a:srgbClr val="FFFFFF"/>
                        </a:solidFill>
                        <a:effectLst/>
                        <a:latin typeface="Arial" panose="020B0604020202020204" pitchFamily="34" charset="0"/>
                        <a:ea typeface="宋体" panose="02010600030101010101" pitchFamily="2" charset="-122"/>
                      </a:endParaRPr>
                    </a:p>
                  </a:txBody>
                  <a:tcPr marT="45573" marB="4557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34963">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Arial" panose="020B0604020202020204" pitchFamily="34" charset="0"/>
                          <a:ea typeface="宋体" panose="02010600030101010101" pitchFamily="2" charset="-122"/>
                        </a:rPr>
                        <a:t>7</a:t>
                      </a:r>
                      <a:endParaRPr kumimoji="0" lang="zh-CN" altLang="en-US" sz="16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T="45573" marB="4557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Arial" panose="020B0604020202020204" pitchFamily="34" charset="0"/>
                          <a:ea typeface="宋体" panose="02010600030101010101" pitchFamily="2" charset="-122"/>
                        </a:rPr>
                        <a:t>6</a:t>
                      </a:r>
                      <a:endParaRPr kumimoji="0" lang="zh-CN" altLang="en-US" sz="16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T="45573" marB="4557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Arial" panose="020B0604020202020204" pitchFamily="34" charset="0"/>
                          <a:ea typeface="宋体" panose="02010600030101010101" pitchFamily="2" charset="-122"/>
                        </a:rPr>
                        <a:t>6</a:t>
                      </a:r>
                      <a:endParaRPr kumimoji="0" lang="zh-CN" altLang="en-US" sz="16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T="45573" marB="4557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00"/>
                          </a:solidFill>
                          <a:effectLst/>
                          <a:latin typeface="Arial" panose="020B0604020202020204" pitchFamily="34" charset="0"/>
                          <a:ea typeface="宋体" panose="02010600030101010101" pitchFamily="2" charset="-122"/>
                        </a:rPr>
                        <a:t>2</a:t>
                      </a:r>
                      <a:endParaRPr kumimoji="0" lang="zh-CN" altLang="en-US" sz="16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T="45573" marB="4557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2</a:t>
                      </a:r>
                      <a:endParaRPr kumimoji="0" lang="zh-CN" altLang="en-US" sz="16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T="45573" marB="4557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tr>
            </a:tbl>
          </a:graphicData>
        </a:graphic>
      </p:graphicFrame>
      <p:sp>
        <p:nvSpPr>
          <p:cNvPr id="2" name="文本框 1"/>
          <p:cNvSpPr txBox="1"/>
          <p:nvPr/>
        </p:nvSpPr>
        <p:spPr>
          <a:xfrm>
            <a:off x="4499992" y="3607965"/>
            <a:ext cx="3908442" cy="369332"/>
          </a:xfrm>
          <a:prstGeom prst="rect">
            <a:avLst/>
          </a:prstGeom>
          <a:noFill/>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b="1" dirty="0">
                <a:solidFill>
                  <a:srgbClr val="404040"/>
                </a:solidFill>
                <a:latin typeface="宋体" panose="02010600030101010101" pitchFamily="2" charset="-122"/>
              </a:rPr>
              <a:t>挖掘从表头</a:t>
            </a:r>
            <a:r>
              <a:rPr kumimoji="1" lang="en-US" altLang="zh-CN" b="1" dirty="0">
                <a:solidFill>
                  <a:srgbClr val="404040"/>
                </a:solidFill>
                <a:latin typeface="宋体" panose="02010600030101010101" pitchFamily="2" charset="-122"/>
              </a:rPr>
              <a:t>header</a:t>
            </a:r>
            <a:r>
              <a:rPr kumimoji="1" lang="zh-CN" altLang="en-US" b="1" dirty="0">
                <a:solidFill>
                  <a:srgbClr val="404040"/>
                </a:solidFill>
                <a:latin typeface="宋体" panose="02010600030101010101" pitchFamily="2" charset="-122"/>
              </a:rPr>
              <a:t>的最后一个项开始</a:t>
            </a:r>
            <a:endParaRPr kumimoji="1" lang="zh-CN" altLang="en-US" b="1" dirty="0">
              <a:solidFill>
                <a:srgbClr val="404040"/>
              </a:solidFill>
              <a:latin typeface="宋体" panose="02010600030101010101" pitchFamily="2" charset="-122"/>
            </a:endParaRPr>
          </a:p>
        </p:txBody>
      </p:sp>
      <p:sp>
        <p:nvSpPr>
          <p:cNvPr id="38" name="标题 2"/>
          <p:cNvSpPr txBox="1">
            <a:spLocks noChangeArrowheads="1"/>
          </p:cNvSpPr>
          <p:nvPr/>
        </p:nvSpPr>
        <p:spPr bwMode="auto">
          <a:xfrm>
            <a:off x="457200" y="457200"/>
            <a:ext cx="822960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lstStyle>
            <a:lvl1pPr algn="l" rtl="0" eaLnBrk="0" fontAlgn="base" hangingPunct="0">
              <a:spcBef>
                <a:spcPct val="0"/>
              </a:spcBef>
              <a:spcAft>
                <a:spcPct val="0"/>
              </a:spcAft>
              <a:defRPr sz="4400" kern="12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9pPr>
          </a:lstStyle>
          <a:p>
            <a:r>
              <a:rPr lang="en-US" altLang="zh-CN" sz="3200" b="1" dirty="0">
                <a:solidFill>
                  <a:schemeClr val="accent1">
                    <a:lumMod val="25000"/>
                  </a:schemeClr>
                </a:solidFill>
                <a:effectLst>
                  <a:outerShdw blurRad="38100" dist="38100" dir="2700000" algn="tl">
                    <a:srgbClr val="000000">
                      <a:alpha val="43137"/>
                    </a:srgbClr>
                  </a:outerShdw>
                </a:effectLst>
              </a:rPr>
              <a:t>6.3.2</a:t>
            </a:r>
            <a:r>
              <a:rPr lang="zh-CN" altLang="en-US" sz="3200" b="1" dirty="0">
                <a:solidFill>
                  <a:schemeClr val="accent1">
                    <a:lumMod val="25000"/>
                  </a:schemeClr>
                </a:solidFill>
                <a:effectLst>
                  <a:outerShdw blurRad="38100" dist="38100" dir="2700000" algn="tl">
                    <a:srgbClr val="000000">
                      <a:alpha val="43137"/>
                    </a:srgbClr>
                  </a:outerShdw>
                </a:effectLst>
              </a:rPr>
              <a:t>、</a:t>
            </a:r>
            <a:r>
              <a:rPr lang="en-US" altLang="zh-CN" sz="3200" b="1" dirty="0">
                <a:solidFill>
                  <a:schemeClr val="accent1">
                    <a:lumMod val="25000"/>
                  </a:schemeClr>
                </a:solidFill>
                <a:effectLst>
                  <a:outerShdw blurRad="38100" dist="38100" dir="2700000" algn="tl">
                    <a:srgbClr val="000000">
                      <a:alpha val="43137"/>
                    </a:srgbClr>
                  </a:outerShdw>
                </a:effectLst>
              </a:rPr>
              <a:t>FP-growth</a:t>
            </a:r>
            <a:r>
              <a:rPr lang="zh-CN" altLang="en-US" sz="3200" b="1" dirty="0">
                <a:solidFill>
                  <a:schemeClr val="accent1">
                    <a:lumMod val="25000"/>
                  </a:schemeClr>
                </a:solidFill>
                <a:effectLst>
                  <a:outerShdw blurRad="38100" dist="38100" dir="2700000" algn="tl">
                    <a:srgbClr val="000000">
                      <a:alpha val="43137"/>
                    </a:srgbClr>
                  </a:outerShdw>
                </a:effectLst>
              </a:rPr>
              <a:t>算法演示</a:t>
            </a:r>
            <a:r>
              <a:rPr lang="en-US" altLang="zh-CN" sz="3200" b="1" dirty="0">
                <a:solidFill>
                  <a:schemeClr val="accent1">
                    <a:lumMod val="25000"/>
                  </a:schemeClr>
                </a:solidFill>
                <a:effectLst>
                  <a:outerShdw blurRad="38100" dist="38100" dir="2700000" algn="tl">
                    <a:srgbClr val="000000">
                      <a:alpha val="43137"/>
                    </a:srgbClr>
                  </a:outerShdw>
                </a:effectLst>
              </a:rPr>
              <a:t>—FP</a:t>
            </a:r>
            <a:r>
              <a:rPr lang="zh-CN" altLang="en-US" sz="3200" b="1" dirty="0">
                <a:solidFill>
                  <a:schemeClr val="accent1">
                    <a:lumMod val="25000"/>
                  </a:schemeClr>
                </a:solidFill>
                <a:effectLst>
                  <a:outerShdw blurRad="38100" dist="38100" dir="2700000" algn="tl">
                    <a:srgbClr val="000000">
                      <a:alpha val="43137"/>
                    </a:srgbClr>
                  </a:outerShdw>
                </a:effectLst>
              </a:rPr>
              <a:t>树挖掘</a:t>
            </a:r>
            <a:endParaRPr lang="zh-CN" altLang="en-US" sz="3200" b="1" dirty="0">
              <a:solidFill>
                <a:schemeClr val="accent1">
                  <a:lumMod val="25000"/>
                </a:schemeClr>
              </a:solidFill>
              <a:effectLst>
                <a:outerShdw blurRad="38100" dist="38100" dir="2700000" algn="tl">
                  <a:srgbClr val="000000">
                    <a:alpha val="43137"/>
                  </a:srgbClr>
                </a:outerShdw>
              </a:effectLst>
            </a:endParaRPr>
          </a:p>
        </p:txBody>
      </p:sp>
      <p:sp>
        <p:nvSpPr>
          <p:cNvPr id="39" name="文本框 38"/>
          <p:cNvSpPr txBox="1"/>
          <p:nvPr/>
        </p:nvSpPr>
        <p:spPr>
          <a:xfrm>
            <a:off x="4499992" y="1797702"/>
            <a:ext cx="4031257" cy="1477328"/>
          </a:xfrm>
          <a:prstGeom prst="rect">
            <a:avLst/>
          </a:prstGeom>
          <a:noFill/>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b="1" dirty="0">
                <a:solidFill>
                  <a:srgbClr val="404040"/>
                </a:solidFill>
                <a:latin typeface="宋体" panose="02010600030101010101" pitchFamily="2" charset="-122"/>
              </a:rPr>
              <a:t>由于每一个事务都被映射为</a:t>
            </a:r>
            <a:r>
              <a:rPr kumimoji="1" lang="en-US" altLang="zh-CN" b="1" dirty="0">
                <a:solidFill>
                  <a:srgbClr val="404040"/>
                </a:solidFill>
                <a:latin typeface="宋体" panose="02010600030101010101" pitchFamily="2" charset="-122"/>
              </a:rPr>
              <a:t>FP-</a:t>
            </a:r>
            <a:r>
              <a:rPr kumimoji="1" lang="zh-CN" altLang="en-US" b="1" dirty="0">
                <a:solidFill>
                  <a:srgbClr val="404040"/>
                </a:solidFill>
                <a:latin typeface="宋体" panose="02010600030101010101" pitchFamily="2" charset="-122"/>
              </a:rPr>
              <a:t>树中的一条路径，且结点代表项和项的支持数，因此通过直接考察包含特定结点</a:t>
            </a:r>
            <a:r>
              <a:rPr kumimoji="1" lang="en-US" altLang="zh-CN" b="1" dirty="0">
                <a:solidFill>
                  <a:srgbClr val="404040"/>
                </a:solidFill>
                <a:latin typeface="宋体" panose="02010600030101010101" pitchFamily="2" charset="-122"/>
              </a:rPr>
              <a:t>(</a:t>
            </a:r>
            <a:r>
              <a:rPr kumimoji="1" lang="zh-CN" altLang="en-US" b="1" dirty="0">
                <a:solidFill>
                  <a:srgbClr val="404040"/>
                </a:solidFill>
                <a:latin typeface="宋体" panose="02010600030101010101" pitchFamily="2" charset="-122"/>
              </a:rPr>
              <a:t>如炸鸡</a:t>
            </a:r>
            <a:r>
              <a:rPr kumimoji="1" lang="en-US" altLang="zh-CN" b="1" dirty="0">
                <a:solidFill>
                  <a:srgbClr val="404040"/>
                </a:solidFill>
                <a:latin typeface="宋体" panose="02010600030101010101" pitchFamily="2" charset="-122"/>
              </a:rPr>
              <a:t>)</a:t>
            </a:r>
            <a:r>
              <a:rPr kumimoji="1" lang="zh-CN" altLang="en-US" b="1" dirty="0">
                <a:solidFill>
                  <a:srgbClr val="404040"/>
                </a:solidFill>
                <a:latin typeface="宋体" panose="02010600030101010101" pitchFamily="2" charset="-122"/>
              </a:rPr>
              <a:t>的路径，就可以发现以特定结点</a:t>
            </a:r>
            <a:r>
              <a:rPr kumimoji="1" lang="en-US" altLang="zh-CN" b="1" dirty="0">
                <a:solidFill>
                  <a:srgbClr val="404040"/>
                </a:solidFill>
                <a:latin typeface="宋体" panose="02010600030101010101" pitchFamily="2" charset="-122"/>
              </a:rPr>
              <a:t>(</a:t>
            </a:r>
            <a:r>
              <a:rPr kumimoji="1" lang="zh-CN" altLang="en-US" b="1" dirty="0">
                <a:solidFill>
                  <a:srgbClr val="404040"/>
                </a:solidFill>
                <a:latin typeface="宋体" panose="02010600030101010101" pitchFamily="2" charset="-122"/>
              </a:rPr>
              <a:t>如炸鸡</a:t>
            </a:r>
            <a:r>
              <a:rPr kumimoji="1" lang="en-US" altLang="zh-CN" b="1" dirty="0">
                <a:solidFill>
                  <a:srgbClr val="404040"/>
                </a:solidFill>
                <a:latin typeface="宋体" panose="02010600030101010101" pitchFamily="2" charset="-122"/>
              </a:rPr>
              <a:t>)</a:t>
            </a:r>
            <a:r>
              <a:rPr kumimoji="1" lang="zh-CN" altLang="en-US" b="1" dirty="0">
                <a:solidFill>
                  <a:srgbClr val="404040"/>
                </a:solidFill>
                <a:latin typeface="宋体" panose="02010600030101010101" pitchFamily="2" charset="-122"/>
              </a:rPr>
              <a:t>结尾的频繁项集。</a:t>
            </a:r>
            <a:endParaRPr kumimoji="1" lang="zh-CN" altLang="en-US" b="1" dirty="0">
              <a:solidFill>
                <a:srgbClr val="404040"/>
              </a:solidFill>
              <a:latin typeface="宋体" panose="02010600030101010101" pitchFamily="2" charset="-122"/>
            </a:endParaRPr>
          </a:p>
        </p:txBody>
      </p:sp>
    </p:spTree>
  </p:cSld>
  <p:clrMapOvr>
    <a:masterClrMapping/>
  </p:clrMapOvr>
  <p:transition spd="med" advTm="0"/>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椭圆 79"/>
          <p:cNvSpPr/>
          <p:nvPr/>
        </p:nvSpPr>
        <p:spPr>
          <a:xfrm>
            <a:off x="6551166" y="2625948"/>
            <a:ext cx="144463" cy="1444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kumimoji="1" lang="zh-CN" altLang="en-US"/>
          </a:p>
        </p:txBody>
      </p:sp>
      <p:sp>
        <p:nvSpPr>
          <p:cNvPr id="81" name="文本框 80"/>
          <p:cNvSpPr txBox="1"/>
          <p:nvPr/>
        </p:nvSpPr>
        <p:spPr>
          <a:xfrm>
            <a:off x="6721029" y="2549748"/>
            <a:ext cx="457200" cy="277813"/>
          </a:xfrm>
          <a:prstGeom prst="rect">
            <a:avLst/>
          </a:prstGeom>
          <a:noFill/>
        </p:spPr>
        <p:txBody>
          <a:bodyPr wrap="none">
            <a:spAutoFit/>
          </a:bodyPr>
          <a:lstStyle/>
          <a:p>
            <a:pPr>
              <a:defRPr/>
            </a:pPr>
            <a:r>
              <a:rPr kumimoji="1"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null</a:t>
            </a:r>
            <a:endParaRPr kumimoji="1"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2" name="椭圆 81"/>
          <p:cNvSpPr/>
          <p:nvPr/>
        </p:nvSpPr>
        <p:spPr>
          <a:xfrm>
            <a:off x="5957441" y="3206973"/>
            <a:ext cx="142875" cy="1444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kumimoji="1" lang="zh-CN" altLang="en-US"/>
          </a:p>
        </p:txBody>
      </p:sp>
      <p:sp>
        <p:nvSpPr>
          <p:cNvPr id="58373" name="文本框 82"/>
          <p:cNvSpPr txBox="1">
            <a:spLocks noChangeArrowheads="1"/>
          </p:cNvSpPr>
          <p:nvPr/>
        </p:nvSpPr>
        <p:spPr bwMode="auto">
          <a:xfrm>
            <a:off x="6101904" y="3149823"/>
            <a:ext cx="6191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kumimoji="1" lang="zh-CN" altLang="en-US" sz="1200">
                <a:solidFill>
                  <a:srgbClr val="404040"/>
                </a:solidFill>
                <a:latin typeface="微软雅黑" panose="020B0503020204020204" pitchFamily="34" charset="-122"/>
                <a:ea typeface="微软雅黑" panose="020B0503020204020204" pitchFamily="34" charset="-122"/>
              </a:rPr>
              <a:t>牛奶</a:t>
            </a:r>
            <a:r>
              <a:rPr kumimoji="1" lang="en-US" altLang="zh-CN" sz="1200">
                <a:solidFill>
                  <a:srgbClr val="404040"/>
                </a:solidFill>
                <a:latin typeface="微软雅黑" panose="020B0503020204020204" pitchFamily="34" charset="-122"/>
                <a:ea typeface="微软雅黑" panose="020B0503020204020204" pitchFamily="34" charset="-122"/>
              </a:rPr>
              <a:t>:7</a:t>
            </a:r>
            <a:endParaRPr kumimoji="1" lang="zh-CN" altLang="en-US" sz="1200">
              <a:solidFill>
                <a:srgbClr val="404040"/>
              </a:solidFill>
              <a:latin typeface="微软雅黑" panose="020B0503020204020204" pitchFamily="34" charset="-122"/>
              <a:ea typeface="微软雅黑" panose="020B0503020204020204" pitchFamily="34" charset="-122"/>
            </a:endParaRPr>
          </a:p>
        </p:txBody>
      </p:sp>
      <p:sp>
        <p:nvSpPr>
          <p:cNvPr id="84" name="椭圆 83"/>
          <p:cNvSpPr/>
          <p:nvPr/>
        </p:nvSpPr>
        <p:spPr>
          <a:xfrm>
            <a:off x="7211566" y="3187923"/>
            <a:ext cx="144463" cy="1428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kumimoji="1" lang="zh-CN" altLang="en-US"/>
          </a:p>
        </p:txBody>
      </p:sp>
      <p:sp>
        <p:nvSpPr>
          <p:cNvPr id="58375" name="文本框 84"/>
          <p:cNvSpPr txBox="1">
            <a:spLocks noChangeArrowheads="1"/>
          </p:cNvSpPr>
          <p:nvPr/>
        </p:nvSpPr>
        <p:spPr bwMode="auto">
          <a:xfrm>
            <a:off x="7365554" y="3121248"/>
            <a:ext cx="61753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kumimoji="1" lang="zh-CN" altLang="en-US" sz="1200">
                <a:solidFill>
                  <a:srgbClr val="404040"/>
                </a:solidFill>
                <a:latin typeface="微软雅黑" panose="020B0503020204020204" pitchFamily="34" charset="-122"/>
                <a:ea typeface="微软雅黑" panose="020B0503020204020204" pitchFamily="34" charset="-122"/>
              </a:rPr>
              <a:t>啤酒</a:t>
            </a:r>
            <a:r>
              <a:rPr kumimoji="1" lang="en-US" altLang="zh-CN" sz="1200">
                <a:solidFill>
                  <a:srgbClr val="404040"/>
                </a:solidFill>
                <a:latin typeface="微软雅黑" panose="020B0503020204020204" pitchFamily="34" charset="-122"/>
                <a:ea typeface="微软雅黑" panose="020B0503020204020204" pitchFamily="34" charset="-122"/>
              </a:rPr>
              <a:t>:2</a:t>
            </a:r>
            <a:endParaRPr kumimoji="1" lang="zh-CN" altLang="en-US" sz="1200">
              <a:solidFill>
                <a:srgbClr val="404040"/>
              </a:solidFill>
              <a:latin typeface="微软雅黑" panose="020B0503020204020204" pitchFamily="34" charset="-122"/>
              <a:ea typeface="微软雅黑" panose="020B0503020204020204" pitchFamily="34" charset="-122"/>
            </a:endParaRPr>
          </a:p>
        </p:txBody>
      </p:sp>
      <p:sp>
        <p:nvSpPr>
          <p:cNvPr id="86" name="椭圆 85"/>
          <p:cNvSpPr/>
          <p:nvPr/>
        </p:nvSpPr>
        <p:spPr>
          <a:xfrm>
            <a:off x="5290691" y="3956273"/>
            <a:ext cx="144463" cy="1444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kumimoji="1" lang="zh-CN" altLang="en-US"/>
          </a:p>
        </p:txBody>
      </p:sp>
      <p:sp>
        <p:nvSpPr>
          <p:cNvPr id="58377" name="文本框 86"/>
          <p:cNvSpPr txBox="1">
            <a:spLocks noChangeArrowheads="1"/>
          </p:cNvSpPr>
          <p:nvPr/>
        </p:nvSpPr>
        <p:spPr bwMode="auto">
          <a:xfrm>
            <a:off x="5476429" y="3889598"/>
            <a:ext cx="6191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kumimoji="1" lang="zh-CN" altLang="en-US" sz="1200">
                <a:solidFill>
                  <a:srgbClr val="404040"/>
                </a:solidFill>
                <a:latin typeface="微软雅黑" panose="020B0503020204020204" pitchFamily="34" charset="-122"/>
                <a:ea typeface="微软雅黑" panose="020B0503020204020204" pitchFamily="34" charset="-122"/>
              </a:rPr>
              <a:t>啤酒</a:t>
            </a:r>
            <a:r>
              <a:rPr kumimoji="1" lang="en-US" altLang="zh-CN" sz="1200">
                <a:solidFill>
                  <a:srgbClr val="404040"/>
                </a:solidFill>
                <a:latin typeface="微软雅黑" panose="020B0503020204020204" pitchFamily="34" charset="-122"/>
                <a:ea typeface="微软雅黑" panose="020B0503020204020204" pitchFamily="34" charset="-122"/>
              </a:rPr>
              <a:t>:4</a:t>
            </a:r>
            <a:endParaRPr kumimoji="1" lang="zh-CN" altLang="en-US" sz="1200">
              <a:solidFill>
                <a:srgbClr val="404040"/>
              </a:solidFill>
              <a:latin typeface="微软雅黑" panose="020B0503020204020204" pitchFamily="34" charset="-122"/>
              <a:ea typeface="微软雅黑" panose="020B0503020204020204" pitchFamily="34" charset="-122"/>
            </a:endParaRPr>
          </a:p>
        </p:txBody>
      </p:sp>
      <p:sp>
        <p:nvSpPr>
          <p:cNvPr id="88" name="椭圆 87"/>
          <p:cNvSpPr/>
          <p:nvPr/>
        </p:nvSpPr>
        <p:spPr>
          <a:xfrm>
            <a:off x="6152704" y="3956273"/>
            <a:ext cx="144462" cy="1444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kumimoji="1" lang="zh-CN" altLang="en-US"/>
          </a:p>
        </p:txBody>
      </p:sp>
      <p:sp>
        <p:nvSpPr>
          <p:cNvPr id="58379" name="文本框 88"/>
          <p:cNvSpPr txBox="1">
            <a:spLocks noChangeArrowheads="1"/>
          </p:cNvSpPr>
          <p:nvPr/>
        </p:nvSpPr>
        <p:spPr bwMode="auto">
          <a:xfrm>
            <a:off x="6336854" y="3878486"/>
            <a:ext cx="61912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kumimoji="1" lang="zh-CN" altLang="en-US" sz="1200">
                <a:solidFill>
                  <a:srgbClr val="404040"/>
                </a:solidFill>
                <a:latin typeface="微软雅黑" panose="020B0503020204020204" pitchFamily="34" charset="-122"/>
                <a:ea typeface="微软雅黑" panose="020B0503020204020204" pitchFamily="34" charset="-122"/>
              </a:rPr>
              <a:t>面包</a:t>
            </a:r>
            <a:r>
              <a:rPr kumimoji="1" lang="en-US" altLang="zh-CN" sz="1200">
                <a:solidFill>
                  <a:srgbClr val="404040"/>
                </a:solidFill>
                <a:latin typeface="微软雅黑" panose="020B0503020204020204" pitchFamily="34" charset="-122"/>
                <a:ea typeface="微软雅黑" panose="020B0503020204020204" pitchFamily="34" charset="-122"/>
              </a:rPr>
              <a:t>:2</a:t>
            </a:r>
            <a:endParaRPr kumimoji="1" lang="zh-CN" altLang="en-US" sz="1200">
              <a:solidFill>
                <a:srgbClr val="404040"/>
              </a:solidFill>
              <a:latin typeface="微软雅黑" panose="020B0503020204020204" pitchFamily="34" charset="-122"/>
              <a:ea typeface="微软雅黑" panose="020B0503020204020204" pitchFamily="34" charset="-122"/>
            </a:endParaRPr>
          </a:p>
        </p:txBody>
      </p:sp>
      <p:sp>
        <p:nvSpPr>
          <p:cNvPr id="90" name="椭圆 89"/>
          <p:cNvSpPr/>
          <p:nvPr/>
        </p:nvSpPr>
        <p:spPr>
          <a:xfrm>
            <a:off x="7014716" y="3956273"/>
            <a:ext cx="144463" cy="1444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kumimoji="1" lang="zh-CN" altLang="en-US"/>
          </a:p>
        </p:txBody>
      </p:sp>
      <p:sp>
        <p:nvSpPr>
          <p:cNvPr id="58381" name="文本框 90"/>
          <p:cNvSpPr txBox="1">
            <a:spLocks noChangeArrowheads="1"/>
          </p:cNvSpPr>
          <p:nvPr/>
        </p:nvSpPr>
        <p:spPr bwMode="auto">
          <a:xfrm>
            <a:off x="7190929" y="3883248"/>
            <a:ext cx="61912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kumimoji="1" lang="zh-CN" altLang="en-US" sz="1200">
                <a:solidFill>
                  <a:srgbClr val="404040"/>
                </a:solidFill>
                <a:latin typeface="微软雅黑" panose="020B0503020204020204" pitchFamily="34" charset="-122"/>
                <a:ea typeface="微软雅黑" panose="020B0503020204020204" pitchFamily="34" charset="-122"/>
              </a:rPr>
              <a:t>尿布</a:t>
            </a:r>
            <a:r>
              <a:rPr kumimoji="1" lang="en-US" altLang="zh-CN" sz="1200">
                <a:solidFill>
                  <a:srgbClr val="404040"/>
                </a:solidFill>
                <a:latin typeface="微软雅黑" panose="020B0503020204020204" pitchFamily="34" charset="-122"/>
                <a:ea typeface="微软雅黑" panose="020B0503020204020204" pitchFamily="34" charset="-122"/>
              </a:rPr>
              <a:t>:1</a:t>
            </a:r>
            <a:endParaRPr kumimoji="1" lang="zh-CN" altLang="en-US" sz="1200">
              <a:solidFill>
                <a:srgbClr val="404040"/>
              </a:solidFill>
              <a:latin typeface="微软雅黑" panose="020B0503020204020204" pitchFamily="34" charset="-122"/>
              <a:ea typeface="微软雅黑" panose="020B0503020204020204" pitchFamily="34" charset="-122"/>
            </a:endParaRPr>
          </a:p>
        </p:txBody>
      </p:sp>
      <p:sp>
        <p:nvSpPr>
          <p:cNvPr id="92" name="椭圆 91"/>
          <p:cNvSpPr/>
          <p:nvPr/>
        </p:nvSpPr>
        <p:spPr>
          <a:xfrm>
            <a:off x="8041829" y="3956273"/>
            <a:ext cx="144462" cy="1444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kumimoji="1" lang="zh-CN" altLang="en-US"/>
          </a:p>
        </p:txBody>
      </p:sp>
      <p:sp>
        <p:nvSpPr>
          <p:cNvPr id="58383" name="文本框 92"/>
          <p:cNvSpPr txBox="1">
            <a:spLocks noChangeArrowheads="1"/>
          </p:cNvSpPr>
          <p:nvPr/>
        </p:nvSpPr>
        <p:spPr bwMode="auto">
          <a:xfrm>
            <a:off x="8206929" y="3883248"/>
            <a:ext cx="61912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kumimoji="1" lang="zh-CN" altLang="en-US" sz="1200">
                <a:solidFill>
                  <a:srgbClr val="404040"/>
                </a:solidFill>
                <a:latin typeface="微软雅黑" panose="020B0503020204020204" pitchFamily="34" charset="-122"/>
                <a:ea typeface="微软雅黑" panose="020B0503020204020204" pitchFamily="34" charset="-122"/>
              </a:rPr>
              <a:t>尿布</a:t>
            </a:r>
            <a:r>
              <a:rPr kumimoji="1" lang="en-US" altLang="zh-CN" sz="1200">
                <a:solidFill>
                  <a:srgbClr val="404040"/>
                </a:solidFill>
                <a:latin typeface="微软雅黑" panose="020B0503020204020204" pitchFamily="34" charset="-122"/>
                <a:ea typeface="微软雅黑" panose="020B0503020204020204" pitchFamily="34" charset="-122"/>
              </a:rPr>
              <a:t>:2</a:t>
            </a:r>
            <a:endParaRPr kumimoji="1" lang="zh-CN" altLang="en-US" sz="1200">
              <a:solidFill>
                <a:srgbClr val="404040"/>
              </a:solidFill>
              <a:latin typeface="微软雅黑" panose="020B0503020204020204" pitchFamily="34" charset="-122"/>
              <a:ea typeface="微软雅黑" panose="020B0503020204020204" pitchFamily="34" charset="-122"/>
            </a:endParaRPr>
          </a:p>
        </p:txBody>
      </p:sp>
      <p:sp>
        <p:nvSpPr>
          <p:cNvPr id="94" name="椭圆 93"/>
          <p:cNvSpPr/>
          <p:nvPr/>
        </p:nvSpPr>
        <p:spPr>
          <a:xfrm>
            <a:off x="4716016" y="4724623"/>
            <a:ext cx="144463" cy="1444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kumimoji="1" lang="zh-CN" altLang="en-US"/>
          </a:p>
        </p:txBody>
      </p:sp>
      <p:sp>
        <p:nvSpPr>
          <p:cNvPr id="58385" name="文本框 94"/>
          <p:cNvSpPr txBox="1">
            <a:spLocks noChangeArrowheads="1"/>
          </p:cNvSpPr>
          <p:nvPr/>
        </p:nvSpPr>
        <p:spPr bwMode="auto">
          <a:xfrm>
            <a:off x="4892229" y="4667473"/>
            <a:ext cx="6191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kumimoji="1" lang="zh-CN" altLang="en-US" sz="1200">
                <a:solidFill>
                  <a:srgbClr val="404040"/>
                </a:solidFill>
                <a:latin typeface="微软雅黑" panose="020B0503020204020204" pitchFamily="34" charset="-122"/>
                <a:ea typeface="微软雅黑" panose="020B0503020204020204" pitchFamily="34" charset="-122"/>
              </a:rPr>
              <a:t>炸鸡</a:t>
            </a:r>
            <a:r>
              <a:rPr kumimoji="1" lang="en-US" altLang="zh-CN" sz="1200">
                <a:solidFill>
                  <a:srgbClr val="404040"/>
                </a:solidFill>
                <a:latin typeface="微软雅黑" panose="020B0503020204020204" pitchFamily="34" charset="-122"/>
                <a:ea typeface="微软雅黑" panose="020B0503020204020204" pitchFamily="34" charset="-122"/>
              </a:rPr>
              <a:t>:1</a:t>
            </a:r>
            <a:endParaRPr kumimoji="1" lang="zh-CN" altLang="en-US" sz="1200">
              <a:solidFill>
                <a:srgbClr val="404040"/>
              </a:solidFill>
              <a:latin typeface="微软雅黑" panose="020B0503020204020204" pitchFamily="34" charset="-122"/>
              <a:ea typeface="微软雅黑" panose="020B0503020204020204" pitchFamily="34" charset="-122"/>
            </a:endParaRPr>
          </a:p>
        </p:txBody>
      </p:sp>
      <p:sp>
        <p:nvSpPr>
          <p:cNvPr id="96" name="椭圆 95"/>
          <p:cNvSpPr/>
          <p:nvPr/>
        </p:nvSpPr>
        <p:spPr>
          <a:xfrm>
            <a:off x="5663754" y="4730973"/>
            <a:ext cx="144462" cy="1444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kumimoji="1" lang="zh-CN" altLang="en-US"/>
          </a:p>
        </p:txBody>
      </p:sp>
      <p:sp>
        <p:nvSpPr>
          <p:cNvPr id="58387" name="文本框 96"/>
          <p:cNvSpPr txBox="1">
            <a:spLocks noChangeArrowheads="1"/>
          </p:cNvSpPr>
          <p:nvPr/>
        </p:nvSpPr>
        <p:spPr bwMode="auto">
          <a:xfrm>
            <a:off x="5833616" y="4664298"/>
            <a:ext cx="61912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kumimoji="1" lang="zh-CN" altLang="en-US" sz="1200">
                <a:solidFill>
                  <a:srgbClr val="404040"/>
                </a:solidFill>
                <a:latin typeface="微软雅黑" panose="020B0503020204020204" pitchFamily="34" charset="-122"/>
                <a:ea typeface="微软雅黑" panose="020B0503020204020204" pitchFamily="34" charset="-122"/>
              </a:rPr>
              <a:t>尿布</a:t>
            </a:r>
            <a:r>
              <a:rPr kumimoji="1" lang="en-US" altLang="zh-CN" sz="1200">
                <a:solidFill>
                  <a:srgbClr val="404040"/>
                </a:solidFill>
                <a:latin typeface="微软雅黑" panose="020B0503020204020204" pitchFamily="34" charset="-122"/>
                <a:ea typeface="微软雅黑" panose="020B0503020204020204" pitchFamily="34" charset="-122"/>
              </a:rPr>
              <a:t>:2</a:t>
            </a:r>
            <a:endParaRPr kumimoji="1" lang="zh-CN" altLang="en-US" sz="1200">
              <a:solidFill>
                <a:srgbClr val="404040"/>
              </a:solidFill>
              <a:latin typeface="微软雅黑" panose="020B0503020204020204" pitchFamily="34" charset="-122"/>
              <a:ea typeface="微软雅黑" panose="020B0503020204020204" pitchFamily="34" charset="-122"/>
            </a:endParaRPr>
          </a:p>
        </p:txBody>
      </p:sp>
      <p:sp>
        <p:nvSpPr>
          <p:cNvPr id="98" name="椭圆 97"/>
          <p:cNvSpPr/>
          <p:nvPr/>
        </p:nvSpPr>
        <p:spPr>
          <a:xfrm>
            <a:off x="6578154" y="4723036"/>
            <a:ext cx="144462" cy="1444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kumimoji="1" lang="zh-CN" altLang="en-US"/>
          </a:p>
        </p:txBody>
      </p:sp>
      <p:sp>
        <p:nvSpPr>
          <p:cNvPr id="58389" name="文本框 98"/>
          <p:cNvSpPr txBox="1">
            <a:spLocks noChangeArrowheads="1"/>
          </p:cNvSpPr>
          <p:nvPr/>
        </p:nvSpPr>
        <p:spPr bwMode="auto">
          <a:xfrm>
            <a:off x="6746429" y="4667473"/>
            <a:ext cx="6191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kumimoji="1" lang="zh-CN" altLang="en-US" sz="1200">
                <a:solidFill>
                  <a:srgbClr val="404040"/>
                </a:solidFill>
                <a:latin typeface="微软雅黑" panose="020B0503020204020204" pitchFamily="34" charset="-122"/>
                <a:ea typeface="微软雅黑" panose="020B0503020204020204" pitchFamily="34" charset="-122"/>
              </a:rPr>
              <a:t>面包</a:t>
            </a:r>
            <a:r>
              <a:rPr kumimoji="1" lang="en-US" altLang="zh-CN" sz="1200">
                <a:solidFill>
                  <a:srgbClr val="404040"/>
                </a:solidFill>
                <a:latin typeface="微软雅黑" panose="020B0503020204020204" pitchFamily="34" charset="-122"/>
                <a:ea typeface="微软雅黑" panose="020B0503020204020204" pitchFamily="34" charset="-122"/>
              </a:rPr>
              <a:t>:1</a:t>
            </a:r>
            <a:endParaRPr kumimoji="1" lang="zh-CN" altLang="en-US" sz="1200">
              <a:solidFill>
                <a:srgbClr val="404040"/>
              </a:solidFill>
              <a:latin typeface="微软雅黑" panose="020B0503020204020204" pitchFamily="34" charset="-122"/>
              <a:ea typeface="微软雅黑" panose="020B0503020204020204" pitchFamily="34" charset="-122"/>
            </a:endParaRPr>
          </a:p>
        </p:txBody>
      </p:sp>
      <p:sp>
        <p:nvSpPr>
          <p:cNvPr id="100" name="椭圆 99"/>
          <p:cNvSpPr/>
          <p:nvPr/>
        </p:nvSpPr>
        <p:spPr>
          <a:xfrm>
            <a:off x="5663754" y="5438998"/>
            <a:ext cx="144462" cy="1444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kumimoji="1" lang="zh-CN" altLang="en-US"/>
          </a:p>
        </p:txBody>
      </p:sp>
      <p:sp>
        <p:nvSpPr>
          <p:cNvPr id="58391" name="文本框 100"/>
          <p:cNvSpPr txBox="1">
            <a:spLocks noChangeArrowheads="1"/>
          </p:cNvSpPr>
          <p:nvPr/>
        </p:nvSpPr>
        <p:spPr bwMode="auto">
          <a:xfrm>
            <a:off x="5833616" y="5383436"/>
            <a:ext cx="61912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kumimoji="1" lang="zh-CN" altLang="en-US" sz="1200">
                <a:solidFill>
                  <a:srgbClr val="404040"/>
                </a:solidFill>
                <a:latin typeface="微软雅黑" panose="020B0503020204020204" pitchFamily="34" charset="-122"/>
                <a:ea typeface="微软雅黑" panose="020B0503020204020204" pitchFamily="34" charset="-122"/>
              </a:rPr>
              <a:t>炸鸡</a:t>
            </a:r>
            <a:r>
              <a:rPr kumimoji="1" lang="en-US" altLang="zh-CN" sz="1200">
                <a:solidFill>
                  <a:srgbClr val="404040"/>
                </a:solidFill>
                <a:latin typeface="微软雅黑" panose="020B0503020204020204" pitchFamily="34" charset="-122"/>
                <a:ea typeface="微软雅黑" panose="020B0503020204020204" pitchFamily="34" charset="-122"/>
              </a:rPr>
              <a:t>:1</a:t>
            </a:r>
            <a:endParaRPr kumimoji="1" lang="zh-CN" altLang="en-US" sz="1200">
              <a:solidFill>
                <a:srgbClr val="404040"/>
              </a:solidFill>
              <a:latin typeface="微软雅黑" panose="020B0503020204020204" pitchFamily="34" charset="-122"/>
              <a:ea typeface="微软雅黑" panose="020B0503020204020204" pitchFamily="34" charset="-122"/>
            </a:endParaRPr>
          </a:p>
        </p:txBody>
      </p:sp>
      <p:cxnSp>
        <p:nvCxnSpPr>
          <p:cNvPr id="102" name="直线连接符 101"/>
          <p:cNvCxnSpPr>
            <a:stCxn id="84" idx="3"/>
            <a:endCxn id="92" idx="7"/>
          </p:cNvCxnSpPr>
          <p:nvPr/>
        </p:nvCxnSpPr>
        <p:spPr>
          <a:xfrm flipH="1">
            <a:off x="6079679" y="2748186"/>
            <a:ext cx="493712" cy="47942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03" name="直线连接符 102"/>
          <p:cNvCxnSpPr>
            <a:stCxn id="84" idx="5"/>
            <a:endCxn id="94" idx="1"/>
          </p:cNvCxnSpPr>
          <p:nvPr/>
        </p:nvCxnSpPr>
        <p:spPr>
          <a:xfrm>
            <a:off x="6674991" y="2748186"/>
            <a:ext cx="557213" cy="46037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04" name="直线连接符 103"/>
          <p:cNvCxnSpPr>
            <a:stCxn id="92" idx="3"/>
            <a:endCxn id="96" idx="0"/>
          </p:cNvCxnSpPr>
          <p:nvPr/>
        </p:nvCxnSpPr>
        <p:spPr>
          <a:xfrm flipH="1">
            <a:off x="5363716" y="3329211"/>
            <a:ext cx="614363" cy="627062"/>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05" name="直线连接符 104"/>
          <p:cNvCxnSpPr>
            <a:stCxn id="92" idx="4"/>
            <a:endCxn id="98" idx="0"/>
          </p:cNvCxnSpPr>
          <p:nvPr/>
        </p:nvCxnSpPr>
        <p:spPr>
          <a:xfrm>
            <a:off x="6028879" y="3351436"/>
            <a:ext cx="195262" cy="60483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06" name="直线连接符 105"/>
          <p:cNvCxnSpPr>
            <a:stCxn id="96" idx="3"/>
            <a:endCxn id="104" idx="0"/>
          </p:cNvCxnSpPr>
          <p:nvPr/>
        </p:nvCxnSpPr>
        <p:spPr>
          <a:xfrm flipH="1">
            <a:off x="4787454" y="4078511"/>
            <a:ext cx="525462" cy="646112"/>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07" name="直线连接符 106"/>
          <p:cNvCxnSpPr>
            <a:stCxn id="96" idx="5"/>
            <a:endCxn id="106" idx="1"/>
          </p:cNvCxnSpPr>
          <p:nvPr/>
        </p:nvCxnSpPr>
        <p:spPr>
          <a:xfrm>
            <a:off x="5414516" y="4078511"/>
            <a:ext cx="271463" cy="67310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08" name="直线连接符 107"/>
          <p:cNvCxnSpPr>
            <a:stCxn id="106" idx="4"/>
            <a:endCxn id="110" idx="0"/>
          </p:cNvCxnSpPr>
          <p:nvPr/>
        </p:nvCxnSpPr>
        <p:spPr>
          <a:xfrm>
            <a:off x="5736779" y="4875436"/>
            <a:ext cx="0" cy="563562"/>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09" name="直线连接符 108"/>
          <p:cNvCxnSpPr>
            <a:stCxn id="96" idx="5"/>
            <a:endCxn id="108" idx="1"/>
          </p:cNvCxnSpPr>
          <p:nvPr/>
        </p:nvCxnSpPr>
        <p:spPr>
          <a:xfrm>
            <a:off x="5414516" y="4078511"/>
            <a:ext cx="1184275" cy="665162"/>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10" name="直线连接符 109"/>
          <p:cNvCxnSpPr>
            <a:stCxn id="92" idx="5"/>
            <a:endCxn id="100" idx="1"/>
          </p:cNvCxnSpPr>
          <p:nvPr/>
        </p:nvCxnSpPr>
        <p:spPr>
          <a:xfrm>
            <a:off x="6079679" y="3329211"/>
            <a:ext cx="955675" cy="64770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11" name="直线连接符 110"/>
          <p:cNvCxnSpPr>
            <a:stCxn id="94" idx="5"/>
            <a:endCxn id="102" idx="1"/>
          </p:cNvCxnSpPr>
          <p:nvPr/>
        </p:nvCxnSpPr>
        <p:spPr>
          <a:xfrm>
            <a:off x="7335391" y="3310161"/>
            <a:ext cx="727075" cy="66675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17" name="文本框 116"/>
          <p:cNvSpPr txBox="1"/>
          <p:nvPr/>
        </p:nvSpPr>
        <p:spPr>
          <a:xfrm>
            <a:off x="6411466" y="2219548"/>
            <a:ext cx="515938" cy="276225"/>
          </a:xfrm>
          <a:prstGeom prst="rect">
            <a:avLst/>
          </a:prstGeom>
          <a:noFill/>
        </p:spPr>
        <p:txBody>
          <a:bodyPr wrap="none">
            <a:spAutoFit/>
          </a:bodyPr>
          <a:lstStyle/>
          <a:p>
            <a:pPr>
              <a:defRPr/>
            </a:pPr>
            <a:r>
              <a:rPr kumimoji="1" lang="en-US" altLang="zh-CN" sz="1200">
                <a:solidFill>
                  <a:schemeClr val="tx1">
                    <a:lumMod val="75000"/>
                    <a:lumOff val="25000"/>
                  </a:schemeClr>
                </a:solidFill>
                <a:latin typeface="微软雅黑" panose="020B0503020204020204" pitchFamily="34" charset="-122"/>
                <a:ea typeface="微软雅黑" panose="020B0503020204020204" pitchFamily="34" charset="-122"/>
              </a:rPr>
              <a:t>FP</a:t>
            </a:r>
            <a:r>
              <a:rPr kumimoji="1"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树</a:t>
            </a:r>
            <a:endParaRPr kumimoji="1"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8403" name="文本框 1"/>
          <p:cNvSpPr txBox="1">
            <a:spLocks noChangeArrowheads="1"/>
          </p:cNvSpPr>
          <p:nvPr/>
        </p:nvSpPr>
        <p:spPr bwMode="auto">
          <a:xfrm>
            <a:off x="222598" y="1909509"/>
            <a:ext cx="5441156"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kumimoji="1" lang="zh-CN" altLang="en-US" sz="1800" b="1" dirty="0">
                <a:solidFill>
                  <a:srgbClr val="404040"/>
                </a:solidFill>
                <a:latin typeface="宋体" panose="02010600030101010101" pitchFamily="2" charset="-122"/>
              </a:rPr>
              <a:t>在</a:t>
            </a:r>
            <a:r>
              <a:rPr kumimoji="1" lang="en-US" altLang="zh-CN" sz="1800" b="1" dirty="0">
                <a:solidFill>
                  <a:srgbClr val="404040"/>
                </a:solidFill>
                <a:latin typeface="宋体" panose="02010600030101010101" pitchFamily="2" charset="-122"/>
              </a:rPr>
              <a:t>FP</a:t>
            </a:r>
            <a:r>
              <a:rPr kumimoji="1" lang="zh-CN" altLang="en-US" sz="1800" b="1" dirty="0">
                <a:solidFill>
                  <a:srgbClr val="404040"/>
                </a:solidFill>
                <a:latin typeface="宋体" panose="02010600030101010101" pitchFamily="2" charset="-122"/>
              </a:rPr>
              <a:t>树中可以看到，从根节点到炸鸡的路径有两条：</a:t>
            </a:r>
            <a:endParaRPr kumimoji="1" lang="en-US" altLang="zh-CN" sz="1800" b="1" dirty="0">
              <a:solidFill>
                <a:srgbClr val="404040"/>
              </a:solidFill>
              <a:latin typeface="宋体" panose="02010600030101010101" pitchFamily="2" charset="-122"/>
            </a:endParaRPr>
          </a:p>
          <a:p>
            <a:pPr>
              <a:spcBef>
                <a:spcPct val="0"/>
              </a:spcBef>
              <a:buClrTx/>
              <a:buSzTx/>
              <a:buFontTx/>
              <a:buNone/>
            </a:pPr>
            <a:r>
              <a:rPr kumimoji="1" lang="zh-CN" altLang="en-US" sz="1800" b="1" dirty="0">
                <a:solidFill>
                  <a:srgbClr val="404040"/>
                </a:solidFill>
                <a:latin typeface="宋体" panose="02010600030101010101" pitchFamily="2" charset="-122"/>
              </a:rPr>
              <a:t>☞ 牛奶</a:t>
            </a:r>
            <a:r>
              <a:rPr kumimoji="1" lang="en-US" altLang="zh-CN" sz="1800" b="1" dirty="0">
                <a:solidFill>
                  <a:srgbClr val="404040"/>
                </a:solidFill>
                <a:latin typeface="宋体" panose="02010600030101010101" pitchFamily="2" charset="-122"/>
              </a:rPr>
              <a:t>:7--&gt;</a:t>
            </a:r>
            <a:r>
              <a:rPr kumimoji="1" lang="zh-CN" altLang="en-US" sz="1800" b="1" dirty="0">
                <a:solidFill>
                  <a:srgbClr val="404040"/>
                </a:solidFill>
                <a:latin typeface="宋体" panose="02010600030101010101" pitchFamily="2" charset="-122"/>
              </a:rPr>
              <a:t>啤酒</a:t>
            </a:r>
            <a:r>
              <a:rPr kumimoji="1" lang="en-US" altLang="zh-CN" sz="1800" b="1" dirty="0">
                <a:solidFill>
                  <a:srgbClr val="404040"/>
                </a:solidFill>
                <a:latin typeface="宋体" panose="02010600030101010101" pitchFamily="2" charset="-122"/>
              </a:rPr>
              <a:t>:4--&gt;</a:t>
            </a:r>
            <a:r>
              <a:rPr kumimoji="1" lang="zh-CN" altLang="en-US" sz="1800" b="1" dirty="0">
                <a:solidFill>
                  <a:srgbClr val="404040"/>
                </a:solidFill>
                <a:latin typeface="宋体" panose="02010600030101010101" pitchFamily="2" charset="-122"/>
              </a:rPr>
              <a:t>炸鸡</a:t>
            </a:r>
            <a:r>
              <a:rPr kumimoji="1" lang="en-US" altLang="zh-CN" sz="1800" b="1" dirty="0">
                <a:solidFill>
                  <a:srgbClr val="404040"/>
                </a:solidFill>
                <a:latin typeface="宋体" panose="02010600030101010101" pitchFamily="2" charset="-122"/>
              </a:rPr>
              <a:t>:1</a:t>
            </a:r>
            <a:endParaRPr kumimoji="1" lang="en-US" altLang="zh-CN" sz="1800" b="1" dirty="0">
              <a:solidFill>
                <a:srgbClr val="404040"/>
              </a:solidFill>
              <a:latin typeface="宋体" panose="02010600030101010101" pitchFamily="2" charset="-122"/>
            </a:endParaRPr>
          </a:p>
          <a:p>
            <a:pPr>
              <a:spcBef>
                <a:spcPct val="0"/>
              </a:spcBef>
              <a:buClrTx/>
              <a:buSzTx/>
              <a:buFontTx/>
              <a:buNone/>
            </a:pPr>
            <a:r>
              <a:rPr kumimoji="1" lang="zh-CN" altLang="en-US" sz="1800" b="1" dirty="0">
                <a:solidFill>
                  <a:srgbClr val="404040"/>
                </a:solidFill>
                <a:latin typeface="宋体" panose="02010600030101010101" pitchFamily="2" charset="-122"/>
              </a:rPr>
              <a:t>☞ 牛奶</a:t>
            </a:r>
            <a:r>
              <a:rPr kumimoji="1" lang="en-US" altLang="zh-CN" sz="1800" b="1" dirty="0">
                <a:solidFill>
                  <a:srgbClr val="404040"/>
                </a:solidFill>
                <a:latin typeface="宋体" panose="02010600030101010101" pitchFamily="2" charset="-122"/>
              </a:rPr>
              <a:t>:7--&gt;</a:t>
            </a:r>
            <a:r>
              <a:rPr kumimoji="1" lang="zh-CN" altLang="en-US" sz="1800" b="1" dirty="0">
                <a:solidFill>
                  <a:srgbClr val="404040"/>
                </a:solidFill>
                <a:latin typeface="宋体" panose="02010600030101010101" pitchFamily="2" charset="-122"/>
              </a:rPr>
              <a:t>啤酒</a:t>
            </a:r>
            <a:r>
              <a:rPr kumimoji="1" lang="en-US" altLang="zh-CN" sz="1800" b="1" dirty="0">
                <a:solidFill>
                  <a:srgbClr val="404040"/>
                </a:solidFill>
                <a:latin typeface="宋体" panose="02010600030101010101" pitchFamily="2" charset="-122"/>
              </a:rPr>
              <a:t>:4--&gt;</a:t>
            </a:r>
            <a:r>
              <a:rPr kumimoji="1" lang="zh-CN" altLang="en-US" sz="1800" b="1" dirty="0">
                <a:solidFill>
                  <a:srgbClr val="404040"/>
                </a:solidFill>
                <a:latin typeface="宋体" panose="02010600030101010101" pitchFamily="2" charset="-122"/>
              </a:rPr>
              <a:t>尿布</a:t>
            </a:r>
            <a:r>
              <a:rPr kumimoji="1" lang="en-US" altLang="zh-CN" sz="1800" b="1" dirty="0">
                <a:solidFill>
                  <a:srgbClr val="404040"/>
                </a:solidFill>
                <a:latin typeface="宋体" panose="02010600030101010101" pitchFamily="2" charset="-122"/>
              </a:rPr>
              <a:t>:2--&gt;</a:t>
            </a:r>
            <a:r>
              <a:rPr kumimoji="1" lang="zh-CN" altLang="en-US" sz="1800" b="1" dirty="0">
                <a:solidFill>
                  <a:srgbClr val="404040"/>
                </a:solidFill>
                <a:latin typeface="宋体" panose="02010600030101010101" pitchFamily="2" charset="-122"/>
              </a:rPr>
              <a:t>炸鸡</a:t>
            </a:r>
            <a:r>
              <a:rPr kumimoji="1" lang="en-US" altLang="zh-CN" sz="1800" b="1" dirty="0">
                <a:solidFill>
                  <a:srgbClr val="404040"/>
                </a:solidFill>
                <a:latin typeface="宋体" panose="02010600030101010101" pitchFamily="2" charset="-122"/>
              </a:rPr>
              <a:t>:1</a:t>
            </a:r>
            <a:endParaRPr kumimoji="1" lang="en-US" altLang="zh-CN" sz="1800" b="1" dirty="0">
              <a:solidFill>
                <a:srgbClr val="404040"/>
              </a:solidFill>
              <a:latin typeface="宋体" panose="02010600030101010101" pitchFamily="2" charset="-122"/>
            </a:endParaRPr>
          </a:p>
          <a:p>
            <a:pPr>
              <a:spcBef>
                <a:spcPct val="0"/>
              </a:spcBef>
              <a:buClrTx/>
              <a:buSzTx/>
              <a:buFontTx/>
              <a:buNone/>
            </a:pPr>
            <a:r>
              <a:rPr kumimoji="1" lang="en-US" altLang="zh-CN" sz="1800" b="1" dirty="0">
                <a:solidFill>
                  <a:srgbClr val="404040"/>
                </a:solidFill>
                <a:latin typeface="宋体" panose="02010600030101010101" pitchFamily="2" charset="-122"/>
              </a:rPr>
              <a:t>{</a:t>
            </a:r>
            <a:r>
              <a:rPr kumimoji="1" lang="zh-CN" altLang="en-US" sz="1800" b="1" dirty="0">
                <a:solidFill>
                  <a:srgbClr val="404040"/>
                </a:solidFill>
                <a:latin typeface="宋体" panose="02010600030101010101" pitchFamily="2" charset="-122"/>
              </a:rPr>
              <a:t>牛奶，啤酒</a:t>
            </a:r>
            <a:r>
              <a:rPr kumimoji="1" lang="en-US" altLang="zh-CN" sz="1800" b="1" dirty="0">
                <a:solidFill>
                  <a:srgbClr val="404040"/>
                </a:solidFill>
                <a:latin typeface="宋体" panose="02010600030101010101" pitchFamily="2" charset="-122"/>
              </a:rPr>
              <a:t>:1}</a:t>
            </a:r>
            <a:r>
              <a:rPr kumimoji="1" lang="zh-CN" altLang="en-US" sz="1800" b="1" dirty="0">
                <a:solidFill>
                  <a:srgbClr val="404040"/>
                </a:solidFill>
                <a:latin typeface="宋体" panose="02010600030101010101" pitchFamily="2" charset="-122"/>
              </a:rPr>
              <a:t>和</a:t>
            </a:r>
            <a:r>
              <a:rPr kumimoji="1" lang="en-US" altLang="zh-CN" sz="1800" b="1" dirty="0">
                <a:solidFill>
                  <a:srgbClr val="404040"/>
                </a:solidFill>
                <a:latin typeface="宋体" panose="02010600030101010101" pitchFamily="2" charset="-122"/>
              </a:rPr>
              <a:t>{</a:t>
            </a:r>
            <a:r>
              <a:rPr kumimoji="1" lang="zh-CN" altLang="en-US" sz="1800" b="1" dirty="0">
                <a:solidFill>
                  <a:srgbClr val="404040"/>
                </a:solidFill>
                <a:latin typeface="宋体" panose="02010600030101010101" pitchFamily="2" charset="-122"/>
              </a:rPr>
              <a:t>牛奶，啤酒，尿布</a:t>
            </a:r>
            <a:r>
              <a:rPr kumimoji="1" lang="en-US" altLang="zh-CN" sz="1800" b="1" dirty="0">
                <a:solidFill>
                  <a:srgbClr val="404040"/>
                </a:solidFill>
                <a:latin typeface="宋体" panose="02010600030101010101" pitchFamily="2" charset="-122"/>
              </a:rPr>
              <a:t>:1}</a:t>
            </a:r>
            <a:r>
              <a:rPr kumimoji="1" lang="zh-CN" altLang="en-US" sz="1800" b="1" dirty="0">
                <a:solidFill>
                  <a:srgbClr val="404040"/>
                </a:solidFill>
                <a:latin typeface="宋体" panose="02010600030101010101" pitchFamily="2" charset="-122"/>
              </a:rPr>
              <a:t>两个前缀</a:t>
            </a:r>
            <a:endParaRPr kumimoji="1" lang="en-US" altLang="zh-CN" sz="1800" b="1" dirty="0">
              <a:solidFill>
                <a:srgbClr val="404040"/>
              </a:solidFill>
              <a:latin typeface="宋体" panose="02010600030101010101" pitchFamily="2" charset="-122"/>
            </a:endParaRPr>
          </a:p>
          <a:p>
            <a:pPr>
              <a:spcBef>
                <a:spcPct val="0"/>
              </a:spcBef>
              <a:buClrTx/>
              <a:buSzTx/>
              <a:buFontTx/>
              <a:buNone/>
            </a:pPr>
            <a:r>
              <a:rPr kumimoji="1" lang="zh-CN" altLang="en-US" sz="1800" b="1" dirty="0">
                <a:solidFill>
                  <a:srgbClr val="404040"/>
                </a:solidFill>
                <a:latin typeface="宋体" panose="02010600030101010101" pitchFamily="2" charset="-122"/>
              </a:rPr>
              <a:t>形成了炸鸡的条件模式基。</a:t>
            </a:r>
            <a:endParaRPr kumimoji="1" lang="zh-CN" altLang="en-US" sz="1800" b="1" dirty="0">
              <a:solidFill>
                <a:srgbClr val="404040"/>
              </a:solidFill>
              <a:latin typeface="宋体" panose="02010600030101010101" pitchFamily="2" charset="-122"/>
            </a:endParaRPr>
          </a:p>
        </p:txBody>
      </p:sp>
      <p:sp>
        <p:nvSpPr>
          <p:cNvPr id="37" name="标题 2"/>
          <p:cNvSpPr txBox="1">
            <a:spLocks noChangeArrowheads="1"/>
          </p:cNvSpPr>
          <p:nvPr/>
        </p:nvSpPr>
        <p:spPr bwMode="auto">
          <a:xfrm>
            <a:off x="457200" y="457200"/>
            <a:ext cx="822960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lstStyle>
            <a:lvl1pPr algn="l" rtl="0" eaLnBrk="0" fontAlgn="base" hangingPunct="0">
              <a:spcBef>
                <a:spcPct val="0"/>
              </a:spcBef>
              <a:spcAft>
                <a:spcPct val="0"/>
              </a:spcAft>
              <a:defRPr sz="4400" kern="12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9pPr>
          </a:lstStyle>
          <a:p>
            <a:r>
              <a:rPr lang="en-US" altLang="zh-CN" sz="3200" b="1" dirty="0">
                <a:solidFill>
                  <a:schemeClr val="accent1">
                    <a:lumMod val="25000"/>
                  </a:schemeClr>
                </a:solidFill>
                <a:effectLst>
                  <a:outerShdw blurRad="38100" dist="38100" dir="2700000" algn="tl">
                    <a:srgbClr val="000000">
                      <a:alpha val="43137"/>
                    </a:srgbClr>
                  </a:outerShdw>
                </a:effectLst>
              </a:rPr>
              <a:t>6.3.2</a:t>
            </a:r>
            <a:r>
              <a:rPr lang="zh-CN" altLang="en-US" sz="3200" b="1" dirty="0">
                <a:solidFill>
                  <a:schemeClr val="accent1">
                    <a:lumMod val="25000"/>
                  </a:schemeClr>
                </a:solidFill>
                <a:effectLst>
                  <a:outerShdw blurRad="38100" dist="38100" dir="2700000" algn="tl">
                    <a:srgbClr val="000000">
                      <a:alpha val="43137"/>
                    </a:srgbClr>
                  </a:outerShdw>
                </a:effectLst>
              </a:rPr>
              <a:t>、</a:t>
            </a:r>
            <a:r>
              <a:rPr lang="en-US" altLang="zh-CN" sz="3200" b="1" dirty="0">
                <a:solidFill>
                  <a:schemeClr val="accent1">
                    <a:lumMod val="25000"/>
                  </a:schemeClr>
                </a:solidFill>
                <a:effectLst>
                  <a:outerShdw blurRad="38100" dist="38100" dir="2700000" algn="tl">
                    <a:srgbClr val="000000">
                      <a:alpha val="43137"/>
                    </a:srgbClr>
                  </a:outerShdw>
                </a:effectLst>
              </a:rPr>
              <a:t>FP-growth</a:t>
            </a:r>
            <a:r>
              <a:rPr lang="zh-CN" altLang="en-US" sz="3200" b="1" dirty="0">
                <a:solidFill>
                  <a:schemeClr val="accent1">
                    <a:lumMod val="25000"/>
                  </a:schemeClr>
                </a:solidFill>
                <a:effectLst>
                  <a:outerShdw blurRad="38100" dist="38100" dir="2700000" algn="tl">
                    <a:srgbClr val="000000">
                      <a:alpha val="43137"/>
                    </a:srgbClr>
                  </a:outerShdw>
                </a:effectLst>
              </a:rPr>
              <a:t>算法演示</a:t>
            </a:r>
            <a:r>
              <a:rPr lang="en-US" altLang="zh-CN" sz="3200" b="1" dirty="0">
                <a:solidFill>
                  <a:schemeClr val="accent1">
                    <a:lumMod val="25000"/>
                  </a:schemeClr>
                </a:solidFill>
                <a:effectLst>
                  <a:outerShdw blurRad="38100" dist="38100" dir="2700000" algn="tl">
                    <a:srgbClr val="000000">
                      <a:alpha val="43137"/>
                    </a:srgbClr>
                  </a:outerShdw>
                </a:effectLst>
              </a:rPr>
              <a:t>—FP</a:t>
            </a:r>
            <a:r>
              <a:rPr lang="zh-CN" altLang="en-US" sz="3200" b="1" dirty="0">
                <a:solidFill>
                  <a:schemeClr val="accent1">
                    <a:lumMod val="25000"/>
                  </a:schemeClr>
                </a:solidFill>
                <a:effectLst>
                  <a:outerShdw blurRad="38100" dist="38100" dir="2700000" algn="tl">
                    <a:srgbClr val="000000">
                      <a:alpha val="43137"/>
                    </a:srgbClr>
                  </a:outerShdw>
                </a:effectLst>
              </a:rPr>
              <a:t>树挖掘</a:t>
            </a:r>
            <a:endParaRPr lang="zh-CN" altLang="en-US" sz="3200" b="1" dirty="0">
              <a:solidFill>
                <a:schemeClr val="accent1">
                  <a:lumMod val="25000"/>
                </a:schemeClr>
              </a:solidFill>
              <a:effectLst>
                <a:outerShdw blurRad="38100" dist="38100" dir="2700000" algn="tl">
                  <a:srgbClr val="000000">
                    <a:alpha val="43137"/>
                  </a:srgbClr>
                </a:outerShdw>
              </a:effectLst>
            </a:endParaRPr>
          </a:p>
        </p:txBody>
      </p:sp>
      <p:sp>
        <p:nvSpPr>
          <p:cNvPr id="38" name="文本框 1"/>
          <p:cNvSpPr txBox="1">
            <a:spLocks noChangeArrowheads="1"/>
          </p:cNvSpPr>
          <p:nvPr/>
        </p:nvSpPr>
        <p:spPr bwMode="auto">
          <a:xfrm>
            <a:off x="199943" y="3922459"/>
            <a:ext cx="4411299"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kumimoji="1" lang="zh-CN" altLang="en-US" sz="1800" b="1" dirty="0">
                <a:solidFill>
                  <a:srgbClr val="404040"/>
                </a:solidFill>
                <a:latin typeface="宋体" panose="02010600030101010101" pitchFamily="2" charset="-122"/>
              </a:rPr>
              <a:t>为什么每个条件模式基的计数为</a:t>
            </a:r>
            <a:r>
              <a:rPr kumimoji="1" lang="en-US" altLang="zh-CN" sz="1800" b="1" dirty="0">
                <a:solidFill>
                  <a:srgbClr val="404040"/>
                </a:solidFill>
                <a:latin typeface="宋体" panose="02010600030101010101" pitchFamily="2" charset="-122"/>
              </a:rPr>
              <a:t>1</a:t>
            </a:r>
            <a:r>
              <a:rPr kumimoji="1" lang="zh-CN" altLang="en-US" sz="1800" b="1" dirty="0">
                <a:solidFill>
                  <a:srgbClr val="404040"/>
                </a:solidFill>
                <a:latin typeface="宋体" panose="02010600030101010101" pitchFamily="2" charset="-122"/>
              </a:rPr>
              <a:t>呢？</a:t>
            </a:r>
            <a:endParaRPr kumimoji="1" lang="en-US" altLang="zh-CN" sz="1800" b="1" dirty="0">
              <a:solidFill>
                <a:srgbClr val="404040"/>
              </a:solidFill>
              <a:latin typeface="宋体" panose="02010600030101010101" pitchFamily="2" charset="-122"/>
            </a:endParaRPr>
          </a:p>
          <a:p>
            <a:pPr>
              <a:spcBef>
                <a:spcPct val="0"/>
              </a:spcBef>
              <a:buClrTx/>
              <a:buSzTx/>
              <a:buFontTx/>
              <a:buNone/>
            </a:pPr>
            <a:r>
              <a:rPr kumimoji="1" lang="en-US" altLang="zh-CN" sz="1800" b="1" dirty="0">
                <a:solidFill>
                  <a:srgbClr val="404040"/>
                </a:solidFill>
                <a:latin typeface="宋体" panose="02010600030101010101" pitchFamily="2" charset="-122"/>
              </a:rPr>
              <a:t>    </a:t>
            </a:r>
            <a:r>
              <a:rPr kumimoji="1" lang="zh-CN" altLang="en-US" sz="1800" b="1" dirty="0">
                <a:solidFill>
                  <a:srgbClr val="404040"/>
                </a:solidFill>
                <a:latin typeface="宋体" panose="02010600030101010101" pitchFamily="2" charset="-122"/>
              </a:rPr>
              <a:t>虽然牛奶和啤酒的计数都很大，但是炸鸡的计数为</a:t>
            </a:r>
            <a:r>
              <a:rPr kumimoji="1" lang="en-US" altLang="zh-CN" sz="1800" b="1" dirty="0">
                <a:solidFill>
                  <a:srgbClr val="404040"/>
                </a:solidFill>
                <a:latin typeface="宋体" panose="02010600030101010101" pitchFamily="2" charset="-122"/>
              </a:rPr>
              <a:t>1</a:t>
            </a:r>
            <a:r>
              <a:rPr kumimoji="1" lang="zh-CN" altLang="en-US" sz="1800" b="1" dirty="0">
                <a:solidFill>
                  <a:srgbClr val="404040"/>
                </a:solidFill>
                <a:latin typeface="宋体" panose="02010600030101010101" pitchFamily="2" charset="-122"/>
              </a:rPr>
              <a:t>，最终到达炸鸡的重复次数也只能是</a:t>
            </a:r>
            <a:r>
              <a:rPr kumimoji="1" lang="en-US" altLang="zh-CN" sz="1800" b="1" dirty="0">
                <a:solidFill>
                  <a:srgbClr val="404040"/>
                </a:solidFill>
                <a:latin typeface="宋体" panose="02010600030101010101" pitchFamily="2" charset="-122"/>
              </a:rPr>
              <a:t>1</a:t>
            </a:r>
            <a:r>
              <a:rPr kumimoji="1" lang="zh-CN" altLang="en-US" sz="1800" b="1" dirty="0">
                <a:solidFill>
                  <a:srgbClr val="404040"/>
                </a:solidFill>
                <a:latin typeface="宋体" panose="02010600030101010101" pitchFamily="2" charset="-122"/>
              </a:rPr>
              <a:t>。所以条件模式基的计数是</a:t>
            </a:r>
            <a:r>
              <a:rPr kumimoji="1" lang="zh-CN" altLang="en-US" sz="1800" b="1" dirty="0">
                <a:solidFill>
                  <a:srgbClr val="FF0000"/>
                </a:solidFill>
                <a:latin typeface="宋体" panose="02010600030101010101" pitchFamily="2" charset="-122"/>
              </a:rPr>
              <a:t>根据路径中节点的最小计数来决定的</a:t>
            </a:r>
            <a:r>
              <a:rPr kumimoji="1" lang="zh-CN" altLang="en-US" sz="1800" b="1" dirty="0">
                <a:solidFill>
                  <a:srgbClr val="404040"/>
                </a:solidFill>
                <a:latin typeface="宋体" panose="02010600030101010101" pitchFamily="2" charset="-122"/>
              </a:rPr>
              <a:t>。</a:t>
            </a:r>
            <a:endParaRPr kumimoji="1" lang="zh-CN" altLang="en-US" sz="1800" b="1" dirty="0">
              <a:solidFill>
                <a:srgbClr val="404040"/>
              </a:solidFill>
              <a:latin typeface="宋体" panose="02010600030101010101" pitchFamily="2" charset="-122"/>
            </a:endParaRPr>
          </a:p>
        </p:txBody>
      </p:sp>
    </p:spTree>
  </p:cSld>
  <p:clrMapOvr>
    <a:masterClrMapping/>
  </p:clrMapOvr>
  <p:transition spd="med" advTm="0"/>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椭圆 79"/>
          <p:cNvSpPr/>
          <p:nvPr/>
        </p:nvSpPr>
        <p:spPr>
          <a:xfrm>
            <a:off x="7541542" y="2767012"/>
            <a:ext cx="144463" cy="1428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kumimoji="1" lang="zh-CN" altLang="en-US"/>
          </a:p>
        </p:txBody>
      </p:sp>
      <p:sp>
        <p:nvSpPr>
          <p:cNvPr id="81" name="文本框 80"/>
          <p:cNvSpPr txBox="1"/>
          <p:nvPr/>
        </p:nvSpPr>
        <p:spPr>
          <a:xfrm>
            <a:off x="7711405" y="2690812"/>
            <a:ext cx="457200" cy="277812"/>
          </a:xfrm>
          <a:prstGeom prst="rect">
            <a:avLst/>
          </a:prstGeom>
          <a:noFill/>
        </p:spPr>
        <p:txBody>
          <a:bodyPr wrap="none">
            <a:spAutoFit/>
          </a:bodyPr>
          <a:lstStyle/>
          <a:p>
            <a:pPr>
              <a:defRPr/>
            </a:pPr>
            <a:r>
              <a:rPr kumimoji="1"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null</a:t>
            </a:r>
            <a:endParaRPr kumimoji="1"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2" name="椭圆 81"/>
          <p:cNvSpPr/>
          <p:nvPr/>
        </p:nvSpPr>
        <p:spPr>
          <a:xfrm>
            <a:off x="6946230" y="3348037"/>
            <a:ext cx="144462" cy="1428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kumimoji="1" lang="zh-CN" altLang="en-US"/>
          </a:p>
        </p:txBody>
      </p:sp>
      <p:sp>
        <p:nvSpPr>
          <p:cNvPr id="59397" name="文本框 82"/>
          <p:cNvSpPr txBox="1">
            <a:spLocks noChangeArrowheads="1"/>
          </p:cNvSpPr>
          <p:nvPr/>
        </p:nvSpPr>
        <p:spPr bwMode="auto">
          <a:xfrm>
            <a:off x="7092280" y="3290887"/>
            <a:ext cx="6191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kumimoji="1" lang="zh-CN" altLang="en-US" sz="1200">
                <a:solidFill>
                  <a:srgbClr val="404040"/>
                </a:solidFill>
                <a:latin typeface="微软雅黑" panose="020B0503020204020204" pitchFamily="34" charset="-122"/>
                <a:ea typeface="微软雅黑" panose="020B0503020204020204" pitchFamily="34" charset="-122"/>
              </a:rPr>
              <a:t>牛奶</a:t>
            </a:r>
            <a:r>
              <a:rPr kumimoji="1" lang="en-US" altLang="zh-CN" sz="1200">
                <a:solidFill>
                  <a:srgbClr val="404040"/>
                </a:solidFill>
                <a:latin typeface="微软雅黑" panose="020B0503020204020204" pitchFamily="34" charset="-122"/>
                <a:ea typeface="微软雅黑" panose="020B0503020204020204" pitchFamily="34" charset="-122"/>
              </a:rPr>
              <a:t>:2</a:t>
            </a:r>
            <a:endParaRPr kumimoji="1" lang="zh-CN" altLang="en-US" sz="1200">
              <a:solidFill>
                <a:srgbClr val="404040"/>
              </a:solidFill>
              <a:latin typeface="微软雅黑" panose="020B0503020204020204" pitchFamily="34" charset="-122"/>
              <a:ea typeface="微软雅黑" panose="020B0503020204020204" pitchFamily="34" charset="-122"/>
            </a:endParaRPr>
          </a:p>
        </p:txBody>
      </p:sp>
      <p:sp>
        <p:nvSpPr>
          <p:cNvPr id="86" name="椭圆 85"/>
          <p:cNvSpPr/>
          <p:nvPr/>
        </p:nvSpPr>
        <p:spPr>
          <a:xfrm>
            <a:off x="6281067" y="4097337"/>
            <a:ext cx="144463" cy="1428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kumimoji="1" lang="zh-CN" altLang="en-US"/>
          </a:p>
        </p:txBody>
      </p:sp>
      <p:sp>
        <p:nvSpPr>
          <p:cNvPr id="59399" name="文本框 86"/>
          <p:cNvSpPr txBox="1">
            <a:spLocks noChangeArrowheads="1"/>
          </p:cNvSpPr>
          <p:nvPr/>
        </p:nvSpPr>
        <p:spPr bwMode="auto">
          <a:xfrm>
            <a:off x="6466805" y="4030662"/>
            <a:ext cx="6191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kumimoji="1" lang="zh-CN" altLang="en-US" sz="1200">
                <a:solidFill>
                  <a:srgbClr val="404040"/>
                </a:solidFill>
                <a:latin typeface="微软雅黑" panose="020B0503020204020204" pitchFamily="34" charset="-122"/>
                <a:ea typeface="微软雅黑" panose="020B0503020204020204" pitchFamily="34" charset="-122"/>
              </a:rPr>
              <a:t>啤酒</a:t>
            </a:r>
            <a:r>
              <a:rPr kumimoji="1" lang="en-US" altLang="zh-CN" sz="1200">
                <a:solidFill>
                  <a:srgbClr val="404040"/>
                </a:solidFill>
                <a:latin typeface="微软雅黑" panose="020B0503020204020204" pitchFamily="34" charset="-122"/>
                <a:ea typeface="微软雅黑" panose="020B0503020204020204" pitchFamily="34" charset="-122"/>
              </a:rPr>
              <a:t>:2</a:t>
            </a:r>
            <a:endParaRPr kumimoji="1" lang="zh-CN" altLang="en-US" sz="1200">
              <a:solidFill>
                <a:srgbClr val="404040"/>
              </a:solidFill>
              <a:latin typeface="微软雅黑" panose="020B0503020204020204" pitchFamily="34" charset="-122"/>
              <a:ea typeface="微软雅黑" panose="020B0503020204020204" pitchFamily="34" charset="-122"/>
            </a:endParaRPr>
          </a:p>
        </p:txBody>
      </p:sp>
      <p:sp>
        <p:nvSpPr>
          <p:cNvPr id="94" name="椭圆 93"/>
          <p:cNvSpPr/>
          <p:nvPr/>
        </p:nvSpPr>
        <p:spPr>
          <a:xfrm>
            <a:off x="5706392" y="4865687"/>
            <a:ext cx="142875" cy="1444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kumimoji="1" lang="zh-CN" altLang="en-US"/>
          </a:p>
        </p:txBody>
      </p:sp>
      <p:sp>
        <p:nvSpPr>
          <p:cNvPr id="59401" name="文本框 94"/>
          <p:cNvSpPr txBox="1">
            <a:spLocks noChangeArrowheads="1"/>
          </p:cNvSpPr>
          <p:nvPr/>
        </p:nvSpPr>
        <p:spPr bwMode="auto">
          <a:xfrm>
            <a:off x="5882605" y="4808537"/>
            <a:ext cx="61908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kumimoji="1" lang="zh-CN" altLang="en-US" sz="1200" dirty="0">
                <a:solidFill>
                  <a:srgbClr val="404040"/>
                </a:solidFill>
                <a:latin typeface="微软雅黑" panose="020B0503020204020204" pitchFamily="34" charset="-122"/>
                <a:ea typeface="微软雅黑" panose="020B0503020204020204" pitchFamily="34" charset="-122"/>
              </a:rPr>
              <a:t>尿布</a:t>
            </a:r>
            <a:r>
              <a:rPr kumimoji="1" lang="en-US" altLang="zh-CN" sz="1200" dirty="0">
                <a:solidFill>
                  <a:srgbClr val="404040"/>
                </a:solidFill>
                <a:latin typeface="微软雅黑" panose="020B0503020204020204" pitchFamily="34" charset="-122"/>
                <a:ea typeface="微软雅黑" panose="020B0503020204020204" pitchFamily="34" charset="-122"/>
              </a:rPr>
              <a:t>:1</a:t>
            </a:r>
            <a:endParaRPr kumimoji="1" lang="zh-CN" altLang="en-US" sz="1200" dirty="0">
              <a:solidFill>
                <a:srgbClr val="404040"/>
              </a:solidFill>
              <a:latin typeface="微软雅黑" panose="020B0503020204020204" pitchFamily="34" charset="-122"/>
              <a:ea typeface="微软雅黑" panose="020B0503020204020204" pitchFamily="34" charset="-122"/>
            </a:endParaRPr>
          </a:p>
        </p:txBody>
      </p:sp>
      <p:cxnSp>
        <p:nvCxnSpPr>
          <p:cNvPr id="102" name="直线连接符 101"/>
          <p:cNvCxnSpPr/>
          <p:nvPr/>
        </p:nvCxnSpPr>
        <p:spPr>
          <a:xfrm flipH="1">
            <a:off x="7070055" y="2889249"/>
            <a:ext cx="492125" cy="47942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04" name="直线连接符 103"/>
          <p:cNvCxnSpPr/>
          <p:nvPr/>
        </p:nvCxnSpPr>
        <p:spPr>
          <a:xfrm flipH="1">
            <a:off x="6352505" y="3470274"/>
            <a:ext cx="615950" cy="62706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06" name="直线连接符 105"/>
          <p:cNvCxnSpPr>
            <a:endCxn id="104" idx="0"/>
          </p:cNvCxnSpPr>
          <p:nvPr/>
        </p:nvCxnSpPr>
        <p:spPr>
          <a:xfrm flipH="1">
            <a:off x="5777830" y="4219574"/>
            <a:ext cx="523875" cy="646113"/>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17" name="文本框 116"/>
          <p:cNvSpPr txBox="1"/>
          <p:nvPr/>
        </p:nvSpPr>
        <p:spPr>
          <a:xfrm>
            <a:off x="7147842" y="2244724"/>
            <a:ext cx="930275" cy="307975"/>
          </a:xfrm>
          <a:prstGeom prst="rect">
            <a:avLst/>
          </a:prstGeom>
          <a:noFill/>
        </p:spPr>
        <p:txBody>
          <a:bodyPr wrap="none">
            <a:spAutoFit/>
          </a:bodyPr>
          <a:lstStyle/>
          <a:p>
            <a:pPr>
              <a:defRPr/>
            </a:pPr>
            <a:r>
              <a:rPr kumimoji="1"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条件</a:t>
            </a:r>
            <a:r>
              <a:rPr kumimoji="1"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FP</a:t>
            </a:r>
            <a:r>
              <a:rPr kumimoji="1"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树</a:t>
            </a:r>
            <a:endParaRPr kumimoji="1" lang="zh-CN" altLang="en-US" sz="1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9406" name="文本框 1"/>
          <p:cNvSpPr txBox="1">
            <a:spLocks noChangeArrowheads="1"/>
          </p:cNvSpPr>
          <p:nvPr/>
        </p:nvSpPr>
        <p:spPr bwMode="auto">
          <a:xfrm>
            <a:off x="468314" y="2070100"/>
            <a:ext cx="5038650" cy="3693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kumimoji="1" lang="zh-CN" altLang="en-US" sz="1800" b="1" dirty="0">
                <a:solidFill>
                  <a:srgbClr val="404040"/>
                </a:solidFill>
                <a:latin typeface="宋体" panose="02010600030101010101" pitchFamily="2" charset="-122"/>
              </a:rPr>
              <a:t>    炸鸡的条件模式基</a:t>
            </a:r>
            <a:r>
              <a:rPr kumimoji="1" lang="en-US" altLang="zh-CN" sz="1800" b="1" dirty="0">
                <a:solidFill>
                  <a:srgbClr val="404040"/>
                </a:solidFill>
                <a:latin typeface="宋体" panose="02010600030101010101" pitchFamily="2" charset="-122"/>
              </a:rPr>
              <a:t>:{</a:t>
            </a:r>
            <a:r>
              <a:rPr kumimoji="1" lang="zh-CN" altLang="en-US" sz="1800" b="1" dirty="0">
                <a:solidFill>
                  <a:srgbClr val="404040"/>
                </a:solidFill>
                <a:latin typeface="宋体" panose="02010600030101010101" pitchFamily="2" charset="-122"/>
              </a:rPr>
              <a:t>牛奶，啤酒</a:t>
            </a:r>
            <a:r>
              <a:rPr kumimoji="1" lang="en-US" altLang="zh-CN" sz="1800" b="1" dirty="0">
                <a:solidFill>
                  <a:srgbClr val="404040"/>
                </a:solidFill>
                <a:latin typeface="宋体" panose="02010600030101010101" pitchFamily="2" charset="-122"/>
              </a:rPr>
              <a:t>:1}</a:t>
            </a:r>
            <a:r>
              <a:rPr kumimoji="1" lang="zh-CN" altLang="en-US" sz="1800" b="1" dirty="0">
                <a:solidFill>
                  <a:srgbClr val="404040"/>
                </a:solidFill>
                <a:latin typeface="宋体" panose="02010600030101010101" pitchFamily="2" charset="-122"/>
              </a:rPr>
              <a:t>，</a:t>
            </a:r>
            <a:r>
              <a:rPr kumimoji="1" lang="en-US" altLang="zh-CN" sz="1800" b="1" dirty="0">
                <a:solidFill>
                  <a:srgbClr val="404040"/>
                </a:solidFill>
                <a:latin typeface="宋体" panose="02010600030101010101" pitchFamily="2" charset="-122"/>
              </a:rPr>
              <a:t> {</a:t>
            </a:r>
            <a:r>
              <a:rPr kumimoji="1" lang="zh-CN" altLang="en-US" sz="1800" b="1" dirty="0">
                <a:solidFill>
                  <a:srgbClr val="404040"/>
                </a:solidFill>
                <a:latin typeface="宋体" panose="02010600030101010101" pitchFamily="2" charset="-122"/>
              </a:rPr>
              <a:t>牛奶，啤酒，尿布</a:t>
            </a:r>
            <a:r>
              <a:rPr kumimoji="1" lang="en-US" altLang="zh-CN" sz="1800" b="1" dirty="0">
                <a:solidFill>
                  <a:srgbClr val="404040"/>
                </a:solidFill>
                <a:latin typeface="宋体" panose="02010600030101010101" pitchFamily="2" charset="-122"/>
              </a:rPr>
              <a:t>:1}</a:t>
            </a:r>
            <a:endParaRPr kumimoji="1" lang="en-US" altLang="zh-CN" sz="1800" b="1" dirty="0">
              <a:solidFill>
                <a:srgbClr val="404040"/>
              </a:solidFill>
              <a:latin typeface="宋体" panose="02010600030101010101" pitchFamily="2" charset="-122"/>
            </a:endParaRPr>
          </a:p>
          <a:p>
            <a:pPr>
              <a:spcBef>
                <a:spcPct val="0"/>
              </a:spcBef>
              <a:buClrTx/>
              <a:buSzTx/>
              <a:buFontTx/>
              <a:buNone/>
            </a:pPr>
            <a:r>
              <a:rPr kumimoji="1" lang="zh-CN" altLang="en-US" sz="1800" b="1" dirty="0">
                <a:solidFill>
                  <a:srgbClr val="404040"/>
                </a:solidFill>
                <a:latin typeface="宋体" panose="02010600030101010101" pitchFamily="2" charset="-122"/>
              </a:rPr>
              <a:t>    根据条件模式基，我们可以得到条件</a:t>
            </a:r>
            <a:r>
              <a:rPr kumimoji="1" lang="en-US" altLang="zh-CN" sz="1800" b="1" dirty="0">
                <a:solidFill>
                  <a:srgbClr val="404040"/>
                </a:solidFill>
                <a:latin typeface="宋体" panose="02010600030101010101" pitchFamily="2" charset="-122"/>
              </a:rPr>
              <a:t>FP</a:t>
            </a:r>
            <a:r>
              <a:rPr kumimoji="1" lang="zh-CN" altLang="en-US" sz="1800" b="1" dirty="0">
                <a:solidFill>
                  <a:srgbClr val="404040"/>
                </a:solidFill>
                <a:latin typeface="宋体" panose="02010600030101010101" pitchFamily="2" charset="-122"/>
              </a:rPr>
              <a:t>树</a:t>
            </a:r>
            <a:endParaRPr kumimoji="1" lang="en-US" altLang="zh-CN" sz="1800" b="1" dirty="0">
              <a:solidFill>
                <a:srgbClr val="404040"/>
              </a:solidFill>
              <a:latin typeface="宋体" panose="02010600030101010101" pitchFamily="2" charset="-122"/>
            </a:endParaRPr>
          </a:p>
          <a:p>
            <a:pPr>
              <a:spcBef>
                <a:spcPct val="0"/>
              </a:spcBef>
              <a:buClrTx/>
              <a:buSzTx/>
              <a:buFontTx/>
              <a:buNone/>
            </a:pPr>
            <a:r>
              <a:rPr kumimoji="1" lang="en-US" altLang="zh-CN" sz="1800" b="1" dirty="0">
                <a:solidFill>
                  <a:srgbClr val="404040"/>
                </a:solidFill>
                <a:latin typeface="宋体" panose="02010600030101010101" pitchFamily="2" charset="-122"/>
              </a:rPr>
              <a:t>    </a:t>
            </a:r>
            <a:r>
              <a:rPr kumimoji="1" lang="zh-CN" altLang="en-US" sz="1800" b="1" dirty="0">
                <a:solidFill>
                  <a:srgbClr val="404040"/>
                </a:solidFill>
                <a:latin typeface="宋体" panose="02010600030101010101" pitchFamily="2" charset="-122"/>
              </a:rPr>
              <a:t>而它的条件</a:t>
            </a:r>
            <a:r>
              <a:rPr kumimoji="1" lang="en-US" altLang="zh-CN" sz="1800" b="1" dirty="0">
                <a:solidFill>
                  <a:srgbClr val="404040"/>
                </a:solidFill>
                <a:latin typeface="宋体" panose="02010600030101010101" pitchFamily="2" charset="-122"/>
              </a:rPr>
              <a:t>FP</a:t>
            </a:r>
            <a:r>
              <a:rPr kumimoji="1" lang="zh-CN" altLang="en-US" sz="1800" b="1" dirty="0">
                <a:solidFill>
                  <a:srgbClr val="404040"/>
                </a:solidFill>
                <a:latin typeface="宋体" panose="02010600030101010101" pitchFamily="2" charset="-122"/>
              </a:rPr>
              <a:t>树显然只包含</a:t>
            </a:r>
            <a:r>
              <a:rPr kumimoji="1" lang="en-US" altLang="zh-CN" sz="1800" b="1" dirty="0">
                <a:solidFill>
                  <a:srgbClr val="404040"/>
                </a:solidFill>
                <a:latin typeface="宋体" panose="02010600030101010101" pitchFamily="2" charset="-122"/>
              </a:rPr>
              <a:t>{</a:t>
            </a:r>
            <a:r>
              <a:rPr kumimoji="1" lang="zh-CN" altLang="en-US" sz="1800" b="1" dirty="0">
                <a:solidFill>
                  <a:srgbClr val="404040"/>
                </a:solidFill>
                <a:latin typeface="宋体" panose="02010600030101010101" pitchFamily="2" charset="-122"/>
              </a:rPr>
              <a:t>牛奶，啤酒</a:t>
            </a:r>
            <a:r>
              <a:rPr kumimoji="1" lang="en-US" altLang="zh-CN" sz="1800" b="1" dirty="0">
                <a:solidFill>
                  <a:srgbClr val="404040"/>
                </a:solidFill>
                <a:latin typeface="宋体" panose="02010600030101010101" pitchFamily="2" charset="-122"/>
              </a:rPr>
              <a:t>:2}(</a:t>
            </a:r>
            <a:r>
              <a:rPr kumimoji="1" lang="zh-CN" altLang="en-US" sz="1800" b="1" dirty="0">
                <a:solidFill>
                  <a:srgbClr val="404040"/>
                </a:solidFill>
                <a:latin typeface="宋体" panose="02010600030101010101" pitchFamily="2" charset="-122"/>
              </a:rPr>
              <a:t>因为尿布只出现过一次，小于最小支持计数</a:t>
            </a:r>
            <a:r>
              <a:rPr kumimoji="1" lang="en-US" altLang="zh-CN" sz="1800" b="1" dirty="0">
                <a:solidFill>
                  <a:srgbClr val="404040"/>
                </a:solidFill>
                <a:latin typeface="宋体" panose="02010600030101010101" pitchFamily="2" charset="-122"/>
              </a:rPr>
              <a:t>2)</a:t>
            </a:r>
            <a:r>
              <a:rPr kumimoji="1" lang="zh-CN" altLang="en-US" sz="1800" b="1" dirty="0">
                <a:solidFill>
                  <a:srgbClr val="404040"/>
                </a:solidFill>
                <a:latin typeface="宋体" panose="02010600030101010101" pitchFamily="2" charset="-122"/>
              </a:rPr>
              <a:t>。</a:t>
            </a:r>
            <a:endParaRPr kumimoji="1" lang="en-US" altLang="zh-CN" sz="1800" b="1" dirty="0">
              <a:solidFill>
                <a:srgbClr val="404040"/>
              </a:solidFill>
              <a:latin typeface="宋体" panose="02010600030101010101" pitchFamily="2" charset="-122"/>
            </a:endParaRPr>
          </a:p>
          <a:p>
            <a:pPr>
              <a:spcBef>
                <a:spcPct val="0"/>
              </a:spcBef>
              <a:buClrTx/>
              <a:buSzTx/>
              <a:buNone/>
            </a:pPr>
            <a:r>
              <a:rPr kumimoji="1" lang="zh-CN" altLang="en-US" sz="1800" b="1" dirty="0">
                <a:solidFill>
                  <a:srgbClr val="404040"/>
                </a:solidFill>
                <a:latin typeface="宋体" panose="02010600030101010101" pitchFamily="2" charset="-122"/>
              </a:rPr>
              <a:t>    根据条件</a:t>
            </a:r>
            <a:r>
              <a:rPr kumimoji="1" lang="en-US" altLang="zh-CN" sz="1800" b="1" dirty="0">
                <a:solidFill>
                  <a:srgbClr val="404040"/>
                </a:solidFill>
                <a:latin typeface="宋体" panose="02010600030101010101" pitchFamily="2" charset="-122"/>
              </a:rPr>
              <a:t>FP</a:t>
            </a:r>
            <a:r>
              <a:rPr kumimoji="1" lang="zh-CN" altLang="en-US" sz="1800" b="1" dirty="0">
                <a:solidFill>
                  <a:srgbClr val="404040"/>
                </a:solidFill>
                <a:latin typeface="宋体" panose="02010600030101010101" pitchFamily="2" charset="-122"/>
              </a:rPr>
              <a:t>树，我们可以全排列组合，得到挖掘出来的频繁模式</a:t>
            </a:r>
            <a:endParaRPr kumimoji="1" lang="zh-CN" altLang="en-US" sz="1800" b="1" dirty="0">
              <a:solidFill>
                <a:srgbClr val="404040"/>
              </a:solidFill>
              <a:latin typeface="宋体" panose="02010600030101010101" pitchFamily="2" charset="-122"/>
            </a:endParaRPr>
          </a:p>
          <a:p>
            <a:pPr>
              <a:spcBef>
                <a:spcPct val="0"/>
              </a:spcBef>
              <a:buClrTx/>
              <a:buSzTx/>
              <a:buFontTx/>
              <a:buNone/>
            </a:pPr>
            <a:r>
              <a:rPr kumimoji="1" lang="zh-CN" altLang="en-US" sz="1800" b="1" dirty="0">
                <a:solidFill>
                  <a:srgbClr val="404040"/>
                </a:solidFill>
                <a:latin typeface="宋体" panose="02010600030101010101" pitchFamily="2" charset="-122"/>
              </a:rPr>
              <a:t>    因此可以得到此次路径产生的频繁项集的所有组合：</a:t>
            </a:r>
            <a:r>
              <a:rPr kumimoji="1" lang="en-US" altLang="zh-CN" sz="1800" b="1" dirty="0">
                <a:solidFill>
                  <a:srgbClr val="404040"/>
                </a:solidFill>
                <a:latin typeface="宋体" panose="02010600030101010101" pitchFamily="2" charset="-122"/>
              </a:rPr>
              <a:t>{</a:t>
            </a:r>
            <a:r>
              <a:rPr kumimoji="1" lang="zh-CN" altLang="en-US" sz="1800" b="1" dirty="0">
                <a:solidFill>
                  <a:srgbClr val="404040"/>
                </a:solidFill>
                <a:latin typeface="宋体" panose="02010600030101010101" pitchFamily="2" charset="-122"/>
              </a:rPr>
              <a:t>牛奶，炸鸡</a:t>
            </a:r>
            <a:r>
              <a:rPr kumimoji="1" lang="en-US" altLang="zh-CN" sz="1800" b="1" dirty="0">
                <a:solidFill>
                  <a:srgbClr val="404040"/>
                </a:solidFill>
                <a:latin typeface="宋体" panose="02010600030101010101" pitchFamily="2" charset="-122"/>
              </a:rPr>
              <a:t>:2}</a:t>
            </a:r>
            <a:r>
              <a:rPr kumimoji="1" lang="zh-CN" altLang="en-US" sz="1800" b="1" dirty="0">
                <a:solidFill>
                  <a:srgbClr val="404040"/>
                </a:solidFill>
                <a:latin typeface="宋体" panose="02010600030101010101" pitchFamily="2" charset="-122"/>
              </a:rPr>
              <a:t>，</a:t>
            </a:r>
            <a:r>
              <a:rPr kumimoji="1" lang="en-US" altLang="zh-CN" sz="1800" b="1" dirty="0">
                <a:solidFill>
                  <a:srgbClr val="404040"/>
                </a:solidFill>
                <a:latin typeface="宋体" panose="02010600030101010101" pitchFamily="2" charset="-122"/>
              </a:rPr>
              <a:t>{</a:t>
            </a:r>
            <a:r>
              <a:rPr kumimoji="1" lang="zh-CN" altLang="en-US" sz="1800" b="1" dirty="0">
                <a:solidFill>
                  <a:srgbClr val="404040"/>
                </a:solidFill>
                <a:latin typeface="宋体" panose="02010600030101010101" pitchFamily="2" charset="-122"/>
              </a:rPr>
              <a:t>啤酒，炸鸡</a:t>
            </a:r>
            <a:r>
              <a:rPr kumimoji="1" lang="en-US" altLang="zh-CN" sz="1800" b="1" dirty="0">
                <a:solidFill>
                  <a:srgbClr val="404040"/>
                </a:solidFill>
                <a:latin typeface="宋体" panose="02010600030101010101" pitchFamily="2" charset="-122"/>
              </a:rPr>
              <a:t>:2}</a:t>
            </a:r>
            <a:r>
              <a:rPr kumimoji="1" lang="zh-CN" altLang="en-US" sz="1800" b="1" dirty="0">
                <a:solidFill>
                  <a:srgbClr val="404040"/>
                </a:solidFill>
                <a:latin typeface="宋体" panose="02010600030101010101" pitchFamily="2" charset="-122"/>
              </a:rPr>
              <a:t>，</a:t>
            </a:r>
            <a:r>
              <a:rPr kumimoji="1" lang="en-US" altLang="zh-CN" sz="1800" b="1" dirty="0">
                <a:solidFill>
                  <a:srgbClr val="404040"/>
                </a:solidFill>
                <a:latin typeface="宋体" panose="02010600030101010101" pitchFamily="2" charset="-122"/>
              </a:rPr>
              <a:t>{</a:t>
            </a:r>
            <a:r>
              <a:rPr kumimoji="1" lang="zh-CN" altLang="en-US" sz="1800" b="1" dirty="0">
                <a:solidFill>
                  <a:srgbClr val="404040"/>
                </a:solidFill>
                <a:latin typeface="宋体" panose="02010600030101010101" pitchFamily="2" charset="-122"/>
              </a:rPr>
              <a:t>牛奶，啤酒，炸鸡</a:t>
            </a:r>
            <a:r>
              <a:rPr kumimoji="1" lang="en-US" altLang="zh-CN" sz="1800" b="1" dirty="0">
                <a:solidFill>
                  <a:srgbClr val="404040"/>
                </a:solidFill>
                <a:latin typeface="宋体" panose="02010600030101010101" pitchFamily="2" charset="-122"/>
              </a:rPr>
              <a:t>:2}</a:t>
            </a:r>
            <a:endParaRPr kumimoji="1" lang="en-US" altLang="zh-CN" sz="1800" b="1" dirty="0">
              <a:solidFill>
                <a:srgbClr val="404040"/>
              </a:solidFill>
              <a:latin typeface="宋体" panose="02010600030101010101" pitchFamily="2" charset="-122"/>
            </a:endParaRPr>
          </a:p>
          <a:p>
            <a:pPr>
              <a:spcBef>
                <a:spcPct val="0"/>
              </a:spcBef>
              <a:buClrTx/>
              <a:buSzTx/>
              <a:buFontTx/>
              <a:buNone/>
            </a:pPr>
            <a:r>
              <a:rPr kumimoji="1" lang="zh-CN" altLang="en-US" sz="1800" b="1" dirty="0">
                <a:solidFill>
                  <a:srgbClr val="404040"/>
                </a:solidFill>
                <a:latin typeface="宋体" panose="02010600030101010101" pitchFamily="2" charset="-122"/>
              </a:rPr>
              <a:t>    同样的方法可以继续寻找面包、尿布、啤酒的频繁模式。</a:t>
            </a:r>
            <a:endParaRPr kumimoji="1" lang="zh-CN" altLang="en-US" sz="1800" b="1" dirty="0">
              <a:solidFill>
                <a:srgbClr val="404040"/>
              </a:solidFill>
              <a:latin typeface="宋体" panose="02010600030101010101" pitchFamily="2" charset="-122"/>
            </a:endParaRPr>
          </a:p>
        </p:txBody>
      </p:sp>
      <p:sp>
        <p:nvSpPr>
          <p:cNvPr id="16" name="标题 2"/>
          <p:cNvSpPr txBox="1">
            <a:spLocks noChangeArrowheads="1"/>
          </p:cNvSpPr>
          <p:nvPr/>
        </p:nvSpPr>
        <p:spPr bwMode="auto">
          <a:xfrm>
            <a:off x="457200" y="457200"/>
            <a:ext cx="822960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lstStyle>
            <a:lvl1pPr algn="l" rtl="0" eaLnBrk="0" fontAlgn="base" hangingPunct="0">
              <a:spcBef>
                <a:spcPct val="0"/>
              </a:spcBef>
              <a:spcAft>
                <a:spcPct val="0"/>
              </a:spcAft>
              <a:defRPr sz="4400" kern="12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9pPr>
          </a:lstStyle>
          <a:p>
            <a:r>
              <a:rPr lang="en-US" altLang="zh-CN" sz="3200" b="1" dirty="0">
                <a:solidFill>
                  <a:schemeClr val="accent1">
                    <a:lumMod val="25000"/>
                  </a:schemeClr>
                </a:solidFill>
                <a:effectLst>
                  <a:outerShdw blurRad="38100" dist="38100" dir="2700000" algn="tl">
                    <a:srgbClr val="000000">
                      <a:alpha val="43137"/>
                    </a:srgbClr>
                  </a:outerShdw>
                </a:effectLst>
              </a:rPr>
              <a:t>6.3.2</a:t>
            </a:r>
            <a:r>
              <a:rPr lang="zh-CN" altLang="en-US" sz="3200" b="1" dirty="0">
                <a:solidFill>
                  <a:schemeClr val="accent1">
                    <a:lumMod val="25000"/>
                  </a:schemeClr>
                </a:solidFill>
                <a:effectLst>
                  <a:outerShdw blurRad="38100" dist="38100" dir="2700000" algn="tl">
                    <a:srgbClr val="000000">
                      <a:alpha val="43137"/>
                    </a:srgbClr>
                  </a:outerShdw>
                </a:effectLst>
              </a:rPr>
              <a:t>、</a:t>
            </a:r>
            <a:r>
              <a:rPr lang="en-US" altLang="zh-CN" sz="3200" b="1" dirty="0">
                <a:solidFill>
                  <a:schemeClr val="accent1">
                    <a:lumMod val="25000"/>
                  </a:schemeClr>
                </a:solidFill>
                <a:effectLst>
                  <a:outerShdw blurRad="38100" dist="38100" dir="2700000" algn="tl">
                    <a:srgbClr val="000000">
                      <a:alpha val="43137"/>
                    </a:srgbClr>
                  </a:outerShdw>
                </a:effectLst>
              </a:rPr>
              <a:t>FP-growth</a:t>
            </a:r>
            <a:r>
              <a:rPr lang="zh-CN" altLang="en-US" sz="3200" b="1" dirty="0">
                <a:solidFill>
                  <a:schemeClr val="accent1">
                    <a:lumMod val="25000"/>
                  </a:schemeClr>
                </a:solidFill>
                <a:effectLst>
                  <a:outerShdw blurRad="38100" dist="38100" dir="2700000" algn="tl">
                    <a:srgbClr val="000000">
                      <a:alpha val="43137"/>
                    </a:srgbClr>
                  </a:outerShdw>
                </a:effectLst>
              </a:rPr>
              <a:t>算法演示</a:t>
            </a:r>
            <a:r>
              <a:rPr lang="en-US" altLang="zh-CN" sz="3200" b="1" dirty="0">
                <a:solidFill>
                  <a:schemeClr val="accent1">
                    <a:lumMod val="25000"/>
                  </a:schemeClr>
                </a:solidFill>
                <a:effectLst>
                  <a:outerShdw blurRad="38100" dist="38100" dir="2700000" algn="tl">
                    <a:srgbClr val="000000">
                      <a:alpha val="43137"/>
                    </a:srgbClr>
                  </a:outerShdw>
                </a:effectLst>
              </a:rPr>
              <a:t>—FP</a:t>
            </a:r>
            <a:r>
              <a:rPr lang="zh-CN" altLang="en-US" sz="3200" b="1" dirty="0">
                <a:solidFill>
                  <a:schemeClr val="accent1">
                    <a:lumMod val="25000"/>
                  </a:schemeClr>
                </a:solidFill>
                <a:effectLst>
                  <a:outerShdw blurRad="38100" dist="38100" dir="2700000" algn="tl">
                    <a:srgbClr val="000000">
                      <a:alpha val="43137"/>
                    </a:srgbClr>
                  </a:outerShdw>
                </a:effectLst>
              </a:rPr>
              <a:t>树挖掘</a:t>
            </a:r>
            <a:endParaRPr lang="zh-CN" altLang="en-US" sz="3200" b="1" dirty="0">
              <a:solidFill>
                <a:schemeClr val="accent1">
                  <a:lumMod val="25000"/>
                </a:schemeClr>
              </a:solidFill>
              <a:effectLst>
                <a:outerShdw blurRad="38100" dist="38100" dir="2700000" algn="tl">
                  <a:srgbClr val="000000">
                    <a:alpha val="43137"/>
                  </a:srgbClr>
                </a:outerShdw>
              </a:effectLst>
            </a:endParaRPr>
          </a:p>
        </p:txBody>
      </p:sp>
      <p:grpSp>
        <p:nvGrpSpPr>
          <p:cNvPr id="10" name="组合 9"/>
          <p:cNvGrpSpPr/>
          <p:nvPr/>
        </p:nvGrpSpPr>
        <p:grpSpPr>
          <a:xfrm>
            <a:off x="6048694" y="4808537"/>
            <a:ext cx="130860" cy="301732"/>
            <a:chOff x="5777830" y="4581128"/>
            <a:chExt cx="647700" cy="648072"/>
          </a:xfrm>
          <a:solidFill>
            <a:schemeClr val="bg1"/>
          </a:solidFill>
        </p:grpSpPr>
        <p:cxnSp>
          <p:nvCxnSpPr>
            <p:cNvPr id="3" name="直接连接符 2"/>
            <p:cNvCxnSpPr/>
            <p:nvPr/>
          </p:nvCxnSpPr>
          <p:spPr>
            <a:xfrm>
              <a:off x="5777830" y="4581128"/>
              <a:ext cx="647700" cy="648072"/>
            </a:xfrm>
            <a:prstGeom prst="line">
              <a:avLst/>
            </a:prstGeom>
            <a:grpFill/>
            <a:ln w="222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V="1">
              <a:off x="5777830" y="4581128"/>
              <a:ext cx="574675" cy="648072"/>
            </a:xfrm>
            <a:prstGeom prst="line">
              <a:avLst/>
            </a:prstGeom>
            <a:grpFill/>
            <a:ln w="22225">
              <a:solidFill>
                <a:srgbClr val="C00000"/>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spd="med" advTm="0"/>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251520" y="1556792"/>
            <a:ext cx="8136904" cy="4707890"/>
          </a:xfrm>
          <a:prstGeom prst="rect">
            <a:avLst/>
          </a:prstGeom>
          <a:noFill/>
        </p:spPr>
        <p:txBody>
          <a:bodyPr wrap="square" rtlCol="0">
            <a:spAutoFit/>
          </a:bodyPr>
          <a:lstStyle/>
          <a:p>
            <a:pPr indent="457200">
              <a:spcBef>
                <a:spcPts val="1800"/>
              </a:spcBef>
              <a:defRPr/>
            </a:pPr>
            <a:r>
              <a:rPr lang="zh-CN" altLang="en-US" sz="2400" b="1" dirty="0">
                <a:latin typeface="宋体" panose="02010600030101010101" pitchFamily="2" charset="-122"/>
                <a:cs typeface="+mj-cs"/>
              </a:rPr>
              <a:t>主要应用领域：从商业</a:t>
            </a:r>
            <a:r>
              <a:rPr lang="zh-CN" altLang="en-US" sz="2400" b="1" dirty="0">
                <a:solidFill>
                  <a:srgbClr val="FF0000"/>
                </a:solidFill>
                <a:latin typeface="宋体" panose="02010600030101010101" pitchFamily="2" charset="-122"/>
                <a:cs typeface="+mj-cs"/>
              </a:rPr>
              <a:t>交易记录中发现数据关联关系</a:t>
            </a:r>
            <a:r>
              <a:rPr lang="zh-CN" altLang="en-US" sz="2400" b="1" dirty="0">
                <a:latin typeface="宋体" panose="02010600030101010101" pitchFamily="2" charset="-122"/>
                <a:cs typeface="+mj-cs"/>
              </a:rPr>
              <a:t>，用于商家决策。</a:t>
            </a:r>
            <a:endParaRPr lang="en-US" altLang="zh-CN" sz="2400" b="1" dirty="0">
              <a:latin typeface="宋体" panose="02010600030101010101" pitchFamily="2" charset="-122"/>
              <a:cs typeface="+mj-cs"/>
            </a:endParaRPr>
          </a:p>
          <a:p>
            <a:pPr marL="360045">
              <a:spcBef>
                <a:spcPts val="1200"/>
              </a:spcBef>
              <a:buFont typeface="Wingdings" panose="05000000000000000000" pitchFamily="2" charset="2"/>
              <a:buChar char="Ø"/>
              <a:defRPr/>
            </a:pPr>
            <a:r>
              <a:rPr lang="zh-CN" altLang="en-US" sz="2400" b="1" kern="100" dirty="0">
                <a:solidFill>
                  <a:srgbClr val="00B0F0"/>
                </a:solidFill>
                <a:effectLst/>
                <a:latin typeface="微软雅黑" panose="020B0503020204020204" pitchFamily="34" charset="-122"/>
                <a:ea typeface="微软雅黑" panose="020B0503020204020204" pitchFamily="34" charset="-122"/>
                <a:cs typeface="Times New Roman" panose="02020603050405020304" pitchFamily="18" charset="0"/>
              </a:rPr>
              <a:t>尿布和啤酒</a:t>
            </a:r>
            <a:endParaRPr lang="zh-CN" altLang="en-US" sz="2400" b="1" kern="100" dirty="0">
              <a:solidFill>
                <a:srgbClr val="00B0F0"/>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marL="360045">
              <a:spcBef>
                <a:spcPts val="1200"/>
              </a:spcBef>
              <a:defRPr/>
            </a:pPr>
            <a:r>
              <a:rPr lang="zh-CN" altLang="en-US" sz="2400" b="1" dirty="0">
                <a:latin typeface="宋体" panose="02010600030101010101" pitchFamily="2" charset="-122"/>
              </a:rPr>
              <a:t>啤酒和尿布两个看上去没有关系的商品摆在一起进行销售、并获得了很好的销售收益。</a:t>
            </a:r>
            <a:endParaRPr lang="en-US" altLang="zh-CN" sz="2400" b="1" dirty="0">
              <a:latin typeface="宋体" panose="02010600030101010101" pitchFamily="2" charset="-122"/>
            </a:endParaRPr>
          </a:p>
          <a:p>
            <a:pPr marL="360045">
              <a:spcBef>
                <a:spcPts val="1200"/>
              </a:spcBef>
              <a:defRPr/>
            </a:pPr>
            <a:r>
              <a:rPr lang="zh-CN" altLang="en-US" sz="2400" b="1" dirty="0">
                <a:latin typeface="宋体" panose="02010600030101010101" pitchFamily="2" charset="-122"/>
              </a:rPr>
              <a:t>虽然这是一则小故事，但确实能很好的解释关联挖掘的原理。</a:t>
            </a:r>
            <a:endParaRPr lang="zh-CN" altLang="zh-CN" sz="2400" b="1" dirty="0">
              <a:latin typeface="宋体" panose="02010600030101010101" pitchFamily="2" charset="-122"/>
            </a:endParaRPr>
          </a:p>
          <a:p>
            <a:pPr marL="360045">
              <a:spcBef>
                <a:spcPts val="1200"/>
              </a:spcBef>
              <a:buFont typeface="Wingdings" panose="05000000000000000000" pitchFamily="2" charset="2"/>
              <a:buChar char="Ø"/>
              <a:defRPr/>
            </a:pPr>
            <a:r>
              <a:rPr lang="zh-CN" altLang="en-US" sz="2400" b="1" kern="100" dirty="0">
                <a:solidFill>
                  <a:srgbClr val="00B0F0"/>
                </a:solidFill>
                <a:effectLst/>
                <a:latin typeface="微软雅黑" panose="020B0503020204020204" pitchFamily="34" charset="-122"/>
                <a:ea typeface="微软雅黑" panose="020B0503020204020204" pitchFamily="34" charset="-122"/>
                <a:cs typeface="Times New Roman" panose="02020603050405020304" pitchFamily="18" charset="0"/>
              </a:rPr>
              <a:t>电脑和鼠标键盘</a:t>
            </a:r>
            <a:endParaRPr lang="zh-CN" altLang="en-US" sz="2400" b="1" kern="100" dirty="0">
              <a:solidFill>
                <a:srgbClr val="00B0F0"/>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marL="360045">
              <a:spcBef>
                <a:spcPts val="1200"/>
              </a:spcBef>
              <a:buFont typeface="Wingdings" panose="05000000000000000000" pitchFamily="2" charset="2"/>
              <a:buChar char="Ø"/>
              <a:defRPr/>
            </a:pPr>
            <a:r>
              <a:rPr lang="zh-CN" altLang="en-US" sz="2400" b="1" kern="100" dirty="0">
                <a:solidFill>
                  <a:srgbClr val="00B0F0"/>
                </a:solidFill>
                <a:effectLst/>
                <a:latin typeface="微软雅黑" panose="020B0503020204020204" pitchFamily="34" charset="-122"/>
                <a:ea typeface="微软雅黑" panose="020B0503020204020204" pitchFamily="34" charset="-122"/>
                <a:cs typeface="Times New Roman" panose="02020603050405020304" pitchFamily="18" charset="0"/>
              </a:rPr>
              <a:t>牛奶和面包</a:t>
            </a:r>
            <a:endParaRPr lang="zh-CN" altLang="en-US" sz="2400" b="1" kern="100" dirty="0">
              <a:solidFill>
                <a:srgbClr val="00B0F0"/>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marL="360045">
              <a:spcBef>
                <a:spcPts val="1200"/>
              </a:spcBef>
              <a:defRPr/>
            </a:pPr>
            <a:r>
              <a:rPr lang="zh-CN" altLang="en-US" sz="2400" b="1" dirty="0">
                <a:latin typeface="宋体" panose="02010600030101010101" pitchFamily="2" charset="-122"/>
              </a:rPr>
              <a:t>这给了我们什么启示？</a:t>
            </a:r>
            <a:endParaRPr lang="en-US" altLang="zh-CN" sz="2400" b="1" dirty="0">
              <a:solidFill>
                <a:srgbClr val="00B0F0"/>
              </a:solidFill>
              <a:effectLst>
                <a:outerShdw blurRad="38100" dist="38100" dir="2700000" algn="tl">
                  <a:srgbClr val="000000">
                    <a:alpha val="43137"/>
                  </a:srgbClr>
                </a:outerShdw>
              </a:effectLst>
            </a:endParaRPr>
          </a:p>
        </p:txBody>
      </p:sp>
      <p:sp>
        <p:nvSpPr>
          <p:cNvPr id="50" name="标题 2"/>
          <p:cNvSpPr txBox="1">
            <a:spLocks noChangeArrowheads="1"/>
          </p:cNvSpPr>
          <p:nvPr/>
        </p:nvSpPr>
        <p:spPr>
          <a:xfrm>
            <a:off x="457200" y="457200"/>
            <a:ext cx="8229600" cy="523875"/>
          </a:xfrm>
          <a:prstGeom prst="rect">
            <a:avLst/>
          </a:prstGeom>
        </p:spPr>
        <p:txBody>
          <a:bodyPr/>
          <a:lstStyle>
            <a:lvl1pPr algn="l" rtl="0" eaLnBrk="0" fontAlgn="base" hangingPunct="0">
              <a:spcBef>
                <a:spcPct val="0"/>
              </a:spcBef>
              <a:spcAft>
                <a:spcPct val="0"/>
              </a:spcAft>
              <a:defRPr sz="4400" kern="12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9pPr>
          </a:lstStyle>
          <a:p>
            <a:r>
              <a:rPr lang="en-US" altLang="zh-CN" sz="3200" b="1" dirty="0">
                <a:solidFill>
                  <a:schemeClr val="accent1">
                    <a:lumMod val="25000"/>
                  </a:schemeClr>
                </a:solidFill>
                <a:effectLst>
                  <a:outerShdw blurRad="38100" dist="38100" dir="2700000" algn="tl">
                    <a:srgbClr val="000000">
                      <a:alpha val="43137"/>
                    </a:srgbClr>
                  </a:outerShdw>
                </a:effectLst>
              </a:rPr>
              <a:t>6.1.1</a:t>
            </a:r>
            <a:r>
              <a:rPr lang="zh-CN" altLang="en-US" sz="3200" b="1" dirty="0">
                <a:solidFill>
                  <a:schemeClr val="accent1">
                    <a:lumMod val="25000"/>
                  </a:schemeClr>
                </a:solidFill>
                <a:effectLst>
                  <a:outerShdw blurRad="38100" dist="38100" dir="2700000" algn="tl">
                    <a:srgbClr val="000000">
                      <a:alpha val="43137"/>
                    </a:srgbClr>
                  </a:outerShdw>
                </a:effectLst>
              </a:rPr>
              <a:t>、关联规则的例子</a:t>
            </a:r>
            <a:endParaRPr lang="zh-CN" altLang="en-US" sz="3200" b="1" dirty="0">
              <a:solidFill>
                <a:schemeClr val="accent1">
                  <a:lumMod val="25000"/>
                </a:schemeClr>
              </a:solidFill>
              <a:effectLst>
                <a:outerShdw blurRad="38100" dist="38100" dir="2700000" algn="tl">
                  <a:srgbClr val="000000">
                    <a:alpha val="43137"/>
                  </a:srgbClr>
                </a:outerShdw>
              </a:effectLst>
            </a:endParaRPr>
          </a:p>
        </p:txBody>
      </p:sp>
    </p:spTree>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nvGraphicFramePr>
        <p:xfrm>
          <a:off x="314325" y="2565400"/>
          <a:ext cx="8569325" cy="2505680"/>
        </p:xfrm>
        <a:graphic>
          <a:graphicData uri="http://schemas.openxmlformats.org/drawingml/2006/table">
            <a:tbl>
              <a:tblPr/>
              <a:tblGrid>
                <a:gridCol w="669925"/>
                <a:gridCol w="2533650"/>
                <a:gridCol w="1863725"/>
                <a:gridCol w="3502025"/>
              </a:tblGrid>
              <a:tr h="384175">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200" b="1" i="0" u="none" strike="noStrike" cap="none" normalizeH="0" baseline="0">
                          <a:ln>
                            <a:noFill/>
                          </a:ln>
                          <a:solidFill>
                            <a:srgbClr val="FFFFFF"/>
                          </a:solidFill>
                          <a:effectLst/>
                          <a:latin typeface="宋体" panose="02010600030101010101" pitchFamily="2" charset="-122"/>
                          <a:ea typeface="宋体" panose="02010600030101010101" pitchFamily="2" charset="-122"/>
                        </a:rPr>
                        <a:t>项</a:t>
                      </a:r>
                      <a:endParaRPr kumimoji="0" lang="zh-CN" altLang="en-US" sz="1200" b="1" i="0" u="none" strike="noStrike" cap="none" normalizeH="0" baseline="0">
                        <a:ln>
                          <a:noFill/>
                        </a:ln>
                        <a:solidFill>
                          <a:srgbClr val="FFFFFF"/>
                        </a:solidFill>
                        <a:effectLst/>
                        <a:latin typeface="宋体" panose="02010600030101010101" pitchFamily="2" charset="-122"/>
                        <a:ea typeface="宋体" panose="02010600030101010101" pitchFamily="2" charset="-122"/>
                      </a:endParaRPr>
                    </a:p>
                  </a:txBody>
                  <a:tcPr marL="91444" marR="91444" marT="45715" marB="4571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200" b="1" i="0" u="none" strike="noStrike" cap="none" normalizeH="0" baseline="0" dirty="0">
                          <a:ln>
                            <a:noFill/>
                          </a:ln>
                          <a:solidFill>
                            <a:srgbClr val="FFFFFF"/>
                          </a:solidFill>
                          <a:effectLst/>
                          <a:latin typeface="宋体" panose="02010600030101010101" pitchFamily="2" charset="-122"/>
                          <a:ea typeface="宋体" panose="02010600030101010101" pitchFamily="2" charset="-122"/>
                        </a:rPr>
                        <a:t>条件模式基</a:t>
                      </a:r>
                      <a:endParaRPr kumimoji="0" lang="zh-CN" altLang="en-US" sz="1200" b="1" i="0" u="none" strike="noStrike" cap="none" normalizeH="0" baseline="0" dirty="0">
                        <a:ln>
                          <a:noFill/>
                        </a:ln>
                        <a:solidFill>
                          <a:srgbClr val="FFFFFF"/>
                        </a:solidFill>
                        <a:effectLst/>
                        <a:latin typeface="宋体" panose="02010600030101010101" pitchFamily="2" charset="-122"/>
                        <a:ea typeface="宋体" panose="02010600030101010101" pitchFamily="2" charset="-122"/>
                      </a:endParaRPr>
                    </a:p>
                  </a:txBody>
                  <a:tcPr marL="91444" marR="91444" marT="45715" marB="4571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200" b="1" i="0" u="none" strike="noStrike" cap="none" normalizeH="0" baseline="0" dirty="0">
                          <a:ln>
                            <a:noFill/>
                          </a:ln>
                          <a:solidFill>
                            <a:srgbClr val="FFFFFF"/>
                          </a:solidFill>
                          <a:effectLst/>
                          <a:latin typeface="宋体" panose="02010600030101010101" pitchFamily="2" charset="-122"/>
                          <a:ea typeface="宋体" panose="02010600030101010101" pitchFamily="2" charset="-122"/>
                        </a:rPr>
                        <a:t>条件</a:t>
                      </a:r>
                      <a:r>
                        <a:rPr kumimoji="0" lang="en-US" altLang="zh-CN" sz="1200" b="1" i="0" u="none" strike="noStrike" cap="none" normalizeH="0" baseline="0" dirty="0">
                          <a:ln>
                            <a:noFill/>
                          </a:ln>
                          <a:solidFill>
                            <a:srgbClr val="FFFFFF"/>
                          </a:solidFill>
                          <a:effectLst/>
                          <a:latin typeface="宋体" panose="02010600030101010101" pitchFamily="2" charset="-122"/>
                          <a:ea typeface="宋体" panose="02010600030101010101" pitchFamily="2" charset="-122"/>
                        </a:rPr>
                        <a:t>FP</a:t>
                      </a:r>
                      <a:r>
                        <a:rPr kumimoji="0" lang="zh-CN" altLang="en-US" sz="1200" b="1" i="0" u="none" strike="noStrike" cap="none" normalizeH="0" baseline="0" dirty="0">
                          <a:ln>
                            <a:noFill/>
                          </a:ln>
                          <a:solidFill>
                            <a:srgbClr val="FFFFFF"/>
                          </a:solidFill>
                          <a:effectLst/>
                          <a:latin typeface="宋体" panose="02010600030101010101" pitchFamily="2" charset="-122"/>
                          <a:ea typeface="宋体" panose="02010600030101010101" pitchFamily="2" charset="-122"/>
                        </a:rPr>
                        <a:t>树分支</a:t>
                      </a:r>
                      <a:endParaRPr kumimoji="0" lang="zh-CN" altLang="en-US" sz="1200" b="1" i="0" u="none" strike="noStrike" cap="none" normalizeH="0" baseline="0" dirty="0">
                        <a:ln>
                          <a:noFill/>
                        </a:ln>
                        <a:solidFill>
                          <a:srgbClr val="FFFFFF"/>
                        </a:solidFill>
                        <a:effectLst/>
                        <a:latin typeface="宋体" panose="02010600030101010101" pitchFamily="2" charset="-122"/>
                        <a:ea typeface="宋体" panose="02010600030101010101" pitchFamily="2" charset="-122"/>
                      </a:endParaRPr>
                    </a:p>
                  </a:txBody>
                  <a:tcPr marL="91444" marR="91444" marT="45715" marB="4571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200" b="1" i="0" u="none" strike="noStrike" cap="none" normalizeH="0" baseline="0">
                          <a:ln>
                            <a:noFill/>
                          </a:ln>
                          <a:solidFill>
                            <a:srgbClr val="FFFFFF"/>
                          </a:solidFill>
                          <a:effectLst/>
                          <a:latin typeface="宋体" panose="02010600030101010101" pitchFamily="2" charset="-122"/>
                          <a:ea typeface="宋体" panose="02010600030101010101" pitchFamily="2" charset="-122"/>
                        </a:rPr>
                        <a:t>产生的频繁模式</a:t>
                      </a:r>
                      <a:endParaRPr kumimoji="0" lang="zh-CN" altLang="en-US" sz="1200" b="1" i="0" u="none" strike="noStrike" cap="none" normalizeH="0" baseline="0">
                        <a:ln>
                          <a:noFill/>
                        </a:ln>
                        <a:solidFill>
                          <a:srgbClr val="FFFFFF"/>
                        </a:solidFill>
                        <a:effectLst/>
                        <a:latin typeface="宋体" panose="02010600030101010101" pitchFamily="2" charset="-122"/>
                        <a:ea typeface="宋体" panose="02010600030101010101" pitchFamily="2" charset="-122"/>
                      </a:endParaRPr>
                    </a:p>
                  </a:txBody>
                  <a:tcPr marL="91444" marR="91444" marT="45715" marB="4571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469900">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200" b="1"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炸鸡</a:t>
                      </a:r>
                      <a:endParaRPr kumimoji="0" lang="zh-CN" altLang="en-US" sz="1200" b="1" i="0" u="none" strike="noStrike" cap="none" normalizeH="0" baseline="0" dirty="0">
                        <a:ln>
                          <a:noFill/>
                        </a:ln>
                        <a:solidFill>
                          <a:srgbClr val="000000"/>
                        </a:solidFill>
                        <a:effectLst/>
                        <a:latin typeface="宋体" panose="02010600030101010101" pitchFamily="2" charset="-122"/>
                        <a:ea typeface="宋体" panose="02010600030101010101" pitchFamily="2" charset="-122"/>
                      </a:endParaRPr>
                    </a:p>
                  </a:txBody>
                  <a:tcPr marL="91444" marR="91444" marT="45715" marB="4571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1"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en-US" sz="1200" b="1"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牛奶，啤酒</a:t>
                      </a:r>
                      <a:r>
                        <a:rPr kumimoji="0" lang="en-US" altLang="zh-CN" sz="1200" b="1"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:1}</a:t>
                      </a:r>
                      <a:endParaRPr kumimoji="0" lang="en-US" altLang="zh-CN" sz="1200" b="1" i="0" u="none" strike="noStrike" cap="none" normalizeH="0" baseline="0" dirty="0">
                        <a:ln>
                          <a:noFill/>
                        </a:ln>
                        <a:solidFill>
                          <a:srgbClr val="000000"/>
                        </a:solidFill>
                        <a:effectLst/>
                        <a:latin typeface="宋体" panose="02010600030101010101" pitchFamily="2" charset="-122"/>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1"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en-US" sz="1200" b="1"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牛奶，啤酒，尿布</a:t>
                      </a:r>
                      <a:r>
                        <a:rPr kumimoji="0" lang="en-US" altLang="zh-CN" sz="1200" b="1"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:1}</a:t>
                      </a:r>
                      <a:endParaRPr kumimoji="0" lang="zh-CN" altLang="en-US" sz="1200" b="1" i="0" u="none" strike="noStrike" cap="none" normalizeH="0" baseline="0" dirty="0">
                        <a:ln>
                          <a:noFill/>
                        </a:ln>
                        <a:solidFill>
                          <a:srgbClr val="000000"/>
                        </a:solidFill>
                        <a:effectLst/>
                        <a:latin typeface="宋体" panose="02010600030101010101" pitchFamily="2" charset="-122"/>
                        <a:ea typeface="宋体" panose="02010600030101010101" pitchFamily="2" charset="-122"/>
                      </a:endParaRPr>
                    </a:p>
                  </a:txBody>
                  <a:tcPr marL="91444" marR="91444" marT="45715" marB="4571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1"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en-US" sz="1200" b="1"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牛奶</a:t>
                      </a:r>
                      <a:r>
                        <a:rPr kumimoji="0" lang="en-US" altLang="zh-CN" sz="1200" b="1"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:2</a:t>
                      </a:r>
                      <a:r>
                        <a:rPr kumimoji="0" lang="zh-CN" altLang="en-US" sz="1200" b="1"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，啤酒</a:t>
                      </a:r>
                      <a:r>
                        <a:rPr kumimoji="0" lang="en-US" altLang="zh-CN" sz="1200" b="1"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:2}</a:t>
                      </a:r>
                      <a:endParaRPr kumimoji="0" lang="zh-CN" altLang="en-US" sz="1200" b="1" i="0" u="none" strike="noStrike" cap="none" normalizeH="0" baseline="0" dirty="0">
                        <a:ln>
                          <a:noFill/>
                        </a:ln>
                        <a:solidFill>
                          <a:srgbClr val="000000"/>
                        </a:solidFill>
                        <a:effectLst/>
                        <a:latin typeface="宋体" panose="02010600030101010101" pitchFamily="2" charset="-122"/>
                        <a:ea typeface="宋体" panose="02010600030101010101" pitchFamily="2" charset="-122"/>
                      </a:endParaRPr>
                    </a:p>
                  </a:txBody>
                  <a:tcPr marL="91444" marR="91444" marT="45715" marB="4571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1"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en-US" sz="1200" b="1"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牛奶，炸鸡</a:t>
                      </a:r>
                      <a:r>
                        <a:rPr kumimoji="0" lang="en-US" altLang="zh-CN" sz="1200" b="1"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:2}</a:t>
                      </a:r>
                      <a:endParaRPr kumimoji="0" lang="en-US" altLang="zh-CN" sz="1200" b="1" i="0" u="none" strike="noStrike" cap="none" normalizeH="0" baseline="0" dirty="0">
                        <a:ln>
                          <a:noFill/>
                        </a:ln>
                        <a:solidFill>
                          <a:srgbClr val="000000"/>
                        </a:solidFill>
                        <a:effectLst/>
                        <a:latin typeface="宋体" panose="02010600030101010101" pitchFamily="2" charset="-122"/>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1"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en-US" sz="1200" b="1"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啤酒，炸鸡</a:t>
                      </a:r>
                      <a:r>
                        <a:rPr kumimoji="0" lang="en-US" altLang="zh-CN" sz="1200" b="1"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:2}</a:t>
                      </a:r>
                      <a:endParaRPr kumimoji="0" lang="en-US" altLang="zh-CN" sz="1200" b="1" i="0" u="none" strike="noStrike" cap="none" normalizeH="0" baseline="0" dirty="0">
                        <a:ln>
                          <a:noFill/>
                        </a:ln>
                        <a:solidFill>
                          <a:srgbClr val="000000"/>
                        </a:solidFill>
                        <a:effectLst/>
                        <a:latin typeface="宋体" panose="02010600030101010101" pitchFamily="2" charset="-122"/>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1"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en-US" sz="1200" b="1"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牛奶，啤酒，炸鸡</a:t>
                      </a:r>
                      <a:r>
                        <a:rPr kumimoji="0" lang="en-US" altLang="zh-CN" sz="1200" b="1"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:2}</a:t>
                      </a:r>
                      <a:endParaRPr kumimoji="0" lang="en-US" altLang="zh-CN" sz="1200" b="1" i="0" u="none" strike="noStrike" cap="none" normalizeH="0" baseline="0" dirty="0">
                        <a:ln>
                          <a:noFill/>
                        </a:ln>
                        <a:solidFill>
                          <a:srgbClr val="000000"/>
                        </a:solidFill>
                        <a:effectLst/>
                        <a:latin typeface="宋体" panose="02010600030101010101" pitchFamily="2" charset="-122"/>
                        <a:ea typeface="宋体" panose="02010600030101010101" pitchFamily="2" charset="-122"/>
                      </a:endParaRPr>
                    </a:p>
                  </a:txBody>
                  <a:tcPr marL="91444" marR="91444" marT="45715" marB="4571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tr>
              <a:tr h="384175">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200" b="1"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面包</a:t>
                      </a:r>
                      <a:endParaRPr kumimoji="0" lang="zh-CN" altLang="en-US" sz="1200" b="1" i="0" u="none" strike="noStrike" cap="none" normalizeH="0" baseline="0" dirty="0">
                        <a:ln>
                          <a:noFill/>
                        </a:ln>
                        <a:solidFill>
                          <a:srgbClr val="000000"/>
                        </a:solidFill>
                        <a:effectLst/>
                        <a:latin typeface="宋体" panose="02010600030101010101" pitchFamily="2" charset="-122"/>
                        <a:ea typeface="宋体" panose="02010600030101010101" pitchFamily="2" charset="-122"/>
                      </a:endParaRPr>
                    </a:p>
                  </a:txBody>
                  <a:tcPr marL="91444" marR="91444" marT="45715" marB="4571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EFFF"/>
                    </a:solid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1"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en-US" sz="1200" b="1"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牛奶，啤酒</a:t>
                      </a:r>
                      <a:r>
                        <a:rPr kumimoji="0" lang="en-US" altLang="zh-CN" sz="1200" b="1"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:1} </a:t>
                      </a:r>
                      <a:endParaRPr kumimoji="0" lang="en-US" altLang="zh-CN" sz="1200" b="1" i="0" u="none" strike="noStrike" cap="none" normalizeH="0" baseline="0" dirty="0">
                        <a:ln>
                          <a:noFill/>
                        </a:ln>
                        <a:solidFill>
                          <a:srgbClr val="000000"/>
                        </a:solidFill>
                        <a:effectLst/>
                        <a:latin typeface="宋体" panose="02010600030101010101" pitchFamily="2" charset="-122"/>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1"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en-US" sz="1200" b="1"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牛奶</a:t>
                      </a:r>
                      <a:r>
                        <a:rPr kumimoji="0" lang="en-US" altLang="zh-CN" sz="1200" b="1"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:1}</a:t>
                      </a:r>
                      <a:endParaRPr kumimoji="0" lang="zh-CN" altLang="en-US" sz="1200" b="1" i="0" u="none" strike="noStrike" cap="none" normalizeH="0" baseline="0" dirty="0">
                        <a:ln>
                          <a:noFill/>
                        </a:ln>
                        <a:solidFill>
                          <a:srgbClr val="000000"/>
                        </a:solidFill>
                        <a:effectLst/>
                        <a:latin typeface="宋体" panose="02010600030101010101" pitchFamily="2" charset="-122"/>
                        <a:ea typeface="宋体" panose="02010600030101010101" pitchFamily="2" charset="-122"/>
                      </a:endParaRPr>
                    </a:p>
                  </a:txBody>
                  <a:tcPr marL="91444" marR="91444" marT="45715" marB="4571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EFFF"/>
                    </a:solid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1"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en-US" sz="1200" b="1"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牛奶</a:t>
                      </a:r>
                      <a:r>
                        <a:rPr kumimoji="0" lang="en-US" altLang="zh-CN" sz="1200" b="1"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:2}</a:t>
                      </a:r>
                      <a:endParaRPr kumimoji="0" lang="zh-CN" altLang="en-US" sz="1200" b="1" i="0" u="none" strike="noStrike" cap="none" normalizeH="0" baseline="0" dirty="0">
                        <a:ln>
                          <a:noFill/>
                        </a:ln>
                        <a:solidFill>
                          <a:srgbClr val="000000"/>
                        </a:solidFill>
                        <a:effectLst/>
                        <a:latin typeface="宋体" panose="02010600030101010101" pitchFamily="2" charset="-122"/>
                        <a:ea typeface="宋体" panose="02010600030101010101" pitchFamily="2" charset="-122"/>
                      </a:endParaRPr>
                    </a:p>
                  </a:txBody>
                  <a:tcPr marL="91444" marR="91444" marT="45715" marB="4571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EFFF"/>
                    </a:solid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1"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en-US" sz="1200" b="1"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牛奶，面包</a:t>
                      </a:r>
                      <a:r>
                        <a:rPr kumimoji="0" lang="en-US" altLang="zh-CN" sz="1200" b="1"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:2}</a:t>
                      </a:r>
                      <a:endParaRPr kumimoji="0" lang="zh-CN" altLang="en-US" sz="1200" b="1" i="0" u="none" strike="noStrike" cap="none" normalizeH="0" baseline="0" dirty="0">
                        <a:ln>
                          <a:noFill/>
                        </a:ln>
                        <a:solidFill>
                          <a:srgbClr val="000000"/>
                        </a:solidFill>
                        <a:effectLst/>
                        <a:latin typeface="宋体" panose="02010600030101010101" pitchFamily="2" charset="-122"/>
                        <a:ea typeface="宋体" panose="02010600030101010101" pitchFamily="2" charset="-122"/>
                      </a:endParaRPr>
                    </a:p>
                  </a:txBody>
                  <a:tcPr marL="91444" marR="91444" marT="45715" marB="4571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EFFF"/>
                    </a:solidFill>
                  </a:tcPr>
                </a:tc>
              </a:tr>
              <a:tr h="469900">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200" b="1"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尿布</a:t>
                      </a:r>
                      <a:endParaRPr kumimoji="0" lang="zh-CN" altLang="en-US" sz="1200" b="1" i="0" u="none" strike="noStrike" cap="none" normalizeH="0" baseline="0" dirty="0">
                        <a:ln>
                          <a:noFill/>
                        </a:ln>
                        <a:solidFill>
                          <a:srgbClr val="000000"/>
                        </a:solidFill>
                        <a:effectLst/>
                        <a:latin typeface="宋体" panose="02010600030101010101" pitchFamily="2" charset="-122"/>
                        <a:ea typeface="宋体" panose="02010600030101010101" pitchFamily="2" charset="-122"/>
                      </a:endParaRPr>
                    </a:p>
                  </a:txBody>
                  <a:tcPr marL="91444" marR="91444" marT="45715" marB="4571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1"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en-US" sz="1200" b="1"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牛奶，啤酒</a:t>
                      </a:r>
                      <a:r>
                        <a:rPr kumimoji="0" lang="en-US" altLang="zh-CN" sz="1200" b="1"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:2} </a:t>
                      </a:r>
                      <a:endParaRPr kumimoji="0" lang="en-US" altLang="zh-CN" sz="1200" b="1" i="0" u="none" strike="noStrike" cap="none" normalizeH="0" baseline="0" dirty="0">
                        <a:ln>
                          <a:noFill/>
                        </a:ln>
                        <a:solidFill>
                          <a:srgbClr val="000000"/>
                        </a:solidFill>
                        <a:effectLst/>
                        <a:latin typeface="宋体" panose="02010600030101010101" pitchFamily="2" charset="-122"/>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1"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en-US" sz="1200" b="1"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牛奶</a:t>
                      </a:r>
                      <a:r>
                        <a:rPr kumimoji="0" lang="en-US" altLang="zh-CN" sz="1200" b="1"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:2}</a:t>
                      </a:r>
                      <a:endParaRPr kumimoji="0" lang="en-US" altLang="zh-CN" sz="1200" b="1" i="0" u="none" strike="noStrike" cap="none" normalizeH="0" baseline="0" dirty="0">
                        <a:ln>
                          <a:noFill/>
                        </a:ln>
                        <a:solidFill>
                          <a:srgbClr val="000000"/>
                        </a:solidFill>
                        <a:effectLst/>
                        <a:latin typeface="宋体" panose="02010600030101010101" pitchFamily="2" charset="-122"/>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1"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en-US" sz="1200" b="1"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啤酒</a:t>
                      </a:r>
                      <a:r>
                        <a:rPr kumimoji="0" lang="en-US" altLang="zh-CN" sz="1200" b="1"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:2}</a:t>
                      </a:r>
                      <a:endParaRPr kumimoji="0" lang="zh-CN" altLang="en-US" sz="1200" b="1" i="0" u="none" strike="noStrike" cap="none" normalizeH="0" baseline="0" dirty="0">
                        <a:ln>
                          <a:noFill/>
                        </a:ln>
                        <a:solidFill>
                          <a:srgbClr val="000000"/>
                        </a:solidFill>
                        <a:effectLst/>
                        <a:latin typeface="宋体" panose="02010600030101010101" pitchFamily="2" charset="-122"/>
                        <a:ea typeface="宋体" panose="02010600030101010101" pitchFamily="2" charset="-122"/>
                      </a:endParaRPr>
                    </a:p>
                  </a:txBody>
                  <a:tcPr marL="91444" marR="91444" marT="45715" marB="4571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1"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en-US" sz="1200" b="1"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牛奶</a:t>
                      </a:r>
                      <a:r>
                        <a:rPr kumimoji="0" lang="en-US" altLang="zh-CN" sz="1200" b="1"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:4</a:t>
                      </a:r>
                      <a:r>
                        <a:rPr kumimoji="0" lang="zh-CN" altLang="en-US" sz="1200" b="1"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，啤酒</a:t>
                      </a:r>
                      <a:r>
                        <a:rPr kumimoji="0" lang="en-US" altLang="zh-CN" sz="1200" b="1"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:2}</a:t>
                      </a:r>
                      <a:endParaRPr kumimoji="0" lang="en-US" altLang="zh-CN" sz="1200" b="1" i="0" u="none" strike="noStrike" cap="none" normalizeH="0" baseline="0" dirty="0">
                        <a:ln>
                          <a:noFill/>
                        </a:ln>
                        <a:solidFill>
                          <a:srgbClr val="000000"/>
                        </a:solidFill>
                        <a:effectLst/>
                        <a:latin typeface="宋体" panose="02010600030101010101" pitchFamily="2" charset="-122"/>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1"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en-US" sz="1200" b="1"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啤酒</a:t>
                      </a:r>
                      <a:r>
                        <a:rPr kumimoji="0" lang="en-US" altLang="zh-CN" sz="1200" b="1"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:2}</a:t>
                      </a:r>
                      <a:endParaRPr kumimoji="0" lang="zh-CN" altLang="en-US" sz="1200" b="1" i="0" u="none" strike="noStrike" cap="none" normalizeH="0" baseline="0" dirty="0">
                        <a:ln>
                          <a:noFill/>
                        </a:ln>
                        <a:solidFill>
                          <a:srgbClr val="000000"/>
                        </a:solidFill>
                        <a:effectLst/>
                        <a:latin typeface="宋体" panose="02010600030101010101" pitchFamily="2" charset="-122"/>
                        <a:ea typeface="宋体" panose="02010600030101010101" pitchFamily="2" charset="-122"/>
                      </a:endParaRPr>
                    </a:p>
                  </a:txBody>
                  <a:tcPr marL="91444" marR="91444" marT="45715" marB="4571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1"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en-US" sz="1200" b="1"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牛奶，尿布</a:t>
                      </a:r>
                      <a:r>
                        <a:rPr kumimoji="0" lang="en-US" altLang="zh-CN" sz="1200" b="1"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:4}</a:t>
                      </a:r>
                      <a:endParaRPr kumimoji="0" lang="en-US" altLang="zh-CN" sz="1200" b="1" i="0" u="none" strike="noStrike" cap="none" normalizeH="0" baseline="0" dirty="0">
                        <a:ln>
                          <a:noFill/>
                        </a:ln>
                        <a:solidFill>
                          <a:srgbClr val="000000"/>
                        </a:solidFill>
                        <a:effectLst/>
                        <a:latin typeface="宋体" panose="02010600030101010101" pitchFamily="2" charset="-122"/>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1"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en-US" sz="1200" b="1"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啤酒，尿布</a:t>
                      </a:r>
                      <a:r>
                        <a:rPr kumimoji="0" lang="en-US" altLang="zh-CN" sz="1200" b="1"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:4}</a:t>
                      </a:r>
                      <a:endParaRPr kumimoji="0" lang="en-US" altLang="zh-CN" sz="1200" b="1" i="0" u="none" strike="noStrike" cap="none" normalizeH="0" baseline="0" dirty="0">
                        <a:ln>
                          <a:noFill/>
                        </a:ln>
                        <a:solidFill>
                          <a:srgbClr val="000000"/>
                        </a:solidFill>
                        <a:effectLst/>
                        <a:latin typeface="宋体" panose="02010600030101010101" pitchFamily="2" charset="-122"/>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1"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en-US" sz="1200" b="1"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牛奶，啤酒，尿布</a:t>
                      </a:r>
                      <a:r>
                        <a:rPr kumimoji="0" lang="en-US" altLang="zh-CN" sz="1200" b="1"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:2}</a:t>
                      </a:r>
                      <a:endParaRPr kumimoji="0" lang="zh-CN" altLang="en-US" sz="1200" b="1" i="0" u="none" strike="noStrike" cap="none" normalizeH="0" baseline="0" dirty="0">
                        <a:ln>
                          <a:noFill/>
                        </a:ln>
                        <a:solidFill>
                          <a:srgbClr val="000000"/>
                        </a:solidFill>
                        <a:effectLst/>
                        <a:latin typeface="宋体" panose="02010600030101010101" pitchFamily="2" charset="-122"/>
                        <a:ea typeface="宋体" panose="02010600030101010101" pitchFamily="2" charset="-122"/>
                      </a:endParaRPr>
                    </a:p>
                  </a:txBody>
                  <a:tcPr marL="91444" marR="91444" marT="45715" marB="4571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tr>
              <a:tr h="384175">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200" b="1"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啤酒</a:t>
                      </a:r>
                      <a:endParaRPr kumimoji="0" lang="zh-CN" altLang="en-US" sz="1200" b="1" i="0" u="none" strike="noStrike" cap="none" normalizeH="0" baseline="0" dirty="0">
                        <a:ln>
                          <a:noFill/>
                        </a:ln>
                        <a:solidFill>
                          <a:srgbClr val="000000"/>
                        </a:solidFill>
                        <a:effectLst/>
                        <a:latin typeface="宋体" panose="02010600030101010101" pitchFamily="2" charset="-122"/>
                        <a:ea typeface="宋体" panose="02010600030101010101" pitchFamily="2" charset="-122"/>
                      </a:endParaRPr>
                    </a:p>
                  </a:txBody>
                  <a:tcPr marL="91444" marR="91444" marT="45715" marB="4571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EFFF"/>
                    </a:solid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1"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en-US" sz="1200" b="1"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牛奶</a:t>
                      </a:r>
                      <a:r>
                        <a:rPr kumimoji="0" lang="en-US" altLang="zh-CN" sz="1200" b="1"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:4}</a:t>
                      </a:r>
                      <a:endParaRPr kumimoji="0" lang="zh-CN" altLang="en-US" sz="1200" b="1" i="0" u="none" strike="noStrike" cap="none" normalizeH="0" baseline="0" dirty="0">
                        <a:ln>
                          <a:noFill/>
                        </a:ln>
                        <a:solidFill>
                          <a:srgbClr val="000000"/>
                        </a:solidFill>
                        <a:effectLst/>
                        <a:latin typeface="宋体" panose="02010600030101010101" pitchFamily="2" charset="-122"/>
                        <a:ea typeface="宋体" panose="02010600030101010101" pitchFamily="2" charset="-122"/>
                      </a:endParaRPr>
                    </a:p>
                  </a:txBody>
                  <a:tcPr marL="91444" marR="91444" marT="45715" marB="4571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EFFF"/>
                    </a:solid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1"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en-US" sz="1200" b="1"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牛奶</a:t>
                      </a:r>
                      <a:r>
                        <a:rPr kumimoji="0" lang="en-US" altLang="zh-CN" sz="1200" b="1"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:4}</a:t>
                      </a:r>
                      <a:endParaRPr kumimoji="0" lang="zh-CN" altLang="en-US" sz="1200" b="1" i="0" u="none" strike="noStrike" cap="none" normalizeH="0" baseline="0" dirty="0">
                        <a:ln>
                          <a:noFill/>
                        </a:ln>
                        <a:solidFill>
                          <a:srgbClr val="000000"/>
                        </a:solidFill>
                        <a:effectLst/>
                        <a:latin typeface="宋体" panose="02010600030101010101" pitchFamily="2" charset="-122"/>
                        <a:ea typeface="宋体" panose="02010600030101010101" pitchFamily="2" charset="-122"/>
                      </a:endParaRPr>
                    </a:p>
                  </a:txBody>
                  <a:tcPr marL="91444" marR="91444" marT="45715" marB="4571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EFFF"/>
                    </a:solid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200" b="1"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en-US" sz="1200" b="1"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牛奶，啤酒</a:t>
                      </a:r>
                      <a:r>
                        <a:rPr kumimoji="0" lang="en-US" altLang="zh-CN" sz="1200" b="1"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:4}</a:t>
                      </a:r>
                      <a:endParaRPr kumimoji="0" lang="zh-CN" altLang="en-US" sz="1200" b="1" i="0" u="none" strike="noStrike" cap="none" normalizeH="0" baseline="0" dirty="0">
                        <a:ln>
                          <a:noFill/>
                        </a:ln>
                        <a:solidFill>
                          <a:srgbClr val="000000"/>
                        </a:solidFill>
                        <a:effectLst/>
                        <a:latin typeface="宋体" panose="02010600030101010101" pitchFamily="2" charset="-122"/>
                        <a:ea typeface="宋体" panose="02010600030101010101" pitchFamily="2" charset="-122"/>
                      </a:endParaRPr>
                    </a:p>
                  </a:txBody>
                  <a:tcPr marL="91444" marR="91444" marT="45715" marB="4571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EFFF"/>
                    </a:solidFill>
                  </a:tcPr>
                </a:tc>
              </a:tr>
            </a:tbl>
          </a:graphicData>
        </a:graphic>
      </p:graphicFrame>
      <p:sp>
        <p:nvSpPr>
          <p:cNvPr id="4" name="文本框 3"/>
          <p:cNvSpPr txBox="1"/>
          <p:nvPr/>
        </p:nvSpPr>
        <p:spPr>
          <a:xfrm>
            <a:off x="433388" y="1601788"/>
            <a:ext cx="6647974" cy="369332"/>
          </a:xfrm>
          <a:prstGeom prst="rect">
            <a:avLst/>
          </a:prstGeom>
          <a:noFill/>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b="1" dirty="0">
                <a:solidFill>
                  <a:srgbClr val="404040"/>
                </a:solidFill>
                <a:latin typeface="宋体" panose="02010600030101010101" pitchFamily="2" charset="-122"/>
              </a:rPr>
              <a:t>根据条件</a:t>
            </a:r>
            <a:r>
              <a:rPr kumimoji="1" lang="en-US" altLang="zh-CN" b="1" dirty="0">
                <a:solidFill>
                  <a:srgbClr val="404040"/>
                </a:solidFill>
                <a:latin typeface="宋体" panose="02010600030101010101" pitchFamily="2" charset="-122"/>
              </a:rPr>
              <a:t>FP</a:t>
            </a:r>
            <a:r>
              <a:rPr kumimoji="1" lang="zh-CN" altLang="en-US" b="1" dirty="0">
                <a:solidFill>
                  <a:srgbClr val="404040"/>
                </a:solidFill>
                <a:latin typeface="宋体" panose="02010600030101010101" pitchFamily="2" charset="-122"/>
              </a:rPr>
              <a:t>树，我们可以全排列组合，得到挖掘出来的频繁模式</a:t>
            </a:r>
            <a:endParaRPr kumimoji="1" lang="zh-CN" altLang="en-US" b="1" dirty="0">
              <a:solidFill>
                <a:srgbClr val="404040"/>
              </a:solidFill>
              <a:latin typeface="宋体" panose="02010600030101010101" pitchFamily="2" charset="-122"/>
            </a:endParaRPr>
          </a:p>
        </p:txBody>
      </p:sp>
      <p:sp>
        <p:nvSpPr>
          <p:cNvPr id="5" name="标题 2"/>
          <p:cNvSpPr txBox="1">
            <a:spLocks noChangeArrowheads="1"/>
          </p:cNvSpPr>
          <p:nvPr/>
        </p:nvSpPr>
        <p:spPr bwMode="auto">
          <a:xfrm>
            <a:off x="457200" y="457200"/>
            <a:ext cx="822960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lstStyle>
            <a:lvl1pPr algn="l" rtl="0" eaLnBrk="0" fontAlgn="base" hangingPunct="0">
              <a:spcBef>
                <a:spcPct val="0"/>
              </a:spcBef>
              <a:spcAft>
                <a:spcPct val="0"/>
              </a:spcAft>
              <a:defRPr sz="4400" kern="12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9pPr>
          </a:lstStyle>
          <a:p>
            <a:r>
              <a:rPr lang="en-US" altLang="zh-CN" sz="3200" b="1" dirty="0">
                <a:solidFill>
                  <a:schemeClr val="accent1">
                    <a:lumMod val="25000"/>
                  </a:schemeClr>
                </a:solidFill>
                <a:effectLst>
                  <a:outerShdw blurRad="38100" dist="38100" dir="2700000" algn="tl">
                    <a:srgbClr val="000000">
                      <a:alpha val="43137"/>
                    </a:srgbClr>
                  </a:outerShdw>
                </a:effectLst>
              </a:rPr>
              <a:t>6.3.2</a:t>
            </a:r>
            <a:r>
              <a:rPr lang="zh-CN" altLang="en-US" sz="3200" b="1" dirty="0">
                <a:solidFill>
                  <a:schemeClr val="accent1">
                    <a:lumMod val="25000"/>
                  </a:schemeClr>
                </a:solidFill>
                <a:effectLst>
                  <a:outerShdw blurRad="38100" dist="38100" dir="2700000" algn="tl">
                    <a:srgbClr val="000000">
                      <a:alpha val="43137"/>
                    </a:srgbClr>
                  </a:outerShdw>
                </a:effectLst>
              </a:rPr>
              <a:t>、</a:t>
            </a:r>
            <a:r>
              <a:rPr lang="en-US" altLang="zh-CN" sz="3200" b="1" dirty="0">
                <a:solidFill>
                  <a:schemeClr val="accent1">
                    <a:lumMod val="25000"/>
                  </a:schemeClr>
                </a:solidFill>
                <a:effectLst>
                  <a:outerShdw blurRad="38100" dist="38100" dir="2700000" algn="tl">
                    <a:srgbClr val="000000">
                      <a:alpha val="43137"/>
                    </a:srgbClr>
                  </a:outerShdw>
                </a:effectLst>
              </a:rPr>
              <a:t>FP-growth</a:t>
            </a:r>
            <a:r>
              <a:rPr lang="zh-CN" altLang="en-US" sz="3200" b="1" dirty="0">
                <a:solidFill>
                  <a:schemeClr val="accent1">
                    <a:lumMod val="25000"/>
                  </a:schemeClr>
                </a:solidFill>
                <a:effectLst>
                  <a:outerShdw blurRad="38100" dist="38100" dir="2700000" algn="tl">
                    <a:srgbClr val="000000">
                      <a:alpha val="43137"/>
                    </a:srgbClr>
                  </a:outerShdw>
                </a:effectLst>
              </a:rPr>
              <a:t>算法演示</a:t>
            </a:r>
            <a:r>
              <a:rPr lang="en-US" altLang="zh-CN" sz="3200" b="1" dirty="0">
                <a:solidFill>
                  <a:schemeClr val="accent1">
                    <a:lumMod val="25000"/>
                  </a:schemeClr>
                </a:solidFill>
                <a:effectLst>
                  <a:outerShdw blurRad="38100" dist="38100" dir="2700000" algn="tl">
                    <a:srgbClr val="000000">
                      <a:alpha val="43137"/>
                    </a:srgbClr>
                  </a:outerShdw>
                </a:effectLst>
              </a:rPr>
              <a:t>—FP</a:t>
            </a:r>
            <a:r>
              <a:rPr lang="zh-CN" altLang="en-US" sz="3200" b="1" dirty="0">
                <a:solidFill>
                  <a:schemeClr val="accent1">
                    <a:lumMod val="25000"/>
                  </a:schemeClr>
                </a:solidFill>
                <a:effectLst>
                  <a:outerShdw blurRad="38100" dist="38100" dir="2700000" algn="tl">
                    <a:srgbClr val="000000">
                      <a:alpha val="43137"/>
                    </a:srgbClr>
                  </a:outerShdw>
                </a:effectLst>
              </a:rPr>
              <a:t>树挖掘</a:t>
            </a:r>
            <a:endParaRPr lang="zh-CN" altLang="en-US" sz="3200" b="1" dirty="0">
              <a:solidFill>
                <a:schemeClr val="accent1">
                  <a:lumMod val="25000"/>
                </a:schemeClr>
              </a:solidFill>
              <a:effectLst>
                <a:outerShdw blurRad="38100" dist="38100" dir="2700000" algn="tl">
                  <a:srgbClr val="000000">
                    <a:alpha val="43137"/>
                  </a:srgbClr>
                </a:outerShdw>
              </a:effectLst>
            </a:endParaRPr>
          </a:p>
        </p:txBody>
      </p:sp>
    </p:spTree>
  </p:cSld>
  <p:clrMapOvr>
    <a:masterClrMapping/>
  </p:clrMapOvr>
  <p:transition spd="med" advTm="0"/>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2"/>
          <p:cNvSpPr txBox="1">
            <a:spLocks noChangeArrowheads="1"/>
          </p:cNvSpPr>
          <p:nvPr/>
        </p:nvSpPr>
        <p:spPr bwMode="auto">
          <a:xfrm>
            <a:off x="457200" y="477837"/>
            <a:ext cx="822960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lstStyle>
            <a:lvl1pPr algn="l" rtl="0" eaLnBrk="0" fontAlgn="base" hangingPunct="0">
              <a:spcBef>
                <a:spcPct val="0"/>
              </a:spcBef>
              <a:spcAft>
                <a:spcPct val="0"/>
              </a:spcAft>
              <a:defRPr sz="4400" kern="12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9pPr>
          </a:lstStyle>
          <a:p>
            <a:r>
              <a:rPr lang="en-US" altLang="zh-CN" sz="3200" b="1" dirty="0">
                <a:solidFill>
                  <a:schemeClr val="accent1">
                    <a:lumMod val="25000"/>
                  </a:schemeClr>
                </a:solidFill>
                <a:effectLst>
                  <a:outerShdw blurRad="38100" dist="38100" dir="2700000" algn="tl">
                    <a:srgbClr val="000000">
                      <a:alpha val="43137"/>
                    </a:srgbClr>
                  </a:outerShdw>
                </a:effectLst>
              </a:rPr>
              <a:t>6.3.3</a:t>
            </a:r>
            <a:r>
              <a:rPr lang="zh-CN" altLang="en-US" sz="3200" b="1" dirty="0">
                <a:solidFill>
                  <a:schemeClr val="accent1">
                    <a:lumMod val="25000"/>
                  </a:schemeClr>
                </a:solidFill>
                <a:effectLst>
                  <a:outerShdw blurRad="38100" dist="38100" dir="2700000" algn="tl">
                    <a:srgbClr val="000000">
                      <a:alpha val="43137"/>
                    </a:srgbClr>
                  </a:outerShdw>
                </a:effectLst>
              </a:rPr>
              <a:t>、</a:t>
            </a:r>
            <a:r>
              <a:rPr lang="en-US" altLang="zh-CN" sz="3200" b="1" dirty="0">
                <a:solidFill>
                  <a:schemeClr val="accent1">
                    <a:lumMod val="25000"/>
                  </a:schemeClr>
                </a:solidFill>
                <a:effectLst>
                  <a:outerShdw blurRad="38100" dist="38100" dir="2700000" algn="tl">
                    <a:srgbClr val="000000">
                      <a:alpha val="43137"/>
                    </a:srgbClr>
                  </a:outerShdw>
                </a:effectLst>
              </a:rPr>
              <a:t>FP-tree</a:t>
            </a:r>
            <a:r>
              <a:rPr lang="zh-CN" altLang="en-US" sz="3200" b="1" dirty="0">
                <a:solidFill>
                  <a:schemeClr val="accent1">
                    <a:lumMod val="25000"/>
                  </a:schemeClr>
                </a:solidFill>
                <a:effectLst>
                  <a:outerShdw blurRad="38100" dist="38100" dir="2700000" algn="tl">
                    <a:srgbClr val="000000">
                      <a:alpha val="43137"/>
                    </a:srgbClr>
                  </a:outerShdw>
                </a:effectLst>
              </a:rPr>
              <a:t>的结构优点</a:t>
            </a:r>
            <a:endParaRPr lang="zh-CN" altLang="en-US" sz="3200" b="1" dirty="0">
              <a:solidFill>
                <a:schemeClr val="accent1">
                  <a:lumMod val="25000"/>
                </a:schemeClr>
              </a:solidFill>
              <a:effectLst>
                <a:outerShdw blurRad="38100" dist="38100" dir="2700000" algn="tl">
                  <a:srgbClr val="000000">
                    <a:alpha val="43137"/>
                  </a:srgbClr>
                </a:outerShdw>
              </a:effectLst>
            </a:endParaRPr>
          </a:p>
        </p:txBody>
      </p:sp>
      <p:sp>
        <p:nvSpPr>
          <p:cNvPr id="7" name="矩形 6"/>
          <p:cNvSpPr>
            <a:spLocks noChangeArrowheads="1"/>
          </p:cNvSpPr>
          <p:nvPr/>
        </p:nvSpPr>
        <p:spPr bwMode="auto">
          <a:xfrm>
            <a:off x="451326" y="1959667"/>
            <a:ext cx="8578850" cy="11318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nSpc>
                <a:spcPct val="150000"/>
              </a:lnSpc>
              <a:spcBef>
                <a:spcPct val="0"/>
              </a:spcBef>
              <a:buClrTx/>
              <a:buSzTx/>
              <a:buFont typeface="Wingdings" panose="05000000000000000000" pitchFamily="2" charset="2"/>
              <a:buChar char="Ø"/>
            </a:pPr>
            <a:r>
              <a:rPr lang="zh-CN" altLang="en-US" sz="2400" b="1" dirty="0">
                <a:solidFill>
                  <a:srgbClr val="00B0F0"/>
                </a:solidFill>
                <a:effectLst>
                  <a:outerShdw blurRad="38100" dist="38100" dir="2700000" algn="tl">
                    <a:srgbClr val="000000">
                      <a:alpha val="43137"/>
                    </a:srgbClr>
                  </a:outerShdw>
                </a:effectLst>
                <a:cs typeface="Times New Roman" panose="02020603050405020304" pitchFamily="18" charset="0"/>
              </a:rPr>
              <a:t>完备性：</a:t>
            </a:r>
            <a:r>
              <a:rPr lang="zh-CN" altLang="zh-CN" sz="2400" b="1" dirty="0">
                <a:effectLst>
                  <a:outerShdw blurRad="38100" dist="38100" dir="2700000" algn="tl">
                    <a:srgbClr val="000000">
                      <a:alpha val="43137"/>
                    </a:srgbClr>
                  </a:outerShdw>
                </a:effectLst>
                <a:cs typeface="Times New Roman" panose="02020603050405020304" pitchFamily="18" charset="0"/>
              </a:rPr>
              <a:t>确</a:t>
            </a:r>
            <a:r>
              <a:rPr lang="zh-CN" altLang="en-US" sz="2400" b="1" dirty="0">
                <a:effectLst>
                  <a:outerShdw blurRad="38100" dist="38100" dir="2700000" algn="tl">
                    <a:srgbClr val="000000">
                      <a:alpha val="43137"/>
                    </a:srgbClr>
                  </a:outerShdw>
                </a:effectLst>
                <a:cs typeface="Times New Roman" panose="02020603050405020304" pitchFamily="18" charset="0"/>
              </a:rPr>
              <a:t>它不会打破交易中的任何模式，而且包含了</a:t>
            </a:r>
            <a:r>
              <a:rPr lang="zh-CN" altLang="en-US" sz="2400" b="1" dirty="0">
                <a:solidFill>
                  <a:srgbClr val="FF0000"/>
                </a:solidFill>
                <a:effectLst>
                  <a:outerShdw blurRad="38100" dist="38100" dir="2700000" algn="tl">
                    <a:srgbClr val="000000">
                      <a:alpha val="43137"/>
                    </a:srgbClr>
                  </a:outerShdw>
                </a:effectLst>
                <a:cs typeface="Times New Roman" panose="02020603050405020304" pitchFamily="18" charset="0"/>
              </a:rPr>
              <a:t>挖掘序列模式所需的全部信息。</a:t>
            </a:r>
            <a:endParaRPr lang="zh-CN" altLang="en-US" sz="2400" b="1" dirty="0">
              <a:solidFill>
                <a:srgbClr val="FF0000"/>
              </a:solidFill>
              <a:effectLst>
                <a:outerShdw blurRad="38100" dist="38100" dir="2700000" algn="tl">
                  <a:srgbClr val="000000">
                    <a:alpha val="43137"/>
                  </a:srgbClr>
                </a:outerShdw>
              </a:effectLst>
            </a:endParaRPr>
          </a:p>
        </p:txBody>
      </p:sp>
      <p:sp>
        <p:nvSpPr>
          <p:cNvPr id="8" name="矩形 7"/>
          <p:cNvSpPr>
            <a:spLocks noChangeArrowheads="1"/>
          </p:cNvSpPr>
          <p:nvPr/>
        </p:nvSpPr>
        <p:spPr bwMode="auto">
          <a:xfrm>
            <a:off x="451326" y="3766486"/>
            <a:ext cx="8578850" cy="1128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nSpc>
                <a:spcPct val="150000"/>
              </a:lnSpc>
              <a:spcBef>
                <a:spcPct val="0"/>
              </a:spcBef>
              <a:buClrTx/>
              <a:buSzTx/>
              <a:buFont typeface="Wingdings" panose="05000000000000000000" pitchFamily="2" charset="2"/>
              <a:buChar char="Ø"/>
            </a:pPr>
            <a:r>
              <a:rPr lang="zh-CN" altLang="en-US" sz="2400" b="1" dirty="0">
                <a:solidFill>
                  <a:srgbClr val="00B0F0"/>
                </a:solidFill>
                <a:effectLst>
                  <a:outerShdw blurRad="38100" dist="38100" dir="2700000" algn="tl">
                    <a:srgbClr val="000000">
                      <a:alpha val="43137"/>
                    </a:srgbClr>
                  </a:outerShdw>
                </a:effectLst>
                <a:cs typeface="Times New Roman" panose="02020603050405020304" pitchFamily="18" charset="0"/>
              </a:rPr>
              <a:t>紧密性：</a:t>
            </a:r>
            <a:r>
              <a:rPr lang="zh-CN" altLang="en-US" sz="2400" b="1" dirty="0">
                <a:effectLst>
                  <a:outerShdw blurRad="38100" dist="38100" dir="2700000" algn="tl">
                    <a:srgbClr val="000000">
                      <a:alpha val="43137"/>
                    </a:srgbClr>
                  </a:outerShdw>
                </a:effectLst>
                <a:cs typeface="Times New Roman" panose="02020603050405020304" pitchFamily="18" charset="0"/>
              </a:rPr>
              <a:t>它剔除不相关信息，不包含非频繁项，按支持度降序排列，支持度高的项在</a:t>
            </a:r>
            <a:r>
              <a:rPr lang="en-US" altLang="zh-CN" sz="2400" b="1" dirty="0">
                <a:effectLst>
                  <a:outerShdw blurRad="38100" dist="38100" dir="2700000" algn="tl">
                    <a:srgbClr val="000000">
                      <a:alpha val="43137"/>
                    </a:srgbClr>
                  </a:outerShdw>
                </a:effectLst>
                <a:cs typeface="Times New Roman" panose="02020603050405020304" pitchFamily="18" charset="0"/>
              </a:rPr>
              <a:t>FP-tree</a:t>
            </a:r>
            <a:r>
              <a:rPr lang="zh-CN" altLang="en-US" sz="2400" b="1" dirty="0">
                <a:effectLst>
                  <a:outerShdw blurRad="38100" dist="38100" dir="2700000" algn="tl">
                    <a:srgbClr val="000000">
                      <a:alpha val="43137"/>
                    </a:srgbClr>
                  </a:outerShdw>
                </a:effectLst>
                <a:cs typeface="Times New Roman" panose="02020603050405020304" pitchFamily="18" charset="0"/>
              </a:rPr>
              <a:t>中共享的机会也高。</a:t>
            </a:r>
            <a:endParaRPr lang="zh-CN" altLang="en-US" sz="2400" b="1" dirty="0">
              <a:solidFill>
                <a:srgbClr val="FF0000"/>
              </a:solidFill>
              <a:effectLst>
                <a:outerShdw blurRad="38100" dist="38100" dir="2700000" algn="tl">
                  <a:srgbClr val="000000">
                    <a:alpha val="43137"/>
                  </a:srgbClr>
                </a:outerShdw>
              </a:effectLst>
            </a:endParaRPr>
          </a:p>
        </p:txBody>
      </p:sp>
    </p:spTree>
  </p:cSld>
  <p:clrMapOvr>
    <a:masterClrMapping/>
  </p:clrMapOvr>
  <p:transition spd="slow"/>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文本框 2"/>
          <p:cNvSpPr txBox="1">
            <a:spLocks noChangeArrowheads="1"/>
          </p:cNvSpPr>
          <p:nvPr/>
        </p:nvSpPr>
        <p:spPr bwMode="auto">
          <a:xfrm>
            <a:off x="2268537" y="1484784"/>
            <a:ext cx="184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1" lang="zh-CN" altLang="en-US" sz="1800"/>
          </a:p>
        </p:txBody>
      </p:sp>
      <p:sp>
        <p:nvSpPr>
          <p:cNvPr id="9" name="文本框 8"/>
          <p:cNvSpPr txBox="1">
            <a:spLocks noChangeArrowheads="1"/>
          </p:cNvSpPr>
          <p:nvPr/>
        </p:nvSpPr>
        <p:spPr bwMode="auto">
          <a:xfrm>
            <a:off x="527522" y="3212976"/>
            <a:ext cx="793291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buClrTx/>
              <a:buSzTx/>
              <a:buFontTx/>
              <a:buNone/>
              <a:defRPr sz="1800">
                <a:cs typeface="Times New Roman" panose="02020603050405020304" pitchFamily="18" charset="0"/>
              </a:defRPr>
            </a:lvl1pPr>
            <a:lvl2pPr marL="742950" indent="-285750">
              <a:spcBef>
                <a:spcPct val="20000"/>
              </a:spcBef>
              <a:buClr>
                <a:schemeClr val="accent2"/>
              </a:buClr>
              <a:buSzPct val="80000"/>
              <a:buFont typeface="Wingdings" panose="05000000000000000000" pitchFamily="2" charset="2"/>
              <a:buChar char="¨"/>
              <a:defRPr sz="2800"/>
            </a:lvl2pPr>
            <a:lvl3pPr marL="1143000" indent="-228600">
              <a:spcBef>
                <a:spcPct val="20000"/>
              </a:spcBef>
              <a:buClr>
                <a:schemeClr val="bg2"/>
              </a:buClr>
              <a:buSzPct val="65000"/>
              <a:buFont typeface="Wingdings" panose="05000000000000000000" pitchFamily="2" charset="2"/>
              <a:buChar char="n"/>
              <a:defRPr sz="2400"/>
            </a:lvl3pPr>
            <a:lvl4pPr marL="1600200" indent="-228600">
              <a:spcBef>
                <a:spcPct val="20000"/>
              </a:spcBef>
              <a:buClr>
                <a:schemeClr val="accent2"/>
              </a:buClr>
              <a:buSzPct val="70000"/>
              <a:buFont typeface="Wingdings" panose="05000000000000000000" pitchFamily="2" charset="2"/>
              <a:buChar char="¨"/>
              <a:defRPr sz="2000"/>
            </a:lvl4pPr>
            <a:lvl5pPr marL="2057400" indent="-228600">
              <a:spcBef>
                <a:spcPct val="20000"/>
              </a:spcBef>
              <a:buClr>
                <a:schemeClr val="bg2"/>
              </a:buClr>
              <a:buFont typeface="Wingdings" panose="05000000000000000000" pitchFamily="2" charset="2"/>
              <a:buChar char="§"/>
              <a:defRPr sz="2000"/>
            </a:lvl5pPr>
            <a:lvl6pPr marL="2514600" indent="-228600" eaLnBrk="0" fontAlgn="base" hangingPunct="0">
              <a:spcBef>
                <a:spcPct val="20000"/>
              </a:spcBef>
              <a:spcAft>
                <a:spcPct val="0"/>
              </a:spcAft>
              <a:buClr>
                <a:schemeClr val="bg2"/>
              </a:buClr>
              <a:buFont typeface="Wingdings" panose="05000000000000000000" pitchFamily="2" charset="2"/>
              <a:buChar char="§"/>
              <a:defRPr sz="2000"/>
            </a:lvl6pPr>
            <a:lvl7pPr marL="2971800" indent="-228600" eaLnBrk="0" fontAlgn="base" hangingPunct="0">
              <a:spcBef>
                <a:spcPct val="20000"/>
              </a:spcBef>
              <a:spcAft>
                <a:spcPct val="0"/>
              </a:spcAft>
              <a:buClr>
                <a:schemeClr val="bg2"/>
              </a:buClr>
              <a:buFont typeface="Wingdings" panose="05000000000000000000" pitchFamily="2" charset="2"/>
              <a:buChar char="§"/>
              <a:defRPr sz="2000"/>
            </a:lvl7pPr>
            <a:lvl8pPr marL="3429000" indent="-228600" eaLnBrk="0" fontAlgn="base" hangingPunct="0">
              <a:spcBef>
                <a:spcPct val="20000"/>
              </a:spcBef>
              <a:spcAft>
                <a:spcPct val="0"/>
              </a:spcAft>
              <a:buClr>
                <a:schemeClr val="bg2"/>
              </a:buClr>
              <a:buFont typeface="Wingdings" panose="05000000000000000000" pitchFamily="2" charset="2"/>
              <a:buChar char="§"/>
              <a:defRPr sz="2000"/>
            </a:lvl8pPr>
            <a:lvl9pPr marL="3886200" indent="-228600" eaLnBrk="0" fontAlgn="base" hangingPunct="0">
              <a:spcBef>
                <a:spcPct val="20000"/>
              </a:spcBef>
              <a:spcAft>
                <a:spcPct val="0"/>
              </a:spcAft>
              <a:buClr>
                <a:schemeClr val="bg2"/>
              </a:buClr>
              <a:buFont typeface="Wingdings" panose="05000000000000000000" pitchFamily="2" charset="2"/>
              <a:buChar char="§"/>
              <a:defRPr sz="2000"/>
            </a:lvl9pPr>
          </a:lstStyle>
          <a:p>
            <a:r>
              <a:rPr lang="zh-CN" altLang="en-US" sz="2400" b="1" dirty="0">
                <a:solidFill>
                  <a:schemeClr val="tx1"/>
                </a:solidFill>
                <a:latin typeface="宋体" panose="02010600030101010101" pitchFamily="2" charset="-122"/>
              </a:rPr>
              <a:t>序列模式挖掘的问题定义为：给定一个</a:t>
            </a:r>
            <a:r>
              <a:rPr lang="zh-CN" altLang="en-US" sz="2400" b="1" dirty="0">
                <a:solidFill>
                  <a:srgbClr val="FF0000"/>
                </a:solidFill>
                <a:latin typeface="宋体" panose="02010600030101010101" pitchFamily="2" charset="-122"/>
              </a:rPr>
              <a:t>客户交易数据库</a:t>
            </a:r>
            <a:r>
              <a:rPr lang="en-US" altLang="zh-CN" sz="2400" b="1" dirty="0">
                <a:solidFill>
                  <a:srgbClr val="FF0000"/>
                </a:solidFill>
                <a:latin typeface="宋体" panose="02010600030101010101" pitchFamily="2" charset="-122"/>
              </a:rPr>
              <a:t>D</a:t>
            </a:r>
            <a:r>
              <a:rPr lang="zh-CN" altLang="en-US" sz="2400" b="1" dirty="0">
                <a:solidFill>
                  <a:schemeClr val="tx1"/>
                </a:solidFill>
                <a:latin typeface="宋体" panose="02010600030101010101" pitchFamily="2" charset="-122"/>
              </a:rPr>
              <a:t>以及</a:t>
            </a:r>
            <a:r>
              <a:rPr lang="zh-CN" altLang="en-US" sz="2400" b="1" dirty="0">
                <a:solidFill>
                  <a:srgbClr val="FF0000"/>
                </a:solidFill>
                <a:latin typeface="宋体" panose="02010600030101010101" pitchFamily="2" charset="-122"/>
              </a:rPr>
              <a:t>最小支持度阈值</a:t>
            </a:r>
            <a:r>
              <a:rPr lang="en-US" altLang="zh-CN" sz="2400" b="1" dirty="0" err="1">
                <a:solidFill>
                  <a:srgbClr val="FF0000"/>
                </a:solidFill>
                <a:latin typeface="宋体" panose="02010600030101010101" pitchFamily="2" charset="-122"/>
              </a:rPr>
              <a:t>min_sup</a:t>
            </a:r>
            <a:r>
              <a:rPr lang="zh-CN" altLang="en-US" sz="2400" b="1" dirty="0">
                <a:solidFill>
                  <a:schemeClr val="tx1"/>
                </a:solidFill>
                <a:latin typeface="宋体" panose="02010600030101010101" pitchFamily="2" charset="-122"/>
              </a:rPr>
              <a:t>，从中找出所有支持度计数不小于</a:t>
            </a:r>
            <a:r>
              <a:rPr lang="en-US" altLang="zh-CN" sz="2400" b="1" dirty="0" err="1">
                <a:solidFill>
                  <a:schemeClr val="tx1"/>
                </a:solidFill>
                <a:latin typeface="宋体" panose="02010600030101010101" pitchFamily="2" charset="-122"/>
              </a:rPr>
              <a:t>min_sup</a:t>
            </a:r>
            <a:r>
              <a:rPr lang="zh-CN" altLang="en-US" sz="2400" b="1" dirty="0">
                <a:solidFill>
                  <a:schemeClr val="tx1"/>
                </a:solidFill>
                <a:latin typeface="宋体" panose="02010600030101010101" pitchFamily="2" charset="-122"/>
              </a:rPr>
              <a:t>的序列，这些频繁序列也称为</a:t>
            </a:r>
            <a:r>
              <a:rPr lang="zh-CN" altLang="en-US" sz="2400" b="1" dirty="0">
                <a:solidFill>
                  <a:srgbClr val="FF0000"/>
                </a:solidFill>
                <a:latin typeface="宋体" panose="02010600030101010101" pitchFamily="2" charset="-122"/>
              </a:rPr>
              <a:t>序列模式</a:t>
            </a:r>
            <a:r>
              <a:rPr lang="zh-CN" altLang="en-US" sz="2400" b="1" dirty="0">
                <a:solidFill>
                  <a:schemeClr val="tx1"/>
                </a:solidFill>
                <a:latin typeface="宋体" panose="02010600030101010101" pitchFamily="2" charset="-122"/>
              </a:rPr>
              <a:t>。</a:t>
            </a:r>
            <a:endParaRPr lang="zh-CN" altLang="zh-CN" sz="2400" b="1" dirty="0">
              <a:solidFill>
                <a:schemeClr val="tx1"/>
              </a:solidFill>
              <a:latin typeface="宋体" panose="02010600030101010101" pitchFamily="2" charset="-122"/>
            </a:endParaRPr>
          </a:p>
        </p:txBody>
      </p:sp>
      <p:sp>
        <p:nvSpPr>
          <p:cNvPr id="6" name="标题 2"/>
          <p:cNvSpPr txBox="1">
            <a:spLocks noChangeArrowheads="1"/>
          </p:cNvSpPr>
          <p:nvPr/>
        </p:nvSpPr>
        <p:spPr bwMode="auto">
          <a:xfrm>
            <a:off x="457200" y="477837"/>
            <a:ext cx="822960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lstStyle>
            <a:lvl1pPr algn="l" rtl="0" eaLnBrk="0" fontAlgn="base" hangingPunct="0">
              <a:spcBef>
                <a:spcPct val="0"/>
              </a:spcBef>
              <a:spcAft>
                <a:spcPct val="0"/>
              </a:spcAft>
              <a:defRPr sz="4400" kern="12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9pPr>
          </a:lstStyle>
          <a:p>
            <a:r>
              <a:rPr lang="en-US" altLang="zh-CN" sz="3200" b="1" dirty="0">
                <a:solidFill>
                  <a:schemeClr val="accent1">
                    <a:lumMod val="25000"/>
                  </a:schemeClr>
                </a:solidFill>
                <a:effectLst>
                  <a:outerShdw blurRad="38100" dist="38100" dir="2700000" algn="tl">
                    <a:srgbClr val="000000">
                      <a:alpha val="43137"/>
                    </a:srgbClr>
                  </a:outerShdw>
                </a:effectLst>
              </a:rPr>
              <a:t>6.4.1</a:t>
            </a:r>
            <a:r>
              <a:rPr lang="zh-CN" altLang="en-US" sz="3200" b="1" dirty="0">
                <a:solidFill>
                  <a:schemeClr val="accent1">
                    <a:lumMod val="25000"/>
                  </a:schemeClr>
                </a:solidFill>
                <a:effectLst>
                  <a:outerShdw blurRad="38100" dist="38100" dir="2700000" algn="tl">
                    <a:srgbClr val="000000">
                      <a:alpha val="43137"/>
                    </a:srgbClr>
                  </a:outerShdw>
                </a:effectLst>
              </a:rPr>
              <a:t>、</a:t>
            </a:r>
            <a:r>
              <a:rPr lang="en-US" altLang="zh-CN" sz="3200" b="1" dirty="0" err="1">
                <a:solidFill>
                  <a:schemeClr val="accent1">
                    <a:lumMod val="25000"/>
                  </a:schemeClr>
                </a:solidFill>
                <a:effectLst>
                  <a:outerShdw blurRad="38100" dist="38100" dir="2700000" algn="tl">
                    <a:srgbClr val="000000">
                      <a:alpha val="43137"/>
                    </a:srgbClr>
                  </a:outerShdw>
                </a:effectLst>
              </a:rPr>
              <a:t>USpan</a:t>
            </a:r>
            <a:r>
              <a:rPr lang="zh-CN" altLang="en-US" sz="3200" b="1" dirty="0">
                <a:solidFill>
                  <a:schemeClr val="accent1">
                    <a:lumMod val="25000"/>
                  </a:schemeClr>
                </a:solidFill>
                <a:effectLst>
                  <a:outerShdw blurRad="38100" dist="38100" dir="2700000" algn="tl">
                    <a:srgbClr val="000000">
                      <a:alpha val="43137"/>
                    </a:srgbClr>
                  </a:outerShdw>
                </a:effectLst>
              </a:rPr>
              <a:t>：高效用序列模式挖掘算法</a:t>
            </a:r>
            <a:endParaRPr lang="zh-CN" altLang="en-US" sz="3200" b="1" dirty="0">
              <a:solidFill>
                <a:schemeClr val="accent1">
                  <a:lumMod val="25000"/>
                </a:schemeClr>
              </a:solidFill>
              <a:effectLst>
                <a:outerShdw blurRad="38100" dist="38100" dir="2700000" algn="tl">
                  <a:srgbClr val="000000">
                    <a:alpha val="43137"/>
                  </a:srgbClr>
                </a:outerShdw>
              </a:effectLst>
            </a:endParaRPr>
          </a:p>
        </p:txBody>
      </p:sp>
      <p:sp>
        <p:nvSpPr>
          <p:cNvPr id="7" name="矩形 6"/>
          <p:cNvSpPr>
            <a:spLocks noChangeArrowheads="1"/>
          </p:cNvSpPr>
          <p:nvPr/>
        </p:nvSpPr>
        <p:spPr bwMode="auto">
          <a:xfrm>
            <a:off x="553187" y="1606235"/>
            <a:ext cx="77216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400" b="1" dirty="0">
                <a:latin typeface="宋体" panose="02010600030101010101" pitchFamily="2" charset="-122"/>
                <a:cs typeface="Times New Roman" panose="02020603050405020304" pitchFamily="18" charset="0"/>
              </a:rPr>
              <a:t>什么是序列模式挖掘？</a:t>
            </a:r>
            <a:endParaRPr lang="zh-CN" altLang="en-US" sz="2400" b="1" dirty="0">
              <a:latin typeface="宋体" panose="02010600030101010101" pitchFamily="2" charset="-122"/>
            </a:endParaRPr>
          </a:p>
        </p:txBody>
      </p:sp>
      <p:sp>
        <p:nvSpPr>
          <p:cNvPr id="8" name="矩形 7"/>
          <p:cNvSpPr>
            <a:spLocks noChangeArrowheads="1"/>
          </p:cNvSpPr>
          <p:nvPr/>
        </p:nvSpPr>
        <p:spPr bwMode="auto">
          <a:xfrm>
            <a:off x="553187" y="2337743"/>
            <a:ext cx="77216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400" b="1" dirty="0">
                <a:latin typeface="宋体" panose="02010600030101010101" pitchFamily="2" charset="-122"/>
                <a:cs typeface="Times New Roman" panose="02020603050405020304" pitchFamily="18" charset="0"/>
              </a:rPr>
              <a:t>序列模式的概念最早是由</a:t>
            </a:r>
            <a:r>
              <a:rPr lang="en-US" altLang="zh-CN" sz="2400" b="1" dirty="0">
                <a:latin typeface="宋体" panose="02010600030101010101" pitchFamily="2" charset="-122"/>
                <a:cs typeface="Times New Roman" panose="02020603050405020304" pitchFamily="18" charset="0"/>
              </a:rPr>
              <a:t>Agrawal</a:t>
            </a:r>
            <a:r>
              <a:rPr lang="zh-CN" altLang="en-US" sz="2400" b="1" dirty="0">
                <a:latin typeface="宋体" panose="02010600030101010101" pitchFamily="2" charset="-122"/>
                <a:cs typeface="Times New Roman" panose="02020603050405020304" pitchFamily="18" charset="0"/>
              </a:rPr>
              <a:t>和</a:t>
            </a:r>
            <a:r>
              <a:rPr lang="en-US" altLang="zh-CN" sz="2400" b="1" dirty="0">
                <a:latin typeface="宋体" panose="02010600030101010101" pitchFamily="2" charset="-122"/>
                <a:cs typeface="Times New Roman" panose="02020603050405020304" pitchFamily="18" charset="0"/>
              </a:rPr>
              <a:t>Srikant</a:t>
            </a:r>
            <a:r>
              <a:rPr lang="zh-CN" altLang="en-US" sz="2400" b="1" dirty="0">
                <a:latin typeface="宋体" panose="02010600030101010101" pitchFamily="2" charset="-122"/>
                <a:cs typeface="Times New Roman" panose="02020603050405020304" pitchFamily="18" charset="0"/>
              </a:rPr>
              <a:t>提出。</a:t>
            </a:r>
            <a:endParaRPr lang="en-US" altLang="zh-CN" sz="2400" b="1" dirty="0">
              <a:latin typeface="宋体" panose="02010600030101010101" pitchFamily="2" charset="-122"/>
              <a:cs typeface="Times New Roman" panose="02020603050405020304" pitchFamily="18" charset="0"/>
            </a:endParaRPr>
          </a:p>
        </p:txBody>
      </p:sp>
    </p:spTree>
  </p:cSld>
  <p:clrMapOvr>
    <a:masterClrMapping/>
  </p:clrMapOvr>
  <p:transition spd="med" advTm="0"/>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a:spLocks noChangeArrowheads="1"/>
          </p:cNvSpPr>
          <p:nvPr/>
        </p:nvSpPr>
        <p:spPr bwMode="auto">
          <a:xfrm>
            <a:off x="457200" y="1772816"/>
            <a:ext cx="8043490"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buClrTx/>
              <a:buSzTx/>
              <a:buFontTx/>
              <a:buNone/>
              <a:defRPr sz="2400"/>
            </a:lvl1pPr>
            <a:lvl2pPr marL="742950" indent="-285750">
              <a:spcBef>
                <a:spcPct val="20000"/>
              </a:spcBef>
              <a:buClr>
                <a:schemeClr val="accent2"/>
              </a:buClr>
              <a:buSzPct val="80000"/>
              <a:buFont typeface="Wingdings" panose="05000000000000000000" pitchFamily="2" charset="2"/>
              <a:buChar char="¨"/>
              <a:defRPr sz="2800"/>
            </a:lvl2pPr>
            <a:lvl3pPr marL="1143000" indent="-228600">
              <a:spcBef>
                <a:spcPct val="20000"/>
              </a:spcBef>
              <a:buClr>
                <a:schemeClr val="bg2"/>
              </a:buClr>
              <a:buSzPct val="65000"/>
              <a:buFont typeface="Wingdings" panose="05000000000000000000" pitchFamily="2" charset="2"/>
              <a:buChar char="n"/>
              <a:defRPr sz="2400"/>
            </a:lvl3pPr>
            <a:lvl4pPr marL="1600200" indent="-228600">
              <a:spcBef>
                <a:spcPct val="20000"/>
              </a:spcBef>
              <a:buClr>
                <a:schemeClr val="accent2"/>
              </a:buClr>
              <a:buSzPct val="70000"/>
              <a:buFont typeface="Wingdings" panose="05000000000000000000" pitchFamily="2" charset="2"/>
              <a:buChar char="¨"/>
              <a:defRPr sz="2000"/>
            </a:lvl4pPr>
            <a:lvl5pPr marL="2057400" indent="-228600">
              <a:spcBef>
                <a:spcPct val="20000"/>
              </a:spcBef>
              <a:buClr>
                <a:schemeClr val="bg2"/>
              </a:buClr>
              <a:buFont typeface="Wingdings" panose="05000000000000000000" pitchFamily="2" charset="2"/>
              <a:buChar char="§"/>
              <a:defRPr sz="2000"/>
            </a:lvl5pPr>
            <a:lvl6pPr marL="2514600" indent="-228600" eaLnBrk="0" fontAlgn="base" hangingPunct="0">
              <a:spcBef>
                <a:spcPct val="20000"/>
              </a:spcBef>
              <a:spcAft>
                <a:spcPct val="0"/>
              </a:spcAft>
              <a:buClr>
                <a:schemeClr val="bg2"/>
              </a:buClr>
              <a:buFont typeface="Wingdings" panose="05000000000000000000" pitchFamily="2" charset="2"/>
              <a:buChar char="§"/>
              <a:defRPr sz="2000"/>
            </a:lvl6pPr>
            <a:lvl7pPr marL="2971800" indent="-228600" eaLnBrk="0" fontAlgn="base" hangingPunct="0">
              <a:spcBef>
                <a:spcPct val="20000"/>
              </a:spcBef>
              <a:spcAft>
                <a:spcPct val="0"/>
              </a:spcAft>
              <a:buClr>
                <a:schemeClr val="bg2"/>
              </a:buClr>
              <a:buFont typeface="Wingdings" panose="05000000000000000000" pitchFamily="2" charset="2"/>
              <a:buChar char="§"/>
              <a:defRPr sz="2000"/>
            </a:lvl7pPr>
            <a:lvl8pPr marL="3429000" indent="-228600" eaLnBrk="0" fontAlgn="base" hangingPunct="0">
              <a:spcBef>
                <a:spcPct val="20000"/>
              </a:spcBef>
              <a:spcAft>
                <a:spcPct val="0"/>
              </a:spcAft>
              <a:buClr>
                <a:schemeClr val="bg2"/>
              </a:buClr>
              <a:buFont typeface="Wingdings" panose="05000000000000000000" pitchFamily="2" charset="2"/>
              <a:buChar char="§"/>
              <a:defRPr sz="2000"/>
            </a:lvl8pPr>
            <a:lvl9pPr marL="3886200" indent="-228600" eaLnBrk="0" fontAlgn="base" hangingPunct="0">
              <a:spcBef>
                <a:spcPct val="20000"/>
              </a:spcBef>
              <a:spcAft>
                <a:spcPct val="0"/>
              </a:spcAft>
              <a:buClr>
                <a:schemeClr val="bg2"/>
              </a:buClr>
              <a:buFont typeface="Wingdings" panose="05000000000000000000" pitchFamily="2" charset="2"/>
              <a:buChar char="§"/>
              <a:defRPr sz="2000"/>
            </a:lvl9pPr>
          </a:lstStyle>
          <a:p>
            <a:r>
              <a:rPr lang="zh-CN" altLang="zh-CN" b="1" dirty="0">
                <a:latin typeface="宋体" panose="02010600030101010101" pitchFamily="2" charset="-122"/>
              </a:rPr>
              <a:t>对于商家而言，他们不仅关注哪些商品被频繁购买了，还关注这些商品被一起购买产生的</a:t>
            </a:r>
            <a:r>
              <a:rPr lang="zh-CN" altLang="zh-CN" b="1" dirty="0">
                <a:solidFill>
                  <a:srgbClr val="FF0000"/>
                </a:solidFill>
                <a:latin typeface="宋体" panose="02010600030101010101" pitchFamily="2" charset="-122"/>
              </a:rPr>
              <a:t>利润</a:t>
            </a:r>
            <a:r>
              <a:rPr lang="zh-CN" altLang="zh-CN" b="1" dirty="0">
                <a:latin typeface="宋体" panose="02010600030101010101" pitchFamily="2" charset="-122"/>
              </a:rPr>
              <a:t>。因此</a:t>
            </a:r>
            <a:r>
              <a:rPr lang="en-US" altLang="zh-CN" b="1" dirty="0">
                <a:latin typeface="宋体" panose="02010600030101010101" pitchFamily="2" charset="-122"/>
              </a:rPr>
              <a:t>,</a:t>
            </a:r>
            <a:r>
              <a:rPr lang="zh-CN" altLang="zh-CN" b="1" dirty="0">
                <a:latin typeface="宋体" panose="02010600030101010101" pitchFamily="2" charset="-122"/>
              </a:rPr>
              <a:t>仅仅看商品是否频繁购买是不够的，需要引人一个</a:t>
            </a:r>
            <a:r>
              <a:rPr lang="en-US" altLang="zh-CN" b="1" dirty="0">
                <a:latin typeface="宋体" panose="02010600030101010101" pitchFamily="2" charset="-122"/>
              </a:rPr>
              <a:t>“</a:t>
            </a:r>
            <a:r>
              <a:rPr lang="zh-CN" altLang="zh-CN" b="1" dirty="0">
                <a:solidFill>
                  <a:srgbClr val="FF0000"/>
                </a:solidFill>
                <a:latin typeface="宋体" panose="02010600030101010101" pitchFamily="2" charset="-122"/>
              </a:rPr>
              <a:t>效用</a:t>
            </a:r>
            <a:r>
              <a:rPr lang="en-US" altLang="zh-CN" b="1" dirty="0">
                <a:latin typeface="宋体" panose="02010600030101010101" pitchFamily="2" charset="-122"/>
              </a:rPr>
              <a:t>”(utility)</a:t>
            </a:r>
            <a:r>
              <a:rPr lang="zh-CN" altLang="zh-CN" b="1" dirty="0">
                <a:latin typeface="宋体" panose="02010600030101010101" pitchFamily="2" charset="-122"/>
              </a:rPr>
              <a:t>的概念。</a:t>
            </a:r>
            <a:r>
              <a:rPr lang="zh-CN" altLang="en-US" b="1" dirty="0">
                <a:latin typeface="宋体" panose="02010600030101010101" pitchFamily="2" charset="-122"/>
              </a:rPr>
              <a:t>我们在每个序列中选择最高的</a:t>
            </a:r>
            <a:r>
              <a:rPr lang="en-US" altLang="zh-CN" b="1" dirty="0">
                <a:latin typeface="宋体" panose="02010600030101010101" pitchFamily="2" charset="-122"/>
              </a:rPr>
              <a:t>utility</a:t>
            </a:r>
            <a:r>
              <a:rPr lang="zh-CN" altLang="en-US" b="1" dirty="0">
                <a:latin typeface="宋体" panose="02010600030101010101" pitchFamily="2" charset="-122"/>
              </a:rPr>
              <a:t>值，如果这个值超过阈值，那么选择一组商品作为输出模式，这样的结果反映了该商品组合所带来的总利润。</a:t>
            </a:r>
            <a:endParaRPr lang="zh-CN" altLang="en-US" b="1" dirty="0">
              <a:latin typeface="宋体" panose="02010600030101010101" pitchFamily="2" charset="-122"/>
            </a:endParaRPr>
          </a:p>
          <a:p>
            <a:endParaRPr lang="zh-CN" altLang="zh-CN" b="1" dirty="0">
              <a:latin typeface="宋体" panose="02010600030101010101" pitchFamily="2" charset="-122"/>
            </a:endParaRPr>
          </a:p>
        </p:txBody>
      </p:sp>
      <p:sp>
        <p:nvSpPr>
          <p:cNvPr id="65539" name="文本框 2"/>
          <p:cNvSpPr txBox="1">
            <a:spLocks noChangeArrowheads="1"/>
          </p:cNvSpPr>
          <p:nvPr/>
        </p:nvSpPr>
        <p:spPr bwMode="auto">
          <a:xfrm>
            <a:off x="1900238" y="1500188"/>
            <a:ext cx="184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1" lang="zh-CN" altLang="en-US" sz="1800"/>
          </a:p>
        </p:txBody>
      </p:sp>
      <p:sp>
        <p:nvSpPr>
          <p:cNvPr id="9" name="标题 2"/>
          <p:cNvSpPr txBox="1">
            <a:spLocks noChangeArrowheads="1"/>
          </p:cNvSpPr>
          <p:nvPr/>
        </p:nvSpPr>
        <p:spPr bwMode="auto">
          <a:xfrm>
            <a:off x="457200" y="477837"/>
            <a:ext cx="822960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lstStyle>
            <a:lvl1pPr algn="l" rtl="0" eaLnBrk="0" fontAlgn="base" hangingPunct="0">
              <a:spcBef>
                <a:spcPct val="0"/>
              </a:spcBef>
              <a:spcAft>
                <a:spcPct val="0"/>
              </a:spcAft>
              <a:defRPr sz="4400" kern="12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9pPr>
          </a:lstStyle>
          <a:p>
            <a:r>
              <a:rPr lang="en-US" altLang="zh-CN" sz="3200" b="1" dirty="0">
                <a:solidFill>
                  <a:schemeClr val="accent1">
                    <a:lumMod val="25000"/>
                  </a:schemeClr>
                </a:solidFill>
                <a:effectLst>
                  <a:outerShdw blurRad="38100" dist="38100" dir="2700000" algn="tl">
                    <a:srgbClr val="000000">
                      <a:alpha val="43137"/>
                    </a:srgbClr>
                  </a:outerShdw>
                </a:effectLst>
              </a:rPr>
              <a:t>6.4.1</a:t>
            </a:r>
            <a:r>
              <a:rPr lang="zh-CN" altLang="en-US" sz="3200" b="1" dirty="0">
                <a:solidFill>
                  <a:schemeClr val="accent1">
                    <a:lumMod val="25000"/>
                  </a:schemeClr>
                </a:solidFill>
                <a:effectLst>
                  <a:outerShdw blurRad="38100" dist="38100" dir="2700000" algn="tl">
                    <a:srgbClr val="000000">
                      <a:alpha val="43137"/>
                    </a:srgbClr>
                  </a:outerShdw>
                </a:effectLst>
              </a:rPr>
              <a:t>、</a:t>
            </a:r>
            <a:r>
              <a:rPr lang="en-US" altLang="zh-CN" sz="3200" b="1" dirty="0" err="1">
                <a:solidFill>
                  <a:schemeClr val="accent1">
                    <a:lumMod val="25000"/>
                  </a:schemeClr>
                </a:solidFill>
                <a:effectLst>
                  <a:outerShdw blurRad="38100" dist="38100" dir="2700000" algn="tl">
                    <a:srgbClr val="000000">
                      <a:alpha val="43137"/>
                    </a:srgbClr>
                  </a:outerShdw>
                </a:effectLst>
              </a:rPr>
              <a:t>USpan</a:t>
            </a:r>
            <a:r>
              <a:rPr lang="zh-CN" altLang="en-US" sz="3200" b="1" dirty="0">
                <a:solidFill>
                  <a:schemeClr val="accent1">
                    <a:lumMod val="25000"/>
                  </a:schemeClr>
                </a:solidFill>
                <a:effectLst>
                  <a:outerShdw blurRad="38100" dist="38100" dir="2700000" algn="tl">
                    <a:srgbClr val="000000">
                      <a:alpha val="43137"/>
                    </a:srgbClr>
                  </a:outerShdw>
                </a:effectLst>
              </a:rPr>
              <a:t>：高效用序列模式挖掘算法</a:t>
            </a:r>
            <a:endParaRPr lang="zh-CN" altLang="en-US" sz="3200" b="1" dirty="0">
              <a:solidFill>
                <a:schemeClr val="accent1">
                  <a:lumMod val="25000"/>
                </a:schemeClr>
              </a:solidFill>
              <a:effectLst>
                <a:outerShdw blurRad="38100" dist="38100" dir="2700000" algn="tl">
                  <a:srgbClr val="000000">
                    <a:alpha val="43137"/>
                  </a:srgbClr>
                </a:outerShdw>
              </a:effectLst>
            </a:endParaRPr>
          </a:p>
        </p:txBody>
      </p:sp>
      <p:sp>
        <p:nvSpPr>
          <p:cNvPr id="10" name="文本框 9"/>
          <p:cNvSpPr txBox="1">
            <a:spLocks noChangeArrowheads="1"/>
          </p:cNvSpPr>
          <p:nvPr/>
        </p:nvSpPr>
        <p:spPr bwMode="auto">
          <a:xfrm>
            <a:off x="461210" y="4572704"/>
            <a:ext cx="7612063"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buClrTx/>
              <a:buSzTx/>
              <a:buFontTx/>
              <a:buNone/>
              <a:defRPr sz="1800">
                <a:cs typeface="Times New Roman" panose="02020603050405020304" pitchFamily="18" charset="0"/>
              </a:defRPr>
            </a:lvl1pPr>
            <a:lvl2pPr marL="742950" indent="-285750">
              <a:spcBef>
                <a:spcPct val="20000"/>
              </a:spcBef>
              <a:buClr>
                <a:schemeClr val="accent2"/>
              </a:buClr>
              <a:buSzPct val="80000"/>
              <a:buFont typeface="Wingdings" panose="05000000000000000000" pitchFamily="2" charset="2"/>
              <a:buChar char="¨"/>
              <a:defRPr sz="2800"/>
            </a:lvl2pPr>
            <a:lvl3pPr marL="1143000" indent="-228600">
              <a:spcBef>
                <a:spcPct val="20000"/>
              </a:spcBef>
              <a:buClr>
                <a:schemeClr val="bg2"/>
              </a:buClr>
              <a:buSzPct val="65000"/>
              <a:buFont typeface="Wingdings" panose="05000000000000000000" pitchFamily="2" charset="2"/>
              <a:buChar char="n"/>
              <a:defRPr sz="2400"/>
            </a:lvl3pPr>
            <a:lvl4pPr marL="1600200" indent="-228600">
              <a:spcBef>
                <a:spcPct val="20000"/>
              </a:spcBef>
              <a:buClr>
                <a:schemeClr val="accent2"/>
              </a:buClr>
              <a:buSzPct val="70000"/>
              <a:buFont typeface="Wingdings" panose="05000000000000000000" pitchFamily="2" charset="2"/>
              <a:buChar char="¨"/>
              <a:defRPr sz="2000"/>
            </a:lvl4pPr>
            <a:lvl5pPr marL="2057400" indent="-228600">
              <a:spcBef>
                <a:spcPct val="20000"/>
              </a:spcBef>
              <a:buClr>
                <a:schemeClr val="bg2"/>
              </a:buClr>
              <a:buFont typeface="Wingdings" panose="05000000000000000000" pitchFamily="2" charset="2"/>
              <a:buChar char="§"/>
              <a:defRPr sz="2000"/>
            </a:lvl5pPr>
            <a:lvl6pPr marL="2514600" indent="-228600" eaLnBrk="0" fontAlgn="base" hangingPunct="0">
              <a:spcBef>
                <a:spcPct val="20000"/>
              </a:spcBef>
              <a:spcAft>
                <a:spcPct val="0"/>
              </a:spcAft>
              <a:buClr>
                <a:schemeClr val="bg2"/>
              </a:buClr>
              <a:buFont typeface="Wingdings" panose="05000000000000000000" pitchFamily="2" charset="2"/>
              <a:buChar char="§"/>
              <a:defRPr sz="2000"/>
            </a:lvl6pPr>
            <a:lvl7pPr marL="2971800" indent="-228600" eaLnBrk="0" fontAlgn="base" hangingPunct="0">
              <a:spcBef>
                <a:spcPct val="20000"/>
              </a:spcBef>
              <a:spcAft>
                <a:spcPct val="0"/>
              </a:spcAft>
              <a:buClr>
                <a:schemeClr val="bg2"/>
              </a:buClr>
              <a:buFont typeface="Wingdings" panose="05000000000000000000" pitchFamily="2" charset="2"/>
              <a:buChar char="§"/>
              <a:defRPr sz="2000"/>
            </a:lvl7pPr>
            <a:lvl8pPr marL="3429000" indent="-228600" eaLnBrk="0" fontAlgn="base" hangingPunct="0">
              <a:spcBef>
                <a:spcPct val="20000"/>
              </a:spcBef>
              <a:spcAft>
                <a:spcPct val="0"/>
              </a:spcAft>
              <a:buClr>
                <a:schemeClr val="bg2"/>
              </a:buClr>
              <a:buFont typeface="Wingdings" panose="05000000000000000000" pitchFamily="2" charset="2"/>
              <a:buChar char="§"/>
              <a:defRPr sz="2000"/>
            </a:lvl8pPr>
            <a:lvl9pPr marL="3886200" indent="-228600" eaLnBrk="0" fontAlgn="base" hangingPunct="0">
              <a:spcBef>
                <a:spcPct val="20000"/>
              </a:spcBef>
              <a:spcAft>
                <a:spcPct val="0"/>
              </a:spcAft>
              <a:buClr>
                <a:schemeClr val="bg2"/>
              </a:buClr>
              <a:buFont typeface="Wingdings" panose="05000000000000000000" pitchFamily="2" charset="2"/>
              <a:buChar char="§"/>
              <a:defRPr sz="2000"/>
            </a:lvl9pPr>
          </a:lstStyle>
          <a:p>
            <a:r>
              <a:rPr lang="en-US" altLang="zh-CN" sz="2400" b="1" dirty="0">
                <a:latin typeface="宋体" panose="02010600030101010101" pitchFamily="2" charset="-122"/>
              </a:rPr>
              <a:t>J Yin</a:t>
            </a:r>
            <a:r>
              <a:rPr lang="zh-CN" altLang="zh-CN" sz="2400" b="1" dirty="0">
                <a:latin typeface="宋体" panose="02010600030101010101" pitchFamily="2" charset="-122"/>
              </a:rPr>
              <a:t>，</a:t>
            </a:r>
            <a:r>
              <a:rPr lang="en-US" altLang="zh-CN" sz="2400" b="1" dirty="0">
                <a:latin typeface="宋体" panose="02010600030101010101" pitchFamily="2" charset="-122"/>
              </a:rPr>
              <a:t>Z Zheng</a:t>
            </a:r>
            <a:r>
              <a:rPr lang="zh-CN" altLang="zh-CN" sz="2400" b="1" dirty="0">
                <a:latin typeface="宋体" panose="02010600030101010101" pitchFamily="2" charset="-122"/>
              </a:rPr>
              <a:t>等人结合到</a:t>
            </a:r>
            <a:r>
              <a:rPr lang="zh-CN" altLang="zh-CN" sz="2400" b="1" dirty="0">
                <a:solidFill>
                  <a:srgbClr val="FF0000"/>
                </a:solidFill>
                <a:latin typeface="宋体" panose="02010600030101010101" pitchFamily="2" charset="-122"/>
              </a:rPr>
              <a:t>顺序模式挖掘</a:t>
            </a:r>
            <a:r>
              <a:rPr lang="zh-CN" altLang="zh-CN" sz="2400" b="1" dirty="0">
                <a:latin typeface="宋体" panose="02010600030101010101" pitchFamily="2" charset="-122"/>
              </a:rPr>
              <a:t>中，定义了高效率序列挖掘的通用框架，提出了用于</a:t>
            </a:r>
            <a:r>
              <a:rPr lang="zh-CN" altLang="zh-CN" sz="2400" b="1" dirty="0">
                <a:solidFill>
                  <a:srgbClr val="FF0000"/>
                </a:solidFill>
                <a:latin typeface="宋体" panose="02010600030101010101" pitchFamily="2" charset="-122"/>
              </a:rPr>
              <a:t>高效率序列模式的一个有效的算法</a:t>
            </a:r>
            <a:r>
              <a:rPr lang="en-US" altLang="zh-CN" sz="2400" b="1" dirty="0" err="1">
                <a:solidFill>
                  <a:srgbClr val="FF0000"/>
                </a:solidFill>
                <a:latin typeface="宋体" panose="02010600030101010101" pitchFamily="2" charset="-122"/>
              </a:rPr>
              <a:t>USpan</a:t>
            </a:r>
            <a:r>
              <a:rPr lang="zh-CN" altLang="zh-CN" sz="2400" b="1" dirty="0">
                <a:solidFill>
                  <a:srgbClr val="FF0000"/>
                </a:solidFill>
                <a:latin typeface="宋体" panose="02010600030101010101" pitchFamily="2" charset="-122"/>
              </a:rPr>
              <a:t>。</a:t>
            </a:r>
            <a:endParaRPr lang="zh-CN" altLang="zh-CN" sz="2400" b="1" dirty="0">
              <a:solidFill>
                <a:srgbClr val="FF0000"/>
              </a:solidFill>
              <a:latin typeface="宋体" panose="02010600030101010101" pitchFamily="2" charset="-122"/>
            </a:endParaRPr>
          </a:p>
        </p:txBody>
      </p:sp>
    </p:spTree>
  </p:cSld>
  <p:clrMapOvr>
    <a:masterClrMapping/>
  </p:clrMapOvr>
  <p:transition spd="med" advTm="0"/>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文本框 1"/>
              <p:cNvSpPr txBox="1">
                <a:spLocks noChangeArrowheads="1"/>
              </p:cNvSpPr>
              <p:nvPr/>
            </p:nvSpPr>
            <p:spPr bwMode="auto">
              <a:xfrm>
                <a:off x="329178" y="4005064"/>
                <a:ext cx="8043490" cy="8440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buClrTx/>
                  <a:buSzTx/>
                  <a:buFontTx/>
                  <a:buNone/>
                  <a:defRPr sz="2400"/>
                </a:lvl1pPr>
                <a:lvl2pPr marL="742950" indent="-285750">
                  <a:spcBef>
                    <a:spcPct val="20000"/>
                  </a:spcBef>
                  <a:buClr>
                    <a:schemeClr val="accent2"/>
                  </a:buClr>
                  <a:buSzPct val="80000"/>
                  <a:buFont typeface="Wingdings" panose="05000000000000000000" pitchFamily="2" charset="2"/>
                  <a:buChar char="¨"/>
                  <a:defRPr sz="2800"/>
                </a:lvl2pPr>
                <a:lvl3pPr marL="1143000" indent="-228600">
                  <a:spcBef>
                    <a:spcPct val="20000"/>
                  </a:spcBef>
                  <a:buClr>
                    <a:schemeClr val="bg2"/>
                  </a:buClr>
                  <a:buSzPct val="65000"/>
                  <a:buFont typeface="Wingdings" panose="05000000000000000000" pitchFamily="2" charset="2"/>
                  <a:buChar char="n"/>
                  <a:defRPr sz="2400"/>
                </a:lvl3pPr>
                <a:lvl4pPr marL="1600200" indent="-228600">
                  <a:spcBef>
                    <a:spcPct val="20000"/>
                  </a:spcBef>
                  <a:buClr>
                    <a:schemeClr val="accent2"/>
                  </a:buClr>
                  <a:buSzPct val="70000"/>
                  <a:buFont typeface="Wingdings" panose="05000000000000000000" pitchFamily="2" charset="2"/>
                  <a:buChar char="¨"/>
                  <a:defRPr sz="2000"/>
                </a:lvl4pPr>
                <a:lvl5pPr marL="2057400" indent="-228600">
                  <a:spcBef>
                    <a:spcPct val="20000"/>
                  </a:spcBef>
                  <a:buClr>
                    <a:schemeClr val="bg2"/>
                  </a:buClr>
                  <a:buFont typeface="Wingdings" panose="05000000000000000000" pitchFamily="2" charset="2"/>
                  <a:buChar char="§"/>
                  <a:defRPr sz="2000"/>
                </a:lvl5pPr>
                <a:lvl6pPr marL="2514600" indent="-228600" eaLnBrk="0" fontAlgn="base" hangingPunct="0">
                  <a:spcBef>
                    <a:spcPct val="20000"/>
                  </a:spcBef>
                  <a:spcAft>
                    <a:spcPct val="0"/>
                  </a:spcAft>
                  <a:buClr>
                    <a:schemeClr val="bg2"/>
                  </a:buClr>
                  <a:buFont typeface="Wingdings" panose="05000000000000000000" pitchFamily="2" charset="2"/>
                  <a:buChar char="§"/>
                  <a:defRPr sz="2000"/>
                </a:lvl6pPr>
                <a:lvl7pPr marL="2971800" indent="-228600" eaLnBrk="0" fontAlgn="base" hangingPunct="0">
                  <a:spcBef>
                    <a:spcPct val="20000"/>
                  </a:spcBef>
                  <a:spcAft>
                    <a:spcPct val="0"/>
                  </a:spcAft>
                  <a:buClr>
                    <a:schemeClr val="bg2"/>
                  </a:buClr>
                  <a:buFont typeface="Wingdings" panose="05000000000000000000" pitchFamily="2" charset="2"/>
                  <a:buChar char="§"/>
                  <a:defRPr sz="2000"/>
                </a:lvl7pPr>
                <a:lvl8pPr marL="3429000" indent="-228600" eaLnBrk="0" fontAlgn="base" hangingPunct="0">
                  <a:spcBef>
                    <a:spcPct val="20000"/>
                  </a:spcBef>
                  <a:spcAft>
                    <a:spcPct val="0"/>
                  </a:spcAft>
                  <a:buClr>
                    <a:schemeClr val="bg2"/>
                  </a:buClr>
                  <a:buFont typeface="Wingdings" panose="05000000000000000000" pitchFamily="2" charset="2"/>
                  <a:buChar char="§"/>
                  <a:defRPr sz="2000"/>
                </a:lvl8pPr>
                <a:lvl9pPr marL="3886200" indent="-228600" eaLnBrk="0" fontAlgn="base" hangingPunct="0">
                  <a:spcBef>
                    <a:spcPct val="20000"/>
                  </a:spcBef>
                  <a:spcAft>
                    <a:spcPct val="0"/>
                  </a:spcAft>
                  <a:buClr>
                    <a:schemeClr val="bg2"/>
                  </a:buClr>
                  <a:buFont typeface="Wingdings" panose="05000000000000000000" pitchFamily="2" charset="2"/>
                  <a:buChar char="§"/>
                  <a:defRPr sz="2000"/>
                </a:lvl9pPr>
              </a:lstStyle>
              <a:p>
                <a:r>
                  <a:rPr lang="zh-CN" altLang="en-US" b="1" dirty="0">
                    <a:latin typeface="宋体" panose="02010600030101010101" pitchFamily="2" charset="-122"/>
                  </a:rPr>
                  <a:t>定义</a:t>
                </a:r>
                <a:r>
                  <a:rPr lang="en-US" altLang="zh-CN" b="1" dirty="0">
                    <a:latin typeface="宋体" panose="02010600030101010101" pitchFamily="2" charset="-122"/>
                  </a:rPr>
                  <a:t>(</a:t>
                </a:r>
                <a:r>
                  <a:rPr lang="zh-CN" altLang="en-US" b="1" dirty="0">
                    <a:latin typeface="宋体" panose="02010600030101010101" pitchFamily="2" charset="-122"/>
                  </a:rPr>
                  <a:t>序列效用值</a:t>
                </a:r>
                <a:r>
                  <a:rPr lang="en-US" altLang="zh-CN" b="1" dirty="0">
                    <a:latin typeface="宋体" panose="02010600030101010101" pitchFamily="2" charset="-122"/>
                  </a:rPr>
                  <a:t>)</a:t>
                </a:r>
                <a:r>
                  <a:rPr lang="zh-CN" altLang="en-US" b="1" dirty="0">
                    <a:latin typeface="宋体" panose="02010600030101010101" pitchFamily="2" charset="-122"/>
                  </a:rPr>
                  <a:t>：给定</a:t>
                </a:r>
                <a:r>
                  <a:rPr lang="en-US" altLang="zh-CN" b="1" dirty="0">
                    <a:latin typeface="宋体" panose="02010600030101010101" pitchFamily="2" charset="-122"/>
                  </a:rPr>
                  <a:t>q-</a:t>
                </a:r>
                <a:r>
                  <a:rPr lang="zh-CN" altLang="en-US" b="1" dirty="0">
                    <a:latin typeface="宋体" panose="02010600030101010101" pitchFamily="2" charset="-122"/>
                  </a:rPr>
                  <a:t>序列数据库</a:t>
                </a:r>
                <a:r>
                  <a:rPr lang="en-US" altLang="zh-CN" b="1" dirty="0">
                    <a:latin typeface="宋体" panose="02010600030101010101" pitchFamily="2" charset="-122"/>
                  </a:rPr>
                  <a:t>S</a:t>
                </a:r>
                <a:r>
                  <a:rPr lang="zh-CN" altLang="en-US" b="1" dirty="0">
                    <a:latin typeface="宋体" panose="02010600030101010101" pitchFamily="2" charset="-122"/>
                  </a:rPr>
                  <a:t>，序列</a:t>
                </a:r>
                <a:r>
                  <a:rPr lang="en-US" altLang="zh-CN" b="1" dirty="0">
                    <a:latin typeface="宋体" panose="02010600030101010101" pitchFamily="2" charset="-122"/>
                  </a:rPr>
                  <a:t>t</a:t>
                </a:r>
                <a:r>
                  <a:rPr lang="zh-CN" altLang="en-US" b="1" dirty="0">
                    <a:latin typeface="宋体" panose="02010600030101010101" pitchFamily="2" charset="-122"/>
                  </a:rPr>
                  <a:t>的效用值记为</a:t>
                </a:r>
                <a14:m>
                  <m:oMath xmlns:m="http://schemas.openxmlformats.org/officeDocument/2006/math">
                    <m:r>
                      <a:rPr lang="en-US" altLang="zh-CN" b="1" i="1" smtClean="0">
                        <a:latin typeface="Cambria Math" panose="02040503050406030204" pitchFamily="18" charset="0"/>
                      </a:rPr>
                      <m:t>𝒗</m:t>
                    </m:r>
                    <m:d>
                      <m:dPr>
                        <m:ctrlPr>
                          <a:rPr lang="en-US" altLang="zh-CN" b="1" i="1" smtClean="0">
                            <a:latin typeface="Cambria Math" panose="02040503050406030204" pitchFamily="18" charset="0"/>
                          </a:rPr>
                        </m:ctrlPr>
                      </m:dPr>
                      <m:e>
                        <m:r>
                          <a:rPr lang="en-US" altLang="zh-CN" b="1" i="1" smtClean="0">
                            <a:latin typeface="Cambria Math" panose="02040503050406030204" pitchFamily="18" charset="0"/>
                          </a:rPr>
                          <m:t>𝒕</m:t>
                        </m:r>
                      </m:e>
                    </m:d>
                    <m:r>
                      <a:rPr lang="en-US" altLang="zh-CN" b="1" i="1" smtClean="0">
                        <a:latin typeface="Cambria Math" panose="02040503050406030204" pitchFamily="18" charset="0"/>
                      </a:rPr>
                      <m:t>=</m:t>
                    </m:r>
                    <m:nary>
                      <m:naryPr>
                        <m:chr m:val="⋃"/>
                        <m:supHide m:val="on"/>
                        <m:ctrlPr>
                          <a:rPr lang="en-US" altLang="zh-CN" b="1" i="1" smtClean="0">
                            <a:latin typeface="Cambria Math" panose="02040503050406030204" pitchFamily="18" charset="0"/>
                          </a:rPr>
                        </m:ctrlPr>
                      </m:naryPr>
                      <m:sub>
                        <m:r>
                          <m:rPr>
                            <m:brk m:alnAt="7"/>
                          </m:rPr>
                          <a:rPr lang="en-US" altLang="zh-CN" b="1" i="1" smtClean="0">
                            <a:latin typeface="Cambria Math" panose="02040503050406030204" pitchFamily="18" charset="0"/>
                          </a:rPr>
                          <m:t>𝒔</m:t>
                        </m:r>
                        <m: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𝑺</m:t>
                        </m:r>
                      </m:sub>
                      <m:sup/>
                      <m:e>
                        <m:r>
                          <a:rPr lang="en-US" altLang="zh-CN" b="1" i="1" smtClean="0">
                            <a:latin typeface="Cambria Math" panose="02040503050406030204" pitchFamily="18" charset="0"/>
                          </a:rPr>
                          <m:t>𝒗</m:t>
                        </m:r>
                        <m:r>
                          <a:rPr lang="en-US" altLang="zh-CN" b="1" i="1" smtClean="0">
                            <a:latin typeface="Cambria Math" panose="02040503050406030204" pitchFamily="18" charset="0"/>
                          </a:rPr>
                          <m:t>(</m:t>
                        </m:r>
                        <m:r>
                          <a:rPr lang="en-US" altLang="zh-CN" b="1" i="1" smtClean="0">
                            <a:latin typeface="Cambria Math" panose="02040503050406030204" pitchFamily="18" charset="0"/>
                          </a:rPr>
                          <m:t>𝒕</m:t>
                        </m:r>
                        <m:r>
                          <a:rPr lang="en-US" altLang="zh-CN" b="1" i="1" smtClean="0">
                            <a:latin typeface="Cambria Math" panose="02040503050406030204" pitchFamily="18" charset="0"/>
                          </a:rPr>
                          <m:t>,</m:t>
                        </m:r>
                        <m:r>
                          <a:rPr lang="en-US" altLang="zh-CN" b="1" i="1" smtClean="0">
                            <a:latin typeface="Cambria Math" panose="02040503050406030204" pitchFamily="18" charset="0"/>
                          </a:rPr>
                          <m:t>𝒔</m:t>
                        </m:r>
                        <m:r>
                          <a:rPr lang="en-US" altLang="zh-CN" b="1" i="1" smtClean="0">
                            <a:latin typeface="Cambria Math" panose="02040503050406030204" pitchFamily="18" charset="0"/>
                          </a:rPr>
                          <m:t>)</m:t>
                        </m:r>
                      </m:e>
                    </m:nary>
                  </m:oMath>
                </a14:m>
                <a:r>
                  <a:rPr lang="zh-CN" altLang="en-US" b="1" dirty="0">
                    <a:latin typeface="宋体" panose="02010600030101010101" pitchFamily="2" charset="-122"/>
                  </a:rPr>
                  <a:t>，其中</a:t>
                </a:r>
                <a14:m>
                  <m:oMath xmlns:m="http://schemas.openxmlformats.org/officeDocument/2006/math">
                    <m:r>
                      <a:rPr lang="en-US" altLang="zh-CN" b="1" i="1">
                        <a:latin typeface="Cambria Math" panose="02040503050406030204" pitchFamily="18" charset="0"/>
                      </a:rPr>
                      <m:t>𝒗</m:t>
                    </m:r>
                    <m:d>
                      <m:dPr>
                        <m:ctrlPr>
                          <a:rPr lang="en-US" altLang="zh-CN" b="1" i="1">
                            <a:latin typeface="Cambria Math" panose="02040503050406030204" pitchFamily="18" charset="0"/>
                          </a:rPr>
                        </m:ctrlPr>
                      </m:dPr>
                      <m:e>
                        <m:r>
                          <a:rPr lang="en-US" altLang="zh-CN" b="1" i="1">
                            <a:latin typeface="Cambria Math" panose="02040503050406030204" pitchFamily="18" charset="0"/>
                          </a:rPr>
                          <m:t>𝒕</m:t>
                        </m:r>
                        <m:r>
                          <a:rPr lang="en-US" altLang="zh-CN" b="1" i="1">
                            <a:latin typeface="Cambria Math" panose="02040503050406030204" pitchFamily="18" charset="0"/>
                          </a:rPr>
                          <m:t>,</m:t>
                        </m:r>
                        <m:r>
                          <a:rPr lang="en-US" altLang="zh-CN" b="1" i="1">
                            <a:latin typeface="Cambria Math" panose="02040503050406030204" pitchFamily="18" charset="0"/>
                          </a:rPr>
                          <m:t>𝒔</m:t>
                        </m:r>
                      </m:e>
                    </m:d>
                    <m:r>
                      <a:rPr lang="en-US" altLang="zh-CN" b="1" i="0" smtClean="0">
                        <a:latin typeface="Cambria Math" panose="02040503050406030204" pitchFamily="18" charset="0"/>
                      </a:rPr>
                      <m:t>=</m:t>
                    </m:r>
                    <m:nary>
                      <m:naryPr>
                        <m:chr m:val="⋃"/>
                        <m:supHide m:val="on"/>
                        <m:ctrlPr>
                          <a:rPr lang="en-US" altLang="zh-CN" b="1" i="1" smtClean="0">
                            <a:latin typeface="Cambria Math" panose="02040503050406030204" pitchFamily="18" charset="0"/>
                          </a:rPr>
                        </m:ctrlPr>
                      </m:naryPr>
                      <m:sub>
                        <m:sSup>
                          <m:sSupPr>
                            <m:ctrlPr>
                              <a:rPr lang="en-US" altLang="zh-CN" b="1" i="1" smtClean="0">
                                <a:latin typeface="Cambria Math" panose="02040503050406030204" pitchFamily="18" charset="0"/>
                              </a:rPr>
                            </m:ctrlPr>
                          </m:sSupPr>
                          <m:e>
                            <m:r>
                              <a:rPr lang="en-US" altLang="zh-CN" b="1" i="1" smtClean="0">
                                <a:latin typeface="Cambria Math" panose="02040503050406030204" pitchFamily="18" charset="0"/>
                              </a:rPr>
                              <m:t>𝒔</m:t>
                            </m:r>
                          </m:e>
                          <m:sup>
                            <m:r>
                              <a:rPr lang="en-US" altLang="zh-CN" b="1" i="1" smtClean="0">
                                <a:latin typeface="Cambria Math" panose="02040503050406030204" pitchFamily="18" charset="0"/>
                              </a:rPr>
                              <m:t>′</m:t>
                            </m:r>
                          </m:sup>
                        </m:sSup>
                        <m:r>
                          <m:rPr>
                            <m:brk m:alnAt="7"/>
                          </m:rPr>
                          <a:rPr lang="en-US" altLang="zh-CN" b="1" i="1" smtClean="0">
                            <a:latin typeface="Cambria Math" panose="02040503050406030204" pitchFamily="18" charset="0"/>
                            <a:ea typeface="Cambria Math" panose="02040503050406030204" pitchFamily="18" charset="0"/>
                          </a:rPr>
                          <m:t>~</m:t>
                        </m:r>
                        <m:r>
                          <a:rPr lang="en-US" altLang="zh-CN" b="1" i="1" smtClean="0">
                            <a:latin typeface="Cambria Math" panose="02040503050406030204" pitchFamily="18" charset="0"/>
                            <a:ea typeface="Cambria Math" panose="02040503050406030204" pitchFamily="18" charset="0"/>
                          </a:rPr>
                          <m:t>𝒕</m:t>
                        </m:r>
                        <m:r>
                          <a:rPr lang="en-US" altLang="zh-CN" b="1" i="1" smtClean="0">
                            <a:latin typeface="Cambria Math" panose="02040503050406030204" pitchFamily="18" charset="0"/>
                            <a:ea typeface="Cambria Math" panose="02040503050406030204" pitchFamily="18" charset="0"/>
                          </a:rPr>
                          <m:t>^</m:t>
                        </m:r>
                        <m:sSup>
                          <m:sSupPr>
                            <m:ctrlPr>
                              <a:rPr lang="en-US" altLang="zh-CN" b="1" i="1">
                                <a:latin typeface="Cambria Math" panose="02040503050406030204" pitchFamily="18" charset="0"/>
                              </a:rPr>
                            </m:ctrlPr>
                          </m:sSupPr>
                          <m:e>
                            <m:r>
                              <a:rPr lang="en-US" altLang="zh-CN" b="1" i="1">
                                <a:latin typeface="Cambria Math" panose="02040503050406030204" pitchFamily="18" charset="0"/>
                              </a:rPr>
                              <m:t>𝒔</m:t>
                            </m:r>
                          </m:e>
                          <m:sup>
                            <m:r>
                              <a:rPr lang="en-US" altLang="zh-CN" b="1" i="1">
                                <a:latin typeface="Cambria Math" panose="02040503050406030204" pitchFamily="18" charset="0"/>
                              </a:rPr>
                              <m:t>′</m:t>
                            </m:r>
                          </m:sup>
                        </m:sSup>
                        <m:r>
                          <a:rPr lang="en-US" altLang="zh-CN" b="1" i="1" smtClean="0">
                            <a:latin typeface="Cambria Math" panose="02040503050406030204" pitchFamily="18" charset="0"/>
                            <a:ea typeface="Cambria Math" panose="02040503050406030204" pitchFamily="18" charset="0"/>
                          </a:rPr>
                          <m:t>⊆</m:t>
                        </m:r>
                        <m:r>
                          <m:rPr>
                            <m:sty m:val="p"/>
                          </m:rPr>
                          <a:rPr lang="en-US" altLang="zh-CN" b="1" i="1">
                            <a:latin typeface="Cambria Math" panose="02040503050406030204" pitchFamily="18" charset="0"/>
                            <a:ea typeface="Cambria Math" panose="02040503050406030204" pitchFamily="18" charset="0"/>
                          </a:rPr>
                          <m:t>s</m:t>
                        </m:r>
                      </m:sub>
                      <m:sup/>
                      <m:e>
                        <m:r>
                          <a:rPr lang="en-US" altLang="zh-CN" b="1" i="1" smtClean="0">
                            <a:latin typeface="Cambria Math" panose="02040503050406030204" pitchFamily="18" charset="0"/>
                          </a:rPr>
                          <m:t>𝒖</m:t>
                        </m:r>
                        <m:r>
                          <a:rPr lang="en-US" altLang="zh-CN" b="1" i="1" smtClean="0">
                            <a:latin typeface="Cambria Math" panose="02040503050406030204" pitchFamily="18" charset="0"/>
                          </a:rPr>
                          <m:t>(</m:t>
                        </m:r>
                        <m:sSup>
                          <m:sSupPr>
                            <m:ctrlPr>
                              <a:rPr lang="en-US" altLang="zh-CN" b="1" i="1" smtClean="0">
                                <a:latin typeface="Cambria Math" panose="02040503050406030204" pitchFamily="18" charset="0"/>
                              </a:rPr>
                            </m:ctrlPr>
                          </m:sSupPr>
                          <m:e>
                            <m:r>
                              <a:rPr lang="en-US" altLang="zh-CN" b="1" i="1" smtClean="0">
                                <a:latin typeface="Cambria Math" panose="02040503050406030204" pitchFamily="18" charset="0"/>
                              </a:rPr>
                              <m:t>𝒔</m:t>
                            </m:r>
                          </m:e>
                          <m:sup>
                            <m:r>
                              <a:rPr lang="en-US" altLang="zh-CN" b="1" i="1" smtClean="0">
                                <a:latin typeface="Cambria Math" panose="02040503050406030204" pitchFamily="18" charset="0"/>
                              </a:rPr>
                              <m:t>′</m:t>
                            </m:r>
                          </m:sup>
                        </m:sSup>
                        <m:r>
                          <a:rPr lang="en-US" altLang="zh-CN" b="1" i="1" smtClean="0">
                            <a:latin typeface="Cambria Math" panose="02040503050406030204" pitchFamily="18" charset="0"/>
                          </a:rPr>
                          <m:t>)</m:t>
                        </m:r>
                      </m:e>
                    </m:nary>
                  </m:oMath>
                </a14:m>
                <a:r>
                  <a:rPr lang="zh-CN" altLang="en-US" b="1" dirty="0">
                    <a:latin typeface="宋体" panose="02010600030101010101" pitchFamily="2" charset="-122"/>
                  </a:rPr>
                  <a:t>。</a:t>
                </a:r>
                <a:endParaRPr lang="zh-CN" altLang="zh-CN" b="1" dirty="0">
                  <a:latin typeface="宋体" panose="02010600030101010101" pitchFamily="2" charset="-122"/>
                </a:endParaRPr>
              </a:p>
            </p:txBody>
          </p:sp>
        </mc:Choice>
        <mc:Fallback>
          <p:sp>
            <p:nvSpPr>
              <p:cNvPr id="2" name="文本框 1"/>
              <p:cNvSpPr txBox="1">
                <a:spLocks noRot="1" noChangeAspect="1" noMove="1" noResize="1" noEditPoints="1" noAdjustHandles="1" noChangeArrowheads="1" noChangeShapeType="1" noTextEdit="1"/>
              </p:cNvSpPr>
              <p:nvPr/>
            </p:nvSpPr>
            <p:spPr bwMode="auto">
              <a:xfrm>
                <a:off x="329178" y="4005064"/>
                <a:ext cx="8043490" cy="844014"/>
              </a:xfrm>
              <a:prstGeom prst="rect">
                <a:avLst/>
              </a:prstGeom>
              <a:blipFill rotWithShape="1">
                <a:blip r:embed="rId1"/>
                <a:stretch>
                  <a:fillRect l="-3" t="-14" r="2" b="26"/>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65539" name="文本框 2"/>
          <p:cNvSpPr txBox="1">
            <a:spLocks noChangeArrowheads="1"/>
          </p:cNvSpPr>
          <p:nvPr/>
        </p:nvSpPr>
        <p:spPr bwMode="auto">
          <a:xfrm>
            <a:off x="1900238" y="1500188"/>
            <a:ext cx="184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1" lang="zh-CN" altLang="en-US" sz="1800"/>
          </a:p>
        </p:txBody>
      </p:sp>
      <p:sp>
        <p:nvSpPr>
          <p:cNvPr id="9" name="标题 2"/>
          <p:cNvSpPr txBox="1">
            <a:spLocks noChangeArrowheads="1"/>
          </p:cNvSpPr>
          <p:nvPr/>
        </p:nvSpPr>
        <p:spPr bwMode="auto">
          <a:xfrm>
            <a:off x="457200" y="477837"/>
            <a:ext cx="822960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lstStyle>
            <a:lvl1pPr algn="l" rtl="0" eaLnBrk="0" fontAlgn="base" hangingPunct="0">
              <a:spcBef>
                <a:spcPct val="0"/>
              </a:spcBef>
              <a:spcAft>
                <a:spcPct val="0"/>
              </a:spcAft>
              <a:defRPr sz="4400" kern="12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9pPr>
          </a:lstStyle>
          <a:p>
            <a:r>
              <a:rPr lang="en-US" altLang="zh-CN" sz="3200" b="1" dirty="0">
                <a:solidFill>
                  <a:schemeClr val="accent1">
                    <a:lumMod val="25000"/>
                  </a:schemeClr>
                </a:solidFill>
                <a:effectLst>
                  <a:outerShdw blurRad="38100" dist="38100" dir="2700000" algn="tl">
                    <a:srgbClr val="000000">
                      <a:alpha val="43137"/>
                    </a:srgbClr>
                  </a:outerShdw>
                </a:effectLst>
              </a:rPr>
              <a:t>6.4.1</a:t>
            </a:r>
            <a:r>
              <a:rPr lang="zh-CN" altLang="en-US" sz="3200" b="1" dirty="0">
                <a:solidFill>
                  <a:schemeClr val="accent1">
                    <a:lumMod val="25000"/>
                  </a:schemeClr>
                </a:solidFill>
                <a:effectLst>
                  <a:outerShdw blurRad="38100" dist="38100" dir="2700000" algn="tl">
                    <a:srgbClr val="000000">
                      <a:alpha val="43137"/>
                    </a:srgbClr>
                  </a:outerShdw>
                </a:effectLst>
              </a:rPr>
              <a:t>、</a:t>
            </a:r>
            <a:r>
              <a:rPr lang="en-US" altLang="zh-CN" sz="3200" b="1" dirty="0" err="1">
                <a:solidFill>
                  <a:schemeClr val="accent1">
                    <a:lumMod val="25000"/>
                  </a:schemeClr>
                </a:solidFill>
                <a:effectLst>
                  <a:outerShdw blurRad="38100" dist="38100" dir="2700000" algn="tl">
                    <a:srgbClr val="000000">
                      <a:alpha val="43137"/>
                    </a:srgbClr>
                  </a:outerShdw>
                </a:effectLst>
              </a:rPr>
              <a:t>USpan</a:t>
            </a:r>
            <a:r>
              <a:rPr lang="zh-CN" altLang="en-US" sz="3200" b="1" dirty="0">
                <a:solidFill>
                  <a:schemeClr val="accent1">
                    <a:lumMod val="25000"/>
                  </a:schemeClr>
                </a:solidFill>
                <a:effectLst>
                  <a:outerShdw blurRad="38100" dist="38100" dir="2700000" algn="tl">
                    <a:srgbClr val="000000">
                      <a:alpha val="43137"/>
                    </a:srgbClr>
                  </a:outerShdw>
                </a:effectLst>
              </a:rPr>
              <a:t>：高效用序列模式挖掘算法</a:t>
            </a:r>
            <a:endParaRPr lang="zh-CN" altLang="en-US" sz="3200" b="1" dirty="0">
              <a:solidFill>
                <a:schemeClr val="accent1">
                  <a:lumMod val="25000"/>
                </a:schemeClr>
              </a:solidFill>
              <a:effectLst>
                <a:outerShdw blurRad="38100" dist="38100" dir="2700000" algn="tl">
                  <a:srgbClr val="000000">
                    <a:alpha val="43137"/>
                  </a:srgbClr>
                </a:outerShdw>
              </a:effectLst>
            </a:endParaRPr>
          </a:p>
        </p:txBody>
      </p:sp>
      <mc:AlternateContent xmlns:mc="http://schemas.openxmlformats.org/markup-compatibility/2006">
        <mc:Choice xmlns:a14="http://schemas.microsoft.com/office/drawing/2010/main" Requires="a14">
          <p:sp>
            <p:nvSpPr>
              <p:cNvPr id="6" name="文本框 5"/>
              <p:cNvSpPr txBox="1">
                <a:spLocks noChangeArrowheads="1"/>
              </p:cNvSpPr>
              <p:nvPr/>
            </p:nvSpPr>
            <p:spPr bwMode="auto">
              <a:xfrm>
                <a:off x="339931" y="1268760"/>
                <a:ext cx="8696565" cy="2610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buClrTx/>
                  <a:buSzTx/>
                  <a:buFontTx/>
                  <a:buNone/>
                  <a:defRPr sz="2400"/>
                </a:lvl1pPr>
                <a:lvl2pPr marL="742950" indent="-285750">
                  <a:spcBef>
                    <a:spcPct val="20000"/>
                  </a:spcBef>
                  <a:buClr>
                    <a:schemeClr val="accent2"/>
                  </a:buClr>
                  <a:buSzPct val="80000"/>
                  <a:buFont typeface="Wingdings" panose="05000000000000000000" pitchFamily="2" charset="2"/>
                  <a:buChar char="¨"/>
                  <a:defRPr sz="2800"/>
                </a:lvl2pPr>
                <a:lvl3pPr marL="1143000" indent="-228600">
                  <a:spcBef>
                    <a:spcPct val="20000"/>
                  </a:spcBef>
                  <a:buClr>
                    <a:schemeClr val="bg2"/>
                  </a:buClr>
                  <a:buSzPct val="65000"/>
                  <a:buFont typeface="Wingdings" panose="05000000000000000000" pitchFamily="2" charset="2"/>
                  <a:buChar char="n"/>
                  <a:defRPr sz="2400"/>
                </a:lvl3pPr>
                <a:lvl4pPr marL="1600200" indent="-228600">
                  <a:spcBef>
                    <a:spcPct val="20000"/>
                  </a:spcBef>
                  <a:buClr>
                    <a:schemeClr val="accent2"/>
                  </a:buClr>
                  <a:buSzPct val="70000"/>
                  <a:buFont typeface="Wingdings" panose="05000000000000000000" pitchFamily="2" charset="2"/>
                  <a:buChar char="¨"/>
                  <a:defRPr sz="2000"/>
                </a:lvl4pPr>
                <a:lvl5pPr marL="2057400" indent="-228600">
                  <a:spcBef>
                    <a:spcPct val="20000"/>
                  </a:spcBef>
                  <a:buClr>
                    <a:schemeClr val="bg2"/>
                  </a:buClr>
                  <a:buFont typeface="Wingdings" panose="05000000000000000000" pitchFamily="2" charset="2"/>
                  <a:buChar char="§"/>
                  <a:defRPr sz="2000"/>
                </a:lvl5pPr>
                <a:lvl6pPr marL="2514600" indent="-228600" eaLnBrk="0" fontAlgn="base" hangingPunct="0">
                  <a:spcBef>
                    <a:spcPct val="20000"/>
                  </a:spcBef>
                  <a:spcAft>
                    <a:spcPct val="0"/>
                  </a:spcAft>
                  <a:buClr>
                    <a:schemeClr val="bg2"/>
                  </a:buClr>
                  <a:buFont typeface="Wingdings" panose="05000000000000000000" pitchFamily="2" charset="2"/>
                  <a:buChar char="§"/>
                  <a:defRPr sz="2000"/>
                </a:lvl6pPr>
                <a:lvl7pPr marL="2971800" indent="-228600" eaLnBrk="0" fontAlgn="base" hangingPunct="0">
                  <a:spcBef>
                    <a:spcPct val="20000"/>
                  </a:spcBef>
                  <a:spcAft>
                    <a:spcPct val="0"/>
                  </a:spcAft>
                  <a:buClr>
                    <a:schemeClr val="bg2"/>
                  </a:buClr>
                  <a:buFont typeface="Wingdings" panose="05000000000000000000" pitchFamily="2" charset="2"/>
                  <a:buChar char="§"/>
                  <a:defRPr sz="2000"/>
                </a:lvl7pPr>
                <a:lvl8pPr marL="3429000" indent="-228600" eaLnBrk="0" fontAlgn="base" hangingPunct="0">
                  <a:spcBef>
                    <a:spcPct val="20000"/>
                  </a:spcBef>
                  <a:spcAft>
                    <a:spcPct val="0"/>
                  </a:spcAft>
                  <a:buClr>
                    <a:schemeClr val="bg2"/>
                  </a:buClr>
                  <a:buFont typeface="Wingdings" panose="05000000000000000000" pitchFamily="2" charset="2"/>
                  <a:buChar char="§"/>
                  <a:defRPr sz="2000"/>
                </a:lvl8pPr>
                <a:lvl9pPr marL="3886200" indent="-228600" eaLnBrk="0" fontAlgn="base" hangingPunct="0">
                  <a:spcBef>
                    <a:spcPct val="20000"/>
                  </a:spcBef>
                  <a:spcAft>
                    <a:spcPct val="0"/>
                  </a:spcAft>
                  <a:buClr>
                    <a:schemeClr val="bg2"/>
                  </a:buClr>
                  <a:buFont typeface="Wingdings" panose="05000000000000000000" pitchFamily="2" charset="2"/>
                  <a:buChar char="§"/>
                  <a:defRPr sz="2000"/>
                </a:lvl9pPr>
              </a:lstStyle>
              <a:p>
                <a:r>
                  <a:rPr lang="zh-CN" altLang="en-US" b="1" dirty="0">
                    <a:latin typeface="宋体" panose="02010600030101010101" pitchFamily="2" charset="-122"/>
                  </a:rPr>
                  <a:t>定义</a:t>
                </a:r>
                <a:r>
                  <a:rPr lang="en-US" altLang="zh-CN" b="1" dirty="0">
                    <a:latin typeface="宋体" panose="02010600030101010101" pitchFamily="2" charset="-122"/>
                  </a:rPr>
                  <a:t>(q-</a:t>
                </a:r>
                <a:r>
                  <a:rPr lang="zh-CN" altLang="en-US" b="1" dirty="0">
                    <a:latin typeface="宋体" panose="02010600030101010101" pitchFamily="2" charset="-122"/>
                  </a:rPr>
                  <a:t>项、</a:t>
                </a:r>
                <a:r>
                  <a:rPr lang="en-US" altLang="zh-CN" b="1" dirty="0">
                    <a:latin typeface="宋体" panose="02010600030101010101" pitchFamily="2" charset="-122"/>
                  </a:rPr>
                  <a:t>q-</a:t>
                </a:r>
                <a:r>
                  <a:rPr lang="zh-CN" altLang="en-US" b="1" dirty="0">
                    <a:latin typeface="宋体" panose="02010600030101010101" pitchFamily="2" charset="-122"/>
                  </a:rPr>
                  <a:t>项集、</a:t>
                </a:r>
                <a:r>
                  <a:rPr lang="en-US" altLang="zh-CN" b="1" dirty="0">
                    <a:latin typeface="宋体" panose="02010600030101010101" pitchFamily="2" charset="-122"/>
                  </a:rPr>
                  <a:t>q-</a:t>
                </a:r>
                <a:r>
                  <a:rPr lang="zh-CN" altLang="en-US" b="1" dirty="0">
                    <a:latin typeface="宋体" panose="02010600030101010101" pitchFamily="2" charset="-122"/>
                  </a:rPr>
                  <a:t>序列与</a:t>
                </a:r>
                <a:r>
                  <a:rPr lang="en-US" altLang="zh-CN" b="1" dirty="0">
                    <a:latin typeface="宋体" panose="02010600030101010101" pitchFamily="2" charset="-122"/>
                  </a:rPr>
                  <a:t>q-</a:t>
                </a:r>
                <a:r>
                  <a:rPr lang="zh-CN" altLang="en-US" b="1" dirty="0">
                    <a:latin typeface="宋体" panose="02010600030101010101" pitchFamily="2" charset="-122"/>
                  </a:rPr>
                  <a:t>序列数据库的效用值</a:t>
                </a:r>
                <a:r>
                  <a:rPr lang="en-US" altLang="zh-CN" b="1" dirty="0">
                    <a:latin typeface="宋体" panose="02010600030101010101" pitchFamily="2" charset="-122"/>
                  </a:rPr>
                  <a:t>)</a:t>
                </a:r>
                <a:r>
                  <a:rPr lang="zh-CN" altLang="en-US" b="1" dirty="0">
                    <a:latin typeface="宋体" panose="02010600030101010101" pitchFamily="2" charset="-122"/>
                  </a:rPr>
                  <a:t>：</a:t>
                </a:r>
                <a:endParaRPr lang="en-US" altLang="zh-CN" b="1" dirty="0">
                  <a:latin typeface="宋体" panose="02010600030101010101" pitchFamily="2" charset="-122"/>
                </a:endParaRPr>
              </a:p>
              <a:p>
                <a:r>
                  <a:rPr lang="zh-CN" altLang="en-US" b="1" dirty="0">
                    <a:latin typeface="宋体" panose="02010600030101010101" pitchFamily="2" charset="-122"/>
                  </a:rPr>
                  <a:t>记</a:t>
                </a:r>
                <a14:m>
                  <m:oMath xmlns:m="http://schemas.openxmlformats.org/officeDocument/2006/math">
                    <m:r>
                      <m:rPr>
                        <m:sty m:val="p"/>
                      </m:rPr>
                      <a:rPr lang="en-US" altLang="zh-CN" b="1" i="1" dirty="0">
                        <a:latin typeface="Cambria Math" panose="02040503050406030204" pitchFamily="18" charset="0"/>
                      </a:rPr>
                      <m:t>u</m:t>
                    </m:r>
                    <m:d>
                      <m:dPr>
                        <m:ctrlPr>
                          <a:rPr lang="en-US" altLang="zh-CN" b="1" i="1">
                            <a:latin typeface="Cambria Math" panose="02040503050406030204" pitchFamily="18" charset="0"/>
                          </a:rPr>
                        </m:ctrlPr>
                      </m:dPr>
                      <m:e>
                        <m:r>
                          <m:rPr>
                            <m:sty m:val="p"/>
                          </m:rPr>
                          <a:rPr lang="en-US" altLang="zh-CN" b="1" i="1" smtClean="0">
                            <a:latin typeface="Cambria Math" panose="02040503050406030204" pitchFamily="18" charset="0"/>
                          </a:rPr>
                          <m:t>i</m:t>
                        </m:r>
                        <m:r>
                          <a:rPr lang="en-US" altLang="zh-CN" b="1" i="1" smtClean="0">
                            <a:latin typeface="Cambria Math" panose="02040503050406030204" pitchFamily="18" charset="0"/>
                          </a:rPr>
                          <m:t>,</m:t>
                        </m:r>
                        <m:r>
                          <a:rPr lang="en-US" altLang="zh-CN" b="1" i="1" smtClean="0">
                            <a:latin typeface="Cambria Math" panose="02040503050406030204" pitchFamily="18" charset="0"/>
                          </a:rPr>
                          <m:t>𝒒</m:t>
                        </m:r>
                      </m:e>
                    </m:d>
                    <m:r>
                      <a:rPr lang="en-US" altLang="zh-CN" b="1" i="1">
                        <a:latin typeface="Cambria Math" panose="02040503050406030204" pitchFamily="18" charset="0"/>
                      </a:rPr>
                      <m:t>=</m:t>
                    </m:r>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𝒇</m:t>
                        </m:r>
                      </m:e>
                      <m:sub>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𝒖</m:t>
                            </m:r>
                          </m:e>
                          <m:sub>
                            <m:r>
                              <a:rPr lang="en-US" altLang="zh-CN" b="1" i="1" smtClean="0">
                                <a:latin typeface="Cambria Math" panose="02040503050406030204" pitchFamily="18" charset="0"/>
                              </a:rPr>
                              <m:t>𝒊</m:t>
                            </m:r>
                          </m:sub>
                        </m:sSub>
                      </m:sub>
                    </m:sSub>
                    <m:r>
                      <a:rPr lang="en-US" altLang="zh-CN" b="1" i="1" smtClean="0">
                        <a:latin typeface="Cambria Math" panose="02040503050406030204" pitchFamily="18" charset="0"/>
                      </a:rPr>
                      <m:t>(</m:t>
                    </m:r>
                    <m:r>
                      <a:rPr lang="en-US" altLang="zh-CN" b="1" i="1" smtClean="0">
                        <a:latin typeface="Cambria Math" panose="02040503050406030204" pitchFamily="18" charset="0"/>
                      </a:rPr>
                      <m:t>𝒑</m:t>
                    </m:r>
                    <m:d>
                      <m:dPr>
                        <m:ctrlPr>
                          <a:rPr lang="en-US" altLang="zh-CN" b="1" i="1" smtClean="0">
                            <a:latin typeface="Cambria Math" panose="02040503050406030204" pitchFamily="18" charset="0"/>
                          </a:rPr>
                        </m:ctrlPr>
                      </m:dPr>
                      <m:e>
                        <m:r>
                          <a:rPr lang="en-US" altLang="zh-CN" b="1" i="1" smtClean="0">
                            <a:latin typeface="Cambria Math" panose="02040503050406030204" pitchFamily="18" charset="0"/>
                          </a:rPr>
                          <m:t>𝒊</m:t>
                        </m:r>
                      </m:e>
                    </m:d>
                    <m:r>
                      <a:rPr lang="en-US" altLang="zh-CN" b="1" i="1" smtClean="0">
                        <a:latin typeface="Cambria Math" panose="02040503050406030204" pitchFamily="18" charset="0"/>
                      </a:rPr>
                      <m:t>,</m:t>
                    </m:r>
                    <m:r>
                      <a:rPr lang="en-US" altLang="zh-CN" b="1" i="1" smtClean="0">
                        <a:latin typeface="Cambria Math" panose="02040503050406030204" pitchFamily="18" charset="0"/>
                      </a:rPr>
                      <m:t>𝒒</m:t>
                    </m:r>
                    <m:r>
                      <a:rPr lang="en-US" altLang="zh-CN" b="1" i="1" smtClean="0">
                        <a:latin typeface="Cambria Math" panose="02040503050406030204" pitchFamily="18" charset="0"/>
                      </a:rPr>
                      <m:t>)</m:t>
                    </m:r>
                    <m:r>
                      <a:rPr lang="zh-CN" altLang="en-US" b="1" i="1">
                        <a:latin typeface="Cambria Math" panose="02040503050406030204" pitchFamily="18" charset="0"/>
                      </a:rPr>
                      <m:t>为</m:t>
                    </m:r>
                    <m:d>
                      <m:dPr>
                        <m:ctrlPr>
                          <a:rPr lang="en-US" altLang="zh-CN" b="1" i="1">
                            <a:latin typeface="Cambria Math" panose="02040503050406030204" pitchFamily="18" charset="0"/>
                          </a:rPr>
                        </m:ctrlPr>
                      </m:dPr>
                      <m:e>
                        <m:r>
                          <a:rPr lang="en-US" altLang="zh-CN" b="1" i="1">
                            <a:latin typeface="Cambria Math" panose="02040503050406030204" pitchFamily="18" charset="0"/>
                          </a:rPr>
                          <m:t>𝒊</m:t>
                        </m:r>
                        <m:r>
                          <a:rPr lang="en-US" altLang="zh-CN" b="1" i="1" smtClean="0">
                            <a:latin typeface="Cambria Math" panose="02040503050406030204" pitchFamily="18" charset="0"/>
                          </a:rPr>
                          <m:t>,</m:t>
                        </m:r>
                        <m:r>
                          <a:rPr lang="en-US" altLang="zh-CN" b="1" i="1" smtClean="0">
                            <a:latin typeface="Cambria Math" panose="02040503050406030204" pitchFamily="18" charset="0"/>
                          </a:rPr>
                          <m:t>𝒒</m:t>
                        </m:r>
                      </m:e>
                    </m:d>
                  </m:oMath>
                </a14:m>
                <a:r>
                  <a:rPr lang="zh-CN" altLang="en-US" b="1" dirty="0">
                    <a:latin typeface="宋体" panose="02010600030101010101" pitchFamily="2" charset="-122"/>
                  </a:rPr>
                  <a:t>的效用值，称为</a:t>
                </a:r>
                <a:r>
                  <a:rPr lang="en-US" altLang="zh-CN" b="1" dirty="0">
                    <a:solidFill>
                      <a:srgbClr val="FF0000"/>
                    </a:solidFill>
                    <a:latin typeface="宋体" panose="02010600030101010101" pitchFamily="2" charset="-122"/>
                  </a:rPr>
                  <a:t>q-</a:t>
                </a:r>
                <a:r>
                  <a:rPr lang="zh-CN" altLang="en-US" b="1" dirty="0">
                    <a:solidFill>
                      <a:srgbClr val="FF0000"/>
                    </a:solidFill>
                    <a:latin typeface="宋体" panose="02010600030101010101" pitchFamily="2" charset="-122"/>
                  </a:rPr>
                  <a:t>项效用值</a:t>
                </a:r>
                <a:r>
                  <a:rPr lang="zh-CN" altLang="en-US" b="1" dirty="0">
                    <a:latin typeface="宋体" panose="02010600030101010101" pitchFamily="2" charset="-122"/>
                  </a:rPr>
                  <a:t>；</a:t>
                </a:r>
                <a:endParaRPr lang="en-US" altLang="zh-CN" b="1" dirty="0">
                  <a:latin typeface="宋体" panose="02010600030101010101" pitchFamily="2" charset="-122"/>
                </a:endParaRPr>
              </a:p>
              <a:p>
                <a:r>
                  <a:rPr lang="zh-CN" altLang="en-US" b="1" dirty="0">
                    <a:latin typeface="宋体" panose="02010600030101010101" pitchFamily="2" charset="-122"/>
                  </a:rPr>
                  <a:t>记</a:t>
                </a:r>
                <a14:m>
                  <m:oMath xmlns:m="http://schemas.openxmlformats.org/officeDocument/2006/math">
                    <m:r>
                      <m:rPr>
                        <m:sty m:val="p"/>
                      </m:rPr>
                      <a:rPr lang="en-US" altLang="zh-CN" b="1" i="1" dirty="0">
                        <a:latin typeface="Cambria Math" panose="02040503050406030204" pitchFamily="18" charset="0"/>
                      </a:rPr>
                      <m:t>u</m:t>
                    </m:r>
                    <m:d>
                      <m:dPr>
                        <m:ctrlPr>
                          <a:rPr lang="en-US" altLang="zh-CN" b="1" i="1">
                            <a:latin typeface="Cambria Math" panose="02040503050406030204" pitchFamily="18" charset="0"/>
                          </a:rPr>
                        </m:ctrlPr>
                      </m:dPr>
                      <m:e>
                        <m:r>
                          <m:rPr>
                            <m:sty m:val="p"/>
                          </m:rPr>
                          <a:rPr lang="en-US" altLang="zh-CN" b="1" i="1">
                            <a:latin typeface="Cambria Math" panose="02040503050406030204" pitchFamily="18" charset="0"/>
                          </a:rPr>
                          <m:t>l</m:t>
                        </m:r>
                      </m:e>
                    </m:d>
                    <m:r>
                      <a:rPr lang="en-US" altLang="zh-CN" b="1" i="1">
                        <a:latin typeface="Cambria Math" panose="02040503050406030204" pitchFamily="18" charset="0"/>
                      </a:rPr>
                      <m:t>=</m:t>
                    </m:r>
                    <m:sSub>
                      <m:sSubPr>
                        <m:ctrlPr>
                          <a:rPr lang="en-US" altLang="zh-CN" b="1" i="1">
                            <a:latin typeface="Cambria Math" panose="02040503050406030204" pitchFamily="18" charset="0"/>
                          </a:rPr>
                        </m:ctrlPr>
                      </m:sSubPr>
                      <m:e>
                        <m:r>
                          <a:rPr lang="en-US" altLang="zh-CN" b="1" i="1">
                            <a:latin typeface="Cambria Math" panose="02040503050406030204" pitchFamily="18" charset="0"/>
                          </a:rPr>
                          <m:t>𝒇</m:t>
                        </m:r>
                      </m:e>
                      <m:sub>
                        <m:sSub>
                          <m:sSubPr>
                            <m:ctrlPr>
                              <a:rPr lang="en-US" altLang="zh-CN" b="1" i="1">
                                <a:latin typeface="Cambria Math" panose="02040503050406030204" pitchFamily="18" charset="0"/>
                              </a:rPr>
                            </m:ctrlPr>
                          </m:sSubPr>
                          <m:e>
                            <m:r>
                              <a:rPr lang="en-US" altLang="zh-CN" b="1" i="1">
                                <a:latin typeface="Cambria Math" panose="02040503050406030204" pitchFamily="18" charset="0"/>
                              </a:rPr>
                              <m:t>𝒖</m:t>
                            </m:r>
                          </m:e>
                          <m:sub>
                            <m:r>
                              <a:rPr lang="en-US" altLang="zh-CN" b="1" i="1">
                                <a:latin typeface="Cambria Math" panose="02040503050406030204" pitchFamily="18" charset="0"/>
                              </a:rPr>
                              <m:t>𝒊</m:t>
                            </m:r>
                            <m:r>
                              <a:rPr lang="en-US" altLang="zh-CN" b="1" i="1" smtClean="0">
                                <a:latin typeface="Cambria Math" panose="02040503050406030204" pitchFamily="18" charset="0"/>
                              </a:rPr>
                              <m:t>𝒔</m:t>
                            </m:r>
                          </m:sub>
                        </m:sSub>
                      </m:sub>
                    </m:sSub>
                    <m:r>
                      <a:rPr lang="en-US" altLang="zh-CN" b="1" i="1">
                        <a:latin typeface="Cambria Math" panose="02040503050406030204" pitchFamily="18" charset="0"/>
                      </a:rPr>
                      <m:t>(</m:t>
                    </m:r>
                    <m:nary>
                      <m:naryPr>
                        <m:chr m:val="⋃"/>
                        <m:ctrlPr>
                          <a:rPr lang="en-US" altLang="zh-CN" b="1" i="1" smtClean="0">
                            <a:latin typeface="Cambria Math" panose="02040503050406030204" pitchFamily="18" charset="0"/>
                          </a:rPr>
                        </m:ctrlPr>
                      </m:naryPr>
                      <m:sub>
                        <m:r>
                          <m:rPr>
                            <m:brk m:alnAt="23"/>
                          </m:rPr>
                          <a:rPr lang="en-US" altLang="zh-CN" b="1" i="1" smtClean="0">
                            <a:latin typeface="Cambria Math" panose="02040503050406030204" pitchFamily="18" charset="0"/>
                          </a:rPr>
                          <m:t>𝒋</m:t>
                        </m:r>
                        <m:r>
                          <a:rPr lang="en-US" altLang="zh-CN" b="1" i="1" smtClean="0">
                            <a:latin typeface="Cambria Math" panose="02040503050406030204" pitchFamily="18" charset="0"/>
                          </a:rPr>
                          <m:t>=</m:t>
                        </m:r>
                        <m:r>
                          <a:rPr lang="en-US" altLang="zh-CN" b="1" i="1" smtClean="0">
                            <a:latin typeface="Cambria Math" panose="02040503050406030204" pitchFamily="18" charset="0"/>
                          </a:rPr>
                          <m:t>𝟏</m:t>
                        </m:r>
                      </m:sub>
                      <m:sup>
                        <m:sSup>
                          <m:sSupPr>
                            <m:ctrlPr>
                              <a:rPr lang="en-US" altLang="zh-CN" b="1" i="1" smtClean="0">
                                <a:latin typeface="Cambria Math" panose="02040503050406030204" pitchFamily="18" charset="0"/>
                              </a:rPr>
                            </m:ctrlPr>
                          </m:sSupPr>
                          <m:e>
                            <m:r>
                              <a:rPr lang="en-US" altLang="zh-CN" b="1" i="1" smtClean="0">
                                <a:latin typeface="Cambria Math" panose="02040503050406030204" pitchFamily="18" charset="0"/>
                              </a:rPr>
                              <m:t>𝒏</m:t>
                            </m:r>
                          </m:e>
                          <m:sup>
                            <m:r>
                              <a:rPr lang="en-US" altLang="zh-CN" b="1" i="1" smtClean="0">
                                <a:latin typeface="Cambria Math" panose="02040503050406030204" pitchFamily="18" charset="0"/>
                              </a:rPr>
                              <m:t>′</m:t>
                            </m:r>
                          </m:sup>
                        </m:sSup>
                      </m:sup>
                      <m:e>
                        <m:r>
                          <m:rPr>
                            <m:sty m:val="p"/>
                          </m:rPr>
                          <a:rPr lang="en-US" altLang="zh-CN" b="1" i="1" dirty="0">
                            <a:latin typeface="Cambria Math" panose="02040503050406030204" pitchFamily="18" charset="0"/>
                          </a:rPr>
                          <m:t>u</m:t>
                        </m:r>
                        <m:d>
                          <m:dPr>
                            <m:ctrlPr>
                              <a:rPr lang="en-US" altLang="zh-CN" b="1" i="1">
                                <a:latin typeface="Cambria Math" panose="02040503050406030204" pitchFamily="18" charset="0"/>
                              </a:rPr>
                            </m:ctrlPr>
                          </m:dPr>
                          <m:e>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𝒊</m:t>
                                </m:r>
                              </m:e>
                              <m:sub>
                                <m:r>
                                  <a:rPr lang="en-US" altLang="zh-CN" b="1" i="1" smtClean="0">
                                    <a:latin typeface="Cambria Math" panose="02040503050406030204" pitchFamily="18" charset="0"/>
                                  </a:rPr>
                                  <m:t>𝒋</m:t>
                                </m:r>
                              </m:sub>
                            </m:sSub>
                            <m:r>
                              <a:rPr lang="en-US" altLang="zh-CN" b="1" i="1">
                                <a:latin typeface="Cambria Math" panose="02040503050406030204" pitchFamily="18" charset="0"/>
                              </a:rPr>
                              <m:t>,</m:t>
                            </m:r>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𝒒</m:t>
                                </m:r>
                              </m:e>
                              <m:sub>
                                <m:r>
                                  <a:rPr lang="en-US" altLang="zh-CN" b="1" i="1" smtClean="0">
                                    <a:latin typeface="Cambria Math" panose="02040503050406030204" pitchFamily="18" charset="0"/>
                                  </a:rPr>
                                  <m:t>𝒋</m:t>
                                </m:r>
                              </m:sub>
                            </m:sSub>
                          </m:e>
                        </m:d>
                      </m:e>
                    </m:nary>
                    <m:r>
                      <a:rPr lang="en-US" altLang="zh-CN" b="1" i="1" smtClean="0">
                        <a:latin typeface="Cambria Math" panose="02040503050406030204" pitchFamily="18" charset="0"/>
                      </a:rPr>
                      <m:t>)</m:t>
                    </m:r>
                    <m:r>
                      <a:rPr lang="zh-CN" altLang="en-US" b="1" i="1">
                        <a:latin typeface="Cambria Math" panose="02040503050406030204" pitchFamily="18" charset="0"/>
                      </a:rPr>
                      <m:t>为</m:t>
                    </m:r>
                  </m:oMath>
                </a14:m>
                <a:r>
                  <a:rPr lang="en-US" altLang="zh-CN" b="1" dirty="0">
                    <a:latin typeface="宋体" panose="02010600030101010101" pitchFamily="2" charset="-122"/>
                  </a:rPr>
                  <a:t>l</a:t>
                </a:r>
                <a:r>
                  <a:rPr lang="zh-CN" altLang="en-US" b="1" dirty="0">
                    <a:latin typeface="宋体" panose="02010600030101010101" pitchFamily="2" charset="-122"/>
                  </a:rPr>
                  <a:t>的效用值，称为</a:t>
                </a:r>
                <a:r>
                  <a:rPr lang="en-US" altLang="zh-CN" b="1" dirty="0">
                    <a:solidFill>
                      <a:srgbClr val="FF0000"/>
                    </a:solidFill>
                    <a:latin typeface="宋体" panose="02010600030101010101" pitchFamily="2" charset="-122"/>
                  </a:rPr>
                  <a:t>q-</a:t>
                </a:r>
                <a:r>
                  <a:rPr lang="zh-CN" altLang="en-US" b="1" dirty="0">
                    <a:solidFill>
                      <a:srgbClr val="FF0000"/>
                    </a:solidFill>
                    <a:latin typeface="宋体" panose="02010600030101010101" pitchFamily="2" charset="-122"/>
                  </a:rPr>
                  <a:t>项集效用值</a:t>
                </a:r>
                <a:r>
                  <a:rPr lang="zh-CN" altLang="en-US" b="1" dirty="0">
                    <a:latin typeface="宋体" panose="02010600030101010101" pitchFamily="2" charset="-122"/>
                  </a:rPr>
                  <a:t>；</a:t>
                </a:r>
                <a:endParaRPr lang="en-US" altLang="zh-CN" b="1" dirty="0">
                  <a:latin typeface="宋体" panose="02010600030101010101" pitchFamily="2" charset="-122"/>
                </a:endParaRPr>
              </a:p>
              <a:p>
                <a:r>
                  <a:rPr lang="zh-CN" altLang="en-US" b="1" dirty="0">
                    <a:latin typeface="宋体" panose="02010600030101010101" pitchFamily="2" charset="-122"/>
                  </a:rPr>
                  <a:t>记</a:t>
                </a:r>
                <a14:m>
                  <m:oMath xmlns:m="http://schemas.openxmlformats.org/officeDocument/2006/math">
                    <m:r>
                      <m:rPr>
                        <m:sty m:val="p"/>
                      </m:rPr>
                      <a:rPr lang="en-US" altLang="zh-CN" b="1" i="1" dirty="0">
                        <a:latin typeface="Cambria Math" panose="02040503050406030204" pitchFamily="18" charset="0"/>
                      </a:rPr>
                      <m:t>u</m:t>
                    </m:r>
                    <m:d>
                      <m:dPr>
                        <m:ctrlPr>
                          <a:rPr lang="en-US" altLang="zh-CN" b="1" i="1">
                            <a:latin typeface="Cambria Math" panose="02040503050406030204" pitchFamily="18" charset="0"/>
                          </a:rPr>
                        </m:ctrlPr>
                      </m:dPr>
                      <m:e>
                        <m:r>
                          <m:rPr>
                            <m:sty m:val="p"/>
                          </m:rPr>
                          <a:rPr lang="en-US" altLang="zh-CN" b="1" i="1">
                            <a:latin typeface="Cambria Math" panose="02040503050406030204" pitchFamily="18" charset="0"/>
                          </a:rPr>
                          <m:t>s</m:t>
                        </m:r>
                      </m:e>
                    </m:d>
                    <m:r>
                      <a:rPr lang="en-US" altLang="zh-CN" b="1" i="1">
                        <a:latin typeface="Cambria Math" panose="02040503050406030204" pitchFamily="18" charset="0"/>
                      </a:rPr>
                      <m:t>=</m:t>
                    </m:r>
                    <m:sSub>
                      <m:sSubPr>
                        <m:ctrlPr>
                          <a:rPr lang="en-US" altLang="zh-CN" b="1" i="1">
                            <a:latin typeface="Cambria Math" panose="02040503050406030204" pitchFamily="18" charset="0"/>
                          </a:rPr>
                        </m:ctrlPr>
                      </m:sSubPr>
                      <m:e>
                        <m:r>
                          <a:rPr lang="en-US" altLang="zh-CN" b="1" i="1">
                            <a:latin typeface="Cambria Math" panose="02040503050406030204" pitchFamily="18" charset="0"/>
                          </a:rPr>
                          <m:t>𝒇</m:t>
                        </m:r>
                      </m:e>
                      <m:sub>
                        <m:sSub>
                          <m:sSubPr>
                            <m:ctrlPr>
                              <a:rPr lang="en-US" altLang="zh-CN" b="1" i="1">
                                <a:latin typeface="Cambria Math" panose="02040503050406030204" pitchFamily="18" charset="0"/>
                              </a:rPr>
                            </m:ctrlPr>
                          </m:sSubPr>
                          <m:e>
                            <m:r>
                              <a:rPr lang="en-US" altLang="zh-CN" b="1" i="1">
                                <a:latin typeface="Cambria Math" panose="02040503050406030204" pitchFamily="18" charset="0"/>
                              </a:rPr>
                              <m:t>𝒖</m:t>
                            </m:r>
                          </m:e>
                          <m:sub>
                            <m:r>
                              <a:rPr lang="en-US" altLang="zh-CN" b="1" i="1">
                                <a:latin typeface="Cambria Math" panose="02040503050406030204" pitchFamily="18" charset="0"/>
                              </a:rPr>
                              <m:t>𝒔</m:t>
                            </m:r>
                          </m:sub>
                        </m:sSub>
                      </m:sub>
                    </m:sSub>
                    <m:r>
                      <a:rPr lang="en-US" altLang="zh-CN" b="1" i="1">
                        <a:latin typeface="Cambria Math" panose="02040503050406030204" pitchFamily="18" charset="0"/>
                      </a:rPr>
                      <m:t>(</m:t>
                    </m:r>
                    <m:nary>
                      <m:naryPr>
                        <m:chr m:val="⋃"/>
                        <m:ctrlPr>
                          <a:rPr lang="en-US" altLang="zh-CN" b="1" i="1">
                            <a:latin typeface="Cambria Math" panose="02040503050406030204" pitchFamily="18" charset="0"/>
                          </a:rPr>
                        </m:ctrlPr>
                      </m:naryPr>
                      <m:sub>
                        <m:r>
                          <m:rPr>
                            <m:brk m:alnAt="23"/>
                          </m:rPr>
                          <a:rPr lang="en-US" altLang="zh-CN" b="1" i="1">
                            <a:latin typeface="Cambria Math" panose="02040503050406030204" pitchFamily="18" charset="0"/>
                          </a:rPr>
                          <m:t>𝒋</m:t>
                        </m:r>
                        <m:r>
                          <a:rPr lang="en-US" altLang="zh-CN" b="1" i="1">
                            <a:latin typeface="Cambria Math" panose="02040503050406030204" pitchFamily="18" charset="0"/>
                          </a:rPr>
                          <m:t>=</m:t>
                        </m:r>
                        <m:r>
                          <a:rPr lang="en-US" altLang="zh-CN" b="1" i="1">
                            <a:latin typeface="Cambria Math" panose="02040503050406030204" pitchFamily="18" charset="0"/>
                          </a:rPr>
                          <m:t>𝟏</m:t>
                        </m:r>
                      </m:sub>
                      <m:sup>
                        <m:r>
                          <a:rPr lang="en-US" altLang="zh-CN" b="1" i="1" smtClean="0">
                            <a:latin typeface="Cambria Math" panose="02040503050406030204" pitchFamily="18" charset="0"/>
                          </a:rPr>
                          <m:t>𝒎</m:t>
                        </m:r>
                      </m:sup>
                      <m:e>
                        <m:r>
                          <m:rPr>
                            <m:sty m:val="p"/>
                          </m:rPr>
                          <a:rPr lang="en-US" altLang="zh-CN" b="1" i="1" dirty="0">
                            <a:latin typeface="Cambria Math" panose="02040503050406030204" pitchFamily="18" charset="0"/>
                          </a:rPr>
                          <m:t>u</m:t>
                        </m:r>
                        <m:d>
                          <m:dPr>
                            <m:ctrlPr>
                              <a:rPr lang="en-US" altLang="zh-CN" b="1" i="1">
                                <a:latin typeface="Cambria Math" panose="02040503050406030204" pitchFamily="18" charset="0"/>
                              </a:rPr>
                            </m:ctrlPr>
                          </m:dPr>
                          <m:e>
                            <m:sSub>
                              <m:sSubPr>
                                <m:ctrlPr>
                                  <a:rPr lang="en-US" altLang="zh-CN" b="1" i="1">
                                    <a:latin typeface="Cambria Math" panose="02040503050406030204" pitchFamily="18" charset="0"/>
                                  </a:rPr>
                                </m:ctrlPr>
                              </m:sSubPr>
                              <m:e>
                                <m:r>
                                  <a:rPr lang="en-US" altLang="zh-CN" b="1" i="1" smtClean="0">
                                    <a:latin typeface="Cambria Math" panose="02040503050406030204" pitchFamily="18" charset="0"/>
                                  </a:rPr>
                                  <m:t>𝒍</m:t>
                                </m:r>
                              </m:e>
                              <m:sub>
                                <m:r>
                                  <a:rPr lang="en-US" altLang="zh-CN" b="1" i="1">
                                    <a:latin typeface="Cambria Math" panose="02040503050406030204" pitchFamily="18" charset="0"/>
                                  </a:rPr>
                                  <m:t>𝒋</m:t>
                                </m:r>
                              </m:sub>
                            </m:sSub>
                          </m:e>
                        </m:d>
                      </m:e>
                    </m:nary>
                    <m:r>
                      <a:rPr lang="en-US" altLang="zh-CN" b="1" i="1">
                        <a:latin typeface="Cambria Math" panose="02040503050406030204" pitchFamily="18" charset="0"/>
                      </a:rPr>
                      <m:t>)</m:t>
                    </m:r>
                  </m:oMath>
                </a14:m>
                <a:r>
                  <a:rPr lang="zh-CN" altLang="en-US" b="1" dirty="0">
                    <a:latin typeface="宋体" panose="02010600030101010101" pitchFamily="2" charset="-122"/>
                  </a:rPr>
                  <a:t>为</a:t>
                </a:r>
                <a:r>
                  <a:rPr lang="en-US" altLang="zh-CN" b="1" dirty="0">
                    <a:latin typeface="宋体" panose="02010600030101010101" pitchFamily="2" charset="-122"/>
                  </a:rPr>
                  <a:t>s</a:t>
                </a:r>
                <a:r>
                  <a:rPr lang="zh-CN" altLang="en-US" b="1" dirty="0">
                    <a:latin typeface="宋体" panose="02010600030101010101" pitchFamily="2" charset="-122"/>
                  </a:rPr>
                  <a:t>的效用值，称为</a:t>
                </a:r>
                <a:r>
                  <a:rPr lang="en-US" altLang="zh-CN" b="1" dirty="0">
                    <a:solidFill>
                      <a:srgbClr val="FF0000"/>
                    </a:solidFill>
                    <a:latin typeface="宋体" panose="02010600030101010101" pitchFamily="2" charset="-122"/>
                  </a:rPr>
                  <a:t>q-</a:t>
                </a:r>
                <a:r>
                  <a:rPr lang="zh-CN" altLang="en-US" b="1" dirty="0">
                    <a:solidFill>
                      <a:srgbClr val="FF0000"/>
                    </a:solidFill>
                    <a:latin typeface="宋体" panose="02010600030101010101" pitchFamily="2" charset="-122"/>
                  </a:rPr>
                  <a:t>序列效用值</a:t>
                </a:r>
                <a:r>
                  <a:rPr lang="zh-CN" altLang="en-US" b="1" dirty="0">
                    <a:latin typeface="宋体" panose="02010600030101010101" pitchFamily="2" charset="-122"/>
                  </a:rPr>
                  <a:t>。</a:t>
                </a:r>
                <a:endParaRPr lang="en-US" altLang="zh-CN" b="1" dirty="0">
                  <a:latin typeface="宋体" panose="02010600030101010101" pitchFamily="2" charset="-122"/>
                </a:endParaRPr>
              </a:p>
              <a:p>
                <a:r>
                  <a:rPr lang="zh-CN" altLang="en-US" b="1" dirty="0">
                    <a:latin typeface="宋体" panose="02010600030101010101" pitchFamily="2" charset="-122"/>
                  </a:rPr>
                  <a:t>记</a:t>
                </a:r>
                <a14:m>
                  <m:oMath xmlns:m="http://schemas.openxmlformats.org/officeDocument/2006/math">
                    <m:r>
                      <m:rPr>
                        <m:sty m:val="p"/>
                      </m:rPr>
                      <a:rPr lang="en-US" altLang="zh-CN" b="1" i="1" dirty="0">
                        <a:latin typeface="Cambria Math" panose="02040503050406030204" pitchFamily="18" charset="0"/>
                      </a:rPr>
                      <m:t>u</m:t>
                    </m:r>
                    <m:d>
                      <m:dPr>
                        <m:ctrlPr>
                          <a:rPr lang="en-US" altLang="zh-CN" b="1" i="1">
                            <a:latin typeface="Cambria Math" panose="02040503050406030204" pitchFamily="18" charset="0"/>
                          </a:rPr>
                        </m:ctrlPr>
                      </m:dPr>
                      <m:e>
                        <m:r>
                          <m:rPr>
                            <m:sty m:val="p"/>
                          </m:rPr>
                          <a:rPr lang="en-US" altLang="zh-CN" b="1" i="1">
                            <a:latin typeface="Cambria Math" panose="02040503050406030204" pitchFamily="18" charset="0"/>
                          </a:rPr>
                          <m:t>S</m:t>
                        </m:r>
                      </m:e>
                    </m:d>
                    <m:r>
                      <a:rPr lang="en-US" altLang="zh-CN" b="1" i="1">
                        <a:latin typeface="Cambria Math" panose="02040503050406030204" pitchFamily="18" charset="0"/>
                      </a:rPr>
                      <m:t>=</m:t>
                    </m:r>
                    <m:sSub>
                      <m:sSubPr>
                        <m:ctrlPr>
                          <a:rPr lang="en-US" altLang="zh-CN" b="1" i="1">
                            <a:latin typeface="Cambria Math" panose="02040503050406030204" pitchFamily="18" charset="0"/>
                          </a:rPr>
                        </m:ctrlPr>
                      </m:sSubPr>
                      <m:e>
                        <m:r>
                          <a:rPr lang="en-US" altLang="zh-CN" b="1" i="1">
                            <a:latin typeface="Cambria Math" panose="02040503050406030204" pitchFamily="18" charset="0"/>
                          </a:rPr>
                          <m:t>𝒇</m:t>
                        </m:r>
                      </m:e>
                      <m:sub>
                        <m:sSub>
                          <m:sSubPr>
                            <m:ctrlPr>
                              <a:rPr lang="en-US" altLang="zh-CN" b="1" i="1">
                                <a:latin typeface="Cambria Math" panose="02040503050406030204" pitchFamily="18" charset="0"/>
                              </a:rPr>
                            </m:ctrlPr>
                          </m:sSubPr>
                          <m:e>
                            <m:r>
                              <a:rPr lang="en-US" altLang="zh-CN" b="1" i="1">
                                <a:latin typeface="Cambria Math" panose="02040503050406030204" pitchFamily="18" charset="0"/>
                              </a:rPr>
                              <m:t>𝒖</m:t>
                            </m:r>
                          </m:e>
                          <m:sub>
                            <m:r>
                              <m:rPr>
                                <m:sty m:val="p"/>
                              </m:rPr>
                              <a:rPr lang="en-US" altLang="zh-CN" b="1" i="1">
                                <a:latin typeface="Cambria Math" panose="02040503050406030204" pitchFamily="18" charset="0"/>
                              </a:rPr>
                              <m:t>db</m:t>
                            </m:r>
                          </m:sub>
                        </m:sSub>
                      </m:sub>
                    </m:sSub>
                    <m:r>
                      <a:rPr lang="en-US" altLang="zh-CN" b="1" i="1">
                        <a:latin typeface="Cambria Math" panose="02040503050406030204" pitchFamily="18" charset="0"/>
                      </a:rPr>
                      <m:t>(</m:t>
                    </m:r>
                    <m:nary>
                      <m:naryPr>
                        <m:chr m:val="⋃"/>
                        <m:ctrlPr>
                          <a:rPr lang="en-US" altLang="zh-CN" b="1" i="1">
                            <a:latin typeface="Cambria Math" panose="02040503050406030204" pitchFamily="18" charset="0"/>
                          </a:rPr>
                        </m:ctrlPr>
                      </m:naryPr>
                      <m:sub>
                        <m:r>
                          <m:rPr>
                            <m:brk m:alnAt="23"/>
                          </m:rPr>
                          <a:rPr lang="en-US" altLang="zh-CN" b="1" i="1">
                            <a:latin typeface="Cambria Math" panose="02040503050406030204" pitchFamily="18" charset="0"/>
                          </a:rPr>
                          <m:t>𝒋</m:t>
                        </m:r>
                        <m:r>
                          <a:rPr lang="en-US" altLang="zh-CN" b="1" i="1">
                            <a:latin typeface="Cambria Math" panose="02040503050406030204" pitchFamily="18" charset="0"/>
                          </a:rPr>
                          <m:t>=</m:t>
                        </m:r>
                        <m:r>
                          <a:rPr lang="en-US" altLang="zh-CN" b="1" i="1">
                            <a:latin typeface="Cambria Math" panose="02040503050406030204" pitchFamily="18" charset="0"/>
                          </a:rPr>
                          <m:t>𝟏</m:t>
                        </m:r>
                      </m:sub>
                      <m:sup>
                        <m:r>
                          <a:rPr lang="en-US" altLang="zh-CN" b="1" i="1" smtClean="0">
                            <a:latin typeface="Cambria Math" panose="02040503050406030204" pitchFamily="18" charset="0"/>
                          </a:rPr>
                          <m:t>𝒓</m:t>
                        </m:r>
                      </m:sup>
                      <m:e>
                        <m:r>
                          <m:rPr>
                            <m:sty m:val="p"/>
                          </m:rPr>
                          <a:rPr lang="en-US" altLang="zh-CN" b="1" i="1" dirty="0">
                            <a:latin typeface="Cambria Math" panose="02040503050406030204" pitchFamily="18" charset="0"/>
                          </a:rPr>
                          <m:t>u</m:t>
                        </m:r>
                        <m:d>
                          <m:dPr>
                            <m:ctrlPr>
                              <a:rPr lang="en-US" altLang="zh-CN" b="1" i="1">
                                <a:latin typeface="Cambria Math" panose="02040503050406030204" pitchFamily="18" charset="0"/>
                              </a:rPr>
                            </m:ctrlPr>
                          </m:dPr>
                          <m:e>
                            <m:sSub>
                              <m:sSubPr>
                                <m:ctrlPr>
                                  <a:rPr lang="en-US" altLang="zh-CN" b="1" i="1">
                                    <a:latin typeface="Cambria Math" panose="02040503050406030204" pitchFamily="18" charset="0"/>
                                  </a:rPr>
                                </m:ctrlPr>
                              </m:sSubPr>
                              <m:e>
                                <m:r>
                                  <a:rPr lang="en-US" altLang="zh-CN" b="1" i="1" smtClean="0">
                                    <a:latin typeface="Cambria Math" panose="02040503050406030204" pitchFamily="18" charset="0"/>
                                  </a:rPr>
                                  <m:t>𝒔</m:t>
                                </m:r>
                              </m:e>
                              <m:sub>
                                <m:r>
                                  <a:rPr lang="en-US" altLang="zh-CN" b="1" i="1">
                                    <a:latin typeface="Cambria Math" panose="02040503050406030204" pitchFamily="18" charset="0"/>
                                  </a:rPr>
                                  <m:t>𝒋</m:t>
                                </m:r>
                              </m:sub>
                            </m:sSub>
                          </m:e>
                        </m:d>
                      </m:e>
                    </m:nary>
                    <m:r>
                      <a:rPr lang="en-US" altLang="zh-CN" b="1" i="1">
                        <a:latin typeface="Cambria Math" panose="02040503050406030204" pitchFamily="18" charset="0"/>
                      </a:rPr>
                      <m:t>)</m:t>
                    </m:r>
                  </m:oMath>
                </a14:m>
                <a:r>
                  <a:rPr lang="zh-CN" altLang="en-US" b="1" dirty="0">
                    <a:latin typeface="宋体" panose="02010600030101010101" pitchFamily="2" charset="-122"/>
                  </a:rPr>
                  <a:t>为</a:t>
                </a:r>
                <a:r>
                  <a:rPr lang="en-US" altLang="zh-CN" b="1" dirty="0">
                    <a:latin typeface="宋体" panose="02010600030101010101" pitchFamily="2" charset="-122"/>
                  </a:rPr>
                  <a:t>S</a:t>
                </a:r>
                <a:r>
                  <a:rPr lang="zh-CN" altLang="en-US" b="1" dirty="0">
                    <a:latin typeface="宋体" panose="02010600030101010101" pitchFamily="2" charset="-122"/>
                  </a:rPr>
                  <a:t>的效用值，称为</a:t>
                </a:r>
                <a:r>
                  <a:rPr lang="en-US" altLang="zh-CN" b="1" dirty="0">
                    <a:solidFill>
                      <a:srgbClr val="FF0000"/>
                    </a:solidFill>
                    <a:latin typeface="宋体" panose="02010600030101010101" pitchFamily="2" charset="-122"/>
                  </a:rPr>
                  <a:t>q-</a:t>
                </a:r>
                <a:r>
                  <a:rPr lang="zh-CN" altLang="en-US" b="1" dirty="0">
                    <a:solidFill>
                      <a:srgbClr val="FF0000"/>
                    </a:solidFill>
                    <a:latin typeface="宋体" panose="02010600030101010101" pitchFamily="2" charset="-122"/>
                  </a:rPr>
                  <a:t>序列数据库效用值</a:t>
                </a:r>
                <a:r>
                  <a:rPr lang="zh-CN" altLang="en-US" b="1" dirty="0">
                    <a:latin typeface="宋体" panose="02010600030101010101" pitchFamily="2" charset="-122"/>
                  </a:rPr>
                  <a:t>。</a:t>
                </a:r>
                <a:endParaRPr lang="en-US" altLang="zh-CN" b="1" dirty="0">
                  <a:latin typeface="宋体" panose="02010600030101010101" pitchFamily="2" charset="-122"/>
                </a:endParaRPr>
              </a:p>
            </p:txBody>
          </p:sp>
        </mc:Choice>
        <mc:Fallback>
          <p:sp>
            <p:nvSpPr>
              <p:cNvPr id="6" name="文本框 5"/>
              <p:cNvSpPr txBox="1">
                <a:spLocks noRot="1" noChangeAspect="1" noMove="1" noResize="1" noEditPoints="1" noAdjustHandles="1" noChangeArrowheads="1" noChangeShapeType="1" noTextEdit="1"/>
              </p:cNvSpPr>
              <p:nvPr/>
            </p:nvSpPr>
            <p:spPr bwMode="auto">
              <a:xfrm>
                <a:off x="339931" y="1268760"/>
                <a:ext cx="8696565" cy="2610330"/>
              </a:xfrm>
              <a:prstGeom prst="rect">
                <a:avLst/>
              </a:prstGeom>
              <a:blipFill rotWithShape="1">
                <a:blip r:embed="rId2"/>
                <a:stretch>
                  <a:fillRect l="-2" t="-1" r="5" b="-11438"/>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 name="文本框 6"/>
              <p:cNvSpPr txBox="1">
                <a:spLocks noChangeArrowheads="1"/>
              </p:cNvSpPr>
              <p:nvPr/>
            </p:nvSpPr>
            <p:spPr bwMode="auto">
              <a:xfrm>
                <a:off x="329178" y="4941168"/>
                <a:ext cx="804349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buClrTx/>
                  <a:buSzTx/>
                  <a:buFontTx/>
                  <a:buNone/>
                  <a:defRPr sz="2400"/>
                </a:lvl1pPr>
                <a:lvl2pPr marL="742950" indent="-285750">
                  <a:spcBef>
                    <a:spcPct val="20000"/>
                  </a:spcBef>
                  <a:buClr>
                    <a:schemeClr val="accent2"/>
                  </a:buClr>
                  <a:buSzPct val="80000"/>
                  <a:buFont typeface="Wingdings" panose="05000000000000000000" pitchFamily="2" charset="2"/>
                  <a:buChar char="¨"/>
                  <a:defRPr sz="2800"/>
                </a:lvl2pPr>
                <a:lvl3pPr marL="1143000" indent="-228600">
                  <a:spcBef>
                    <a:spcPct val="20000"/>
                  </a:spcBef>
                  <a:buClr>
                    <a:schemeClr val="bg2"/>
                  </a:buClr>
                  <a:buSzPct val="65000"/>
                  <a:buFont typeface="Wingdings" panose="05000000000000000000" pitchFamily="2" charset="2"/>
                  <a:buChar char="n"/>
                  <a:defRPr sz="2400"/>
                </a:lvl3pPr>
                <a:lvl4pPr marL="1600200" indent="-228600">
                  <a:spcBef>
                    <a:spcPct val="20000"/>
                  </a:spcBef>
                  <a:buClr>
                    <a:schemeClr val="accent2"/>
                  </a:buClr>
                  <a:buSzPct val="70000"/>
                  <a:buFont typeface="Wingdings" panose="05000000000000000000" pitchFamily="2" charset="2"/>
                  <a:buChar char="¨"/>
                  <a:defRPr sz="2000"/>
                </a:lvl4pPr>
                <a:lvl5pPr marL="2057400" indent="-228600">
                  <a:spcBef>
                    <a:spcPct val="20000"/>
                  </a:spcBef>
                  <a:buClr>
                    <a:schemeClr val="bg2"/>
                  </a:buClr>
                  <a:buFont typeface="Wingdings" panose="05000000000000000000" pitchFamily="2" charset="2"/>
                  <a:buChar char="§"/>
                  <a:defRPr sz="2000"/>
                </a:lvl5pPr>
                <a:lvl6pPr marL="2514600" indent="-228600" eaLnBrk="0" fontAlgn="base" hangingPunct="0">
                  <a:spcBef>
                    <a:spcPct val="20000"/>
                  </a:spcBef>
                  <a:spcAft>
                    <a:spcPct val="0"/>
                  </a:spcAft>
                  <a:buClr>
                    <a:schemeClr val="bg2"/>
                  </a:buClr>
                  <a:buFont typeface="Wingdings" panose="05000000000000000000" pitchFamily="2" charset="2"/>
                  <a:buChar char="§"/>
                  <a:defRPr sz="2000"/>
                </a:lvl6pPr>
                <a:lvl7pPr marL="2971800" indent="-228600" eaLnBrk="0" fontAlgn="base" hangingPunct="0">
                  <a:spcBef>
                    <a:spcPct val="20000"/>
                  </a:spcBef>
                  <a:spcAft>
                    <a:spcPct val="0"/>
                  </a:spcAft>
                  <a:buClr>
                    <a:schemeClr val="bg2"/>
                  </a:buClr>
                  <a:buFont typeface="Wingdings" panose="05000000000000000000" pitchFamily="2" charset="2"/>
                  <a:buChar char="§"/>
                  <a:defRPr sz="2000"/>
                </a:lvl7pPr>
                <a:lvl8pPr marL="3429000" indent="-228600" eaLnBrk="0" fontAlgn="base" hangingPunct="0">
                  <a:spcBef>
                    <a:spcPct val="20000"/>
                  </a:spcBef>
                  <a:spcAft>
                    <a:spcPct val="0"/>
                  </a:spcAft>
                  <a:buClr>
                    <a:schemeClr val="bg2"/>
                  </a:buClr>
                  <a:buFont typeface="Wingdings" panose="05000000000000000000" pitchFamily="2" charset="2"/>
                  <a:buChar char="§"/>
                  <a:defRPr sz="2000"/>
                </a:lvl8pPr>
                <a:lvl9pPr marL="3886200" indent="-228600" eaLnBrk="0" fontAlgn="base" hangingPunct="0">
                  <a:spcBef>
                    <a:spcPct val="20000"/>
                  </a:spcBef>
                  <a:spcAft>
                    <a:spcPct val="0"/>
                  </a:spcAft>
                  <a:buClr>
                    <a:schemeClr val="bg2"/>
                  </a:buClr>
                  <a:buFont typeface="Wingdings" panose="05000000000000000000" pitchFamily="2" charset="2"/>
                  <a:buChar char="§"/>
                  <a:defRPr sz="2000"/>
                </a:lvl9pPr>
              </a:lstStyle>
              <a:p>
                <a:r>
                  <a:rPr lang="zh-CN" altLang="en-US" b="1" dirty="0">
                    <a:latin typeface="宋体" panose="02010600030101010101" pitchFamily="2" charset="-122"/>
                  </a:rPr>
                  <a:t>定义</a:t>
                </a:r>
                <a:r>
                  <a:rPr lang="en-US" altLang="zh-CN" b="1" dirty="0">
                    <a:latin typeface="宋体" panose="02010600030101010101" pitchFamily="2" charset="-122"/>
                  </a:rPr>
                  <a:t>(</a:t>
                </a:r>
                <a:r>
                  <a:rPr lang="zh-CN" altLang="en-US" b="1" dirty="0">
                    <a:latin typeface="宋体" panose="02010600030101010101" pitchFamily="2" charset="-122"/>
                  </a:rPr>
                  <a:t>高效用值序列模式</a:t>
                </a:r>
                <a:r>
                  <a:rPr lang="en-US" altLang="zh-CN" b="1" dirty="0">
                    <a:latin typeface="宋体" panose="02010600030101010101" pitchFamily="2" charset="-122"/>
                  </a:rPr>
                  <a:t>)</a:t>
                </a:r>
                <a:r>
                  <a:rPr lang="zh-CN" altLang="en-US" b="1" dirty="0">
                    <a:latin typeface="宋体" panose="02010600030101010101" pitchFamily="2" charset="-122"/>
                  </a:rPr>
                  <a:t>：给定一个序列</a:t>
                </a:r>
                <a:r>
                  <a:rPr lang="en-US" altLang="zh-CN" b="1" dirty="0">
                    <a:latin typeface="宋体" panose="02010600030101010101" pitchFamily="2" charset="-122"/>
                  </a:rPr>
                  <a:t>t</a:t>
                </a:r>
                <a:r>
                  <a:rPr lang="zh-CN" altLang="en-US" b="1" dirty="0">
                    <a:latin typeface="宋体" panose="02010600030101010101" pitchFamily="2" charset="-122"/>
                  </a:rPr>
                  <a:t>，由于在一个</a:t>
                </a:r>
                <a:r>
                  <a:rPr lang="en-US" altLang="zh-CN" b="1" dirty="0">
                    <a:latin typeface="宋体" panose="02010600030101010101" pitchFamily="2" charset="-122"/>
                  </a:rPr>
                  <a:t>q-</a:t>
                </a:r>
                <a:r>
                  <a:rPr lang="zh-CN" altLang="en-US" b="1" dirty="0">
                    <a:latin typeface="宋体" panose="02010600030101010101" pitchFamily="2" charset="-122"/>
                  </a:rPr>
                  <a:t>序列</a:t>
                </a:r>
                <a:r>
                  <a:rPr lang="en-US" altLang="zh-CN" b="1" dirty="0">
                    <a:latin typeface="宋体" panose="02010600030101010101" pitchFamily="2" charset="-122"/>
                  </a:rPr>
                  <a:t>s</a:t>
                </a:r>
                <a:r>
                  <a:rPr lang="zh-CN" altLang="en-US" b="1" dirty="0">
                    <a:latin typeface="宋体" panose="02010600030101010101" pitchFamily="2" charset="-122"/>
                  </a:rPr>
                  <a:t>中可能会匹配多个</a:t>
                </a:r>
                <a14:m>
                  <m:oMath xmlns:m="http://schemas.openxmlformats.org/officeDocument/2006/math">
                    <m:sSup>
                      <m:sSupPr>
                        <m:ctrlPr>
                          <a:rPr lang="en-US" altLang="zh-CN" b="1" i="1" smtClean="0">
                            <a:latin typeface="Cambria Math" panose="02040503050406030204" pitchFamily="18" charset="0"/>
                          </a:rPr>
                        </m:ctrlPr>
                      </m:sSupPr>
                      <m:e>
                        <m:r>
                          <m:rPr>
                            <m:sty m:val="p"/>
                          </m:rPr>
                          <a:rPr lang="en-US" altLang="zh-CN" b="1" i="1">
                            <a:latin typeface="Cambria Math" panose="02040503050406030204" pitchFamily="18" charset="0"/>
                          </a:rPr>
                          <m:t>s</m:t>
                        </m:r>
                      </m:e>
                      <m:sup>
                        <m:r>
                          <a:rPr lang="en-US" altLang="zh-CN" b="1" i="1" smtClean="0">
                            <a:latin typeface="Cambria Math" panose="02040503050406030204" pitchFamily="18" charset="0"/>
                          </a:rPr>
                          <m:t>′</m:t>
                        </m:r>
                      </m:sup>
                    </m:sSup>
                  </m:oMath>
                </a14:m>
                <a:r>
                  <a:rPr lang="zh-CN" altLang="en-US" b="1" dirty="0">
                    <a:latin typeface="宋体" panose="02010600030101010101" pitchFamily="2" charset="-122"/>
                  </a:rPr>
                  <a:t>，即偶多个效用值</a:t>
                </a:r>
                <a14:m>
                  <m:oMath xmlns:m="http://schemas.openxmlformats.org/officeDocument/2006/math">
                    <m:r>
                      <a:rPr lang="en-US" altLang="zh-CN" b="1" i="1">
                        <a:latin typeface="Cambria Math" panose="02040503050406030204" pitchFamily="18" charset="0"/>
                      </a:rPr>
                      <m:t>𝒖</m:t>
                    </m:r>
                    <m:r>
                      <a:rPr lang="en-US" altLang="zh-CN" b="1" i="1">
                        <a:latin typeface="Cambria Math" panose="02040503050406030204" pitchFamily="18" charset="0"/>
                      </a:rPr>
                      <m:t>(</m:t>
                    </m:r>
                    <m:sSup>
                      <m:sSupPr>
                        <m:ctrlPr>
                          <a:rPr lang="en-US" altLang="zh-CN" b="1" i="1">
                            <a:latin typeface="Cambria Math" panose="02040503050406030204" pitchFamily="18" charset="0"/>
                          </a:rPr>
                        </m:ctrlPr>
                      </m:sSupPr>
                      <m:e>
                        <m:r>
                          <a:rPr lang="en-US" altLang="zh-CN" b="1" i="1">
                            <a:latin typeface="Cambria Math" panose="02040503050406030204" pitchFamily="18" charset="0"/>
                          </a:rPr>
                          <m:t>𝒔</m:t>
                        </m:r>
                      </m:e>
                      <m:sup>
                        <m:r>
                          <a:rPr lang="en-US" altLang="zh-CN" b="1" i="1">
                            <a:latin typeface="Cambria Math" panose="02040503050406030204" pitchFamily="18" charset="0"/>
                          </a:rPr>
                          <m:t>′</m:t>
                        </m:r>
                      </m:sup>
                    </m:sSup>
                    <m:r>
                      <a:rPr lang="en-US" altLang="zh-CN" b="1" i="1" smtClean="0">
                        <a:latin typeface="Cambria Math" panose="02040503050406030204" pitchFamily="18" charset="0"/>
                      </a:rPr>
                      <m:t>)</m:t>
                    </m:r>
                  </m:oMath>
                </a14:m>
                <a:r>
                  <a:rPr lang="zh-CN" altLang="en-US" b="1" dirty="0">
                    <a:latin typeface="宋体" panose="02010600030101010101" pitchFamily="2" charset="-122"/>
                  </a:rPr>
                  <a:t>，取最大值作为</a:t>
                </a:r>
                <a:r>
                  <a:rPr lang="en-US" altLang="zh-CN" b="1" dirty="0">
                    <a:latin typeface="宋体" panose="02010600030101010101" pitchFamily="2" charset="-122"/>
                  </a:rPr>
                  <a:t>t</a:t>
                </a:r>
                <a:r>
                  <a:rPr lang="zh-CN" altLang="en-US" b="1" dirty="0">
                    <a:latin typeface="宋体" panose="02010600030101010101" pitchFamily="2" charset="-122"/>
                  </a:rPr>
                  <a:t>关于</a:t>
                </a:r>
                <a:r>
                  <a:rPr lang="en-US" altLang="zh-CN" b="1" dirty="0">
                    <a:latin typeface="宋体" panose="02010600030101010101" pitchFamily="2" charset="-122"/>
                  </a:rPr>
                  <a:t>s</a:t>
                </a:r>
                <a:r>
                  <a:rPr lang="zh-CN" altLang="en-US" b="1" dirty="0">
                    <a:latin typeface="宋体" panose="02010600030101010101" pitchFamily="2" charset="-122"/>
                  </a:rPr>
                  <a:t>的效用值。若给定效用值的阈值</a:t>
                </a:r>
                <a14:m>
                  <m:oMath xmlns:m="http://schemas.openxmlformats.org/officeDocument/2006/math">
                    <m:r>
                      <a:rPr lang="zh-CN" altLang="en-US" b="1" i="1" smtClean="0">
                        <a:latin typeface="Cambria Math" panose="02040503050406030204" pitchFamily="18" charset="0"/>
                      </a:rPr>
                      <m:t>𝝃</m:t>
                    </m:r>
                  </m:oMath>
                </a14:m>
                <a:r>
                  <a:rPr lang="zh-CN" altLang="en-US" b="1" dirty="0">
                    <a:latin typeface="宋体" panose="02010600030101010101" pitchFamily="2" charset="-122"/>
                  </a:rPr>
                  <a:t>，当且仅当</a:t>
                </a:r>
                <a14:m>
                  <m:oMath xmlns:m="http://schemas.openxmlformats.org/officeDocument/2006/math">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𝒖</m:t>
                        </m:r>
                      </m:e>
                      <m:sub>
                        <m:r>
                          <a:rPr lang="en-US" altLang="zh-CN" b="1" i="1" smtClean="0">
                            <a:latin typeface="Cambria Math" panose="02040503050406030204" pitchFamily="18" charset="0"/>
                          </a:rPr>
                          <m:t>𝒎𝒂𝒙</m:t>
                        </m:r>
                      </m:sub>
                    </m:sSub>
                    <m:r>
                      <a:rPr lang="en-US" altLang="zh-CN" b="1" i="1" smtClean="0">
                        <a:latin typeface="Cambria Math" panose="02040503050406030204" pitchFamily="18" charset="0"/>
                      </a:rPr>
                      <m:t>(</m:t>
                    </m:r>
                    <m:r>
                      <a:rPr lang="en-US" altLang="zh-CN" b="1" i="1" smtClean="0">
                        <a:latin typeface="Cambria Math" panose="02040503050406030204" pitchFamily="18" charset="0"/>
                      </a:rPr>
                      <m:t>𝒕</m:t>
                    </m:r>
                    <m:r>
                      <a:rPr lang="en-US" altLang="zh-CN" b="1" i="1" smtClean="0">
                        <a:latin typeface="Cambria Math" panose="02040503050406030204" pitchFamily="18" charset="0"/>
                      </a:rPr>
                      <m:t>)≥</m:t>
                    </m:r>
                    <m:r>
                      <a:rPr lang="zh-CN" altLang="en-US" b="1" i="1">
                        <a:latin typeface="Cambria Math" panose="02040503050406030204" pitchFamily="18" charset="0"/>
                      </a:rPr>
                      <m:t>𝝃</m:t>
                    </m:r>
                  </m:oMath>
                </a14:m>
                <a:r>
                  <a:rPr lang="zh-CN" altLang="en-US" b="1" dirty="0">
                    <a:latin typeface="宋体" panose="02010600030101010101" pitchFamily="2" charset="-122"/>
                  </a:rPr>
                  <a:t>时，称序列</a:t>
                </a:r>
                <a:r>
                  <a:rPr lang="en-US" altLang="zh-CN" b="1" dirty="0">
                    <a:latin typeface="宋体" panose="02010600030101010101" pitchFamily="2" charset="-122"/>
                  </a:rPr>
                  <a:t>t</a:t>
                </a:r>
                <a:r>
                  <a:rPr lang="zh-CN" altLang="en-US" b="1" dirty="0">
                    <a:latin typeface="宋体" panose="02010600030101010101" pitchFamily="2" charset="-122"/>
                  </a:rPr>
                  <a:t>为</a:t>
                </a:r>
                <a:r>
                  <a:rPr lang="zh-CN" altLang="en-US" b="1" dirty="0">
                    <a:solidFill>
                      <a:srgbClr val="FF0000"/>
                    </a:solidFill>
                    <a:latin typeface="宋体" panose="02010600030101010101" pitchFamily="2" charset="-122"/>
                  </a:rPr>
                  <a:t>高效用值序列模式</a:t>
                </a:r>
                <a:r>
                  <a:rPr lang="zh-CN" altLang="en-US" b="1" dirty="0">
                    <a:latin typeface="宋体" panose="02010600030101010101" pitchFamily="2" charset="-122"/>
                  </a:rPr>
                  <a:t>。</a:t>
                </a:r>
                <a:endParaRPr lang="zh-CN" altLang="zh-CN" b="1" dirty="0">
                  <a:latin typeface="宋体" panose="02010600030101010101" pitchFamily="2" charset="-122"/>
                </a:endParaRPr>
              </a:p>
            </p:txBody>
          </p:sp>
        </mc:Choice>
        <mc:Fallback>
          <p:sp>
            <p:nvSpPr>
              <p:cNvPr id="7" name="文本框 6"/>
              <p:cNvSpPr txBox="1">
                <a:spLocks noRot="1" noChangeAspect="1" noMove="1" noResize="1" noEditPoints="1" noAdjustHandles="1" noChangeArrowheads="1" noChangeShapeType="1" noTextEdit="1"/>
              </p:cNvSpPr>
              <p:nvPr/>
            </p:nvSpPr>
            <p:spPr bwMode="auto">
              <a:xfrm>
                <a:off x="329178" y="4941168"/>
                <a:ext cx="8043490" cy="1569660"/>
              </a:xfrm>
              <a:prstGeom prst="rect">
                <a:avLst/>
              </a:prstGeom>
              <a:blipFill rotWithShape="1">
                <a:blip r:embed="rId3"/>
                <a:stretch>
                  <a:fillRect l="-3" t="-15" r="2" b="1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cSld>
  <p:clrMapOvr>
    <a:masterClrMapping/>
  </p:clrMapOvr>
  <p:transition spd="med" advTm="0"/>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文本框 2"/>
          <p:cNvSpPr txBox="1">
            <a:spLocks noChangeArrowheads="1"/>
          </p:cNvSpPr>
          <p:nvPr/>
        </p:nvSpPr>
        <p:spPr bwMode="auto">
          <a:xfrm>
            <a:off x="1900238" y="1500188"/>
            <a:ext cx="184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1" lang="zh-CN" altLang="en-US" sz="1800"/>
          </a:p>
        </p:txBody>
      </p:sp>
      <p:sp>
        <p:nvSpPr>
          <p:cNvPr id="67587" name="文本框 2"/>
          <p:cNvSpPr txBox="1">
            <a:spLocks noChangeArrowheads="1"/>
          </p:cNvSpPr>
          <p:nvPr/>
        </p:nvSpPr>
        <p:spPr bwMode="auto">
          <a:xfrm>
            <a:off x="395288" y="1268413"/>
            <a:ext cx="8424862"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b="1" dirty="0" err="1">
                <a:solidFill>
                  <a:srgbClr val="FF0000"/>
                </a:solidFill>
                <a:effectLst>
                  <a:outerShdw blurRad="38100" dist="38100" dir="2700000" algn="tl">
                    <a:srgbClr val="000000">
                      <a:alpha val="43137"/>
                    </a:srgbClr>
                  </a:outerShdw>
                </a:effectLst>
                <a:latin typeface="宋体" panose="02010600030101010101" pitchFamily="2" charset="-122"/>
                <a:cs typeface="Times New Roman" panose="02020603050405020304" pitchFamily="18" charset="0"/>
              </a:rPr>
              <a:t>USpan</a:t>
            </a:r>
            <a:r>
              <a:rPr lang="zh-CN" altLang="zh-CN" sz="2400" b="1" dirty="0">
                <a:solidFill>
                  <a:srgbClr val="FF0000"/>
                </a:solidFill>
                <a:effectLst>
                  <a:outerShdw blurRad="38100" dist="38100" dir="2700000" algn="tl">
                    <a:srgbClr val="000000">
                      <a:alpha val="43137"/>
                    </a:srgbClr>
                  </a:outerShdw>
                </a:effectLst>
                <a:latin typeface="宋体" panose="02010600030101010101" pitchFamily="2" charset="-122"/>
                <a:cs typeface="Times New Roman" panose="02020603050405020304" pitchFamily="18" charset="0"/>
              </a:rPr>
              <a:t>算法由</a:t>
            </a:r>
            <a:r>
              <a:rPr lang="en-US" altLang="zh-CN" sz="2400" b="1" dirty="0">
                <a:solidFill>
                  <a:srgbClr val="FF0000"/>
                </a:solidFill>
                <a:effectLst>
                  <a:outerShdw blurRad="38100" dist="38100" dir="2700000" algn="tl">
                    <a:srgbClr val="000000">
                      <a:alpha val="43137"/>
                    </a:srgbClr>
                  </a:outerShdw>
                </a:effectLst>
                <a:latin typeface="宋体" panose="02010600030101010101" pitchFamily="2" charset="-122"/>
                <a:cs typeface="Times New Roman" panose="02020603050405020304" pitchFamily="18" charset="0"/>
              </a:rPr>
              <a:t>Lexicographic Q-sequence Tree(LQS-Tree)</a:t>
            </a:r>
            <a:r>
              <a:rPr lang="zh-CN" altLang="zh-CN" sz="2400" b="1" dirty="0">
                <a:solidFill>
                  <a:srgbClr val="FF0000"/>
                </a:solidFill>
                <a:effectLst>
                  <a:outerShdw blurRad="38100" dist="38100" dir="2700000" algn="tl">
                    <a:srgbClr val="000000">
                      <a:alpha val="43137"/>
                    </a:srgbClr>
                  </a:outerShdw>
                </a:effectLst>
                <a:latin typeface="宋体" panose="02010600030101010101" pitchFamily="2" charset="-122"/>
                <a:cs typeface="Times New Roman" panose="02020603050405020304" pitchFamily="18" charset="0"/>
              </a:rPr>
              <a:t>、两种拼接策略和两种剪枝策略组成</a:t>
            </a:r>
            <a:r>
              <a:rPr lang="en-US" altLang="zh-CN" sz="2400" b="1" dirty="0">
                <a:solidFill>
                  <a:srgbClr val="FF0000"/>
                </a:solidFill>
                <a:effectLst>
                  <a:outerShdw blurRad="38100" dist="38100" dir="2700000" algn="tl">
                    <a:srgbClr val="000000">
                      <a:alpha val="43137"/>
                    </a:srgbClr>
                  </a:outerShdw>
                </a:effectLst>
                <a:latin typeface="宋体" panose="02010600030101010101" pitchFamily="2" charset="-122"/>
                <a:cs typeface="Times New Roman" panose="02020603050405020304" pitchFamily="18" charset="0"/>
              </a:rPr>
              <a:t>:</a:t>
            </a:r>
            <a:endParaRPr lang="zh-CN" altLang="zh-CN" sz="2400" b="1" dirty="0">
              <a:solidFill>
                <a:srgbClr val="FF0000"/>
              </a:solidFill>
              <a:effectLst>
                <a:outerShdw blurRad="38100" dist="38100" dir="2700000" algn="tl">
                  <a:srgbClr val="000000">
                    <a:alpha val="43137"/>
                  </a:srgbClr>
                </a:outerShdw>
              </a:effectLst>
              <a:latin typeface="宋体" panose="02010600030101010101" pitchFamily="2" charset="-122"/>
              <a:cs typeface="Times New Roman" panose="02020603050405020304" pitchFamily="18" charset="0"/>
            </a:endParaRPr>
          </a:p>
        </p:txBody>
      </p:sp>
      <p:sp>
        <p:nvSpPr>
          <p:cNvPr id="7" name="标题 2"/>
          <p:cNvSpPr txBox="1">
            <a:spLocks noChangeArrowheads="1"/>
          </p:cNvSpPr>
          <p:nvPr/>
        </p:nvSpPr>
        <p:spPr bwMode="auto">
          <a:xfrm>
            <a:off x="457200" y="477837"/>
            <a:ext cx="822960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lstStyle>
            <a:lvl1pPr algn="l" rtl="0" eaLnBrk="0" fontAlgn="base" hangingPunct="0">
              <a:spcBef>
                <a:spcPct val="0"/>
              </a:spcBef>
              <a:spcAft>
                <a:spcPct val="0"/>
              </a:spcAft>
              <a:defRPr sz="4400" kern="12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9pPr>
          </a:lstStyle>
          <a:p>
            <a:r>
              <a:rPr lang="en-US" altLang="zh-CN" sz="3200" b="1" dirty="0">
                <a:solidFill>
                  <a:schemeClr val="accent1">
                    <a:lumMod val="25000"/>
                  </a:schemeClr>
                </a:solidFill>
                <a:effectLst>
                  <a:outerShdw blurRad="38100" dist="38100" dir="2700000" algn="tl">
                    <a:srgbClr val="000000">
                      <a:alpha val="43137"/>
                    </a:srgbClr>
                  </a:outerShdw>
                </a:effectLst>
              </a:rPr>
              <a:t>6.4.1</a:t>
            </a:r>
            <a:r>
              <a:rPr lang="zh-CN" altLang="en-US" sz="3200" b="1" dirty="0">
                <a:solidFill>
                  <a:schemeClr val="accent1">
                    <a:lumMod val="25000"/>
                  </a:schemeClr>
                </a:solidFill>
                <a:effectLst>
                  <a:outerShdw blurRad="38100" dist="38100" dir="2700000" algn="tl">
                    <a:srgbClr val="000000">
                      <a:alpha val="43137"/>
                    </a:srgbClr>
                  </a:outerShdw>
                </a:effectLst>
              </a:rPr>
              <a:t>、</a:t>
            </a:r>
            <a:r>
              <a:rPr lang="en-US" altLang="zh-CN" sz="3200" b="1" dirty="0" err="1">
                <a:solidFill>
                  <a:schemeClr val="accent1">
                    <a:lumMod val="25000"/>
                  </a:schemeClr>
                </a:solidFill>
                <a:effectLst>
                  <a:outerShdw blurRad="38100" dist="38100" dir="2700000" algn="tl">
                    <a:srgbClr val="000000">
                      <a:alpha val="43137"/>
                    </a:srgbClr>
                  </a:outerShdw>
                </a:effectLst>
              </a:rPr>
              <a:t>USpan</a:t>
            </a:r>
            <a:r>
              <a:rPr lang="zh-CN" altLang="en-US" sz="3200" b="1" dirty="0">
                <a:solidFill>
                  <a:schemeClr val="accent1">
                    <a:lumMod val="25000"/>
                  </a:schemeClr>
                </a:solidFill>
                <a:effectLst>
                  <a:outerShdw blurRad="38100" dist="38100" dir="2700000" algn="tl">
                    <a:srgbClr val="000000">
                      <a:alpha val="43137"/>
                    </a:srgbClr>
                  </a:outerShdw>
                </a:effectLst>
              </a:rPr>
              <a:t>：高效用序列模式挖掘算法</a:t>
            </a:r>
            <a:endParaRPr lang="zh-CN" altLang="en-US" sz="3200" b="1" dirty="0">
              <a:solidFill>
                <a:schemeClr val="accent1">
                  <a:lumMod val="25000"/>
                </a:schemeClr>
              </a:solidFill>
              <a:effectLst>
                <a:outerShdw blurRad="38100" dist="38100" dir="2700000" algn="tl">
                  <a:srgbClr val="000000">
                    <a:alpha val="43137"/>
                  </a:srgbClr>
                </a:outerShdw>
              </a:effectLst>
            </a:endParaRPr>
          </a:p>
        </p:txBody>
      </p:sp>
      <p:sp>
        <p:nvSpPr>
          <p:cNvPr id="8" name="矩形 7"/>
          <p:cNvSpPr/>
          <p:nvPr/>
        </p:nvSpPr>
        <p:spPr>
          <a:xfrm>
            <a:off x="401792" y="2315670"/>
            <a:ext cx="7714948" cy="4308872"/>
          </a:xfrm>
          <a:prstGeom prst="rect">
            <a:avLst/>
          </a:prstGeom>
        </p:spPr>
        <p:txBody>
          <a:bodyPr wrap="square">
            <a:spAutoFit/>
          </a:bodyPr>
          <a:lstStyle/>
          <a:p>
            <a:pPr marL="342900" indent="-342900">
              <a:spcBef>
                <a:spcPts val="600"/>
              </a:spcBef>
              <a:buFont typeface="Wingdings" panose="05000000000000000000" pitchFamily="2" charset="2"/>
              <a:buChar char="Ø"/>
              <a:defRPr/>
            </a:pPr>
            <a:r>
              <a:rPr lang="en-US" altLang="zh-CN" sz="2400" b="1" dirty="0">
                <a:latin typeface="宋体" panose="02010600030101010101" pitchFamily="2" charset="-122"/>
              </a:rPr>
              <a:t>LQS-Tree</a:t>
            </a:r>
            <a:r>
              <a:rPr lang="zh-CN" altLang="zh-CN" sz="2400" b="1" dirty="0">
                <a:latin typeface="宋体" panose="02010600030101010101" pitchFamily="2" charset="-122"/>
              </a:rPr>
              <a:t>主要用于</a:t>
            </a:r>
            <a:r>
              <a:rPr lang="zh-CN" altLang="zh-CN" sz="2400" b="1" dirty="0">
                <a:solidFill>
                  <a:srgbClr val="FF0000"/>
                </a:solidFill>
                <a:latin typeface="宋体" panose="02010600030101010101" pitchFamily="2" charset="-122"/>
              </a:rPr>
              <a:t>构建</a:t>
            </a:r>
            <a:r>
              <a:rPr lang="zh-CN" altLang="zh-CN" sz="2400" b="1" dirty="0">
                <a:latin typeface="宋体" panose="02010600030101010101" pitchFamily="2" charset="-122"/>
              </a:rPr>
              <a:t>和</a:t>
            </a:r>
            <a:r>
              <a:rPr lang="zh-CN" altLang="zh-CN" sz="2400" b="1" dirty="0">
                <a:solidFill>
                  <a:srgbClr val="FF0000"/>
                </a:solidFill>
                <a:latin typeface="宋体" panose="02010600030101010101" pitchFamily="2" charset="-122"/>
              </a:rPr>
              <a:t>组织</a:t>
            </a:r>
            <a:r>
              <a:rPr lang="en-US" altLang="zh-CN" sz="2400" b="1" dirty="0">
                <a:solidFill>
                  <a:srgbClr val="FF0000"/>
                </a:solidFill>
                <a:latin typeface="宋体" panose="02010600030101010101" pitchFamily="2" charset="-122"/>
              </a:rPr>
              <a:t>q-</a:t>
            </a:r>
            <a:r>
              <a:rPr lang="zh-CN" altLang="zh-CN" sz="2400" b="1" dirty="0">
                <a:solidFill>
                  <a:srgbClr val="FF0000"/>
                </a:solidFill>
                <a:latin typeface="宋体" panose="02010600030101010101" pitchFamily="2" charset="-122"/>
              </a:rPr>
              <a:t>序列和它的效用值</a:t>
            </a:r>
            <a:r>
              <a:rPr lang="zh-CN" altLang="zh-CN" sz="2400" b="1" dirty="0">
                <a:latin typeface="宋体" panose="02010600030101010101" pitchFamily="2" charset="-122"/>
              </a:rPr>
              <a:t>列表。</a:t>
            </a:r>
            <a:endParaRPr lang="zh-CN" altLang="zh-CN" sz="2400" b="1" dirty="0">
              <a:latin typeface="宋体" panose="02010600030101010101" pitchFamily="2" charset="-122"/>
            </a:endParaRPr>
          </a:p>
          <a:p>
            <a:pPr marL="342900" indent="-342900">
              <a:spcBef>
                <a:spcPts val="600"/>
              </a:spcBef>
              <a:buFont typeface="Wingdings" panose="05000000000000000000" pitchFamily="2" charset="2"/>
              <a:buChar char="Ø"/>
              <a:defRPr/>
            </a:pPr>
            <a:r>
              <a:rPr lang="zh-CN" altLang="zh-CN" sz="2400" b="1" dirty="0">
                <a:latin typeface="宋体" panose="02010600030101010101" pitchFamily="2" charset="-122"/>
              </a:rPr>
              <a:t>拼接策略分为</a:t>
            </a:r>
            <a:r>
              <a:rPr lang="zh-CN" altLang="zh-CN" sz="2400" b="1" dirty="0">
                <a:solidFill>
                  <a:srgbClr val="FF0000"/>
                </a:solidFill>
                <a:latin typeface="宋体" panose="02010600030101010101" pitchFamily="2" charset="-122"/>
              </a:rPr>
              <a:t>项集内拼接</a:t>
            </a:r>
            <a:r>
              <a:rPr lang="en-US" altLang="zh-CN" sz="2400" b="1" dirty="0">
                <a:solidFill>
                  <a:srgbClr val="FF0000"/>
                </a:solidFill>
                <a:latin typeface="宋体" panose="02010600030101010101" pitchFamily="2" charset="-122"/>
              </a:rPr>
              <a:t>(I-Concatenated)</a:t>
            </a:r>
            <a:r>
              <a:rPr lang="zh-CN" altLang="zh-CN" sz="2400" b="1" dirty="0">
                <a:latin typeface="宋体" panose="02010600030101010101" pitchFamily="2" charset="-122"/>
              </a:rPr>
              <a:t>和</a:t>
            </a:r>
            <a:r>
              <a:rPr lang="zh-CN" altLang="zh-CN" sz="2400" b="1" dirty="0">
                <a:solidFill>
                  <a:srgbClr val="FF0000"/>
                </a:solidFill>
                <a:latin typeface="宋体" panose="02010600030101010101" pitchFamily="2" charset="-122"/>
              </a:rPr>
              <a:t>序列间拼接</a:t>
            </a:r>
            <a:r>
              <a:rPr lang="en-US" altLang="zh-CN" sz="2400" b="1" dirty="0">
                <a:solidFill>
                  <a:srgbClr val="FF0000"/>
                </a:solidFill>
                <a:latin typeface="宋体" panose="02010600030101010101" pitchFamily="2" charset="-122"/>
              </a:rPr>
              <a:t>(S-</a:t>
            </a:r>
            <a:r>
              <a:rPr lang="en-US" altLang="zh-CN" sz="2400" b="1" dirty="0" err="1">
                <a:solidFill>
                  <a:srgbClr val="FF0000"/>
                </a:solidFill>
                <a:latin typeface="宋体" panose="02010600030101010101" pitchFamily="2" charset="-122"/>
              </a:rPr>
              <a:t>Conctenated</a:t>
            </a:r>
            <a:r>
              <a:rPr lang="en-US" altLang="zh-CN" sz="2400" b="1" dirty="0">
                <a:solidFill>
                  <a:srgbClr val="FF0000"/>
                </a:solidFill>
                <a:latin typeface="宋体" panose="02010600030101010101" pitchFamily="2" charset="-122"/>
              </a:rPr>
              <a:t>)</a:t>
            </a:r>
            <a:r>
              <a:rPr lang="zh-CN" altLang="zh-CN" sz="2400" b="1" dirty="0">
                <a:latin typeface="宋体" panose="02010600030101010101" pitchFamily="2" charset="-122"/>
              </a:rPr>
              <a:t>，如序列</a:t>
            </a:r>
            <a:r>
              <a:rPr lang="en-US" altLang="zh-CN" sz="2400" b="1" dirty="0">
                <a:latin typeface="宋体" panose="02010600030101010101" pitchFamily="2" charset="-122"/>
              </a:rPr>
              <a:t>&lt;(ab)&gt;</a:t>
            </a:r>
            <a:r>
              <a:rPr lang="zh-CN" altLang="zh-CN" sz="2400" b="1" dirty="0">
                <a:latin typeface="宋体" panose="02010600030101010101" pitchFamily="2" charset="-122"/>
              </a:rPr>
              <a:t>的项集内拼接为</a:t>
            </a:r>
            <a:r>
              <a:rPr lang="en-US" altLang="zh-CN" sz="2400" b="1" dirty="0">
                <a:latin typeface="宋体" panose="02010600030101010101" pitchFamily="2" charset="-122"/>
              </a:rPr>
              <a:t>&lt;(</a:t>
            </a:r>
            <a:r>
              <a:rPr lang="en-US" altLang="zh-CN" sz="2400" b="1" dirty="0" err="1">
                <a:latin typeface="宋体" panose="02010600030101010101" pitchFamily="2" charset="-122"/>
              </a:rPr>
              <a:t>abc</a:t>
            </a:r>
            <a:r>
              <a:rPr lang="en-US" altLang="zh-CN" sz="2400" b="1" dirty="0">
                <a:latin typeface="宋体" panose="02010600030101010101" pitchFamily="2" charset="-122"/>
              </a:rPr>
              <a:t>)&gt;</a:t>
            </a:r>
            <a:r>
              <a:rPr lang="zh-CN" altLang="zh-CN" sz="2400" b="1" dirty="0">
                <a:latin typeface="宋体" panose="02010600030101010101" pitchFamily="2" charset="-122"/>
              </a:rPr>
              <a:t>，序列间拼接为</a:t>
            </a:r>
            <a:r>
              <a:rPr lang="en-US" altLang="zh-CN" sz="2400" b="1" dirty="0">
                <a:latin typeface="宋体" panose="02010600030101010101" pitchFamily="2" charset="-122"/>
              </a:rPr>
              <a:t>&lt;(ab)c&gt;</a:t>
            </a:r>
            <a:r>
              <a:rPr lang="zh-CN" altLang="zh-CN" sz="2400" b="1" dirty="0">
                <a:latin typeface="宋体" panose="02010600030101010101" pitchFamily="2" charset="-122"/>
              </a:rPr>
              <a:t>。</a:t>
            </a:r>
            <a:endParaRPr lang="en-US" altLang="zh-CN" sz="2400" b="1" dirty="0">
              <a:solidFill>
                <a:srgbClr val="00B0F0"/>
              </a:solidFill>
              <a:latin typeface="宋体" panose="02010600030101010101" pitchFamily="2" charset="-122"/>
            </a:endParaRPr>
          </a:p>
          <a:p>
            <a:pPr marL="342900" indent="-342900">
              <a:spcBef>
                <a:spcPts val="600"/>
              </a:spcBef>
              <a:buFont typeface="Wingdings" panose="05000000000000000000" pitchFamily="2" charset="2"/>
              <a:buChar char="Ø"/>
              <a:defRPr/>
            </a:pPr>
            <a:r>
              <a:rPr lang="zh-CN" altLang="zh-CN" sz="2400" b="1" dirty="0">
                <a:latin typeface="宋体" panose="02010600030101010101" pitchFamily="2" charset="-122"/>
              </a:rPr>
              <a:t>剪枝策略分为</a:t>
            </a:r>
            <a:r>
              <a:rPr lang="zh-CN" altLang="zh-CN" sz="2400" b="1" dirty="0">
                <a:solidFill>
                  <a:srgbClr val="FF0000"/>
                </a:solidFill>
                <a:latin typeface="宋体" panose="02010600030101010101" pitchFamily="2" charset="-122"/>
              </a:rPr>
              <a:t>宽度剪枝</a:t>
            </a:r>
            <a:r>
              <a:rPr lang="en-US" altLang="zh-CN" sz="2400" b="1" dirty="0">
                <a:solidFill>
                  <a:srgbClr val="FF0000"/>
                </a:solidFill>
                <a:latin typeface="宋体" panose="02010600030101010101" pitchFamily="2" charset="-122"/>
              </a:rPr>
              <a:t>(Width Pruning)</a:t>
            </a:r>
            <a:r>
              <a:rPr lang="zh-CN" altLang="zh-CN" sz="2400" b="1" dirty="0">
                <a:solidFill>
                  <a:srgbClr val="FF0000"/>
                </a:solidFill>
                <a:latin typeface="宋体" panose="02010600030101010101" pitchFamily="2" charset="-122"/>
              </a:rPr>
              <a:t>和深度剪枝</a:t>
            </a:r>
            <a:r>
              <a:rPr lang="en-US" altLang="zh-CN" sz="2400" b="1" dirty="0">
                <a:solidFill>
                  <a:srgbClr val="FF0000"/>
                </a:solidFill>
                <a:latin typeface="宋体" panose="02010600030101010101" pitchFamily="2" charset="-122"/>
              </a:rPr>
              <a:t>(Depth Pruning)</a:t>
            </a:r>
            <a:r>
              <a:rPr lang="zh-CN" altLang="zh-CN" sz="2400" b="1" dirty="0">
                <a:latin typeface="宋体" panose="02010600030101010101" pitchFamily="2" charset="-122"/>
              </a:rPr>
              <a:t>，宽度剪枝依据促进规则进行剪枝，</a:t>
            </a:r>
            <a:r>
              <a:rPr lang="en-US" altLang="zh-CN" sz="2400" b="1" dirty="0">
                <a:latin typeface="宋体" panose="02010600030101010101" pitchFamily="2" charset="-122"/>
              </a:rPr>
              <a:t>LQS-Tree</a:t>
            </a:r>
            <a:r>
              <a:rPr lang="zh-CN" altLang="zh-CN" sz="2400" b="1" dirty="0">
                <a:latin typeface="宋体" panose="02010600030101010101" pitchFamily="2" charset="-122"/>
              </a:rPr>
              <a:t>中一个节点</a:t>
            </a:r>
            <a:r>
              <a:rPr lang="en-US" altLang="zh-CN" sz="2400" b="1" dirty="0">
                <a:latin typeface="宋体" panose="02010600030101010101" pitchFamily="2" charset="-122"/>
              </a:rPr>
              <a:t>,</a:t>
            </a:r>
            <a:r>
              <a:rPr lang="zh-CN" altLang="zh-CN" sz="2400" b="1" dirty="0">
                <a:latin typeface="宋体" panose="02010600030101010101" pitchFamily="2" charset="-122"/>
              </a:rPr>
              <a:t>若节点拼接了新项不能促进效用值的增长，那么就不允许拼接，深度剪枝依据节点和拼接的新项的效用值的上界来限制，</a:t>
            </a:r>
            <a:r>
              <a:rPr lang="en-US" altLang="zh-CN" sz="2400" b="1" dirty="0">
                <a:latin typeface="宋体" panose="02010600030101010101" pitchFamily="2" charset="-122"/>
              </a:rPr>
              <a:t>LQS-Tree</a:t>
            </a:r>
            <a:r>
              <a:rPr lang="zh-CN" altLang="zh-CN" sz="2400" b="1" dirty="0">
                <a:latin typeface="宋体" panose="02010600030101010101" pitchFamily="2" charset="-122"/>
              </a:rPr>
              <a:t>在深度方向的增长。</a:t>
            </a:r>
            <a:endParaRPr lang="en-US" altLang="zh-CN" sz="2400" b="1" dirty="0">
              <a:solidFill>
                <a:srgbClr val="00B0F0"/>
              </a:solidFill>
              <a:latin typeface="宋体" panose="02010600030101010101" pitchFamily="2" charset="-122"/>
            </a:endParaRPr>
          </a:p>
        </p:txBody>
      </p:sp>
    </p:spTree>
  </p:cSld>
  <p:clrMapOvr>
    <a:masterClrMapping/>
  </p:clrMapOvr>
  <p:transition spd="med" advTm="0"/>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文本框 2"/>
          <p:cNvSpPr txBox="1">
            <a:spLocks noChangeArrowheads="1"/>
          </p:cNvSpPr>
          <p:nvPr/>
        </p:nvSpPr>
        <p:spPr bwMode="auto">
          <a:xfrm>
            <a:off x="1900238" y="1500188"/>
            <a:ext cx="184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1" lang="zh-CN" altLang="en-US" sz="1800"/>
          </a:p>
        </p:txBody>
      </p:sp>
      <p:sp>
        <p:nvSpPr>
          <p:cNvPr id="7" name="标题 2"/>
          <p:cNvSpPr txBox="1">
            <a:spLocks noChangeArrowheads="1"/>
          </p:cNvSpPr>
          <p:nvPr/>
        </p:nvSpPr>
        <p:spPr bwMode="auto">
          <a:xfrm>
            <a:off x="457200" y="477837"/>
            <a:ext cx="822960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lstStyle>
            <a:lvl1pPr algn="l" rtl="0" eaLnBrk="0" fontAlgn="base" hangingPunct="0">
              <a:spcBef>
                <a:spcPct val="0"/>
              </a:spcBef>
              <a:spcAft>
                <a:spcPct val="0"/>
              </a:spcAft>
              <a:defRPr sz="4400" kern="12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9pPr>
          </a:lstStyle>
          <a:p>
            <a:r>
              <a:rPr lang="en-US" altLang="zh-CN" sz="3200" b="1" dirty="0">
                <a:solidFill>
                  <a:schemeClr val="accent1">
                    <a:lumMod val="25000"/>
                  </a:schemeClr>
                </a:solidFill>
                <a:effectLst>
                  <a:outerShdw blurRad="38100" dist="38100" dir="2700000" algn="tl">
                    <a:srgbClr val="000000">
                      <a:alpha val="43137"/>
                    </a:srgbClr>
                  </a:outerShdw>
                </a:effectLst>
              </a:rPr>
              <a:t>6.4.1</a:t>
            </a:r>
            <a:r>
              <a:rPr lang="zh-CN" altLang="en-US" sz="3200" b="1" dirty="0">
                <a:solidFill>
                  <a:schemeClr val="accent1">
                    <a:lumMod val="25000"/>
                  </a:schemeClr>
                </a:solidFill>
                <a:effectLst>
                  <a:outerShdw blurRad="38100" dist="38100" dir="2700000" algn="tl">
                    <a:srgbClr val="000000">
                      <a:alpha val="43137"/>
                    </a:srgbClr>
                  </a:outerShdw>
                </a:effectLst>
              </a:rPr>
              <a:t>、</a:t>
            </a:r>
            <a:r>
              <a:rPr lang="en-US" altLang="zh-CN" sz="3200" b="1" dirty="0" err="1">
                <a:solidFill>
                  <a:schemeClr val="accent1">
                    <a:lumMod val="25000"/>
                  </a:schemeClr>
                </a:solidFill>
                <a:effectLst>
                  <a:outerShdw blurRad="38100" dist="38100" dir="2700000" algn="tl">
                    <a:srgbClr val="000000">
                      <a:alpha val="43137"/>
                    </a:srgbClr>
                  </a:outerShdw>
                </a:effectLst>
              </a:rPr>
              <a:t>USpan</a:t>
            </a:r>
            <a:r>
              <a:rPr lang="zh-CN" altLang="en-US" sz="3200" b="1" dirty="0">
                <a:solidFill>
                  <a:schemeClr val="accent1">
                    <a:lumMod val="25000"/>
                  </a:schemeClr>
                </a:solidFill>
                <a:effectLst>
                  <a:outerShdw blurRad="38100" dist="38100" dir="2700000" algn="tl">
                    <a:srgbClr val="000000">
                      <a:alpha val="43137"/>
                    </a:srgbClr>
                  </a:outerShdw>
                </a:effectLst>
              </a:rPr>
              <a:t>：高效用序列模式挖掘算法</a:t>
            </a:r>
            <a:endParaRPr lang="zh-CN" altLang="en-US" sz="3200" b="1" dirty="0">
              <a:solidFill>
                <a:schemeClr val="accent1">
                  <a:lumMod val="25000"/>
                </a:schemeClr>
              </a:solidFill>
              <a:effectLst>
                <a:outerShdw blurRad="38100" dist="38100" dir="2700000" algn="tl">
                  <a:srgbClr val="000000">
                    <a:alpha val="43137"/>
                  </a:srgbClr>
                </a:outerShdw>
              </a:effectLst>
            </a:endParaRPr>
          </a:p>
        </p:txBody>
      </p:sp>
      <p:sp>
        <p:nvSpPr>
          <p:cNvPr id="8" name="矩形 7"/>
          <p:cNvSpPr/>
          <p:nvPr/>
        </p:nvSpPr>
        <p:spPr>
          <a:xfrm>
            <a:off x="323528" y="3861048"/>
            <a:ext cx="7714948" cy="2708434"/>
          </a:xfrm>
          <a:prstGeom prst="rect">
            <a:avLst/>
          </a:prstGeom>
        </p:spPr>
        <p:txBody>
          <a:bodyPr wrap="square">
            <a:spAutoFit/>
          </a:bodyPr>
          <a:lstStyle/>
          <a:p>
            <a:pPr>
              <a:spcBef>
                <a:spcPts val="600"/>
              </a:spcBef>
              <a:defRPr/>
            </a:pPr>
            <a:r>
              <a:rPr lang="zh-CN" altLang="en-US" sz="2000" b="1" dirty="0">
                <a:latin typeface="宋体" panose="02010600030101010101" pitchFamily="2" charset="-122"/>
              </a:rPr>
              <a:t>根据上图可以发现，如果</a:t>
            </a:r>
            <a:r>
              <a:rPr lang="zh-CN" altLang="en-US" sz="2000" b="1" dirty="0">
                <a:solidFill>
                  <a:srgbClr val="FF0000"/>
                </a:solidFill>
                <a:latin typeface="宋体" panose="02010600030101010101" pitchFamily="2" charset="-122"/>
              </a:rPr>
              <a:t>不使用剪枝策略</a:t>
            </a:r>
            <a:r>
              <a:rPr lang="zh-CN" altLang="en-US" sz="2000" b="1" dirty="0">
                <a:latin typeface="宋体" panose="02010600030101010101" pitchFamily="2" charset="-122"/>
              </a:rPr>
              <a:t>，那么基于</a:t>
            </a:r>
            <a:r>
              <a:rPr lang="en-US" altLang="zh-CN" sz="2000" b="1" dirty="0">
                <a:latin typeface="宋体" panose="02010600030101010101" pitchFamily="2" charset="-122"/>
              </a:rPr>
              <a:t>LQS-tree</a:t>
            </a:r>
            <a:r>
              <a:rPr lang="zh-CN" altLang="en-US" sz="2000" b="1" dirty="0">
                <a:latin typeface="宋体" panose="02010600030101010101" pitchFamily="2" charset="-122"/>
              </a:rPr>
              <a:t>和两种拼接方式的方法，会将</a:t>
            </a:r>
            <a:r>
              <a:rPr lang="en-US" altLang="zh-CN" sz="2000" b="1" dirty="0">
                <a:latin typeface="宋体" panose="02010600030101010101" pitchFamily="2" charset="-122"/>
              </a:rPr>
              <a:t>q-</a:t>
            </a:r>
            <a:r>
              <a:rPr lang="zh-CN" altLang="en-US" sz="2000" b="1" dirty="0">
                <a:latin typeface="宋体" panose="02010600030101010101" pitchFamily="2" charset="-122"/>
              </a:rPr>
              <a:t>序列数据库中的记录生成一棵庞大的</a:t>
            </a:r>
            <a:r>
              <a:rPr lang="en-US" altLang="zh-CN" sz="2000" b="1" dirty="0">
                <a:latin typeface="宋体" panose="02010600030101010101" pitchFamily="2" charset="-122"/>
              </a:rPr>
              <a:t>LQS-Tree</a:t>
            </a:r>
            <a:r>
              <a:rPr lang="zh-CN" altLang="en-US" sz="2000" b="1" dirty="0">
                <a:latin typeface="宋体" panose="02010600030101010101" pitchFamily="2" charset="-122"/>
              </a:rPr>
              <a:t>，</a:t>
            </a:r>
            <a:r>
              <a:rPr lang="zh-CN" altLang="en-US" sz="2000" b="1" dirty="0">
                <a:solidFill>
                  <a:srgbClr val="FF0000"/>
                </a:solidFill>
                <a:latin typeface="宋体" panose="02010600030101010101" pitchFamily="2" charset="-122"/>
              </a:rPr>
              <a:t>导致搜索空间指数级膨胀吗，算法效率严重下降。</a:t>
            </a:r>
            <a:endParaRPr lang="en-US" altLang="zh-CN" sz="2000" b="1" dirty="0">
              <a:solidFill>
                <a:srgbClr val="FF0000"/>
              </a:solidFill>
              <a:latin typeface="宋体" panose="02010600030101010101" pitchFamily="2" charset="-122"/>
            </a:endParaRPr>
          </a:p>
          <a:p>
            <a:pPr>
              <a:spcBef>
                <a:spcPts val="600"/>
              </a:spcBef>
              <a:defRPr/>
            </a:pPr>
            <a:r>
              <a:rPr lang="zh-CN" altLang="en-US" sz="2000" b="1" dirty="0">
                <a:latin typeface="宋体" panose="02010600030101010101" pitchFamily="2" charset="-122"/>
              </a:rPr>
              <a:t>想要更详细了解</a:t>
            </a:r>
            <a:r>
              <a:rPr lang="en-US" altLang="zh-CN" sz="2000" b="1" dirty="0" err="1">
                <a:latin typeface="宋体" panose="02010600030101010101" pitchFamily="2" charset="-122"/>
              </a:rPr>
              <a:t>Uspan</a:t>
            </a:r>
            <a:r>
              <a:rPr lang="zh-CN" altLang="en-US" sz="2000" b="1" dirty="0">
                <a:latin typeface="宋体" panose="02010600030101010101" pitchFamily="2" charset="-122"/>
              </a:rPr>
              <a:t>算法，参考文献</a:t>
            </a:r>
            <a:endParaRPr lang="en-US" altLang="zh-CN" sz="2000" b="1" dirty="0">
              <a:latin typeface="宋体" panose="02010600030101010101" pitchFamily="2" charset="-122"/>
            </a:endParaRPr>
          </a:p>
          <a:p>
            <a:pPr>
              <a:spcBef>
                <a:spcPts val="600"/>
              </a:spcBef>
              <a:defRPr/>
            </a:pPr>
            <a:r>
              <a:rPr lang="en-US" altLang="zh-CN" sz="2000" b="1" dirty="0">
                <a:latin typeface="宋体" panose="02010600030101010101" pitchFamily="2" charset="-122"/>
              </a:rPr>
              <a:t>Yin J, Zheng Z, Cao L. </a:t>
            </a:r>
            <a:r>
              <a:rPr lang="en-US" altLang="zh-CN" sz="2000" b="1" dirty="0" err="1">
                <a:latin typeface="宋体" panose="02010600030101010101" pitchFamily="2" charset="-122"/>
              </a:rPr>
              <a:t>USpan:an</a:t>
            </a:r>
            <a:r>
              <a:rPr lang="en-US" altLang="zh-CN" sz="2000" b="1" dirty="0">
                <a:latin typeface="宋体" panose="02010600030101010101" pitchFamily="2" charset="-122"/>
              </a:rPr>
              <a:t> efficient algorithm for mining high utility sequential patterns[C]// ACM SIGKDD International Conference on Knowledge Discovery and Data Mining. ACM, 2012:660-668.</a:t>
            </a:r>
            <a:endParaRPr lang="en-US" altLang="zh-CN" sz="2000" b="1" dirty="0">
              <a:latin typeface="宋体" panose="02010600030101010101" pitchFamily="2" charset="-122"/>
            </a:endParaRPr>
          </a:p>
        </p:txBody>
      </p:sp>
      <p:pic>
        <p:nvPicPr>
          <p:cNvPr id="2" name="图片 1"/>
          <p:cNvPicPr>
            <a:picLocks noChangeAspect="1"/>
          </p:cNvPicPr>
          <p:nvPr/>
        </p:nvPicPr>
        <p:blipFill>
          <a:blip r:embed="rId1"/>
          <a:stretch>
            <a:fillRect/>
          </a:stretch>
        </p:blipFill>
        <p:spPr>
          <a:xfrm>
            <a:off x="323529" y="1001712"/>
            <a:ext cx="5472608" cy="2862595"/>
          </a:xfrm>
          <a:prstGeom prst="rect">
            <a:avLst/>
          </a:prstGeom>
        </p:spPr>
      </p:pic>
    </p:spTree>
  </p:cSld>
  <p:clrMapOvr>
    <a:masterClrMapping/>
  </p:clrMapOvr>
  <p:transition spd="med" advTm="0"/>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463715" y="1772816"/>
            <a:ext cx="7780694" cy="1938992"/>
          </a:xfrm>
          <a:prstGeom prst="rect">
            <a:avLst/>
          </a:prstGeom>
          <a:noFill/>
        </p:spPr>
        <p:txBody>
          <a:bodyPr wrap="square" rtlCol="0">
            <a:spAutoFit/>
          </a:bodyPr>
          <a:lstStyle/>
          <a:p>
            <a:pPr indent="457200">
              <a:spcBef>
                <a:spcPts val="1800"/>
              </a:spcBef>
              <a:defRPr/>
            </a:pPr>
            <a:r>
              <a:rPr lang="zh-CN" altLang="en-US" sz="2400" b="1" dirty="0">
                <a:latin typeface="宋体" panose="02010600030101010101" pitchFamily="2" charset="-122"/>
                <a:cs typeface="+mj-cs"/>
              </a:rPr>
              <a:t>在商业领域中，关联规则可以帮助经理</a:t>
            </a:r>
            <a:r>
              <a:rPr lang="zh-CN" altLang="en-US" sz="2400" b="1" dirty="0">
                <a:solidFill>
                  <a:srgbClr val="FF0000"/>
                </a:solidFill>
                <a:latin typeface="宋体" panose="02010600030101010101" pitchFamily="2" charset="-122"/>
                <a:cs typeface="+mj-cs"/>
              </a:rPr>
              <a:t>设计不同的商店布局</a:t>
            </a:r>
            <a:r>
              <a:rPr lang="zh-CN" altLang="en-US" sz="2400" b="1" dirty="0">
                <a:latin typeface="宋体" panose="02010600030101010101" pitchFamily="2" charset="-122"/>
                <a:cs typeface="+mj-cs"/>
              </a:rPr>
              <a:t>。一种策略是：经常被一起购买的商品可以放近一点，以便刺激这些商品一起销售。例如，如果顾客购买尿布后也倾向于啤酒，二者放在一起，可以增加二者的销量。</a:t>
            </a:r>
            <a:endParaRPr lang="en-US" altLang="zh-CN" sz="2400" b="1" dirty="0">
              <a:solidFill>
                <a:srgbClr val="00B0F0"/>
              </a:solidFill>
              <a:effectLst>
                <a:outerShdw blurRad="38100" dist="38100" dir="2700000" algn="tl">
                  <a:srgbClr val="000000">
                    <a:alpha val="43137"/>
                  </a:srgbClr>
                </a:outerShdw>
              </a:effectLst>
            </a:endParaRPr>
          </a:p>
        </p:txBody>
      </p:sp>
      <p:sp>
        <p:nvSpPr>
          <p:cNvPr id="50" name="标题 2"/>
          <p:cNvSpPr txBox="1">
            <a:spLocks noChangeArrowheads="1"/>
          </p:cNvSpPr>
          <p:nvPr/>
        </p:nvSpPr>
        <p:spPr>
          <a:xfrm>
            <a:off x="457200" y="457200"/>
            <a:ext cx="8229600" cy="523875"/>
          </a:xfrm>
          <a:prstGeom prst="rect">
            <a:avLst/>
          </a:prstGeom>
        </p:spPr>
        <p:txBody>
          <a:bodyPr/>
          <a:lstStyle>
            <a:lvl1pPr algn="l" rtl="0" eaLnBrk="0" fontAlgn="base" hangingPunct="0">
              <a:spcBef>
                <a:spcPct val="0"/>
              </a:spcBef>
              <a:spcAft>
                <a:spcPct val="0"/>
              </a:spcAft>
              <a:defRPr sz="4400" kern="12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9pPr>
          </a:lstStyle>
          <a:p>
            <a:r>
              <a:rPr lang="en-US" altLang="zh-CN" sz="3200" b="1" dirty="0">
                <a:solidFill>
                  <a:schemeClr val="accent1">
                    <a:lumMod val="25000"/>
                  </a:schemeClr>
                </a:solidFill>
                <a:effectLst>
                  <a:outerShdw blurRad="38100" dist="38100" dir="2700000" algn="tl">
                    <a:srgbClr val="000000">
                      <a:alpha val="43137"/>
                    </a:srgbClr>
                  </a:outerShdw>
                </a:effectLst>
              </a:rPr>
              <a:t>6.1.1</a:t>
            </a:r>
            <a:r>
              <a:rPr lang="zh-CN" altLang="en-US" sz="3200" b="1" dirty="0">
                <a:solidFill>
                  <a:schemeClr val="accent1">
                    <a:lumMod val="25000"/>
                  </a:schemeClr>
                </a:solidFill>
                <a:effectLst>
                  <a:outerShdw blurRad="38100" dist="38100" dir="2700000" algn="tl">
                    <a:srgbClr val="000000">
                      <a:alpha val="43137"/>
                    </a:srgbClr>
                  </a:outerShdw>
                </a:effectLst>
              </a:rPr>
              <a:t>、关联规则的例子</a:t>
            </a:r>
            <a:endParaRPr lang="zh-CN" altLang="en-US" sz="3200" b="1" dirty="0">
              <a:solidFill>
                <a:schemeClr val="accent1">
                  <a:lumMod val="25000"/>
                </a:schemeClr>
              </a:solidFill>
              <a:effectLst>
                <a:outerShdw blurRad="38100" dist="38100" dir="2700000" algn="tl">
                  <a:srgbClr val="000000">
                    <a:alpha val="43137"/>
                  </a:srgbClr>
                </a:outerShdw>
              </a:effectLst>
            </a:endParaRPr>
          </a:p>
        </p:txBody>
      </p:sp>
      <p:sp>
        <p:nvSpPr>
          <p:cNvPr id="4" name="文本框 3"/>
          <p:cNvSpPr txBox="1"/>
          <p:nvPr/>
        </p:nvSpPr>
        <p:spPr>
          <a:xfrm>
            <a:off x="457200" y="3861048"/>
            <a:ext cx="7924709" cy="1938992"/>
          </a:xfrm>
          <a:prstGeom prst="rect">
            <a:avLst/>
          </a:prstGeom>
          <a:noFill/>
        </p:spPr>
        <p:txBody>
          <a:bodyPr wrap="square" rtlCol="0">
            <a:spAutoFit/>
          </a:bodyPr>
          <a:lstStyle/>
          <a:p>
            <a:pPr indent="457200">
              <a:spcBef>
                <a:spcPts val="1800"/>
              </a:spcBef>
              <a:defRPr/>
            </a:pPr>
            <a:r>
              <a:rPr lang="zh-CN" altLang="en-US" sz="2400" b="1" dirty="0">
                <a:latin typeface="宋体" panose="02010600030101010101" pitchFamily="2" charset="-122"/>
                <a:cs typeface="+mj-cs"/>
              </a:rPr>
              <a:t>另一种策略是：将计算机硬件和软件放在商店两端，可以诱发买这些商品的顾客一路挑选其它商品。例如，在决定购买一台很贵的计算机后，去软件陈列，购买财务软件，路上可能看到安全系统，可能会决定也购买安全系统软件。</a:t>
            </a:r>
            <a:endParaRPr lang="en-US" altLang="zh-CN" sz="2400" b="1" dirty="0">
              <a:solidFill>
                <a:srgbClr val="00B0F0"/>
              </a:solidFill>
              <a:effectLst>
                <a:outerShdw blurRad="38100" dist="38100" dir="2700000" algn="tl">
                  <a:srgbClr val="000000">
                    <a:alpha val="43137"/>
                  </a:srgbClr>
                </a:outerShdw>
              </a:effectLst>
            </a:endParaRPr>
          </a:p>
        </p:txBody>
      </p:sp>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2"/>
          <p:cNvSpPr>
            <a:spLocks noGrp="1" noChangeArrowheads="1"/>
          </p:cNvSpPr>
          <p:nvPr>
            <p:ph type="title"/>
          </p:nvPr>
        </p:nvSpPr>
        <p:spPr>
          <a:xfrm>
            <a:off x="457200" y="457200"/>
            <a:ext cx="8229600" cy="523875"/>
          </a:xfrm>
        </p:spPr>
        <p:txBody>
          <a:bodyPr/>
          <a:lstStyle/>
          <a:p>
            <a:r>
              <a:rPr lang="en-US" altLang="zh-CN" sz="3200" b="1" dirty="0">
                <a:solidFill>
                  <a:schemeClr val="accent1">
                    <a:lumMod val="25000"/>
                  </a:schemeClr>
                </a:solidFill>
                <a:effectLst>
                  <a:outerShdw blurRad="38100" dist="38100" dir="2700000" algn="tl">
                    <a:srgbClr val="000000">
                      <a:alpha val="43137"/>
                    </a:srgbClr>
                  </a:outerShdw>
                </a:effectLst>
              </a:rPr>
              <a:t>6.1.2</a:t>
            </a:r>
            <a:r>
              <a:rPr lang="zh-CN" altLang="en-US" sz="3200" b="1" dirty="0">
                <a:solidFill>
                  <a:schemeClr val="accent1">
                    <a:lumMod val="25000"/>
                  </a:schemeClr>
                </a:solidFill>
                <a:effectLst>
                  <a:outerShdw blurRad="38100" dist="38100" dir="2700000" algn="tl">
                    <a:srgbClr val="000000">
                      <a:alpha val="43137"/>
                    </a:srgbClr>
                  </a:outerShdw>
                </a:effectLst>
              </a:rPr>
              <a:t>、关联规则的概念</a:t>
            </a:r>
            <a:endParaRPr lang="zh-CN" altLang="en-US" sz="3200" b="1" dirty="0">
              <a:solidFill>
                <a:schemeClr val="accent1">
                  <a:lumMod val="25000"/>
                </a:schemeClr>
              </a:solidFill>
              <a:effectLst>
                <a:outerShdw blurRad="38100" dist="38100" dir="2700000" algn="tl">
                  <a:srgbClr val="000000">
                    <a:alpha val="43137"/>
                  </a:srgbClr>
                </a:outerShdw>
              </a:effectLst>
            </a:endParaRPr>
          </a:p>
        </p:txBody>
      </p:sp>
      <mc:AlternateContent xmlns:mc="http://schemas.openxmlformats.org/markup-compatibility/2006">
        <mc:Choice xmlns:a14="http://schemas.microsoft.com/office/drawing/2010/main" Requires="a14">
          <p:sp>
            <p:nvSpPr>
              <p:cNvPr id="4" name="文本框 3"/>
              <p:cNvSpPr txBox="1"/>
              <p:nvPr/>
            </p:nvSpPr>
            <p:spPr>
              <a:xfrm>
                <a:off x="-3780" y="1628800"/>
                <a:ext cx="9016304" cy="4401205"/>
              </a:xfrm>
              <a:prstGeom prst="rect">
                <a:avLst/>
              </a:prstGeom>
              <a:noFill/>
            </p:spPr>
            <p:txBody>
              <a:bodyPr wrap="square">
                <a:spAutoFit/>
              </a:bodyPr>
              <a:lstStyle/>
              <a:p>
                <a:pPr marL="360045">
                  <a:spcBef>
                    <a:spcPts val="1200"/>
                  </a:spcBef>
                  <a:buFont typeface="Wingdings" panose="05000000000000000000" pitchFamily="2" charset="2"/>
                  <a:buChar char="Ø"/>
                  <a:defRPr/>
                </a:pPr>
                <a:r>
                  <a:rPr lang="zh-CN" altLang="en-US" sz="2400" b="1" dirty="0">
                    <a:latin typeface="宋体" panose="02010600030101010101" pitchFamily="2" charset="-122"/>
                    <a:cs typeface="+mj-cs"/>
                  </a:rPr>
                  <a:t>关联规则于</a:t>
                </a:r>
                <a:r>
                  <a:rPr lang="en-US" altLang="zh-CN" sz="2400" b="1" dirty="0">
                    <a:latin typeface="宋体" panose="02010600030101010101" pitchFamily="2" charset="-122"/>
                    <a:cs typeface="+mj-cs"/>
                  </a:rPr>
                  <a:t>1993</a:t>
                </a:r>
                <a:r>
                  <a:rPr lang="zh-CN" altLang="en-US" sz="2400" b="1" dirty="0">
                    <a:latin typeface="宋体" panose="02010600030101010101" pitchFamily="2" charset="-122"/>
                    <a:cs typeface="+mj-cs"/>
                  </a:rPr>
                  <a:t>年由</a:t>
                </a:r>
                <a:r>
                  <a:rPr lang="en-US" altLang="zh-CN" sz="2400" b="1" dirty="0">
                    <a:solidFill>
                      <a:srgbClr val="FF0000"/>
                    </a:solidFill>
                    <a:latin typeface="宋体" panose="02010600030101010101" pitchFamily="2" charset="-122"/>
                    <a:cs typeface="+mj-cs"/>
                  </a:rPr>
                  <a:t>Agrawal</a:t>
                </a:r>
                <a:r>
                  <a:rPr lang="zh-CN" altLang="en-US" sz="2400" b="1" dirty="0">
                    <a:latin typeface="宋体" panose="02010600030101010101" pitchFamily="2" charset="-122"/>
                    <a:cs typeface="+mj-cs"/>
                  </a:rPr>
                  <a:t>提出。</a:t>
                </a:r>
                <a:endParaRPr lang="zh-CN" altLang="zh-CN" sz="2400" b="1" dirty="0">
                  <a:solidFill>
                    <a:srgbClr val="FF0000"/>
                  </a:solidFill>
                  <a:latin typeface="宋体" panose="02010600030101010101" pitchFamily="2" charset="-122"/>
                  <a:cs typeface="+mj-cs"/>
                </a:endParaRPr>
              </a:p>
              <a:p>
                <a:pPr marL="360045">
                  <a:spcBef>
                    <a:spcPts val="1200"/>
                  </a:spcBef>
                  <a:buFont typeface="Wingdings" panose="05000000000000000000" pitchFamily="2" charset="2"/>
                  <a:buChar char="Ø"/>
                  <a:defRPr/>
                </a:pPr>
                <a:r>
                  <a:rPr lang="zh-CN" altLang="en-US" sz="2400" b="1" dirty="0">
                    <a:latin typeface="宋体" panose="02010600030101010101" pitchFamily="2" charset="-122"/>
                    <a:cs typeface="+mj-cs"/>
                  </a:rPr>
                  <a:t>人们通过发现关联规则，</a:t>
                </a:r>
                <a:r>
                  <a:rPr lang="zh-CN" altLang="en-US" sz="2400" b="1" dirty="0">
                    <a:solidFill>
                      <a:srgbClr val="FF0000"/>
                    </a:solidFill>
                    <a:latin typeface="宋体" panose="02010600030101010101" pitchFamily="2" charset="-122"/>
                    <a:cs typeface="+mj-cs"/>
                  </a:rPr>
                  <a:t>可以从一件事情的发生，来推测另外一件事情的发生，从而更好地了解和掌握事物的发展规律</a:t>
                </a:r>
                <a:r>
                  <a:rPr lang="zh-CN" altLang="en-US" sz="2400" b="1" dirty="0">
                    <a:latin typeface="宋体" panose="02010600030101010101" pitchFamily="2" charset="-122"/>
                    <a:cs typeface="+mj-cs"/>
                  </a:rPr>
                  <a:t>等等，这就是寻找关联规则的基本意义。</a:t>
                </a:r>
                <a:endParaRPr lang="zh-CN" altLang="zh-CN" sz="2400" b="1" dirty="0">
                  <a:solidFill>
                    <a:srgbClr val="FF0000"/>
                  </a:solidFill>
                  <a:latin typeface="宋体" panose="02010600030101010101" pitchFamily="2" charset="-122"/>
                  <a:cs typeface="+mj-cs"/>
                </a:endParaRPr>
              </a:p>
              <a:p>
                <a:pPr marL="360045">
                  <a:spcBef>
                    <a:spcPts val="1200"/>
                  </a:spcBef>
                  <a:buFont typeface="Wingdings" panose="05000000000000000000" pitchFamily="2" charset="2"/>
                  <a:buChar char="Ø"/>
                  <a:defRPr/>
                </a:pPr>
                <a:r>
                  <a:rPr lang="zh-CN" altLang="zh-CN" sz="2400" b="1" dirty="0">
                    <a:latin typeface="宋体" panose="02010600030101010101" pitchFamily="2" charset="-122"/>
                    <a:cs typeface="+mj-cs"/>
                  </a:rPr>
                  <a:t>关联规则就是有关联的规则，形式是这样定义的：</a:t>
                </a:r>
                <a:r>
                  <a:rPr lang="zh-CN" altLang="zh-CN" sz="2400" b="1" dirty="0">
                    <a:solidFill>
                      <a:srgbClr val="FF0000"/>
                    </a:solidFill>
                    <a:latin typeface="宋体" panose="02010600030101010101" pitchFamily="2" charset="-122"/>
                    <a:cs typeface="+mj-cs"/>
                  </a:rPr>
                  <a:t>两个不相交的非空集合</a:t>
                </a:r>
                <a:r>
                  <a:rPr lang="en-US" altLang="zh-CN" sz="2400" b="1" dirty="0">
                    <a:solidFill>
                      <a:srgbClr val="FF0000"/>
                    </a:solidFill>
                    <a:latin typeface="宋体" panose="02010600030101010101" pitchFamily="2" charset="-122"/>
                    <a:cs typeface="+mj-cs"/>
                  </a:rPr>
                  <a:t>X</a:t>
                </a:r>
                <a:r>
                  <a:rPr lang="zh-CN" altLang="zh-CN" sz="2400" b="1" dirty="0">
                    <a:solidFill>
                      <a:srgbClr val="FF0000"/>
                    </a:solidFill>
                    <a:latin typeface="宋体" panose="02010600030101010101" pitchFamily="2" charset="-122"/>
                    <a:cs typeface="+mj-cs"/>
                  </a:rPr>
                  <a:t>、</a:t>
                </a:r>
                <a:r>
                  <a:rPr lang="en-US" altLang="zh-CN" sz="2400" b="1" dirty="0">
                    <a:solidFill>
                      <a:srgbClr val="FF0000"/>
                    </a:solidFill>
                    <a:latin typeface="宋体" panose="02010600030101010101" pitchFamily="2" charset="-122"/>
                    <a:cs typeface="+mj-cs"/>
                  </a:rPr>
                  <a:t>Y</a:t>
                </a:r>
                <a:r>
                  <a:rPr lang="zh-CN" altLang="zh-CN" sz="2400" b="1" dirty="0">
                    <a:solidFill>
                      <a:srgbClr val="FF0000"/>
                    </a:solidFill>
                    <a:latin typeface="宋体" panose="02010600030101010101" pitchFamily="2" charset="-122"/>
                    <a:cs typeface="+mj-cs"/>
                  </a:rPr>
                  <a:t>，如果有</a:t>
                </a:r>
                <a:r>
                  <a:rPr lang="en-US" altLang="zh-CN" sz="2400" b="1" dirty="0">
                    <a:solidFill>
                      <a:srgbClr val="FF0000"/>
                    </a:solidFill>
                    <a:latin typeface="宋体" panose="02010600030101010101" pitchFamily="2" charset="-122"/>
                    <a:cs typeface="+mj-cs"/>
                  </a:rPr>
                  <a:t>X</a:t>
                </a:r>
                <a14:m>
                  <m:oMath xmlns:m="http://schemas.openxmlformats.org/officeDocument/2006/math">
                    <m:r>
                      <a:rPr lang="en-US" altLang="zh-CN" sz="2400" b="1" i="1" dirty="0" smtClean="0">
                        <a:solidFill>
                          <a:srgbClr val="FF0000"/>
                        </a:solidFill>
                        <a:latin typeface="Cambria Math" panose="02040503050406030204" pitchFamily="18" charset="0"/>
                        <a:ea typeface="Cambria Math" panose="02040503050406030204" pitchFamily="18" charset="0"/>
                        <a:cs typeface="+mj-cs"/>
                      </a:rPr>
                      <m:t>→</m:t>
                    </m:r>
                  </m:oMath>
                </a14:m>
                <a:r>
                  <a:rPr lang="en-US" altLang="zh-CN" sz="2400" b="1" dirty="0">
                    <a:solidFill>
                      <a:srgbClr val="FF0000"/>
                    </a:solidFill>
                    <a:latin typeface="宋体" panose="02010600030101010101" pitchFamily="2" charset="-122"/>
                    <a:cs typeface="+mj-cs"/>
                  </a:rPr>
                  <a:t>Y</a:t>
                </a:r>
                <a:r>
                  <a:rPr lang="zh-CN" altLang="zh-CN" sz="2400" b="1" dirty="0">
                    <a:solidFill>
                      <a:srgbClr val="FF0000"/>
                    </a:solidFill>
                    <a:latin typeface="宋体" panose="02010600030101010101" pitchFamily="2" charset="-122"/>
                    <a:cs typeface="+mj-cs"/>
                  </a:rPr>
                  <a:t>，就说</a:t>
                </a:r>
                <a:r>
                  <a:rPr lang="en-US" altLang="zh-CN" sz="2400" b="1" dirty="0">
                    <a:solidFill>
                      <a:srgbClr val="FF0000"/>
                    </a:solidFill>
                    <a:latin typeface="宋体" panose="02010600030101010101" pitchFamily="2" charset="-122"/>
                    <a:cs typeface="+mj-cs"/>
                  </a:rPr>
                  <a:t>X</a:t>
                </a:r>
                <a14:m>
                  <m:oMath xmlns:m="http://schemas.openxmlformats.org/officeDocument/2006/math">
                    <m:r>
                      <a:rPr lang="en-US" altLang="zh-CN" sz="2400" b="1" i="1" dirty="0">
                        <a:solidFill>
                          <a:srgbClr val="FF0000"/>
                        </a:solidFill>
                        <a:latin typeface="Cambria Math" panose="02040503050406030204" pitchFamily="18" charset="0"/>
                        <a:ea typeface="Cambria Math" panose="02040503050406030204" pitchFamily="18" charset="0"/>
                      </a:rPr>
                      <m:t>→</m:t>
                    </m:r>
                  </m:oMath>
                </a14:m>
                <a:r>
                  <a:rPr lang="en-US" altLang="zh-CN" sz="2400" b="1" dirty="0">
                    <a:solidFill>
                      <a:srgbClr val="FF0000"/>
                    </a:solidFill>
                    <a:latin typeface="宋体" panose="02010600030101010101" pitchFamily="2" charset="-122"/>
                    <a:cs typeface="+mj-cs"/>
                  </a:rPr>
                  <a:t>Y</a:t>
                </a:r>
                <a:r>
                  <a:rPr lang="zh-CN" altLang="zh-CN" sz="2400" b="1" dirty="0">
                    <a:solidFill>
                      <a:srgbClr val="FF0000"/>
                    </a:solidFill>
                    <a:latin typeface="宋体" panose="02010600030101010101" pitchFamily="2" charset="-122"/>
                    <a:cs typeface="+mj-cs"/>
                  </a:rPr>
                  <a:t>是一条关联规则</a:t>
                </a:r>
                <a:r>
                  <a:rPr lang="zh-CN" altLang="zh-CN" sz="2400" b="1" dirty="0">
                    <a:latin typeface="宋体" panose="02010600030101010101" pitchFamily="2" charset="-122"/>
                    <a:cs typeface="+mj-cs"/>
                  </a:rPr>
                  <a:t>。</a:t>
                </a:r>
                <a:endParaRPr lang="en-US" altLang="zh-CN" sz="2400" b="1" dirty="0">
                  <a:latin typeface="宋体" panose="02010600030101010101" pitchFamily="2" charset="-122"/>
                  <a:cs typeface="+mj-cs"/>
                </a:endParaRPr>
              </a:p>
              <a:p>
                <a:pPr marL="360045">
                  <a:spcBef>
                    <a:spcPts val="1200"/>
                  </a:spcBef>
                  <a:buFont typeface="Wingdings" panose="05000000000000000000" pitchFamily="2" charset="2"/>
                  <a:buChar char="Ø"/>
                  <a:defRPr/>
                </a:pPr>
                <a:r>
                  <a:rPr lang="zh-CN" altLang="en-US" sz="2400" b="1" dirty="0">
                    <a:latin typeface="宋体" panose="02010600030101010101" pitchFamily="2" charset="-122"/>
                    <a:cs typeface="+mj-cs"/>
                  </a:rPr>
                  <a:t>之前的例子表明，</a:t>
                </a:r>
                <a:r>
                  <a:rPr lang="zh-CN" altLang="zh-CN" sz="2400" b="1" dirty="0">
                    <a:solidFill>
                      <a:srgbClr val="FF0000"/>
                    </a:solidFill>
                    <a:latin typeface="宋体" panose="02010600030101010101" pitchFamily="2" charset="-122"/>
                    <a:cs typeface="+mj-cs"/>
                  </a:rPr>
                  <a:t>啤酒</a:t>
                </a:r>
                <a:r>
                  <a:rPr lang="zh-CN" altLang="en-US" sz="2400" b="1" dirty="0">
                    <a:solidFill>
                      <a:srgbClr val="FF0000"/>
                    </a:solidFill>
                    <a:latin typeface="宋体" panose="02010600030101010101" pitchFamily="2" charset="-122"/>
                    <a:cs typeface="+mj-cs"/>
                  </a:rPr>
                  <a:t>和尿布频繁</a:t>
                </a:r>
                <a:r>
                  <a:rPr lang="zh-CN" altLang="en-US" sz="2400" b="1" dirty="0">
                    <a:latin typeface="宋体" panose="02010600030101010101" pitchFamily="2" charset="-122"/>
                    <a:cs typeface="+mj-cs"/>
                  </a:rPr>
                  <a:t>的被顾客</a:t>
                </a:r>
                <a:r>
                  <a:rPr lang="zh-CN" altLang="en-US" sz="2400" b="1" dirty="0">
                    <a:solidFill>
                      <a:srgbClr val="FF0000"/>
                    </a:solidFill>
                    <a:latin typeface="宋体" panose="02010600030101010101" pitchFamily="2" charset="-122"/>
                    <a:cs typeface="+mj-cs"/>
                  </a:rPr>
                  <a:t>同时购买</a:t>
                </a:r>
                <a:r>
                  <a:rPr lang="zh-CN" altLang="en-US" sz="2400" b="1" dirty="0">
                    <a:latin typeface="宋体" panose="02010600030101010101" pitchFamily="2" charset="-122"/>
                    <a:cs typeface="+mj-cs"/>
                  </a:rPr>
                  <a:t>。</a:t>
                </a:r>
                <a:r>
                  <a:rPr lang="en-US" altLang="zh-CN" sz="2400" b="1" dirty="0">
                    <a:latin typeface="宋体" panose="02010600030101010101" pitchFamily="2" charset="-122"/>
                    <a:cs typeface="+mj-cs"/>
                  </a:rPr>
                  <a:t>{</a:t>
                </a:r>
                <a:r>
                  <a:rPr lang="zh-CN" altLang="zh-CN" sz="2400" b="1" dirty="0">
                    <a:latin typeface="宋体" panose="02010600030101010101" pitchFamily="2" charset="-122"/>
                    <a:cs typeface="+mj-cs"/>
                  </a:rPr>
                  <a:t>啤酒</a:t>
                </a:r>
                <a:r>
                  <a:rPr lang="en-US" altLang="zh-CN" sz="2400" b="1" dirty="0">
                    <a:latin typeface="宋体" panose="02010600030101010101" pitchFamily="2" charset="-122"/>
                    <a:cs typeface="+mj-cs"/>
                  </a:rPr>
                  <a:t>}</a:t>
                </a:r>
                <a14:m>
                  <m:oMath xmlns:m="http://schemas.openxmlformats.org/officeDocument/2006/math">
                    <m:r>
                      <a:rPr lang="en-US" altLang="zh-CN" sz="2400" b="1" i="1" dirty="0" smtClean="0">
                        <a:solidFill>
                          <a:schemeClr val="tx1"/>
                        </a:solidFill>
                        <a:latin typeface="Cambria Math" panose="02040503050406030204" pitchFamily="18" charset="0"/>
                        <a:ea typeface="Cambria Math" panose="02040503050406030204" pitchFamily="18" charset="0"/>
                      </a:rPr>
                      <m:t>→</m:t>
                    </m:r>
                  </m:oMath>
                </a14:m>
                <a:r>
                  <a:rPr lang="en-US" altLang="zh-CN" sz="2400" b="1" dirty="0">
                    <a:latin typeface="宋体" panose="02010600030101010101" pitchFamily="2" charset="-122"/>
                    <a:cs typeface="+mj-cs"/>
                  </a:rPr>
                  <a:t>{</a:t>
                </a:r>
                <a:r>
                  <a:rPr lang="zh-CN" altLang="zh-CN" sz="2400" b="1" dirty="0">
                    <a:latin typeface="宋体" panose="02010600030101010101" pitchFamily="2" charset="-122"/>
                    <a:cs typeface="+mj-cs"/>
                  </a:rPr>
                  <a:t>尿布</a:t>
                </a:r>
                <a:r>
                  <a:rPr lang="en-US" altLang="zh-CN" sz="2400" b="1" dirty="0">
                    <a:latin typeface="宋体" panose="02010600030101010101" pitchFamily="2" charset="-122"/>
                    <a:cs typeface="+mj-cs"/>
                  </a:rPr>
                  <a:t>}</a:t>
                </a:r>
                <a:r>
                  <a:rPr lang="zh-CN" altLang="zh-CN" sz="2400" b="1" dirty="0">
                    <a:solidFill>
                      <a:srgbClr val="FF0000"/>
                    </a:solidFill>
                    <a:latin typeface="宋体" panose="02010600030101010101" pitchFamily="2" charset="-122"/>
                    <a:cs typeface="+mj-cs"/>
                  </a:rPr>
                  <a:t>就是一条关联规则</a:t>
                </a:r>
                <a:r>
                  <a:rPr lang="zh-CN" altLang="zh-CN" sz="2400" b="1" dirty="0">
                    <a:latin typeface="宋体" panose="02010600030101010101" pitchFamily="2" charset="-122"/>
                    <a:cs typeface="+mj-cs"/>
                  </a:rPr>
                  <a:t>。</a:t>
                </a:r>
                <a:r>
                  <a:rPr lang="zh-CN" altLang="en-US" sz="2400" b="1" dirty="0">
                    <a:latin typeface="宋体" panose="02010600030101010101" pitchFamily="2" charset="-122"/>
                    <a:cs typeface="+mj-cs"/>
                  </a:rPr>
                  <a:t>这类信息形如</a:t>
                </a:r>
                <a:r>
                  <a:rPr lang="en-US" altLang="zh-CN" sz="2400" b="1" dirty="0">
                    <a:latin typeface="宋体" panose="02010600030101010101" pitchFamily="2" charset="-122"/>
                    <a:cs typeface="+mj-cs"/>
                  </a:rPr>
                  <a:t>if-then</a:t>
                </a:r>
                <a:r>
                  <a:rPr lang="zh-CN" altLang="en-US" sz="2400" b="1" dirty="0">
                    <a:latin typeface="宋体" panose="02010600030101010101" pitchFamily="2" charset="-122"/>
                    <a:cs typeface="+mj-cs"/>
                  </a:rPr>
                  <a:t>的语句形式。与逻辑</a:t>
                </a:r>
                <a:r>
                  <a:rPr lang="en-US" altLang="zh-CN" sz="2400" b="1" dirty="0">
                    <a:latin typeface="宋体" panose="02010600030101010101" pitchFamily="2" charset="-122"/>
                    <a:cs typeface="+mj-cs"/>
                  </a:rPr>
                  <a:t>if-then</a:t>
                </a:r>
                <a:r>
                  <a:rPr lang="zh-CN" altLang="en-US" sz="2400" b="1" dirty="0">
                    <a:latin typeface="宋体" panose="02010600030101010101" pitchFamily="2" charset="-122"/>
                    <a:cs typeface="+mj-cs"/>
                  </a:rPr>
                  <a:t>规则不同，关联规则本质上是概率规则。</a:t>
                </a:r>
                <a:endParaRPr lang="zh-CN" altLang="en-US" sz="2400" b="1" dirty="0">
                  <a:latin typeface="宋体" panose="02010600030101010101" pitchFamily="2" charset="-122"/>
                  <a:cs typeface="+mj-cs"/>
                </a:endParaRPr>
              </a:p>
              <a:p>
                <a:pPr marL="360045">
                  <a:spcBef>
                    <a:spcPts val="1200"/>
                  </a:spcBef>
                  <a:buFont typeface="Wingdings" panose="05000000000000000000" pitchFamily="2" charset="2"/>
                  <a:buChar char="Ø"/>
                  <a:defRPr/>
                </a:pPr>
                <a:endParaRPr lang="en-US" altLang="zh-CN" sz="2400" b="1" dirty="0">
                  <a:solidFill>
                    <a:srgbClr val="FF0000"/>
                  </a:solidFill>
                  <a:latin typeface="宋体" panose="02010600030101010101" pitchFamily="2" charset="-122"/>
                  <a:cs typeface="+mj-cs"/>
                </a:endParaRPr>
              </a:p>
            </p:txBody>
          </p:sp>
        </mc:Choice>
        <mc:Fallback>
          <p:sp>
            <p:nvSpPr>
              <p:cNvPr id="4" name="文本框 3"/>
              <p:cNvSpPr txBox="1">
                <a:spLocks noRot="1" noChangeAspect="1" noMove="1" noResize="1" noEditPoints="1" noAdjustHandles="1" noChangeArrowheads="1" noChangeShapeType="1" noTextEdit="1"/>
              </p:cNvSpPr>
              <p:nvPr/>
            </p:nvSpPr>
            <p:spPr>
              <a:xfrm>
                <a:off x="-3780" y="1628800"/>
                <a:ext cx="9016304" cy="4401205"/>
              </a:xfrm>
              <a:prstGeom prst="rect">
                <a:avLst/>
              </a:prstGeom>
              <a:blipFill rotWithShape="1">
                <a:blip r:embed="rId1"/>
                <a:stretch>
                  <a:fillRect l="7" t="-1" r="7" b="1"/>
                </a:stretch>
              </a:blipFill>
            </p:spPr>
            <p:txBody>
              <a:bodyPr/>
              <a:lstStyle/>
              <a:p>
                <a:r>
                  <a:rPr lang="zh-CN" altLang="en-US">
                    <a:noFill/>
                  </a:rPr>
                  <a:t> </a:t>
                </a:r>
              </a:p>
            </p:txBody>
          </p:sp>
        </mc:Fallback>
      </mc:AlternateContent>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2"/>
          <p:cNvSpPr txBox="1">
            <a:spLocks noChangeArrowheads="1"/>
          </p:cNvSpPr>
          <p:nvPr/>
        </p:nvSpPr>
        <p:spPr bwMode="auto">
          <a:xfrm>
            <a:off x="457200" y="457200"/>
            <a:ext cx="822960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lstStyle>
            <a:lvl1pPr algn="l" rtl="0" eaLnBrk="0" fontAlgn="base" hangingPunct="0">
              <a:spcBef>
                <a:spcPct val="0"/>
              </a:spcBef>
              <a:spcAft>
                <a:spcPct val="0"/>
              </a:spcAft>
              <a:defRPr sz="4400" kern="12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9pPr>
          </a:lstStyle>
          <a:p>
            <a:r>
              <a:rPr lang="en-US" altLang="zh-CN" sz="3200" b="1" dirty="0">
                <a:solidFill>
                  <a:schemeClr val="accent1">
                    <a:lumMod val="25000"/>
                  </a:schemeClr>
                </a:solidFill>
                <a:effectLst>
                  <a:outerShdw blurRad="38100" dist="38100" dir="2700000" algn="tl">
                    <a:srgbClr val="000000">
                      <a:alpha val="43137"/>
                    </a:srgbClr>
                  </a:outerShdw>
                </a:effectLst>
              </a:rPr>
              <a:t>6.1.3</a:t>
            </a:r>
            <a:r>
              <a:rPr lang="zh-CN" altLang="en-US" sz="3200" b="1" dirty="0">
                <a:solidFill>
                  <a:schemeClr val="accent1">
                    <a:lumMod val="25000"/>
                  </a:schemeClr>
                </a:solidFill>
                <a:effectLst>
                  <a:outerShdw blurRad="38100" dist="38100" dir="2700000" algn="tl">
                    <a:srgbClr val="000000">
                      <a:alpha val="43137"/>
                    </a:srgbClr>
                  </a:outerShdw>
                </a:effectLst>
              </a:rPr>
              <a:t>、关联规则的定义</a:t>
            </a:r>
            <a:endParaRPr lang="zh-CN" altLang="en-US" sz="3200" b="1" dirty="0">
              <a:solidFill>
                <a:schemeClr val="accent1">
                  <a:lumMod val="25000"/>
                </a:schemeClr>
              </a:solidFill>
              <a:effectLst>
                <a:outerShdw blurRad="38100" dist="38100" dir="2700000" algn="tl">
                  <a:srgbClr val="000000">
                    <a:alpha val="43137"/>
                  </a:srgbClr>
                </a:outerShdw>
              </a:effectLst>
            </a:endParaRPr>
          </a:p>
        </p:txBody>
      </p:sp>
      <mc:AlternateContent xmlns:mc="http://schemas.openxmlformats.org/markup-compatibility/2006">
        <mc:Choice xmlns:a14="http://schemas.microsoft.com/office/drawing/2010/main" Requires="a14">
          <p:sp>
            <p:nvSpPr>
              <p:cNvPr id="8" name="矩形 1"/>
              <p:cNvSpPr>
                <a:spLocks noChangeArrowheads="1"/>
              </p:cNvSpPr>
              <p:nvPr/>
            </p:nvSpPr>
            <p:spPr bwMode="auto">
              <a:xfrm>
                <a:off x="539552" y="1946763"/>
                <a:ext cx="7776864" cy="918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nSpc>
                    <a:spcPct val="110000"/>
                  </a:lnSpc>
                  <a:spcBef>
                    <a:spcPct val="0"/>
                  </a:spcBef>
                  <a:buClrTx/>
                  <a:buSzTx/>
                  <a:buNone/>
                </a:pPr>
                <a:r>
                  <a:rPr lang="zh-CN" altLang="en-US" sz="2400" b="1" kern="100" dirty="0">
                    <a:solidFill>
                      <a:srgbClr val="00B0F0"/>
                    </a:solidFill>
                    <a:effectLst/>
                    <a:latin typeface="微软雅黑" panose="020B0503020204020204" pitchFamily="34" charset="-122"/>
                    <a:ea typeface="微软雅黑" panose="020B0503020204020204" pitchFamily="34" charset="-122"/>
                    <a:cs typeface="Times New Roman" panose="02020603050405020304" pitchFamily="18" charset="0"/>
                  </a:rPr>
                  <a:t>项与项集：</a:t>
                </a:r>
                <a:r>
                  <a:rPr lang="zh-CN" altLang="en-US" sz="2400" b="1" dirty="0">
                    <a:latin typeface="宋体" panose="02010600030101010101" pitchFamily="2" charset="-122"/>
                  </a:rPr>
                  <a:t>设</a:t>
                </a:r>
                <a:r>
                  <a:rPr lang="en-US" altLang="zh-CN" sz="2400" b="1" dirty="0">
                    <a:latin typeface="宋体" panose="02010600030101010101" pitchFamily="2" charset="-122"/>
                  </a:rPr>
                  <a:t>I={</a:t>
                </a:r>
                <a14:m>
                  <m:oMath xmlns:m="http://schemas.openxmlformats.org/officeDocument/2006/math">
                    <m:sSub>
                      <m:sSubPr>
                        <m:ctrlPr>
                          <a:rPr lang="en-US" altLang="zh-CN" sz="2400" b="1" i="1" smtClean="0">
                            <a:latin typeface="Cambria Math" panose="02040503050406030204" pitchFamily="18" charset="0"/>
                          </a:rPr>
                        </m:ctrlPr>
                      </m:sSubPr>
                      <m:e>
                        <m:r>
                          <m:rPr>
                            <m:sty m:val="p"/>
                          </m:rPr>
                          <a:rPr lang="en-US" altLang="zh-CN" sz="2400" b="1" i="1">
                            <a:latin typeface="Cambria Math" panose="02040503050406030204" pitchFamily="18" charset="0"/>
                          </a:rPr>
                          <m:t>i</m:t>
                        </m:r>
                      </m:e>
                      <m:sub>
                        <m:r>
                          <a:rPr lang="en-US" altLang="zh-CN" sz="2400" b="1" i="1">
                            <a:latin typeface="Cambria Math" panose="02040503050406030204" pitchFamily="18" charset="0"/>
                          </a:rPr>
                          <m:t>1</m:t>
                        </m:r>
                      </m:sub>
                    </m:sSub>
                    <m:r>
                      <a:rPr lang="en-US" altLang="zh-CN" sz="2400" b="1" i="1" smtClean="0">
                        <a:latin typeface="Cambria Math" panose="02040503050406030204" pitchFamily="18" charset="0"/>
                      </a:rPr>
                      <m:t>,</m:t>
                    </m:r>
                    <m:sSub>
                      <m:sSubPr>
                        <m:ctrlPr>
                          <a:rPr lang="en-US" altLang="zh-CN" sz="2400" b="1" i="1">
                            <a:latin typeface="Cambria Math" panose="02040503050406030204" pitchFamily="18" charset="0"/>
                          </a:rPr>
                        </m:ctrlPr>
                      </m:sSubPr>
                      <m:e>
                        <m:r>
                          <m:rPr>
                            <m:sty m:val="p"/>
                          </m:rPr>
                          <a:rPr lang="en-US" altLang="zh-CN" sz="2400" b="1" i="1">
                            <a:latin typeface="Cambria Math" panose="02040503050406030204" pitchFamily="18" charset="0"/>
                          </a:rPr>
                          <m:t>i</m:t>
                        </m:r>
                      </m:e>
                      <m:sub>
                        <m:r>
                          <a:rPr lang="en-US" altLang="zh-CN" sz="2400" b="1" i="1">
                            <a:latin typeface="Cambria Math" panose="02040503050406030204" pitchFamily="18" charset="0"/>
                          </a:rPr>
                          <m:t>2</m:t>
                        </m:r>
                      </m:sub>
                    </m:sSub>
                    <m:r>
                      <a:rPr lang="en-US" altLang="zh-CN" sz="2400" b="1" i="1">
                        <a:latin typeface="Cambria Math" panose="02040503050406030204" pitchFamily="18" charset="0"/>
                      </a:rPr>
                      <m:t> </m:t>
                    </m:r>
                    <m:r>
                      <a:rPr lang="en-US" altLang="zh-CN" sz="2400" b="1" i="0" smtClean="0">
                        <a:latin typeface="Cambria Math" panose="02040503050406030204" pitchFamily="18" charset="0"/>
                      </a:rPr>
                      <m:t>,…,</m:t>
                    </m:r>
                    <m:sSub>
                      <m:sSubPr>
                        <m:ctrlPr>
                          <a:rPr lang="en-US" altLang="zh-CN" sz="2400" b="1" i="1">
                            <a:latin typeface="Cambria Math" panose="02040503050406030204" pitchFamily="18" charset="0"/>
                          </a:rPr>
                        </m:ctrlPr>
                      </m:sSubPr>
                      <m:e>
                        <m:r>
                          <m:rPr>
                            <m:sty m:val="p"/>
                          </m:rPr>
                          <a:rPr lang="en-US" altLang="zh-CN" sz="2400" b="1" i="1">
                            <a:latin typeface="Cambria Math" panose="02040503050406030204" pitchFamily="18" charset="0"/>
                          </a:rPr>
                          <m:t>i</m:t>
                        </m:r>
                      </m:e>
                      <m:sub>
                        <m:r>
                          <m:rPr>
                            <m:sty m:val="p"/>
                          </m:rPr>
                          <a:rPr lang="en-US" altLang="zh-CN" sz="2400" b="1" i="1">
                            <a:latin typeface="Cambria Math" panose="02040503050406030204" pitchFamily="18" charset="0"/>
                          </a:rPr>
                          <m:t>m</m:t>
                        </m:r>
                      </m:sub>
                    </m:sSub>
                  </m:oMath>
                </a14:m>
                <a:r>
                  <a:rPr lang="en-US" altLang="zh-CN" sz="2400" b="1" dirty="0">
                    <a:latin typeface="宋体" panose="02010600030101010101" pitchFamily="2" charset="-122"/>
                  </a:rPr>
                  <a:t>}</a:t>
                </a:r>
                <a:r>
                  <a:rPr lang="zh-CN" altLang="en-US" sz="2400" b="1" dirty="0">
                    <a:latin typeface="宋体" panose="02010600030101010101" pitchFamily="2" charset="-122"/>
                  </a:rPr>
                  <a:t>是由</a:t>
                </a:r>
                <a:r>
                  <a:rPr lang="en-US" altLang="zh-CN" sz="2400" b="1" dirty="0">
                    <a:latin typeface="宋体" panose="02010600030101010101" pitchFamily="2" charset="-122"/>
                  </a:rPr>
                  <a:t>m</a:t>
                </a:r>
                <a:r>
                  <a:rPr lang="zh-CN" altLang="en-US" sz="2400" b="1" dirty="0">
                    <a:latin typeface="宋体" panose="02010600030101010101" pitchFamily="2" charset="-122"/>
                  </a:rPr>
                  <a:t>个不同项目构成的集合，每个</a:t>
                </a:r>
                <a14:m>
                  <m:oMath xmlns:m="http://schemas.openxmlformats.org/officeDocument/2006/math">
                    <m:sSub>
                      <m:sSubPr>
                        <m:ctrlPr>
                          <a:rPr lang="en-US" altLang="zh-CN" sz="2400" b="1" i="1">
                            <a:latin typeface="Cambria Math" panose="02040503050406030204" pitchFamily="18" charset="0"/>
                          </a:rPr>
                        </m:ctrlPr>
                      </m:sSubPr>
                      <m:e>
                        <m:r>
                          <m:rPr>
                            <m:sty m:val="p"/>
                          </m:rPr>
                          <a:rPr lang="en-US" altLang="zh-CN" sz="2400" b="1" i="1">
                            <a:latin typeface="Cambria Math" panose="02040503050406030204" pitchFamily="18" charset="0"/>
                          </a:rPr>
                          <m:t>i</m:t>
                        </m:r>
                      </m:e>
                      <m:sub>
                        <m:r>
                          <m:rPr>
                            <m:sty m:val="p"/>
                          </m:rPr>
                          <a:rPr lang="en-US" altLang="zh-CN" sz="2400" b="1" i="1">
                            <a:latin typeface="Cambria Math" panose="02040503050406030204" pitchFamily="18" charset="0"/>
                          </a:rPr>
                          <m:t>k</m:t>
                        </m:r>
                      </m:sub>
                    </m:sSub>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𝒌</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𝟏</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𝟐</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𝒎</m:t>
                    </m:r>
                    <m:r>
                      <a:rPr lang="en-US" altLang="zh-CN" sz="2400" b="1" i="1" smtClean="0">
                        <a:latin typeface="Cambria Math" panose="02040503050406030204" pitchFamily="18" charset="0"/>
                      </a:rPr>
                      <m:t>)</m:t>
                    </m:r>
                    <m:r>
                      <a:rPr lang="zh-CN" altLang="en-US" sz="2400" b="1" i="1">
                        <a:latin typeface="Cambria Math" panose="02040503050406030204" pitchFamily="18" charset="0"/>
                      </a:rPr>
                      <m:t>被</m:t>
                    </m:r>
                  </m:oMath>
                </a14:m>
                <a:r>
                  <a:rPr lang="zh-CN" altLang="en-US" sz="2400" b="1" dirty="0">
                    <a:latin typeface="宋体" panose="02010600030101010101" pitchFamily="2" charset="-122"/>
                  </a:rPr>
                  <a:t>称为一个</a:t>
                </a:r>
                <a:r>
                  <a:rPr lang="zh-CN" altLang="en-US" sz="2400" b="1" dirty="0">
                    <a:solidFill>
                      <a:srgbClr val="FF0000"/>
                    </a:solidFill>
                    <a:latin typeface="微软雅黑" panose="020B0503020204020204" pitchFamily="34" charset="-122"/>
                    <a:ea typeface="微软雅黑" panose="020B0503020204020204" pitchFamily="34" charset="-122"/>
                  </a:rPr>
                  <a:t>项目</a:t>
                </a:r>
                <a:r>
                  <a:rPr lang="en-US" altLang="zh-CN" sz="2400" b="1" dirty="0">
                    <a:latin typeface="宋体" panose="02010600030101010101" pitchFamily="2" charset="-122"/>
                  </a:rPr>
                  <a:t>(Item)</a:t>
                </a:r>
                <a:r>
                  <a:rPr lang="zh-CN" altLang="en-US" sz="2400" b="1" dirty="0">
                    <a:latin typeface="宋体" panose="02010600030101010101" pitchFamily="2" charset="-122"/>
                  </a:rPr>
                  <a:t>。</a:t>
                </a:r>
                <a:endParaRPr lang="en-US" altLang="zh-CN" sz="2400" b="1" dirty="0">
                  <a:latin typeface="宋体" panose="02010600030101010101" pitchFamily="2" charset="-122"/>
                </a:endParaRPr>
              </a:p>
            </p:txBody>
          </p:sp>
        </mc:Choice>
        <mc:Fallback>
          <p:sp>
            <p:nvSpPr>
              <p:cNvPr id="8" name="矩形 1"/>
              <p:cNvSpPr>
                <a:spLocks noRot="1" noChangeAspect="1" noMove="1" noResize="1" noEditPoints="1" noAdjustHandles="1" noChangeArrowheads="1" noChangeShapeType="1" noTextEdit="1"/>
              </p:cNvSpPr>
              <p:nvPr/>
            </p:nvSpPr>
            <p:spPr bwMode="auto">
              <a:xfrm>
                <a:off x="539552" y="1946763"/>
                <a:ext cx="7776864" cy="918845"/>
              </a:xfrm>
              <a:prstGeom prst="rect">
                <a:avLst/>
              </a:prstGeom>
              <a:blipFill rotWithShape="1">
                <a:blip r:embed="rId1"/>
                <a:stretch>
                  <a:fillRect l="-6" t="-53" r="6" b="5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10" name="矩形 1"/>
          <p:cNvSpPr>
            <a:spLocks noChangeArrowheads="1"/>
          </p:cNvSpPr>
          <p:nvPr/>
        </p:nvSpPr>
        <p:spPr bwMode="auto">
          <a:xfrm>
            <a:off x="539552" y="3204515"/>
            <a:ext cx="7776864" cy="497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nSpc>
                <a:spcPct val="110000"/>
              </a:lnSpc>
              <a:spcBef>
                <a:spcPct val="0"/>
              </a:spcBef>
              <a:buClrTx/>
              <a:buSzTx/>
              <a:buNone/>
            </a:pPr>
            <a:r>
              <a:rPr lang="zh-CN" altLang="en-US" sz="2400" b="1" dirty="0">
                <a:latin typeface="宋体" panose="02010600030101010101" pitchFamily="2" charset="-122"/>
              </a:rPr>
              <a:t>项目的集合</a:t>
            </a:r>
            <a:r>
              <a:rPr lang="en-US" altLang="zh-CN" sz="2400" b="1" dirty="0">
                <a:latin typeface="宋体" panose="02010600030101010101" pitchFamily="2" charset="-122"/>
              </a:rPr>
              <a:t>I</a:t>
            </a:r>
            <a:r>
              <a:rPr lang="zh-CN" altLang="en-US" sz="2400" b="1" dirty="0">
                <a:latin typeface="宋体" panose="02010600030101010101" pitchFamily="2" charset="-122"/>
              </a:rPr>
              <a:t>被称为项目集合</a:t>
            </a:r>
            <a:r>
              <a:rPr lang="en-US" altLang="zh-CN" sz="2400" b="1" dirty="0">
                <a:latin typeface="宋体" panose="02010600030101010101" pitchFamily="2" charset="-122"/>
              </a:rPr>
              <a:t>(Itemset)</a:t>
            </a:r>
            <a:r>
              <a:rPr lang="zh-CN" altLang="en-US" sz="2400" b="1" dirty="0">
                <a:latin typeface="宋体" panose="02010600030101010101" pitchFamily="2" charset="-122"/>
              </a:rPr>
              <a:t>，简称</a:t>
            </a:r>
            <a:r>
              <a:rPr lang="zh-CN" altLang="en-US" sz="2400" b="1" dirty="0">
                <a:solidFill>
                  <a:srgbClr val="FF0000"/>
                </a:solidFill>
                <a:latin typeface="微软雅黑" panose="020B0503020204020204" pitchFamily="34" charset="-122"/>
                <a:ea typeface="微软雅黑" panose="020B0503020204020204" pitchFamily="34" charset="-122"/>
              </a:rPr>
              <a:t>项集</a:t>
            </a:r>
            <a:r>
              <a:rPr lang="zh-CN" altLang="en-US" sz="2400" b="1" dirty="0">
                <a:latin typeface="宋体" panose="02010600030101010101" pitchFamily="2" charset="-122"/>
              </a:rPr>
              <a:t>。</a:t>
            </a:r>
            <a:endParaRPr lang="en-US" altLang="zh-CN" sz="2400" b="1" dirty="0">
              <a:latin typeface="宋体" panose="02010600030101010101" pitchFamily="2" charset="-122"/>
            </a:endParaRPr>
          </a:p>
        </p:txBody>
      </p:sp>
      <p:sp>
        <p:nvSpPr>
          <p:cNvPr id="12" name="矩形 1"/>
          <p:cNvSpPr>
            <a:spLocks noChangeArrowheads="1"/>
          </p:cNvSpPr>
          <p:nvPr/>
        </p:nvSpPr>
        <p:spPr bwMode="auto">
          <a:xfrm>
            <a:off x="540895" y="4048079"/>
            <a:ext cx="7776864" cy="902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nSpc>
                <a:spcPct val="110000"/>
              </a:lnSpc>
              <a:spcBef>
                <a:spcPct val="0"/>
              </a:spcBef>
              <a:buClrTx/>
              <a:buSzTx/>
              <a:buNone/>
            </a:pPr>
            <a:r>
              <a:rPr lang="zh-CN" altLang="en-US" sz="2400" b="1" dirty="0">
                <a:latin typeface="宋体" panose="02010600030101010101" pitchFamily="2" charset="-122"/>
              </a:rPr>
              <a:t>项集中元素的个数称为项集的长度。长度为</a:t>
            </a:r>
            <a:r>
              <a:rPr lang="en-US" altLang="zh-CN" sz="2400" b="1" dirty="0">
                <a:latin typeface="宋体" panose="02010600030101010101" pitchFamily="2" charset="-122"/>
              </a:rPr>
              <a:t>k</a:t>
            </a:r>
            <a:r>
              <a:rPr lang="zh-CN" altLang="en-US" sz="2400" b="1" dirty="0">
                <a:latin typeface="宋体" panose="02010600030101010101" pitchFamily="2" charset="-122"/>
              </a:rPr>
              <a:t>的项集被称为</a:t>
            </a:r>
            <a:r>
              <a:rPr lang="en-US" altLang="zh-CN" sz="24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k-</a:t>
            </a:r>
            <a:r>
              <a:rPr lang="zh-CN" altLang="en-US" sz="24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项集</a:t>
            </a:r>
            <a:r>
              <a:rPr lang="en-US" altLang="zh-CN" sz="2400" b="1" dirty="0">
                <a:latin typeface="宋体" panose="02010600030101010101" pitchFamily="2" charset="-122"/>
              </a:rPr>
              <a:t>(k-Itemset)</a:t>
            </a:r>
            <a:r>
              <a:rPr lang="zh-CN" altLang="en-US" sz="2400" b="1" dirty="0">
                <a:latin typeface="宋体" panose="02010600030101010101" pitchFamily="2" charset="-122"/>
              </a:rPr>
              <a:t>。</a:t>
            </a:r>
            <a:endParaRPr lang="en-US" altLang="zh-CN" sz="2400" b="1" dirty="0">
              <a:latin typeface="宋体" panose="02010600030101010101" pitchFamily="2" charset="-122"/>
            </a:endParaRP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2"/>
          <p:cNvSpPr txBox="1">
            <a:spLocks noChangeArrowheads="1"/>
          </p:cNvSpPr>
          <p:nvPr/>
        </p:nvSpPr>
        <p:spPr bwMode="auto">
          <a:xfrm>
            <a:off x="457200" y="457200"/>
            <a:ext cx="822960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lstStyle>
            <a:lvl1pPr algn="l" rtl="0" eaLnBrk="0" fontAlgn="base" hangingPunct="0">
              <a:spcBef>
                <a:spcPct val="0"/>
              </a:spcBef>
              <a:spcAft>
                <a:spcPct val="0"/>
              </a:spcAft>
              <a:defRPr sz="4400" kern="12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9pPr>
          </a:lstStyle>
          <a:p>
            <a:r>
              <a:rPr lang="en-US" altLang="zh-CN" sz="3200" b="1" dirty="0">
                <a:solidFill>
                  <a:schemeClr val="accent1">
                    <a:lumMod val="25000"/>
                  </a:schemeClr>
                </a:solidFill>
                <a:effectLst>
                  <a:outerShdw blurRad="38100" dist="38100" dir="2700000" algn="tl">
                    <a:srgbClr val="000000">
                      <a:alpha val="43137"/>
                    </a:srgbClr>
                  </a:outerShdw>
                </a:effectLst>
              </a:rPr>
              <a:t>6.1.3</a:t>
            </a:r>
            <a:r>
              <a:rPr lang="zh-CN" altLang="en-US" sz="3200" b="1" dirty="0">
                <a:solidFill>
                  <a:schemeClr val="accent1">
                    <a:lumMod val="25000"/>
                  </a:schemeClr>
                </a:solidFill>
                <a:effectLst>
                  <a:outerShdw blurRad="38100" dist="38100" dir="2700000" algn="tl">
                    <a:srgbClr val="000000">
                      <a:alpha val="43137"/>
                    </a:srgbClr>
                  </a:outerShdw>
                </a:effectLst>
              </a:rPr>
              <a:t>、关联规则的定义</a:t>
            </a:r>
            <a:endParaRPr lang="zh-CN" altLang="en-US" sz="3200" b="1" dirty="0">
              <a:solidFill>
                <a:schemeClr val="accent1">
                  <a:lumMod val="25000"/>
                </a:schemeClr>
              </a:solidFill>
              <a:effectLst>
                <a:outerShdw blurRad="38100" dist="38100" dir="2700000" algn="tl">
                  <a:srgbClr val="000000">
                    <a:alpha val="43137"/>
                  </a:srgbClr>
                </a:outerShdw>
              </a:effectLst>
            </a:endParaRPr>
          </a:p>
        </p:txBody>
      </p:sp>
      <mc:AlternateContent xmlns:mc="http://schemas.openxmlformats.org/markup-compatibility/2006">
        <mc:Choice xmlns:a14="http://schemas.microsoft.com/office/drawing/2010/main" Requires="a14">
          <p:sp>
            <p:nvSpPr>
              <p:cNvPr id="8" name="矩形 1"/>
              <p:cNvSpPr>
                <a:spLocks noChangeArrowheads="1"/>
              </p:cNvSpPr>
              <p:nvPr/>
            </p:nvSpPr>
            <p:spPr bwMode="auto">
              <a:xfrm>
                <a:off x="539552" y="1946763"/>
                <a:ext cx="7776864" cy="902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nSpc>
                    <a:spcPct val="110000"/>
                  </a:lnSpc>
                  <a:spcBef>
                    <a:spcPct val="0"/>
                  </a:spcBef>
                  <a:buClrTx/>
                  <a:buSzTx/>
                  <a:buNone/>
                </a:pPr>
                <a:r>
                  <a:rPr lang="zh-CN" altLang="en-US" sz="2400" b="1" kern="100" dirty="0">
                    <a:solidFill>
                      <a:srgbClr val="00B0F0"/>
                    </a:solidFill>
                    <a:effectLst/>
                    <a:latin typeface="微软雅黑" panose="020B0503020204020204" pitchFamily="34" charset="-122"/>
                    <a:ea typeface="微软雅黑" panose="020B0503020204020204" pitchFamily="34" charset="-122"/>
                    <a:cs typeface="Times New Roman" panose="02020603050405020304" pitchFamily="18" charset="0"/>
                  </a:rPr>
                  <a:t>交易：</a:t>
                </a:r>
                <a:r>
                  <a:rPr lang="zh-CN" altLang="en-US" sz="2400" b="1" dirty="0">
                    <a:latin typeface="宋体" panose="02010600030101010101" pitchFamily="2" charset="-122"/>
                  </a:rPr>
                  <a:t>每笔</a:t>
                </a:r>
                <a:r>
                  <a:rPr lang="zh-CN" altLang="en-US" sz="2400" b="1" dirty="0">
                    <a:solidFill>
                      <a:srgbClr val="FF0000"/>
                    </a:solidFill>
                    <a:latin typeface="宋体" panose="02010600030101010101" pitchFamily="2" charset="-122"/>
                  </a:rPr>
                  <a:t>交易</a:t>
                </a:r>
                <a:r>
                  <a:rPr lang="en-US" altLang="zh-CN" sz="2400" b="1" dirty="0">
                    <a:latin typeface="宋体" panose="02010600030101010101" pitchFamily="2" charset="-122"/>
                  </a:rPr>
                  <a:t>T(Transaction)</a:t>
                </a:r>
                <a:r>
                  <a:rPr lang="zh-CN" altLang="en-US" sz="2400" b="1" dirty="0">
                    <a:latin typeface="宋体" panose="02010600030101010101" pitchFamily="2" charset="-122"/>
                  </a:rPr>
                  <a:t>是项集</a:t>
                </a:r>
                <a:r>
                  <a:rPr lang="en-US" altLang="zh-CN" sz="2400" b="1" dirty="0">
                    <a:latin typeface="宋体" panose="02010600030101010101" pitchFamily="2" charset="-122"/>
                  </a:rPr>
                  <a:t>I</a:t>
                </a:r>
                <a:r>
                  <a:rPr lang="zh-CN" altLang="en-US" sz="2400" b="1" dirty="0">
                    <a:latin typeface="宋体" panose="02010600030101010101" pitchFamily="2" charset="-122"/>
                  </a:rPr>
                  <a:t>上的一个子集，即：</a:t>
                </a:r>
                <a:r>
                  <a:rPr lang="en-US" altLang="zh-CN" sz="2400" b="1" dirty="0">
                    <a:latin typeface="宋体" panose="02010600030101010101" pitchFamily="2" charset="-122"/>
                  </a:rPr>
                  <a:t>T</a:t>
                </a:r>
                <a14:m>
                  <m:oMath xmlns:m="http://schemas.openxmlformats.org/officeDocument/2006/math">
                    <m:r>
                      <a:rPr lang="zh-CN" altLang="en-US" sz="2400" b="1" i="1" smtClean="0">
                        <a:latin typeface="Cambria Math" panose="02040503050406030204" pitchFamily="18" charset="0"/>
                      </a:rPr>
                      <m:t>⊆</m:t>
                    </m:r>
                  </m:oMath>
                </a14:m>
                <a:r>
                  <a:rPr lang="en-US" altLang="zh-CN" sz="2400" b="1" dirty="0">
                    <a:latin typeface="宋体" panose="02010600030101010101" pitchFamily="2" charset="-122"/>
                  </a:rPr>
                  <a:t>I</a:t>
                </a:r>
                <a:r>
                  <a:rPr lang="zh-CN" altLang="en-US" sz="2400" b="1" dirty="0">
                    <a:latin typeface="宋体" panose="02010600030101010101" pitchFamily="2" charset="-122"/>
                  </a:rPr>
                  <a:t>，但通常</a:t>
                </a:r>
                <a:r>
                  <a:rPr lang="en-US" altLang="zh-CN" sz="2400" b="1" dirty="0">
                    <a:latin typeface="宋体" panose="02010600030101010101" pitchFamily="2" charset="-122"/>
                  </a:rPr>
                  <a:t>T</a:t>
                </a:r>
                <a:r>
                  <a:rPr lang="zh-CN" altLang="en-US" sz="2400" b="1" dirty="0"/>
                  <a:t> </a:t>
                </a:r>
                <a14:m>
                  <m:oMath xmlns:m="http://schemas.openxmlformats.org/officeDocument/2006/math">
                    <m:r>
                      <a:rPr lang="zh-CN" altLang="en-US" sz="2400" b="1" i="1" smtClean="0">
                        <a:latin typeface="Cambria Math" panose="02040503050406030204" pitchFamily="18" charset="0"/>
                      </a:rPr>
                      <m:t>⊂</m:t>
                    </m:r>
                    <m:r>
                      <m:rPr>
                        <m:sty m:val="p"/>
                      </m:rPr>
                      <a:rPr lang="en-US" altLang="zh-CN" sz="2400" b="1" i="1">
                        <a:latin typeface="Cambria Math" panose="02040503050406030204" pitchFamily="18" charset="0"/>
                      </a:rPr>
                      <m:t>I</m:t>
                    </m:r>
                  </m:oMath>
                </a14:m>
                <a:r>
                  <a:rPr lang="zh-CN" altLang="en-US" sz="2400" b="1" dirty="0">
                    <a:latin typeface="宋体" panose="02010600030101010101" pitchFamily="2" charset="-122"/>
                  </a:rPr>
                  <a:t>。</a:t>
                </a:r>
                <a:endParaRPr lang="en-US" altLang="zh-CN" sz="2400" b="1" dirty="0">
                  <a:latin typeface="宋体" panose="02010600030101010101" pitchFamily="2" charset="-122"/>
                </a:endParaRPr>
              </a:p>
            </p:txBody>
          </p:sp>
        </mc:Choice>
        <mc:Fallback>
          <p:sp>
            <p:nvSpPr>
              <p:cNvPr id="8" name="矩形 1"/>
              <p:cNvSpPr>
                <a:spLocks noRot="1" noChangeAspect="1" noMove="1" noResize="1" noEditPoints="1" noAdjustHandles="1" noChangeArrowheads="1" noChangeShapeType="1" noTextEdit="1"/>
              </p:cNvSpPr>
              <p:nvPr/>
            </p:nvSpPr>
            <p:spPr bwMode="auto">
              <a:xfrm>
                <a:off x="539552" y="1946763"/>
                <a:ext cx="7776864" cy="902970"/>
              </a:xfrm>
              <a:prstGeom prst="rect">
                <a:avLst/>
              </a:prstGeom>
              <a:blipFill rotWithShape="1">
                <a:blip r:embed="rId1"/>
                <a:stretch>
                  <a:fillRect l="-6" t="-54" r="6" b="54"/>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10" name="矩形 1"/>
          <p:cNvSpPr>
            <a:spLocks noChangeArrowheads="1"/>
          </p:cNvSpPr>
          <p:nvPr/>
        </p:nvSpPr>
        <p:spPr bwMode="auto">
          <a:xfrm>
            <a:off x="542628" y="3099385"/>
            <a:ext cx="7776864" cy="4489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nSpc>
                <a:spcPct val="110000"/>
              </a:lnSpc>
              <a:spcBef>
                <a:spcPct val="0"/>
              </a:spcBef>
              <a:buClrTx/>
              <a:buSzTx/>
              <a:buNone/>
            </a:pPr>
            <a:r>
              <a:rPr lang="zh-CN" altLang="en-US" sz="2400" b="1" dirty="0">
                <a:latin typeface="宋体" panose="02010600030101010101" pitchFamily="2" charset="-122"/>
              </a:rPr>
              <a:t>每一个交易有一个唯一的标识</a:t>
            </a:r>
            <a:r>
              <a:rPr lang="en-US" altLang="zh-CN" sz="2400" b="1" dirty="0">
                <a:latin typeface="宋体" panose="02010600030101010101" pitchFamily="2" charset="-122"/>
              </a:rPr>
              <a:t>—</a:t>
            </a:r>
            <a:r>
              <a:rPr lang="zh-CN" altLang="en-US" sz="2400" b="1" dirty="0">
                <a:latin typeface="宋体" panose="02010600030101010101" pitchFamily="2" charset="-122"/>
              </a:rPr>
              <a:t>交易号，记作</a:t>
            </a:r>
            <a:r>
              <a:rPr lang="en-US" altLang="zh-CN" sz="2400" b="1" dirty="0">
                <a:solidFill>
                  <a:srgbClr val="FF0000"/>
                </a:solidFill>
                <a:latin typeface="宋体" panose="02010600030101010101" pitchFamily="2" charset="-122"/>
              </a:rPr>
              <a:t>TID</a:t>
            </a:r>
            <a:r>
              <a:rPr lang="zh-CN" altLang="en-US" sz="2400" b="1" dirty="0">
                <a:latin typeface="宋体" panose="02010600030101010101" pitchFamily="2" charset="-122"/>
              </a:rPr>
              <a:t>。</a:t>
            </a:r>
            <a:endParaRPr lang="en-US" altLang="zh-CN" sz="2400" b="1" dirty="0">
              <a:latin typeface="宋体" panose="02010600030101010101" pitchFamily="2" charset="-122"/>
            </a:endParaRPr>
          </a:p>
        </p:txBody>
      </p:sp>
      <p:sp>
        <p:nvSpPr>
          <p:cNvPr id="12" name="矩形 1"/>
          <p:cNvSpPr>
            <a:spLocks noChangeArrowheads="1"/>
          </p:cNvSpPr>
          <p:nvPr/>
        </p:nvSpPr>
        <p:spPr bwMode="auto">
          <a:xfrm>
            <a:off x="539552" y="3832212"/>
            <a:ext cx="7776864" cy="4489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nSpc>
                <a:spcPct val="110000"/>
              </a:lnSpc>
              <a:spcBef>
                <a:spcPct val="0"/>
              </a:spcBef>
              <a:buClrTx/>
              <a:buSzTx/>
              <a:buNone/>
            </a:pPr>
            <a:r>
              <a:rPr lang="zh-CN" altLang="en-US" sz="2400" b="1" dirty="0">
                <a:latin typeface="宋体" panose="02010600030101010101" pitchFamily="2" charset="-122"/>
              </a:rPr>
              <a:t>交易的全体被称为交易数据集，记作</a:t>
            </a:r>
            <a:r>
              <a:rPr lang="en-US" altLang="zh-CN" sz="2400" b="1" dirty="0">
                <a:solidFill>
                  <a:srgbClr val="FF0000"/>
                </a:solidFill>
                <a:latin typeface="宋体" panose="02010600030101010101" pitchFamily="2" charset="-122"/>
              </a:rPr>
              <a:t>D</a:t>
            </a:r>
            <a:r>
              <a:rPr lang="zh-CN" altLang="en-US" sz="2400" b="1" dirty="0">
                <a:latin typeface="宋体" panose="02010600030101010101" pitchFamily="2" charset="-122"/>
              </a:rPr>
              <a:t>，简称</a:t>
            </a:r>
            <a:r>
              <a:rPr lang="zh-CN" altLang="en-US" sz="2400" b="1" dirty="0">
                <a:solidFill>
                  <a:srgbClr val="FF0000"/>
                </a:solidFill>
                <a:latin typeface="宋体" panose="02010600030101010101" pitchFamily="2" charset="-122"/>
              </a:rPr>
              <a:t>交易集。</a:t>
            </a:r>
            <a:endParaRPr lang="en-US" altLang="zh-CN" sz="2400" b="1" dirty="0">
              <a:solidFill>
                <a:srgbClr val="FF0000"/>
              </a:solidFill>
              <a:latin typeface="宋体" panose="02010600030101010101" pitchFamily="2" charset="-122"/>
            </a:endParaRPr>
          </a:p>
        </p:txBody>
      </p:sp>
      <mc:AlternateContent xmlns:mc="http://schemas.openxmlformats.org/markup-compatibility/2006">
        <mc:Choice xmlns:a14="http://schemas.microsoft.com/office/drawing/2010/main" Requires="a14">
          <p:sp>
            <p:nvSpPr>
              <p:cNvPr id="13" name="矩形 1"/>
              <p:cNvSpPr>
                <a:spLocks noChangeArrowheads="1"/>
              </p:cNvSpPr>
              <p:nvPr/>
            </p:nvSpPr>
            <p:spPr bwMode="auto">
              <a:xfrm>
                <a:off x="539552" y="4471997"/>
                <a:ext cx="7776864" cy="462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nSpc>
                    <a:spcPct val="110000"/>
                  </a:lnSpc>
                  <a:spcBef>
                    <a:spcPct val="0"/>
                  </a:spcBef>
                  <a:buClrTx/>
                  <a:buSzTx/>
                  <a:buNone/>
                </a:pPr>
                <a:r>
                  <a:rPr lang="zh-CN" altLang="en-US" sz="2400" b="1" dirty="0">
                    <a:solidFill>
                      <a:schemeClr val="tx1"/>
                    </a:solidFill>
                    <a:latin typeface="宋体" panose="02010600030101010101" pitchFamily="2" charset="-122"/>
                  </a:rPr>
                  <a:t>交易集</a:t>
                </a:r>
                <a:r>
                  <a:rPr lang="en-US" altLang="zh-CN" sz="2400" b="1" dirty="0">
                    <a:solidFill>
                      <a:schemeClr val="tx1"/>
                    </a:solidFill>
                    <a:latin typeface="宋体" panose="02010600030101010101" pitchFamily="2" charset="-122"/>
                  </a:rPr>
                  <a:t>D</a:t>
                </a:r>
                <a:r>
                  <a:rPr lang="zh-CN" altLang="en-US" sz="2400" b="1" dirty="0">
                    <a:solidFill>
                      <a:schemeClr val="tx1"/>
                    </a:solidFill>
                    <a:latin typeface="宋体" panose="02010600030101010101" pitchFamily="2" charset="-122"/>
                  </a:rPr>
                  <a:t>中交易的个数记为</a:t>
                </a:r>
                <a14:m>
                  <m:oMath xmlns:m="http://schemas.openxmlformats.org/officeDocument/2006/math">
                    <m:r>
                      <a:rPr lang="en-US" altLang="zh-CN" sz="2400" b="1" i="1" smtClean="0">
                        <a:solidFill>
                          <a:srgbClr val="FF0000"/>
                        </a:solidFill>
                        <a:latin typeface="Cambria Math" panose="02040503050406030204" pitchFamily="18" charset="0"/>
                      </a:rPr>
                      <m:t>|</m:t>
                    </m:r>
                    <m:r>
                      <a:rPr lang="en-US" altLang="zh-CN" sz="2400" b="1" i="1" smtClean="0">
                        <a:solidFill>
                          <a:srgbClr val="FF0000"/>
                        </a:solidFill>
                        <a:latin typeface="Cambria Math" panose="02040503050406030204" pitchFamily="18" charset="0"/>
                      </a:rPr>
                      <m:t>𝑫</m:t>
                    </m:r>
                    <m:r>
                      <a:rPr lang="en-US" altLang="zh-CN" sz="2400" b="1" i="1" smtClean="0">
                        <a:solidFill>
                          <a:srgbClr val="FF0000"/>
                        </a:solidFill>
                        <a:latin typeface="Cambria Math" panose="02040503050406030204" pitchFamily="18" charset="0"/>
                      </a:rPr>
                      <m:t>|</m:t>
                    </m:r>
                    <m:r>
                      <a:rPr lang="zh-CN" altLang="en-US" sz="2400" b="1" i="1">
                        <a:solidFill>
                          <a:schemeClr val="tx1"/>
                        </a:solidFill>
                        <a:latin typeface="Cambria Math" panose="02040503050406030204" pitchFamily="18" charset="0"/>
                      </a:rPr>
                      <m:t>。</m:t>
                    </m:r>
                  </m:oMath>
                </a14:m>
                <a:endParaRPr lang="en-US" altLang="zh-CN" sz="2800" b="1" dirty="0">
                  <a:solidFill>
                    <a:schemeClr val="tx1"/>
                  </a:solidFill>
                  <a:latin typeface="宋体" panose="02010600030101010101" pitchFamily="2" charset="-122"/>
                </a:endParaRPr>
              </a:p>
            </p:txBody>
          </p:sp>
        </mc:Choice>
        <mc:Fallback>
          <p:sp>
            <p:nvSpPr>
              <p:cNvPr id="13" name="矩形 1"/>
              <p:cNvSpPr>
                <a:spLocks noRot="1" noChangeAspect="1" noMove="1" noResize="1" noEditPoints="1" noAdjustHandles="1" noChangeArrowheads="1" noChangeShapeType="1" noTextEdit="1"/>
              </p:cNvSpPr>
              <p:nvPr/>
            </p:nvSpPr>
            <p:spPr bwMode="auto">
              <a:xfrm>
                <a:off x="539552" y="4471997"/>
                <a:ext cx="7776864" cy="462499"/>
              </a:xfrm>
              <a:prstGeom prst="rect">
                <a:avLst/>
              </a:prstGeom>
              <a:blipFill rotWithShape="1">
                <a:blip r:embed="rId2"/>
                <a:stretch>
                  <a:fillRect l="-6" t="-71" r="6" b="118"/>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2"/>
          <p:cNvSpPr txBox="1">
            <a:spLocks noChangeArrowheads="1"/>
          </p:cNvSpPr>
          <p:nvPr/>
        </p:nvSpPr>
        <p:spPr bwMode="auto">
          <a:xfrm>
            <a:off x="457200" y="457200"/>
            <a:ext cx="822960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lstStyle>
            <a:lvl1pPr algn="l" rtl="0" eaLnBrk="0" fontAlgn="base" hangingPunct="0">
              <a:spcBef>
                <a:spcPct val="0"/>
              </a:spcBef>
              <a:spcAft>
                <a:spcPct val="0"/>
              </a:spcAft>
              <a:defRPr sz="4400" kern="12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9pPr>
          </a:lstStyle>
          <a:p>
            <a:r>
              <a:rPr lang="en-US" altLang="zh-CN" sz="3200" b="1" dirty="0">
                <a:solidFill>
                  <a:schemeClr val="accent1">
                    <a:lumMod val="25000"/>
                  </a:schemeClr>
                </a:solidFill>
                <a:effectLst>
                  <a:outerShdw blurRad="38100" dist="38100" dir="2700000" algn="tl">
                    <a:srgbClr val="000000">
                      <a:alpha val="43137"/>
                    </a:srgbClr>
                  </a:outerShdw>
                </a:effectLst>
              </a:rPr>
              <a:t>6.1.3</a:t>
            </a:r>
            <a:r>
              <a:rPr lang="zh-CN" altLang="en-US" sz="3200" b="1" dirty="0">
                <a:solidFill>
                  <a:schemeClr val="accent1">
                    <a:lumMod val="25000"/>
                  </a:schemeClr>
                </a:solidFill>
                <a:effectLst>
                  <a:outerShdw blurRad="38100" dist="38100" dir="2700000" algn="tl">
                    <a:srgbClr val="000000">
                      <a:alpha val="43137"/>
                    </a:srgbClr>
                  </a:outerShdw>
                </a:effectLst>
              </a:rPr>
              <a:t>、关联规则的定义</a:t>
            </a:r>
            <a:endParaRPr lang="zh-CN" altLang="en-US" sz="3200" b="1" dirty="0">
              <a:solidFill>
                <a:schemeClr val="accent1">
                  <a:lumMod val="25000"/>
                </a:schemeClr>
              </a:solidFill>
              <a:effectLst>
                <a:outerShdw blurRad="38100" dist="38100" dir="2700000" algn="tl">
                  <a:srgbClr val="000000">
                    <a:alpha val="43137"/>
                  </a:srgbClr>
                </a:outerShdw>
              </a:effectLst>
            </a:endParaRPr>
          </a:p>
        </p:txBody>
      </p:sp>
      <p:sp>
        <p:nvSpPr>
          <p:cNvPr id="8" name="矩形 1"/>
          <p:cNvSpPr>
            <a:spLocks noChangeArrowheads="1"/>
          </p:cNvSpPr>
          <p:nvPr/>
        </p:nvSpPr>
        <p:spPr bwMode="auto">
          <a:xfrm>
            <a:off x="457200" y="1556792"/>
            <a:ext cx="7416824" cy="855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nSpc>
                <a:spcPct val="110000"/>
              </a:lnSpc>
              <a:spcBef>
                <a:spcPct val="0"/>
              </a:spcBef>
              <a:buClrTx/>
              <a:buSzTx/>
              <a:buNone/>
            </a:pPr>
            <a:r>
              <a:rPr lang="zh-CN" altLang="en-US" sz="2400" b="1" dirty="0">
                <a:solidFill>
                  <a:srgbClr val="00B0F0"/>
                </a:solidFill>
                <a:effectLst>
                  <a:outerShdw blurRad="38100" dist="38100" dir="2700000" algn="tl">
                    <a:srgbClr val="000000">
                      <a:alpha val="43137"/>
                    </a:srgbClr>
                  </a:outerShdw>
                </a:effectLst>
                <a:latin typeface="宋体" panose="02010600030101010101" pitchFamily="2" charset="-122"/>
                <a:cs typeface="Times New Roman" panose="02020603050405020304" pitchFamily="18" charset="0"/>
              </a:rPr>
              <a:t>规则的支持度</a:t>
            </a:r>
            <a:r>
              <a:rPr lang="zh-CN" altLang="zh-CN" sz="2400" b="1" dirty="0">
                <a:solidFill>
                  <a:srgbClr val="00B0F0"/>
                </a:solidFill>
                <a:effectLst>
                  <a:outerShdw blurRad="38100" dist="38100" dir="2700000" algn="tl">
                    <a:srgbClr val="000000">
                      <a:alpha val="43137"/>
                    </a:srgbClr>
                  </a:outerShdw>
                </a:effectLst>
                <a:latin typeface="宋体" panose="02010600030101010101" pitchFamily="2" charset="-122"/>
                <a:cs typeface="Times New Roman" panose="02020603050405020304" pitchFamily="18" charset="0"/>
              </a:rPr>
              <a:t>：</a:t>
            </a:r>
            <a:r>
              <a:rPr lang="zh-CN" altLang="en-US" sz="2400" b="1" dirty="0">
                <a:latin typeface="宋体" panose="02010600030101010101" pitchFamily="2" charset="-122"/>
              </a:rPr>
              <a:t>支持度描述了</a:t>
            </a:r>
            <a:r>
              <a:rPr lang="en-US" altLang="zh-CN" sz="2400" b="1" dirty="0">
                <a:latin typeface="宋体" panose="02010600030101010101" pitchFamily="2" charset="-122"/>
              </a:rPr>
              <a:t>A</a:t>
            </a:r>
            <a:r>
              <a:rPr lang="zh-CN" altLang="en-US" sz="2400" b="1" dirty="0">
                <a:latin typeface="宋体" panose="02010600030101010101" pitchFamily="2" charset="-122"/>
              </a:rPr>
              <a:t>和</a:t>
            </a:r>
            <a:r>
              <a:rPr lang="en-US" altLang="zh-CN" sz="2400" b="1" dirty="0">
                <a:latin typeface="宋体" panose="02010600030101010101" pitchFamily="2" charset="-122"/>
              </a:rPr>
              <a:t>B</a:t>
            </a:r>
            <a:r>
              <a:rPr lang="zh-CN" altLang="en-US" sz="2400" b="1" dirty="0">
                <a:latin typeface="宋体" panose="02010600030101010101" pitchFamily="2" charset="-122"/>
              </a:rPr>
              <a:t>这两个物品集在所有的事务中同时出现的概率有多大。</a:t>
            </a:r>
            <a:endParaRPr lang="en-US" altLang="zh-CN" sz="2400" b="1" dirty="0">
              <a:latin typeface="宋体" panose="02010600030101010101" pitchFamily="2" charset="-122"/>
            </a:endParaRPr>
          </a:p>
        </p:txBody>
      </p:sp>
      <mc:AlternateContent xmlns:mc="http://schemas.openxmlformats.org/markup-compatibility/2006">
        <mc:Choice xmlns:a14="http://schemas.microsoft.com/office/drawing/2010/main" Requires="a14">
          <p:sp>
            <p:nvSpPr>
              <p:cNvPr id="10" name="矩形 1"/>
              <p:cNvSpPr>
                <a:spLocks noChangeArrowheads="1"/>
              </p:cNvSpPr>
              <p:nvPr/>
            </p:nvSpPr>
            <p:spPr bwMode="auto">
              <a:xfrm>
                <a:off x="460276" y="2709414"/>
                <a:ext cx="6909692" cy="1248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nSpc>
                    <a:spcPct val="110000"/>
                  </a:lnSpc>
                  <a:spcBef>
                    <a:spcPct val="0"/>
                  </a:spcBef>
                  <a:buClrTx/>
                  <a:buSzTx/>
                  <a:buNone/>
                </a:pPr>
                <a:r>
                  <a:rPr lang="zh-CN" altLang="en-US" sz="2400" b="1" dirty="0">
                    <a:latin typeface="宋体" panose="02010600030101010101" pitchFamily="2" charset="-122"/>
                  </a:rPr>
                  <a:t>规则</a:t>
                </a:r>
                <a:r>
                  <a:rPr lang="en-US" altLang="zh-CN" sz="2400" b="1" dirty="0">
                    <a:solidFill>
                      <a:schemeClr val="tx1"/>
                    </a:solidFill>
                    <a:latin typeface="宋体" panose="02010600030101010101" pitchFamily="2" charset="-122"/>
                  </a:rPr>
                  <a:t>A</a:t>
                </a:r>
                <a14:m>
                  <m:oMath xmlns:m="http://schemas.openxmlformats.org/officeDocument/2006/math">
                    <m:r>
                      <a:rPr lang="en-US" altLang="zh-CN" sz="2400" b="1" i="1" dirty="0" smtClean="0">
                        <a:solidFill>
                          <a:schemeClr val="tx1"/>
                        </a:solidFill>
                        <a:latin typeface="Cambria Math" panose="02040503050406030204" pitchFamily="18" charset="0"/>
                        <a:ea typeface="Cambria Math" panose="02040503050406030204" pitchFamily="18" charset="0"/>
                      </a:rPr>
                      <m:t>→</m:t>
                    </m:r>
                  </m:oMath>
                </a14:m>
                <a:r>
                  <a:rPr lang="en-US" altLang="zh-CN" sz="2400" b="1" dirty="0">
                    <a:latin typeface="宋体" panose="02010600030101010101" pitchFamily="2" charset="-122"/>
                  </a:rPr>
                  <a:t>B</a:t>
                </a:r>
                <a:r>
                  <a:rPr lang="zh-CN" altLang="en-US" sz="2400" b="1" dirty="0">
                    <a:latin typeface="宋体" panose="02010600030101010101" pitchFamily="2" charset="-122"/>
                  </a:rPr>
                  <a:t>在数据库</a:t>
                </a:r>
                <a:r>
                  <a:rPr lang="en-US" altLang="zh-CN" sz="2400" b="1" dirty="0">
                    <a:latin typeface="宋体" panose="02010600030101010101" pitchFamily="2" charset="-122"/>
                  </a:rPr>
                  <a:t>D</a:t>
                </a:r>
                <a:r>
                  <a:rPr lang="zh-CN" altLang="en-US" sz="2400" b="1" dirty="0">
                    <a:latin typeface="宋体" panose="02010600030101010101" pitchFamily="2" charset="-122"/>
                  </a:rPr>
                  <a:t>中具有支持度</a:t>
                </a:r>
                <a:r>
                  <a:rPr lang="en-US" altLang="zh-CN" sz="2400" b="1" dirty="0">
                    <a:latin typeface="宋体" panose="02010600030101010101" pitchFamily="2" charset="-122"/>
                  </a:rPr>
                  <a:t>S</a:t>
                </a:r>
                <a:r>
                  <a:rPr lang="zh-CN" altLang="en-US" sz="2400" b="1" dirty="0">
                    <a:latin typeface="宋体" panose="02010600030101010101" pitchFamily="2" charset="-122"/>
                  </a:rPr>
                  <a:t>，即概率</a:t>
                </a:r>
                <a:r>
                  <a:rPr lang="en-US" altLang="zh-CN" sz="2400" b="1" dirty="0">
                    <a:latin typeface="宋体" panose="02010600030101010101" pitchFamily="2" charset="-122"/>
                  </a:rPr>
                  <a:t>P(AB)</a:t>
                </a:r>
                <a:r>
                  <a:rPr lang="zh-CN" altLang="en-US" sz="2400" b="1" dirty="0">
                    <a:latin typeface="宋体" panose="02010600030101010101" pitchFamily="2" charset="-122"/>
                  </a:rPr>
                  <a:t>，即：</a:t>
                </a:r>
                <a:r>
                  <a:rPr lang="en-US" altLang="zh-CN" sz="2400" b="1" dirty="0">
                    <a:latin typeface="宋体" panose="02010600030101010101" pitchFamily="2" charset="-122"/>
                  </a:rPr>
                  <a:t>support(A</a:t>
                </a:r>
                <a14:m>
                  <m:oMath xmlns:m="http://schemas.openxmlformats.org/officeDocument/2006/math">
                    <m:r>
                      <a:rPr lang="en-US" altLang="zh-CN" sz="2400" b="1" i="1" dirty="0">
                        <a:latin typeface="Cambria Math" panose="02040503050406030204" pitchFamily="18" charset="0"/>
                        <a:ea typeface="Cambria Math" panose="02040503050406030204" pitchFamily="18" charset="0"/>
                      </a:rPr>
                      <m:t>→</m:t>
                    </m:r>
                  </m:oMath>
                </a14:m>
                <a:r>
                  <a:rPr lang="en-US" altLang="zh-CN" sz="2400" b="1" dirty="0">
                    <a:latin typeface="宋体" panose="02010600030101010101" pitchFamily="2" charset="-122"/>
                  </a:rPr>
                  <a:t>B)=P(AB)= </a:t>
                </a:r>
                <a14:m>
                  <m:oMath xmlns:m="http://schemas.openxmlformats.org/officeDocument/2006/math">
                    <m:f>
                      <m:fPr>
                        <m:ctrlPr>
                          <a:rPr lang="en-US" altLang="zh-CN" sz="2800" b="1" i="1" smtClean="0">
                            <a:latin typeface="Cambria Math" panose="02040503050406030204" pitchFamily="18" charset="0"/>
                          </a:rPr>
                        </m:ctrlPr>
                      </m:fPr>
                      <m:num>
                        <m:r>
                          <a:rPr lang="en-US" altLang="zh-CN" sz="2800" b="1" i="1">
                            <a:latin typeface="Cambria Math" panose="02040503050406030204" pitchFamily="18" charset="0"/>
                          </a:rPr>
                          <m:t>|</m:t>
                        </m:r>
                        <m:r>
                          <m:rPr>
                            <m:sty m:val="p"/>
                          </m:rPr>
                          <a:rPr lang="en-US" altLang="zh-CN" sz="2800" b="1" i="1" smtClean="0">
                            <a:latin typeface="Cambria Math" panose="02040503050406030204" pitchFamily="18" charset="0"/>
                          </a:rPr>
                          <m:t>AB</m:t>
                        </m:r>
                        <m:r>
                          <a:rPr lang="en-US" altLang="zh-CN" sz="2800" b="1" i="1" smtClean="0">
                            <a:latin typeface="Cambria Math" panose="02040503050406030204" pitchFamily="18" charset="0"/>
                          </a:rPr>
                          <m:t>|</m:t>
                        </m:r>
                      </m:num>
                      <m:den>
                        <m:r>
                          <a:rPr lang="en-US" altLang="zh-CN" sz="2800" b="1" i="1">
                            <a:latin typeface="Cambria Math" panose="02040503050406030204" pitchFamily="18" charset="0"/>
                          </a:rPr>
                          <m:t>|</m:t>
                        </m:r>
                        <m:r>
                          <m:rPr>
                            <m:sty m:val="p"/>
                          </m:rPr>
                          <a:rPr lang="en-US" altLang="zh-CN" sz="2800" b="1" i="1" smtClean="0">
                            <a:latin typeface="Cambria Math" panose="02040503050406030204" pitchFamily="18" charset="0"/>
                          </a:rPr>
                          <m:t>D</m:t>
                        </m:r>
                        <m:r>
                          <a:rPr lang="en-US" altLang="zh-CN" sz="2800" b="1" i="1" smtClean="0">
                            <a:latin typeface="Cambria Math" panose="02040503050406030204" pitchFamily="18" charset="0"/>
                          </a:rPr>
                          <m:t>|</m:t>
                        </m:r>
                      </m:den>
                    </m:f>
                  </m:oMath>
                </a14:m>
                <a:endParaRPr lang="en-US" altLang="zh-CN" sz="2400" b="1" dirty="0">
                  <a:latin typeface="宋体" panose="02010600030101010101" pitchFamily="2" charset="-122"/>
                </a:endParaRPr>
              </a:p>
            </p:txBody>
          </p:sp>
        </mc:Choice>
        <mc:Fallback>
          <p:sp>
            <p:nvSpPr>
              <p:cNvPr id="10" name="矩形 1"/>
              <p:cNvSpPr>
                <a:spLocks noRot="1" noChangeAspect="1" noMove="1" noResize="1" noEditPoints="1" noAdjustHandles="1" noChangeArrowheads="1" noChangeShapeType="1" noTextEdit="1"/>
              </p:cNvSpPr>
              <p:nvPr/>
            </p:nvSpPr>
            <p:spPr bwMode="auto">
              <a:xfrm>
                <a:off x="460276" y="2709414"/>
                <a:ext cx="6909692" cy="1248483"/>
              </a:xfrm>
              <a:prstGeom prst="rect">
                <a:avLst/>
              </a:prstGeom>
              <a:blipFill rotWithShape="1">
                <a:blip r:embed="rId1"/>
                <a:stretch>
                  <a:fillRect l="-8" t="-40" r="2" b="46"/>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12" name="矩形 1"/>
          <p:cNvSpPr>
            <a:spLocks noChangeArrowheads="1"/>
          </p:cNvSpPr>
          <p:nvPr/>
        </p:nvSpPr>
        <p:spPr bwMode="auto">
          <a:xfrm>
            <a:off x="486936" y="4047141"/>
            <a:ext cx="4517112" cy="1261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nSpc>
                <a:spcPct val="110000"/>
              </a:lnSpc>
              <a:spcBef>
                <a:spcPct val="0"/>
              </a:spcBef>
              <a:buClrTx/>
              <a:buSzTx/>
              <a:buNone/>
            </a:pPr>
            <a:r>
              <a:rPr lang="zh-CN" altLang="en-US" sz="2400" b="1" dirty="0">
                <a:latin typeface="宋体" panose="02010600030101010101" pitchFamily="2" charset="-122"/>
              </a:rPr>
              <a:t>其中</a:t>
            </a:r>
            <a:r>
              <a:rPr lang="en-US" altLang="zh-CN" sz="2400" b="1" dirty="0">
                <a:latin typeface="宋体" panose="02010600030101010101" pitchFamily="2" charset="-122"/>
              </a:rPr>
              <a:t>|D|</a:t>
            </a:r>
            <a:r>
              <a:rPr lang="zh-CN" altLang="en-US" sz="2400" b="1" dirty="0">
                <a:latin typeface="宋体" panose="02010600030101010101" pitchFamily="2" charset="-122"/>
              </a:rPr>
              <a:t>表示事务数据库中</a:t>
            </a:r>
            <a:r>
              <a:rPr lang="en-US" altLang="zh-CN" sz="2400" b="1" dirty="0">
                <a:latin typeface="宋体" panose="02010600030101010101" pitchFamily="2" charset="-122"/>
              </a:rPr>
              <a:t>D</a:t>
            </a:r>
            <a:r>
              <a:rPr lang="zh-CN" altLang="en-US" sz="2400" b="1" dirty="0">
                <a:latin typeface="宋体" panose="02010600030101010101" pitchFamily="2" charset="-122"/>
              </a:rPr>
              <a:t>的个数，</a:t>
            </a:r>
            <a:r>
              <a:rPr lang="en-US" altLang="zh-CN" sz="2400" b="1" dirty="0">
                <a:latin typeface="宋体" panose="02010600030101010101" pitchFamily="2" charset="-122"/>
              </a:rPr>
              <a:t>|AB|</a:t>
            </a:r>
            <a:r>
              <a:rPr lang="zh-CN" altLang="en-US" sz="2400" b="1" dirty="0">
                <a:latin typeface="宋体" panose="02010600030101010101" pitchFamily="2" charset="-122"/>
              </a:rPr>
              <a:t>表示</a:t>
            </a:r>
            <a:r>
              <a:rPr lang="en-US" altLang="zh-CN" sz="2400" b="1" dirty="0">
                <a:latin typeface="宋体" panose="02010600030101010101" pitchFamily="2" charset="-122"/>
              </a:rPr>
              <a:t>A</a:t>
            </a:r>
            <a:r>
              <a:rPr lang="zh-CN" altLang="en-US" sz="2400" b="1" dirty="0">
                <a:latin typeface="宋体" panose="02010600030101010101" pitchFamily="2" charset="-122"/>
              </a:rPr>
              <a:t>、</a:t>
            </a:r>
            <a:r>
              <a:rPr lang="en-US" altLang="zh-CN" sz="2400" b="1" dirty="0">
                <a:latin typeface="宋体" panose="02010600030101010101" pitchFamily="2" charset="-122"/>
              </a:rPr>
              <a:t>B</a:t>
            </a:r>
            <a:r>
              <a:rPr lang="zh-CN" altLang="en-US" sz="2400" b="1" dirty="0">
                <a:latin typeface="宋体" panose="02010600030101010101" pitchFamily="2" charset="-122"/>
              </a:rPr>
              <a:t>两个项集同时发生的事务个数。</a:t>
            </a:r>
            <a:endParaRPr lang="en-US" altLang="zh-CN" sz="2400" b="1" dirty="0">
              <a:solidFill>
                <a:srgbClr val="FF0000"/>
              </a:solidFill>
              <a:latin typeface="宋体" panose="02010600030101010101" pitchFamily="2" charset="-122"/>
            </a:endParaRPr>
          </a:p>
        </p:txBody>
      </p:sp>
      <p:sp>
        <p:nvSpPr>
          <p:cNvPr id="2" name="矩形 1"/>
          <p:cNvSpPr/>
          <p:nvPr/>
        </p:nvSpPr>
        <p:spPr>
          <a:xfrm>
            <a:off x="5148064" y="3861048"/>
            <a:ext cx="3995936" cy="29969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5425400" y="4732576"/>
            <a:ext cx="2026920" cy="1152128"/>
          </a:xfrm>
          <a:prstGeom prst="ellipse">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6716196" y="4715935"/>
            <a:ext cx="2026920" cy="1152128"/>
          </a:xfrm>
          <a:prstGeom prst="ellipse">
            <a:avLst/>
          </a:prstGeom>
          <a:solidFill>
            <a:srgbClr val="FFFF00">
              <a:alpha val="22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p:nvCxnSpPr>
        <p:spPr>
          <a:xfrm>
            <a:off x="7956376" y="5445224"/>
            <a:ext cx="72008" cy="7200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7556708" y="6188124"/>
            <a:ext cx="1620004" cy="646331"/>
          </a:xfrm>
          <a:prstGeom prst="rect">
            <a:avLst/>
          </a:prstGeom>
          <a:noFill/>
        </p:spPr>
        <p:txBody>
          <a:bodyPr wrap="square" rtlCol="0">
            <a:spAutoFit/>
          </a:bodyPr>
          <a:lstStyle/>
          <a:p>
            <a:r>
              <a:rPr lang="en-US" altLang="zh-CN" dirty="0"/>
              <a:t>Customer buys B</a:t>
            </a:r>
            <a:endParaRPr lang="zh-CN" altLang="en-US" dirty="0"/>
          </a:p>
        </p:txBody>
      </p:sp>
      <p:cxnSp>
        <p:nvCxnSpPr>
          <p:cNvPr id="14" name="直接连接符 13"/>
          <p:cNvCxnSpPr/>
          <p:nvPr/>
        </p:nvCxnSpPr>
        <p:spPr>
          <a:xfrm>
            <a:off x="6106762" y="5422404"/>
            <a:ext cx="72008" cy="7200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5707094" y="6165304"/>
            <a:ext cx="1620004" cy="646331"/>
          </a:xfrm>
          <a:prstGeom prst="rect">
            <a:avLst/>
          </a:prstGeom>
          <a:noFill/>
        </p:spPr>
        <p:txBody>
          <a:bodyPr wrap="square" rtlCol="0">
            <a:spAutoFit/>
          </a:bodyPr>
          <a:lstStyle/>
          <a:p>
            <a:r>
              <a:rPr lang="en-US" altLang="zh-CN" dirty="0"/>
              <a:t>Customer buys A</a:t>
            </a:r>
            <a:endParaRPr lang="zh-CN" altLang="en-US" dirty="0"/>
          </a:p>
        </p:txBody>
      </p:sp>
      <p:cxnSp>
        <p:nvCxnSpPr>
          <p:cNvPr id="16" name="直接连接符 15"/>
          <p:cNvCxnSpPr/>
          <p:nvPr/>
        </p:nvCxnSpPr>
        <p:spPr>
          <a:xfrm>
            <a:off x="6971848" y="4612954"/>
            <a:ext cx="72008" cy="7200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6444148" y="3954792"/>
            <a:ext cx="1620004" cy="646331"/>
          </a:xfrm>
          <a:prstGeom prst="rect">
            <a:avLst/>
          </a:prstGeom>
          <a:noFill/>
        </p:spPr>
        <p:txBody>
          <a:bodyPr wrap="square" rtlCol="0">
            <a:spAutoFit/>
          </a:bodyPr>
          <a:lstStyle/>
          <a:p>
            <a:r>
              <a:rPr lang="en-US" altLang="zh-CN" dirty="0"/>
              <a:t>Customer buys both</a:t>
            </a:r>
            <a:endParaRPr lang="zh-CN" altLang="en-US" dirty="0"/>
          </a:p>
        </p:txBody>
      </p:sp>
    </p:spTree>
  </p:cSld>
  <p:clrMapOvr>
    <a:masterClrMapping/>
  </p:clrMapOvr>
  <p:transition/>
</p:sld>
</file>

<file path=ppt/tags/tag1.xml><?xml version="1.0" encoding="utf-8"?>
<p:tagLst xmlns:p="http://schemas.openxmlformats.org/presentationml/2006/main">
  <p:tag name="COMMONDATA" val="eyJoZGlkIjoiZTQ4ODQwNThiYTg4YTBlNDhkZDRmNGNiNWM5NWE1YzAifQ=="/>
  <p:tag name="commondata" val="eyJoZGlkIjoiY2JjMzIzZWU1Y2NiOTY3M2UyMTYzNGY2MzBlNWVlZGEifQ=="/>
</p:tagLst>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Concourse</Template>
  <TotalTime>0</TotalTime>
  <Words>9965</Words>
  <Application>WPS 演示</Application>
  <PresentationFormat>全屏显示(4:3)</PresentationFormat>
  <Paragraphs>1099</Paragraphs>
  <Slides>46</Slides>
  <Notes>32</Notes>
  <HiddenSlides>0</HiddenSlides>
  <MMClips>0</MMClips>
  <ScaleCrop>false</ScaleCrop>
  <HeadingPairs>
    <vt:vector size="6" baseType="variant">
      <vt:variant>
        <vt:lpstr>已用的字体</vt:lpstr>
      </vt:variant>
      <vt:variant>
        <vt:i4>17</vt:i4>
      </vt:variant>
      <vt:variant>
        <vt:lpstr>主题</vt:lpstr>
      </vt:variant>
      <vt:variant>
        <vt:i4>2</vt:i4>
      </vt:variant>
      <vt:variant>
        <vt:lpstr>幻灯片标题</vt:lpstr>
      </vt:variant>
      <vt:variant>
        <vt:i4>46</vt:i4>
      </vt:variant>
    </vt:vector>
  </HeadingPairs>
  <TitlesOfParts>
    <vt:vector size="65" baseType="lpstr">
      <vt:lpstr>Arial</vt:lpstr>
      <vt:lpstr>宋体</vt:lpstr>
      <vt:lpstr>Wingdings</vt:lpstr>
      <vt:lpstr>Arial Black</vt:lpstr>
      <vt:lpstr>Times New Roman</vt:lpstr>
      <vt:lpstr>Tahoma</vt:lpstr>
      <vt:lpstr>PMingLiU</vt:lpstr>
      <vt:lpstr>PMingLiU-ExtB</vt:lpstr>
      <vt:lpstr>Calibri</vt:lpstr>
      <vt:lpstr>微软雅黑</vt:lpstr>
      <vt:lpstr>仿宋_GB2312</vt:lpstr>
      <vt:lpstr>仿宋</vt:lpstr>
      <vt:lpstr>宋体 (正文)</vt:lpstr>
      <vt:lpstr>黑体</vt:lpstr>
      <vt:lpstr>Cambria Math</vt:lpstr>
      <vt:lpstr>Arial Unicode MS</vt:lpstr>
      <vt:lpstr>Calibri Light</vt:lpstr>
      <vt:lpstr>Pixel</vt:lpstr>
      <vt:lpstr>1_Office 主题​​</vt:lpstr>
      <vt:lpstr>PowerPoint 演示文稿</vt:lpstr>
      <vt:lpstr>第六章  关联挖掘</vt:lpstr>
      <vt:lpstr>第 6 章 关联规则</vt:lpstr>
      <vt:lpstr>PowerPoint 演示文稿</vt:lpstr>
      <vt:lpstr>PowerPoint 演示文稿</vt:lpstr>
      <vt:lpstr>6.1.2、关联规则的概念</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Zhejiang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Architecture</dc:title>
  <dc:creator>Keykey</dc:creator>
  <cp:lastModifiedBy>张子洋</cp:lastModifiedBy>
  <cp:revision>558</cp:revision>
  <dcterms:created xsi:type="dcterms:W3CDTF">2004-02-06T08:11:00Z</dcterms:created>
  <dcterms:modified xsi:type="dcterms:W3CDTF">2024-11-07T01:44:15Z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B9BC4BD8108E461E9A1650B42CC11EA7_12</vt:lpwstr>
  </property>
  <property fmtid="{D5CDD505-2E9C-101B-9397-08002B2CF9AE}" pid="3" name="KSOProductBuildVer">
    <vt:lpwstr>2052-12.1.0.15712</vt:lpwstr>
  </property>
</Properties>
</file>