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Lst>
  <p:notesMasterIdLst>
    <p:notesMasterId r:id="rId6"/>
  </p:notesMasterIdLst>
  <p:sldIdLst>
    <p:sldId id="495" r:id="rId5"/>
    <p:sldId id="348" r:id="rId7"/>
    <p:sldId id="361" r:id="rId8"/>
    <p:sldId id="363" r:id="rId9"/>
    <p:sldId id="453" r:id="rId10"/>
    <p:sldId id="364" r:id="rId11"/>
    <p:sldId id="365" r:id="rId12"/>
    <p:sldId id="366" r:id="rId13"/>
    <p:sldId id="496" r:id="rId14"/>
    <p:sldId id="368" r:id="rId15"/>
    <p:sldId id="501" r:id="rId16"/>
    <p:sldId id="369" r:id="rId17"/>
    <p:sldId id="370" r:id="rId18"/>
    <p:sldId id="371" r:id="rId19"/>
    <p:sldId id="372" r:id="rId20"/>
    <p:sldId id="373" r:id="rId21"/>
    <p:sldId id="374" r:id="rId22"/>
    <p:sldId id="375" r:id="rId23"/>
    <p:sldId id="421" r:id="rId24"/>
    <p:sldId id="420" r:id="rId25"/>
    <p:sldId id="422" r:id="rId26"/>
    <p:sldId id="376" r:id="rId27"/>
    <p:sldId id="502" r:id="rId28"/>
    <p:sldId id="424" r:id="rId29"/>
    <p:sldId id="377" r:id="rId30"/>
    <p:sldId id="425" r:id="rId31"/>
    <p:sldId id="379" r:id="rId32"/>
    <p:sldId id="380" r:id="rId33"/>
    <p:sldId id="382" r:id="rId34"/>
    <p:sldId id="497" r:id="rId35"/>
    <p:sldId id="383" r:id="rId36"/>
    <p:sldId id="503" r:id="rId37"/>
    <p:sldId id="437" r:id="rId38"/>
    <p:sldId id="426" r:id="rId39"/>
    <p:sldId id="454" r:id="rId40"/>
    <p:sldId id="457" r:id="rId41"/>
    <p:sldId id="456" r:id="rId42"/>
    <p:sldId id="455" r:id="rId43"/>
    <p:sldId id="526" r:id="rId44"/>
    <p:sldId id="527" r:id="rId45"/>
    <p:sldId id="528" r:id="rId46"/>
    <p:sldId id="529" r:id="rId47"/>
    <p:sldId id="530" r:id="rId48"/>
    <p:sldId id="386" r:id="rId49"/>
    <p:sldId id="387" r:id="rId50"/>
    <p:sldId id="388" r:id="rId51"/>
    <p:sldId id="389" r:id="rId52"/>
    <p:sldId id="390" r:id="rId53"/>
    <p:sldId id="436" r:id="rId54"/>
    <p:sldId id="418" r:id="rId55"/>
    <p:sldId id="498" r:id="rId56"/>
    <p:sldId id="391" r:id="rId57"/>
    <p:sldId id="393" r:id="rId58"/>
    <p:sldId id="504" r:id="rId59"/>
    <p:sldId id="394" r:id="rId60"/>
    <p:sldId id="438" r:id="rId61"/>
    <p:sldId id="507" r:id="rId62"/>
    <p:sldId id="508" r:id="rId63"/>
    <p:sldId id="509" r:id="rId64"/>
    <p:sldId id="511" r:id="rId65"/>
    <p:sldId id="395" r:id="rId66"/>
    <p:sldId id="439" r:id="rId67"/>
    <p:sldId id="396" r:id="rId68"/>
    <p:sldId id="397" r:id="rId69"/>
    <p:sldId id="510" r:id="rId70"/>
    <p:sldId id="523" r:id="rId71"/>
    <p:sldId id="524" r:id="rId72"/>
    <p:sldId id="525" r:id="rId73"/>
    <p:sldId id="512" r:id="rId74"/>
    <p:sldId id="513" r:id="rId75"/>
    <p:sldId id="514" r:id="rId76"/>
    <p:sldId id="515" r:id="rId77"/>
    <p:sldId id="516" r:id="rId78"/>
    <p:sldId id="517" r:id="rId79"/>
    <p:sldId id="499" r:id="rId80"/>
    <p:sldId id="419" r:id="rId81"/>
    <p:sldId id="440" r:id="rId82"/>
    <p:sldId id="400" r:id="rId83"/>
    <p:sldId id="441" r:id="rId84"/>
    <p:sldId id="518" r:id="rId85"/>
    <p:sldId id="519" r:id="rId86"/>
    <p:sldId id="520" r:id="rId87"/>
    <p:sldId id="521" r:id="rId88"/>
    <p:sldId id="398" r:id="rId89"/>
    <p:sldId id="406" r:id="rId90"/>
    <p:sldId id="442" r:id="rId91"/>
    <p:sldId id="443" r:id="rId92"/>
    <p:sldId id="500" r:id="rId93"/>
    <p:sldId id="408" r:id="rId94"/>
    <p:sldId id="409" r:id="rId95"/>
    <p:sldId id="444" r:id="rId96"/>
    <p:sldId id="505" r:id="rId97"/>
    <p:sldId id="410" r:id="rId98"/>
    <p:sldId id="411" r:id="rId99"/>
    <p:sldId id="506" r:id="rId100"/>
    <p:sldId id="433" r:id="rId101"/>
  </p:sldIdLst>
  <p:sldSz cx="9144000" cy="6858000" type="screen4x3"/>
  <p:notesSz cx="6858000" cy="9144000"/>
  <p:custDataLst>
    <p:tags r:id="rId105"/>
  </p:custDataLst>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88834"/>
    <a:srgbClr val="0000FF"/>
    <a:srgbClr val="B8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724" autoAdjust="0"/>
    <p:restoredTop sz="77220" autoAdjust="0"/>
  </p:normalViewPr>
  <p:slideViewPr>
    <p:cSldViewPr showGuides="1">
      <p:cViewPr varScale="1">
        <p:scale>
          <a:sx n="71" d="100"/>
          <a:sy n="71" d="100"/>
        </p:scale>
        <p:origin x="3404" y="4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7080"/>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4.xml"/><Relationship Id="rId98" Type="http://schemas.openxmlformats.org/officeDocument/2006/relationships/slide" Target="slides/slide93.xml"/><Relationship Id="rId97" Type="http://schemas.openxmlformats.org/officeDocument/2006/relationships/slide" Target="slides/slide92.xml"/><Relationship Id="rId96" Type="http://schemas.openxmlformats.org/officeDocument/2006/relationships/slide" Target="slides/slide91.xml"/><Relationship Id="rId95" Type="http://schemas.openxmlformats.org/officeDocument/2006/relationships/slide" Target="slides/slide90.xml"/><Relationship Id="rId94" Type="http://schemas.openxmlformats.org/officeDocument/2006/relationships/slide" Target="slides/slide89.xml"/><Relationship Id="rId93" Type="http://schemas.openxmlformats.org/officeDocument/2006/relationships/slide" Target="slides/slide88.xml"/><Relationship Id="rId92" Type="http://schemas.openxmlformats.org/officeDocument/2006/relationships/slide" Target="slides/slide87.xml"/><Relationship Id="rId91" Type="http://schemas.openxmlformats.org/officeDocument/2006/relationships/slide" Target="slides/slide86.xml"/><Relationship Id="rId90" Type="http://schemas.openxmlformats.org/officeDocument/2006/relationships/slide" Target="slides/slide85.xml"/><Relationship Id="rId9" Type="http://schemas.openxmlformats.org/officeDocument/2006/relationships/slide" Target="slides/slide4.xml"/><Relationship Id="rId89" Type="http://schemas.openxmlformats.org/officeDocument/2006/relationships/slide" Target="slides/slide84.xml"/><Relationship Id="rId88" Type="http://schemas.openxmlformats.org/officeDocument/2006/relationships/slide" Target="slides/slide83.xml"/><Relationship Id="rId87" Type="http://schemas.openxmlformats.org/officeDocument/2006/relationships/slide" Target="slides/slide82.xml"/><Relationship Id="rId86" Type="http://schemas.openxmlformats.org/officeDocument/2006/relationships/slide" Target="slides/slide81.xml"/><Relationship Id="rId85" Type="http://schemas.openxmlformats.org/officeDocument/2006/relationships/slide" Target="slides/slide80.xml"/><Relationship Id="rId84" Type="http://schemas.openxmlformats.org/officeDocument/2006/relationships/slide" Target="slides/slide79.xml"/><Relationship Id="rId83" Type="http://schemas.openxmlformats.org/officeDocument/2006/relationships/slide" Target="slides/slide78.xml"/><Relationship Id="rId82" Type="http://schemas.openxmlformats.org/officeDocument/2006/relationships/slide" Target="slides/slide77.xml"/><Relationship Id="rId81" Type="http://schemas.openxmlformats.org/officeDocument/2006/relationships/slide" Target="slides/slide76.xml"/><Relationship Id="rId80" Type="http://schemas.openxmlformats.org/officeDocument/2006/relationships/slide" Target="slides/slide75.xml"/><Relationship Id="rId8" Type="http://schemas.openxmlformats.org/officeDocument/2006/relationships/slide" Target="slides/slide3.xml"/><Relationship Id="rId79" Type="http://schemas.openxmlformats.org/officeDocument/2006/relationships/slide" Target="slides/slide74.xml"/><Relationship Id="rId78" Type="http://schemas.openxmlformats.org/officeDocument/2006/relationships/slide" Target="slides/slide73.xml"/><Relationship Id="rId77" Type="http://schemas.openxmlformats.org/officeDocument/2006/relationships/slide" Target="slides/slide72.xml"/><Relationship Id="rId76" Type="http://schemas.openxmlformats.org/officeDocument/2006/relationships/slide" Target="slides/slide71.xml"/><Relationship Id="rId75" Type="http://schemas.openxmlformats.org/officeDocument/2006/relationships/slide" Target="slides/slide70.xml"/><Relationship Id="rId74" Type="http://schemas.openxmlformats.org/officeDocument/2006/relationships/slide" Target="slides/slide69.xml"/><Relationship Id="rId73" Type="http://schemas.openxmlformats.org/officeDocument/2006/relationships/slide" Target="slides/slide68.xml"/><Relationship Id="rId72" Type="http://schemas.openxmlformats.org/officeDocument/2006/relationships/slide" Target="slides/slide67.xml"/><Relationship Id="rId71" Type="http://schemas.openxmlformats.org/officeDocument/2006/relationships/slide" Target="slides/slide66.xml"/><Relationship Id="rId70" Type="http://schemas.openxmlformats.org/officeDocument/2006/relationships/slide" Target="slides/slide65.xml"/><Relationship Id="rId7" Type="http://schemas.openxmlformats.org/officeDocument/2006/relationships/slide" Target="slides/slide2.xml"/><Relationship Id="rId69" Type="http://schemas.openxmlformats.org/officeDocument/2006/relationships/slide" Target="slides/slide64.xml"/><Relationship Id="rId68" Type="http://schemas.openxmlformats.org/officeDocument/2006/relationships/slide" Target="slides/slide63.xml"/><Relationship Id="rId67" Type="http://schemas.openxmlformats.org/officeDocument/2006/relationships/slide" Target="slides/slide62.xml"/><Relationship Id="rId66" Type="http://schemas.openxmlformats.org/officeDocument/2006/relationships/slide" Target="slides/slide61.xml"/><Relationship Id="rId65" Type="http://schemas.openxmlformats.org/officeDocument/2006/relationships/slide" Target="slides/slide60.xml"/><Relationship Id="rId64" Type="http://schemas.openxmlformats.org/officeDocument/2006/relationships/slide" Target="slides/slide59.xml"/><Relationship Id="rId63" Type="http://schemas.openxmlformats.org/officeDocument/2006/relationships/slide" Target="slides/slide58.xml"/><Relationship Id="rId62" Type="http://schemas.openxmlformats.org/officeDocument/2006/relationships/slide" Target="slides/slide57.xml"/><Relationship Id="rId61" Type="http://schemas.openxmlformats.org/officeDocument/2006/relationships/slide" Target="slides/slide56.xml"/><Relationship Id="rId60" Type="http://schemas.openxmlformats.org/officeDocument/2006/relationships/slide" Target="slides/slide55.xml"/><Relationship Id="rId6" Type="http://schemas.openxmlformats.org/officeDocument/2006/relationships/notesMaster" Target="notesMasters/notesMaster1.xml"/><Relationship Id="rId59" Type="http://schemas.openxmlformats.org/officeDocument/2006/relationships/slide" Target="slides/slide54.xml"/><Relationship Id="rId58" Type="http://schemas.openxmlformats.org/officeDocument/2006/relationships/slide" Target="slides/slide53.xml"/><Relationship Id="rId57" Type="http://schemas.openxmlformats.org/officeDocument/2006/relationships/slide" Target="slides/slide52.xml"/><Relationship Id="rId56" Type="http://schemas.openxmlformats.org/officeDocument/2006/relationships/slide" Target="slides/slide51.xml"/><Relationship Id="rId55" Type="http://schemas.openxmlformats.org/officeDocument/2006/relationships/slide" Target="slides/slide50.xml"/><Relationship Id="rId54" Type="http://schemas.openxmlformats.org/officeDocument/2006/relationships/slide" Target="slides/slide49.xml"/><Relationship Id="rId53" Type="http://schemas.openxmlformats.org/officeDocument/2006/relationships/slide" Target="slides/slide48.xml"/><Relationship Id="rId52" Type="http://schemas.openxmlformats.org/officeDocument/2006/relationships/slide" Target="slides/slide47.xml"/><Relationship Id="rId51" Type="http://schemas.openxmlformats.org/officeDocument/2006/relationships/slide" Target="slides/slide46.xml"/><Relationship Id="rId50" Type="http://schemas.openxmlformats.org/officeDocument/2006/relationships/slide" Target="slides/slide45.xml"/><Relationship Id="rId5" Type="http://schemas.openxmlformats.org/officeDocument/2006/relationships/slide" Target="slides/slide1.xml"/><Relationship Id="rId49" Type="http://schemas.openxmlformats.org/officeDocument/2006/relationships/slide" Target="slides/slide44.xml"/><Relationship Id="rId48" Type="http://schemas.openxmlformats.org/officeDocument/2006/relationships/slide" Target="slides/slide43.xml"/><Relationship Id="rId47" Type="http://schemas.openxmlformats.org/officeDocument/2006/relationships/slide" Target="slides/slide42.xml"/><Relationship Id="rId46" Type="http://schemas.openxmlformats.org/officeDocument/2006/relationships/slide" Target="slides/slide41.xml"/><Relationship Id="rId45" Type="http://schemas.openxmlformats.org/officeDocument/2006/relationships/slide" Target="slides/slide40.xml"/><Relationship Id="rId44" Type="http://schemas.openxmlformats.org/officeDocument/2006/relationships/slide" Target="slides/slide39.xml"/><Relationship Id="rId43" Type="http://schemas.openxmlformats.org/officeDocument/2006/relationships/slide" Target="slides/slide38.xml"/><Relationship Id="rId42" Type="http://schemas.openxmlformats.org/officeDocument/2006/relationships/slide" Target="slides/slide37.xml"/><Relationship Id="rId41" Type="http://schemas.openxmlformats.org/officeDocument/2006/relationships/slide" Target="slides/slide36.xml"/><Relationship Id="rId40" Type="http://schemas.openxmlformats.org/officeDocument/2006/relationships/slide" Target="slides/slide35.xml"/><Relationship Id="rId4" Type="http://schemas.openxmlformats.org/officeDocument/2006/relationships/slideMaster" Target="slideMasters/slideMaster3.xml"/><Relationship Id="rId39" Type="http://schemas.openxmlformats.org/officeDocument/2006/relationships/slide" Target="slides/slide34.xml"/><Relationship Id="rId38" Type="http://schemas.openxmlformats.org/officeDocument/2006/relationships/slide" Target="slides/slide33.xml"/><Relationship Id="rId37" Type="http://schemas.openxmlformats.org/officeDocument/2006/relationships/slide" Target="slides/slide32.xml"/><Relationship Id="rId36" Type="http://schemas.openxmlformats.org/officeDocument/2006/relationships/slide" Target="slides/slide31.xml"/><Relationship Id="rId35" Type="http://schemas.openxmlformats.org/officeDocument/2006/relationships/slide" Target="slides/slide30.xml"/><Relationship Id="rId34" Type="http://schemas.openxmlformats.org/officeDocument/2006/relationships/slide" Target="slides/slide29.xml"/><Relationship Id="rId33" Type="http://schemas.openxmlformats.org/officeDocument/2006/relationships/slide" Target="slides/slide28.xml"/><Relationship Id="rId32" Type="http://schemas.openxmlformats.org/officeDocument/2006/relationships/slide" Target="slides/slide27.xml"/><Relationship Id="rId31" Type="http://schemas.openxmlformats.org/officeDocument/2006/relationships/slide" Target="slides/slide26.xml"/><Relationship Id="rId30" Type="http://schemas.openxmlformats.org/officeDocument/2006/relationships/slide" Target="slides/slide25.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5" Type="http://schemas.openxmlformats.org/officeDocument/2006/relationships/tags" Target="tags/tag1.xml"/><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slide" Target="slides/slide96.xml"/><Relationship Id="rId100" Type="http://schemas.openxmlformats.org/officeDocument/2006/relationships/slide" Target="slides/slide95.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20204" pitchFamily="34" charset="0"/>
                <a:ea typeface="宋体" panose="02010600030101010101" pitchFamily="2" charset="-122"/>
              </a:defRPr>
            </a:lvl1pPr>
          </a:lstStyle>
          <a:p>
            <a:pPr>
              <a:defRPr/>
            </a:pPr>
            <a:fld id="{63A2A451-4960-4EF9-8AE6-406C055C1605}"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pPr>
              <a:defRPr/>
            </a:pPr>
            <a:fld id="{7564026E-72A8-4C80-8BE8-96037E7B28B6}"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370013" y="1141413"/>
            <a:ext cx="4114800" cy="3086100"/>
          </a:xfrm>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defRPr/>
            </a:pPr>
            <a:fld id="{3DE80291-01A3-406F-8604-7844AD21EA8F}" type="slidenum">
              <a:rPr kumimoji="0" lang="zh-CN" altLang="en-US" sz="1200" b="0" i="0" u="none" strike="noStrike" kern="1200" cap="none" spc="0" normalizeH="0" baseline="0" noProof="0" smtClean="0">
                <a:ln>
                  <a:noFill/>
                </a:ln>
                <a:solidFill>
                  <a:srgbClr val="000000"/>
                </a:solidFill>
                <a:effectLst/>
                <a:uLnTx/>
                <a:uFillTx/>
                <a:latin typeface="Tahoma" panose="020B0604030504040204" pitchFamily="34" charset="0"/>
                <a:ea typeface="宋体" panose="02010600030101010101" pitchFamily="2" charset="-122"/>
                <a:cs typeface="+mn-cs"/>
              </a:rPr>
            </a:fld>
            <a:endParaRPr kumimoji="0" lang="en-US" altLang="zh-CN" sz="1200" b="0" i="0" u="none" strike="noStrike" kern="1200" cap="none" spc="0" normalizeH="0" baseline="0" noProof="0" dirty="0">
              <a:ln>
                <a:noFill/>
              </a:ln>
              <a:solidFill>
                <a:srgbClr val="000000"/>
              </a:solidFill>
              <a:effectLst/>
              <a:uLnTx/>
              <a:uFillTx/>
              <a:latin typeface="Tahoma" panose="020B0604030504040204" pitchFamily="34" charset="0"/>
              <a:ea typeface="PMingLiU" panose="02020500000000000000" pitchFamily="18" charset="-12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a:solidFill>
                  <a:schemeClr val="tx1"/>
                </a:solidFill>
                <a:latin typeface="+mn-ea"/>
              </a:rPr>
              <a:t>（高斯分布的独立等同于不相关，最多有且仅有一个高斯分布，即随机噪声）</a:t>
            </a:r>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92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6500EDF-0D6D-466C-B5ED-A09E54C07E60}"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564026E-72A8-4C80-8BE8-96037E7B28B6}"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678EA8-8F8B-4B99-8987-7E9DD0A121EF}"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endParaRPr lang="zh-CN" altLang="en-US" dirty="0"/>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20D7D06-DF57-4346-9D8E-F10866F1A4F2}"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56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56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FB06468-1E01-4F33-9FEF-645E26FA5AC7}"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grpSp>
      <p:pic>
        <p:nvPicPr>
          <p:cNvPr id="18" name="图片 3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20638"/>
            <a:ext cx="19764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endParaRPr lang="zh-CN" altLang="en-US" noProof="0"/>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fld id="{14F2D75E-8CDA-46DD-8AC6-7CF5F4148A42}" type="datetimeFigureOut">
              <a:rPr lang="zh-CN" altLang="en-US"/>
            </a:fld>
            <a:endParaRPr lang="en-US" altLang="zh-CN"/>
          </a:p>
        </p:txBody>
      </p:sp>
      <p:sp>
        <p:nvSpPr>
          <p:cNvPr id="20" name="Rectangle 17"/>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p:cNvSpPr>
            <a:spLocks noGrp="1" noChangeArrowheads="1"/>
          </p:cNvSpPr>
          <p:nvPr>
            <p:ph type="sldNum" sz="quarter" idx="12"/>
          </p:nvPr>
        </p:nvSpPr>
        <p:spPr/>
        <p:txBody>
          <a:bodyPr/>
          <a:lstStyle>
            <a:lvl1pPr>
              <a:defRPr/>
            </a:lvl1pPr>
          </a:lstStyle>
          <a:p>
            <a:pPr>
              <a:defRPr/>
            </a:pPr>
            <a:fld id="{58EF8C2C-9C53-46E9-A3F7-FFD5D68A2E8C}" type="slidenum">
              <a:rPr lang="zh-CN" altLang="en-US"/>
            </a:fld>
            <a:endParaRPr lang="en-US" altLang="zh-CN"/>
          </a:p>
        </p:txBody>
      </p:sp>
    </p:spTree>
  </p:cSld>
  <p:clrMapOvr>
    <a:masterClrMapping/>
  </p:clrMapOvr>
  <p:transition>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9DF815E1-50CE-471B-A09A-06E1EFE07BAF}"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736A2167-7305-4857-AE0A-707B35CB5819}" type="datetimeFigureOut">
              <a:rPr lang="zh-CN" altLang="en-US"/>
            </a:fld>
            <a:endParaRPr lang="en-US" altLang="zh-CN"/>
          </a:p>
        </p:txBody>
      </p:sp>
    </p:spTree>
  </p:cSld>
  <p:clrMapOvr>
    <a:masterClrMapping/>
  </p:clrMapOvr>
  <p:transition>
    <p:push/>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A27B800C-35FE-4F9F-B8E5-7649378CF39A}"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E71B6870-888A-4662-AB44-418580C482FD}" type="datetimeFigureOut">
              <a:rPr lang="zh-CN" altLang="en-US"/>
            </a:fld>
            <a:endParaRPr lang="en-US" altLang="zh-CN"/>
          </a:p>
        </p:txBody>
      </p:sp>
    </p:spTree>
  </p:cSld>
  <p:clrMapOvr>
    <a:masterClrMapping/>
  </p:clrMapOvr>
  <p:transition>
    <p:push/>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4" name="Group 2"/>
          <p:cNvGrpSpPr/>
          <p:nvPr/>
        </p:nvGrpSpPr>
        <p:grpSpPr bwMode="auto">
          <a:xfrm>
            <a:off x="0" y="0"/>
            <a:ext cx="9144000" cy="6858000"/>
            <a:chOff x="0" y="0"/>
            <a:chExt cx="5760" cy="4320"/>
          </a:xfrm>
        </p:grpSpPr>
        <p:sp>
          <p:nvSpPr>
            <p:cNvPr id="5"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6"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nvGrpSpPr>
            <p:cNvPr id="7" name="Group 5"/>
            <p:cNvGrpSpPr/>
            <p:nvPr/>
          </p:nvGrpSpPr>
          <p:grpSpPr bwMode="auto">
            <a:xfrm>
              <a:off x="0" y="672"/>
              <a:ext cx="1806" cy="1989"/>
              <a:chOff x="0" y="672"/>
              <a:chExt cx="1806" cy="1989"/>
            </a:xfrm>
          </p:grpSpPr>
          <p:sp>
            <p:nvSpPr>
              <p:cNvPr id="8"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9"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1"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2"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3"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4"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5"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6"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7"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grpSp>
      </p:grpSp>
      <p:pic>
        <p:nvPicPr>
          <p:cNvPr id="18" name="图片 31"/>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175" y="20638"/>
            <a:ext cx="19764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43"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endParaRPr lang="zh-CN" altLang="en-US" noProof="0"/>
          </a:p>
        </p:txBody>
      </p:sp>
      <p:sp>
        <p:nvSpPr>
          <p:cNvPr id="129044"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endParaRPr lang="zh-CN" altLang="en-US" noProof="0"/>
          </a:p>
        </p:txBody>
      </p:sp>
      <p:sp>
        <p:nvSpPr>
          <p:cNvPr id="19" name="Rectangle 16"/>
          <p:cNvSpPr>
            <a:spLocks noGrp="1" noChangeArrowheads="1"/>
          </p:cNvSpPr>
          <p:nvPr>
            <p:ph type="dt" sz="half" idx="10"/>
          </p:nvPr>
        </p:nvSpPr>
        <p:spPr>
          <a:xfrm>
            <a:off x="457200" y="6248400"/>
            <a:ext cx="2133600" cy="457200"/>
          </a:xfrm>
        </p:spPr>
        <p:txBody>
          <a:bodyPr/>
          <a:lstStyle>
            <a:lvl1pPr>
              <a:defRPr/>
            </a:lvl1pPr>
          </a:lstStyle>
          <a:p>
            <a:pPr>
              <a:defRPr/>
            </a:pPr>
            <a:fld id="{14F2D75E-8CDA-46DD-8AC6-7CF5F4148A42}" type="datetimeFigureOut">
              <a:rPr lang="zh-CN" altLang="en-US" smtClean="0"/>
            </a:fld>
            <a:endParaRPr lang="en-US" altLang="zh-CN"/>
          </a:p>
        </p:txBody>
      </p:sp>
      <p:sp>
        <p:nvSpPr>
          <p:cNvPr id="20" name="Rectangle 17"/>
          <p:cNvSpPr>
            <a:spLocks noGrp="1" noChangeArrowheads="1"/>
          </p:cNvSpPr>
          <p:nvPr>
            <p:ph type="ftr" sz="quarter" idx="11"/>
          </p:nvPr>
        </p:nvSpPr>
        <p:spPr/>
        <p:txBody>
          <a:bodyPr/>
          <a:lstStyle>
            <a:lvl1pPr>
              <a:defRPr/>
            </a:lvl1pPr>
          </a:lstStyle>
          <a:p>
            <a:pPr>
              <a:defRPr/>
            </a:pPr>
            <a:endParaRPr lang="en-US" altLang="zh-CN"/>
          </a:p>
        </p:txBody>
      </p:sp>
      <p:sp>
        <p:nvSpPr>
          <p:cNvPr id="21" name="Rectangle 18"/>
          <p:cNvSpPr>
            <a:spLocks noGrp="1" noChangeArrowheads="1"/>
          </p:cNvSpPr>
          <p:nvPr>
            <p:ph type="sldNum" sz="quarter" idx="12"/>
          </p:nvPr>
        </p:nvSpPr>
        <p:spPr/>
        <p:txBody>
          <a:bodyPr/>
          <a:lstStyle>
            <a:lvl1pPr>
              <a:defRPr/>
            </a:lvl1pPr>
          </a:lstStyle>
          <a:p>
            <a:pPr>
              <a:defRPr/>
            </a:pPr>
            <a:fld id="{58EF8C2C-9C53-46E9-A3F7-FFD5D68A2E8C}" type="slidenum">
              <a:rPr lang="zh-CN" altLang="en-US" smtClean="0"/>
            </a:fld>
            <a:endParaRPr lang="en-US" altLang="zh-CN"/>
          </a:p>
        </p:txBody>
      </p:sp>
      <p:pic>
        <p:nvPicPr>
          <p:cNvPr id="22" name="图片 31"/>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3175" y="20638"/>
            <a:ext cx="1976438"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9AC7CADE-A1ED-4C26-9369-68193A095BB8}" type="slidenum">
              <a:rPr lang="zh-CN" altLang="en-US" smtClean="0"/>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53B19B3F-5773-466C-A44E-93884C3F724B}" type="datetimeFigureOut">
              <a:rPr lang="zh-CN" altLang="en-US" smtClean="0"/>
            </a:fld>
            <a:endParaRPr lang="en-US" altLang="zh-CN"/>
          </a:p>
        </p:txBody>
      </p:sp>
    </p:spTree>
  </p:cSld>
  <p:clrMapOvr>
    <a:masterClrMapping/>
  </p:clrMapOvr>
  <p:transition>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3F2229B9-B249-4B63-BC5B-62FEF3F7368C}" type="slidenum">
              <a:rPr lang="zh-CN" altLang="en-US" smtClean="0"/>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6A4F1312-99C2-4F3C-A490-957C6D605FD1}" type="datetimeFigureOut">
              <a:rPr lang="zh-CN" altLang="en-US" smtClean="0"/>
            </a:fld>
            <a:endParaRPr lang="en-US" altLang="zh-CN"/>
          </a:p>
        </p:txBody>
      </p:sp>
    </p:spTree>
  </p:cSld>
  <p:clrMapOvr>
    <a:masterClrMapping/>
  </p:clrMapOvr>
  <p:transition>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E897AE87-2091-438C-86A6-F7887A5617C4}" type="slidenum">
              <a:rPr lang="zh-CN" altLang="en-US" smtClean="0"/>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9A422B6C-225D-4CFA-ACEB-7D9AC3307E2E}" type="datetimeFigureOut">
              <a:rPr lang="zh-CN" altLang="en-US" smtClean="0"/>
            </a:fld>
            <a:endParaRPr lang="en-US" altLang="zh-CN"/>
          </a:p>
        </p:txBody>
      </p:sp>
    </p:spTree>
  </p:cSld>
  <p:clrMapOvr>
    <a:masterClrMapping/>
  </p:clrMapOvr>
  <p:transition>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BABA740D-DDA2-484E-A0A9-C29BE06272D9}" type="slidenum">
              <a:rPr lang="zh-CN" altLang="en-US" smtClean="0"/>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fld id="{A38AC6E0-D258-44CD-AE71-07F737A8D87C}" type="datetimeFigureOut">
              <a:rPr lang="zh-CN" altLang="en-US" smtClean="0"/>
            </a:fld>
            <a:endParaRPr lang="en-US" altLang="zh-CN"/>
          </a:p>
        </p:txBody>
      </p:sp>
    </p:spTree>
  </p:cSld>
  <p:clrMapOvr>
    <a:masterClrMapping/>
  </p:clrMapOvr>
  <p:transition>
    <p:push/>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5FA05922-30D6-4890-8654-7C94A3927A7B}" type="slidenum">
              <a:rPr lang="zh-CN" altLang="en-US" smtClean="0"/>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fld id="{8FD6E880-2682-4CD8-B862-FA83BF26B249}" type="datetimeFigureOut">
              <a:rPr lang="zh-CN" altLang="en-US" smtClean="0"/>
            </a:fld>
            <a:endParaRPr lang="en-US" altLang="zh-CN"/>
          </a:p>
        </p:txBody>
      </p:sp>
    </p:spTree>
  </p:cSld>
  <p:clrMapOvr>
    <a:masterClrMapping/>
  </p:clrMapOvr>
  <p:transition>
    <p:push/>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E40491A8-DE16-4FF4-B646-5F6A23D969CC}" type="slidenum">
              <a:rPr lang="zh-CN" altLang="en-US" smtClean="0"/>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fld id="{24002D9E-BCB2-4A8E-B6E4-E33A96E7B478}" type="datetimeFigureOut">
              <a:rPr lang="zh-CN" altLang="en-US" smtClean="0"/>
            </a:fld>
            <a:endParaRPr lang="en-US" altLang="zh-CN"/>
          </a:p>
        </p:txBody>
      </p:sp>
    </p:spTree>
  </p:cSld>
  <p:clrMapOvr>
    <a:masterClrMapping/>
  </p:clrMapOvr>
  <p:transition>
    <p:push/>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EF401BC2-75AB-4BED-98D4-45882D84A964}" type="slidenum">
              <a:rPr lang="zh-CN" altLang="en-US" smtClean="0"/>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F3455D44-10A9-4871-A9F6-C414A6A66043}" type="datetimeFigureOut">
              <a:rPr lang="zh-CN" altLang="en-US" smtClean="0"/>
            </a:fld>
            <a:endParaRPr lang="en-US" altLang="zh-CN"/>
          </a:p>
        </p:txBody>
      </p:sp>
    </p:spTree>
  </p:cSld>
  <p:clrMapOvr>
    <a:masterClrMapping/>
  </p:clrMapOvr>
  <p:transition>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9AC7CADE-A1ED-4C26-9369-68193A095BB8}"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53B19B3F-5773-466C-A44E-93884C3F724B}" type="datetimeFigureOut">
              <a:rPr lang="zh-CN" altLang="en-US"/>
            </a:fld>
            <a:endParaRPr lang="en-US" altLang="zh-CN"/>
          </a:p>
        </p:txBody>
      </p:sp>
    </p:spTree>
  </p:cSld>
  <p:clrMapOvr>
    <a:masterClrMapping/>
  </p:clrMapOvr>
  <p:transition>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BE63679E-C11B-46E0-B72F-5CBBAC14DFCD}" type="slidenum">
              <a:rPr lang="zh-CN" altLang="en-US" smtClean="0"/>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54A56A74-0398-4835-8EC6-2EF4BB877029}" type="datetimeFigureOut">
              <a:rPr lang="zh-CN" altLang="en-US" smtClean="0"/>
            </a:fld>
            <a:endParaRPr lang="en-US" altLang="zh-CN"/>
          </a:p>
        </p:txBody>
      </p:sp>
    </p:spTree>
  </p:cSld>
  <p:clrMapOvr>
    <a:masterClrMapping/>
  </p:clrMapOvr>
  <p:transition>
    <p:push/>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9DF815E1-50CE-471B-A09A-06E1EFE07BAF}" type="slidenum">
              <a:rPr lang="zh-CN" altLang="en-US" smtClean="0"/>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736A2167-7305-4857-AE0A-707B35CB5819}" type="datetimeFigureOut">
              <a:rPr lang="zh-CN" altLang="en-US" smtClean="0"/>
            </a:fld>
            <a:endParaRPr lang="en-US" altLang="zh-CN"/>
          </a:p>
        </p:txBody>
      </p:sp>
    </p:spTree>
  </p:cSld>
  <p:clrMapOvr>
    <a:masterClrMapping/>
  </p:clrMapOvr>
  <p:transition>
    <p:push/>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A27B800C-35FE-4F9F-B8E5-7649378CF39A}" type="slidenum">
              <a:rPr lang="zh-CN" altLang="en-US" smtClean="0"/>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E71B6870-888A-4662-AB44-418580C482FD}" type="datetimeFigureOut">
              <a:rPr lang="zh-CN" altLang="en-US" smtClean="0"/>
            </a:fld>
            <a:endParaRPr lang="en-US" altLang="zh-CN"/>
          </a:p>
        </p:txBody>
      </p:sp>
    </p:spTree>
  </p:cSld>
  <p:clrMapOvr>
    <a:masterClrMapping/>
  </p:clrMapOvr>
  <p:transition>
    <p:push/>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AA9BA72C-96CE-41D7-A9D7-766851BF38C9}"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77996905-FCBB-444E-A098-1D590ADDE7F0}"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E51B1FD8-0E63-4180-AB45-4C4C12068213}"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BBAD12CE-7ED6-491F-B375-180824C0EDD4}"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7" name="Date Placeholder 6"/>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8" name="Footer Placeholder 7"/>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9" name="Slide Number Placeholder 8"/>
          <p:cNvSpPr>
            <a:spLocks noGrp="1"/>
          </p:cNvSpPr>
          <p:nvPr>
            <p:ph type="sldNum" sz="quarter" idx="12"/>
          </p:nvPr>
        </p:nvSpPr>
        <p:spPr/>
        <p:txBody>
          <a:bodyPr/>
          <a:lstStyle/>
          <a:p>
            <a:pPr defTabSz="685800"/>
            <a:fld id="{ED8209CB-B2AB-4EC8-B75F-4A11313AA43B}"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Footer Placeholder 3"/>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Slide Number Placeholder 4"/>
          <p:cNvSpPr>
            <a:spLocks noGrp="1"/>
          </p:cNvSpPr>
          <p:nvPr>
            <p:ph type="sldNum" sz="quarter" idx="12"/>
          </p:nvPr>
        </p:nvSpPr>
        <p:spPr/>
        <p:txBody>
          <a:bodyPr/>
          <a:lstStyle/>
          <a:p>
            <a:pPr defTabSz="685800"/>
            <a:fld id="{027DA16A-2040-45BF-B68D-A9AC0E6AFB7D}"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3" name="Footer Placeholder 2"/>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4" name="Slide Number Placeholder 3"/>
          <p:cNvSpPr>
            <a:spLocks noGrp="1"/>
          </p:cNvSpPr>
          <p:nvPr>
            <p:ph type="sldNum" sz="quarter" idx="12"/>
          </p:nvPr>
        </p:nvSpPr>
        <p:spPr/>
        <p:txBody>
          <a:bodyPr/>
          <a:lstStyle/>
          <a:p>
            <a:pPr defTabSz="685800"/>
            <a:fld id="{102616FA-999B-436F-898A-B44F954AD3E6}"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3F2229B9-B249-4B63-BC5B-62FEF3F7368C}" type="slidenum">
              <a:rPr lang="zh-CN" altLang="en-US"/>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fld id="{6A4F1312-99C2-4F3C-A490-957C6D605FD1}" type="datetimeFigureOut">
              <a:rPr lang="zh-CN" altLang="en-US"/>
            </a:fld>
            <a:endParaRPr lang="en-US" altLang="zh-CN"/>
          </a:p>
        </p:txBody>
      </p:sp>
    </p:spTree>
  </p:cSld>
  <p:clrMapOvr>
    <a:masterClrMapping/>
  </p:clrMapOvr>
  <p:transition>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06C96735-58E9-4292-8E94-412A724FEBB0}"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Footer Placeholder 5"/>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7" name="Slide Number Placeholder 6"/>
          <p:cNvSpPr>
            <a:spLocks noGrp="1"/>
          </p:cNvSpPr>
          <p:nvPr>
            <p:ph type="sldNum" sz="quarter" idx="12"/>
          </p:nvPr>
        </p:nvSpPr>
        <p:spPr/>
        <p:txBody>
          <a:bodyPr/>
          <a:lstStyle/>
          <a:p>
            <a:pPr defTabSz="685800"/>
            <a:fld id="{15362791-9EBC-452D-965A-5505291CB8A6}"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B7506636-A223-4CB4-96CD-1D2BDC2498EB}"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10"/>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11"/>
          </p:nvPr>
        </p:nvSpPr>
        <p:spPr/>
        <p:txBody>
          <a:body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12"/>
          </p:nvPr>
        </p:nvSpPr>
        <p:spPr/>
        <p:txBody>
          <a:bodyPr/>
          <a:lstStyle/>
          <a:p>
            <a:pPr defTabSz="685800"/>
            <a:fld id="{C3158AA2-9C40-4257-B29C-F59A6F7DB6F6}"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E897AE87-2091-438C-86A6-F7887A5617C4}"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9A422B6C-225D-4CFA-ACEB-7D9AC3307E2E}" type="datetimeFigureOut">
              <a:rPr lang="zh-CN" altLang="en-US"/>
            </a:fld>
            <a:endParaRPr lang="en-US" altLang="zh-CN"/>
          </a:p>
        </p:txBody>
      </p:sp>
    </p:spTree>
  </p:cSld>
  <p:clrMapOvr>
    <a:masterClrMapping/>
  </p:clrMapOvr>
  <p:transition>
    <p:push/>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2"/>
          <p:cNvSpPr>
            <a:spLocks noGrp="1" noChangeArrowheads="1"/>
          </p:cNvSpPr>
          <p:nvPr>
            <p:ph type="ftr" sz="quarter" idx="10"/>
          </p:nvPr>
        </p:nvSpPr>
        <p:spPr/>
        <p:txBody>
          <a:bodyPr/>
          <a:lstStyle>
            <a:lvl1pPr>
              <a:defRPr/>
            </a:lvl1pPr>
          </a:lstStyle>
          <a:p>
            <a:pPr>
              <a:defRPr/>
            </a:pPr>
            <a:endParaRPr lang="en-US" altLang="zh-CN"/>
          </a:p>
        </p:txBody>
      </p:sp>
      <p:sp>
        <p:nvSpPr>
          <p:cNvPr id="8" name="Rectangle 3"/>
          <p:cNvSpPr>
            <a:spLocks noGrp="1" noChangeArrowheads="1"/>
          </p:cNvSpPr>
          <p:nvPr>
            <p:ph type="sldNum" sz="quarter" idx="11"/>
          </p:nvPr>
        </p:nvSpPr>
        <p:spPr/>
        <p:txBody>
          <a:bodyPr/>
          <a:lstStyle>
            <a:lvl1pPr>
              <a:defRPr/>
            </a:lvl1pPr>
          </a:lstStyle>
          <a:p>
            <a:pPr>
              <a:defRPr/>
            </a:pPr>
            <a:fld id="{BABA740D-DDA2-484E-A0A9-C29BE06272D9}" type="slidenum">
              <a:rPr lang="zh-CN" altLang="en-US"/>
            </a:fld>
            <a:endParaRPr lang="en-US" altLang="zh-CN"/>
          </a:p>
        </p:txBody>
      </p:sp>
      <p:sp>
        <p:nvSpPr>
          <p:cNvPr id="9" name="Rectangle 16"/>
          <p:cNvSpPr>
            <a:spLocks noGrp="1" noChangeArrowheads="1"/>
          </p:cNvSpPr>
          <p:nvPr>
            <p:ph type="dt" sz="half" idx="12"/>
          </p:nvPr>
        </p:nvSpPr>
        <p:spPr/>
        <p:txBody>
          <a:bodyPr/>
          <a:lstStyle>
            <a:lvl1pPr>
              <a:defRPr/>
            </a:lvl1pPr>
          </a:lstStyle>
          <a:p>
            <a:pPr>
              <a:defRPr/>
            </a:pPr>
            <a:fld id="{A38AC6E0-D258-44CD-AE71-07F737A8D87C}" type="datetimeFigureOut">
              <a:rPr lang="zh-CN" altLang="en-US"/>
            </a:fld>
            <a:endParaRPr lang="en-US" altLang="zh-CN"/>
          </a:p>
        </p:txBody>
      </p:sp>
    </p:spTree>
  </p:cSld>
  <p:clrMapOvr>
    <a:masterClrMapping/>
  </p:clrMapOvr>
  <p:transition>
    <p:push/>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2"/>
          <p:cNvSpPr>
            <a:spLocks noGrp="1" noChangeArrowheads="1"/>
          </p:cNvSpPr>
          <p:nvPr>
            <p:ph type="ftr" sz="quarter" idx="10"/>
          </p:nvPr>
        </p:nvSpPr>
        <p:spPr/>
        <p:txBody>
          <a:bodyPr/>
          <a:lstStyle>
            <a:lvl1pPr>
              <a:defRPr/>
            </a:lvl1pPr>
          </a:lstStyle>
          <a:p>
            <a:pPr>
              <a:defRPr/>
            </a:pPr>
            <a:endParaRPr lang="en-US" altLang="zh-CN"/>
          </a:p>
        </p:txBody>
      </p:sp>
      <p:sp>
        <p:nvSpPr>
          <p:cNvPr id="4" name="Rectangle 3"/>
          <p:cNvSpPr>
            <a:spLocks noGrp="1" noChangeArrowheads="1"/>
          </p:cNvSpPr>
          <p:nvPr>
            <p:ph type="sldNum" sz="quarter" idx="11"/>
          </p:nvPr>
        </p:nvSpPr>
        <p:spPr/>
        <p:txBody>
          <a:bodyPr/>
          <a:lstStyle>
            <a:lvl1pPr>
              <a:defRPr/>
            </a:lvl1pPr>
          </a:lstStyle>
          <a:p>
            <a:pPr>
              <a:defRPr/>
            </a:pPr>
            <a:fld id="{5FA05922-30D6-4890-8654-7C94A3927A7B}" type="slidenum">
              <a:rPr lang="zh-CN" altLang="en-US"/>
            </a:fld>
            <a:endParaRPr lang="en-US" altLang="zh-CN"/>
          </a:p>
        </p:txBody>
      </p:sp>
      <p:sp>
        <p:nvSpPr>
          <p:cNvPr id="5" name="Rectangle 16"/>
          <p:cNvSpPr>
            <a:spLocks noGrp="1" noChangeArrowheads="1"/>
          </p:cNvSpPr>
          <p:nvPr>
            <p:ph type="dt" sz="half" idx="12"/>
          </p:nvPr>
        </p:nvSpPr>
        <p:spPr/>
        <p:txBody>
          <a:bodyPr/>
          <a:lstStyle>
            <a:lvl1pPr>
              <a:defRPr/>
            </a:lvl1pPr>
          </a:lstStyle>
          <a:p>
            <a:pPr>
              <a:defRPr/>
            </a:pPr>
            <a:fld id="{8FD6E880-2682-4CD8-B862-FA83BF26B249}" type="datetimeFigureOut">
              <a:rPr lang="zh-CN" altLang="en-US"/>
            </a:fld>
            <a:endParaRPr lang="en-US" altLang="zh-CN"/>
          </a:p>
        </p:txBody>
      </p:sp>
    </p:spTree>
  </p:cSld>
  <p:clrMapOvr>
    <a:masterClrMapping/>
  </p:clrMapOvr>
  <p:transition>
    <p:push/>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a:p>
        </p:txBody>
      </p:sp>
      <p:sp>
        <p:nvSpPr>
          <p:cNvPr id="3" name="Rectangle 3"/>
          <p:cNvSpPr>
            <a:spLocks noGrp="1" noChangeArrowheads="1"/>
          </p:cNvSpPr>
          <p:nvPr>
            <p:ph type="sldNum" sz="quarter" idx="11"/>
          </p:nvPr>
        </p:nvSpPr>
        <p:spPr/>
        <p:txBody>
          <a:bodyPr/>
          <a:lstStyle>
            <a:lvl1pPr>
              <a:defRPr/>
            </a:lvl1pPr>
          </a:lstStyle>
          <a:p>
            <a:pPr>
              <a:defRPr/>
            </a:pPr>
            <a:fld id="{E40491A8-DE16-4FF4-B646-5F6A23D969CC}" type="slidenum">
              <a:rPr lang="zh-CN" altLang="en-US"/>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fld id="{24002D9E-BCB2-4A8E-B6E4-E33A96E7B478}" type="datetimeFigureOut">
              <a:rPr lang="zh-CN" altLang="en-US"/>
            </a:fld>
            <a:endParaRPr lang="en-US" altLang="zh-CN"/>
          </a:p>
        </p:txBody>
      </p:sp>
    </p:spTree>
  </p:cSld>
  <p:clrMapOvr>
    <a:masterClrMapping/>
  </p:clrMapOvr>
  <p:transition>
    <p:push/>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EF401BC2-75AB-4BED-98D4-45882D84A964}"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F3455D44-10A9-4871-A9F6-C414A6A66043}" type="datetimeFigureOut">
              <a:rPr lang="zh-CN" altLang="en-US"/>
            </a:fld>
            <a:endParaRPr lang="en-US" altLang="zh-CN"/>
          </a:p>
        </p:txBody>
      </p:sp>
    </p:spTree>
  </p:cSld>
  <p:clrMapOvr>
    <a:masterClrMapping/>
  </p:clrMapOvr>
  <p:transition>
    <p:push/>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Rectangle 2"/>
          <p:cNvSpPr>
            <a:spLocks noGrp="1" noChangeArrowheads="1"/>
          </p:cNvSpPr>
          <p:nvPr>
            <p:ph type="ftr" sz="quarter" idx="10"/>
          </p:nvPr>
        </p:nvSpPr>
        <p:spPr/>
        <p:txBody>
          <a:bodyPr/>
          <a:lstStyle>
            <a:lvl1pPr>
              <a:defRPr/>
            </a:lvl1pPr>
          </a:lstStyle>
          <a:p>
            <a:pPr>
              <a:defRPr/>
            </a:pPr>
            <a:endParaRPr lang="en-US" altLang="zh-CN"/>
          </a:p>
        </p:txBody>
      </p:sp>
      <p:sp>
        <p:nvSpPr>
          <p:cNvPr id="6" name="Rectangle 3"/>
          <p:cNvSpPr>
            <a:spLocks noGrp="1" noChangeArrowheads="1"/>
          </p:cNvSpPr>
          <p:nvPr>
            <p:ph type="sldNum" sz="quarter" idx="11"/>
          </p:nvPr>
        </p:nvSpPr>
        <p:spPr/>
        <p:txBody>
          <a:bodyPr/>
          <a:lstStyle>
            <a:lvl1pPr>
              <a:defRPr/>
            </a:lvl1pPr>
          </a:lstStyle>
          <a:p>
            <a:pPr>
              <a:defRPr/>
            </a:pPr>
            <a:fld id="{BE63679E-C11B-46E0-B72F-5CBBAC14DFCD}" type="slidenum">
              <a:rPr lang="zh-CN" altLang="en-US"/>
            </a:fld>
            <a:endParaRPr lang="en-US" altLang="zh-CN"/>
          </a:p>
        </p:txBody>
      </p:sp>
      <p:sp>
        <p:nvSpPr>
          <p:cNvPr id="7" name="Rectangle 16"/>
          <p:cNvSpPr>
            <a:spLocks noGrp="1" noChangeArrowheads="1"/>
          </p:cNvSpPr>
          <p:nvPr>
            <p:ph type="dt" sz="half" idx="12"/>
          </p:nvPr>
        </p:nvSpPr>
        <p:spPr/>
        <p:txBody>
          <a:bodyPr/>
          <a:lstStyle>
            <a:lvl1pPr>
              <a:defRPr/>
            </a:lvl1pPr>
          </a:lstStyle>
          <a:p>
            <a:pPr>
              <a:defRPr/>
            </a:pPr>
            <a:fld id="{54A56A74-0398-4835-8EC6-2EF4BB877029}" type="datetimeFigureOut">
              <a:rPr lang="zh-CN" altLang="en-US"/>
            </a:fld>
            <a:endParaRPr lang="en-US" altLang="zh-CN"/>
          </a:p>
        </p:txBody>
      </p:sp>
    </p:spTree>
  </p:cSld>
  <p:clrMapOvr>
    <a:masterClrMapping/>
  </p:clrMapOvr>
  <p:transition>
    <p:push/>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4" Type="http://schemas.openxmlformats.org/officeDocument/2006/relationships/theme" Target="../theme/theme2.xml"/><Relationship Id="rId13" Type="http://schemas.openxmlformats.org/officeDocument/2006/relationships/image" Target="../media/image2.png"/><Relationship Id="rId12" Type="http://schemas.openxmlformats.org/officeDocument/2006/relationships/image" Target="../media/image3.png"/><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2" Type="http://schemas.openxmlformats.org/officeDocument/2006/relationships/theme" Target="../theme/theme3.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vl1pPr>
          </a:lstStyle>
          <a:p>
            <a:pPr>
              <a:defRPr/>
            </a:pPr>
            <a:endParaRPr lang="en-US" altLang="zh-CN"/>
          </a:p>
        </p:txBody>
      </p:sp>
      <p:sp>
        <p:nvSpPr>
          <p:cNvPr id="12800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E0FB45AF-1592-4388-A28E-4CA9B2CDD997}" type="slidenum">
              <a:rPr lang="zh-CN" altLang="en-US"/>
            </a:fld>
            <a:endParaRPr lang="en-US" altLang="zh-CN"/>
          </a:p>
        </p:txBody>
      </p:sp>
      <p:grpSp>
        <p:nvGrpSpPr>
          <p:cNvPr id="1028" name="Group 4"/>
          <p:cNvGrpSpPr/>
          <p:nvPr/>
        </p:nvGrpSpPr>
        <p:grpSpPr bwMode="auto">
          <a:xfrm>
            <a:off x="0" y="0"/>
            <a:ext cx="9144000" cy="546100"/>
            <a:chOff x="0" y="0"/>
            <a:chExt cx="5760" cy="344"/>
          </a:xfrm>
        </p:grpSpPr>
        <p:sp>
          <p:nvSpPr>
            <p:cNvPr id="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a:defRPr/>
            </a:pPr>
            <a:fld id="{AF68CEC2-79A5-41FA-AE4D-1B0C85DAACA0}" type="datetimeFigureOut">
              <a:rPr lang="zh-CN" altLang="en-US"/>
            </a:fld>
            <a:endParaRPr lang="en-US" altLang="zh-CN"/>
          </a:p>
        </p:txBody>
      </p:sp>
      <p:pic>
        <p:nvPicPr>
          <p:cNvPr id="1032" name="图片 4"/>
          <p:cNvPicPr>
            <a:picLocks noChangeAspect="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07388" y="0"/>
            <a:ext cx="8366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push/>
  </p:transition>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sz="1200"/>
            </a:lvl1pPr>
          </a:lstStyle>
          <a:p>
            <a:pPr>
              <a:defRPr/>
            </a:pPr>
            <a:endParaRPr lang="en-US" altLang="zh-CN"/>
          </a:p>
        </p:txBody>
      </p:sp>
      <p:sp>
        <p:nvSpPr>
          <p:cNvPr id="128003"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latin typeface="Arial Black" panose="020B0A04020102020204" pitchFamily="34" charset="0"/>
              </a:defRPr>
            </a:lvl1pPr>
          </a:lstStyle>
          <a:p>
            <a:pPr>
              <a:defRPr/>
            </a:pPr>
            <a:fld id="{E0FB45AF-1592-4388-A28E-4CA9B2CDD997}" type="slidenum">
              <a:rPr lang="zh-CN" altLang="en-US" smtClean="0"/>
            </a:fld>
            <a:endParaRPr lang="en-US" altLang="zh-CN"/>
          </a:p>
        </p:txBody>
      </p:sp>
      <p:grpSp>
        <p:nvGrpSpPr>
          <p:cNvPr id="1028" name="Group 4"/>
          <p:cNvGrpSpPr/>
          <p:nvPr/>
        </p:nvGrpSpPr>
        <p:grpSpPr bwMode="auto">
          <a:xfrm>
            <a:off x="0" y="0"/>
            <a:ext cx="9144000" cy="546100"/>
            <a:chOff x="0" y="0"/>
            <a:chExt cx="5760" cy="344"/>
          </a:xfrm>
        </p:grpSpPr>
        <p:sp>
          <p:nvSpPr>
            <p:cNvPr id="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en-US" sz="2400">
                <a:latin typeface="Times New Roman" panose="02020603050405020304" pitchFamily="18" charset="0"/>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hlink"/>
                </a:solidFill>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2400">
                <a:latin typeface="Times New Roman" panose="02020603050405020304" pitchFamily="18" charset="0"/>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solidFill>
                  <a:schemeClr val="accent2"/>
                </a:solidFill>
              </a:endParaRPr>
            </a:p>
          </p:txBody>
        </p:sp>
      </p:grpSp>
      <p:sp>
        <p:nvSpPr>
          <p:cNvPr id="1029"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30"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28016"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lvl1pPr>
          </a:lstStyle>
          <a:p>
            <a:pPr>
              <a:defRPr/>
            </a:pPr>
            <a:fld id="{AF68CEC2-79A5-41FA-AE4D-1B0C85DAACA0}" type="datetimeFigureOut">
              <a:rPr lang="zh-CN" altLang="en-US" smtClean="0"/>
            </a:fld>
            <a:endParaRPr lang="en-US" altLang="zh-CN"/>
          </a:p>
        </p:txBody>
      </p:sp>
      <p:pic>
        <p:nvPicPr>
          <p:cNvPr id="1032" name="图片 4"/>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307388" y="0"/>
            <a:ext cx="8366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 name="图片 4"/>
          <p:cNvPicPr>
            <a:picLocks noChangeAspect="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307388" y="0"/>
            <a:ext cx="836612" cy="836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push/>
  </p:transition>
  <p:txStyles>
    <p:titleStyle>
      <a:lvl1pPr algn="l" rtl="0" eaLnBrk="0" fontAlgn="base" hangingPunct="0">
        <a:spcBef>
          <a:spcPct val="0"/>
        </a:spcBef>
        <a:spcAft>
          <a:spcPct val="0"/>
        </a:spcAft>
        <a:defRPr sz="4400" kern="12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defRPr/>
            </a:pPr>
            <a:endParaRPr lang="en-US" altLang="zh-CN">
              <a:solidFill>
                <a:prstClr val="black">
                  <a:tint val="75000"/>
                </a:prstClr>
              </a:solidFill>
              <a:latin typeface="Tahoma" panose="020B0604030504040204" pitchFamily="34" charset="0"/>
              <a:ea typeface="PMingLiU" panose="02020500000000000000" pitchFamily="18" charset="-120"/>
            </a:endParaRP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defTabSz="685800"/>
            <a:fld id="{BDAA9967-D0D2-4B94-AA4E-4AE645DB7EFA}" type="slidenum">
              <a:rPr lang="en-US" altLang="zh-CN" smtClean="0">
                <a:solidFill>
                  <a:prstClr val="black">
                    <a:tint val="75000"/>
                  </a:prstClr>
                </a:solidFill>
                <a:latin typeface="Tahoma" panose="020B0604030504040204" pitchFamily="34" charset="0"/>
                <a:ea typeface="PMingLiU" panose="02020500000000000000" pitchFamily="18" charset="-120"/>
              </a:rPr>
            </a:fld>
            <a:endParaRPr lang="en-US" altLang="zh-CN">
              <a:solidFill>
                <a:prstClr val="black">
                  <a:tint val="75000"/>
                </a:prstClr>
              </a:solidFill>
              <a:latin typeface="Tahoma" panose="020B0604030504040204" pitchFamily="34" charset="0"/>
              <a:ea typeface="PMingLiU" panose="02020500000000000000" pitchFamily="18" charset="-120"/>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9.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hemeOverride" Target="../theme/themeOverrid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22.png"/><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7.png"/><Relationship Id="rId1" Type="http://schemas.openxmlformats.org/officeDocument/2006/relationships/image" Target="../media/image6.png"/></Relationships>
</file>

<file path=ppt/slides/_rels/slide8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39.png"/></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49.png"/></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矩形 1"/>
          <p:cNvSpPr>
            <a:spLocks noChangeArrowheads="1"/>
          </p:cNvSpPr>
          <p:nvPr/>
        </p:nvSpPr>
        <p:spPr bwMode="auto">
          <a:xfrm>
            <a:off x="6247209" y="6669360"/>
            <a:ext cx="2896791" cy="195263"/>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7" name="矩形 8"/>
          <p:cNvSpPr>
            <a:spLocks noChangeArrowheads="1"/>
          </p:cNvSpPr>
          <p:nvPr/>
        </p:nvSpPr>
        <p:spPr bwMode="auto">
          <a:xfrm>
            <a:off x="0" y="-10758"/>
            <a:ext cx="2288382" cy="24646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Tahoma" panose="020B0604030504040204" pitchFamily="34" charset="0"/>
                <a:ea typeface="PMingLiU" panose="02020500000000000000" pitchFamily="18" charset="-120"/>
              </a:defRPr>
            </a:lvl1pPr>
            <a:lvl2pPr marL="742950" indent="-285750">
              <a:defRPr sz="2400">
                <a:solidFill>
                  <a:schemeClr val="tx1"/>
                </a:solidFill>
                <a:latin typeface="Tahoma" panose="020B0604030504040204" pitchFamily="34" charset="0"/>
                <a:ea typeface="PMingLiU" panose="02020500000000000000" pitchFamily="18" charset="-120"/>
              </a:defRPr>
            </a:lvl2pPr>
            <a:lvl3pPr marL="1143000" indent="-228600">
              <a:defRPr sz="2400">
                <a:solidFill>
                  <a:schemeClr val="tx1"/>
                </a:solidFill>
                <a:latin typeface="Tahoma" panose="020B0604030504040204" pitchFamily="34" charset="0"/>
                <a:ea typeface="PMingLiU" panose="02020500000000000000" pitchFamily="18" charset="-120"/>
              </a:defRPr>
            </a:lvl3pPr>
            <a:lvl4pPr marL="1600200" indent="-228600">
              <a:defRPr sz="2400">
                <a:solidFill>
                  <a:schemeClr val="tx1"/>
                </a:solidFill>
                <a:latin typeface="Tahoma" panose="020B0604030504040204" pitchFamily="34" charset="0"/>
                <a:ea typeface="PMingLiU" panose="02020500000000000000" pitchFamily="18" charset="-120"/>
              </a:defRPr>
            </a:lvl4pPr>
            <a:lvl5pPr marL="2057400" indent="-228600">
              <a:defRPr sz="2400">
                <a:solidFill>
                  <a:schemeClr val="tx1"/>
                </a:solidFill>
                <a:latin typeface="Tahoma" panose="020B0604030504040204" pitchFamily="34" charset="0"/>
                <a:ea typeface="PMingLiU" panose="02020500000000000000" pitchFamily="18" charset="-120"/>
              </a:defRPr>
            </a:lvl5pPr>
            <a:lvl6pPr marL="25146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6pPr>
            <a:lvl7pPr marL="29718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7pPr>
            <a:lvl8pPr marL="34290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8pPr>
            <a:lvl9pPr marL="3886200" indent="-228600" eaLnBrk="0" fontAlgn="base" hangingPunct="0">
              <a:spcBef>
                <a:spcPct val="0"/>
              </a:spcBef>
              <a:spcAft>
                <a:spcPct val="0"/>
              </a:spcAft>
              <a:defRPr sz="2400">
                <a:solidFill>
                  <a:schemeClr val="tx1"/>
                </a:solidFill>
                <a:latin typeface="Tahoma" panose="020B0604030504040204" pitchFamily="34" charset="0"/>
                <a:ea typeface="PMingLiU" panose="02020500000000000000" pitchFamily="18" charset="-120"/>
              </a:defRPr>
            </a:lvl9pPr>
          </a:lstStyle>
          <a:p>
            <a:pPr marL="0" marR="0" lvl="0" indent="0" algn="ctr" defTabSz="6858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Calibri" panose="020F0502020204030204" pitchFamily="34" charset="0"/>
              <a:ea typeface="宋体" panose="02010600030101010101" pitchFamily="2" charset="-122"/>
              <a:cs typeface="+mn-cs"/>
            </a:endParaRPr>
          </a:p>
        </p:txBody>
      </p:sp>
      <p:sp>
        <p:nvSpPr>
          <p:cNvPr id="8195" name="副标题 2"/>
          <p:cNvSpPr>
            <a:spLocks noGrp="1"/>
          </p:cNvSpPr>
          <p:nvPr>
            <p:ph type="subTitle" idx="4294967295"/>
          </p:nvPr>
        </p:nvSpPr>
        <p:spPr>
          <a:xfrm>
            <a:off x="6247209" y="6669583"/>
            <a:ext cx="2896791" cy="195263"/>
          </a:xfrm>
        </p:spPr>
        <p:txBody>
          <a:bodyPr>
            <a:noAutofit/>
          </a:bodyPr>
          <a:lstStyle/>
          <a:p>
            <a:pPr marL="0" indent="0" algn="r">
              <a:lnSpc>
                <a:spcPct val="100000"/>
              </a:lnSpc>
              <a:spcBef>
                <a:spcPts val="0"/>
              </a:spcBef>
              <a:buNone/>
            </a:pPr>
            <a:r>
              <a:rPr lang="en-US" altLang="zh-CN" sz="700" dirty="0">
                <a:solidFill>
                  <a:schemeClr val="bg1"/>
                </a:solidFill>
                <a:latin typeface="微软雅黑" panose="020B0503020204020204" pitchFamily="34" charset="-122"/>
                <a:ea typeface="微软雅黑" panose="020B0503020204020204" pitchFamily="34" charset="-122"/>
              </a:rPr>
              <a:t>2018-2019-1</a:t>
            </a:r>
            <a:endParaRPr lang="zh-CN" altLang="en-US" sz="700" dirty="0">
              <a:solidFill>
                <a:schemeClr val="bg1"/>
              </a:solidFill>
              <a:latin typeface="微软雅黑" panose="020B0503020204020204" pitchFamily="34" charset="-122"/>
              <a:ea typeface="微软雅黑" panose="020B0503020204020204" pitchFamily="34" charset="-122"/>
            </a:endParaRPr>
          </a:p>
        </p:txBody>
      </p:sp>
      <p:sp>
        <p:nvSpPr>
          <p:cNvPr id="10" name="标题 1"/>
          <p:cNvSpPr txBox="1"/>
          <p:nvPr/>
        </p:nvSpPr>
        <p:spPr>
          <a:xfrm>
            <a:off x="0" y="1268760"/>
            <a:ext cx="9144000" cy="2501504"/>
          </a:xfrm>
          <a:prstGeom prst="rect">
            <a:avLst/>
          </a:prstGeom>
        </p:spPr>
        <p:txBody>
          <a:bodyPr vert="horz" lIns="91440" tIns="45720" rIns="91440" bIns="4572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marL="0" marR="0" lvl="0" indent="0" algn="ctr" defTabSz="685800" rtl="0" eaLnBrk="1" fontAlgn="auto" latinLnBrk="0" hangingPunct="1">
              <a:lnSpc>
                <a:spcPct val="150000"/>
              </a:lnSpc>
              <a:spcBef>
                <a:spcPct val="0"/>
              </a:spcBef>
              <a:spcAft>
                <a:spcPts val="0"/>
              </a:spcAft>
              <a:buClrTx/>
              <a:buSzTx/>
              <a:buFontTx/>
              <a:buNone/>
              <a:defRPr/>
            </a:pPr>
            <a:r>
              <a:rPr kumimoji="0" lang="zh-CN" altLang="en-US" sz="6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rPr>
              <a:t>数据仓库与数据挖掘</a:t>
            </a:r>
            <a:endParaRPr kumimoji="0" lang="zh-CN" altLang="en-US" sz="4000" b="1"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j-cs"/>
            </a:endParaRPr>
          </a:p>
        </p:txBody>
      </p:sp>
      <p:sp>
        <p:nvSpPr>
          <p:cNvPr id="2" name="Text Box 5"/>
          <p:cNvSpPr txBox="1">
            <a:spLocks noChangeArrowheads="1"/>
          </p:cNvSpPr>
          <p:nvPr/>
        </p:nvSpPr>
        <p:spPr bwMode="auto">
          <a:xfrm>
            <a:off x="11868" y="3582342"/>
            <a:ext cx="9144000" cy="186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50000"/>
              </a:lnSpc>
              <a:spcBef>
                <a:spcPct val="50000"/>
              </a:spcBef>
              <a:spcAft>
                <a:spcPct val="0"/>
              </a:spcAft>
              <a:buClrTx/>
              <a:buSzTx/>
              <a:buFontTx/>
              <a:buNone/>
              <a:defRPr/>
            </a:pPr>
            <a:r>
              <a:rPr kumimoji="1" lang="zh-CN" altLang="en-US"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panose="02010609030101010101" charset="-122"/>
              </a:rPr>
              <a:t>龙  军 </a:t>
            </a:r>
            <a:endParaRPr kumimoji="1" lang="en-US" altLang="zh-CN" sz="24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仿宋_GB2312" panose="02010609030101010101" charset="-122"/>
            </a:endParaRPr>
          </a:p>
          <a:p>
            <a:pPr marL="0" marR="0" lvl="0" indent="0" algn="ctr" defTabSz="914400" rtl="0" eaLnBrk="1" fontAlgn="base" latinLnBrk="0" hangingPunct="1">
              <a:lnSpc>
                <a:spcPct val="150000"/>
              </a:lnSpc>
              <a:spcBef>
                <a:spcPts val="0"/>
              </a:spcBef>
              <a:spcAft>
                <a:spcPct val="0"/>
              </a:spcAft>
              <a:buClrTx/>
              <a:buSzTx/>
              <a:buFontTx/>
              <a:buNone/>
              <a:defRPr/>
            </a:pPr>
            <a:r>
              <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jlong@csu.edu.cn  18673197878</a:t>
            </a:r>
            <a:endPar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a:p>
            <a:pPr marL="0" marR="0" lvl="0" indent="0" algn="ctr" defTabSz="914400" rtl="0" eaLnBrk="1" fontAlgn="base" latinLnBrk="0" hangingPunct="1">
              <a:lnSpc>
                <a:spcPct val="150000"/>
              </a:lnSpc>
              <a:spcBef>
                <a:spcPts val="0"/>
              </a:spcBef>
              <a:spcAft>
                <a:spcPct val="0"/>
              </a:spcAft>
              <a:buClrTx/>
              <a:buSzTx/>
              <a:buFontTx/>
              <a:buNone/>
              <a:defRPr/>
            </a:pPr>
            <a:r>
              <a:rPr kumimoji="0" lang="zh-CN" altLang="en-US"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rPr>
              <a:t>计算机学院数据科学与工程系</a:t>
            </a:r>
            <a:endParaRPr kumimoji="0" lang="en-US" altLang="zh-CN" sz="2800" b="1" i="0" u="none" strike="noStrike" kern="1200" cap="none" spc="0" normalizeH="0" baseline="0" noProof="0" dirty="0">
              <a:ln>
                <a:noFill/>
              </a:ln>
              <a:solidFill>
                <a:srgbClr val="1F497D"/>
              </a:solidFill>
              <a:effectLst/>
              <a:uLnTx/>
              <a:uFillTx/>
              <a:latin typeface="微软雅黑" panose="020B0503020204020204" pitchFamily="34" charset="-122"/>
              <a:ea typeface="微软雅黑" panose="020B0503020204020204" pitchFamily="34" charset="-122"/>
              <a:cs typeface="+mn-cs"/>
            </a:endParaRPr>
          </a:p>
        </p:txBody>
      </p:sp>
      <p:pic>
        <p:nvPicPr>
          <p:cNvPr id="3" name="图片 2" descr="（蓝）大数据研究院LOGO"/>
          <p:cNvPicPr>
            <a:picLocks noChangeAspect="1"/>
          </p:cNvPicPr>
          <p:nvPr/>
        </p:nvPicPr>
        <p:blipFill>
          <a:blip r:embed="rId1" cstate="screen"/>
          <a:stretch>
            <a:fillRect/>
          </a:stretch>
        </p:blipFill>
        <p:spPr>
          <a:xfrm>
            <a:off x="37795" y="6191677"/>
            <a:ext cx="3260482" cy="64654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42"/>
    </mc:Choice>
    <mc:Fallback>
      <p:transition spd="slow" advTm="542"/>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915816" y="4076700"/>
            <a:ext cx="3971925" cy="2781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标题 1"/>
          <p:cNvSpPr>
            <a:spLocks noGrp="1"/>
          </p:cNvSpPr>
          <p:nvPr>
            <p:ph type="title"/>
          </p:nvPr>
        </p:nvSpPr>
        <p:spPr/>
        <p:txBody>
          <a:bodyPr/>
          <a:lstStyle/>
          <a:p>
            <a:r>
              <a:rPr lang="en-US" altLang="zh-CN" sz="3200" b="1" dirty="0">
                <a:latin typeface="黑体" panose="02010609060101010101" pitchFamily="49" charset="-122"/>
                <a:ea typeface="黑体" panose="02010609060101010101" pitchFamily="49" charset="-122"/>
              </a:rPr>
              <a:t>7.2.1 </a:t>
            </a:r>
            <a:r>
              <a:rPr lang="zh-CN" altLang="en-US" sz="3200" b="1" dirty="0">
                <a:latin typeface="黑体" panose="02010609060101010101" pitchFamily="49" charset="-122"/>
                <a:ea typeface="黑体" panose="02010609060101010101" pitchFamily="49" charset="-122"/>
              </a:rPr>
              <a:t>聚类算法中的数据结构</a:t>
            </a:r>
            <a:br>
              <a:rPr lang="zh-CN" altLang="en-US" sz="3200" b="1" dirty="0">
                <a:latin typeface="黑体" panose="02010609060101010101" pitchFamily="49" charset="-122"/>
                <a:ea typeface="黑体" panose="02010609060101010101" pitchFamily="49" charset="-122"/>
              </a:rPr>
            </a:br>
            <a:endParaRPr lang="zh-CN" altLang="en-US" sz="3200" b="1" dirty="0">
              <a:latin typeface="黑体" panose="02010609060101010101" pitchFamily="49" charset="-122"/>
              <a:ea typeface="黑体" panose="02010609060101010101" pitchFamily="49" charset="-122"/>
            </a:endParaRPr>
          </a:p>
        </p:txBody>
      </p:sp>
      <p:sp>
        <p:nvSpPr>
          <p:cNvPr id="14339" name="内容占位符 2"/>
          <p:cNvSpPr>
            <a:spLocks noGrp="1"/>
          </p:cNvSpPr>
          <p:nvPr>
            <p:ph idx="1"/>
          </p:nvPr>
        </p:nvSpPr>
        <p:spPr>
          <a:xfrm>
            <a:off x="538958" y="1340644"/>
            <a:ext cx="7873850" cy="3032968"/>
          </a:xfrm>
        </p:spPr>
        <p:txBody>
          <a:bodyPr/>
          <a:lstStyle/>
          <a:p>
            <a:pPr marL="0" indent="0">
              <a:spcBef>
                <a:spcPct val="0"/>
              </a:spcBef>
              <a:buNone/>
            </a:pPr>
            <a:r>
              <a:rPr lang="zh-CN" altLang="en-US" sz="2400" b="1" dirty="0">
                <a:latin typeface="黑体" panose="02010609060101010101" pitchFamily="49" charset="-122"/>
                <a:ea typeface="黑体" panose="02010609060101010101" pitchFamily="49" charset="-122"/>
              </a:rPr>
              <a:t>    </a:t>
            </a:r>
            <a:r>
              <a:rPr lang="zh-CN" altLang="en-US" sz="2400" b="1" dirty="0">
                <a:solidFill>
                  <a:srgbClr val="FF0000"/>
                </a:solidFill>
                <a:latin typeface="黑体" panose="02010609060101010101" pitchFamily="49" charset="-122"/>
                <a:ea typeface="黑体" panose="02010609060101010101" pitchFamily="49" charset="-122"/>
              </a:rPr>
              <a:t>聚类的数据集合</a:t>
            </a:r>
            <a:r>
              <a:rPr lang="zh-CN" altLang="en-US" sz="2400" b="1" dirty="0">
                <a:latin typeface="黑体" panose="02010609060101010101" pitchFamily="49" charset="-122"/>
                <a:ea typeface="黑体" panose="02010609060101010101" pitchFamily="49" charset="-122"/>
              </a:rPr>
              <a:t>包含</a:t>
            </a:r>
            <a:r>
              <a:rPr lang="en-US" altLang="zh-CN" sz="2400" b="1" dirty="0">
                <a:solidFill>
                  <a:srgbClr val="FF0000"/>
                </a:solidFill>
                <a:latin typeface="黑体" panose="02010609060101010101" pitchFamily="49" charset="-122"/>
                <a:ea typeface="黑体" panose="02010609060101010101" pitchFamily="49" charset="-122"/>
              </a:rPr>
              <a:t>n</a:t>
            </a:r>
            <a:r>
              <a:rPr lang="zh-CN" altLang="en-US" sz="2400" b="1" dirty="0">
                <a:solidFill>
                  <a:srgbClr val="FF0000"/>
                </a:solidFill>
                <a:latin typeface="黑体" panose="02010609060101010101" pitchFamily="49" charset="-122"/>
                <a:ea typeface="黑体" panose="02010609060101010101" pitchFamily="49" charset="-122"/>
              </a:rPr>
              <a:t>个数据对象</a:t>
            </a:r>
            <a:r>
              <a:rPr lang="zh-CN" altLang="en-US" sz="2400" b="1" dirty="0">
                <a:latin typeface="黑体" panose="02010609060101010101" pitchFamily="49" charset="-122"/>
                <a:ea typeface="黑体" panose="02010609060101010101" pitchFamily="49" charset="-122"/>
              </a:rPr>
              <a:t>，这些数据对象可能表示人、房子、文档、国家等，聚类分析可以将想要分析的对象</a:t>
            </a:r>
            <a:r>
              <a:rPr lang="zh-CN" altLang="en-US" sz="2400" b="1" dirty="0">
                <a:solidFill>
                  <a:srgbClr val="FF0000"/>
                </a:solidFill>
                <a:latin typeface="黑体" panose="02010609060101010101" pitchFamily="49" charset="-122"/>
                <a:ea typeface="黑体" panose="02010609060101010101" pitchFamily="49" charset="-122"/>
              </a:rPr>
              <a:t>量化</a:t>
            </a:r>
            <a:r>
              <a:rPr lang="zh-CN" altLang="en-US" sz="2400" b="1" dirty="0">
                <a:latin typeface="黑体" panose="02010609060101010101" pitchFamily="49" charset="-122"/>
                <a:ea typeface="黑体" panose="02010609060101010101" pitchFamily="49" charset="-122"/>
              </a:rPr>
              <a:t>成指定的数据进行分析。在聚类分析中存在两种代表性的数据结构：</a:t>
            </a:r>
            <a:endParaRPr lang="en-US" altLang="zh-CN" sz="2400" b="1" dirty="0">
              <a:latin typeface="黑体" panose="02010609060101010101" pitchFamily="49" charset="-122"/>
              <a:ea typeface="黑体" panose="02010609060101010101" pitchFamily="49" charset="-122"/>
            </a:endParaRPr>
          </a:p>
          <a:p>
            <a:pPr marL="0" indent="0">
              <a:spcBef>
                <a:spcPct val="0"/>
              </a:spcBef>
              <a:buNone/>
            </a:pP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数据矩阵（对象</a:t>
            </a:r>
            <a:r>
              <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a:t>
            </a: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变量结构）</a:t>
            </a:r>
            <a:endPar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endParaRPr>
          </a:p>
          <a:p>
            <a:pPr marL="0" indent="0">
              <a:spcBef>
                <a:spcPct val="0"/>
              </a:spcBef>
              <a:buClr>
                <a:srgbClr val="00B0F0"/>
              </a:buClr>
              <a:buNone/>
            </a:pPr>
            <a:r>
              <a:rPr lang="en-US" altLang="zh-CN" sz="2400" b="1" dirty="0">
                <a:solidFill>
                  <a:srgbClr val="00B0F0"/>
                </a:solidFill>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由</a:t>
            </a:r>
            <a:r>
              <a:rPr lang="en-US" altLang="zh-CN" sz="2400" b="1" dirty="0">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个数据对象组成，每个对象利用</a:t>
            </a:r>
            <a:r>
              <a:rPr lang="en-US" altLang="zh-CN" sz="2400" b="1" dirty="0">
                <a:latin typeface="黑体" panose="02010609060101010101" pitchFamily="49" charset="-122"/>
                <a:ea typeface="黑体" panose="02010609060101010101" pitchFamily="49" charset="-122"/>
              </a:rPr>
              <a:t>m</a:t>
            </a:r>
            <a:r>
              <a:rPr lang="zh-CN" altLang="en-US" sz="2400" b="1" dirty="0">
                <a:latin typeface="黑体" panose="02010609060101010101" pitchFamily="49" charset="-122"/>
                <a:ea typeface="黑体" panose="02010609060101010101" pitchFamily="49" charset="-122"/>
              </a:rPr>
              <a:t>个变量，如人可以由年龄、身高、体重、性别、种族加以描述。通常称为</a:t>
            </a:r>
            <a:r>
              <a:rPr lang="zh-CN" altLang="en-US" sz="2400" b="1" dirty="0">
                <a:solidFill>
                  <a:srgbClr val="FF0000"/>
                </a:solidFill>
                <a:latin typeface="黑体" panose="02010609060101010101" pitchFamily="49" charset="-122"/>
                <a:ea typeface="黑体" panose="02010609060101010101" pitchFamily="49" charset="-122"/>
              </a:rPr>
              <a:t>二模</a:t>
            </a:r>
            <a:r>
              <a:rPr lang="zh-CN" altLang="en-US" sz="2400" b="1" dirty="0">
                <a:latin typeface="黑体" panose="02010609060101010101" pitchFamily="49" charset="-122"/>
                <a:ea typeface="黑体" panose="02010609060101010101" pitchFamily="49" charset="-122"/>
              </a:rPr>
              <a:t>矩阵。</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rcRect r="9389"/>
          <a:stretch>
            <a:fillRect/>
          </a:stretch>
        </p:blipFill>
        <p:spPr bwMode="auto">
          <a:xfrm>
            <a:off x="2483768" y="2314426"/>
            <a:ext cx="3754438" cy="269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文本框 3"/>
          <p:cNvSpPr txBox="1"/>
          <p:nvPr/>
        </p:nvSpPr>
        <p:spPr>
          <a:xfrm>
            <a:off x="683568" y="620688"/>
            <a:ext cx="7848872" cy="1682577"/>
          </a:xfrm>
          <a:prstGeom prst="rect">
            <a:avLst/>
          </a:prstGeom>
          <a:noFill/>
        </p:spPr>
        <p:txBody>
          <a:bodyPr wrap="square" rtlCol="0">
            <a:spAutoFit/>
          </a:bodyPr>
          <a:lstStyle/>
          <a:p>
            <a:pPr>
              <a:lnSpc>
                <a:spcPct val="150000"/>
              </a:lnSpc>
              <a:buSzPct val="75000"/>
            </a:pP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相异度矩阵（对象</a:t>
            </a:r>
            <a:r>
              <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a:t>
            </a: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对象结构）</a:t>
            </a:r>
            <a:endPar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endParaRPr>
          </a:p>
          <a:p>
            <a:pPr>
              <a:lnSpc>
                <a:spcPct val="150000"/>
              </a:lnSpc>
            </a:pPr>
            <a:r>
              <a:rPr lang="zh-CN" altLang="en-US" sz="2400" b="1" dirty="0">
                <a:latin typeface="黑体" panose="02010609060101010101" pitchFamily="49" charset="-122"/>
                <a:ea typeface="黑体" panose="02010609060101010101" pitchFamily="49" charset="-122"/>
              </a:rPr>
              <a:t>    存放</a:t>
            </a:r>
            <a:r>
              <a:rPr lang="en-US" altLang="zh-CN" sz="2400" b="1" dirty="0">
                <a:latin typeface="黑体" panose="02010609060101010101" pitchFamily="49" charset="-122"/>
                <a:ea typeface="黑体" panose="02010609060101010101" pitchFamily="49" charset="-122"/>
              </a:rPr>
              <a:t>n</a:t>
            </a:r>
            <a:r>
              <a:rPr lang="zh-CN" altLang="en-US" sz="2400" b="1" dirty="0">
                <a:latin typeface="黑体" panose="02010609060101010101" pitchFamily="49" charset="-122"/>
                <a:ea typeface="黑体" panose="02010609060101010101" pitchFamily="49" charset="-122"/>
              </a:rPr>
              <a:t>个对象两两之间的差异性。通常被称为</a:t>
            </a:r>
            <a:r>
              <a:rPr lang="zh-CN" altLang="en-US" sz="2400" b="1" dirty="0">
                <a:solidFill>
                  <a:srgbClr val="FF0000"/>
                </a:solidFill>
                <a:latin typeface="黑体" panose="02010609060101010101" pitchFamily="49" charset="-122"/>
                <a:ea typeface="黑体" panose="02010609060101010101" pitchFamily="49" charset="-122"/>
              </a:rPr>
              <a:t>单模</a:t>
            </a:r>
            <a:r>
              <a:rPr lang="zh-CN" altLang="en-US" sz="2400" b="1" dirty="0">
                <a:latin typeface="黑体" panose="02010609060101010101" pitchFamily="49" charset="-122"/>
                <a:ea typeface="黑体" panose="02010609060101010101" pitchFamily="49" charset="-122"/>
              </a:rPr>
              <a:t>矩阵，行和列代表的是相同的实体。</a:t>
            </a:r>
            <a:endParaRPr lang="zh-CN" altLang="en-US" sz="2400" b="1" dirty="0">
              <a:latin typeface="黑体" panose="02010609060101010101" pitchFamily="49" charset="-122"/>
              <a:ea typeface="黑体" panose="02010609060101010101" pitchFamily="49" charset="-122"/>
            </a:endParaRPr>
          </a:p>
        </p:txBody>
      </p:sp>
      <p:sp>
        <p:nvSpPr>
          <p:cNvPr id="6" name="文本框 5"/>
          <p:cNvSpPr txBox="1"/>
          <p:nvPr/>
        </p:nvSpPr>
        <p:spPr>
          <a:xfrm>
            <a:off x="755576" y="4869160"/>
            <a:ext cx="7992888" cy="1682577"/>
          </a:xfrm>
          <a:prstGeom prst="rect">
            <a:avLst/>
          </a:prstGeom>
          <a:noFill/>
        </p:spPr>
        <p:txBody>
          <a:bodyPr wrap="square" rtlCol="0">
            <a:spAutoFit/>
          </a:bodyPr>
          <a:lstStyle/>
          <a:p>
            <a:pPr algn="just">
              <a:lnSpc>
                <a:spcPct val="150000"/>
              </a:lnSpc>
              <a:buSzPct val="75000"/>
            </a:pPr>
            <a:r>
              <a:rPr lang="zh-CN" altLang="en-US" sz="2400" b="1" dirty="0">
                <a:latin typeface="黑体" panose="02010609060101010101" pitchFamily="49" charset="-122"/>
                <a:ea typeface="黑体" panose="02010609060101010101" pitchFamily="49" charset="-122"/>
              </a:rPr>
              <a:t>    许多聚类算法都是以</a:t>
            </a:r>
            <a:r>
              <a:rPr lang="zh-CN" altLang="en-US" sz="2400" b="1" dirty="0">
                <a:solidFill>
                  <a:srgbClr val="FF0000"/>
                </a:solidFill>
                <a:latin typeface="黑体" panose="02010609060101010101" pitchFamily="49" charset="-122"/>
                <a:ea typeface="黑体" panose="02010609060101010101" pitchFamily="49" charset="-122"/>
              </a:rPr>
              <a:t>相异度矩阵</a:t>
            </a:r>
            <a:r>
              <a:rPr lang="zh-CN" altLang="en-US" sz="2400" b="1" dirty="0">
                <a:latin typeface="黑体" panose="02010609060101010101" pitchFamily="49" charset="-122"/>
                <a:ea typeface="黑体" panose="02010609060101010101" pitchFamily="49" charset="-122"/>
              </a:rPr>
              <a:t>为基础，如果数据是用数据矩阵的形式表现，在使用算法之前都需要转化为相异度矩阵。接下来计算各类不同变量的差异度。</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p:nvPr>
        </p:nvSpPr>
        <p:spPr>
          <a:xfrm>
            <a:off x="457200" y="476250"/>
            <a:ext cx="8686800" cy="1371600"/>
          </a:xfrm>
        </p:spPr>
        <p:txBody>
          <a:bodyPr/>
          <a:lstStyle/>
          <a:p>
            <a:r>
              <a:rPr lang="en-US" altLang="zh-CN" sz="3200" b="1" dirty="0">
                <a:latin typeface="黑体" panose="02010609060101010101" pitchFamily="49" charset="-122"/>
                <a:ea typeface="黑体" panose="02010609060101010101" pitchFamily="49" charset="-122"/>
              </a:rPr>
              <a:t>7.2.2 </a:t>
            </a:r>
            <a:r>
              <a:rPr lang="zh-CN" altLang="en-US" sz="3200" b="1" dirty="0">
                <a:latin typeface="黑体" panose="02010609060101010101" pitchFamily="49" charset="-122"/>
                <a:ea typeface="黑体" panose="02010609060101010101" pitchFamily="49" charset="-122"/>
              </a:rPr>
              <a:t>区间标度变量及其差异度计算</a:t>
            </a:r>
            <a:br>
              <a:rPr lang="zh-CN" altLang="en-US" sz="3200" b="1" dirty="0">
                <a:latin typeface="黑体" panose="02010609060101010101" pitchFamily="49" charset="-122"/>
                <a:ea typeface="黑体" panose="02010609060101010101" pitchFamily="49" charset="-122"/>
              </a:rPr>
            </a:br>
            <a:endParaRPr lang="zh-CN" altLang="en-US" sz="3200" b="1" dirty="0">
              <a:latin typeface="黑体" panose="02010609060101010101" pitchFamily="49" charset="-122"/>
              <a:ea typeface="黑体" panose="02010609060101010101" pitchFamily="49" charset="-122"/>
            </a:endParaRPr>
          </a:p>
        </p:txBody>
      </p:sp>
      <p:sp>
        <p:nvSpPr>
          <p:cNvPr id="3" name="内容占位符 2"/>
          <p:cNvSpPr>
            <a:spLocks noGrp="1"/>
          </p:cNvSpPr>
          <p:nvPr>
            <p:ph idx="1"/>
          </p:nvPr>
        </p:nvSpPr>
        <p:spPr>
          <a:xfrm>
            <a:off x="431851" y="1326596"/>
            <a:ext cx="8388621" cy="5126740"/>
          </a:xfrm>
        </p:spPr>
        <p:txBody>
          <a:bodyPr/>
          <a:lstStyle/>
          <a:p>
            <a:pPr marL="0" indent="0">
              <a:lnSpc>
                <a:spcPct val="150000"/>
              </a:lnSpc>
              <a:buClrTx/>
              <a:buNone/>
              <a:defRPr/>
            </a:pPr>
            <a:r>
              <a:rPr lang="zh-CN" altLang="en-US" sz="2400" b="1" dirty="0">
                <a:latin typeface="黑体" panose="02010609060101010101" pitchFamily="49" charset="-122"/>
                <a:ea typeface="黑体" panose="02010609060101010101" pitchFamily="49" charset="-122"/>
              </a:rPr>
              <a:t>区间标度变量（间隔数值变量）：基本呈</a:t>
            </a:r>
            <a:r>
              <a:rPr lang="zh-CN" altLang="en-US" sz="2400" b="1" dirty="0">
                <a:solidFill>
                  <a:srgbClr val="FF0000"/>
                </a:solidFill>
                <a:latin typeface="黑体" panose="02010609060101010101" pitchFamily="49" charset="-122"/>
                <a:ea typeface="黑体" panose="02010609060101010101" pitchFamily="49" charset="-122"/>
              </a:rPr>
              <a:t>直线比例的连续变量</a:t>
            </a:r>
            <a:r>
              <a:rPr lang="zh-CN" altLang="en-US" sz="2400" b="1" dirty="0">
                <a:latin typeface="黑体" panose="02010609060101010101" pitchFamily="49" charset="-122"/>
                <a:ea typeface="黑体" panose="02010609060101010101" pitchFamily="49" charset="-122"/>
              </a:rPr>
              <a:t>，是一个</a:t>
            </a:r>
            <a:r>
              <a:rPr lang="zh-CN" altLang="en-US" sz="2400" b="1" dirty="0">
                <a:solidFill>
                  <a:srgbClr val="FF0000"/>
                </a:solidFill>
                <a:latin typeface="黑体" panose="02010609060101010101" pitchFamily="49" charset="-122"/>
                <a:ea typeface="黑体" panose="02010609060101010101" pitchFamily="49" charset="-122"/>
              </a:rPr>
              <a:t>粗略线性标度</a:t>
            </a:r>
            <a:r>
              <a:rPr lang="zh-CN" altLang="en-US" sz="2400" b="1" dirty="0">
                <a:latin typeface="黑体" panose="02010609060101010101" pitchFamily="49" charset="-122"/>
                <a:ea typeface="黑体" panose="02010609060101010101" pitchFamily="49" charset="-122"/>
              </a:rPr>
              <a:t>的连续度量。</a:t>
            </a:r>
            <a:endParaRPr lang="en-US" altLang="zh-CN" sz="2400" b="1" dirty="0">
              <a:latin typeface="黑体" panose="02010609060101010101" pitchFamily="49" charset="-122"/>
              <a:ea typeface="黑体" panose="02010609060101010101" pitchFamily="49" charset="-122"/>
            </a:endParaRPr>
          </a:p>
          <a:p>
            <a:pPr marL="0" indent="0">
              <a:lnSpc>
                <a:spcPct val="150000"/>
              </a:lnSpc>
              <a:buClrTx/>
              <a:buNone/>
              <a:defRPr/>
            </a:pPr>
            <a:r>
              <a:rPr lang="zh-CN" altLang="en-US" sz="2400" b="1" dirty="0">
                <a:latin typeface="黑体" panose="02010609060101010101" pitchFamily="49" charset="-122"/>
                <a:ea typeface="黑体" panose="02010609060101010101" pitchFamily="49" charset="-122"/>
              </a:rPr>
              <a:t>示例：重量</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高度</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长度</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距离</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经纬度</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温度</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气压等由 数值和刻度单位组成的变量</a:t>
            </a:r>
            <a:r>
              <a:rPr lang="en-US" altLang="zh-CN"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a:lnSpc>
                <a:spcPct val="150000"/>
              </a:lnSpc>
              <a:buClrTx/>
              <a:buFont typeface="Wingdings" panose="05000000000000000000" pitchFamily="2" charset="2"/>
              <a:buChar char="Ø"/>
              <a:defRPr/>
            </a:pPr>
            <a:r>
              <a:rPr lang="zh-CN" altLang="en-US" sz="2400" b="1" dirty="0">
                <a:highlight>
                  <a:srgbClr val="FFFF00"/>
                </a:highlight>
                <a:latin typeface="黑体" panose="02010609060101010101" pitchFamily="49" charset="-122"/>
                <a:ea typeface="黑体" panose="02010609060101010101" pitchFamily="49" charset="-122"/>
              </a:rPr>
              <a:t>度量单位影响</a:t>
            </a:r>
            <a:r>
              <a:rPr lang="en-US" altLang="zh-CN" sz="2400" b="1" dirty="0">
                <a:highlight>
                  <a:srgbClr val="FFFF00"/>
                </a:highlight>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度量单位直接影响聚类的分组结果</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如身高使用米</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厘米</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毫米</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作为单位</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其数值的数量级都不同。</a:t>
            </a:r>
            <a:endParaRPr lang="en-US" altLang="zh-CN" sz="2400" b="1" dirty="0">
              <a:latin typeface="黑体" panose="02010609060101010101" pitchFamily="49" charset="-122"/>
              <a:ea typeface="黑体" panose="02010609060101010101" pitchFamily="49" charset="-122"/>
            </a:endParaRPr>
          </a:p>
          <a:p>
            <a:pPr>
              <a:lnSpc>
                <a:spcPct val="150000"/>
              </a:lnSpc>
              <a:buClrTx/>
              <a:buFont typeface="Wingdings" panose="05000000000000000000" pitchFamily="2" charset="2"/>
              <a:buChar char="Ø"/>
              <a:defRPr/>
            </a:pPr>
            <a:r>
              <a:rPr lang="zh-CN" altLang="en-US" sz="2400" b="1" dirty="0">
                <a:highlight>
                  <a:srgbClr val="FFFF00"/>
                </a:highlight>
                <a:latin typeface="黑体" panose="02010609060101010101" pitchFamily="49" charset="-122"/>
                <a:ea typeface="黑体" panose="02010609060101010101" pitchFamily="49" charset="-122"/>
              </a:rPr>
              <a:t>数据标准化</a:t>
            </a:r>
            <a:r>
              <a:rPr lang="en-US" altLang="zh-CN" sz="2400" b="1" dirty="0">
                <a:highlight>
                  <a:srgbClr val="FFFF00"/>
                </a:highlight>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为了避免度量单位对聚类分析结果的影响</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将数据进行标准化操作</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将“</a:t>
            </a:r>
            <a:r>
              <a:rPr lang="zh-CN" altLang="en-US" sz="2400" b="1" dirty="0">
                <a:solidFill>
                  <a:srgbClr val="0070C0"/>
                </a:solidFill>
                <a:latin typeface="黑体" panose="02010609060101010101" pitchFamily="49" charset="-122"/>
                <a:ea typeface="黑体" panose="02010609060101010101" pitchFamily="49" charset="-122"/>
              </a:rPr>
              <a:t>数值</a:t>
            </a:r>
            <a:r>
              <a:rPr lang="en-US" altLang="zh-CN" sz="2400" b="1" dirty="0">
                <a:solidFill>
                  <a:srgbClr val="0070C0"/>
                </a:solidFill>
                <a:latin typeface="黑体" panose="02010609060101010101" pitchFamily="49" charset="-122"/>
                <a:ea typeface="黑体" panose="02010609060101010101" pitchFamily="49" charset="-122"/>
              </a:rPr>
              <a:t>+</a:t>
            </a:r>
            <a:r>
              <a:rPr lang="zh-CN" altLang="en-US" sz="2400" b="1" dirty="0">
                <a:solidFill>
                  <a:srgbClr val="0070C0"/>
                </a:solidFill>
                <a:latin typeface="黑体" panose="02010609060101010101" pitchFamily="49" charset="-122"/>
                <a:ea typeface="黑体" panose="02010609060101010101" pitchFamily="49" charset="-122"/>
              </a:rPr>
              <a:t>单位”</a:t>
            </a:r>
            <a:r>
              <a:rPr lang="zh-CN" altLang="en-US" sz="2400" b="1" dirty="0">
                <a:latin typeface="黑体" panose="02010609060101010101" pitchFamily="49" charset="-122"/>
                <a:ea typeface="黑体" panose="02010609060101010101" pitchFamily="49" charset="-122"/>
              </a:rPr>
              <a:t>组成的标度型变量</a:t>
            </a:r>
            <a:r>
              <a:rPr lang="en-US" altLang="zh-CN" sz="2400" b="1" dirty="0">
                <a:latin typeface="黑体" panose="02010609060101010101" pitchFamily="49" charset="-122"/>
                <a:ea typeface="黑体" panose="02010609060101010101" pitchFamily="49" charset="-122"/>
              </a:rPr>
              <a:t>,</a:t>
            </a:r>
            <a:r>
              <a:rPr lang="zh-CN" altLang="en-US" sz="2400" b="1" dirty="0">
                <a:latin typeface="黑体" panose="02010609060101010101" pitchFamily="49" charset="-122"/>
                <a:ea typeface="黑体" panose="02010609060101010101" pitchFamily="49" charset="-122"/>
              </a:rPr>
              <a:t>规范化为单纯由 </a:t>
            </a:r>
            <a:r>
              <a:rPr lang="zh-CN" altLang="en-US" sz="2400" b="1" dirty="0">
                <a:solidFill>
                  <a:srgbClr val="0070C0"/>
                </a:solidFill>
                <a:latin typeface="黑体" panose="02010609060101010101" pitchFamily="49" charset="-122"/>
                <a:ea typeface="黑体" panose="02010609060101010101" pitchFamily="49" charset="-122"/>
              </a:rPr>
              <a:t>数值</a:t>
            </a:r>
            <a:r>
              <a:rPr lang="zh-CN" altLang="en-US" sz="2400" b="1" dirty="0">
                <a:latin typeface="黑体" panose="02010609060101010101" pitchFamily="49" charset="-122"/>
                <a:ea typeface="黑体" panose="02010609060101010101" pitchFamily="49" charset="-122"/>
              </a:rPr>
              <a:t> 表示的值</a:t>
            </a:r>
            <a:r>
              <a:rPr lang="en-US" altLang="zh-CN"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50912" y="2132856"/>
            <a:ext cx="7797552" cy="3024807"/>
          </a:xfrm>
        </p:spPr>
        <p:txBody>
          <a:bodyPr/>
          <a:lstStyle/>
          <a:p>
            <a:pPr algn="just">
              <a:lnSpc>
                <a:spcPct val="150000"/>
              </a:lnSpc>
              <a:buClrTx/>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rPr>
              <a:t>一般而言，所用的</a:t>
            </a:r>
            <a:r>
              <a:rPr lang="zh-CN" altLang="en-US" sz="2400" b="1" dirty="0">
                <a:solidFill>
                  <a:srgbClr val="FF0000"/>
                </a:solidFill>
                <a:latin typeface="黑体" panose="02010609060101010101" pitchFamily="49" charset="-122"/>
                <a:ea typeface="黑体" panose="02010609060101010101" pitchFamily="49" charset="-122"/>
              </a:rPr>
              <a:t>度量单位</a:t>
            </a:r>
            <a:r>
              <a:rPr lang="zh-CN" altLang="en-US" sz="2400" b="1" dirty="0">
                <a:latin typeface="黑体" panose="02010609060101010101" pitchFamily="49" charset="-122"/>
                <a:ea typeface="黑体" panose="02010609060101010101" pitchFamily="49" charset="-122"/>
              </a:rPr>
              <a:t>越小，变量可能的值域就越大，这样对聚类的结果影响就越大。</a:t>
            </a:r>
            <a:endParaRPr lang="en-US" altLang="zh-CN" sz="2400" b="1" dirty="0">
              <a:latin typeface="黑体" panose="02010609060101010101" pitchFamily="49" charset="-122"/>
              <a:ea typeface="黑体" panose="02010609060101010101" pitchFamily="49" charset="-122"/>
            </a:endParaRPr>
          </a:p>
          <a:p>
            <a:pPr algn="just">
              <a:lnSpc>
                <a:spcPct val="150000"/>
              </a:lnSpc>
              <a:spcBef>
                <a:spcPts val="1200"/>
              </a:spcBef>
              <a:buClrTx/>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rPr>
              <a:t>度量单位的选用直接影响聚类分析的结果。</a:t>
            </a:r>
            <a:endParaRPr lang="en-US" altLang="zh-CN" sz="2400" b="1" dirty="0">
              <a:latin typeface="黑体" panose="02010609060101010101" pitchFamily="49" charset="-122"/>
              <a:ea typeface="黑体" panose="02010609060101010101" pitchFamily="49" charset="-122"/>
            </a:endParaRPr>
          </a:p>
          <a:p>
            <a:pPr algn="just">
              <a:lnSpc>
                <a:spcPct val="150000"/>
              </a:lnSpc>
              <a:spcBef>
                <a:spcPts val="1200"/>
              </a:spcBef>
              <a:buClrTx/>
              <a:buFont typeface="Wingdings" panose="05000000000000000000" pitchFamily="2" charset="2"/>
              <a:buChar char="Ø"/>
              <a:defRPr/>
            </a:pPr>
            <a:r>
              <a:rPr lang="zh-CN" altLang="en-US" sz="2400" b="1" dirty="0">
                <a:latin typeface="黑体" panose="02010609060101010101" pitchFamily="49" charset="-122"/>
                <a:ea typeface="黑体" panose="02010609060101010101" pitchFamily="49" charset="-122"/>
              </a:rPr>
              <a:t>为了避免对度量单位选择的依赖，必须对数据进行</a:t>
            </a:r>
            <a:r>
              <a:rPr lang="zh-CN" altLang="en-US" sz="2400" b="1" dirty="0">
                <a:solidFill>
                  <a:srgbClr val="FF0000"/>
                </a:solidFill>
                <a:latin typeface="黑体" panose="02010609060101010101" pitchFamily="49" charset="-122"/>
                <a:ea typeface="黑体" panose="02010609060101010101" pitchFamily="49" charset="-122"/>
              </a:rPr>
              <a:t>标准化</a:t>
            </a:r>
            <a:r>
              <a:rPr lang="zh-CN" altLang="en-US" sz="2400" b="1" dirty="0">
                <a:latin typeface="黑体" panose="02010609060101010101" pitchFamily="49" charset="-122"/>
                <a:ea typeface="黑体" panose="02010609060101010101" pitchFamily="49" charset="-122"/>
              </a:rPr>
              <a:t>。标准化度量值试图给有的变量</a:t>
            </a:r>
            <a:r>
              <a:rPr lang="zh-CN" altLang="en-US" sz="2400" b="1" dirty="0">
                <a:solidFill>
                  <a:srgbClr val="FF0000"/>
                </a:solidFill>
                <a:latin typeface="黑体" panose="02010609060101010101" pitchFamily="49" charset="-122"/>
                <a:ea typeface="黑体" panose="02010609060101010101" pitchFamily="49" charset="-122"/>
              </a:rPr>
              <a:t>相等的权重</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5" name="标题 4"/>
          <p:cNvSpPr>
            <a:spLocks noGrp="1"/>
          </p:cNvSpPr>
          <p:nvPr>
            <p:ph type="title"/>
          </p:nvPr>
        </p:nvSpPr>
        <p:spPr>
          <a:xfrm>
            <a:off x="590872" y="457200"/>
            <a:ext cx="8229600" cy="1371600"/>
          </a:xfrm>
        </p:spPr>
        <p:txBody>
          <a:bodyPr/>
          <a:lstStyle/>
          <a:p>
            <a:r>
              <a:rPr lang="zh-CN" altLang="en-US" sz="3200" b="1" dirty="0">
                <a:solidFill>
                  <a:schemeClr val="accent1">
                    <a:lumMod val="25000"/>
                  </a:schemeClr>
                </a:solidFill>
                <a:latin typeface="黑体" panose="02010609060101010101" pitchFamily="49" charset="-122"/>
                <a:ea typeface="黑体" panose="02010609060101010101" pitchFamily="49" charset="-122"/>
              </a:rPr>
              <a:t>数据标准化</a:t>
            </a:r>
            <a:endParaRPr lang="zh-CN" altLang="en-US" sz="3200"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878904" y="1988840"/>
                <a:ext cx="8229600" cy="4534272"/>
              </a:xfrm>
            </p:spPr>
            <p:txBody>
              <a:bodyPr/>
              <a:lstStyle/>
              <a:p>
                <a:pPr marL="0" indent="0">
                  <a:lnSpc>
                    <a:spcPct val="150000"/>
                  </a:lnSpc>
                  <a:buNone/>
                </a:pPr>
                <a:r>
                  <a:rPr lang="en-US" altLang="zh-CN" sz="2400" b="1" dirty="0">
                    <a:solidFill>
                      <a:schemeClr val="tx1"/>
                    </a:solidFill>
                    <a:latin typeface="黑体" panose="02010609060101010101" pitchFamily="49" charset="-122"/>
                    <a:ea typeface="黑体" panose="02010609060101010101" pitchFamily="49" charset="-122"/>
                  </a:rPr>
                  <a:t>1</a:t>
                </a:r>
                <a:r>
                  <a:rPr lang="zh-CN" altLang="en-US" sz="2400" b="1" dirty="0">
                    <a:solidFill>
                      <a:schemeClr val="tx1"/>
                    </a:solidFill>
                    <a:latin typeface="黑体" panose="02010609060101010101" pitchFamily="49" charset="-122"/>
                    <a:ea typeface="黑体" panose="02010609060101010101" pitchFamily="49" charset="-122"/>
                  </a:rPr>
                  <a:t>）计算</a:t>
                </a:r>
                <a:r>
                  <a:rPr lang="zh-CN" altLang="en-US" sz="2400" b="1" dirty="0">
                    <a:solidFill>
                      <a:srgbClr val="FF0000"/>
                    </a:solidFill>
                    <a:latin typeface="黑体" panose="02010609060101010101" pitchFamily="49" charset="-122"/>
                    <a:ea typeface="黑体" panose="02010609060101010101" pitchFamily="49" charset="-122"/>
                  </a:rPr>
                  <a:t>均值绝对偏差</a:t>
                </a:r>
                <a:r>
                  <a:rPr lang="en-US" altLang="zh-CN" sz="2400" b="1" dirty="0">
                    <a:solidFill>
                      <a:srgbClr val="FF0000"/>
                    </a:solidFill>
                    <a:latin typeface="黑体" panose="02010609060101010101" pitchFamily="49" charset="-122"/>
                    <a:ea typeface="黑体" panose="02010609060101010101" pitchFamily="49" charset="-122"/>
                  </a:rPr>
                  <a:t>s</a:t>
                </a:r>
                <a:r>
                  <a:rPr lang="en-US" altLang="zh-CN" sz="2400" b="1" baseline="-25000" dirty="0">
                    <a:solidFill>
                      <a:srgbClr val="FF0000"/>
                    </a:solidFill>
                    <a:latin typeface="黑体" panose="02010609060101010101" pitchFamily="49" charset="-122"/>
                    <a:ea typeface="黑体" panose="02010609060101010101" pitchFamily="49" charset="-122"/>
                  </a:rPr>
                  <a:t>f</a:t>
                </a:r>
                <a:endParaRPr lang="en-US" altLang="zh-CN" sz="2400" b="1" baseline="-25000" dirty="0">
                  <a:solidFill>
                    <a:srgbClr val="FF0000"/>
                  </a:solidFill>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𝒔</m:t>
                          </m:r>
                        </m:e>
                        <m:sub>
                          <m:r>
                            <a:rPr lang="en-US" altLang="zh-CN" sz="2400" b="1" i="1" smtClean="0">
                              <a:solidFill>
                                <a:schemeClr val="tx1"/>
                              </a:solidFill>
                              <a:latin typeface="Cambria Math" panose="02040503050406030204" pitchFamily="18" charset="0"/>
                            </a:rPr>
                            <m:t>𝒇</m:t>
                          </m:r>
                        </m:sub>
                      </m:sSub>
                      <m:r>
                        <a:rPr lang="en-US" altLang="zh-CN" sz="2400" b="1" i="1" smtClean="0">
                          <a:solidFill>
                            <a:schemeClr val="tx1"/>
                          </a:solidFill>
                          <a:latin typeface="Cambria Math" panose="02040503050406030204" pitchFamily="18" charset="0"/>
                        </a:rPr>
                        <m:t>=</m:t>
                      </m:r>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𝟏</m:t>
                          </m:r>
                        </m:num>
                        <m:den>
                          <m:r>
                            <a:rPr lang="en-US" altLang="zh-CN" sz="2400" b="1" i="1" smtClean="0">
                              <a:solidFill>
                                <a:schemeClr val="tx1"/>
                              </a:solidFill>
                              <a:latin typeface="Cambria Math" panose="02040503050406030204" pitchFamily="18" charset="0"/>
                            </a:rPr>
                            <m:t>𝒏</m:t>
                          </m:r>
                        </m:den>
                      </m:f>
                      <m:d>
                        <m:dPr>
                          <m:ctrlPr>
                            <a:rPr lang="en-US" altLang="zh-CN" sz="2400" b="1" i="1" smtClean="0">
                              <a:solidFill>
                                <a:schemeClr val="tx1"/>
                              </a:solidFill>
                              <a:latin typeface="Cambria Math" panose="02040503050406030204" pitchFamily="18" charset="0"/>
                            </a:rPr>
                          </m:ctrlPr>
                        </m:dPr>
                        <m:e>
                          <m:d>
                            <m:dPr>
                              <m:begChr m:val="|"/>
                              <m:endChr m:val="|"/>
                              <m:ctrlPr>
                                <a:rPr lang="en-US" altLang="zh-CN" sz="2400" b="1" i="1" smtClean="0">
                                  <a:solidFill>
                                    <a:schemeClr val="tx1"/>
                                  </a:solidFill>
                                  <a:latin typeface="Cambria Math" panose="02040503050406030204" pitchFamily="18" charset="0"/>
                                </a:rPr>
                              </m:ctrlPr>
                            </m:dPr>
                            <m:e>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𝒇</m:t>
                                  </m:r>
                                </m:sub>
                              </m:sSub>
                              <m:r>
                                <a:rPr lang="en-US" altLang="zh-CN" sz="2400" b="1" i="1" smtClean="0">
                                  <a:solidFill>
                                    <a:schemeClr val="tx1"/>
                                  </a:solidFill>
                                  <a:latin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𝒎</m:t>
                                  </m:r>
                                </m:e>
                                <m:sub>
                                  <m:r>
                                    <a:rPr lang="en-US" altLang="zh-CN" sz="2400" b="1" i="1" smtClean="0">
                                      <a:solidFill>
                                        <a:schemeClr val="tx1"/>
                                      </a:solidFill>
                                      <a:latin typeface="Cambria Math" panose="02040503050406030204" pitchFamily="18" charset="0"/>
                                    </a:rPr>
                                    <m:t>𝒇</m:t>
                                  </m:r>
                                </m:sub>
                              </m:sSub>
                            </m:e>
                          </m:d>
                          <m:r>
                            <a:rPr lang="en-US" altLang="zh-CN" sz="2400" b="1" i="1" smtClean="0">
                              <a:solidFill>
                                <a:schemeClr val="tx1"/>
                              </a:solidFill>
                              <a:latin typeface="Cambria Math" panose="02040503050406030204" pitchFamily="18" charset="0"/>
                            </a:rPr>
                            <m:t>+</m:t>
                          </m:r>
                          <m:d>
                            <m:dPr>
                              <m:begChr m:val="|"/>
                              <m:endChr m:val="|"/>
                              <m:ctrlPr>
                                <a:rPr lang="en-US" altLang="zh-CN" sz="2400" b="1" i="1" smtClean="0">
                                  <a:solidFill>
                                    <a:schemeClr val="tx1"/>
                                  </a:solidFill>
                                  <a:latin typeface="Cambria Math" panose="02040503050406030204" pitchFamily="18" charset="0"/>
                                </a:rPr>
                              </m:ctrlPr>
                            </m:dPr>
                            <m:e>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𝟐</m:t>
                                  </m:r>
                                  <m:r>
                                    <a:rPr lang="en-US" altLang="zh-CN" sz="2400" b="1" i="1" smtClean="0">
                                      <a:solidFill>
                                        <a:schemeClr val="tx1"/>
                                      </a:solidFill>
                                      <a:latin typeface="Cambria Math" panose="02040503050406030204" pitchFamily="18" charset="0"/>
                                    </a:rPr>
                                    <m:t>𝒇</m:t>
                                  </m:r>
                                </m:sub>
                              </m:sSub>
                              <m:r>
                                <a:rPr lang="en-US" altLang="zh-CN" sz="2400" b="1" i="1" smtClean="0">
                                  <a:solidFill>
                                    <a:schemeClr val="tx1"/>
                                  </a:solidFill>
                                  <a:latin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𝒎</m:t>
                                  </m:r>
                                </m:e>
                                <m:sub>
                                  <m:r>
                                    <a:rPr lang="en-US" altLang="zh-CN" sz="2400" b="1" i="1" smtClean="0">
                                      <a:solidFill>
                                        <a:schemeClr val="tx1"/>
                                      </a:solidFill>
                                      <a:latin typeface="Cambria Math" panose="02040503050406030204" pitchFamily="18" charset="0"/>
                                    </a:rPr>
                                    <m:t>𝒇</m:t>
                                  </m:r>
                                </m:sub>
                              </m:sSub>
                            </m:e>
                          </m:d>
                          <m:r>
                            <a:rPr lang="en-US" altLang="zh-CN" sz="2400" b="1" i="1" smtClean="0">
                              <a:solidFill>
                                <a:schemeClr val="tx1"/>
                              </a:solidFill>
                              <a:latin typeface="Cambria Math" panose="02040503050406030204" pitchFamily="18" charset="0"/>
                            </a:rPr>
                            <m:t>+⋯+</m:t>
                          </m:r>
                          <m:d>
                            <m:dPr>
                              <m:begChr m:val="|"/>
                              <m:endChr m:val="|"/>
                              <m:ctrlPr>
                                <a:rPr lang="en-US" altLang="zh-CN" sz="2400" b="1" i="1" smtClean="0">
                                  <a:solidFill>
                                    <a:schemeClr val="tx1"/>
                                  </a:solidFill>
                                  <a:latin typeface="Cambria Math" panose="02040503050406030204" pitchFamily="18" charset="0"/>
                                </a:rPr>
                              </m:ctrlPr>
                            </m:dPr>
                            <m:e>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𝒏𝒇</m:t>
                                  </m:r>
                                </m:sub>
                              </m:sSub>
                              <m:r>
                                <a:rPr lang="en-US" altLang="zh-CN" sz="2400" b="1" i="1" smtClean="0">
                                  <a:solidFill>
                                    <a:schemeClr val="tx1"/>
                                  </a:solidFill>
                                  <a:latin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𝒎</m:t>
                                  </m:r>
                                </m:e>
                                <m:sub>
                                  <m:r>
                                    <a:rPr lang="en-US" altLang="zh-CN" sz="2400" b="1" i="1" smtClean="0">
                                      <a:solidFill>
                                        <a:schemeClr val="tx1"/>
                                      </a:solidFill>
                                      <a:latin typeface="Cambria Math" panose="02040503050406030204" pitchFamily="18" charset="0"/>
                                    </a:rPr>
                                    <m:t>𝒇</m:t>
                                  </m:r>
                                </m:sub>
                              </m:sSub>
                            </m:e>
                          </m:d>
                        </m:e>
                      </m:d>
                    </m:oMath>
                  </m:oMathPara>
                </a14:m>
                <a:endParaRPr lang="en-US" altLang="zh-CN" sz="2400" b="1" baseline="-25000" dirty="0">
                  <a:solidFill>
                    <a:schemeClr val="tx1"/>
                  </a:solidFill>
                  <a:latin typeface="黑体" panose="02010609060101010101" pitchFamily="49" charset="-122"/>
                  <a:ea typeface="黑体" panose="02010609060101010101" pitchFamily="49" charset="-122"/>
                </a:endParaRPr>
              </a:p>
              <a:p>
                <a:pPr marL="0" indent="0">
                  <a:lnSpc>
                    <a:spcPct val="150000"/>
                  </a:lnSpc>
                  <a:buNone/>
                </a:pPr>
                <a:r>
                  <a:rPr lang="zh-CN" altLang="en-US" sz="2400" b="1" dirty="0">
                    <a:solidFill>
                      <a:schemeClr val="tx1"/>
                    </a:solidFill>
                    <a:latin typeface="黑体" panose="02010609060101010101" pitchFamily="49" charset="-122"/>
                    <a:ea typeface="黑体" panose="02010609060101010101" pitchFamily="49" charset="-122"/>
                  </a:rPr>
                  <a:t>其中，</a:t>
                </a:r>
                <a:r>
                  <a:rPr lang="en-US" altLang="zh-CN" sz="2400" b="1" dirty="0">
                    <a:solidFill>
                      <a:schemeClr val="tx1"/>
                    </a:solidFill>
                    <a:latin typeface="黑体" panose="02010609060101010101" pitchFamily="49" charset="-122"/>
                    <a:ea typeface="黑体" panose="02010609060101010101" pitchFamily="49" charset="-122"/>
                  </a:rPr>
                  <a:t>x</a:t>
                </a:r>
                <a:r>
                  <a:rPr lang="en-US" altLang="zh-CN" sz="2400" b="1" baseline="-25000" dirty="0">
                    <a:solidFill>
                      <a:schemeClr val="tx1"/>
                    </a:solidFill>
                    <a:latin typeface="黑体" panose="02010609060101010101" pitchFamily="49" charset="-122"/>
                    <a:ea typeface="黑体" panose="02010609060101010101" pitchFamily="49" charset="-122"/>
                  </a:rPr>
                  <a:t>1f</a:t>
                </a:r>
                <a:r>
                  <a:rPr lang="zh-CN" altLang="en-US" sz="2400" b="1" baseline="-25000" dirty="0">
                    <a:solidFill>
                      <a:schemeClr val="tx1"/>
                    </a:solidFill>
                    <a:latin typeface="黑体" panose="02010609060101010101" pitchFamily="49" charset="-122"/>
                    <a:ea typeface="黑体" panose="02010609060101010101" pitchFamily="49" charset="-122"/>
                  </a:rPr>
                  <a:t>，</a:t>
                </a:r>
                <a:r>
                  <a:rPr lang="en-US" altLang="zh-CN" sz="2400" b="1" dirty="0">
                    <a:solidFill>
                      <a:schemeClr val="tx1"/>
                    </a:solidFill>
                    <a:latin typeface="黑体" panose="02010609060101010101" pitchFamily="49" charset="-122"/>
                    <a:ea typeface="黑体" panose="02010609060101010101" pitchFamily="49" charset="-122"/>
                  </a:rPr>
                  <a:t>x</a:t>
                </a:r>
                <a:r>
                  <a:rPr lang="en-US" altLang="zh-CN" sz="2400" b="1" baseline="-25000" dirty="0">
                    <a:solidFill>
                      <a:schemeClr val="tx1"/>
                    </a:solidFill>
                    <a:latin typeface="黑体" panose="02010609060101010101" pitchFamily="49" charset="-122"/>
                    <a:ea typeface="黑体" panose="02010609060101010101" pitchFamily="49" charset="-122"/>
                  </a:rPr>
                  <a:t>2f</a:t>
                </a:r>
                <a:r>
                  <a:rPr lang="zh-CN" altLang="en-US" sz="2400" b="1" baseline="-25000" dirty="0">
                    <a:solidFill>
                      <a:schemeClr val="tx1"/>
                    </a:solidFill>
                    <a:latin typeface="黑体" panose="02010609060101010101" pitchFamily="49" charset="-122"/>
                    <a:ea typeface="黑体" panose="02010609060101010101" pitchFamily="49" charset="-122"/>
                  </a:rPr>
                  <a:t>，</a:t>
                </a:r>
                <a:r>
                  <a:rPr lang="en-US" altLang="zh-CN" sz="2400" b="1" baseline="-25000" dirty="0">
                    <a:solidFill>
                      <a:schemeClr val="tx1"/>
                    </a:solidFill>
                    <a:latin typeface="黑体" panose="02010609060101010101" pitchFamily="49" charset="-122"/>
                    <a:ea typeface="黑体" panose="02010609060101010101" pitchFamily="49" charset="-122"/>
                  </a:rPr>
                  <a:t>…,</a:t>
                </a:r>
                <a:r>
                  <a:rPr lang="en-US" altLang="zh-CN" sz="2400" b="1" dirty="0" err="1">
                    <a:solidFill>
                      <a:schemeClr val="tx1"/>
                    </a:solidFill>
                    <a:latin typeface="黑体" panose="02010609060101010101" pitchFamily="49" charset="-122"/>
                    <a:ea typeface="黑体" panose="02010609060101010101" pitchFamily="49" charset="-122"/>
                  </a:rPr>
                  <a:t>x</a:t>
                </a:r>
                <a:r>
                  <a:rPr lang="en-US" altLang="zh-CN" sz="2400" b="1" baseline="-25000" dirty="0" err="1">
                    <a:solidFill>
                      <a:schemeClr val="tx1"/>
                    </a:solidFill>
                    <a:latin typeface="黑体" panose="02010609060101010101" pitchFamily="49" charset="-122"/>
                    <a:ea typeface="黑体" panose="02010609060101010101" pitchFamily="49" charset="-122"/>
                  </a:rPr>
                  <a:t>nf</a:t>
                </a:r>
                <a:r>
                  <a:rPr lang="zh-CN" altLang="en-US" sz="2400" b="1" dirty="0">
                    <a:solidFill>
                      <a:schemeClr val="tx1"/>
                    </a:solidFill>
                    <a:latin typeface="黑体" panose="02010609060101010101" pitchFamily="49" charset="-122"/>
                    <a:ea typeface="黑体" panose="02010609060101010101" pitchFamily="49" charset="-122"/>
                  </a:rPr>
                  <a:t>是</a:t>
                </a:r>
                <a:r>
                  <a:rPr lang="en-US" altLang="zh-CN" sz="2400" b="1" dirty="0">
                    <a:solidFill>
                      <a:schemeClr val="tx1"/>
                    </a:solidFill>
                    <a:latin typeface="黑体" panose="02010609060101010101" pitchFamily="49" charset="-122"/>
                    <a:ea typeface="黑体" panose="02010609060101010101" pitchFamily="49" charset="-122"/>
                  </a:rPr>
                  <a:t>f</a:t>
                </a:r>
                <a:r>
                  <a:rPr lang="zh-CN" altLang="en-US" sz="2400" b="1" dirty="0">
                    <a:solidFill>
                      <a:schemeClr val="tx1"/>
                    </a:solidFill>
                    <a:latin typeface="黑体" panose="02010609060101010101" pitchFamily="49" charset="-122"/>
                    <a:ea typeface="黑体" panose="02010609060101010101" pitchFamily="49" charset="-122"/>
                  </a:rPr>
                  <a:t>的</a:t>
                </a:r>
                <a:r>
                  <a:rPr lang="en-US" altLang="zh-CN" sz="2400" b="1" dirty="0">
                    <a:solidFill>
                      <a:schemeClr val="tx1"/>
                    </a:solidFill>
                    <a:latin typeface="黑体" panose="02010609060101010101" pitchFamily="49" charset="-122"/>
                    <a:ea typeface="黑体" panose="02010609060101010101" pitchFamily="49" charset="-122"/>
                  </a:rPr>
                  <a:t>n</a:t>
                </a:r>
                <a:r>
                  <a:rPr lang="zh-CN" altLang="en-US" sz="2400" b="1" dirty="0">
                    <a:solidFill>
                      <a:schemeClr val="tx1"/>
                    </a:solidFill>
                    <a:latin typeface="黑体" panose="02010609060101010101" pitchFamily="49" charset="-122"/>
                    <a:ea typeface="黑体" panose="02010609060101010101" pitchFamily="49" charset="-122"/>
                  </a:rPr>
                  <a:t>个度量值，</a:t>
                </a:r>
                <a:r>
                  <a:rPr lang="en-US" altLang="zh-CN" sz="2400" b="1" dirty="0">
                    <a:solidFill>
                      <a:schemeClr val="tx1"/>
                    </a:solidFill>
                    <a:latin typeface="黑体" panose="02010609060101010101" pitchFamily="49" charset="-122"/>
                    <a:ea typeface="黑体" panose="02010609060101010101" pitchFamily="49" charset="-122"/>
                  </a:rPr>
                  <a:t>m</a:t>
                </a:r>
                <a:r>
                  <a:rPr lang="en-US" altLang="zh-CN" sz="2400" b="1" baseline="-25000" dirty="0">
                    <a:solidFill>
                      <a:schemeClr val="tx1"/>
                    </a:solidFill>
                    <a:latin typeface="黑体" panose="02010609060101010101" pitchFamily="49" charset="-122"/>
                    <a:ea typeface="黑体" panose="02010609060101010101" pitchFamily="49" charset="-122"/>
                  </a:rPr>
                  <a:t>f</a:t>
                </a:r>
                <a:r>
                  <a:rPr lang="zh-CN" altLang="en-US" sz="2400" b="1" dirty="0">
                    <a:solidFill>
                      <a:schemeClr val="tx1"/>
                    </a:solidFill>
                    <a:latin typeface="黑体" panose="02010609060101010101" pitchFamily="49" charset="-122"/>
                    <a:ea typeface="黑体" panose="02010609060101010101" pitchFamily="49" charset="-122"/>
                  </a:rPr>
                  <a:t>是</a:t>
                </a:r>
                <a:r>
                  <a:rPr lang="en-US" altLang="zh-CN" sz="2400" b="1" dirty="0">
                    <a:solidFill>
                      <a:schemeClr val="tx1"/>
                    </a:solidFill>
                    <a:latin typeface="黑体" panose="02010609060101010101" pitchFamily="49" charset="-122"/>
                    <a:ea typeface="黑体" panose="02010609060101010101" pitchFamily="49" charset="-122"/>
                  </a:rPr>
                  <a:t>f</a:t>
                </a:r>
                <a:r>
                  <a:rPr lang="zh-CN" altLang="en-US" sz="2400" b="1" dirty="0">
                    <a:solidFill>
                      <a:schemeClr val="tx1"/>
                    </a:solidFill>
                    <a:latin typeface="黑体" panose="02010609060101010101" pitchFamily="49" charset="-122"/>
                    <a:ea typeface="黑体" panose="02010609060101010101" pitchFamily="49" charset="-122"/>
                  </a:rPr>
                  <a:t>的平均值，即</a:t>
                </a:r>
                <a:endParaRPr lang="en-US" altLang="zh-CN" sz="2400" b="1" i="1" dirty="0">
                  <a:solidFill>
                    <a:schemeClr val="tx1"/>
                  </a:solidFill>
                  <a:latin typeface="黑体" panose="02010609060101010101" pitchFamily="49" charset="-122"/>
                  <a:ea typeface="黑体" panose="02010609060101010101" pitchFamily="49" charset="-122"/>
                </a:endParaRPr>
              </a:p>
              <a:p>
                <a:pPr marL="0" indent="0">
                  <a:buNone/>
                </a:pPr>
                <a:r>
                  <a:rPr lang="en-US" altLang="zh-CN" sz="2400" b="1" dirty="0">
                    <a:solidFill>
                      <a:schemeClr val="tx1"/>
                    </a:solidFill>
                  </a:rPr>
                  <a:t>        </a:t>
                </a:r>
                <a14:m>
                  <m:oMath xmlns:m="http://schemas.openxmlformats.org/officeDocument/2006/math">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𝒎</m:t>
                        </m:r>
                      </m:e>
                      <m:sub>
                        <m:r>
                          <a:rPr lang="en-US" altLang="zh-CN" sz="2400" b="1" i="1" smtClean="0">
                            <a:solidFill>
                              <a:schemeClr val="tx1"/>
                            </a:solidFill>
                            <a:latin typeface="Cambria Math" panose="02040503050406030204" pitchFamily="18" charset="0"/>
                          </a:rPr>
                          <m:t>𝒇</m:t>
                        </m:r>
                      </m:sub>
                    </m:sSub>
                    <m:r>
                      <a:rPr lang="en-US" altLang="zh-CN" sz="2400" b="1" i="1" smtClean="0">
                        <a:solidFill>
                          <a:schemeClr val="tx1"/>
                        </a:solidFill>
                        <a:latin typeface="Cambria Math" panose="02040503050406030204" pitchFamily="18" charset="0"/>
                      </a:rPr>
                      <m:t>=</m:t>
                    </m:r>
                    <m:f>
                      <m:fPr>
                        <m:ctrlPr>
                          <a:rPr lang="en-US" altLang="zh-CN" sz="2400" b="1" i="1" smtClean="0">
                            <a:solidFill>
                              <a:schemeClr val="tx1"/>
                            </a:solidFill>
                            <a:latin typeface="Cambria Math" panose="02040503050406030204" pitchFamily="18" charset="0"/>
                          </a:rPr>
                        </m:ctrlPr>
                      </m:fPr>
                      <m:num>
                        <m:r>
                          <a:rPr lang="en-US" altLang="zh-CN" sz="2400" b="1" i="1" smtClean="0">
                            <a:solidFill>
                              <a:schemeClr val="tx1"/>
                            </a:solidFill>
                            <a:latin typeface="Cambria Math" panose="02040503050406030204" pitchFamily="18" charset="0"/>
                          </a:rPr>
                          <m:t>𝟏</m:t>
                        </m:r>
                      </m:num>
                      <m:den>
                        <m:r>
                          <a:rPr lang="en-US" altLang="zh-CN" sz="2400" b="1" i="1" smtClean="0">
                            <a:solidFill>
                              <a:schemeClr val="tx1"/>
                            </a:solidFill>
                            <a:latin typeface="Cambria Math" panose="02040503050406030204" pitchFamily="18" charset="0"/>
                          </a:rPr>
                          <m:t>𝒏</m:t>
                        </m:r>
                      </m:den>
                    </m:f>
                    <m:d>
                      <m:dPr>
                        <m:ctrlPr>
                          <a:rPr lang="en-US" altLang="zh-CN" sz="2400" b="1" i="1" smtClean="0">
                            <a:solidFill>
                              <a:schemeClr val="tx1"/>
                            </a:solidFill>
                            <a:latin typeface="Cambria Math" panose="02040503050406030204" pitchFamily="18" charset="0"/>
                          </a:rPr>
                        </m:ctrlPr>
                      </m:dPr>
                      <m:e>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𝟏</m:t>
                            </m:r>
                            <m:r>
                              <a:rPr lang="en-US" altLang="zh-CN" sz="2400" b="1" i="1" smtClean="0">
                                <a:solidFill>
                                  <a:schemeClr val="tx1"/>
                                </a:solidFill>
                                <a:latin typeface="Cambria Math" panose="02040503050406030204" pitchFamily="18" charset="0"/>
                              </a:rPr>
                              <m:t>𝒇</m:t>
                            </m:r>
                          </m:sub>
                        </m:sSub>
                        <m:r>
                          <a:rPr lang="en-US" altLang="zh-CN" sz="2400" b="1" i="1" smtClean="0">
                            <a:solidFill>
                              <a:schemeClr val="tx1"/>
                            </a:solidFill>
                            <a:latin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𝟐</m:t>
                            </m:r>
                            <m:r>
                              <a:rPr lang="en-US" altLang="zh-CN" sz="2400" b="1" i="1" smtClean="0">
                                <a:solidFill>
                                  <a:schemeClr val="tx1"/>
                                </a:solidFill>
                                <a:latin typeface="Cambria Math" panose="02040503050406030204" pitchFamily="18" charset="0"/>
                              </a:rPr>
                              <m:t>𝒇</m:t>
                            </m:r>
                          </m:sub>
                        </m:sSub>
                        <m:r>
                          <a:rPr lang="en-US" altLang="zh-CN" sz="2400" b="1" i="1" smtClean="0">
                            <a:solidFill>
                              <a:schemeClr val="tx1"/>
                            </a:solidFill>
                            <a:latin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𝒏𝒇</m:t>
                            </m:r>
                          </m:sub>
                        </m:sSub>
                      </m:e>
                    </m:d>
                  </m:oMath>
                </a14:m>
                <a:endParaRPr lang="en-US" altLang="zh-CN" sz="2400" b="1" dirty="0">
                  <a:solidFill>
                    <a:schemeClr val="tx1"/>
                  </a:solidFill>
                  <a:latin typeface="黑体" panose="02010609060101010101" pitchFamily="49" charset="-122"/>
                  <a:ea typeface="黑体" panose="02010609060101010101" pitchFamily="49" charset="-122"/>
                </a:endParaRPr>
              </a:p>
              <a:p>
                <a:pPr marL="0" indent="0">
                  <a:lnSpc>
                    <a:spcPct val="150000"/>
                  </a:lnSpc>
                  <a:spcBef>
                    <a:spcPts val="1200"/>
                  </a:spcBef>
                  <a:buNone/>
                </a:pPr>
                <a:r>
                  <a:rPr lang="en-US" altLang="zh-CN" sz="2400" b="1" dirty="0">
                    <a:solidFill>
                      <a:schemeClr val="tx1"/>
                    </a:solidFill>
                    <a:latin typeface="黑体" panose="02010609060101010101" pitchFamily="49" charset="-122"/>
                    <a:ea typeface="黑体" panose="02010609060101010101" pitchFamily="49" charset="-122"/>
                  </a:rPr>
                  <a:t>2</a:t>
                </a:r>
                <a:r>
                  <a:rPr lang="zh-CN" altLang="en-US" sz="2400" b="1" dirty="0">
                    <a:solidFill>
                      <a:schemeClr val="tx1"/>
                    </a:solidFill>
                    <a:latin typeface="黑体" panose="02010609060101010101" pitchFamily="49" charset="-122"/>
                    <a:ea typeface="黑体" panose="02010609060101010101" pitchFamily="49" charset="-122"/>
                  </a:rPr>
                  <a:t>）计算</a:t>
                </a:r>
                <a:r>
                  <a:rPr lang="zh-CN" altLang="en-US" sz="2400" b="1" dirty="0">
                    <a:solidFill>
                      <a:srgbClr val="FF0000"/>
                    </a:solidFill>
                    <a:latin typeface="黑体" panose="02010609060101010101" pitchFamily="49" charset="-122"/>
                    <a:ea typeface="黑体" panose="02010609060101010101" pitchFamily="49" charset="-122"/>
                  </a:rPr>
                  <a:t>标准化的度量值</a:t>
                </a:r>
                <a:r>
                  <a:rPr lang="zh-CN" altLang="en-US" sz="2400" b="1" dirty="0">
                    <a:latin typeface="黑体" panose="02010609060101010101" pitchFamily="49" charset="-122"/>
                    <a:ea typeface="黑体" panose="02010609060101010101" pitchFamily="49" charset="-122"/>
                  </a:rPr>
                  <a:t>，或</a:t>
                </a:r>
                <a:r>
                  <a:rPr lang="en-US" altLang="zh-CN" sz="2400" b="1" dirty="0">
                    <a:latin typeface="黑体" panose="02010609060101010101" pitchFamily="49" charset="-122"/>
                    <a:ea typeface="黑体" panose="02010609060101010101" pitchFamily="49" charset="-122"/>
                  </a:rPr>
                  <a:t>z-score</a:t>
                </a:r>
                <a:endParaRPr lang="en-US" altLang="zh-CN" sz="2400" b="1" i="1" dirty="0">
                  <a:solidFill>
                    <a:schemeClr val="tx1"/>
                  </a:solidFill>
                  <a:latin typeface="黑体" panose="02010609060101010101" pitchFamily="49" charset="-122"/>
                  <a:ea typeface="黑体" panose="02010609060101010101" pitchFamily="49" charset="-122"/>
                </a:endParaRPr>
              </a:p>
              <a:p>
                <a:pPr marL="0" indent="0">
                  <a:spcBef>
                    <a:spcPts val="0"/>
                  </a:spcBef>
                  <a:buNone/>
                </a:pPr>
                <a14:m>
                  <m:oMathPara xmlns:m="http://schemas.openxmlformats.org/officeDocument/2006/math">
                    <m:oMathParaPr>
                      <m:jc m:val="left"/>
                    </m:oMathParaPr>
                    <m:oMath xmlns:m="http://schemas.openxmlformats.org/officeDocument/2006/math">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           </m:t>
                          </m:r>
                          <m:r>
                            <a:rPr lang="en-US" altLang="zh-CN" sz="2400" b="1" i="1" smtClean="0">
                              <a:solidFill>
                                <a:schemeClr val="tx1"/>
                              </a:solidFill>
                              <a:latin typeface="Cambria Math" panose="02040503050406030204" pitchFamily="18" charset="0"/>
                            </a:rPr>
                            <m:t>𝒛</m:t>
                          </m:r>
                        </m:e>
                        <m:sub>
                          <m:r>
                            <a:rPr lang="en-US" altLang="zh-CN" sz="2400" b="1" i="1" smtClean="0">
                              <a:solidFill>
                                <a:schemeClr val="tx1"/>
                              </a:solidFill>
                              <a:latin typeface="Cambria Math" panose="02040503050406030204" pitchFamily="18" charset="0"/>
                            </a:rPr>
                            <m:t>𝒊𝒇</m:t>
                          </m:r>
                        </m:sub>
                      </m:sSub>
                      <m:r>
                        <a:rPr lang="en-US" altLang="zh-CN" sz="2400" b="1" i="1" smtClean="0">
                          <a:solidFill>
                            <a:schemeClr val="tx1"/>
                          </a:solidFill>
                          <a:latin typeface="Cambria Math" panose="02040503050406030204" pitchFamily="18" charset="0"/>
                        </a:rPr>
                        <m:t>=</m:t>
                      </m:r>
                      <m:f>
                        <m:fPr>
                          <m:ctrlPr>
                            <a:rPr lang="en-US" altLang="zh-CN" sz="2400" b="1" i="1" smtClean="0">
                              <a:solidFill>
                                <a:schemeClr val="tx1"/>
                              </a:solidFill>
                              <a:latin typeface="Cambria Math" panose="02040503050406030204" pitchFamily="18" charset="0"/>
                            </a:rPr>
                          </m:ctrlPr>
                        </m:fPr>
                        <m:num>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𝒊𝒇</m:t>
                              </m:r>
                            </m:sub>
                          </m:sSub>
                          <m:r>
                            <a:rPr lang="en-US" altLang="zh-CN" sz="2400" b="1" i="1" smtClean="0">
                              <a:solidFill>
                                <a:schemeClr val="tx1"/>
                              </a:solidFill>
                              <a:latin typeface="Cambria Math" panose="02040503050406030204" pitchFamily="18" charset="0"/>
                            </a:rPr>
                            <m:t>−</m:t>
                          </m:r>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𝒎</m:t>
                              </m:r>
                            </m:e>
                            <m:sub>
                              <m:r>
                                <a:rPr lang="en-US" altLang="zh-CN" sz="2400" b="1" i="1" smtClean="0">
                                  <a:solidFill>
                                    <a:schemeClr val="tx1"/>
                                  </a:solidFill>
                                  <a:latin typeface="Cambria Math" panose="02040503050406030204" pitchFamily="18" charset="0"/>
                                </a:rPr>
                                <m:t>𝒇</m:t>
                              </m:r>
                            </m:sub>
                          </m:sSub>
                        </m:num>
                        <m:den>
                          <m:sSub>
                            <m:sSubPr>
                              <m:ctrlPr>
                                <a:rPr lang="en-US" altLang="zh-CN" sz="2400" b="1" i="1" smtClean="0">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𝒔</m:t>
                              </m:r>
                            </m:e>
                            <m:sub>
                              <m:r>
                                <a:rPr lang="en-US" altLang="zh-CN" sz="2400" b="1" i="1" smtClean="0">
                                  <a:solidFill>
                                    <a:schemeClr val="tx1"/>
                                  </a:solidFill>
                                  <a:latin typeface="Cambria Math" panose="02040503050406030204" pitchFamily="18" charset="0"/>
                                </a:rPr>
                                <m:t>𝒇</m:t>
                              </m:r>
                            </m:sub>
                          </m:sSub>
                        </m:den>
                      </m:f>
                    </m:oMath>
                  </m:oMathPara>
                </a14:m>
                <a:endParaRPr lang="zh-CN" altLang="en-US" sz="2400" b="1" dirty="0">
                  <a:solidFill>
                    <a:schemeClr val="tx1"/>
                  </a:solidFill>
                  <a:latin typeface="黑体" panose="02010609060101010101" pitchFamily="49" charset="-122"/>
                  <a:ea typeface="黑体" panose="02010609060101010101" pitchFamily="49"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878904" y="1988840"/>
                <a:ext cx="8229600" cy="4534272"/>
              </a:xfrm>
              <a:blipFill rotWithShape="1">
                <a:blip r:embed="rId1"/>
                <a:stretch>
                  <a:fillRect l="-1" r="1" b="9"/>
                </a:stretch>
              </a:blipFill>
            </p:spPr>
            <p:txBody>
              <a:bodyPr/>
              <a:lstStyle/>
              <a:p>
                <a:r>
                  <a:rPr lang="zh-CN" altLang="en-US">
                    <a:noFill/>
                  </a:rPr>
                  <a:t> </a:t>
                </a:r>
              </a:p>
            </p:txBody>
          </p:sp>
        </mc:Fallback>
      </mc:AlternateContent>
      <p:sp>
        <p:nvSpPr>
          <p:cNvPr id="3" name="标题 1"/>
          <p:cNvSpPr>
            <a:spLocks noGrp="1"/>
          </p:cNvSpPr>
          <p:nvPr>
            <p:ph type="title"/>
          </p:nvPr>
        </p:nvSpPr>
        <p:spPr>
          <a:xfrm>
            <a:off x="395536" y="620688"/>
            <a:ext cx="8424936" cy="1371600"/>
          </a:xfrm>
        </p:spPr>
        <p:txBody>
          <a:bodyPr/>
          <a:lstStyle/>
          <a:p>
            <a:pPr>
              <a:lnSpc>
                <a:spcPct val="150000"/>
              </a:lnSpc>
            </a:pPr>
            <a:r>
              <a:rPr lang="zh-CN" altLang="en-US" sz="2400" b="1" dirty="0">
                <a:latin typeface="黑体" panose="02010609060101010101" pitchFamily="49" charset="-122"/>
                <a:ea typeface="黑体" panose="02010609060101010101" pitchFamily="49" charset="-122"/>
              </a:rPr>
              <a:t>    为了实现度量值的</a:t>
            </a:r>
            <a:r>
              <a:rPr lang="zh-CN" altLang="en-US" sz="2400" b="1" dirty="0">
                <a:solidFill>
                  <a:srgbClr val="FF0000"/>
                </a:solidFill>
                <a:latin typeface="黑体" panose="02010609060101010101" pitchFamily="49" charset="-122"/>
                <a:ea typeface="黑体" panose="02010609060101010101" pitchFamily="49" charset="-122"/>
              </a:rPr>
              <a:t>标准化</a:t>
            </a:r>
            <a:r>
              <a:rPr lang="zh-CN" altLang="en-US" sz="2400" b="1" dirty="0">
                <a:latin typeface="黑体" panose="02010609060101010101" pitchFamily="49" charset="-122"/>
                <a:ea typeface="黑体" panose="02010609060101010101" pitchFamily="49" charset="-122"/>
              </a:rPr>
              <a:t>，当给定一个变量</a:t>
            </a:r>
            <a:r>
              <a:rPr lang="en-US" altLang="zh-CN" sz="2400" b="1" dirty="0">
                <a:latin typeface="黑体" panose="02010609060101010101" pitchFamily="49" charset="-122"/>
                <a:ea typeface="黑体" panose="02010609060101010101" pitchFamily="49" charset="-122"/>
              </a:rPr>
              <a:t>f</a:t>
            </a:r>
            <a:r>
              <a:rPr lang="zh-CN" altLang="en-US" sz="2400" b="1" dirty="0">
                <a:latin typeface="黑体" panose="02010609060101010101" pitchFamily="49" charset="-122"/>
                <a:ea typeface="黑体" panose="02010609060101010101" pitchFamily="49" charset="-122"/>
              </a:rPr>
              <a:t>的值后，可以进行如下的变换将数据标准化：</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内容占位符 2"/>
          <p:cNvSpPr>
            <a:spLocks noGrp="1"/>
          </p:cNvSpPr>
          <p:nvPr>
            <p:ph idx="1"/>
          </p:nvPr>
        </p:nvSpPr>
        <p:spPr>
          <a:xfrm>
            <a:off x="107504" y="1628800"/>
            <a:ext cx="8928992" cy="3166120"/>
          </a:xfrm>
        </p:spPr>
        <p:txBody>
          <a:bodyPr/>
          <a:lstStyle/>
          <a:p>
            <a:pPr marL="0" indent="0">
              <a:lnSpc>
                <a:spcPct val="150000"/>
              </a:lnSpc>
              <a:buClr>
                <a:schemeClr val="tx1"/>
              </a:buClr>
              <a:buNone/>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均值绝对偏差比标准的偏差对于孤立点具有更好的</a:t>
            </a:r>
            <a:r>
              <a:rPr lang="zh-CN" altLang="en-US" sz="2400" b="1" dirty="0">
                <a:solidFill>
                  <a:srgbClr val="FF0000"/>
                </a:solidFill>
                <a:latin typeface="黑体" panose="02010609060101010101" pitchFamily="49" charset="-122"/>
                <a:ea typeface="黑体" panose="02010609060101010101" pitchFamily="49" charset="-122"/>
              </a:rPr>
              <a:t>鲁棒性</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a:p>
            <a:pPr marL="0" indent="0">
              <a:lnSpc>
                <a:spcPct val="150000"/>
              </a:lnSpc>
              <a:buClr>
                <a:schemeClr val="tx1"/>
              </a:buClr>
              <a:buNone/>
            </a:pPr>
            <a:r>
              <a:rPr lang="zh-CN" altLang="en-US" sz="2400" b="1" dirty="0">
                <a:latin typeface="黑体" panose="02010609060101010101" pitchFamily="49" charset="-122"/>
                <a:ea typeface="黑体" panose="02010609060101010101" pitchFamily="49" charset="-122"/>
              </a:rPr>
              <a:t>    在计算均值绝对值偏差时，度量值与平均值的偏差没有被平方，因此孤立点的影响在一点程度上</a:t>
            </a:r>
            <a:r>
              <a:rPr lang="zh-CN" altLang="en-US" sz="2400" b="1" dirty="0">
                <a:solidFill>
                  <a:srgbClr val="FF0000"/>
                </a:solidFill>
                <a:latin typeface="黑体" panose="02010609060101010101" pitchFamily="49" charset="-122"/>
                <a:ea typeface="黑体" panose="02010609060101010101" pitchFamily="49" charset="-122"/>
              </a:rPr>
              <a:t>减小</a:t>
            </a:r>
            <a:r>
              <a:rPr lang="zh-CN" altLang="en-US" sz="2400" b="1" dirty="0">
                <a:latin typeface="黑体" panose="02010609060101010101" pitchFamily="49" charset="-122"/>
                <a:ea typeface="黑体" panose="02010609060101010101" pitchFamily="49" charset="-122"/>
              </a:rPr>
              <a:t>了。</a:t>
            </a:r>
            <a:endParaRPr lang="zh-CN" altLang="en-US" sz="2400" b="1" dirty="0">
              <a:latin typeface="黑体" panose="02010609060101010101" pitchFamily="49" charset="-122"/>
              <a:ea typeface="黑体" panose="02010609060101010101" pitchFamily="49" charset="-122"/>
            </a:endParaRPr>
          </a:p>
          <a:p>
            <a:pPr marL="0" indent="0">
              <a:lnSpc>
                <a:spcPct val="150000"/>
              </a:lnSpc>
              <a:buClr>
                <a:schemeClr val="tx1"/>
              </a:buClr>
              <a:buNone/>
            </a:pPr>
            <a:r>
              <a:rPr lang="zh-CN" altLang="en-US" sz="2400" b="1" dirty="0">
                <a:latin typeface="黑体" panose="02010609060101010101" pitchFamily="49" charset="-122"/>
                <a:ea typeface="黑体" panose="02010609060101010101" pitchFamily="49" charset="-122"/>
              </a:rPr>
              <a:t>    采用均值绝对偏差的优点在于孤立点的</a:t>
            </a:r>
            <a:r>
              <a:rPr lang="en-US" altLang="zh-CN" sz="2400" b="1" dirty="0">
                <a:latin typeface="黑体" panose="02010609060101010101" pitchFamily="49" charset="-122"/>
                <a:ea typeface="黑体" panose="02010609060101010101" pitchFamily="49" charset="-122"/>
              </a:rPr>
              <a:t>z-score</a:t>
            </a:r>
            <a:r>
              <a:rPr lang="zh-CN" altLang="en-US" sz="2400" b="1" dirty="0">
                <a:latin typeface="黑体" panose="02010609060101010101" pitchFamily="49" charset="-122"/>
                <a:ea typeface="黑体" panose="02010609060101010101" pitchFamily="49" charset="-122"/>
              </a:rPr>
              <a:t>值不会太小，因此孤立点仍</a:t>
            </a:r>
            <a:r>
              <a:rPr lang="zh-CN" altLang="en-US" sz="2400" b="1" dirty="0">
                <a:solidFill>
                  <a:srgbClr val="FF0000"/>
                </a:solidFill>
                <a:latin typeface="黑体" panose="02010609060101010101" pitchFamily="49" charset="-122"/>
                <a:ea typeface="黑体" panose="02010609060101010101" pitchFamily="49" charset="-122"/>
              </a:rPr>
              <a:t>可被发现</a:t>
            </a:r>
            <a:r>
              <a:rPr lang="zh-CN" altLang="en-US" sz="2400" b="1" dirty="0">
                <a:latin typeface="黑体" panose="02010609060101010101" pitchFamily="49" charset="-122"/>
                <a:ea typeface="黑体" panose="02010609060101010101" pitchFamily="49" charset="-122"/>
              </a:rPr>
              <a:t>。</a:t>
            </a:r>
            <a:endParaRPr lang="zh-CN" altLang="en-US" sz="2400" b="1" dirty="0">
              <a:latin typeface="黑体" panose="02010609060101010101" pitchFamily="49" charset="-122"/>
              <a:ea typeface="黑体" panose="02010609060101010101" pitchFamily="49" charset="-122"/>
            </a:endParaRPr>
          </a:p>
        </p:txBody>
      </p:sp>
      <p:sp>
        <p:nvSpPr>
          <p:cNvPr id="4" name="矩形 3"/>
          <p:cNvSpPr/>
          <p:nvPr/>
        </p:nvSpPr>
        <p:spPr>
          <a:xfrm>
            <a:off x="467544" y="620688"/>
            <a:ext cx="4211409" cy="523220"/>
          </a:xfrm>
          <a:prstGeom prst="rect">
            <a:avLst/>
          </a:prstGeom>
        </p:spPr>
        <p:txBody>
          <a:bodyPr wrap="none">
            <a:spAutoFit/>
          </a:bodyPr>
          <a:lstStyle/>
          <a:p>
            <a:r>
              <a:rPr lang="zh-CN" altLang="en-US" sz="2800" b="1" dirty="0">
                <a:solidFill>
                  <a:schemeClr val="accent1">
                    <a:lumMod val="25000"/>
                  </a:schemeClr>
                </a:solidFill>
                <a:latin typeface="黑体" panose="02010609060101010101" pitchFamily="49" charset="-122"/>
                <a:ea typeface="黑体" panose="02010609060101010101" pitchFamily="49" charset="-122"/>
              </a:rPr>
              <a:t>计算均值绝对偏差的优点</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539552" y="360040"/>
                <a:ext cx="8229600" cy="6309320"/>
              </a:xfrm>
            </p:spPr>
            <p:txBody>
              <a:bodyPr/>
              <a:lstStyle/>
              <a:p>
                <a:pPr marL="0" indent="0">
                  <a:buNone/>
                </a:pPr>
                <a:r>
                  <a:rPr lang="zh-CN" altLang="en-US" sz="2800" b="1" dirty="0">
                    <a:solidFill>
                      <a:schemeClr val="accent1">
                        <a:lumMod val="25000"/>
                      </a:schemeClr>
                    </a:solidFill>
                    <a:effectLst/>
                    <a:latin typeface="黑体" panose="02010609060101010101" pitchFamily="49" charset="-122"/>
                    <a:ea typeface="黑体" panose="02010609060101010101" pitchFamily="49" charset="-122"/>
                  </a:rPr>
                  <a:t>基于对象间的距离来计算差异度</a:t>
                </a:r>
                <a:endParaRPr lang="en-US" altLang="zh-CN" sz="2800" b="1" dirty="0">
                  <a:solidFill>
                    <a:schemeClr val="accent1">
                      <a:lumMod val="25000"/>
                    </a:schemeClr>
                  </a:solidFill>
                  <a:effectLst/>
                  <a:latin typeface="黑体" panose="02010609060101010101" pitchFamily="49" charset="-122"/>
                  <a:ea typeface="黑体" panose="02010609060101010101" pitchFamily="49" charset="-122"/>
                </a:endParaRPr>
              </a:p>
              <a:p>
                <a:pPr marL="0" indent="0">
                  <a:lnSpc>
                    <a:spcPts val="4000"/>
                  </a:lnSpc>
                  <a:buClr>
                    <a:srgbClr val="FF0000"/>
                  </a:buClr>
                  <a:buNone/>
                </a:pPr>
                <a:r>
                  <a:rPr lang="zh-CN" altLang="en-US" sz="2400" b="1" dirty="0">
                    <a:solidFill>
                      <a:srgbClr val="00B0F0"/>
                    </a:solidFill>
                    <a:effectLst/>
                    <a:latin typeface="黑体" panose="02010609060101010101" pitchFamily="49" charset="-122"/>
                    <a:ea typeface="黑体" panose="02010609060101010101" pitchFamily="49" charset="-122"/>
                  </a:rPr>
                  <a:t>欧几里德距离：</a:t>
                </a:r>
                <a:endParaRPr lang="en-US" altLang="zh-CN" sz="2400" b="1" dirty="0">
                  <a:solidFill>
                    <a:srgbClr val="00B0F0"/>
                  </a:solidFill>
                  <a:effectLst/>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2400" b="1" i="1" dirty="0" smtClean="0">
                          <a:solidFill>
                            <a:schemeClr val="tx1"/>
                          </a:solidFill>
                          <a:effectLst/>
                          <a:latin typeface="Cambria Math" panose="02040503050406030204" pitchFamily="18" charset="0"/>
                        </a:rPr>
                        <m:t>𝒅</m:t>
                      </m:r>
                      <m:d>
                        <m:dPr>
                          <m:ctrlPr>
                            <a:rPr lang="en-US" altLang="zh-CN" sz="2400" b="1" i="1" dirty="0" smtClean="0">
                              <a:solidFill>
                                <a:schemeClr val="tx1"/>
                              </a:solidFill>
                              <a:effectLst/>
                              <a:latin typeface="Cambria Math" panose="02040503050406030204" pitchFamily="18" charset="0"/>
                            </a:rPr>
                          </m:ctrlPr>
                        </m:dPr>
                        <m:e>
                          <m:r>
                            <a:rPr lang="en-US" altLang="zh-CN" sz="2400" b="1" i="1" dirty="0" smtClean="0">
                              <a:solidFill>
                                <a:schemeClr val="tx1"/>
                              </a:solidFill>
                              <a:effectLst/>
                              <a:latin typeface="Cambria Math" panose="02040503050406030204" pitchFamily="18" charset="0"/>
                            </a:rPr>
                            <m:t>𝒊</m:t>
                          </m:r>
                          <m:r>
                            <a:rPr lang="en-US" altLang="zh-CN" sz="2400" b="1" i="1" dirty="0" smtClean="0">
                              <a:solidFill>
                                <a:schemeClr val="tx1"/>
                              </a:solidFill>
                              <a:effectLst/>
                              <a:latin typeface="Cambria Math" panose="02040503050406030204" pitchFamily="18" charset="0"/>
                            </a:rPr>
                            <m:t>,</m:t>
                          </m:r>
                          <m:r>
                            <a:rPr lang="en-US" altLang="zh-CN" sz="2400" b="1" i="1" dirty="0" smtClean="0">
                              <a:solidFill>
                                <a:schemeClr val="tx1"/>
                              </a:solidFill>
                              <a:effectLst/>
                              <a:latin typeface="Cambria Math" panose="02040503050406030204" pitchFamily="18" charset="0"/>
                            </a:rPr>
                            <m:t>𝒋</m:t>
                          </m:r>
                        </m:e>
                      </m:d>
                      <m:r>
                        <a:rPr lang="en-US" altLang="zh-CN" sz="2400" b="1" i="1" dirty="0" smtClean="0">
                          <a:solidFill>
                            <a:schemeClr val="tx1"/>
                          </a:solidFill>
                          <a:effectLst/>
                          <a:latin typeface="Cambria Math" panose="02040503050406030204" pitchFamily="18" charset="0"/>
                        </a:rPr>
                        <m:t>=</m:t>
                      </m:r>
                      <m:sSup>
                        <m:sSupPr>
                          <m:ctrlPr>
                            <a:rPr lang="en-US" altLang="zh-CN" sz="2400" b="1" i="1" dirty="0" smtClean="0">
                              <a:solidFill>
                                <a:schemeClr val="tx1"/>
                              </a:solidFill>
                              <a:effectLst/>
                              <a:latin typeface="Cambria Math" panose="02040503050406030204" pitchFamily="18" charset="0"/>
                            </a:rPr>
                          </m:ctrlPr>
                        </m:sSupPr>
                        <m:e>
                          <m:d>
                            <m:dPr>
                              <m:ctrlPr>
                                <a:rPr lang="en-US" altLang="zh-CN" sz="2400" b="1" i="1" dirty="0" smtClean="0">
                                  <a:solidFill>
                                    <a:schemeClr val="tx1"/>
                                  </a:solidFill>
                                  <a:effectLst/>
                                  <a:latin typeface="Cambria Math" panose="02040503050406030204" pitchFamily="18" charset="0"/>
                                </a:rPr>
                              </m:ctrlPr>
                            </m:dPr>
                            <m:e>
                              <m:nary>
                                <m:naryPr>
                                  <m:chr m:val="∑"/>
                                  <m:ctrlPr>
                                    <a:rPr lang="en-US" altLang="zh-CN" sz="2400" b="1" i="1" dirty="0">
                                      <a:solidFill>
                                        <a:schemeClr val="tx1"/>
                                      </a:solidFill>
                                      <a:effectLst/>
                                      <a:latin typeface="Cambria Math" panose="02040503050406030204" pitchFamily="18" charset="0"/>
                                    </a:rPr>
                                  </m:ctrlPr>
                                </m:naryPr>
                                <m:sub>
                                  <m:r>
                                    <m:rPr>
                                      <m:brk m:alnAt="23"/>
                                    </m:rPr>
                                    <a:rPr lang="en-US" altLang="zh-CN" sz="2400" b="1" i="1" dirty="0" smtClean="0">
                                      <a:solidFill>
                                        <a:schemeClr val="tx1"/>
                                      </a:solidFill>
                                      <a:effectLst/>
                                      <a:latin typeface="Cambria Math" panose="02040503050406030204" pitchFamily="18" charset="0"/>
                                    </a:rPr>
                                    <m:t>𝒌</m:t>
                                  </m:r>
                                  <m:r>
                                    <a:rPr lang="en-US" altLang="zh-CN" sz="2400" b="1" i="1" dirty="0" smtClean="0">
                                      <a:solidFill>
                                        <a:schemeClr val="tx1"/>
                                      </a:solidFill>
                                      <a:effectLst/>
                                      <a:latin typeface="Cambria Math" panose="02040503050406030204" pitchFamily="18" charset="0"/>
                                    </a:rPr>
                                    <m:t>=</m:t>
                                  </m:r>
                                  <m:r>
                                    <a:rPr lang="en-US" altLang="zh-CN" sz="2400" b="1" i="1" dirty="0" smtClean="0">
                                      <a:solidFill>
                                        <a:schemeClr val="tx1"/>
                                      </a:solidFill>
                                      <a:effectLst/>
                                      <a:latin typeface="Cambria Math" panose="02040503050406030204" pitchFamily="18" charset="0"/>
                                    </a:rPr>
                                    <m:t>𝟏</m:t>
                                  </m:r>
                                </m:sub>
                                <m:sup>
                                  <m:r>
                                    <a:rPr lang="en-US" altLang="zh-CN" sz="2400" b="1" i="1" dirty="0" smtClean="0">
                                      <a:solidFill>
                                        <a:schemeClr val="tx1"/>
                                      </a:solidFill>
                                      <a:effectLst/>
                                      <a:latin typeface="Cambria Math" panose="02040503050406030204" pitchFamily="18" charset="0"/>
                                    </a:rPr>
                                    <m:t>𝒏</m:t>
                                  </m:r>
                                </m:sup>
                                <m:e>
                                  <m:sSup>
                                    <m:sSupPr>
                                      <m:ctrlPr>
                                        <a:rPr lang="en-US" altLang="zh-CN" sz="2400" b="1" i="1" dirty="0">
                                          <a:solidFill>
                                            <a:schemeClr val="tx1"/>
                                          </a:solidFill>
                                          <a:effectLst/>
                                          <a:latin typeface="Cambria Math" panose="02040503050406030204" pitchFamily="18" charset="0"/>
                                        </a:rPr>
                                      </m:ctrlPr>
                                    </m:sSupPr>
                                    <m:e>
                                      <m:d>
                                        <m:dPr>
                                          <m:ctrlPr>
                                            <a:rPr lang="en-US" altLang="zh-CN" sz="2400" b="1" i="1" dirty="0">
                                              <a:solidFill>
                                                <a:schemeClr val="tx1"/>
                                              </a:solidFill>
                                              <a:effectLst/>
                                              <a:latin typeface="Cambria Math" panose="02040503050406030204" pitchFamily="18" charset="0"/>
                                            </a:rPr>
                                          </m:ctrlPr>
                                        </m:dPr>
                                        <m:e>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𝒊𝒌</m:t>
                                              </m:r>
                                            </m:sub>
                                          </m:sSub>
                                          <m:r>
                                            <a:rPr lang="en-US" altLang="zh-CN" sz="2400" b="1" i="1" dirty="0" smtClean="0">
                                              <a:solidFill>
                                                <a:schemeClr val="tx1"/>
                                              </a:solidFill>
                                              <a:effectLst/>
                                              <a:latin typeface="Cambria Math" panose="02040503050406030204" pitchFamily="18" charset="0"/>
                                            </a:rPr>
                                            <m:t>−</m:t>
                                          </m:r>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𝒋𝒌</m:t>
                                              </m:r>
                                            </m:sub>
                                          </m:sSub>
                                        </m:e>
                                      </m:d>
                                    </m:e>
                                    <m:sup>
                                      <m:r>
                                        <a:rPr lang="en-US" altLang="zh-CN" sz="2400" b="1" i="1" dirty="0" smtClean="0">
                                          <a:solidFill>
                                            <a:schemeClr val="tx1"/>
                                          </a:solidFill>
                                          <a:effectLst/>
                                          <a:latin typeface="Cambria Math" panose="02040503050406030204" pitchFamily="18" charset="0"/>
                                        </a:rPr>
                                        <m:t>𝟐</m:t>
                                      </m:r>
                                    </m:sup>
                                  </m:sSup>
                                </m:e>
                              </m:nary>
                            </m:e>
                          </m:d>
                        </m:e>
                        <m:sup>
                          <m:f>
                            <m:fPr>
                              <m:type m:val="lin"/>
                              <m:ctrlPr>
                                <a:rPr lang="en-US" altLang="zh-CN" sz="2400" b="1" i="1" dirty="0" smtClean="0">
                                  <a:solidFill>
                                    <a:schemeClr val="tx1"/>
                                  </a:solidFill>
                                  <a:effectLst/>
                                  <a:latin typeface="Cambria Math" panose="02040503050406030204" pitchFamily="18" charset="0"/>
                                </a:rPr>
                              </m:ctrlPr>
                            </m:fPr>
                            <m:num>
                              <m:r>
                                <a:rPr lang="en-US" altLang="zh-CN" sz="2400" b="1" i="1" dirty="0" smtClean="0">
                                  <a:solidFill>
                                    <a:schemeClr val="tx1"/>
                                  </a:solidFill>
                                  <a:effectLst/>
                                  <a:latin typeface="Cambria Math" panose="02040503050406030204" pitchFamily="18" charset="0"/>
                                </a:rPr>
                                <m:t>𝟏</m:t>
                              </m:r>
                            </m:num>
                            <m:den>
                              <m:r>
                                <a:rPr lang="en-US" altLang="zh-CN" sz="2400" b="1" i="1" dirty="0" smtClean="0">
                                  <a:solidFill>
                                    <a:schemeClr val="tx1"/>
                                  </a:solidFill>
                                  <a:effectLst/>
                                  <a:latin typeface="Cambria Math" panose="02040503050406030204" pitchFamily="18" charset="0"/>
                                </a:rPr>
                                <m:t>𝟐</m:t>
                              </m:r>
                            </m:den>
                          </m:f>
                        </m:sup>
                      </m:sSup>
                    </m:oMath>
                  </m:oMathPara>
                </a14:m>
                <a:endParaRPr lang="en-US" altLang="zh-CN" sz="2400" b="1" dirty="0">
                  <a:solidFill>
                    <a:schemeClr val="tx1"/>
                  </a:solidFill>
                  <a:effectLst/>
                  <a:latin typeface="黑体" panose="02010609060101010101" pitchFamily="49" charset="-122"/>
                  <a:ea typeface="黑体" panose="02010609060101010101" pitchFamily="49" charset="-122"/>
                </a:endParaRPr>
              </a:p>
              <a:p>
                <a:pPr marL="0" indent="0">
                  <a:buNone/>
                </a:pPr>
                <a:r>
                  <a:rPr lang="zh-CN" altLang="en-US" sz="2400" b="1" dirty="0">
                    <a:solidFill>
                      <a:schemeClr val="tx1"/>
                    </a:solidFill>
                    <a:effectLst/>
                    <a:latin typeface="黑体" panose="02010609060101010101" pitchFamily="49" charset="-122"/>
                    <a:ea typeface="黑体" panose="02010609060101010101" pitchFamily="49" charset="-122"/>
                  </a:rPr>
                  <a:t>    其中，</a:t>
                </a:r>
                <a14:m>
                  <m:oMath xmlns:m="http://schemas.openxmlformats.org/officeDocument/2006/math">
                    <m:r>
                      <a:rPr lang="en-US" altLang="zh-CN" sz="2400" b="1" i="1" dirty="0" smtClean="0">
                        <a:solidFill>
                          <a:schemeClr val="tx1"/>
                        </a:solidFill>
                        <a:effectLst/>
                        <a:latin typeface="Cambria Math" panose="02040503050406030204" pitchFamily="18" charset="0"/>
                      </a:rPr>
                      <m:t>𝒊</m:t>
                    </m:r>
                    <m:r>
                      <a:rPr lang="en-US" altLang="zh-CN" sz="2400" b="1" i="1" dirty="0" smtClean="0">
                        <a:solidFill>
                          <a:schemeClr val="tx1"/>
                        </a:solidFill>
                        <a:effectLst/>
                        <a:latin typeface="Cambria Math" panose="02040503050406030204" pitchFamily="18" charset="0"/>
                      </a:rPr>
                      <m:t>=</m:t>
                    </m:r>
                    <m:d>
                      <m:dPr>
                        <m:ctrlPr>
                          <a:rPr lang="en-US" altLang="zh-CN" sz="2400" b="1" i="1" dirty="0" smtClean="0">
                            <a:solidFill>
                              <a:schemeClr val="tx1"/>
                            </a:solidFill>
                            <a:effectLst/>
                            <a:latin typeface="Cambria Math" panose="02040503050406030204" pitchFamily="18" charset="0"/>
                          </a:rPr>
                        </m:ctrlPr>
                      </m:dPr>
                      <m:e>
                        <m:sSub>
                          <m:sSubPr>
                            <m:ctrlPr>
                              <a:rPr lang="en-US" altLang="zh-CN" sz="2400" b="1" i="1" dirty="0" smtClean="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𝒊</m:t>
                            </m:r>
                            <m:r>
                              <a:rPr lang="en-US" altLang="zh-CN" sz="2400" b="1" i="1" dirty="0" smtClean="0">
                                <a:solidFill>
                                  <a:schemeClr val="tx1"/>
                                </a:solidFill>
                                <a:effectLst/>
                                <a:latin typeface="Cambria Math" panose="02040503050406030204" pitchFamily="18" charset="0"/>
                              </a:rPr>
                              <m:t>𝟏</m:t>
                            </m:r>
                          </m:sub>
                        </m:sSub>
                        <m:r>
                          <a:rPr lang="en-US" altLang="zh-CN" sz="2400" b="1" i="1" dirty="0" smtClean="0">
                            <a:solidFill>
                              <a:schemeClr val="tx1"/>
                            </a:solidFill>
                            <a:effectLst/>
                            <a:latin typeface="Cambria Math" panose="02040503050406030204" pitchFamily="18" charset="0"/>
                          </a:rPr>
                          <m:t>,</m:t>
                        </m:r>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𝒊</m:t>
                            </m:r>
                            <m:r>
                              <a:rPr lang="en-US" altLang="zh-CN" sz="2400" b="1" i="1" dirty="0" smtClean="0">
                                <a:solidFill>
                                  <a:schemeClr val="tx1"/>
                                </a:solidFill>
                                <a:effectLst/>
                                <a:latin typeface="Cambria Math" panose="02040503050406030204" pitchFamily="18" charset="0"/>
                              </a:rPr>
                              <m:t>𝟐</m:t>
                            </m:r>
                          </m:sub>
                        </m:sSub>
                        <m:r>
                          <a:rPr lang="en-US" altLang="zh-CN" sz="2400" b="1" i="1" dirty="0" smtClean="0">
                            <a:solidFill>
                              <a:schemeClr val="tx1"/>
                            </a:solidFill>
                            <a:effectLst/>
                            <a:latin typeface="Cambria Math" panose="02040503050406030204" pitchFamily="18" charset="0"/>
                          </a:rPr>
                          <m:t>,⋯,</m:t>
                        </m:r>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𝒊𝒏</m:t>
                            </m:r>
                          </m:sub>
                        </m:sSub>
                      </m:e>
                    </m:d>
                  </m:oMath>
                </a14:m>
                <a:r>
                  <a:rPr lang="zh-CN" altLang="en-US" sz="2400" b="1" dirty="0">
                    <a:solidFill>
                      <a:schemeClr val="tx1"/>
                    </a:solidFill>
                    <a:effectLst/>
                    <a:latin typeface="黑体" panose="02010609060101010101" pitchFamily="49" charset="-122"/>
                    <a:ea typeface="黑体" panose="02010609060101010101" pitchFamily="49" charset="-122"/>
                  </a:rPr>
                  <a:t>和</a:t>
                </a:r>
                <a14:m>
                  <m:oMath xmlns:m="http://schemas.openxmlformats.org/officeDocument/2006/math">
                    <m:r>
                      <a:rPr lang="en-US" altLang="zh-CN" sz="2400" b="1" i="1" dirty="0" smtClean="0">
                        <a:solidFill>
                          <a:schemeClr val="tx1"/>
                        </a:solidFill>
                        <a:effectLst/>
                        <a:latin typeface="Cambria Math" panose="02040503050406030204" pitchFamily="18" charset="0"/>
                      </a:rPr>
                      <m:t>𝒋</m:t>
                    </m:r>
                    <m:r>
                      <a:rPr lang="en-US" altLang="zh-CN" sz="2400" b="1" i="0" dirty="0" smtClean="0">
                        <a:solidFill>
                          <a:schemeClr val="tx1"/>
                        </a:solidFill>
                        <a:effectLst/>
                        <a:latin typeface="Cambria Math" panose="02040503050406030204" pitchFamily="18" charset="0"/>
                      </a:rPr>
                      <m:t>=</m:t>
                    </m:r>
                    <m:d>
                      <m:dPr>
                        <m:ctrlPr>
                          <a:rPr lang="en-US" altLang="zh-CN" sz="2400" b="1" i="1" dirty="0">
                            <a:solidFill>
                              <a:schemeClr val="tx1"/>
                            </a:solidFill>
                            <a:effectLst/>
                            <a:latin typeface="Cambria Math" panose="02040503050406030204" pitchFamily="18" charset="0"/>
                          </a:rPr>
                        </m:ctrlPr>
                      </m:dPr>
                      <m:e>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𝒋</m:t>
                            </m:r>
                            <m:r>
                              <a:rPr lang="en-US" altLang="zh-CN" sz="2400" b="1" i="1" dirty="0" smtClean="0">
                                <a:solidFill>
                                  <a:schemeClr val="tx1"/>
                                </a:solidFill>
                                <a:effectLst/>
                                <a:latin typeface="Cambria Math" panose="02040503050406030204" pitchFamily="18" charset="0"/>
                              </a:rPr>
                              <m:t>𝟏</m:t>
                            </m:r>
                          </m:sub>
                        </m:sSub>
                        <m:r>
                          <a:rPr lang="en-US" altLang="zh-CN" sz="2400" b="1" i="1" dirty="0" smtClean="0">
                            <a:solidFill>
                              <a:schemeClr val="tx1"/>
                            </a:solidFill>
                            <a:effectLst/>
                            <a:latin typeface="Cambria Math" panose="02040503050406030204" pitchFamily="18" charset="0"/>
                          </a:rPr>
                          <m:t>,</m:t>
                        </m:r>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𝒋</m:t>
                            </m:r>
                            <m:r>
                              <a:rPr lang="en-US" altLang="zh-CN" sz="2400" b="1" i="1" dirty="0" smtClean="0">
                                <a:solidFill>
                                  <a:schemeClr val="tx1"/>
                                </a:solidFill>
                                <a:effectLst/>
                                <a:latin typeface="Cambria Math" panose="02040503050406030204" pitchFamily="18" charset="0"/>
                              </a:rPr>
                              <m:t>𝟐</m:t>
                            </m:r>
                          </m:sub>
                        </m:sSub>
                        <m:r>
                          <a:rPr lang="en-US" altLang="zh-CN" sz="2400" b="1" i="1" dirty="0" smtClean="0">
                            <a:solidFill>
                              <a:schemeClr val="tx1"/>
                            </a:solidFill>
                            <a:effectLst/>
                            <a:latin typeface="Cambria Math" panose="02040503050406030204" pitchFamily="18" charset="0"/>
                          </a:rPr>
                          <m:t>,⋯,</m:t>
                        </m:r>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𝒋𝒏</m:t>
                            </m:r>
                          </m:sub>
                        </m:sSub>
                      </m:e>
                    </m:d>
                  </m:oMath>
                </a14:m>
                <a:r>
                  <a:rPr lang="zh-CN" altLang="en-US" sz="2400" b="1" dirty="0">
                    <a:solidFill>
                      <a:schemeClr val="tx1"/>
                    </a:solidFill>
                    <a:effectLst/>
                    <a:latin typeface="黑体" panose="02010609060101010101" pitchFamily="49" charset="-122"/>
                    <a:ea typeface="黑体" panose="02010609060101010101" pitchFamily="49" charset="-122"/>
                  </a:rPr>
                  <a:t>是两个</a:t>
                </a:r>
                <a:r>
                  <a:rPr lang="en-US" altLang="zh-CN" sz="2400" b="1" dirty="0">
                    <a:solidFill>
                      <a:schemeClr val="tx1"/>
                    </a:solidFill>
                    <a:effectLst/>
                    <a:latin typeface="黑体" panose="02010609060101010101" pitchFamily="49" charset="-122"/>
                    <a:ea typeface="黑体" panose="02010609060101010101" pitchFamily="49" charset="-122"/>
                  </a:rPr>
                  <a:t>n</a:t>
                </a:r>
                <a:r>
                  <a:rPr lang="zh-CN" altLang="en-US" sz="2400" b="1" dirty="0">
                    <a:solidFill>
                      <a:schemeClr val="tx1"/>
                    </a:solidFill>
                    <a:effectLst/>
                    <a:latin typeface="黑体" panose="02010609060101010101" pitchFamily="49" charset="-122"/>
                    <a:ea typeface="黑体" panose="02010609060101010101" pitchFamily="49" charset="-122"/>
                  </a:rPr>
                  <a:t>维的数据对象。</a:t>
                </a:r>
                <a:endParaRPr lang="en-US" altLang="zh-CN" sz="2400" b="1" dirty="0">
                  <a:solidFill>
                    <a:schemeClr val="tx1"/>
                  </a:solidFill>
                  <a:effectLst/>
                  <a:latin typeface="黑体" panose="02010609060101010101" pitchFamily="49" charset="-122"/>
                  <a:ea typeface="黑体" panose="02010609060101010101" pitchFamily="49" charset="-122"/>
                </a:endParaRPr>
              </a:p>
              <a:p>
                <a:pPr marL="0" indent="0">
                  <a:lnSpc>
                    <a:spcPts val="4000"/>
                  </a:lnSpc>
                  <a:buClr>
                    <a:srgbClr val="FF0000"/>
                  </a:buClr>
                  <a:buNone/>
                </a:pPr>
                <a:r>
                  <a:rPr lang="zh-CN" altLang="en-US" sz="2400" b="1" dirty="0">
                    <a:solidFill>
                      <a:srgbClr val="00B0F0"/>
                    </a:solidFill>
                    <a:effectLst/>
                    <a:latin typeface="黑体" panose="02010609060101010101" pitchFamily="49" charset="-122"/>
                    <a:ea typeface="黑体" panose="02010609060101010101" pitchFamily="49" charset="-122"/>
                  </a:rPr>
                  <a:t>曼哈顿距离：</a:t>
                </a:r>
                <a:endParaRPr lang="en-US" altLang="zh-CN" sz="2400" b="1" dirty="0">
                  <a:solidFill>
                    <a:srgbClr val="00B0F0"/>
                  </a:solidFill>
                  <a:effectLst/>
                  <a:latin typeface="黑体" panose="02010609060101010101" pitchFamily="49" charset="-122"/>
                  <a:ea typeface="黑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r>
                        <a:rPr lang="en-US" altLang="zh-CN" sz="2400" b="1" i="1" dirty="0" smtClean="0">
                          <a:solidFill>
                            <a:schemeClr val="tx1"/>
                          </a:solidFill>
                          <a:effectLst/>
                          <a:latin typeface="Cambria Math" panose="02040503050406030204" pitchFamily="18" charset="0"/>
                        </a:rPr>
                        <m:t>𝒅</m:t>
                      </m:r>
                      <m:d>
                        <m:dPr>
                          <m:ctrlPr>
                            <a:rPr lang="en-US" altLang="zh-CN" sz="2400" b="1" i="1" dirty="0">
                              <a:solidFill>
                                <a:schemeClr val="tx1"/>
                              </a:solidFill>
                              <a:effectLst/>
                              <a:latin typeface="Cambria Math" panose="02040503050406030204" pitchFamily="18" charset="0"/>
                            </a:rPr>
                          </m:ctrlPr>
                        </m:dPr>
                        <m:e>
                          <m:r>
                            <a:rPr lang="en-US" altLang="zh-CN" sz="2400" b="1" i="1" dirty="0" smtClean="0">
                              <a:solidFill>
                                <a:schemeClr val="tx1"/>
                              </a:solidFill>
                              <a:effectLst/>
                              <a:latin typeface="Cambria Math" panose="02040503050406030204" pitchFamily="18" charset="0"/>
                            </a:rPr>
                            <m:t>𝒊</m:t>
                          </m:r>
                          <m:r>
                            <a:rPr lang="en-US" altLang="zh-CN" sz="2400" b="1" i="1" dirty="0" smtClean="0">
                              <a:solidFill>
                                <a:schemeClr val="tx1"/>
                              </a:solidFill>
                              <a:effectLst/>
                              <a:latin typeface="Cambria Math" panose="02040503050406030204" pitchFamily="18" charset="0"/>
                            </a:rPr>
                            <m:t>,</m:t>
                          </m:r>
                          <m:r>
                            <a:rPr lang="en-US" altLang="zh-CN" sz="2400" b="1" i="1" dirty="0" smtClean="0">
                              <a:solidFill>
                                <a:schemeClr val="tx1"/>
                              </a:solidFill>
                              <a:effectLst/>
                              <a:latin typeface="Cambria Math" panose="02040503050406030204" pitchFamily="18" charset="0"/>
                            </a:rPr>
                            <m:t>𝒋</m:t>
                          </m:r>
                        </m:e>
                      </m:d>
                      <m:r>
                        <a:rPr lang="en-US" altLang="zh-CN" sz="2400" b="1" i="1" dirty="0" smtClean="0">
                          <a:solidFill>
                            <a:schemeClr val="tx1"/>
                          </a:solidFill>
                          <a:effectLst/>
                          <a:latin typeface="Cambria Math" panose="02040503050406030204" pitchFamily="18" charset="0"/>
                        </a:rPr>
                        <m:t>=</m:t>
                      </m:r>
                      <m:nary>
                        <m:naryPr>
                          <m:chr m:val="∑"/>
                          <m:ctrlPr>
                            <a:rPr lang="en-US" altLang="zh-CN" sz="2400" b="1" i="1" dirty="0">
                              <a:solidFill>
                                <a:schemeClr val="tx1"/>
                              </a:solidFill>
                              <a:effectLst/>
                              <a:latin typeface="Cambria Math" panose="02040503050406030204" pitchFamily="18" charset="0"/>
                            </a:rPr>
                          </m:ctrlPr>
                        </m:naryPr>
                        <m:sub>
                          <m:r>
                            <m:rPr>
                              <m:brk m:alnAt="23"/>
                            </m:rPr>
                            <a:rPr lang="en-US" altLang="zh-CN" sz="2400" b="1" i="1" dirty="0" smtClean="0">
                              <a:solidFill>
                                <a:schemeClr val="tx1"/>
                              </a:solidFill>
                              <a:effectLst/>
                              <a:latin typeface="Cambria Math" panose="02040503050406030204" pitchFamily="18" charset="0"/>
                            </a:rPr>
                            <m:t>𝒌</m:t>
                          </m:r>
                          <m:r>
                            <a:rPr lang="en-US" altLang="zh-CN" sz="2400" b="1" i="1" dirty="0" smtClean="0">
                              <a:solidFill>
                                <a:schemeClr val="tx1"/>
                              </a:solidFill>
                              <a:effectLst/>
                              <a:latin typeface="Cambria Math" panose="02040503050406030204" pitchFamily="18" charset="0"/>
                            </a:rPr>
                            <m:t>=</m:t>
                          </m:r>
                          <m:r>
                            <a:rPr lang="en-US" altLang="zh-CN" sz="2400" b="1" i="1" dirty="0" smtClean="0">
                              <a:solidFill>
                                <a:schemeClr val="tx1"/>
                              </a:solidFill>
                              <a:effectLst/>
                              <a:latin typeface="Cambria Math" panose="02040503050406030204" pitchFamily="18" charset="0"/>
                            </a:rPr>
                            <m:t>𝟏</m:t>
                          </m:r>
                        </m:sub>
                        <m:sup>
                          <m:r>
                            <a:rPr lang="en-US" altLang="zh-CN" sz="2400" b="1" i="1" dirty="0" smtClean="0">
                              <a:solidFill>
                                <a:schemeClr val="tx1"/>
                              </a:solidFill>
                              <a:effectLst/>
                              <a:latin typeface="Cambria Math" panose="02040503050406030204" pitchFamily="18" charset="0"/>
                            </a:rPr>
                            <m:t>𝒏</m:t>
                          </m:r>
                        </m:sup>
                        <m:e>
                          <m:d>
                            <m:dPr>
                              <m:begChr m:val="|"/>
                              <m:endChr m:val="|"/>
                              <m:ctrlPr>
                                <a:rPr lang="en-US" altLang="zh-CN" sz="2400" b="1" i="1" dirty="0">
                                  <a:solidFill>
                                    <a:schemeClr val="tx1"/>
                                  </a:solidFill>
                                  <a:effectLst/>
                                  <a:latin typeface="Cambria Math" panose="02040503050406030204" pitchFamily="18" charset="0"/>
                                </a:rPr>
                              </m:ctrlPr>
                            </m:dPr>
                            <m:e>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𝒊𝒌</m:t>
                                  </m:r>
                                </m:sub>
                              </m:sSub>
                              <m:r>
                                <a:rPr lang="en-US" altLang="zh-CN" sz="2400" b="1" i="1" dirty="0" smtClean="0">
                                  <a:solidFill>
                                    <a:schemeClr val="tx1"/>
                                  </a:solidFill>
                                  <a:effectLst/>
                                  <a:latin typeface="Cambria Math" panose="02040503050406030204" pitchFamily="18" charset="0"/>
                                </a:rPr>
                                <m:t>−</m:t>
                              </m:r>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𝒋𝒌</m:t>
                                  </m:r>
                                </m:sub>
                              </m:sSub>
                            </m:e>
                          </m:d>
                        </m:e>
                      </m:nary>
                    </m:oMath>
                  </m:oMathPara>
                </a14:m>
                <a:endParaRPr lang="en-US" altLang="zh-CN" sz="2400" b="1" dirty="0">
                  <a:solidFill>
                    <a:schemeClr val="tx1"/>
                  </a:solidFill>
                  <a:effectLst/>
                  <a:latin typeface="黑体" panose="02010609060101010101" pitchFamily="49" charset="-122"/>
                  <a:ea typeface="黑体" panose="02010609060101010101" pitchFamily="49" charset="-122"/>
                </a:endParaRPr>
              </a:p>
              <a:p>
                <a:pPr marL="0" lvl="0" indent="0">
                  <a:lnSpc>
                    <a:spcPts val="4000"/>
                  </a:lnSpc>
                  <a:buClr>
                    <a:srgbClr val="FF0000"/>
                  </a:buClr>
                  <a:buNone/>
                </a:pPr>
                <a:r>
                  <a:rPr lang="zh-CN" altLang="en-US" sz="2400" b="1" dirty="0">
                    <a:solidFill>
                      <a:srgbClr val="00B0F0"/>
                    </a:solidFill>
                    <a:effectLst/>
                    <a:latin typeface="黑体" panose="02010609060101010101" pitchFamily="49" charset="-122"/>
                    <a:ea typeface="黑体" panose="02010609060101010101" pitchFamily="49" charset="-122"/>
                  </a:rPr>
                  <a:t>明考斯基距离：</a:t>
                </a:r>
                <a:r>
                  <a:rPr lang="zh-CN" altLang="en-US" sz="2400" b="1" dirty="0">
                    <a:solidFill>
                      <a:schemeClr val="tx1"/>
                    </a:solidFill>
                    <a:effectLst/>
                    <a:latin typeface="黑体" panose="02010609060101010101" pitchFamily="49" charset="-122"/>
                    <a:ea typeface="黑体" panose="02010609060101010101" pitchFamily="49" charset="-122"/>
                  </a:rPr>
                  <a:t>是欧几里德距离和曼哈顿距离的推广。</a:t>
                </a:r>
                <a:endParaRPr lang="en-US" altLang="zh-CN" sz="2400" b="1" dirty="0">
                  <a:solidFill>
                    <a:schemeClr val="tx1"/>
                  </a:solidFill>
                  <a:effectLst/>
                  <a:latin typeface="黑体" panose="02010609060101010101" pitchFamily="49" charset="-122"/>
                  <a:ea typeface="黑体" panose="02010609060101010101" pitchFamily="49" charset="-122"/>
                </a:endParaRPr>
              </a:p>
              <a:p>
                <a:pPr marL="0" lvl="0" indent="0">
                  <a:buNone/>
                </a:pPr>
                <a14:m>
                  <m:oMathPara xmlns:m="http://schemas.openxmlformats.org/officeDocument/2006/math">
                    <m:oMathParaPr>
                      <m:jc m:val="centerGroup"/>
                    </m:oMathParaPr>
                    <m:oMath xmlns:m="http://schemas.openxmlformats.org/officeDocument/2006/math">
                      <m:r>
                        <a:rPr lang="en-US" altLang="zh-CN" sz="2400" b="1" i="1" dirty="0" smtClean="0">
                          <a:solidFill>
                            <a:schemeClr val="tx1"/>
                          </a:solidFill>
                          <a:effectLst/>
                          <a:latin typeface="Cambria Math" panose="02040503050406030204" pitchFamily="18" charset="0"/>
                        </a:rPr>
                        <m:t>𝒅</m:t>
                      </m:r>
                      <m:d>
                        <m:dPr>
                          <m:ctrlPr>
                            <a:rPr lang="en-US" altLang="zh-CN" sz="2400" b="1" i="1" dirty="0">
                              <a:solidFill>
                                <a:schemeClr val="tx1"/>
                              </a:solidFill>
                              <a:effectLst/>
                              <a:latin typeface="Cambria Math" panose="02040503050406030204" pitchFamily="18" charset="0"/>
                            </a:rPr>
                          </m:ctrlPr>
                        </m:dPr>
                        <m:e>
                          <m:r>
                            <a:rPr lang="en-US" altLang="zh-CN" sz="2400" b="1" i="1" dirty="0" smtClean="0">
                              <a:solidFill>
                                <a:schemeClr val="tx1"/>
                              </a:solidFill>
                              <a:effectLst/>
                              <a:latin typeface="Cambria Math" panose="02040503050406030204" pitchFamily="18" charset="0"/>
                            </a:rPr>
                            <m:t>𝒊</m:t>
                          </m:r>
                          <m:r>
                            <a:rPr lang="en-US" altLang="zh-CN" sz="2400" b="1" i="1" dirty="0" smtClean="0">
                              <a:solidFill>
                                <a:schemeClr val="tx1"/>
                              </a:solidFill>
                              <a:effectLst/>
                              <a:latin typeface="Cambria Math" panose="02040503050406030204" pitchFamily="18" charset="0"/>
                            </a:rPr>
                            <m:t>,</m:t>
                          </m:r>
                          <m:r>
                            <a:rPr lang="en-US" altLang="zh-CN" sz="2400" b="1" i="1" dirty="0" smtClean="0">
                              <a:solidFill>
                                <a:schemeClr val="tx1"/>
                              </a:solidFill>
                              <a:effectLst/>
                              <a:latin typeface="Cambria Math" panose="02040503050406030204" pitchFamily="18" charset="0"/>
                            </a:rPr>
                            <m:t>𝒋</m:t>
                          </m:r>
                        </m:e>
                      </m:d>
                      <m:r>
                        <a:rPr lang="en-US" altLang="zh-CN" sz="2400" b="1" i="1" dirty="0" smtClean="0">
                          <a:solidFill>
                            <a:schemeClr val="tx1"/>
                          </a:solidFill>
                          <a:effectLst/>
                          <a:latin typeface="Cambria Math" panose="02040503050406030204" pitchFamily="18" charset="0"/>
                        </a:rPr>
                        <m:t>=</m:t>
                      </m:r>
                      <m:sSup>
                        <m:sSupPr>
                          <m:ctrlPr>
                            <a:rPr lang="en-US" altLang="zh-CN" sz="2400" b="1" i="1" dirty="0">
                              <a:solidFill>
                                <a:schemeClr val="tx1"/>
                              </a:solidFill>
                              <a:effectLst/>
                              <a:latin typeface="Cambria Math" panose="02040503050406030204" pitchFamily="18" charset="0"/>
                            </a:rPr>
                          </m:ctrlPr>
                        </m:sSupPr>
                        <m:e>
                          <m:d>
                            <m:dPr>
                              <m:ctrlPr>
                                <a:rPr lang="en-US" altLang="zh-CN" sz="2400" b="1" i="1" dirty="0">
                                  <a:solidFill>
                                    <a:schemeClr val="tx1"/>
                                  </a:solidFill>
                                  <a:effectLst/>
                                  <a:latin typeface="Cambria Math" panose="02040503050406030204" pitchFamily="18" charset="0"/>
                                </a:rPr>
                              </m:ctrlPr>
                            </m:dPr>
                            <m:e>
                              <m:nary>
                                <m:naryPr>
                                  <m:chr m:val="∑"/>
                                  <m:ctrlPr>
                                    <a:rPr lang="en-US" altLang="zh-CN" sz="2400" b="1" i="1" dirty="0">
                                      <a:solidFill>
                                        <a:schemeClr val="tx1"/>
                                      </a:solidFill>
                                      <a:effectLst/>
                                      <a:latin typeface="Cambria Math" panose="02040503050406030204" pitchFamily="18" charset="0"/>
                                    </a:rPr>
                                  </m:ctrlPr>
                                </m:naryPr>
                                <m:sub>
                                  <m:r>
                                    <m:rPr>
                                      <m:brk m:alnAt="23"/>
                                    </m:rPr>
                                    <a:rPr lang="en-US" altLang="zh-CN" sz="2400" b="1" i="1" dirty="0" smtClean="0">
                                      <a:solidFill>
                                        <a:schemeClr val="tx1"/>
                                      </a:solidFill>
                                      <a:effectLst/>
                                      <a:latin typeface="Cambria Math" panose="02040503050406030204" pitchFamily="18" charset="0"/>
                                    </a:rPr>
                                    <m:t>𝒌</m:t>
                                  </m:r>
                                  <m:r>
                                    <a:rPr lang="en-US" altLang="zh-CN" sz="2400" b="1" i="1" dirty="0" smtClean="0">
                                      <a:solidFill>
                                        <a:schemeClr val="tx1"/>
                                      </a:solidFill>
                                      <a:effectLst/>
                                      <a:latin typeface="Cambria Math" panose="02040503050406030204" pitchFamily="18" charset="0"/>
                                    </a:rPr>
                                    <m:t>=</m:t>
                                  </m:r>
                                  <m:r>
                                    <a:rPr lang="en-US" altLang="zh-CN" sz="2400" b="1" i="1" dirty="0" smtClean="0">
                                      <a:solidFill>
                                        <a:schemeClr val="tx1"/>
                                      </a:solidFill>
                                      <a:effectLst/>
                                      <a:latin typeface="Cambria Math" panose="02040503050406030204" pitchFamily="18" charset="0"/>
                                    </a:rPr>
                                    <m:t>𝟏</m:t>
                                  </m:r>
                                </m:sub>
                                <m:sup>
                                  <m:r>
                                    <a:rPr lang="en-US" altLang="zh-CN" sz="2400" b="1" i="1" dirty="0" smtClean="0">
                                      <a:solidFill>
                                        <a:schemeClr val="tx1"/>
                                      </a:solidFill>
                                      <a:effectLst/>
                                      <a:latin typeface="Cambria Math" panose="02040503050406030204" pitchFamily="18" charset="0"/>
                                    </a:rPr>
                                    <m:t>𝒏</m:t>
                                  </m:r>
                                </m:sup>
                                <m:e>
                                  <m:sSup>
                                    <m:sSupPr>
                                      <m:ctrlPr>
                                        <a:rPr lang="en-US" altLang="zh-CN" sz="2400" b="1" i="1" dirty="0">
                                          <a:solidFill>
                                            <a:schemeClr val="tx1"/>
                                          </a:solidFill>
                                          <a:effectLst/>
                                          <a:latin typeface="Cambria Math" panose="02040503050406030204" pitchFamily="18" charset="0"/>
                                        </a:rPr>
                                      </m:ctrlPr>
                                    </m:sSupPr>
                                    <m:e>
                                      <m:d>
                                        <m:dPr>
                                          <m:ctrlPr>
                                            <a:rPr lang="en-US" altLang="zh-CN" sz="2400" b="1" i="1" dirty="0">
                                              <a:solidFill>
                                                <a:schemeClr val="tx1"/>
                                              </a:solidFill>
                                              <a:effectLst/>
                                              <a:latin typeface="Cambria Math" panose="02040503050406030204" pitchFamily="18" charset="0"/>
                                            </a:rPr>
                                          </m:ctrlPr>
                                        </m:dPr>
                                        <m:e>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𝒊𝒌</m:t>
                                              </m:r>
                                            </m:sub>
                                          </m:sSub>
                                          <m:r>
                                            <a:rPr lang="en-US" altLang="zh-CN" sz="2400" b="1" i="1" dirty="0" smtClean="0">
                                              <a:solidFill>
                                                <a:schemeClr val="tx1"/>
                                              </a:solidFill>
                                              <a:effectLst/>
                                              <a:latin typeface="Cambria Math" panose="02040503050406030204" pitchFamily="18" charset="0"/>
                                            </a:rPr>
                                            <m:t>−</m:t>
                                          </m:r>
                                          <m:sSub>
                                            <m:sSubPr>
                                              <m:ctrlPr>
                                                <a:rPr lang="en-US" altLang="zh-CN" sz="2400" b="1" i="1" dirty="0">
                                                  <a:solidFill>
                                                    <a:schemeClr val="tx1"/>
                                                  </a:solidFill>
                                                  <a:effectLst/>
                                                  <a:latin typeface="Cambria Math" panose="02040503050406030204" pitchFamily="18" charset="0"/>
                                                </a:rPr>
                                              </m:ctrlPr>
                                            </m:sSubPr>
                                            <m:e>
                                              <m:r>
                                                <a:rPr lang="en-US" altLang="zh-CN" sz="2400" b="1" i="1" dirty="0" smtClean="0">
                                                  <a:solidFill>
                                                    <a:schemeClr val="tx1"/>
                                                  </a:solidFill>
                                                  <a:effectLst/>
                                                  <a:latin typeface="Cambria Math" panose="02040503050406030204" pitchFamily="18" charset="0"/>
                                                </a:rPr>
                                                <m:t>𝒙</m:t>
                                              </m:r>
                                            </m:e>
                                            <m:sub>
                                              <m:r>
                                                <a:rPr lang="en-US" altLang="zh-CN" sz="2400" b="1" i="1" dirty="0" smtClean="0">
                                                  <a:solidFill>
                                                    <a:schemeClr val="tx1"/>
                                                  </a:solidFill>
                                                  <a:effectLst/>
                                                  <a:latin typeface="Cambria Math" panose="02040503050406030204" pitchFamily="18" charset="0"/>
                                                </a:rPr>
                                                <m:t>𝒋𝒌</m:t>
                                              </m:r>
                                            </m:sub>
                                          </m:sSub>
                                        </m:e>
                                      </m:d>
                                    </m:e>
                                    <m:sup>
                                      <m:r>
                                        <a:rPr lang="en-US" altLang="zh-CN" sz="2400" b="1" i="1" dirty="0" smtClean="0">
                                          <a:solidFill>
                                            <a:schemeClr val="tx1"/>
                                          </a:solidFill>
                                          <a:effectLst/>
                                          <a:latin typeface="Cambria Math" panose="02040503050406030204" pitchFamily="18" charset="0"/>
                                        </a:rPr>
                                        <m:t>𝒑</m:t>
                                      </m:r>
                                    </m:sup>
                                  </m:sSup>
                                </m:e>
                              </m:nary>
                            </m:e>
                          </m:d>
                        </m:e>
                        <m:sup>
                          <m:f>
                            <m:fPr>
                              <m:type m:val="lin"/>
                              <m:ctrlPr>
                                <a:rPr lang="en-US" altLang="zh-CN" sz="2400" b="1" i="1" dirty="0">
                                  <a:solidFill>
                                    <a:schemeClr val="tx1"/>
                                  </a:solidFill>
                                  <a:effectLst/>
                                  <a:latin typeface="Cambria Math" panose="02040503050406030204" pitchFamily="18" charset="0"/>
                                </a:rPr>
                              </m:ctrlPr>
                            </m:fPr>
                            <m:num>
                              <m:r>
                                <a:rPr lang="en-US" altLang="zh-CN" sz="2400" b="1" i="1" dirty="0" smtClean="0">
                                  <a:solidFill>
                                    <a:schemeClr val="tx1"/>
                                  </a:solidFill>
                                  <a:effectLst/>
                                  <a:latin typeface="Cambria Math" panose="02040503050406030204" pitchFamily="18" charset="0"/>
                                </a:rPr>
                                <m:t>𝟏</m:t>
                              </m:r>
                            </m:num>
                            <m:den>
                              <m:r>
                                <a:rPr lang="en-US" altLang="zh-CN" sz="2400" b="1" i="1" dirty="0" smtClean="0">
                                  <a:solidFill>
                                    <a:schemeClr val="tx1"/>
                                  </a:solidFill>
                                  <a:effectLst/>
                                  <a:latin typeface="Cambria Math" panose="02040503050406030204" pitchFamily="18" charset="0"/>
                                </a:rPr>
                                <m:t>𝒑</m:t>
                              </m:r>
                            </m:den>
                          </m:f>
                        </m:sup>
                      </m:sSup>
                    </m:oMath>
                  </m:oMathPara>
                </a14:m>
                <a:endParaRPr lang="zh-CN" altLang="en-US" sz="2400" b="1" dirty="0">
                  <a:solidFill>
                    <a:schemeClr val="tx1"/>
                  </a:solidFill>
                  <a:effectLst/>
                  <a:latin typeface="黑体" panose="02010609060101010101" pitchFamily="49" charset="-122"/>
                  <a:ea typeface="黑体" panose="02010609060101010101" pitchFamily="49"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539552" y="360040"/>
                <a:ext cx="8229600" cy="6309320"/>
              </a:xfrm>
              <a:blipFill rotWithShape="1">
                <a:blip r:embed="rId1"/>
                <a:stretch>
                  <a:fillRect l="-5" t="-10" r="5" b="9"/>
                </a:stretch>
              </a:blipFill>
            </p:spPr>
            <p:txBody>
              <a:bodyPr/>
              <a:lstStyle/>
              <a:p>
                <a:r>
                  <a:rPr lang="zh-CN" altLang="en-US">
                    <a:noFill/>
                  </a:rPr>
                  <a:t> </a:t>
                </a:r>
              </a:p>
            </p:txBody>
          </p:sp>
        </mc:Fallback>
      </mc:AlternateContent>
    </p:spTree>
  </p:cSld>
  <p:clrMapOvr>
    <a:masterClrMapping/>
  </p:clrMapOvr>
  <p:transition>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内容占位符 3"/>
              <p:cNvSpPr>
                <a:spLocks noGrp="1"/>
              </p:cNvSpPr>
              <p:nvPr>
                <p:ph idx="1"/>
              </p:nvPr>
            </p:nvSpPr>
            <p:spPr>
              <a:xfrm>
                <a:off x="480729" y="836712"/>
                <a:ext cx="8229600" cy="4896544"/>
              </a:xfrm>
            </p:spPr>
            <p:txBody>
              <a:bodyPr/>
              <a:lstStyle/>
              <a:p>
                <a:pPr marL="0" indent="0">
                  <a:lnSpc>
                    <a:spcPct val="200000"/>
                  </a:lnSpc>
                  <a:buClrTx/>
                  <a:buNone/>
                </a:pPr>
                <a:r>
                  <a:rPr lang="zh-CN" altLang="en-US" sz="2400" b="1" dirty="0">
                    <a:solidFill>
                      <a:schemeClr val="tx1"/>
                    </a:solidFill>
                    <a:latin typeface="黑体" panose="02010609060101010101" pitchFamily="49" charset="-122"/>
                    <a:ea typeface="黑体" panose="02010609060101010101" pitchFamily="49" charset="-122"/>
                  </a:rPr>
                  <a:t>    对每个变量根据其重要性赋予一个</a:t>
                </a:r>
                <a:r>
                  <a:rPr lang="zh-CN" altLang="en-US" sz="2400" b="1" dirty="0">
                    <a:solidFill>
                      <a:srgbClr val="FF0000"/>
                    </a:solidFill>
                    <a:latin typeface="黑体" panose="02010609060101010101" pitchFamily="49" charset="-122"/>
                    <a:ea typeface="黑体" panose="02010609060101010101" pitchFamily="49" charset="-122"/>
                  </a:rPr>
                  <a:t>权重</a:t>
                </a:r>
                <a:r>
                  <a:rPr lang="zh-CN" altLang="en-US" sz="2400" b="1" dirty="0">
                    <a:solidFill>
                      <a:schemeClr val="tx1"/>
                    </a:solidFill>
                    <a:latin typeface="黑体" panose="02010609060101010101" pitchFamily="49" charset="-122"/>
                    <a:ea typeface="黑体" panose="02010609060101010101" pitchFamily="49" charset="-122"/>
                  </a:rPr>
                  <a:t>，加权的欧几里德距离可以计算如下：</a:t>
                </a:r>
                <a:endParaRPr lang="en-US" altLang="zh-CN" sz="2400" b="1" dirty="0">
                  <a:solidFill>
                    <a:schemeClr val="tx1"/>
                  </a:solidFill>
                  <a:latin typeface="黑体" panose="02010609060101010101" pitchFamily="49" charset="-122"/>
                  <a:ea typeface="黑体" panose="02010609060101010101" pitchFamily="49" charset="-122"/>
                </a:endParaRPr>
              </a:p>
              <a:p>
                <a:pPr marL="0" indent="0">
                  <a:lnSpc>
                    <a:spcPct val="200000"/>
                  </a:lnSpc>
                  <a:buNone/>
                </a:pPr>
                <a14:m>
                  <m:oMathPara xmlns:m="http://schemas.openxmlformats.org/officeDocument/2006/math">
                    <m:oMathParaPr>
                      <m:jc m:val="centerGroup"/>
                    </m:oMathParaPr>
                    <m:oMath xmlns:m="http://schemas.openxmlformats.org/officeDocument/2006/math">
                      <m:r>
                        <a:rPr lang="en-US" altLang="zh-CN" sz="2400" b="1" i="1" dirty="0" smtClean="0">
                          <a:solidFill>
                            <a:schemeClr val="tx1"/>
                          </a:solidFill>
                          <a:latin typeface="Cambria Math" panose="02040503050406030204" pitchFamily="18" charset="0"/>
                        </a:rPr>
                        <m:t>𝐝</m:t>
                      </m:r>
                      <m:d>
                        <m:dPr>
                          <m:ctrlPr>
                            <a:rPr lang="en-US" altLang="zh-CN" sz="2400" b="1" i="1" dirty="0">
                              <a:solidFill>
                                <a:schemeClr val="tx1"/>
                              </a:solidFill>
                              <a:latin typeface="Cambria Math" panose="02040503050406030204" pitchFamily="18" charset="0"/>
                            </a:rPr>
                          </m:ctrlPr>
                        </m:dPr>
                        <m:e>
                          <m:r>
                            <a:rPr lang="en-US" altLang="zh-CN" sz="2400" b="1" i="1" dirty="0" smtClean="0">
                              <a:solidFill>
                                <a:schemeClr val="tx1"/>
                              </a:solidFill>
                              <a:latin typeface="Cambria Math" panose="02040503050406030204" pitchFamily="18" charset="0"/>
                            </a:rPr>
                            <m:t>𝒊</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𝒋</m:t>
                          </m:r>
                        </m:e>
                      </m:d>
                      <m:r>
                        <a:rPr lang="en-US" altLang="zh-CN" sz="2400" b="1" i="1" dirty="0" smtClean="0">
                          <a:solidFill>
                            <a:schemeClr val="tx1"/>
                          </a:solidFill>
                          <a:latin typeface="Cambria Math" panose="02040503050406030204" pitchFamily="18" charset="0"/>
                        </a:rPr>
                        <m:t>=</m:t>
                      </m:r>
                      <m:sSup>
                        <m:sSupPr>
                          <m:ctrlPr>
                            <a:rPr lang="en-US" altLang="zh-CN" sz="2400" b="1" i="1" dirty="0">
                              <a:solidFill>
                                <a:schemeClr val="tx1"/>
                              </a:solidFill>
                              <a:latin typeface="Cambria Math" panose="02040503050406030204" pitchFamily="18" charset="0"/>
                            </a:rPr>
                          </m:ctrlPr>
                        </m:sSupPr>
                        <m:e>
                          <m:d>
                            <m:dPr>
                              <m:ctrlPr>
                                <a:rPr lang="en-US" altLang="zh-CN" sz="2400" b="1" i="1" dirty="0">
                                  <a:solidFill>
                                    <a:schemeClr val="tx1"/>
                                  </a:solidFill>
                                  <a:latin typeface="Cambria Math" panose="02040503050406030204" pitchFamily="18" charset="0"/>
                                </a:rPr>
                              </m:ctrlPr>
                            </m:dPr>
                            <m:e>
                              <m:nary>
                                <m:naryPr>
                                  <m:chr m:val="∑"/>
                                  <m:ctrlPr>
                                    <a:rPr lang="en-US" altLang="zh-CN" sz="2400" b="1" i="1" dirty="0">
                                      <a:solidFill>
                                        <a:schemeClr val="tx1"/>
                                      </a:solidFill>
                                      <a:latin typeface="Cambria Math" panose="02040503050406030204" pitchFamily="18" charset="0"/>
                                    </a:rPr>
                                  </m:ctrlPr>
                                </m:naryPr>
                                <m:sub>
                                  <m:r>
                                    <m:rPr>
                                      <m:brk m:alnAt="23"/>
                                    </m:rPr>
                                    <a:rPr lang="en-US" altLang="zh-CN" sz="2400" b="1" i="1" dirty="0" smtClean="0">
                                      <a:solidFill>
                                        <a:schemeClr val="tx1"/>
                                      </a:solidFill>
                                      <a:latin typeface="Cambria Math" panose="02040503050406030204" pitchFamily="18" charset="0"/>
                                    </a:rPr>
                                    <m:t>𝒌</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𝟏</m:t>
                                  </m:r>
                                </m:sub>
                                <m:sup>
                                  <m:r>
                                    <a:rPr lang="en-US" altLang="zh-CN" sz="2400" b="1" i="1" dirty="0" smtClean="0">
                                      <a:solidFill>
                                        <a:schemeClr val="tx1"/>
                                      </a:solidFill>
                                      <a:latin typeface="Cambria Math" panose="02040503050406030204" pitchFamily="18" charset="0"/>
                                    </a:rPr>
                                    <m:t>𝒏</m:t>
                                  </m:r>
                                </m:sup>
                                <m:e>
                                  <m:d>
                                    <m:dPr>
                                      <m:ctrlPr>
                                        <a:rPr lang="en-US" altLang="zh-CN" sz="2400" b="1" i="1" dirty="0" smtClean="0">
                                          <a:solidFill>
                                            <a:schemeClr val="tx1"/>
                                          </a:solidFill>
                                          <a:latin typeface="Cambria Math" panose="02040503050406030204" pitchFamily="18" charset="0"/>
                                        </a:rPr>
                                      </m:ctrlPr>
                                    </m:dPr>
                                    <m:e>
                                      <m:sSub>
                                        <m:sSubPr>
                                          <m:ctrlPr>
                                            <a:rPr lang="en-US" altLang="zh-CN" sz="2400" b="1" i="1" dirty="0" smtClean="0">
                                              <a:solidFill>
                                                <a:schemeClr val="tx1"/>
                                              </a:solidFill>
                                              <a:latin typeface="Cambria Math" panose="02040503050406030204" pitchFamily="18" charset="0"/>
                                            </a:rPr>
                                          </m:ctrlPr>
                                        </m:sSubPr>
                                        <m:e>
                                          <m:r>
                                            <a:rPr lang="en-US" altLang="zh-CN" sz="2400" b="1" i="1" dirty="0" smtClean="0">
                                              <a:solidFill>
                                                <a:schemeClr val="tx1"/>
                                              </a:solidFill>
                                              <a:latin typeface="Cambria Math" panose="02040503050406030204" pitchFamily="18" charset="0"/>
                                            </a:rPr>
                                            <m:t>𝒘</m:t>
                                          </m:r>
                                        </m:e>
                                        <m:sub>
                                          <m:r>
                                            <a:rPr lang="en-US" altLang="zh-CN" sz="2400" b="1" i="1" dirty="0" smtClean="0">
                                              <a:solidFill>
                                                <a:schemeClr val="tx1"/>
                                              </a:solidFill>
                                              <a:latin typeface="Cambria Math" panose="02040503050406030204" pitchFamily="18" charset="0"/>
                                            </a:rPr>
                                            <m:t>𝒌</m:t>
                                          </m:r>
                                        </m:sub>
                                      </m:sSub>
                                      <m:sSup>
                                        <m:sSupPr>
                                          <m:ctrlPr>
                                            <a:rPr lang="en-US" altLang="zh-CN" sz="2400" b="1" i="1" dirty="0">
                                              <a:solidFill>
                                                <a:schemeClr val="tx1"/>
                                              </a:solidFill>
                                              <a:latin typeface="Cambria Math" panose="02040503050406030204" pitchFamily="18" charset="0"/>
                                            </a:rPr>
                                          </m:ctrlPr>
                                        </m:sSupPr>
                                        <m:e>
                                          <m:d>
                                            <m:dPr>
                                              <m:ctrlPr>
                                                <a:rPr lang="en-US" altLang="zh-CN" sz="2400" b="1" i="1" dirty="0">
                                                  <a:solidFill>
                                                    <a:schemeClr val="tx1"/>
                                                  </a:solidFill>
                                                  <a:latin typeface="Cambria Math" panose="02040503050406030204" pitchFamily="18" charset="0"/>
                                                </a:rPr>
                                              </m:ctrlPr>
                                            </m:dPr>
                                            <m:e>
                                              <m:sSub>
                                                <m:sSubPr>
                                                  <m:ctrlPr>
                                                    <a:rPr lang="en-US" altLang="zh-CN" sz="2400" b="1" i="1" dirty="0">
                                                      <a:solidFill>
                                                        <a:schemeClr val="tx1"/>
                                                      </a:solidFill>
                                                      <a:latin typeface="Cambria Math" panose="02040503050406030204" pitchFamily="18" charset="0"/>
                                                    </a:rPr>
                                                  </m:ctrlPr>
                                                </m:sSubPr>
                                                <m:e>
                                                  <m:r>
                                                    <a:rPr lang="en-US" altLang="zh-CN" sz="2400" b="1" i="1" dirty="0" smtClean="0">
                                                      <a:solidFill>
                                                        <a:schemeClr val="tx1"/>
                                                      </a:solidFill>
                                                      <a:latin typeface="Cambria Math" panose="02040503050406030204" pitchFamily="18" charset="0"/>
                                                    </a:rPr>
                                                    <m:t>𝒙</m:t>
                                                  </m:r>
                                                </m:e>
                                                <m:sub>
                                                  <m:r>
                                                    <a:rPr lang="en-US" altLang="zh-CN" sz="2400" b="1" i="1" dirty="0" smtClean="0">
                                                      <a:solidFill>
                                                        <a:schemeClr val="tx1"/>
                                                      </a:solidFill>
                                                      <a:latin typeface="Cambria Math" panose="02040503050406030204" pitchFamily="18" charset="0"/>
                                                    </a:rPr>
                                                    <m:t>𝒊𝒌</m:t>
                                                  </m:r>
                                                </m:sub>
                                              </m:sSub>
                                              <m:r>
                                                <a:rPr lang="en-US" altLang="zh-CN" sz="2400" b="1" i="1" dirty="0" smtClean="0">
                                                  <a:solidFill>
                                                    <a:schemeClr val="tx1"/>
                                                  </a:solidFill>
                                                  <a:latin typeface="Cambria Math" panose="02040503050406030204" pitchFamily="18" charset="0"/>
                                                </a:rPr>
                                                <m:t>−</m:t>
                                              </m:r>
                                              <m:sSub>
                                                <m:sSubPr>
                                                  <m:ctrlPr>
                                                    <a:rPr lang="en-US" altLang="zh-CN" sz="2400" b="1" i="1" dirty="0">
                                                      <a:solidFill>
                                                        <a:schemeClr val="tx1"/>
                                                      </a:solidFill>
                                                      <a:latin typeface="Cambria Math" panose="02040503050406030204" pitchFamily="18" charset="0"/>
                                                    </a:rPr>
                                                  </m:ctrlPr>
                                                </m:sSubPr>
                                                <m:e>
                                                  <m:r>
                                                    <a:rPr lang="en-US" altLang="zh-CN" sz="2400" b="1" i="1" dirty="0" smtClean="0">
                                                      <a:solidFill>
                                                        <a:schemeClr val="tx1"/>
                                                      </a:solidFill>
                                                      <a:latin typeface="Cambria Math" panose="02040503050406030204" pitchFamily="18" charset="0"/>
                                                    </a:rPr>
                                                    <m:t>𝒙</m:t>
                                                  </m:r>
                                                </m:e>
                                                <m:sub>
                                                  <m:r>
                                                    <a:rPr lang="en-US" altLang="zh-CN" sz="2400" b="1" i="1" dirty="0" smtClean="0">
                                                      <a:solidFill>
                                                        <a:schemeClr val="tx1"/>
                                                      </a:solidFill>
                                                      <a:latin typeface="Cambria Math" panose="02040503050406030204" pitchFamily="18" charset="0"/>
                                                    </a:rPr>
                                                    <m:t>𝒋𝒌</m:t>
                                                  </m:r>
                                                </m:sub>
                                              </m:sSub>
                                            </m:e>
                                          </m:d>
                                        </m:e>
                                        <m:sup>
                                          <m:r>
                                            <a:rPr lang="en-US" altLang="zh-CN" sz="2400" b="1" i="1" dirty="0" smtClean="0">
                                              <a:solidFill>
                                                <a:schemeClr val="tx1"/>
                                              </a:solidFill>
                                              <a:latin typeface="Cambria Math" panose="02040503050406030204" pitchFamily="18" charset="0"/>
                                            </a:rPr>
                                            <m:t>𝟐</m:t>
                                          </m:r>
                                        </m:sup>
                                      </m:sSup>
                                    </m:e>
                                  </m:d>
                                </m:e>
                              </m:nary>
                            </m:e>
                          </m:d>
                        </m:e>
                        <m:sup>
                          <m:f>
                            <m:fPr>
                              <m:type m:val="lin"/>
                              <m:ctrlPr>
                                <a:rPr lang="en-US" altLang="zh-CN" sz="2400" b="1" i="1" dirty="0">
                                  <a:solidFill>
                                    <a:schemeClr val="tx1"/>
                                  </a:solidFill>
                                  <a:latin typeface="Cambria Math" panose="02040503050406030204" pitchFamily="18" charset="0"/>
                                </a:rPr>
                              </m:ctrlPr>
                            </m:fPr>
                            <m:num>
                              <m:r>
                                <a:rPr lang="en-US" altLang="zh-CN" sz="2400" b="1" i="1" dirty="0" smtClean="0">
                                  <a:solidFill>
                                    <a:schemeClr val="tx1"/>
                                  </a:solidFill>
                                  <a:latin typeface="Cambria Math" panose="02040503050406030204" pitchFamily="18" charset="0"/>
                                </a:rPr>
                                <m:t>𝟏</m:t>
                              </m:r>
                            </m:num>
                            <m:den>
                              <m:r>
                                <a:rPr lang="en-US" altLang="zh-CN" sz="2400" b="1" i="1" dirty="0" smtClean="0">
                                  <a:solidFill>
                                    <a:schemeClr val="tx1"/>
                                  </a:solidFill>
                                  <a:latin typeface="Cambria Math" panose="02040503050406030204" pitchFamily="18" charset="0"/>
                                </a:rPr>
                                <m:t>𝟐</m:t>
                              </m:r>
                            </m:den>
                          </m:f>
                        </m:sup>
                      </m:sSup>
                    </m:oMath>
                  </m:oMathPara>
                </a14:m>
                <a:endParaRPr lang="en-US" altLang="zh-CN" sz="2400" b="1" dirty="0">
                  <a:solidFill>
                    <a:schemeClr val="tx1"/>
                  </a:solidFill>
                  <a:latin typeface="黑体" panose="02010609060101010101" pitchFamily="49" charset="-122"/>
                  <a:ea typeface="黑体" panose="02010609060101010101" pitchFamily="49" charset="-122"/>
                </a:endParaRPr>
              </a:p>
              <a:p>
                <a:pPr marL="0" indent="0">
                  <a:lnSpc>
                    <a:spcPct val="200000"/>
                  </a:lnSpc>
                  <a:buClrTx/>
                  <a:buNone/>
                </a:pPr>
                <a:r>
                  <a:rPr lang="zh-CN" altLang="en-US" sz="2400" b="1" dirty="0">
                    <a:solidFill>
                      <a:schemeClr val="tx1"/>
                    </a:solidFill>
                    <a:latin typeface="黑体" panose="02010609060101010101" pitchFamily="49" charset="-122"/>
                    <a:ea typeface="黑体" panose="02010609060101010101" pitchFamily="49" charset="-122"/>
                  </a:rPr>
                  <a:t>    同理，加权也可以用于曼哈顿距离和明考斯基距离。</a:t>
                </a:r>
                <a:endParaRPr lang="zh-CN" altLang="en-US" sz="2400" b="1" dirty="0">
                  <a:solidFill>
                    <a:schemeClr val="tx1"/>
                  </a:solidFill>
                  <a:latin typeface="黑体" panose="02010609060101010101" pitchFamily="49" charset="-122"/>
                  <a:ea typeface="黑体" panose="02010609060101010101" pitchFamily="49" charset="-122"/>
                </a:endParaRPr>
              </a:p>
              <a:p>
                <a:pPr marL="0" indent="0">
                  <a:buNone/>
                </a:pPr>
                <a:endParaRPr lang="zh-CN" altLang="en-US" sz="2400" b="1" dirty="0">
                  <a:solidFill>
                    <a:schemeClr val="tx1"/>
                  </a:solidFill>
                  <a:latin typeface="黑体" panose="02010609060101010101" pitchFamily="49" charset="-122"/>
                  <a:ea typeface="黑体" panose="02010609060101010101" pitchFamily="49" charset="-122"/>
                </a:endParaRPr>
              </a:p>
            </p:txBody>
          </p:sp>
        </mc:Choice>
        <mc:Fallback>
          <p:sp>
            <p:nvSpPr>
              <p:cNvPr id="4" name="内容占位符 3"/>
              <p:cNvSpPr>
                <a:spLocks noRot="1" noChangeAspect="1" noMove="1" noResize="1" noEditPoints="1" noAdjustHandles="1" noChangeArrowheads="1" noChangeShapeType="1" noTextEdit="1"/>
              </p:cNvSpPr>
              <p:nvPr>
                <p:ph idx="1"/>
              </p:nvPr>
            </p:nvSpPr>
            <p:spPr>
              <a:xfrm>
                <a:off x="480729" y="836712"/>
                <a:ext cx="8229600" cy="4896544"/>
              </a:xfrm>
              <a:blipFill rotWithShape="1">
                <a:blip r:embed="rId1"/>
                <a:stretch>
                  <a:fillRect t="-9" b="-678"/>
                </a:stretch>
              </a:blipFill>
            </p:spPr>
            <p:txBody>
              <a:bodyPr/>
              <a:lstStyle/>
              <a:p>
                <a:r>
                  <a:rPr lang="zh-CN" altLang="en-US">
                    <a:noFill/>
                  </a:rPr>
                  <a:t> </a:t>
                </a:r>
              </a:p>
            </p:txBody>
          </p:sp>
        </mc:Fallback>
      </mc:AlternateContent>
      <p:sp>
        <p:nvSpPr>
          <p:cNvPr id="2" name="矩形 1"/>
          <p:cNvSpPr/>
          <p:nvPr/>
        </p:nvSpPr>
        <p:spPr>
          <a:xfrm>
            <a:off x="480729" y="529516"/>
            <a:ext cx="3791423" cy="523220"/>
          </a:xfrm>
          <a:prstGeom prst="rect">
            <a:avLst/>
          </a:prstGeom>
        </p:spPr>
        <p:txBody>
          <a:bodyPr wrap="none">
            <a:spAutoFit/>
          </a:bodyPr>
          <a:lstStyle/>
          <a:p>
            <a:r>
              <a:rPr lang="zh-CN" altLang="en-US" sz="28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加权欧几里德距离计算</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7.2.3 </a:t>
            </a:r>
            <a:r>
              <a:rPr lang="zh-CN" altLang="en-US" sz="3200" b="1" dirty="0">
                <a:effectLst>
                  <a:outerShdw blurRad="38100" dist="38100" dir="2700000" algn="tl">
                    <a:srgbClr val="000000">
                      <a:alpha val="43137"/>
                    </a:srgbClr>
                  </a:outerShdw>
                </a:effectLst>
                <a:latin typeface="宋体" panose="02010600030101010101" pitchFamily="2" charset="-122"/>
              </a:rPr>
              <a:t>二元变量的差异度计算</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5" name="文本框 4"/>
          <p:cNvSpPr txBox="1"/>
          <p:nvPr/>
        </p:nvSpPr>
        <p:spPr>
          <a:xfrm>
            <a:off x="6373550" y="4293096"/>
            <a:ext cx="2519605" cy="1938992"/>
          </a:xfrm>
          <a:prstGeom prst="rect">
            <a:avLst/>
          </a:prstGeom>
          <a:noFill/>
          <a:ln>
            <a:solidFill>
              <a:schemeClr val="tx1"/>
            </a:solidFill>
          </a:ln>
        </p:spPr>
        <p:txBody>
          <a:bodyPr wrap="square">
            <a:spAutoFit/>
          </a:bodyPr>
          <a:lstStyle/>
          <a:p>
            <a:pPr>
              <a:defRPr/>
            </a:pPr>
            <a:r>
              <a:rPr lang="en-US" altLang="zh-CN" sz="2400" b="1" dirty="0">
                <a:latin typeface="+mn-ea"/>
              </a:rPr>
              <a:t>q</a:t>
            </a:r>
            <a:r>
              <a:rPr lang="zh-CN" altLang="en-US" sz="2400" b="1" dirty="0">
                <a:latin typeface="+mn-ea"/>
              </a:rPr>
              <a:t>：</a:t>
            </a:r>
            <a:r>
              <a:rPr lang="en-US" altLang="zh-CN" sz="2400" b="1" dirty="0" err="1">
                <a:latin typeface="+mn-ea"/>
              </a:rPr>
              <a:t>i</a:t>
            </a:r>
            <a:r>
              <a:rPr lang="en-US" altLang="zh-CN" sz="2400" b="1" dirty="0">
                <a:latin typeface="+mn-ea"/>
              </a:rPr>
              <a:t>=1</a:t>
            </a:r>
            <a:r>
              <a:rPr lang="zh-CN" altLang="en-US" sz="2400" b="1" dirty="0">
                <a:latin typeface="+mn-ea"/>
              </a:rPr>
              <a:t>，</a:t>
            </a:r>
            <a:r>
              <a:rPr lang="en-US" altLang="zh-CN" sz="2400" b="1" dirty="0">
                <a:latin typeface="+mn-ea"/>
              </a:rPr>
              <a:t>j=1</a:t>
            </a:r>
            <a:r>
              <a:rPr lang="zh-CN" altLang="en-US" sz="2400" b="1" dirty="0">
                <a:latin typeface="+mn-ea"/>
              </a:rPr>
              <a:t>；</a:t>
            </a:r>
            <a:endParaRPr lang="en-US" altLang="zh-CN" sz="2400" b="1" dirty="0">
              <a:latin typeface="+mn-ea"/>
            </a:endParaRPr>
          </a:p>
          <a:p>
            <a:pPr>
              <a:defRPr/>
            </a:pPr>
            <a:r>
              <a:rPr lang="en-US" altLang="zh-CN" sz="2400" b="1" dirty="0">
                <a:latin typeface="+mn-ea"/>
              </a:rPr>
              <a:t>r</a:t>
            </a:r>
            <a:r>
              <a:rPr lang="zh-CN" altLang="en-US" sz="2400" b="1" dirty="0">
                <a:latin typeface="+mn-ea"/>
              </a:rPr>
              <a:t>：</a:t>
            </a:r>
            <a:r>
              <a:rPr lang="en-US" altLang="zh-CN" sz="2400" b="1" dirty="0" err="1">
                <a:latin typeface="+mn-ea"/>
              </a:rPr>
              <a:t>i</a:t>
            </a:r>
            <a:r>
              <a:rPr lang="en-US" altLang="zh-CN" sz="2400" b="1" dirty="0">
                <a:latin typeface="+mn-ea"/>
              </a:rPr>
              <a:t>=1</a:t>
            </a:r>
            <a:r>
              <a:rPr lang="zh-CN" altLang="en-US" sz="2400" b="1" dirty="0">
                <a:latin typeface="+mn-ea"/>
              </a:rPr>
              <a:t>，</a:t>
            </a:r>
            <a:r>
              <a:rPr lang="en-US" altLang="zh-CN" sz="2400" b="1" dirty="0">
                <a:latin typeface="+mn-ea"/>
              </a:rPr>
              <a:t>j=0</a:t>
            </a:r>
            <a:r>
              <a:rPr lang="zh-CN" altLang="en-US" sz="2400" b="1" dirty="0">
                <a:latin typeface="+mn-ea"/>
              </a:rPr>
              <a:t>；</a:t>
            </a:r>
            <a:endParaRPr lang="en-US" altLang="zh-CN" sz="2400" b="1" dirty="0">
              <a:latin typeface="+mn-ea"/>
            </a:endParaRPr>
          </a:p>
          <a:p>
            <a:pPr>
              <a:defRPr/>
            </a:pPr>
            <a:r>
              <a:rPr lang="en-US" altLang="zh-CN" sz="2400" b="1" dirty="0">
                <a:latin typeface="+mn-ea"/>
              </a:rPr>
              <a:t>s</a:t>
            </a:r>
            <a:r>
              <a:rPr lang="zh-CN" altLang="en-US" sz="2400" b="1" dirty="0">
                <a:latin typeface="+mn-ea"/>
              </a:rPr>
              <a:t>：</a:t>
            </a:r>
            <a:r>
              <a:rPr lang="en-US" altLang="zh-CN" sz="2400" b="1" dirty="0" err="1">
                <a:latin typeface="+mn-ea"/>
              </a:rPr>
              <a:t>i</a:t>
            </a:r>
            <a:r>
              <a:rPr lang="en-US" altLang="zh-CN" sz="2400" b="1" dirty="0">
                <a:latin typeface="+mn-ea"/>
              </a:rPr>
              <a:t>=0</a:t>
            </a:r>
            <a:r>
              <a:rPr lang="zh-CN" altLang="en-US" sz="2400" b="1" dirty="0">
                <a:latin typeface="+mn-ea"/>
              </a:rPr>
              <a:t>，</a:t>
            </a:r>
            <a:r>
              <a:rPr lang="en-US" altLang="zh-CN" sz="2400" b="1" dirty="0">
                <a:latin typeface="+mn-ea"/>
              </a:rPr>
              <a:t>j=1</a:t>
            </a:r>
            <a:r>
              <a:rPr lang="zh-CN" altLang="en-US" sz="2400" b="1" dirty="0">
                <a:latin typeface="+mn-ea"/>
              </a:rPr>
              <a:t>；</a:t>
            </a:r>
            <a:endParaRPr lang="en-US" altLang="zh-CN" sz="2400" b="1" dirty="0">
              <a:latin typeface="+mn-ea"/>
            </a:endParaRPr>
          </a:p>
          <a:p>
            <a:pPr>
              <a:defRPr/>
            </a:pPr>
            <a:r>
              <a:rPr lang="en-US" altLang="zh-CN" sz="2400" b="1" dirty="0">
                <a:latin typeface="+mn-ea"/>
              </a:rPr>
              <a:t>t</a:t>
            </a:r>
            <a:r>
              <a:rPr lang="zh-CN" altLang="en-US" sz="2400" b="1" dirty="0">
                <a:latin typeface="+mn-ea"/>
              </a:rPr>
              <a:t>：</a:t>
            </a:r>
            <a:r>
              <a:rPr lang="en-US" altLang="zh-CN" sz="2400" b="1" dirty="0" err="1">
                <a:latin typeface="+mn-ea"/>
              </a:rPr>
              <a:t>i</a:t>
            </a:r>
            <a:r>
              <a:rPr lang="en-US" altLang="zh-CN" sz="2400" b="1" dirty="0">
                <a:latin typeface="+mn-ea"/>
              </a:rPr>
              <a:t>=0</a:t>
            </a:r>
            <a:r>
              <a:rPr lang="zh-CN" altLang="en-US" sz="2400" b="1" dirty="0">
                <a:latin typeface="+mn-ea"/>
              </a:rPr>
              <a:t>，</a:t>
            </a:r>
            <a:r>
              <a:rPr lang="en-US" altLang="zh-CN" sz="2400" b="1" dirty="0">
                <a:latin typeface="+mn-ea"/>
              </a:rPr>
              <a:t>j=0</a:t>
            </a:r>
            <a:r>
              <a:rPr lang="zh-CN" altLang="en-US" sz="2400" b="1" dirty="0">
                <a:latin typeface="+mn-ea"/>
              </a:rPr>
              <a:t>；</a:t>
            </a:r>
            <a:endParaRPr lang="en-US" altLang="zh-CN" sz="2400" b="1" dirty="0">
              <a:latin typeface="+mn-ea"/>
            </a:endParaRPr>
          </a:p>
          <a:p>
            <a:pPr>
              <a:defRPr/>
            </a:pPr>
            <a:r>
              <a:rPr lang="en-US" altLang="zh-CN" sz="2400" b="1" dirty="0">
                <a:latin typeface="+mn-ea"/>
              </a:rPr>
              <a:t>p=q+r+s+t</a:t>
            </a:r>
            <a:endParaRPr lang="zh-CN" altLang="en-US" sz="2400" b="1" dirty="0"/>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376392"/>
                <a:ext cx="5782678" cy="3886200"/>
              </a:xfrm>
            </p:spPr>
            <p:txBody>
              <a:bodyPr/>
              <a:lstStyle/>
              <a:p>
                <a:pPr marL="0" lvl="0" indent="0">
                  <a:lnSpc>
                    <a:spcPct val="150000"/>
                  </a:lnSpc>
                  <a:buNone/>
                </a:pPr>
                <a:r>
                  <a:rPr lang="zh-CN" altLang="en-US" sz="2400" b="1" dirty="0">
                    <a:latin typeface="+mn-ea"/>
                  </a:rPr>
                  <a:t>    一个</a:t>
                </a:r>
                <a:r>
                  <a:rPr lang="zh-CN" altLang="en-US" sz="2400" b="1" dirty="0">
                    <a:solidFill>
                      <a:srgbClr val="FF0000"/>
                    </a:solidFill>
                    <a:latin typeface="+mn-ea"/>
                  </a:rPr>
                  <a:t>二元变量</a:t>
                </a:r>
                <a:r>
                  <a:rPr lang="zh-CN" altLang="en-US" sz="2400" b="1" dirty="0">
                    <a:latin typeface="+mn-ea"/>
                  </a:rPr>
                  <a:t>只有</a:t>
                </a:r>
                <a:r>
                  <a:rPr lang="en-US" altLang="zh-CN" sz="2400" b="1" dirty="0">
                    <a:latin typeface="+mn-ea"/>
                  </a:rPr>
                  <a:t>0</a:t>
                </a:r>
                <a:r>
                  <a:rPr lang="zh-CN" altLang="en-US" sz="2400" b="1" dirty="0">
                    <a:latin typeface="+mn-ea"/>
                  </a:rPr>
                  <a:t>或</a:t>
                </a:r>
                <a:r>
                  <a:rPr lang="en-US" altLang="zh-CN" sz="2400" b="1" dirty="0">
                    <a:latin typeface="+mn-ea"/>
                  </a:rPr>
                  <a:t>1</a:t>
                </a:r>
                <a:r>
                  <a:rPr lang="zh-CN" altLang="en-US" sz="2400" b="1" dirty="0">
                    <a:latin typeface="+mn-ea"/>
                  </a:rPr>
                  <a:t>两个状态。</a:t>
                </a:r>
                <a:r>
                  <a:rPr lang="en-US" altLang="zh-CN" sz="2400" b="1" dirty="0">
                    <a:latin typeface="+mn-ea"/>
                  </a:rPr>
                  <a:t>0</a:t>
                </a:r>
                <a:r>
                  <a:rPr lang="zh-CN" altLang="en-US" sz="2400" b="1" dirty="0">
                    <a:latin typeface="+mn-ea"/>
                  </a:rPr>
                  <a:t>表示变量为空，</a:t>
                </a:r>
                <a:r>
                  <a:rPr lang="en-US" altLang="zh-CN" sz="2400" b="1" dirty="0">
                    <a:latin typeface="+mn-ea"/>
                  </a:rPr>
                  <a:t>1</a:t>
                </a:r>
                <a:r>
                  <a:rPr lang="zh-CN" altLang="en-US" sz="2400" b="1" dirty="0">
                    <a:latin typeface="+mn-ea"/>
                  </a:rPr>
                  <a:t>表示变量存在。评价</a:t>
                </a:r>
                <a:r>
                  <a:rPr lang="zh-CN" altLang="en-US" sz="2400" b="1" dirty="0">
                    <a:solidFill>
                      <a:schemeClr val="tx1"/>
                    </a:solidFill>
                    <a:latin typeface="+mn-ea"/>
                  </a:rPr>
                  <a:t>两个对象</a:t>
                </a:r>
                <a:r>
                  <a:rPr lang="en-US" altLang="zh-CN" sz="2400" b="1" dirty="0" err="1">
                    <a:solidFill>
                      <a:schemeClr val="tx1"/>
                    </a:solidFill>
                    <a:latin typeface="+mn-ea"/>
                  </a:rPr>
                  <a:t>i</a:t>
                </a:r>
                <a:r>
                  <a:rPr lang="zh-CN" altLang="en-US" sz="2400" b="1" dirty="0">
                    <a:solidFill>
                      <a:schemeClr val="tx1"/>
                    </a:solidFill>
                    <a:latin typeface="+mn-ea"/>
                  </a:rPr>
                  <a:t>和</a:t>
                </a:r>
                <a:r>
                  <a:rPr lang="en-US" altLang="zh-CN" sz="2400" b="1" dirty="0">
                    <a:solidFill>
                      <a:schemeClr val="tx1"/>
                    </a:solidFill>
                    <a:latin typeface="+mn-ea"/>
                  </a:rPr>
                  <a:t>j</a:t>
                </a:r>
                <a:r>
                  <a:rPr lang="zh-CN" altLang="en-US" sz="2400" b="1" dirty="0">
                    <a:solidFill>
                      <a:schemeClr val="tx1"/>
                    </a:solidFill>
                    <a:latin typeface="+mn-ea"/>
                  </a:rPr>
                  <a:t>之间的差异度标准如下：</a:t>
                </a:r>
                <a:endParaRPr lang="en-US" altLang="zh-CN" sz="2400" b="1" dirty="0">
                  <a:solidFill>
                    <a:schemeClr val="tx1"/>
                  </a:solidFill>
                  <a:latin typeface="+mn-ea"/>
                </a:endParaRPr>
              </a:p>
              <a:p>
                <a:pPr marL="0" lvl="0" indent="0">
                  <a:lnSpc>
                    <a:spcPct val="150000"/>
                  </a:lnSpc>
                  <a:buClr>
                    <a:srgbClr val="FF0000"/>
                  </a:buClr>
                  <a:buNone/>
                </a:pP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简单匹配函数</a:t>
                </a:r>
                <a:r>
                  <a:rPr lang="en-US" altLang="zh-CN" sz="2400" b="1" dirty="0">
                    <a:solidFill>
                      <a:schemeClr val="tx1"/>
                    </a:solidFill>
                    <a:highlight>
                      <a:srgbClr val="FFFF00"/>
                    </a:highlight>
                    <a:latin typeface="+mn-ea"/>
                  </a:rPr>
                  <a:t>(</a:t>
                </a:r>
                <a:r>
                  <a:rPr lang="zh-CN" altLang="en-US" sz="2400" b="1" dirty="0">
                    <a:solidFill>
                      <a:srgbClr val="FF0000"/>
                    </a:solidFill>
                    <a:highlight>
                      <a:srgbClr val="FFFF00"/>
                    </a:highlight>
                    <a:latin typeface="+mn-ea"/>
                  </a:rPr>
                  <a:t>对称二元变量</a:t>
                </a:r>
                <a:r>
                  <a:rPr lang="en-US" altLang="zh-CN" sz="2400" b="1" dirty="0">
                    <a:solidFill>
                      <a:schemeClr val="tx1"/>
                    </a:solidFill>
                    <a:highlight>
                      <a:srgbClr val="FFFF00"/>
                    </a:highlight>
                    <a:latin typeface="+mn-ea"/>
                  </a:rPr>
                  <a:t>)</a:t>
                </a:r>
                <a:endParaRPr lang="en-US" altLang="zh-CN" sz="2400" b="1" dirty="0">
                  <a:solidFill>
                    <a:schemeClr val="tx1"/>
                  </a:solidFill>
                  <a:highlight>
                    <a:srgbClr val="FFFF00"/>
                  </a:highlight>
                  <a:latin typeface="+mn-ea"/>
                </a:endParaRPr>
              </a:p>
              <a:p>
                <a:pPr marL="0" lvl="0" indent="0">
                  <a:lnSpc>
                    <a:spcPct val="150000"/>
                  </a:lnSpc>
                  <a:buClr>
                    <a:srgbClr val="FF0000"/>
                  </a:buClr>
                  <a:buNone/>
                </a:pPr>
                <a14:m>
                  <m:oMathPara xmlns:m="http://schemas.openxmlformats.org/officeDocument/2006/math">
                    <m:oMathParaPr>
                      <m:jc m:val="centerGroup"/>
                    </m:oMathParaPr>
                    <m:oMath xmlns:m="http://schemas.openxmlformats.org/officeDocument/2006/math">
                      <m:r>
                        <a:rPr lang="en-US" altLang="zh-CN" sz="2400" b="1" i="1" dirty="0" smtClean="0">
                          <a:solidFill>
                            <a:schemeClr val="tx1"/>
                          </a:solidFill>
                          <a:latin typeface="Cambria Math" panose="02040503050406030204" pitchFamily="18" charset="0"/>
                        </a:rPr>
                        <m:t>𝐝</m:t>
                      </m:r>
                      <m:d>
                        <m:dPr>
                          <m:ctrlPr>
                            <a:rPr lang="en-US" altLang="zh-CN" sz="2400" b="1" i="1" dirty="0">
                              <a:solidFill>
                                <a:schemeClr val="tx1"/>
                              </a:solidFill>
                              <a:latin typeface="Cambria Math" panose="02040503050406030204" pitchFamily="18" charset="0"/>
                            </a:rPr>
                          </m:ctrlPr>
                        </m:dPr>
                        <m:e>
                          <m:r>
                            <a:rPr lang="en-US" altLang="zh-CN" sz="2400" b="1" i="1" dirty="0" smtClean="0">
                              <a:solidFill>
                                <a:schemeClr val="tx1"/>
                              </a:solidFill>
                              <a:latin typeface="Cambria Math" panose="02040503050406030204" pitchFamily="18" charset="0"/>
                            </a:rPr>
                            <m:t>𝒊</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𝒋</m:t>
                          </m:r>
                        </m:e>
                      </m:d>
                      <m:r>
                        <a:rPr lang="en-US" altLang="zh-CN" sz="2400" b="1" i="1" dirty="0" smtClean="0">
                          <a:solidFill>
                            <a:schemeClr val="tx1"/>
                          </a:solidFill>
                          <a:latin typeface="Cambria Math" panose="02040503050406030204" pitchFamily="18" charset="0"/>
                        </a:rPr>
                        <m:t>=</m:t>
                      </m:r>
                      <m:f>
                        <m:fPr>
                          <m:ctrlPr>
                            <a:rPr lang="en-US" altLang="zh-CN" sz="2400" b="1" i="1" dirty="0">
                              <a:solidFill>
                                <a:schemeClr val="tx1"/>
                              </a:solidFill>
                              <a:latin typeface="Cambria Math" panose="02040503050406030204" pitchFamily="18" charset="0"/>
                            </a:rPr>
                          </m:ctrlPr>
                        </m:fPr>
                        <m:num>
                          <m:r>
                            <a:rPr lang="en-US" altLang="zh-CN" sz="2400" b="1" i="1" dirty="0" smtClean="0">
                              <a:solidFill>
                                <a:schemeClr val="tx1"/>
                              </a:solidFill>
                              <a:latin typeface="Cambria Math" panose="02040503050406030204" pitchFamily="18" charset="0"/>
                            </a:rPr>
                            <m:t>𝒓</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𝒔</m:t>
                          </m:r>
                        </m:num>
                        <m:den>
                          <m:r>
                            <a:rPr lang="en-US" altLang="zh-CN" sz="2400" b="1" i="1" dirty="0" smtClean="0">
                              <a:solidFill>
                                <a:schemeClr val="tx1"/>
                              </a:solidFill>
                              <a:latin typeface="Cambria Math" panose="02040503050406030204" pitchFamily="18" charset="0"/>
                            </a:rPr>
                            <m:t>𝒒</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𝒓</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𝒔</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𝒕</m:t>
                          </m:r>
                        </m:den>
                      </m:f>
                    </m:oMath>
                  </m:oMathPara>
                </a14:m>
                <a:endParaRPr lang="en-US" altLang="zh-CN" sz="2400" b="1" dirty="0">
                  <a:solidFill>
                    <a:schemeClr val="tx1"/>
                  </a:solidFill>
                  <a:latin typeface="+mn-ea"/>
                </a:endParaRPr>
              </a:p>
              <a:p>
                <a:pPr marL="0" lvl="0" indent="0">
                  <a:lnSpc>
                    <a:spcPct val="150000"/>
                  </a:lnSpc>
                  <a:buClr>
                    <a:srgbClr val="FF0000"/>
                  </a:buClr>
                  <a:buNone/>
                </a:pPr>
                <a:r>
                  <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Jaccard</a:t>
                </a: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系数</a:t>
                </a:r>
                <a:r>
                  <a:rPr lang="en-US" altLang="zh-CN" sz="2400" b="1" dirty="0">
                    <a:solidFill>
                      <a:schemeClr val="tx1"/>
                    </a:solidFill>
                    <a:highlight>
                      <a:srgbClr val="FFFF00"/>
                    </a:highlight>
                    <a:latin typeface="+mn-ea"/>
                  </a:rPr>
                  <a:t>(</a:t>
                </a:r>
                <a:r>
                  <a:rPr lang="zh-CN" altLang="en-US" sz="2400" b="1" dirty="0">
                    <a:solidFill>
                      <a:srgbClr val="FF0000"/>
                    </a:solidFill>
                    <a:highlight>
                      <a:srgbClr val="FFFF00"/>
                    </a:highlight>
                    <a:latin typeface="+mn-ea"/>
                  </a:rPr>
                  <a:t>不对称二元变量</a:t>
                </a:r>
                <a:r>
                  <a:rPr lang="en-US" altLang="zh-CN" sz="2400" b="1" dirty="0">
                    <a:solidFill>
                      <a:schemeClr val="tx1"/>
                    </a:solidFill>
                    <a:highlight>
                      <a:srgbClr val="FFFF00"/>
                    </a:highlight>
                    <a:latin typeface="+mn-ea"/>
                  </a:rPr>
                  <a:t>)</a:t>
                </a:r>
                <a:endParaRPr lang="en-US" altLang="zh-CN" sz="2400" b="1" dirty="0">
                  <a:solidFill>
                    <a:schemeClr val="tx1"/>
                  </a:solidFill>
                  <a:highlight>
                    <a:srgbClr val="FFFF00"/>
                  </a:highlight>
                  <a:latin typeface="+mn-ea"/>
                </a:endParaRPr>
              </a:p>
              <a:p>
                <a:pPr marL="0" lvl="0" indent="0">
                  <a:lnSpc>
                    <a:spcPct val="150000"/>
                  </a:lnSpc>
                  <a:buNone/>
                </a:pPr>
                <a14:m>
                  <m:oMathPara xmlns:m="http://schemas.openxmlformats.org/officeDocument/2006/math">
                    <m:oMathParaPr>
                      <m:jc m:val="centerGroup"/>
                    </m:oMathParaPr>
                    <m:oMath xmlns:m="http://schemas.openxmlformats.org/officeDocument/2006/math">
                      <m:r>
                        <a:rPr lang="en-US" altLang="zh-CN" sz="2400" b="1" i="1" dirty="0" smtClean="0">
                          <a:solidFill>
                            <a:schemeClr val="tx1"/>
                          </a:solidFill>
                          <a:latin typeface="Cambria Math" panose="02040503050406030204" pitchFamily="18" charset="0"/>
                        </a:rPr>
                        <m:t>𝐝</m:t>
                      </m:r>
                      <m:d>
                        <m:dPr>
                          <m:ctrlPr>
                            <a:rPr lang="en-US" altLang="zh-CN" sz="2400" b="1" i="1" dirty="0">
                              <a:solidFill>
                                <a:schemeClr val="tx1"/>
                              </a:solidFill>
                              <a:latin typeface="Cambria Math" panose="02040503050406030204" pitchFamily="18" charset="0"/>
                            </a:rPr>
                          </m:ctrlPr>
                        </m:dPr>
                        <m:e>
                          <m:r>
                            <a:rPr lang="en-US" altLang="zh-CN" sz="2400" b="1" i="1" dirty="0" smtClean="0">
                              <a:solidFill>
                                <a:schemeClr val="tx1"/>
                              </a:solidFill>
                              <a:latin typeface="Cambria Math" panose="02040503050406030204" pitchFamily="18" charset="0"/>
                            </a:rPr>
                            <m:t>𝒊</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𝒋</m:t>
                          </m:r>
                        </m:e>
                      </m:d>
                      <m:r>
                        <a:rPr lang="en-US" altLang="zh-CN" sz="2400" b="1" i="1" dirty="0" smtClean="0">
                          <a:solidFill>
                            <a:schemeClr val="tx1"/>
                          </a:solidFill>
                          <a:latin typeface="Cambria Math" panose="02040503050406030204" pitchFamily="18" charset="0"/>
                        </a:rPr>
                        <m:t>=</m:t>
                      </m:r>
                      <m:f>
                        <m:fPr>
                          <m:ctrlPr>
                            <a:rPr lang="en-US" altLang="zh-CN" sz="2400" b="1" i="1" dirty="0">
                              <a:solidFill>
                                <a:schemeClr val="tx1"/>
                              </a:solidFill>
                              <a:latin typeface="Cambria Math" panose="02040503050406030204" pitchFamily="18" charset="0"/>
                            </a:rPr>
                          </m:ctrlPr>
                        </m:fPr>
                        <m:num>
                          <m:r>
                            <a:rPr lang="en-US" altLang="zh-CN" sz="2400" b="1" i="1" dirty="0" smtClean="0">
                              <a:solidFill>
                                <a:schemeClr val="tx1"/>
                              </a:solidFill>
                              <a:latin typeface="Cambria Math" panose="02040503050406030204" pitchFamily="18" charset="0"/>
                            </a:rPr>
                            <m:t>𝒓</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𝒔</m:t>
                          </m:r>
                        </m:num>
                        <m:den>
                          <m:r>
                            <a:rPr lang="en-US" altLang="zh-CN" sz="2400" b="1" i="1" dirty="0" smtClean="0">
                              <a:solidFill>
                                <a:schemeClr val="tx1"/>
                              </a:solidFill>
                              <a:latin typeface="Cambria Math" panose="02040503050406030204" pitchFamily="18" charset="0"/>
                            </a:rPr>
                            <m:t>𝒒</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𝒓</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𝒔</m:t>
                          </m:r>
                        </m:den>
                      </m:f>
                    </m:oMath>
                  </m:oMathPara>
                </a14:m>
                <a:endParaRPr lang="en-US" altLang="zh-CN" sz="2400" b="1" dirty="0">
                  <a:solidFill>
                    <a:schemeClr val="tx1"/>
                  </a:solidFill>
                  <a:latin typeface="+mn-ea"/>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57200" y="1376392"/>
                <a:ext cx="5782678" cy="3886200"/>
              </a:xfrm>
              <a:blipFill rotWithShape="1">
                <a:blip r:embed="rId1"/>
                <a:stretch>
                  <a:fillRect t="-9" r="6" b="-31168"/>
                </a:stretch>
              </a:blipFill>
            </p:spPr>
            <p:txBody>
              <a:bodyPr/>
              <a:lstStyle/>
              <a:p>
                <a:r>
                  <a:rPr lang="zh-CN" altLang="en-US">
                    <a:noFill/>
                  </a:rPr>
                  <a:t> </a:t>
                </a:r>
              </a:p>
            </p:txBody>
          </p:sp>
        </mc:Fallback>
      </mc:AlternateContent>
      <p:sp>
        <p:nvSpPr>
          <p:cNvPr id="3" name="矩形 2"/>
          <p:cNvSpPr/>
          <p:nvPr/>
        </p:nvSpPr>
        <p:spPr>
          <a:xfrm>
            <a:off x="6417498" y="1214750"/>
            <a:ext cx="2446922" cy="2862322"/>
          </a:xfrm>
          <a:prstGeom prst="rect">
            <a:avLst/>
          </a:prstGeom>
          <a:ln>
            <a:noFill/>
          </a:ln>
        </p:spPr>
        <p:txBody>
          <a:bodyPr wrap="square">
            <a:spAutoFit/>
          </a:bodyPr>
          <a:lstStyle/>
          <a:p>
            <a:r>
              <a:rPr lang="en-US" altLang="zh-CN" b="1" dirty="0"/>
              <a:t>q</a:t>
            </a:r>
            <a:r>
              <a:rPr lang="zh-CN" altLang="en-US" b="1" dirty="0"/>
              <a:t>是对于对象</a:t>
            </a:r>
            <a:r>
              <a:rPr lang="en-US" altLang="zh-CN" b="1" dirty="0"/>
              <a:t>i</a:t>
            </a:r>
            <a:r>
              <a:rPr lang="zh-CN" altLang="en-US" b="1" dirty="0"/>
              <a:t>和</a:t>
            </a:r>
            <a:r>
              <a:rPr lang="en-US" altLang="zh-CN" b="1" dirty="0"/>
              <a:t>j</a:t>
            </a:r>
            <a:r>
              <a:rPr lang="zh-CN" altLang="en-US" b="1" dirty="0"/>
              <a:t>值都为</a:t>
            </a:r>
            <a:r>
              <a:rPr lang="en-US" altLang="zh-CN" b="1" dirty="0"/>
              <a:t>1</a:t>
            </a:r>
            <a:r>
              <a:rPr lang="zh-CN" altLang="en-US" b="1" dirty="0"/>
              <a:t>的变量的数目，</a:t>
            </a:r>
            <a:r>
              <a:rPr lang="en-US" altLang="zh-CN" b="1" dirty="0"/>
              <a:t>r</a:t>
            </a:r>
            <a:r>
              <a:rPr lang="zh-CN" altLang="en-US" b="1" dirty="0"/>
              <a:t>是对于对象</a:t>
            </a:r>
            <a:r>
              <a:rPr lang="en-US" altLang="zh-CN" b="1" dirty="0"/>
              <a:t>i</a:t>
            </a:r>
            <a:r>
              <a:rPr lang="zh-CN" altLang="en-US" b="1" dirty="0"/>
              <a:t>值为</a:t>
            </a:r>
            <a:r>
              <a:rPr lang="en-US" altLang="zh-CN" b="1" dirty="0"/>
              <a:t>1</a:t>
            </a:r>
            <a:r>
              <a:rPr lang="zh-CN" altLang="en-US" b="1" dirty="0"/>
              <a:t>而对象</a:t>
            </a:r>
            <a:r>
              <a:rPr lang="en-US" altLang="zh-CN" b="1" dirty="0"/>
              <a:t>j</a:t>
            </a:r>
            <a:r>
              <a:rPr lang="zh-CN" altLang="en-US" b="1" dirty="0"/>
              <a:t>值为</a:t>
            </a:r>
            <a:r>
              <a:rPr lang="en-US" altLang="zh-CN" b="1" dirty="0"/>
              <a:t>0</a:t>
            </a:r>
            <a:r>
              <a:rPr lang="zh-CN" altLang="en-US" b="1" dirty="0"/>
              <a:t>的变量的数目，</a:t>
            </a:r>
            <a:r>
              <a:rPr lang="en-US" altLang="zh-CN" b="1" dirty="0"/>
              <a:t>s</a:t>
            </a:r>
            <a:r>
              <a:rPr lang="zh-CN" altLang="en-US" b="1" dirty="0"/>
              <a:t>是对于对象</a:t>
            </a:r>
            <a:r>
              <a:rPr lang="en-US" altLang="zh-CN" b="1" dirty="0"/>
              <a:t>i</a:t>
            </a:r>
            <a:r>
              <a:rPr lang="zh-CN" altLang="en-US" b="1" dirty="0"/>
              <a:t>值为</a:t>
            </a:r>
            <a:r>
              <a:rPr lang="en-US" altLang="zh-CN" b="1" dirty="0"/>
              <a:t>0</a:t>
            </a:r>
            <a:r>
              <a:rPr lang="zh-CN" altLang="en-US" b="1" dirty="0"/>
              <a:t>而对象</a:t>
            </a:r>
            <a:r>
              <a:rPr lang="en-US" altLang="zh-CN" b="1" dirty="0"/>
              <a:t>j</a:t>
            </a:r>
            <a:r>
              <a:rPr lang="zh-CN" altLang="en-US" b="1" dirty="0"/>
              <a:t>值为</a:t>
            </a:r>
            <a:r>
              <a:rPr lang="en-US" altLang="zh-CN" b="1" dirty="0"/>
              <a:t>1</a:t>
            </a:r>
            <a:r>
              <a:rPr lang="zh-CN" altLang="en-US" b="1" dirty="0"/>
              <a:t>的变量的数目，</a:t>
            </a:r>
            <a:r>
              <a:rPr lang="en-US" altLang="zh-CN" b="1" dirty="0"/>
              <a:t>t</a:t>
            </a:r>
            <a:r>
              <a:rPr lang="zh-CN" altLang="en-US" b="1" dirty="0"/>
              <a:t>是对于对象</a:t>
            </a:r>
            <a:r>
              <a:rPr lang="en-US" altLang="zh-CN" b="1" dirty="0"/>
              <a:t>i</a:t>
            </a:r>
            <a:r>
              <a:rPr lang="zh-CN" altLang="en-US" b="1" dirty="0"/>
              <a:t>和</a:t>
            </a:r>
            <a:r>
              <a:rPr lang="en-US" altLang="zh-CN" b="1" dirty="0"/>
              <a:t>j</a:t>
            </a:r>
            <a:r>
              <a:rPr lang="zh-CN" altLang="en-US" b="1" dirty="0"/>
              <a:t>值都为</a:t>
            </a:r>
            <a:r>
              <a:rPr lang="en-US" altLang="zh-CN" b="1" dirty="0"/>
              <a:t>0</a:t>
            </a:r>
            <a:r>
              <a:rPr lang="zh-CN" altLang="en-US" b="1" dirty="0"/>
              <a:t>的变量的数目，变量总数为</a:t>
            </a:r>
            <a:r>
              <a:rPr lang="en-US" altLang="zh-CN" b="1" dirty="0"/>
              <a:t>p</a:t>
            </a:r>
            <a:r>
              <a:rPr lang="zh-CN" altLang="en-US" b="1" dirty="0"/>
              <a:t>，</a:t>
            </a:r>
            <a:r>
              <a:rPr lang="en-US" altLang="zh-CN" b="1" dirty="0"/>
              <a:t>p=q+r+s+t</a:t>
            </a:r>
            <a:endParaRPr lang="en-US" altLang="zh-CN" b="1" dirty="0"/>
          </a:p>
        </p:txBody>
      </p:sp>
      <p:sp>
        <p:nvSpPr>
          <p:cNvPr id="4" name="线形标注 1 3"/>
          <p:cNvSpPr/>
          <p:nvPr/>
        </p:nvSpPr>
        <p:spPr>
          <a:xfrm>
            <a:off x="6373550" y="1169300"/>
            <a:ext cx="2446922" cy="2907772"/>
          </a:xfrm>
          <a:prstGeom prst="borderCallout1">
            <a:avLst>
              <a:gd name="adj1" fmla="val 98059"/>
              <a:gd name="adj2" fmla="val -53664"/>
              <a:gd name="adj3" fmla="val 50170"/>
              <a:gd name="adj4" fmla="val -6919"/>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57200"/>
            <a:ext cx="8229600" cy="1371600"/>
          </a:xfrm>
        </p:spPr>
        <p:txBody>
          <a:bodyPr/>
          <a:lstStyle/>
          <a:p>
            <a:pPr>
              <a:lnSpc>
                <a:spcPct val="150000"/>
              </a:lnSpc>
            </a:pPr>
            <a:r>
              <a:rPr lang="zh-CN" altLang="en-US" sz="2400" b="1" dirty="0"/>
              <a:t>       如表所示，列出张某、李某和王某的疾病情况，依据二元变量差异度的计算公式，比较三个人的差异度。</a:t>
            </a:r>
            <a:endParaRPr lang="zh-CN" altLang="en-US" sz="2400" b="1" dirty="0"/>
          </a:p>
        </p:txBody>
      </p:sp>
      <p:graphicFrame>
        <p:nvGraphicFramePr>
          <p:cNvPr id="4" name="内容占位符 3"/>
          <p:cNvGraphicFramePr>
            <a:graphicFrameLocks noGrp="1"/>
          </p:cNvGraphicFramePr>
          <p:nvPr>
            <p:ph idx="1"/>
          </p:nvPr>
        </p:nvGraphicFramePr>
        <p:xfrm>
          <a:off x="457200" y="1484784"/>
          <a:ext cx="8229599" cy="1483360"/>
        </p:xfrm>
        <a:graphic>
          <a:graphicData uri="http://schemas.openxmlformats.org/drawingml/2006/table">
            <a:tbl>
              <a:tblPr firstRow="1" bandRow="1">
                <a:tableStyleId>{C4B1156A-380E-4F78-BDF5-A606A8083BF9}</a:tableStyleId>
              </a:tblPr>
              <a:tblGrid>
                <a:gridCol w="1175657"/>
                <a:gridCol w="1175657"/>
                <a:gridCol w="1175657"/>
                <a:gridCol w="1175657"/>
                <a:gridCol w="1175657"/>
                <a:gridCol w="1175657"/>
                <a:gridCol w="1175657"/>
              </a:tblGrid>
              <a:tr h="370840">
                <a:tc>
                  <a:txBody>
                    <a:bodyPr/>
                    <a:lstStyle/>
                    <a:p>
                      <a:pPr algn="ctr"/>
                      <a:r>
                        <a:rPr lang="zh-CN" altLang="en-US" dirty="0">
                          <a:latin typeface="Times New Roman" panose="02020603050405020304" pitchFamily="18" charset="0"/>
                          <a:ea typeface="+mn-ea"/>
                          <a:cs typeface="Times New Roman" panose="02020603050405020304" pitchFamily="18" charset="0"/>
                        </a:rPr>
                        <a:t>姓名</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发烧</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咳嗽</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测试</a:t>
                      </a:r>
                      <a:r>
                        <a:rPr lang="en-US" altLang="zh-CN" dirty="0">
                          <a:latin typeface="Times New Roman" panose="02020603050405020304" pitchFamily="18" charset="0"/>
                          <a:ea typeface="+mn-ea"/>
                          <a:cs typeface="Times New Roman" panose="02020603050405020304" pitchFamily="18" charset="0"/>
                        </a:rPr>
                        <a:t>1</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测试</a:t>
                      </a:r>
                      <a:r>
                        <a:rPr lang="en-US" altLang="zh-CN" dirty="0">
                          <a:latin typeface="Times New Roman" panose="02020603050405020304" pitchFamily="18" charset="0"/>
                          <a:ea typeface="+mn-ea"/>
                          <a:cs typeface="Times New Roman" panose="02020603050405020304" pitchFamily="18" charset="0"/>
                        </a:rPr>
                        <a:t>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测试</a:t>
                      </a:r>
                      <a:r>
                        <a:rPr lang="en-US" altLang="zh-CN" dirty="0">
                          <a:latin typeface="Times New Roman" panose="02020603050405020304" pitchFamily="18" charset="0"/>
                          <a:ea typeface="+mn-ea"/>
                          <a:cs typeface="Times New Roman" panose="02020603050405020304" pitchFamily="18" charset="0"/>
                        </a:rPr>
                        <a:t>3</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测试</a:t>
                      </a:r>
                      <a:r>
                        <a:rPr lang="en-US" altLang="zh-CN" dirty="0">
                          <a:latin typeface="Times New Roman" panose="02020603050405020304" pitchFamily="18" charset="0"/>
                          <a:ea typeface="+mn-ea"/>
                          <a:cs typeface="Times New Roman" panose="02020603050405020304" pitchFamily="18" charset="0"/>
                        </a:rPr>
                        <a:t>4</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r>
              <a:tr h="370840">
                <a:tc>
                  <a:txBody>
                    <a:bodyPr/>
                    <a:lstStyle/>
                    <a:p>
                      <a:pPr algn="ctr"/>
                      <a:r>
                        <a:rPr lang="zh-CN" altLang="en-US" dirty="0">
                          <a:latin typeface="Times New Roman" panose="02020603050405020304" pitchFamily="18" charset="0"/>
                          <a:ea typeface="+mn-ea"/>
                          <a:cs typeface="Times New Roman" panose="02020603050405020304" pitchFamily="18" charset="0"/>
                        </a:rPr>
                        <a:t>张某</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Y</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Y</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r>
              <a:tr h="370840">
                <a:tc>
                  <a:txBody>
                    <a:bodyPr/>
                    <a:lstStyle/>
                    <a:p>
                      <a:pPr algn="ctr"/>
                      <a:r>
                        <a:rPr lang="zh-CN" altLang="en-US" dirty="0">
                          <a:latin typeface="Times New Roman" panose="02020603050405020304" pitchFamily="18" charset="0"/>
                          <a:ea typeface="+mn-ea"/>
                          <a:cs typeface="Times New Roman" panose="02020603050405020304" pitchFamily="18" charset="0"/>
                        </a:rPr>
                        <a:t>李某</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Y</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Y</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Y</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r>
              <a:tr h="370840">
                <a:tc>
                  <a:txBody>
                    <a:bodyPr/>
                    <a:lstStyle/>
                    <a:p>
                      <a:pPr algn="ctr"/>
                      <a:r>
                        <a:rPr lang="zh-CN" altLang="en-US" dirty="0">
                          <a:latin typeface="Times New Roman" panose="02020603050405020304" pitchFamily="18" charset="0"/>
                          <a:ea typeface="+mn-ea"/>
                          <a:cs typeface="Times New Roman" panose="02020603050405020304" pitchFamily="18" charset="0"/>
                        </a:rPr>
                        <a:t>王某</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Y</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Y</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N</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r>
            </a:tbl>
          </a:graphicData>
        </a:graphic>
      </p:graphicFrame>
      <mc:AlternateContent xmlns:mc="http://schemas.openxmlformats.org/markup-compatibility/2006">
        <mc:Choice xmlns:a14="http://schemas.microsoft.com/office/drawing/2010/main" Requires="a14">
          <p:sp>
            <p:nvSpPr>
              <p:cNvPr id="5" name="文本框 4"/>
              <p:cNvSpPr txBox="1"/>
              <p:nvPr/>
            </p:nvSpPr>
            <p:spPr>
              <a:xfrm>
                <a:off x="673224" y="3068960"/>
                <a:ext cx="8229600" cy="3596241"/>
              </a:xfrm>
              <a:prstGeom prst="rect">
                <a:avLst/>
              </a:prstGeom>
              <a:noFill/>
            </p:spPr>
            <p:txBody>
              <a:bodyPr wrap="square" rtlCol="0">
                <a:spAutoFit/>
              </a:bodyPr>
              <a:lstStyle/>
              <a:p>
                <a:r>
                  <a:rPr lang="en-US" altLang="zh-CN" sz="2400" b="1" dirty="0"/>
                  <a:t>d</a:t>
                </a:r>
                <a:r>
                  <a:rPr lang="zh-CN" altLang="en-US" sz="2400" b="1" dirty="0"/>
                  <a:t>（张某，李某）：</a:t>
                </a:r>
                <a:r>
                  <a:rPr lang="en-US" altLang="zh-CN" sz="2400" b="1" dirty="0"/>
                  <a:t>q=2</a:t>
                </a:r>
                <a:r>
                  <a:rPr lang="zh-CN" altLang="en-US" sz="2400" b="1" dirty="0"/>
                  <a:t>，</a:t>
                </a:r>
                <a:r>
                  <a:rPr lang="en-US" altLang="zh-CN" sz="2400" b="1" dirty="0"/>
                  <a:t>r=0</a:t>
                </a:r>
                <a:r>
                  <a:rPr lang="zh-CN" altLang="en-US" sz="2400" b="1" dirty="0"/>
                  <a:t>，</a:t>
                </a:r>
                <a:r>
                  <a:rPr lang="en-US" altLang="zh-CN" sz="2400" b="1" dirty="0"/>
                  <a:t>s=1</a:t>
                </a:r>
                <a:endParaRPr lang="en-US" altLang="zh-CN" sz="2400" b="1" dirty="0"/>
              </a:p>
              <a:p>
                <a:r>
                  <a:rPr lang="en-US" altLang="zh-CN" sz="2400" b="1" dirty="0"/>
                  <a:t>d</a:t>
                </a:r>
                <a:r>
                  <a:rPr lang="zh-CN" altLang="en-US" sz="2400" b="1" dirty="0"/>
                  <a:t>（张某，王某）：</a:t>
                </a:r>
                <a:r>
                  <a:rPr lang="en-US" altLang="zh-CN" sz="2400" b="1" dirty="0"/>
                  <a:t>q=1</a:t>
                </a:r>
                <a:r>
                  <a:rPr lang="zh-CN" altLang="en-US" sz="2400" b="1" dirty="0"/>
                  <a:t>，</a:t>
                </a:r>
                <a:r>
                  <a:rPr lang="en-US" altLang="zh-CN" sz="2400" b="1" dirty="0"/>
                  <a:t>r=1</a:t>
                </a:r>
                <a:r>
                  <a:rPr lang="zh-CN" altLang="en-US" sz="2400" b="1" dirty="0"/>
                  <a:t>，</a:t>
                </a:r>
                <a:r>
                  <a:rPr lang="en-US" altLang="zh-CN" sz="2400" b="1" dirty="0"/>
                  <a:t>s=1</a:t>
                </a:r>
                <a:endParaRPr lang="en-US" altLang="zh-CN" sz="2400" b="1" dirty="0"/>
              </a:p>
              <a:p>
                <a:r>
                  <a:rPr lang="en-US" altLang="zh-CN" sz="2400" b="1" dirty="0"/>
                  <a:t>d</a:t>
                </a:r>
                <a:r>
                  <a:rPr lang="zh-CN" altLang="en-US" sz="2400" b="1" dirty="0"/>
                  <a:t>（李某，王某）：</a:t>
                </a:r>
                <a:r>
                  <a:rPr lang="en-US" altLang="zh-CN" sz="2400" b="1" dirty="0"/>
                  <a:t>q=1</a:t>
                </a:r>
                <a:r>
                  <a:rPr lang="zh-CN" altLang="en-US" sz="2400" b="1" dirty="0"/>
                  <a:t>，</a:t>
                </a:r>
                <a:r>
                  <a:rPr lang="en-US" altLang="zh-CN" sz="2400" b="1" dirty="0"/>
                  <a:t>r=2</a:t>
                </a:r>
                <a:r>
                  <a:rPr lang="zh-CN" altLang="en-US" sz="2400" b="1" dirty="0"/>
                  <a:t>，</a:t>
                </a:r>
                <a:r>
                  <a:rPr lang="en-US" altLang="zh-CN" sz="2400" b="1" dirty="0"/>
                  <a:t>s=1</a:t>
                </a:r>
                <a:endParaRPr lang="en-US" altLang="zh-CN" sz="2400" b="1" dirty="0"/>
              </a:p>
              <a:p>
                <a:pPr>
                  <a:spcBef>
                    <a:spcPts val="600"/>
                  </a:spcBef>
                </a:pPr>
                <a:r>
                  <a:rPr lang="en-US" altLang="zh-CN" sz="2400" b="1" dirty="0"/>
                  <a:t>d</a:t>
                </a:r>
                <a:r>
                  <a:rPr lang="zh-CN" altLang="en-US" sz="2400" b="1" dirty="0"/>
                  <a:t>（张某，李某）</a:t>
                </a:r>
                <a:r>
                  <a:rPr lang="en-US" altLang="zh-CN" sz="2400" b="1" dirty="0"/>
                  <a:t>=</a:t>
                </a:r>
                <a14:m>
                  <m:oMath xmlns:m="http://schemas.openxmlformats.org/officeDocument/2006/math">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𝟑𝟑</m:t>
                    </m:r>
                  </m:oMath>
                </a14:m>
                <a:endParaRPr lang="en-US" altLang="zh-CN" sz="2400" b="1" dirty="0"/>
              </a:p>
              <a:p>
                <a:r>
                  <a:rPr lang="en-US" altLang="zh-CN" sz="2400" b="1" dirty="0"/>
                  <a:t>d</a:t>
                </a:r>
                <a:r>
                  <a:rPr lang="zh-CN" altLang="en-US" sz="2400" b="1" dirty="0"/>
                  <a:t>（张某，王某）</a:t>
                </a:r>
                <a:r>
                  <a:rPr lang="en-US" altLang="zh-CN" sz="2400" b="1" dirty="0"/>
                  <a:t>=</a:t>
                </a:r>
                <a14:m>
                  <m:oMath xmlns:m="http://schemas.openxmlformats.org/officeDocument/2006/math">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𝟔𝟕</m:t>
                    </m:r>
                  </m:oMath>
                </a14:m>
                <a:endParaRPr lang="en-US" altLang="zh-CN" sz="2400" b="1" dirty="0"/>
              </a:p>
              <a:p>
                <a:r>
                  <a:rPr lang="en-US" altLang="zh-CN" sz="2400" b="1" dirty="0"/>
                  <a:t>d</a:t>
                </a:r>
                <a:r>
                  <a:rPr lang="zh-CN" altLang="en-US" sz="2400" b="1" dirty="0"/>
                  <a:t>（李某，王某）</a:t>
                </a:r>
                <a:r>
                  <a:rPr lang="en-US" altLang="zh-CN" sz="2400" b="1" dirty="0"/>
                  <a:t>=</a:t>
                </a:r>
                <a14:m>
                  <m:oMath xmlns:m="http://schemas.openxmlformats.org/officeDocument/2006/math">
                    <m:f>
                      <m:fPr>
                        <m:ctrlPr>
                          <a:rPr lang="en-US" altLang="zh-CN" sz="2400" b="1" i="1">
                            <a:latin typeface="Cambria Math" panose="02040503050406030204" pitchFamily="18" charset="0"/>
                          </a:rPr>
                        </m:ctrlPr>
                      </m:fPr>
                      <m:num>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num>
                      <m:den>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𝟐</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𝟕𝟓</m:t>
                    </m:r>
                  </m:oMath>
                </a14:m>
                <a:endParaRPr lang="en-US" altLang="zh-CN" sz="2400" b="1" dirty="0"/>
              </a:p>
              <a:p>
                <a:pPr>
                  <a:lnSpc>
                    <a:spcPts val="2500"/>
                  </a:lnSpc>
                  <a:spcBef>
                    <a:spcPts val="600"/>
                  </a:spcBef>
                </a:pPr>
                <a:r>
                  <a:rPr lang="zh-CN" altLang="en-US" sz="2400" b="1" dirty="0"/>
                  <a:t>       结论：李某和王某不可能有相似的疾病，因为有最高的相异度。这三个病人中，张某和李某最可能有类似的疾病。</a:t>
                </a:r>
                <a:endParaRPr lang="en-US" altLang="zh-CN" sz="2400" b="1" dirty="0"/>
              </a:p>
            </p:txBody>
          </p:sp>
        </mc:Choice>
        <mc:Fallback>
          <p:sp>
            <p:nvSpPr>
              <p:cNvPr id="5" name="文本框 4"/>
              <p:cNvSpPr txBox="1">
                <a:spLocks noRot="1" noChangeAspect="1" noMove="1" noResize="1" noEditPoints="1" noAdjustHandles="1" noChangeArrowheads="1" noChangeShapeType="1" noTextEdit="1"/>
              </p:cNvSpPr>
              <p:nvPr/>
            </p:nvSpPr>
            <p:spPr>
              <a:xfrm>
                <a:off x="673224" y="3068960"/>
                <a:ext cx="8229600" cy="3596241"/>
              </a:xfrm>
              <a:prstGeom prst="rect">
                <a:avLst/>
              </a:prstGeom>
              <a:blipFill rotWithShape="1">
                <a:blip r:embed="rId1"/>
                <a:stretch>
                  <a:fillRect l="-2" r="2" b="7"/>
                </a:stretch>
              </a:blipFill>
            </p:spPr>
            <p:txBody>
              <a:bodyPr/>
              <a:lstStyle/>
              <a:p>
                <a:r>
                  <a:rPr lang="zh-CN" altLang="en-US">
                    <a:noFill/>
                  </a:rPr>
                  <a:t> </a:t>
                </a:r>
              </a:p>
            </p:txBody>
          </p:sp>
        </mc:Fallback>
      </mc:AlternateContent>
    </p:spTree>
  </p:cSld>
  <p:clrMapOvr>
    <a:masterClrMapping/>
  </p:clrMapOvr>
  <p:transition>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915816" y="1700808"/>
            <a:ext cx="6075784" cy="2520280"/>
          </a:xfrm>
        </p:spPr>
        <p:txBody>
          <a:bodyPr/>
          <a:lstStyle/>
          <a:p>
            <a:pPr eaLnBrk="1" hangingPunct="1"/>
            <a:r>
              <a:rPr lang="zh-CN" altLang="en-US" sz="4400" b="1" dirty="0">
                <a:solidFill>
                  <a:srgbClr val="FFC000"/>
                </a:solidFill>
                <a:latin typeface="微软雅黑" panose="020B0503020204020204" pitchFamily="34" charset="-122"/>
                <a:ea typeface="微软雅黑" panose="020B0503020204020204" pitchFamily="34" charset="-122"/>
              </a:rPr>
              <a:t>第 </a:t>
            </a:r>
            <a:r>
              <a:rPr lang="en-US" altLang="zh-CN" sz="4400" b="1" dirty="0">
                <a:solidFill>
                  <a:srgbClr val="FFC000"/>
                </a:solidFill>
                <a:latin typeface="微软雅黑" panose="020B0503020204020204" pitchFamily="34" charset="-122"/>
                <a:ea typeface="微软雅黑" panose="020B0503020204020204" pitchFamily="34" charset="-122"/>
              </a:rPr>
              <a:t>7 </a:t>
            </a:r>
            <a:r>
              <a:rPr lang="zh-CN" altLang="en-US" sz="4400" b="1" dirty="0">
                <a:solidFill>
                  <a:srgbClr val="FFC000"/>
                </a:solidFill>
                <a:latin typeface="微软雅黑" panose="020B0503020204020204" pitchFamily="34" charset="-122"/>
                <a:ea typeface="微软雅黑" panose="020B0503020204020204" pitchFamily="34" charset="-122"/>
              </a:rPr>
              <a:t>章 聚类分析</a:t>
            </a:r>
            <a:endParaRPr lang="zh-CN" altLang="en-US" sz="4400" b="1" dirty="0">
              <a:solidFill>
                <a:srgbClr val="FFC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7.2.4 </a:t>
            </a:r>
            <a:r>
              <a:rPr lang="zh-CN" altLang="en-US" sz="3200" b="1" dirty="0">
                <a:effectLst>
                  <a:outerShdw blurRad="38100" dist="38100" dir="2700000" algn="tl">
                    <a:srgbClr val="000000">
                      <a:alpha val="43137"/>
                    </a:srgbClr>
                  </a:outerShdw>
                </a:effectLst>
                <a:latin typeface="宋体" panose="02010600030101010101" pitchFamily="2" charset="-122"/>
              </a:rPr>
              <a:t>标称型变量的差异度计算</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415008"/>
                <a:ext cx="8507288" cy="3886200"/>
              </a:xfrm>
            </p:spPr>
            <p:txBody>
              <a:bodyPr/>
              <a:lstStyle/>
              <a:p>
                <a:pPr marL="0" indent="0">
                  <a:lnSpc>
                    <a:spcPts val="4000"/>
                  </a:lnSpc>
                  <a:buClr>
                    <a:schemeClr val="tx1"/>
                  </a:buClr>
                  <a:buNone/>
                </a:pPr>
                <a:r>
                  <a:rPr lang="en-US" altLang="zh-CN" sz="2400" b="1" dirty="0">
                    <a:solidFill>
                      <a:schemeClr val="tx1"/>
                    </a:solidFill>
                    <a:latin typeface="+mn-ea"/>
                  </a:rPr>
                  <a:t>    </a:t>
                </a:r>
                <a:r>
                  <a:rPr lang="zh-CN" altLang="en-US" sz="2400" b="1" dirty="0">
                    <a:solidFill>
                      <a:schemeClr val="tx1"/>
                    </a:solidFill>
                    <a:latin typeface="+mn-ea"/>
                  </a:rPr>
                  <a:t>标称变量是二元变量的推广，它可以具有</a:t>
                </a:r>
                <a:r>
                  <a:rPr lang="zh-CN" altLang="en-US" sz="2400" b="1" dirty="0">
                    <a:solidFill>
                      <a:srgbClr val="FF0000"/>
                    </a:solidFill>
                    <a:latin typeface="+mn-ea"/>
                  </a:rPr>
                  <a:t>多余两个</a:t>
                </a:r>
                <a:r>
                  <a:rPr lang="zh-CN" altLang="en-US" sz="2400" b="1" dirty="0">
                    <a:solidFill>
                      <a:schemeClr val="tx1"/>
                    </a:solidFill>
                    <a:latin typeface="+mn-ea"/>
                  </a:rPr>
                  <a:t>状态的值。</a:t>
                </a:r>
                <a:endParaRPr lang="en-US" altLang="zh-CN" sz="2400" b="1" dirty="0">
                  <a:solidFill>
                    <a:schemeClr val="tx1"/>
                  </a:solidFill>
                  <a:latin typeface="+mn-ea"/>
                </a:endParaRPr>
              </a:p>
              <a:p>
                <a:pPr marL="0" indent="0">
                  <a:lnSpc>
                    <a:spcPts val="4000"/>
                  </a:lnSpc>
                  <a:buClr>
                    <a:schemeClr val="tx1"/>
                  </a:buClr>
                  <a:buNone/>
                </a:pPr>
                <a:r>
                  <a:rPr lang="en-US" altLang="zh-CN" sz="2400" b="1" dirty="0">
                    <a:solidFill>
                      <a:schemeClr val="tx1"/>
                    </a:solidFill>
                    <a:latin typeface="+mn-ea"/>
                  </a:rPr>
                  <a:t>    </a:t>
                </a:r>
                <a:r>
                  <a:rPr lang="zh-CN" altLang="en-US" sz="2400" b="1" dirty="0">
                    <a:solidFill>
                      <a:schemeClr val="tx1"/>
                    </a:solidFill>
                    <a:latin typeface="+mn-ea"/>
                  </a:rPr>
                  <a:t>假设一个标称变量的</a:t>
                </a:r>
                <a:r>
                  <a:rPr lang="zh-CN" altLang="en-US" sz="2400" b="1" dirty="0">
                    <a:solidFill>
                      <a:srgbClr val="FF0000"/>
                    </a:solidFill>
                    <a:latin typeface="+mn-ea"/>
                  </a:rPr>
                  <a:t>状态数目是</a:t>
                </a:r>
                <a:r>
                  <a:rPr lang="en-US" altLang="zh-CN" sz="2400" b="1" dirty="0">
                    <a:solidFill>
                      <a:srgbClr val="FF0000"/>
                    </a:solidFill>
                    <a:latin typeface="+mn-ea"/>
                  </a:rPr>
                  <a:t>M</a:t>
                </a:r>
                <a:r>
                  <a:rPr lang="zh-CN" altLang="en-US" sz="2400" b="1" dirty="0">
                    <a:solidFill>
                      <a:schemeClr val="tx1"/>
                    </a:solidFill>
                    <a:latin typeface="+mn-ea"/>
                  </a:rPr>
                  <a:t>。这些状态可以用字母、符号，或者一组整数来表示。两个对象</a:t>
                </a:r>
                <a:r>
                  <a:rPr lang="en-US" altLang="zh-CN" sz="2400" b="1" dirty="0" err="1">
                    <a:solidFill>
                      <a:schemeClr val="tx1"/>
                    </a:solidFill>
                    <a:latin typeface="+mn-ea"/>
                  </a:rPr>
                  <a:t>i</a:t>
                </a:r>
                <a:r>
                  <a:rPr lang="zh-CN" altLang="en-US" sz="2400" b="1" dirty="0">
                    <a:solidFill>
                      <a:schemeClr val="tx1"/>
                    </a:solidFill>
                    <a:latin typeface="+mn-ea"/>
                  </a:rPr>
                  <a:t>和</a:t>
                </a:r>
                <a:r>
                  <a:rPr lang="en-US" altLang="zh-CN" sz="2400" b="1" dirty="0">
                    <a:solidFill>
                      <a:schemeClr val="tx1"/>
                    </a:solidFill>
                    <a:latin typeface="+mn-ea"/>
                  </a:rPr>
                  <a:t>j</a:t>
                </a:r>
                <a:r>
                  <a:rPr lang="zh-CN" altLang="en-US" sz="2400" b="1" dirty="0">
                    <a:solidFill>
                      <a:schemeClr val="tx1"/>
                    </a:solidFill>
                    <a:latin typeface="+mn-ea"/>
                  </a:rPr>
                  <a:t>之间的差异度可以用</a:t>
                </a:r>
                <a:r>
                  <a:rPr lang="zh-CN" altLang="en-US" sz="2400" b="1" dirty="0">
                    <a:solidFill>
                      <a:srgbClr val="FF0000"/>
                    </a:solidFill>
                    <a:latin typeface="+mn-ea"/>
                  </a:rPr>
                  <a:t>简单匹配方法</a:t>
                </a:r>
                <a:r>
                  <a:rPr lang="zh-CN" altLang="en-US" sz="2400" b="1" dirty="0">
                    <a:solidFill>
                      <a:schemeClr val="tx1"/>
                    </a:solidFill>
                    <a:latin typeface="+mn-ea"/>
                  </a:rPr>
                  <a:t>来计算：</a:t>
                </a:r>
                <a:endParaRPr lang="en-US" altLang="zh-CN" sz="2400" b="1" dirty="0">
                  <a:solidFill>
                    <a:schemeClr val="tx1"/>
                  </a:solidFill>
                  <a:latin typeface="+mn-ea"/>
                </a:endParaRPr>
              </a:p>
              <a:p>
                <a:pPr marL="0" indent="0">
                  <a:lnSpc>
                    <a:spcPts val="4000"/>
                  </a:lnSpc>
                  <a:buNone/>
                </a:pPr>
                <a14:m>
                  <m:oMathPara xmlns:m="http://schemas.openxmlformats.org/officeDocument/2006/math">
                    <m:oMathParaPr>
                      <m:jc m:val="centerGroup"/>
                    </m:oMathParaPr>
                    <m:oMath xmlns:m="http://schemas.openxmlformats.org/officeDocument/2006/math">
                      <m:r>
                        <a:rPr lang="en-US" altLang="zh-CN" sz="2400" b="1" i="1" dirty="0" smtClean="0">
                          <a:solidFill>
                            <a:schemeClr val="tx1"/>
                          </a:solidFill>
                          <a:latin typeface="Cambria Math" panose="02040503050406030204" pitchFamily="18" charset="0"/>
                        </a:rPr>
                        <m:t>𝐝</m:t>
                      </m:r>
                      <m:d>
                        <m:dPr>
                          <m:ctrlPr>
                            <a:rPr lang="en-US" altLang="zh-CN" sz="2400" b="1" i="1" dirty="0">
                              <a:solidFill>
                                <a:schemeClr val="tx1"/>
                              </a:solidFill>
                              <a:latin typeface="Cambria Math" panose="02040503050406030204" pitchFamily="18" charset="0"/>
                            </a:rPr>
                          </m:ctrlPr>
                        </m:dPr>
                        <m:e>
                          <m:r>
                            <a:rPr lang="en-US" altLang="zh-CN" sz="2400" b="1" i="1" dirty="0" smtClean="0">
                              <a:solidFill>
                                <a:schemeClr val="tx1"/>
                              </a:solidFill>
                              <a:latin typeface="Cambria Math" panose="02040503050406030204" pitchFamily="18" charset="0"/>
                            </a:rPr>
                            <m:t>𝒊</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𝒋</m:t>
                          </m:r>
                        </m:e>
                      </m:d>
                      <m:r>
                        <a:rPr lang="en-US" altLang="zh-CN" sz="2400" b="1" i="1" dirty="0" smtClean="0">
                          <a:solidFill>
                            <a:schemeClr val="tx1"/>
                          </a:solidFill>
                          <a:latin typeface="Cambria Math" panose="02040503050406030204" pitchFamily="18" charset="0"/>
                        </a:rPr>
                        <m:t>=</m:t>
                      </m:r>
                      <m:f>
                        <m:fPr>
                          <m:ctrlPr>
                            <a:rPr lang="en-US" altLang="zh-CN" sz="2400" b="1" i="1" dirty="0">
                              <a:solidFill>
                                <a:schemeClr val="tx1"/>
                              </a:solidFill>
                              <a:latin typeface="Cambria Math" panose="02040503050406030204" pitchFamily="18" charset="0"/>
                            </a:rPr>
                          </m:ctrlPr>
                        </m:fPr>
                        <m:num>
                          <m:r>
                            <a:rPr lang="en-US" altLang="zh-CN" sz="2400" b="1" i="1" dirty="0" smtClean="0">
                              <a:solidFill>
                                <a:schemeClr val="tx1"/>
                              </a:solidFill>
                              <a:latin typeface="Cambria Math" panose="02040503050406030204" pitchFamily="18" charset="0"/>
                            </a:rPr>
                            <m:t>𝒑</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𝒎</m:t>
                          </m:r>
                        </m:num>
                        <m:den>
                          <m:r>
                            <a:rPr lang="en-US" altLang="zh-CN" sz="2400" b="1" i="1" dirty="0" smtClean="0">
                              <a:solidFill>
                                <a:schemeClr val="tx1"/>
                              </a:solidFill>
                              <a:latin typeface="Cambria Math" panose="02040503050406030204" pitchFamily="18" charset="0"/>
                            </a:rPr>
                            <m:t>𝒑</m:t>
                          </m:r>
                        </m:den>
                      </m:f>
                    </m:oMath>
                  </m:oMathPara>
                </a14:m>
                <a:endParaRPr lang="en-US" altLang="zh-CN" sz="2400" b="1" dirty="0">
                  <a:solidFill>
                    <a:schemeClr val="tx1"/>
                  </a:solidFill>
                  <a:latin typeface="+mn-ea"/>
                </a:endParaRPr>
              </a:p>
              <a:p>
                <a:pPr marL="0" indent="0">
                  <a:lnSpc>
                    <a:spcPts val="4000"/>
                  </a:lnSpc>
                  <a:buClrTx/>
                  <a:buNone/>
                </a:pPr>
                <a:r>
                  <a:rPr lang="zh-CN" altLang="en-US" sz="2400" b="1" dirty="0">
                    <a:solidFill>
                      <a:schemeClr val="tx1"/>
                    </a:solidFill>
                    <a:latin typeface="+mn-ea"/>
                  </a:rPr>
                  <a:t>    </a:t>
                </a:r>
                <a:r>
                  <a:rPr lang="en-US" altLang="zh-CN" sz="2400" b="1" dirty="0">
                    <a:solidFill>
                      <a:schemeClr val="tx1"/>
                    </a:solidFill>
                    <a:latin typeface="+mn-ea"/>
                  </a:rPr>
                  <a:t>m</a:t>
                </a:r>
                <a:r>
                  <a:rPr lang="zh-CN" altLang="en-US" sz="2400" b="1" dirty="0">
                    <a:solidFill>
                      <a:schemeClr val="tx1"/>
                    </a:solidFill>
                    <a:latin typeface="+mn-ea"/>
                  </a:rPr>
                  <a:t>是匹配的数目，即对</a:t>
                </a:r>
                <a:r>
                  <a:rPr lang="en-US" altLang="zh-CN" sz="2400" b="1" dirty="0" err="1">
                    <a:solidFill>
                      <a:schemeClr val="tx1"/>
                    </a:solidFill>
                    <a:latin typeface="+mn-ea"/>
                  </a:rPr>
                  <a:t>i</a:t>
                </a:r>
                <a:r>
                  <a:rPr lang="zh-CN" altLang="en-US" sz="2400" b="1" dirty="0">
                    <a:solidFill>
                      <a:schemeClr val="tx1"/>
                    </a:solidFill>
                    <a:latin typeface="+mn-ea"/>
                  </a:rPr>
                  <a:t>和</a:t>
                </a:r>
                <a:r>
                  <a:rPr lang="en-US" altLang="zh-CN" sz="2400" b="1" dirty="0">
                    <a:solidFill>
                      <a:schemeClr val="tx1"/>
                    </a:solidFill>
                    <a:latin typeface="+mn-ea"/>
                  </a:rPr>
                  <a:t>j</a:t>
                </a:r>
                <a:r>
                  <a:rPr lang="zh-CN" altLang="en-US" sz="2400" b="1" dirty="0">
                    <a:solidFill>
                      <a:schemeClr val="tx1"/>
                    </a:solidFill>
                    <a:latin typeface="+mn-ea"/>
                  </a:rPr>
                  <a:t>取值相同的变量的数目；</a:t>
                </a:r>
                <a:r>
                  <a:rPr lang="en-US" altLang="zh-CN" sz="2400" b="1" dirty="0">
                    <a:solidFill>
                      <a:schemeClr val="tx1"/>
                    </a:solidFill>
                    <a:latin typeface="+mn-ea"/>
                  </a:rPr>
                  <a:t>p</a:t>
                </a:r>
                <a:r>
                  <a:rPr lang="zh-CN" altLang="en-US" sz="2400" b="1" dirty="0">
                    <a:solidFill>
                      <a:schemeClr val="tx1"/>
                    </a:solidFill>
                    <a:latin typeface="+mn-ea"/>
                  </a:rPr>
                  <a:t>是全部变量的数目。可以通过</a:t>
                </a:r>
                <a:r>
                  <a:rPr lang="zh-CN" altLang="en-US" sz="2400" b="1" dirty="0">
                    <a:solidFill>
                      <a:srgbClr val="FF0000"/>
                    </a:solidFill>
                    <a:latin typeface="+mn-ea"/>
                  </a:rPr>
                  <a:t>赋权重来增加</a:t>
                </a:r>
                <a:r>
                  <a:rPr lang="en-US" altLang="zh-CN" sz="2400" b="1" dirty="0">
                    <a:solidFill>
                      <a:srgbClr val="FF0000"/>
                    </a:solidFill>
                    <a:latin typeface="+mn-ea"/>
                  </a:rPr>
                  <a:t>m</a:t>
                </a:r>
                <a:r>
                  <a:rPr lang="zh-CN" altLang="en-US" sz="2400" b="1" dirty="0">
                    <a:solidFill>
                      <a:srgbClr val="FF0000"/>
                    </a:solidFill>
                    <a:latin typeface="+mn-ea"/>
                  </a:rPr>
                  <a:t>的影响</a:t>
                </a:r>
                <a:r>
                  <a:rPr lang="zh-CN" altLang="en-US" sz="2400" b="1" dirty="0">
                    <a:solidFill>
                      <a:schemeClr val="tx1"/>
                    </a:solidFill>
                    <a:latin typeface="+mn-ea"/>
                  </a:rPr>
                  <a:t>，或者</a:t>
                </a:r>
                <a:r>
                  <a:rPr lang="zh-CN" altLang="en-US" sz="2400" b="1" dirty="0">
                    <a:solidFill>
                      <a:srgbClr val="FF0000"/>
                    </a:solidFill>
                    <a:latin typeface="+mn-ea"/>
                  </a:rPr>
                  <a:t>赋给有较多状态的变量的匹配更大的权重</a:t>
                </a:r>
                <a:r>
                  <a:rPr lang="zh-CN" altLang="en-US" sz="2400" b="1" dirty="0">
                    <a:solidFill>
                      <a:schemeClr val="tx1"/>
                    </a:solidFill>
                    <a:latin typeface="+mn-ea"/>
                  </a:rPr>
                  <a:t>。</a:t>
                </a:r>
                <a:endParaRPr lang="zh-CN" altLang="en-US" sz="2400" b="1" dirty="0">
                  <a:solidFill>
                    <a:schemeClr val="tx1"/>
                  </a:solidFill>
                  <a:latin typeface="+mn-ea"/>
                </a:endParaRPr>
              </a:p>
              <a:p>
                <a:pPr marL="0" indent="0">
                  <a:lnSpc>
                    <a:spcPct val="150000"/>
                  </a:lnSpc>
                  <a:buNone/>
                </a:pPr>
                <a:endParaRPr lang="zh-CN" altLang="en-US" sz="2400" b="1" dirty="0">
                  <a:solidFill>
                    <a:schemeClr val="tx1"/>
                  </a:solidFill>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57200" y="1415008"/>
                <a:ext cx="8507288" cy="3886200"/>
              </a:xfrm>
              <a:blipFill rotWithShape="1">
                <a:blip r:embed="rId1"/>
                <a:stretch>
                  <a:fillRect t="-6" r="2" b="-38573"/>
                </a:stretch>
              </a:blipFill>
            </p:spPr>
            <p:txBody>
              <a:bodyPr/>
              <a:lstStyle/>
              <a:p>
                <a:r>
                  <a:rPr lang="zh-CN" altLang="en-US">
                    <a:noFill/>
                  </a:rPr>
                  <a:t> </a:t>
                </a:r>
              </a:p>
            </p:txBody>
          </p:sp>
        </mc:Fallback>
      </mc:AlternateContent>
    </p:spTree>
  </p:cSld>
  <p:clrMapOvr>
    <a:masterClrMapping/>
  </p:clrMapOvr>
  <p:transition>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nSpc>
                <a:spcPct val="150000"/>
              </a:lnSpc>
            </a:pPr>
            <a:r>
              <a:rPr lang="zh-CN" altLang="en-US" sz="2400" b="1" dirty="0"/>
              <a:t>       如表所示，对三个对象的</a:t>
            </a:r>
            <a:r>
              <a:rPr lang="en-US" altLang="zh-CN" sz="2400" b="1" dirty="0"/>
              <a:t>5</a:t>
            </a:r>
            <a:r>
              <a:rPr lang="zh-CN" altLang="en-US" sz="2400" b="1" dirty="0"/>
              <a:t>类属性进行标称型变量的差异度计算。</a:t>
            </a:r>
            <a:endParaRPr lang="zh-CN" altLang="en-US" sz="2400" b="1" dirty="0"/>
          </a:p>
        </p:txBody>
      </p:sp>
      <p:graphicFrame>
        <p:nvGraphicFramePr>
          <p:cNvPr id="4" name="内容占位符 3"/>
          <p:cNvGraphicFramePr>
            <a:graphicFrameLocks noGrp="1"/>
          </p:cNvGraphicFramePr>
          <p:nvPr>
            <p:ph idx="1"/>
          </p:nvPr>
        </p:nvGraphicFramePr>
        <p:xfrm>
          <a:off x="490087" y="1700808"/>
          <a:ext cx="8229600" cy="1483360"/>
        </p:xfrm>
        <a:graphic>
          <a:graphicData uri="http://schemas.openxmlformats.org/drawingml/2006/table">
            <a:tbl>
              <a:tblPr firstRow="1" bandRow="1">
                <a:tableStyleId>{C4B1156A-380E-4F78-BDF5-A606A8083BF9}</a:tableStyleId>
              </a:tblPr>
              <a:tblGrid>
                <a:gridCol w="1371600"/>
                <a:gridCol w="1371600"/>
                <a:gridCol w="1371600"/>
                <a:gridCol w="1371600"/>
                <a:gridCol w="1371600"/>
                <a:gridCol w="1371600"/>
              </a:tblGrid>
              <a:tr h="370840">
                <a:tc>
                  <a:txBody>
                    <a:bodyPr/>
                    <a:lstStyle/>
                    <a:p>
                      <a:pPr algn="ct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属性</a:t>
                      </a:r>
                      <a:r>
                        <a:rPr lang="en-US" altLang="zh-CN" dirty="0">
                          <a:latin typeface="Times New Roman" panose="02020603050405020304" pitchFamily="18" charset="0"/>
                          <a:ea typeface="+mn-ea"/>
                          <a:cs typeface="Times New Roman" panose="02020603050405020304" pitchFamily="18" charset="0"/>
                        </a:rPr>
                        <a:t>1</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属性</a:t>
                      </a:r>
                      <a:r>
                        <a:rPr lang="en-US" altLang="zh-CN" dirty="0">
                          <a:latin typeface="Times New Roman" panose="02020603050405020304" pitchFamily="18" charset="0"/>
                          <a:ea typeface="+mn-ea"/>
                          <a:cs typeface="Times New Roman" panose="02020603050405020304" pitchFamily="18" charset="0"/>
                        </a:rPr>
                        <a:t>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属性</a:t>
                      </a:r>
                      <a:r>
                        <a:rPr lang="en-US" altLang="zh-CN" dirty="0">
                          <a:latin typeface="Times New Roman" panose="02020603050405020304" pitchFamily="18" charset="0"/>
                          <a:ea typeface="+mn-ea"/>
                          <a:cs typeface="Times New Roman" panose="02020603050405020304" pitchFamily="18" charset="0"/>
                        </a:rPr>
                        <a:t>3</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属性</a:t>
                      </a:r>
                      <a:r>
                        <a:rPr lang="en-US" altLang="zh-CN" dirty="0">
                          <a:latin typeface="Times New Roman" panose="02020603050405020304" pitchFamily="18" charset="0"/>
                          <a:ea typeface="+mn-ea"/>
                          <a:cs typeface="Times New Roman" panose="02020603050405020304" pitchFamily="18" charset="0"/>
                        </a:rPr>
                        <a:t>4</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c>
                  <a:txBody>
                    <a:bodyPr/>
                    <a:lstStyle/>
                    <a:p>
                      <a:pPr algn="ctr"/>
                      <a:r>
                        <a:rPr lang="zh-CN" altLang="en-US" dirty="0">
                          <a:latin typeface="Times New Roman" panose="02020603050405020304" pitchFamily="18" charset="0"/>
                          <a:ea typeface="+mn-ea"/>
                          <a:cs typeface="Times New Roman" panose="02020603050405020304" pitchFamily="18" charset="0"/>
                        </a:rPr>
                        <a:t>属性</a:t>
                      </a:r>
                      <a:r>
                        <a:rPr lang="en-US" altLang="zh-CN" dirty="0">
                          <a:latin typeface="Times New Roman" panose="02020603050405020304" pitchFamily="18" charset="0"/>
                          <a:ea typeface="+mn-ea"/>
                          <a:cs typeface="Times New Roman" panose="02020603050405020304" pitchFamily="18" charset="0"/>
                        </a:rPr>
                        <a:t>5</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lumMod val="85000"/>
                      </a:schemeClr>
                    </a:solidFill>
                  </a:tcPr>
                </a:tc>
              </a:tr>
              <a:tr h="370840">
                <a:tc>
                  <a:txBody>
                    <a:bodyPr/>
                    <a:lstStyle/>
                    <a:p>
                      <a:pPr algn="ctr"/>
                      <a:r>
                        <a:rPr lang="zh-CN" altLang="en-US" dirty="0">
                          <a:latin typeface="Times New Roman" panose="02020603050405020304" pitchFamily="18" charset="0"/>
                          <a:ea typeface="+mn-ea"/>
                          <a:cs typeface="Times New Roman" panose="02020603050405020304" pitchFamily="18" charset="0"/>
                        </a:rPr>
                        <a:t>对象</a:t>
                      </a:r>
                      <a:r>
                        <a:rPr lang="en-US" altLang="zh-CN" dirty="0">
                          <a:latin typeface="Times New Roman" panose="02020603050405020304" pitchFamily="18" charset="0"/>
                          <a:ea typeface="+mn-ea"/>
                          <a:cs typeface="Times New Roman" panose="02020603050405020304" pitchFamily="18" charset="0"/>
                        </a:rPr>
                        <a:t>1</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A1</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B1</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C2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D2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E1</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r>
              <a:tr h="370840">
                <a:tc>
                  <a:txBody>
                    <a:bodyPr/>
                    <a:lstStyle/>
                    <a:p>
                      <a:pPr algn="ctr"/>
                      <a:r>
                        <a:rPr lang="zh-CN" altLang="en-US" dirty="0">
                          <a:latin typeface="Times New Roman" panose="02020603050405020304" pitchFamily="18" charset="0"/>
                          <a:ea typeface="+mn-ea"/>
                          <a:cs typeface="Times New Roman" panose="02020603050405020304" pitchFamily="18" charset="0"/>
                        </a:rPr>
                        <a:t>对象</a:t>
                      </a:r>
                      <a:r>
                        <a:rPr lang="en-US" altLang="zh-CN" dirty="0">
                          <a:latin typeface="Times New Roman" panose="02020603050405020304" pitchFamily="18" charset="0"/>
                          <a:ea typeface="+mn-ea"/>
                          <a:cs typeface="Times New Roman" panose="02020603050405020304" pitchFamily="18" charset="0"/>
                        </a:rPr>
                        <a:t>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A1</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B3</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C2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D2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E5</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r>
              <a:tr h="370840">
                <a:tc>
                  <a:txBody>
                    <a:bodyPr/>
                    <a:lstStyle/>
                    <a:p>
                      <a:pPr algn="ctr"/>
                      <a:r>
                        <a:rPr lang="zh-CN" altLang="en-US" dirty="0">
                          <a:latin typeface="Times New Roman" panose="02020603050405020304" pitchFamily="18" charset="0"/>
                          <a:ea typeface="+mn-ea"/>
                          <a:cs typeface="Times New Roman" panose="02020603050405020304" pitchFamily="18" charset="0"/>
                        </a:rPr>
                        <a:t>对象</a:t>
                      </a:r>
                      <a:r>
                        <a:rPr lang="en-US" altLang="zh-CN" dirty="0">
                          <a:latin typeface="Times New Roman" panose="02020603050405020304" pitchFamily="18" charset="0"/>
                          <a:ea typeface="+mn-ea"/>
                          <a:cs typeface="Times New Roman" panose="02020603050405020304" pitchFamily="18" charset="0"/>
                        </a:rPr>
                        <a:t>3</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A2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B2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C2</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D1</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ea typeface="+mn-ea"/>
                          <a:cs typeface="Times New Roman" panose="02020603050405020304" pitchFamily="18" charset="0"/>
                        </a:rPr>
                        <a:t>E4</a:t>
                      </a:r>
                      <a:endParaRPr lang="zh-CN" altLang="en-US" dirty="0">
                        <a:latin typeface="Times New Roman" panose="02020603050405020304" pitchFamily="18" charset="0"/>
                        <a:ea typeface="+mn-ea"/>
                        <a:cs typeface="Times New Roman" panose="02020603050405020304" pitchFamily="18" charset="0"/>
                      </a:endParaRPr>
                    </a:p>
                  </a:txBody>
                  <a:tcPr>
                    <a:solidFill>
                      <a:schemeClr val="bg1"/>
                    </a:solidFill>
                  </a:tcPr>
                </a:tc>
              </a:tr>
            </a:tbl>
          </a:graphicData>
        </a:graphic>
      </p:graphicFrame>
      <mc:AlternateContent xmlns:mc="http://schemas.openxmlformats.org/markup-compatibility/2006">
        <mc:Choice xmlns:a14="http://schemas.microsoft.com/office/drawing/2010/main" Requires="a14">
          <p:sp>
            <p:nvSpPr>
              <p:cNvPr id="5" name="文本框 4"/>
              <p:cNvSpPr txBox="1"/>
              <p:nvPr/>
            </p:nvSpPr>
            <p:spPr>
              <a:xfrm>
                <a:off x="889661" y="3419744"/>
                <a:ext cx="7776864" cy="2976392"/>
              </a:xfrm>
              <a:prstGeom prst="rect">
                <a:avLst/>
              </a:prstGeom>
              <a:noFill/>
            </p:spPr>
            <p:txBody>
              <a:bodyPr wrap="square" rtlCol="0">
                <a:spAutoFit/>
              </a:bodyPr>
              <a:lstStyle/>
              <a:p>
                <a:pPr>
                  <a:spcBef>
                    <a:spcPts val="600"/>
                  </a:spcBef>
                </a:pPr>
                <a:r>
                  <a:rPr lang="en-US" altLang="zh-CN" sz="2400" b="1" dirty="0"/>
                  <a:t>d</a:t>
                </a:r>
                <a:r>
                  <a:rPr lang="zh-CN" altLang="en-US" sz="2400" b="1" dirty="0"/>
                  <a:t>（</a:t>
                </a:r>
                <a:r>
                  <a:rPr lang="en-US" altLang="zh-CN" sz="2400" b="1" dirty="0"/>
                  <a:t>1,2</a:t>
                </a:r>
                <a:r>
                  <a:rPr lang="zh-CN" altLang="en-US" sz="2400" b="1" dirty="0"/>
                  <a:t>）</a:t>
                </a:r>
                <a:r>
                  <a:rPr lang="en-US" altLang="zh-CN" sz="2400" b="1" dirty="0"/>
                  <a:t>= </a:t>
                </a:r>
                <a14:m>
                  <m:oMath xmlns:m="http://schemas.openxmlformats.org/officeDocument/2006/math">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𝟑</m:t>
                        </m:r>
                      </m:num>
                      <m:den>
                        <m:r>
                          <a:rPr lang="en-US" altLang="zh-CN" sz="2400" b="1" i="1" smtClean="0">
                            <a:latin typeface="Cambria Math" panose="02040503050406030204" pitchFamily="18" charset="0"/>
                          </a:rPr>
                          <m:t>𝟓</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𝟒</m:t>
                    </m:r>
                  </m:oMath>
                </a14:m>
                <a:endParaRPr lang="en-US" altLang="zh-CN" sz="2400" b="1" dirty="0"/>
              </a:p>
              <a:p>
                <a:pPr>
                  <a:spcBef>
                    <a:spcPts val="600"/>
                  </a:spcBef>
                </a:pPr>
                <a:r>
                  <a:rPr lang="en-US" altLang="zh-CN" sz="2400" b="1" dirty="0"/>
                  <a:t>d</a:t>
                </a:r>
                <a:r>
                  <a:rPr lang="zh-CN" altLang="en-US" sz="2400" b="1" dirty="0"/>
                  <a:t>（</a:t>
                </a:r>
                <a:r>
                  <a:rPr lang="en-US" altLang="zh-CN" sz="2400" b="1" dirty="0"/>
                  <a:t>1,3</a:t>
                </a:r>
                <a:r>
                  <a:rPr lang="zh-CN" altLang="en-US" sz="2400" b="1" dirty="0"/>
                  <a:t>）</a:t>
                </a:r>
                <a:r>
                  <a:rPr lang="en-US" altLang="zh-CN" sz="2400" b="1" dirty="0"/>
                  <a:t>= </a:t>
                </a:r>
                <a14:m>
                  <m:oMath xmlns:m="http://schemas.openxmlformats.org/officeDocument/2006/math">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𝟓</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oMath>
                </a14:m>
                <a:endParaRPr lang="en-US" altLang="zh-CN" sz="2400" b="1" dirty="0"/>
              </a:p>
              <a:p>
                <a:pPr>
                  <a:spcBef>
                    <a:spcPts val="600"/>
                  </a:spcBef>
                </a:pPr>
                <a:r>
                  <a:rPr lang="en-US" altLang="zh-CN" sz="2400" b="1" dirty="0"/>
                  <a:t>d</a:t>
                </a:r>
                <a:r>
                  <a:rPr lang="zh-CN" altLang="en-US" sz="2400" b="1" dirty="0"/>
                  <a:t>（</a:t>
                </a:r>
                <a:r>
                  <a:rPr lang="en-US" altLang="zh-CN" sz="2400" b="1" dirty="0"/>
                  <a:t>2,3</a:t>
                </a:r>
                <a:r>
                  <a:rPr lang="zh-CN" altLang="en-US" sz="2400" b="1" dirty="0"/>
                  <a:t>）</a:t>
                </a:r>
                <a:r>
                  <a:rPr lang="en-US" altLang="zh-CN" sz="2400" b="1" dirty="0"/>
                  <a:t>= </a:t>
                </a:r>
                <a14:m>
                  <m:oMath xmlns:m="http://schemas.openxmlformats.org/officeDocument/2006/math">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𝟓</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𝟓</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𝟖</m:t>
                    </m:r>
                  </m:oMath>
                </a14:m>
                <a:endParaRPr lang="en-US" altLang="zh-CN" sz="2400" b="1" dirty="0"/>
              </a:p>
              <a:p>
                <a:pPr>
                  <a:lnSpc>
                    <a:spcPct val="150000"/>
                  </a:lnSpc>
                  <a:spcBef>
                    <a:spcPts val="600"/>
                  </a:spcBef>
                </a:pPr>
                <a:r>
                  <a:rPr lang="en-US" altLang="zh-CN" sz="2400" b="1" dirty="0"/>
                  <a:t>       </a:t>
                </a:r>
                <a:r>
                  <a:rPr lang="zh-CN" altLang="en-US" sz="2400" b="1" dirty="0"/>
                  <a:t>结论：对象</a:t>
                </a:r>
                <a:r>
                  <a:rPr lang="en-US" altLang="zh-CN" sz="2400" b="1" dirty="0"/>
                  <a:t>1</a:t>
                </a:r>
                <a:r>
                  <a:rPr lang="zh-CN" altLang="en-US" sz="2400" b="1" dirty="0"/>
                  <a:t>与对象</a:t>
                </a:r>
                <a:r>
                  <a:rPr lang="en-US" altLang="zh-CN" sz="2400" b="1" dirty="0"/>
                  <a:t>2</a:t>
                </a:r>
                <a:r>
                  <a:rPr lang="zh-CN" altLang="en-US" sz="2400" b="1" dirty="0"/>
                  <a:t>之间差异较小，对象</a:t>
                </a:r>
                <a:r>
                  <a:rPr lang="en-US" altLang="zh-CN" sz="2400" b="1" dirty="0"/>
                  <a:t>1</a:t>
                </a:r>
                <a:r>
                  <a:rPr lang="zh-CN" altLang="en-US" sz="2400" b="1" dirty="0"/>
                  <a:t>和对象</a:t>
                </a:r>
                <a:r>
                  <a:rPr lang="en-US" altLang="zh-CN" sz="2400" b="1" dirty="0"/>
                  <a:t>3</a:t>
                </a:r>
                <a:r>
                  <a:rPr lang="zh-CN" altLang="en-US" sz="2400" b="1" dirty="0"/>
                  <a:t>或对象</a:t>
                </a:r>
                <a:r>
                  <a:rPr lang="en-US" altLang="zh-CN" sz="2400" b="1" dirty="0"/>
                  <a:t>2</a:t>
                </a:r>
                <a:r>
                  <a:rPr lang="zh-CN" altLang="en-US" sz="2400" b="1" dirty="0"/>
                  <a:t>和对象</a:t>
                </a:r>
                <a:r>
                  <a:rPr lang="en-US" altLang="zh-CN" sz="2400" b="1" dirty="0"/>
                  <a:t>3</a:t>
                </a:r>
                <a:r>
                  <a:rPr lang="zh-CN" altLang="en-US" sz="2400" b="1" dirty="0"/>
                  <a:t>之间差异较大。</a:t>
                </a:r>
                <a:endParaRPr lang="zh-CN" altLang="en-US" sz="2400" b="1" dirty="0"/>
              </a:p>
            </p:txBody>
          </p:sp>
        </mc:Choice>
        <mc:Fallback>
          <p:sp>
            <p:nvSpPr>
              <p:cNvPr id="5" name="文本框 4"/>
              <p:cNvSpPr txBox="1">
                <a:spLocks noRot="1" noChangeAspect="1" noMove="1" noResize="1" noEditPoints="1" noAdjustHandles="1" noChangeArrowheads="1" noChangeShapeType="1" noTextEdit="1"/>
              </p:cNvSpPr>
              <p:nvPr/>
            </p:nvSpPr>
            <p:spPr>
              <a:xfrm>
                <a:off x="889661" y="3419744"/>
                <a:ext cx="7776864" cy="2976392"/>
              </a:xfrm>
              <a:prstGeom prst="rect">
                <a:avLst/>
              </a:prstGeom>
              <a:blipFill rotWithShape="1">
                <a:blip r:embed="rId1"/>
                <a:stretch>
                  <a:fillRect t="-9" r="1" b="14"/>
                </a:stretch>
              </a:blipFill>
            </p:spPr>
            <p:txBody>
              <a:bodyPr/>
              <a:lstStyle/>
              <a:p>
                <a:r>
                  <a:rPr lang="zh-CN" altLang="en-US">
                    <a:noFill/>
                  </a:rPr>
                  <a:t> </a:t>
                </a:r>
              </a:p>
            </p:txBody>
          </p:sp>
        </mc:Fallback>
      </mc:AlternateContent>
    </p:spTree>
  </p:cSld>
  <p:clrMapOvr>
    <a:masterClrMapping/>
  </p:clrMapOvr>
  <p:transition>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p:cNvSpPr>
            <a:spLocks noGrp="1"/>
          </p:cNvSpPr>
          <p:nvPr>
            <p:ph type="title"/>
          </p:nvPr>
        </p:nvSpPr>
        <p:spPr>
          <a:xfrm>
            <a:off x="457200" y="332656"/>
            <a:ext cx="8229600" cy="1371600"/>
          </a:xfrm>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7.2.5 </a:t>
            </a:r>
            <a:r>
              <a:rPr lang="zh-CN" altLang="en-US" sz="3200" b="1" dirty="0">
                <a:effectLst>
                  <a:outerShdw blurRad="38100" dist="38100" dir="2700000" algn="tl">
                    <a:srgbClr val="000000">
                      <a:alpha val="43137"/>
                    </a:srgbClr>
                  </a:outerShdw>
                </a:effectLst>
                <a:latin typeface="宋体" panose="02010600030101010101" pitchFamily="2" charset="-122"/>
              </a:rPr>
              <a:t>序数型变量的差异度计算</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2" name="内容占位符 1"/>
          <p:cNvSpPr>
            <a:spLocks noGrp="1"/>
          </p:cNvSpPr>
          <p:nvPr>
            <p:ph idx="1"/>
          </p:nvPr>
        </p:nvSpPr>
        <p:spPr>
          <a:xfrm>
            <a:off x="611560" y="1340768"/>
            <a:ext cx="7920880" cy="3886200"/>
          </a:xfrm>
        </p:spPr>
        <p:txBody>
          <a:bodyPr/>
          <a:lstStyle/>
          <a:p>
            <a:pPr marL="0" indent="0">
              <a:lnSpc>
                <a:spcPct val="150000"/>
              </a:lnSpc>
              <a:buNone/>
            </a:pPr>
            <a:r>
              <a:rPr lang="zh-CN" altLang="en-US" sz="2400" b="1" dirty="0"/>
              <a:t>       </a:t>
            </a:r>
            <a:r>
              <a:rPr lang="zh-CN" altLang="en-US" sz="2400" b="1" dirty="0">
                <a:solidFill>
                  <a:srgbClr val="FF0000"/>
                </a:solidFill>
              </a:rPr>
              <a:t>离散的序数型变量</a:t>
            </a:r>
            <a:r>
              <a:rPr lang="zh-CN" altLang="en-US" sz="2400" b="1" dirty="0"/>
              <a:t>类似于标称型变量，不过</a:t>
            </a:r>
            <a:r>
              <a:rPr lang="en-US" altLang="zh-CN" sz="2400" b="1" dirty="0"/>
              <a:t>M</a:t>
            </a:r>
            <a:r>
              <a:rPr lang="zh-CN" altLang="en-US" sz="2400" b="1" dirty="0"/>
              <a:t>个状态值是以有意义的序列进行排列。</a:t>
            </a:r>
            <a:endParaRPr lang="en-US" altLang="zh-CN" sz="2400" b="1" dirty="0"/>
          </a:p>
          <a:p>
            <a:pPr marL="0" indent="0">
              <a:lnSpc>
                <a:spcPct val="150000"/>
              </a:lnSpc>
              <a:buNone/>
            </a:pPr>
            <a:r>
              <a:rPr lang="en-US" altLang="zh-CN" sz="2400" b="1" dirty="0"/>
              <a:t>       </a:t>
            </a:r>
            <a:r>
              <a:rPr lang="zh-CN" altLang="en-US" sz="2400" b="1" dirty="0">
                <a:solidFill>
                  <a:srgbClr val="FF0000"/>
                </a:solidFill>
              </a:rPr>
              <a:t>连续序数型变量</a:t>
            </a:r>
            <a:r>
              <a:rPr lang="zh-CN" altLang="en-US" sz="2400" b="1" dirty="0"/>
              <a:t>看起来就像一个刻度未知的连续数据的集合，其值的</a:t>
            </a:r>
            <a:r>
              <a:rPr lang="zh-CN" altLang="en-US" sz="2400" b="1" dirty="0">
                <a:solidFill>
                  <a:srgbClr val="FF0000"/>
                </a:solidFill>
              </a:rPr>
              <a:t>相对顺序</a:t>
            </a:r>
            <a:r>
              <a:rPr lang="zh-CN" altLang="en-US" sz="2400" b="1" dirty="0"/>
              <a:t>重要，而实际的大小则不重要。例如比赛的相对排名，金牌银牌铜牌代表第一名第二名第三名的排序。</a:t>
            </a:r>
            <a:endParaRPr lang="en-US" altLang="zh-CN" sz="2400" b="1" dirty="0"/>
          </a:p>
          <a:p>
            <a:pPr marL="0" indent="0">
              <a:lnSpc>
                <a:spcPct val="150000"/>
              </a:lnSpc>
              <a:buNone/>
            </a:pPr>
            <a:r>
              <a:rPr lang="en-US" altLang="zh-CN" sz="2400" b="1" dirty="0">
                <a:solidFill>
                  <a:srgbClr val="FF0000"/>
                </a:solidFill>
              </a:rPr>
              <a:t>       </a:t>
            </a:r>
            <a:r>
              <a:rPr lang="zh-CN" altLang="en-US" sz="2400" b="1" dirty="0">
                <a:solidFill>
                  <a:srgbClr val="FF0000"/>
                </a:solidFill>
              </a:rPr>
              <a:t>序数型变量处理与区间标度变量及其相似</a:t>
            </a:r>
            <a:r>
              <a:rPr lang="zh-CN" altLang="en-US" sz="2400" b="1" dirty="0"/>
              <a:t>。</a:t>
            </a:r>
            <a:endParaRPr lang="zh-CN" altLang="en-US" sz="2400" b="1" dirty="0"/>
          </a:p>
          <a:p>
            <a:pPr marL="0" indent="0">
              <a:lnSpc>
                <a:spcPct val="150000"/>
              </a:lnSpc>
              <a:buNone/>
            </a:pPr>
            <a:endParaRPr lang="zh-CN" altLang="en-US" sz="2400" b="1" dirty="0">
              <a:solidFill>
                <a:schemeClr val="tx1"/>
              </a:solidFill>
              <a:latin typeface="+mn-ea"/>
            </a:endParaRPr>
          </a:p>
        </p:txBody>
      </p:sp>
    </p:spTree>
  </p:cSld>
  <p:clrMapOvr>
    <a:masterClrMapping/>
  </p:clrMapOvr>
  <p:transition>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457200" y="1195995"/>
                <a:ext cx="8229600" cy="5123197"/>
              </a:xfrm>
              <a:prstGeom prst="rect">
                <a:avLst/>
              </a:prstGeom>
            </p:spPr>
            <p:txBody>
              <a:bodyPr wrap="square">
                <a:spAutoFit/>
              </a:bodyPr>
              <a:lstStyle/>
              <a:p>
                <a:pPr marL="0" indent="0">
                  <a:lnSpc>
                    <a:spcPts val="3500"/>
                  </a:lnSpc>
                  <a:buNone/>
                </a:pPr>
                <a:r>
                  <a:rPr lang="en-US" altLang="zh-CN" sz="2400" b="1" dirty="0">
                    <a:latin typeface="+mn-ea"/>
                  </a:rPr>
                  <a:t>    f</a:t>
                </a:r>
                <a:r>
                  <a:rPr lang="zh-CN" altLang="en-US" sz="2400" b="1" dirty="0">
                    <a:latin typeface="+mn-ea"/>
                  </a:rPr>
                  <a:t>是描述</a:t>
                </a:r>
                <a:r>
                  <a:rPr lang="en-US" altLang="zh-CN" sz="2400" b="1" dirty="0">
                    <a:latin typeface="+mn-ea"/>
                  </a:rPr>
                  <a:t>n</a:t>
                </a:r>
                <a:r>
                  <a:rPr lang="zh-CN" altLang="en-US" sz="2400" b="1" dirty="0">
                    <a:latin typeface="+mn-ea"/>
                  </a:rPr>
                  <a:t>个对象的一组序数型变量之一，具体的序数型变量的差异度计算步骤如下：</a:t>
                </a:r>
                <a:endParaRPr lang="en-US" altLang="zh-CN" sz="2400" b="1" dirty="0">
                  <a:latin typeface="+mn-ea"/>
                </a:endParaRPr>
              </a:p>
              <a:p>
                <a:pPr marL="0" indent="0">
                  <a:lnSpc>
                    <a:spcPts val="3500"/>
                  </a:lnSpc>
                  <a:buClrTx/>
                  <a:buNone/>
                </a:pPr>
                <a:r>
                  <a:rPr lang="en-US" altLang="zh-CN" sz="2400" b="1" dirty="0">
                    <a:latin typeface="+mn-ea"/>
                  </a:rPr>
                  <a:t>    1</a:t>
                </a:r>
                <a:r>
                  <a:rPr lang="zh-CN" altLang="en-US" sz="2400" b="1" dirty="0">
                    <a:latin typeface="+mn-ea"/>
                  </a:rPr>
                  <a:t>）第 </a:t>
                </a:r>
                <a:r>
                  <a:rPr lang="en-US" altLang="zh-CN" sz="2400" b="1" dirty="0" err="1">
                    <a:latin typeface="+mn-ea"/>
                  </a:rPr>
                  <a:t>i</a:t>
                </a:r>
                <a:r>
                  <a:rPr lang="en-US" altLang="zh-CN" sz="2400" b="1" dirty="0">
                    <a:latin typeface="+mn-ea"/>
                  </a:rPr>
                  <a:t> </a:t>
                </a:r>
                <a:r>
                  <a:rPr lang="zh-CN" altLang="en-US" sz="2400" b="1" dirty="0">
                    <a:latin typeface="+mn-ea"/>
                  </a:rPr>
                  <a:t>个对象的</a:t>
                </a:r>
                <a:r>
                  <a:rPr lang="en-US" altLang="zh-CN" sz="2400" b="1" dirty="0">
                    <a:latin typeface="+mn-ea"/>
                  </a:rPr>
                  <a:t>f</a:t>
                </a:r>
                <a:r>
                  <a:rPr lang="zh-CN" altLang="en-US" sz="2400" b="1" dirty="0">
                    <a:latin typeface="+mn-ea"/>
                  </a:rPr>
                  <a:t>值为</a:t>
                </a:r>
                <a:r>
                  <a:rPr lang="en-US" altLang="zh-CN" sz="2400" b="1" dirty="0" err="1">
                    <a:latin typeface="+mn-ea"/>
                  </a:rPr>
                  <a:t>x</a:t>
                </a:r>
                <a:r>
                  <a:rPr lang="en-US" altLang="zh-CN" sz="2400" b="1" baseline="-25000" dirty="0" err="1">
                    <a:latin typeface="+mn-ea"/>
                  </a:rPr>
                  <a:t>if</a:t>
                </a:r>
                <a:r>
                  <a:rPr lang="zh-CN" altLang="en-US" sz="2400" b="1" dirty="0">
                    <a:latin typeface="+mn-ea"/>
                  </a:rPr>
                  <a:t>，变量</a:t>
                </a:r>
                <a:r>
                  <a:rPr lang="en-US" altLang="zh-CN" sz="2400" b="1" dirty="0">
                    <a:latin typeface="+mn-ea"/>
                  </a:rPr>
                  <a:t>f</a:t>
                </a:r>
                <a:r>
                  <a:rPr lang="zh-CN" altLang="en-US" sz="2400" b="1" dirty="0">
                    <a:latin typeface="+mn-ea"/>
                  </a:rPr>
                  <a:t>有</a:t>
                </a:r>
                <a:r>
                  <a:rPr lang="en-US" altLang="zh-CN" sz="2400" b="1" dirty="0">
                    <a:latin typeface="+mn-ea"/>
                  </a:rPr>
                  <a:t>M</a:t>
                </a:r>
                <a:r>
                  <a:rPr lang="en-US" altLang="zh-CN" sz="2400" b="1" baseline="-25000" dirty="0">
                    <a:latin typeface="+mn-ea"/>
                  </a:rPr>
                  <a:t>f</a:t>
                </a:r>
                <a:r>
                  <a:rPr lang="zh-CN" altLang="en-US" sz="2400" b="1" dirty="0">
                    <a:latin typeface="+mn-ea"/>
                  </a:rPr>
                  <a:t>个</a:t>
                </a:r>
                <a:r>
                  <a:rPr lang="zh-CN" altLang="en-US" sz="2400" b="1" dirty="0">
                    <a:solidFill>
                      <a:srgbClr val="FF0000"/>
                    </a:solidFill>
                    <a:latin typeface="+mn-ea"/>
                  </a:rPr>
                  <a:t>有序的状态</a:t>
                </a:r>
                <a:r>
                  <a:rPr lang="zh-CN" altLang="en-US" sz="2400" b="1" dirty="0">
                    <a:latin typeface="+mn-ea"/>
                  </a:rPr>
                  <a:t>，对应于序列</a:t>
                </a:r>
                <a:r>
                  <a:rPr lang="en-US" altLang="zh-CN" sz="2400" b="1" dirty="0">
                    <a:latin typeface="+mn-ea"/>
                  </a:rPr>
                  <a:t>1,…</a:t>
                </a:r>
                <a:r>
                  <a:rPr lang="zh-CN" altLang="en-US" sz="2400" b="1" dirty="0">
                    <a:latin typeface="+mn-ea"/>
                  </a:rPr>
                  <a:t>，</a:t>
                </a:r>
                <a:r>
                  <a:rPr lang="en-US" altLang="zh-CN" sz="2400" b="1" dirty="0">
                    <a:latin typeface="+mn-ea"/>
                  </a:rPr>
                  <a:t>M</a:t>
                </a:r>
                <a:r>
                  <a:rPr lang="en-US" altLang="zh-CN" sz="2400" b="1" baseline="-25000" dirty="0">
                    <a:latin typeface="+mn-ea"/>
                  </a:rPr>
                  <a:t>f</a:t>
                </a:r>
                <a:r>
                  <a:rPr lang="zh-CN" altLang="en-US" sz="2400" b="1" dirty="0">
                    <a:latin typeface="+mn-ea"/>
                  </a:rPr>
                  <a:t>。用对应的秩</a:t>
                </a:r>
                <a:r>
                  <a:rPr lang="en-US" altLang="zh-CN" sz="2400" b="1" dirty="0" err="1">
                    <a:latin typeface="+mn-ea"/>
                  </a:rPr>
                  <a:t>r</a:t>
                </a:r>
                <a:r>
                  <a:rPr lang="en-US" altLang="zh-CN" sz="2400" b="1" baseline="-25000" dirty="0" err="1">
                    <a:latin typeface="+mn-ea"/>
                  </a:rPr>
                  <a:t>if</a:t>
                </a:r>
                <a:r>
                  <a:rPr lang="zh-CN" altLang="en-US" sz="2400" b="1" dirty="0">
                    <a:latin typeface="+mn-ea"/>
                  </a:rPr>
                  <a:t>代替</a:t>
                </a:r>
                <a:r>
                  <a:rPr lang="en-US" altLang="zh-CN" sz="2400" b="1" dirty="0" err="1">
                    <a:latin typeface="+mn-ea"/>
                  </a:rPr>
                  <a:t>x</a:t>
                </a:r>
                <a:r>
                  <a:rPr lang="en-US" altLang="zh-CN" sz="2400" b="1" baseline="-25000" dirty="0" err="1">
                    <a:latin typeface="+mn-ea"/>
                  </a:rPr>
                  <a:t>if</a:t>
                </a:r>
                <a:r>
                  <a:rPr lang="zh-CN" altLang="en-US" sz="2400" b="1" dirty="0">
                    <a:latin typeface="+mn-ea"/>
                  </a:rPr>
                  <a:t>，</a:t>
                </a:r>
                <a:r>
                  <a:rPr lang="en-US" altLang="zh-CN" sz="2400" b="1" dirty="0">
                    <a:latin typeface="+mn-ea"/>
                  </a:rPr>
                  <a:t>r ∊{1,…,M</a:t>
                </a:r>
                <a:r>
                  <a:rPr lang="en-US" altLang="zh-CN" sz="2400" b="1" baseline="-25000" dirty="0">
                    <a:latin typeface="+mn-ea"/>
                  </a:rPr>
                  <a:t>f</a:t>
                </a:r>
                <a:r>
                  <a:rPr lang="en-US" altLang="zh-CN" sz="2400" b="1" dirty="0">
                    <a:latin typeface="+mn-ea"/>
                  </a:rPr>
                  <a:t>}</a:t>
                </a:r>
                <a:endParaRPr lang="zh-CN" altLang="en-US" sz="2400" b="1" dirty="0">
                  <a:latin typeface="+mn-ea"/>
                </a:endParaRPr>
              </a:p>
              <a:p>
                <a:pPr marL="0" indent="0">
                  <a:lnSpc>
                    <a:spcPts val="3500"/>
                  </a:lnSpc>
                  <a:spcBef>
                    <a:spcPts val="600"/>
                  </a:spcBef>
                  <a:buClrTx/>
                  <a:buNone/>
                </a:pPr>
                <a:r>
                  <a:rPr lang="en-US" altLang="zh-CN" sz="2400" b="1" dirty="0">
                    <a:latin typeface="+mn-ea"/>
                  </a:rPr>
                  <a:t>    2</a:t>
                </a:r>
                <a:r>
                  <a:rPr lang="zh-CN" altLang="en-US" sz="2400" b="1" dirty="0">
                    <a:latin typeface="+mn-ea"/>
                  </a:rPr>
                  <a:t>）既然每个序数变量可以有不同数目的状态，必须经常将每个变量的</a:t>
                </a:r>
                <a:r>
                  <a:rPr lang="zh-CN" altLang="en-US" sz="2400" b="1" dirty="0">
                    <a:solidFill>
                      <a:srgbClr val="FF0000"/>
                    </a:solidFill>
                    <a:latin typeface="+mn-ea"/>
                  </a:rPr>
                  <a:t>值域映射到</a:t>
                </a:r>
                <a:r>
                  <a:rPr lang="en-US" altLang="zh-CN" sz="2400" b="1" dirty="0">
                    <a:solidFill>
                      <a:srgbClr val="FF0000"/>
                    </a:solidFill>
                    <a:latin typeface="+mn-ea"/>
                  </a:rPr>
                  <a:t>[0.0,1.0]</a:t>
                </a:r>
                <a:r>
                  <a:rPr lang="zh-CN" altLang="en-US" sz="2400" b="1" dirty="0">
                    <a:solidFill>
                      <a:srgbClr val="FF0000"/>
                    </a:solidFill>
                    <a:latin typeface="+mn-ea"/>
                  </a:rPr>
                  <a:t>上</a:t>
                </a:r>
                <a:r>
                  <a:rPr lang="zh-CN" altLang="en-US" sz="2400" b="1" dirty="0">
                    <a:latin typeface="+mn-ea"/>
                  </a:rPr>
                  <a:t>，以便每个变量都有相同的权重。这一点可以通过</a:t>
                </a:r>
                <a:r>
                  <a:rPr lang="en-US" altLang="zh-CN" sz="2400" b="1" dirty="0" err="1">
                    <a:latin typeface="+mn-ea"/>
                  </a:rPr>
                  <a:t>z</a:t>
                </a:r>
                <a:r>
                  <a:rPr lang="en-US" altLang="zh-CN" sz="2400" b="1" baseline="-25000" dirty="0" err="1">
                    <a:latin typeface="+mn-ea"/>
                  </a:rPr>
                  <a:t>if</a:t>
                </a:r>
                <a:r>
                  <a:rPr lang="zh-CN" altLang="en-US" sz="2400" b="1" dirty="0">
                    <a:latin typeface="+mn-ea"/>
                  </a:rPr>
                  <a:t>代替</a:t>
                </a:r>
                <a:r>
                  <a:rPr lang="en-US" altLang="zh-CN" sz="2400" b="1" dirty="0" err="1">
                    <a:latin typeface="+mn-ea"/>
                  </a:rPr>
                  <a:t>r</a:t>
                </a:r>
                <a:r>
                  <a:rPr lang="en-US" altLang="zh-CN" sz="2400" b="1" baseline="-25000" dirty="0" err="1">
                    <a:latin typeface="+mn-ea"/>
                  </a:rPr>
                  <a:t>if</a:t>
                </a:r>
                <a:r>
                  <a:rPr lang="zh-CN" altLang="en-US" sz="2400" b="1" dirty="0">
                    <a:latin typeface="+mn-ea"/>
                  </a:rPr>
                  <a:t>来实现。</a:t>
                </a:r>
                <a:endParaRPr lang="en-US" altLang="zh-CN" sz="2400" b="1" dirty="0">
                  <a:latin typeface="+mn-ea"/>
                </a:endParaRPr>
              </a:p>
              <a:p>
                <a:pPr>
                  <a:lnSpc>
                    <a:spcPts val="3500"/>
                  </a:lnSpc>
                  <a:buClrTx/>
                  <a:buFont typeface="Wingdings" panose="05000000000000000000" pitchFamily="2" charset="2"/>
                  <a:buChar char="Ø"/>
                </a:pPr>
                <a:endParaRPr lang="en-US" altLang="zh-CN" sz="2400" b="1" dirty="0">
                  <a:latin typeface="+mn-ea"/>
                </a:endParaRPr>
              </a:p>
              <a:p>
                <a:pPr marL="0" indent="0">
                  <a:lnSpc>
                    <a:spcPts val="3500"/>
                  </a:lnSpc>
                  <a:buClrTx/>
                  <a:buNone/>
                </a:pPr>
                <a14:m>
                  <m:oMathPara xmlns:m="http://schemas.openxmlformats.org/officeDocument/2006/math">
                    <m:oMathParaPr>
                      <m:jc m:val="centerGroup"/>
                    </m:oMathParaPr>
                    <m:oMath xmlns:m="http://schemas.openxmlformats.org/officeDocument/2006/math">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𝒛</m:t>
                          </m:r>
                        </m:e>
                        <m:sub>
                          <m:r>
                            <a:rPr lang="en-US" altLang="zh-CN" sz="2400" b="1" i="1">
                              <a:latin typeface="Cambria Math" panose="02040503050406030204" pitchFamily="18" charset="0"/>
                            </a:rPr>
                            <m:t>𝒊𝒇</m:t>
                          </m:r>
                        </m:sub>
                      </m:sSub>
                      <m:r>
                        <a:rPr lang="en-US" altLang="zh-CN" sz="2400" b="1" i="1">
                          <a:latin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𝒓</m:t>
                              </m:r>
                            </m:e>
                            <m:sub>
                              <m:r>
                                <a:rPr lang="en-US" altLang="zh-CN" sz="2400" b="1" i="1">
                                  <a:latin typeface="Cambria Math" panose="02040503050406030204" pitchFamily="18" charset="0"/>
                                </a:rPr>
                                <m:t>𝒊𝒋</m:t>
                              </m:r>
                            </m:sub>
                          </m:sSub>
                          <m:r>
                            <a:rPr lang="en-US" altLang="zh-CN" sz="2400" b="1" i="1">
                              <a:latin typeface="Cambria Math" panose="02040503050406030204" pitchFamily="18" charset="0"/>
                            </a:rPr>
                            <m:t>−</m:t>
                          </m:r>
                          <m:r>
                            <a:rPr lang="en-US" altLang="zh-CN" sz="2400" b="1" i="1">
                              <a:latin typeface="Cambria Math" panose="02040503050406030204" pitchFamily="18" charset="0"/>
                            </a:rPr>
                            <m:t>𝟏</m:t>
                          </m:r>
                        </m:num>
                        <m:den>
                          <m:sSub>
                            <m:sSubPr>
                              <m:ctrlPr>
                                <a:rPr lang="en-US" altLang="zh-CN" sz="2400" b="1" i="1">
                                  <a:latin typeface="Cambria Math" panose="02040503050406030204" pitchFamily="18" charset="0"/>
                                </a:rPr>
                              </m:ctrlPr>
                            </m:sSubPr>
                            <m:e>
                              <m:r>
                                <a:rPr lang="en-US" altLang="zh-CN" sz="2400" b="1" i="1">
                                  <a:latin typeface="Cambria Math" panose="02040503050406030204" pitchFamily="18" charset="0"/>
                                </a:rPr>
                                <m:t>𝑴</m:t>
                              </m:r>
                            </m:e>
                            <m:sub>
                              <m:r>
                                <a:rPr lang="en-US" altLang="zh-CN" sz="2400" b="1" i="1">
                                  <a:latin typeface="Cambria Math" panose="02040503050406030204" pitchFamily="18" charset="0"/>
                                </a:rPr>
                                <m:t>𝒇</m:t>
                              </m:r>
                            </m:sub>
                          </m:sSub>
                          <m:r>
                            <a:rPr lang="en-US" altLang="zh-CN" sz="2400" b="1" i="1">
                              <a:latin typeface="Cambria Math" panose="02040503050406030204" pitchFamily="18" charset="0"/>
                            </a:rPr>
                            <m:t>−</m:t>
                          </m:r>
                          <m:r>
                            <a:rPr lang="en-US" altLang="zh-CN" sz="2400" b="1" i="1">
                              <a:latin typeface="Cambria Math" panose="02040503050406030204" pitchFamily="18" charset="0"/>
                            </a:rPr>
                            <m:t>𝟏</m:t>
                          </m:r>
                        </m:den>
                      </m:f>
                    </m:oMath>
                  </m:oMathPara>
                </a14:m>
                <a:endParaRPr lang="en-US" altLang="zh-CN" sz="2400" b="1" dirty="0">
                  <a:latin typeface="+mn-ea"/>
                </a:endParaRPr>
              </a:p>
              <a:p>
                <a:pPr marL="0" indent="0">
                  <a:lnSpc>
                    <a:spcPts val="3500"/>
                  </a:lnSpc>
                  <a:spcBef>
                    <a:spcPts val="600"/>
                  </a:spcBef>
                  <a:buClrTx/>
                  <a:buNone/>
                </a:pPr>
                <a:r>
                  <a:rPr lang="en-US" altLang="zh-CN" sz="2400" b="1" dirty="0">
                    <a:latin typeface="+mn-ea"/>
                  </a:rPr>
                  <a:t>    3</a:t>
                </a:r>
                <a:r>
                  <a:rPr lang="zh-CN" altLang="en-US" sz="2400" b="1" dirty="0">
                    <a:latin typeface="+mn-ea"/>
                  </a:rPr>
                  <a:t>）差异度的计算可以采用任意一种距离度量方法，采用</a:t>
                </a:r>
                <a:r>
                  <a:rPr lang="en-US" altLang="zh-CN" sz="2400" b="1" dirty="0" err="1">
                    <a:latin typeface="+mn-ea"/>
                  </a:rPr>
                  <a:t>z</a:t>
                </a:r>
                <a:r>
                  <a:rPr lang="en-US" altLang="zh-CN" sz="2400" b="1" baseline="-25000" dirty="0" err="1">
                    <a:latin typeface="+mn-ea"/>
                  </a:rPr>
                  <a:t>if</a:t>
                </a:r>
                <a:r>
                  <a:rPr lang="zh-CN" altLang="en-US" sz="2400" b="1" dirty="0">
                    <a:latin typeface="+mn-ea"/>
                  </a:rPr>
                  <a:t>作为第</a:t>
                </a:r>
                <a:r>
                  <a:rPr lang="en-US" altLang="zh-CN" sz="2400" b="1" dirty="0" err="1">
                    <a:latin typeface="+mn-ea"/>
                  </a:rPr>
                  <a:t>i</a:t>
                </a:r>
                <a:r>
                  <a:rPr lang="zh-CN" altLang="en-US" sz="2400" b="1" dirty="0">
                    <a:latin typeface="+mn-ea"/>
                  </a:rPr>
                  <a:t>个对象的</a:t>
                </a:r>
                <a:r>
                  <a:rPr lang="en-US" altLang="zh-CN" sz="2400" b="1" dirty="0">
                    <a:latin typeface="+mn-ea"/>
                  </a:rPr>
                  <a:t>f</a:t>
                </a:r>
                <a:r>
                  <a:rPr lang="zh-CN" altLang="en-US" sz="2400" b="1" dirty="0">
                    <a:latin typeface="+mn-ea"/>
                  </a:rPr>
                  <a:t>值。</a:t>
                </a:r>
                <a:endParaRPr lang="zh-CN" altLang="en-US" sz="2400" b="1" dirty="0">
                  <a:latin typeface="+mn-ea"/>
                </a:endParaRPr>
              </a:p>
            </p:txBody>
          </p:sp>
        </mc:Choice>
        <mc:Fallback>
          <p:sp>
            <p:nvSpPr>
              <p:cNvPr id="4" name="矩形 3"/>
              <p:cNvSpPr>
                <a:spLocks noRot="1" noChangeAspect="1" noMove="1" noResize="1" noEditPoints="1" noAdjustHandles="1" noChangeArrowheads="1" noChangeShapeType="1" noTextEdit="1"/>
              </p:cNvSpPr>
              <p:nvPr/>
            </p:nvSpPr>
            <p:spPr>
              <a:xfrm>
                <a:off x="457200" y="1195995"/>
                <a:ext cx="8229600" cy="5123197"/>
              </a:xfrm>
              <a:prstGeom prst="rect">
                <a:avLst/>
              </a:prstGeom>
              <a:blipFill rotWithShape="1">
                <a:blip r:embed="rId1"/>
                <a:stretch>
                  <a:fillRect t="-6" b="-9166"/>
                </a:stretch>
              </a:blipFill>
            </p:spPr>
            <p:txBody>
              <a:bodyPr/>
              <a:lstStyle/>
              <a:p>
                <a:r>
                  <a:rPr lang="zh-CN" altLang="en-US">
                    <a:noFill/>
                  </a:rPr>
                  <a:t> </a:t>
                </a:r>
              </a:p>
            </p:txBody>
          </p:sp>
        </mc:Fallback>
      </mc:AlternateContent>
      <p:sp>
        <p:nvSpPr>
          <p:cNvPr id="2" name="矩形 1"/>
          <p:cNvSpPr/>
          <p:nvPr/>
        </p:nvSpPr>
        <p:spPr>
          <a:xfrm>
            <a:off x="611560" y="601524"/>
            <a:ext cx="4873450" cy="523220"/>
          </a:xfrm>
          <a:prstGeom prst="rect">
            <a:avLst/>
          </a:prstGeom>
        </p:spPr>
        <p:txBody>
          <a:bodyPr wrap="none">
            <a:spAutoFit/>
          </a:bodyPr>
          <a:lstStyle/>
          <a:p>
            <a:r>
              <a:rPr lang="zh-CN" altLang="zh-CN" sz="2800" b="1" dirty="0">
                <a:solidFill>
                  <a:schemeClr val="accent1">
                    <a:lumMod val="25000"/>
                  </a:schemeClr>
                </a:solidFill>
                <a:effectLst>
                  <a:outerShdw blurRad="38100" dist="38100" dir="2700000" algn="tl">
                    <a:srgbClr val="000000">
                      <a:alpha val="43137"/>
                    </a:srgbClr>
                  </a:outerShdw>
                </a:effectLst>
              </a:rPr>
              <a:t>序数型变量的差异度计算步骤</a:t>
            </a:r>
            <a:endParaRPr lang="zh-CN" altLang="en-US" sz="28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内容占位符 9"/>
          <p:cNvGraphicFramePr>
            <a:graphicFrameLocks noGrp="1"/>
          </p:cNvGraphicFramePr>
          <p:nvPr>
            <p:ph idx="1"/>
          </p:nvPr>
        </p:nvGraphicFramePr>
        <p:xfrm>
          <a:off x="457200" y="953351"/>
          <a:ext cx="8229600" cy="2225040"/>
        </p:xfrm>
        <a:graphic>
          <a:graphicData uri="http://schemas.openxmlformats.org/drawingml/2006/table">
            <a:tbl>
              <a:tblPr firstRow="1" bandRow="1">
                <a:tableStyleId>{C4B1156A-380E-4F78-BDF5-A606A8083BF9}</a:tableStyleId>
              </a:tblPr>
              <a:tblGrid>
                <a:gridCol w="4114800"/>
                <a:gridCol w="4114800"/>
              </a:tblGrid>
              <a:tr h="370840">
                <a:tc>
                  <a:txBody>
                    <a:bodyPr/>
                    <a:lstStyle/>
                    <a:p>
                      <a:pPr algn="ctr"/>
                      <a:r>
                        <a:rPr lang="en-US" altLang="zh-CN" dirty="0">
                          <a:latin typeface="Times New Roman" panose="02020603050405020304" pitchFamily="18" charset="0"/>
                          <a:cs typeface="Times New Roman" panose="02020603050405020304" pitchFamily="18" charset="0"/>
                        </a:rPr>
                        <a:t>Object</a:t>
                      </a:r>
                      <a:endParaRPr lang="zh-CN" altLang="en-US"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ctr"/>
                      <a:r>
                        <a:rPr lang="en-US" altLang="zh-CN" dirty="0">
                          <a:latin typeface="Times New Roman" panose="02020603050405020304" pitchFamily="18" charset="0"/>
                          <a:cs typeface="Times New Roman" panose="02020603050405020304" pitchFamily="18" charset="0"/>
                        </a:rPr>
                        <a:t>Test1</a:t>
                      </a:r>
                      <a:endParaRPr lang="zh-CN" altLang="en-US"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Identifier</a:t>
                      </a:r>
                      <a:endParaRPr lang="en-US" altLang="zh-CN"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Oridinal</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Excellent</a:t>
                      </a:r>
                      <a:endParaRPr lang="en-US" altLang="zh-CN" dirty="0">
                        <a:latin typeface="Times New Roman" panose="02020603050405020304" pitchFamily="18" charset="0"/>
                        <a:cs typeface="Times New Roman" panose="02020603050405020304" pitchFamily="18" charset="0"/>
                      </a:endParaRPr>
                    </a:p>
                  </a:txBody>
                  <a:tcPr>
                    <a:solidFill>
                      <a:schemeClr val="bg1"/>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Fair</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Good</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Excellent</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r>
            </a:tbl>
          </a:graphicData>
        </a:graphic>
      </p:graphicFrame>
      <mc:AlternateContent xmlns:mc="http://schemas.openxmlformats.org/markup-compatibility/2006">
        <mc:Choice xmlns:a14="http://schemas.microsoft.com/office/drawing/2010/main" Requires="a14">
          <p:sp>
            <p:nvSpPr>
              <p:cNvPr id="11" name="文本框 10"/>
              <p:cNvSpPr txBox="1"/>
              <p:nvPr/>
            </p:nvSpPr>
            <p:spPr>
              <a:xfrm>
                <a:off x="611560" y="3212976"/>
                <a:ext cx="8075240" cy="3915303"/>
              </a:xfrm>
              <a:prstGeom prst="rect">
                <a:avLst/>
              </a:prstGeom>
              <a:noFill/>
            </p:spPr>
            <p:txBody>
              <a:bodyPr wrap="square" rtlCol="0">
                <a:spAutoFit/>
              </a:bodyPr>
              <a:lstStyle/>
              <a:p>
                <a:r>
                  <a:rPr lang="en-US" altLang="zh-CN" sz="2400" b="1" dirty="0"/>
                  <a:t>Test1</a:t>
                </a:r>
                <a:r>
                  <a:rPr lang="zh-CN" altLang="en-US" sz="2400" b="1" dirty="0"/>
                  <a:t>有三个状态，分别是一般，好，优秀，也就是</a:t>
                </a:r>
                <a:r>
                  <a:rPr lang="en-US" altLang="zh-CN" sz="2400" b="1" dirty="0">
                    <a:latin typeface="+mn-ea"/>
                  </a:rPr>
                  <a:t>M</a:t>
                </a:r>
                <a:r>
                  <a:rPr lang="en-US" altLang="zh-CN" sz="2400" b="1" baseline="-25000" dirty="0">
                    <a:latin typeface="+mn-ea"/>
                  </a:rPr>
                  <a:t>f</a:t>
                </a:r>
                <a:r>
                  <a:rPr lang="en-US" altLang="zh-CN" sz="2400" b="1" dirty="0"/>
                  <a:t>=3</a:t>
                </a:r>
                <a:endParaRPr lang="en-US" altLang="zh-CN" sz="2400" b="1" dirty="0"/>
              </a:p>
              <a:p>
                <a:r>
                  <a:rPr lang="en-US" altLang="zh-CN" sz="2400" b="1" dirty="0"/>
                  <a:t>1</a:t>
                </a:r>
                <a:r>
                  <a:rPr lang="zh-CN" altLang="en-US" sz="2400" b="1" dirty="0"/>
                  <a:t>）把</a:t>
                </a:r>
                <a:r>
                  <a:rPr lang="en-US" altLang="zh-CN" sz="2400" b="1" dirty="0"/>
                  <a:t>Test1</a:t>
                </a:r>
                <a:r>
                  <a:rPr lang="zh-CN" altLang="en-US" sz="2400" b="1" dirty="0"/>
                  <a:t>的每个值都替换为它的秩，四个对象分别赋值</a:t>
                </a:r>
                <a:endParaRPr lang="en-US" altLang="zh-CN" sz="2400" b="1" dirty="0"/>
              </a:p>
              <a:p>
                <a:r>
                  <a:rPr lang="zh-CN" altLang="en-US" sz="2400" b="1" dirty="0"/>
                  <a:t>     为 </a:t>
                </a:r>
                <a:r>
                  <a:rPr lang="en-US" altLang="zh-CN" sz="2400" b="1" dirty="0"/>
                  <a:t>3,1,2,3</a:t>
                </a:r>
                <a:endParaRPr lang="en-US" altLang="zh-CN" sz="2400" b="1" dirty="0"/>
              </a:p>
              <a:p>
                <a:pPr marL="0" indent="0">
                  <a:lnSpc>
                    <a:spcPts val="3500"/>
                  </a:lnSpc>
                  <a:buNone/>
                </a:pPr>
                <a:r>
                  <a:rPr lang="en-US" altLang="zh-CN" sz="2400" b="1" dirty="0"/>
                  <a:t>2</a:t>
                </a:r>
                <a:r>
                  <a:rPr lang="zh-CN" altLang="en-US" sz="2400" b="1" dirty="0"/>
                  <a:t>）把秩映射到</a:t>
                </a:r>
                <a:r>
                  <a:rPr lang="en-US" altLang="zh-CN" sz="2400" b="1" dirty="0"/>
                  <a:t>[0.0,1.0]</a:t>
                </a:r>
                <a:r>
                  <a:rPr lang="zh-CN" altLang="en-US" sz="2400" b="1" dirty="0"/>
                  <a:t>区间</a:t>
                </a:r>
                <a:r>
                  <a:rPr lang="zh-CN" altLang="en-US" sz="2400" b="1" dirty="0">
                    <a:latin typeface="+mn-ea"/>
                  </a:rPr>
                  <a:t>：   </a:t>
                </a:r>
                <a14:m>
                  <m:oMath xmlns:m="http://schemas.openxmlformats.org/officeDocument/2006/math">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𝒛</m:t>
                        </m:r>
                      </m:e>
                      <m:sub>
                        <m:r>
                          <a:rPr lang="en-US" altLang="zh-CN" sz="2400" b="1" i="1" smtClean="0">
                            <a:latin typeface="Cambria Math" panose="02040503050406030204" pitchFamily="18" charset="0"/>
                          </a:rPr>
                          <m:t>𝒊𝒇</m:t>
                        </m:r>
                      </m:sub>
                    </m:sSub>
                    <m:r>
                      <a:rPr lang="en-US" altLang="zh-CN" sz="2400" b="1" i="1" smtClean="0">
                        <a:latin typeface="Cambria Math" panose="02040503050406030204" pitchFamily="18" charset="0"/>
                      </a:rPr>
                      <m:t>=</m:t>
                    </m:r>
                    <m:f>
                      <m:fPr>
                        <m:ctrlPr>
                          <a:rPr lang="en-US" altLang="zh-CN" sz="2400" b="1" i="1">
                            <a:latin typeface="Cambria Math" panose="02040503050406030204" pitchFamily="18" charset="0"/>
                          </a:rPr>
                        </m:ctrlPr>
                      </m:fPr>
                      <m:num>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𝒓</m:t>
                            </m:r>
                          </m:e>
                          <m:sub>
                            <m:r>
                              <a:rPr lang="en-US" altLang="zh-CN" sz="2400" b="1" i="1" smtClean="0">
                                <a:latin typeface="Cambria Math" panose="02040503050406030204" pitchFamily="18" charset="0"/>
                              </a:rPr>
                              <m:t>𝒊𝒋</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num>
                      <m:den>
                        <m:sSub>
                          <m:sSubPr>
                            <m:ctrlPr>
                              <a:rPr lang="en-US" altLang="zh-CN" sz="2400" b="1" i="1">
                                <a:latin typeface="Cambria Math" panose="02040503050406030204" pitchFamily="18" charset="0"/>
                              </a:rPr>
                            </m:ctrlPr>
                          </m:sSubPr>
                          <m:e>
                            <m:r>
                              <a:rPr lang="en-US" altLang="zh-CN" sz="2400" b="1" i="1" smtClean="0">
                                <a:latin typeface="Cambria Math" panose="02040503050406030204" pitchFamily="18" charset="0"/>
                              </a:rPr>
                              <m:t>𝑴</m:t>
                            </m:r>
                          </m:e>
                          <m:sub>
                            <m:r>
                              <a:rPr lang="en-US" altLang="zh-CN" sz="2400" b="1" i="1" smtClean="0">
                                <a:latin typeface="Cambria Math" panose="02040503050406030204" pitchFamily="18" charset="0"/>
                              </a:rPr>
                              <m:t>𝒇</m:t>
                            </m:r>
                          </m:sub>
                        </m:sSub>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den>
                    </m:f>
                  </m:oMath>
                </a14:m>
                <a:endParaRPr lang="en-US" altLang="zh-CN" sz="2400" b="1" dirty="0"/>
              </a:p>
              <a:p>
                <a:pPr marL="0" indent="0">
                  <a:lnSpc>
                    <a:spcPts val="4000"/>
                  </a:lnSpc>
                  <a:buNone/>
                </a:pPr>
                <a14:m>
                  <m:oMathPara xmlns:m="http://schemas.openxmlformats.org/officeDocument/2006/math">
                    <m:oMathParaPr>
                      <m:jc m:val="left"/>
                    </m:oMathParaPr>
                    <m:oMath xmlns:m="http://schemas.openxmlformats.org/officeDocument/2006/math">
                      <m:r>
                        <a:rPr lang="en-US" altLang="zh-CN" sz="2400" b="1" i="1" smtClean="0">
                          <a:latin typeface="Cambria Math" panose="02040503050406030204" pitchFamily="18" charset="0"/>
                        </a:rPr>
                        <m:t>        </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𝟏</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    </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𝟐</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𝟎</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𝟓</m:t>
                      </m:r>
                      <m:r>
                        <a:rPr lang="en-US" altLang="zh-CN" sz="2400" b="1" i="1" smtClean="0">
                          <a:latin typeface="Cambria Math" panose="02040503050406030204" pitchFamily="18" charset="0"/>
                        </a:rPr>
                        <m:t>    </m:t>
                      </m:r>
                      <m:f>
                        <m:fPr>
                          <m:ctrlPr>
                            <a:rPr lang="en-US" altLang="zh-CN" sz="2400" b="1" i="1" smtClean="0">
                              <a:latin typeface="Cambria Math" panose="02040503050406030204" pitchFamily="18" charset="0"/>
                            </a:rPr>
                          </m:ctrlPr>
                        </m:fPr>
                        <m:num>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num>
                        <m:den>
                          <m:r>
                            <a:rPr lang="en-US" altLang="zh-CN" sz="2400" b="1" i="1" smtClean="0">
                              <a:latin typeface="Cambria Math" panose="02040503050406030204" pitchFamily="18" charset="0"/>
                            </a:rPr>
                            <m:t>𝟑</m:t>
                          </m:r>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den>
                      </m:f>
                      <m:r>
                        <a:rPr lang="en-US" altLang="zh-CN" sz="2400" b="1" i="1" smtClean="0">
                          <a:latin typeface="Cambria Math" panose="02040503050406030204" pitchFamily="18" charset="0"/>
                        </a:rPr>
                        <m:t>=</m:t>
                      </m:r>
                      <m:r>
                        <a:rPr lang="en-US" altLang="zh-CN" sz="2400" b="1" i="1" smtClean="0">
                          <a:latin typeface="Cambria Math" panose="02040503050406030204" pitchFamily="18" charset="0"/>
                        </a:rPr>
                        <m:t>𝟏</m:t>
                      </m:r>
                    </m:oMath>
                  </m:oMathPara>
                </a14:m>
                <a:endParaRPr lang="en-US" altLang="zh-CN" sz="2400" b="1" dirty="0"/>
              </a:p>
              <a:p>
                <a:pPr marL="0" indent="0">
                  <a:lnSpc>
                    <a:spcPts val="3500"/>
                  </a:lnSpc>
                  <a:buNone/>
                </a:pPr>
                <a:r>
                  <a:rPr lang="en-US" altLang="zh-CN" sz="2400" b="1" dirty="0"/>
                  <a:t>3</a:t>
                </a:r>
                <a:r>
                  <a:rPr lang="zh-CN" altLang="en-US" sz="2400" b="1" dirty="0"/>
                  <a:t>）采用区间标度变量的相异度计算方法</a:t>
                </a:r>
                <a:endParaRPr lang="en-US" altLang="zh-CN" sz="2400" b="1" dirty="0"/>
              </a:p>
              <a:p>
                <a:pPr marL="0" indent="0">
                  <a:lnSpc>
                    <a:spcPts val="3500"/>
                  </a:lnSpc>
                  <a:buNone/>
                </a:pPr>
                <a:r>
                  <a:rPr lang="zh-CN" altLang="en-US" sz="2400" b="1" dirty="0"/>
                  <a:t>     计算</a:t>
                </a:r>
                <a:r>
                  <a:rPr lang="en-US" altLang="zh-CN" sz="2400" b="1" dirty="0"/>
                  <a:t>f</a:t>
                </a:r>
                <a:r>
                  <a:rPr lang="zh-CN" altLang="en-US" sz="2400" b="1" dirty="0"/>
                  <a:t>的相异度，如使用欧几里得距离，</a:t>
                </a:r>
                <a:endParaRPr lang="en-US" altLang="zh-CN" sz="2400" b="1" dirty="0"/>
              </a:p>
              <a:p>
                <a:pPr marL="0" indent="0">
                  <a:lnSpc>
                    <a:spcPts val="3500"/>
                  </a:lnSpc>
                  <a:buNone/>
                </a:pPr>
                <a:r>
                  <a:rPr lang="zh-CN" altLang="en-US" sz="2400" b="1" dirty="0"/>
                  <a:t>     得到右侧相异度矩阵：</a:t>
                </a:r>
                <a:endParaRPr lang="en-US" altLang="zh-CN" sz="2400" b="1" dirty="0"/>
              </a:p>
              <a:p>
                <a:pPr marL="0" indent="0">
                  <a:lnSpc>
                    <a:spcPts val="3500"/>
                  </a:lnSpc>
                  <a:buNone/>
                </a:pPr>
                <a:endParaRPr lang="zh-CN" altLang="en-US" sz="2400" b="1" dirty="0"/>
              </a:p>
            </p:txBody>
          </p:sp>
        </mc:Choice>
        <mc:Fallback>
          <p:sp>
            <p:nvSpPr>
              <p:cNvPr id="11" name="文本框 10"/>
              <p:cNvSpPr txBox="1">
                <a:spLocks noRot="1" noChangeAspect="1" noMove="1" noResize="1" noEditPoints="1" noAdjustHandles="1" noChangeArrowheads="1" noChangeShapeType="1" noTextEdit="1"/>
              </p:cNvSpPr>
              <p:nvPr/>
            </p:nvSpPr>
            <p:spPr>
              <a:xfrm>
                <a:off x="611560" y="3212976"/>
                <a:ext cx="8075240" cy="3915303"/>
              </a:xfrm>
              <a:prstGeom prst="rect">
                <a:avLst/>
              </a:prstGeom>
              <a:blipFill rotWithShape="1">
                <a:blip r:embed="rId1"/>
                <a:stretch>
                  <a:fillRect l="-1" t="-13" b="10"/>
                </a:stretch>
              </a:blipFill>
            </p:spPr>
            <p:txBody>
              <a:bodyPr/>
              <a:lstStyle/>
              <a:p>
                <a:r>
                  <a:rPr lang="zh-CN" altLang="en-US">
                    <a:noFill/>
                  </a:rPr>
                  <a:t> </a:t>
                </a:r>
              </a:p>
            </p:txBody>
          </p:sp>
        </mc:Fallback>
      </mc:AlternateContent>
      <p:grpSp>
        <p:nvGrpSpPr>
          <p:cNvPr id="15" name="组合 14"/>
          <p:cNvGrpSpPr/>
          <p:nvPr/>
        </p:nvGrpSpPr>
        <p:grpSpPr>
          <a:xfrm>
            <a:off x="6516216" y="5457474"/>
            <a:ext cx="1916265" cy="1234914"/>
            <a:chOff x="6764553" y="5157192"/>
            <a:chExt cx="1916265" cy="1234914"/>
          </a:xfrm>
        </p:grpSpPr>
        <p:sp>
          <p:nvSpPr>
            <p:cNvPr id="12" name="文本框 11"/>
            <p:cNvSpPr txBox="1"/>
            <p:nvPr/>
          </p:nvSpPr>
          <p:spPr>
            <a:xfrm>
              <a:off x="6829029" y="5157192"/>
              <a:ext cx="1851789" cy="1200329"/>
            </a:xfrm>
            <a:prstGeom prst="rect">
              <a:avLst/>
            </a:prstGeom>
            <a:noFill/>
          </p:spPr>
          <p:txBody>
            <a:bodyPr wrap="none" rtlCol="0">
              <a:spAutoFit/>
            </a:bodyPr>
            <a:lstStyle/>
            <a:p>
              <a:r>
                <a:rPr lang="en-US" altLang="zh-CN" dirty="0"/>
                <a:t>0</a:t>
              </a:r>
              <a:endParaRPr lang="en-US" altLang="zh-CN" dirty="0"/>
            </a:p>
            <a:p>
              <a:pPr marL="342900" indent="-342900">
                <a:buAutoNum type="arabicPlain"/>
              </a:pPr>
              <a:r>
                <a:rPr lang="en-US" altLang="zh-CN" dirty="0"/>
                <a:t>   0</a:t>
              </a:r>
              <a:endParaRPr lang="en-US" altLang="zh-CN" dirty="0"/>
            </a:p>
            <a:p>
              <a:r>
                <a:rPr lang="en-US" altLang="zh-CN" dirty="0"/>
                <a:t>0.5  0.5    0</a:t>
              </a:r>
              <a:endParaRPr lang="en-US" altLang="zh-CN" dirty="0"/>
            </a:p>
            <a:p>
              <a:r>
                <a:rPr lang="en-US" altLang="zh-CN" dirty="0"/>
                <a:t>0     1.0   0.5   0</a:t>
              </a:r>
              <a:endParaRPr lang="zh-CN" altLang="en-US" dirty="0"/>
            </a:p>
          </p:txBody>
        </p:sp>
        <p:sp>
          <p:nvSpPr>
            <p:cNvPr id="13" name="左中括号 12"/>
            <p:cNvSpPr/>
            <p:nvPr/>
          </p:nvSpPr>
          <p:spPr>
            <a:xfrm>
              <a:off x="6764553" y="5191776"/>
              <a:ext cx="128951" cy="120033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14" name="右中括号 13"/>
            <p:cNvSpPr/>
            <p:nvPr/>
          </p:nvSpPr>
          <p:spPr>
            <a:xfrm>
              <a:off x="8532440" y="5157192"/>
              <a:ext cx="148378" cy="1200329"/>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
        <p:nvSpPr>
          <p:cNvPr id="2" name="文本框 1"/>
          <p:cNvSpPr txBox="1"/>
          <p:nvPr/>
        </p:nvSpPr>
        <p:spPr>
          <a:xfrm>
            <a:off x="755575" y="429833"/>
            <a:ext cx="7676905" cy="461665"/>
          </a:xfrm>
          <a:prstGeom prst="rect">
            <a:avLst/>
          </a:prstGeom>
          <a:noFill/>
        </p:spPr>
        <p:txBody>
          <a:bodyPr wrap="square" rtlCol="0">
            <a:spAutoFit/>
          </a:bodyPr>
          <a:lstStyle/>
          <a:p>
            <a:r>
              <a:rPr lang="zh-CN" altLang="en-US" sz="2400" b="1" dirty="0"/>
              <a:t>如表所示，对个体情况进行序数型变量的差异度计算。</a:t>
            </a:r>
            <a:endParaRPr lang="zh-CN" altLang="en-US" sz="2400" b="1" dirty="0"/>
          </a:p>
        </p:txBody>
      </p:sp>
    </p:spTree>
  </p:cSld>
  <p:clrMapOvr>
    <a:masterClrMapping/>
  </p:clrMapOvr>
  <p:transition>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7.2.6 </a:t>
            </a:r>
            <a:r>
              <a:rPr lang="zh-CN" altLang="en-US" sz="3200" b="1" dirty="0">
                <a:effectLst>
                  <a:outerShdw blurRad="38100" dist="38100" dir="2700000" algn="tl">
                    <a:srgbClr val="000000">
                      <a:alpha val="43137"/>
                    </a:srgbClr>
                  </a:outerShdw>
                </a:effectLst>
                <a:latin typeface="宋体" panose="02010600030101010101" pitchFamily="2" charset="-122"/>
              </a:rPr>
              <a:t>比例标度型变量的差异度计算</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590872" y="1341438"/>
            <a:ext cx="8229600" cy="5255914"/>
          </a:xfrm>
        </p:spPr>
        <p:txBody>
          <a:bodyPr/>
          <a:lstStyle/>
          <a:p>
            <a:pPr marL="0" indent="457200">
              <a:lnSpc>
                <a:spcPts val="3500"/>
              </a:lnSpc>
              <a:buNone/>
              <a:defRPr/>
            </a:pPr>
            <a:r>
              <a:rPr lang="zh-CN" altLang="en-US" sz="2400" b="1" dirty="0">
                <a:latin typeface="+mn-ea"/>
              </a:rPr>
              <a:t>比例标度型变量总是取正的度量值，有一个非线性的标度，近似地遵循</a:t>
            </a:r>
            <a:r>
              <a:rPr lang="zh-CN" altLang="en-US" sz="2400" b="1" dirty="0">
                <a:solidFill>
                  <a:srgbClr val="FF0000"/>
                </a:solidFill>
                <a:latin typeface="+mn-ea"/>
              </a:rPr>
              <a:t>指数标度</a:t>
            </a:r>
            <a:r>
              <a:rPr lang="zh-CN" altLang="en-US" sz="2400" b="1" dirty="0">
                <a:latin typeface="+mn-ea"/>
              </a:rPr>
              <a:t>，如：</a:t>
            </a:r>
            <a:r>
              <a:rPr lang="en-US" altLang="zh-CN" sz="2400" b="1" dirty="0" err="1">
                <a:solidFill>
                  <a:srgbClr val="FF0000"/>
                </a:solidFill>
                <a:latin typeface="+mn-ea"/>
              </a:rPr>
              <a:t>Ae</a:t>
            </a:r>
            <a:r>
              <a:rPr lang="en-US" altLang="zh-CN" sz="2400" b="1" baseline="30000" dirty="0" err="1">
                <a:solidFill>
                  <a:srgbClr val="FF0000"/>
                </a:solidFill>
                <a:latin typeface="+mn-ea"/>
              </a:rPr>
              <a:t>BT</a:t>
            </a:r>
            <a:r>
              <a:rPr lang="zh-CN" altLang="en-US" sz="2400" b="1" dirty="0">
                <a:latin typeface="+mn-ea"/>
              </a:rPr>
              <a:t>或</a:t>
            </a:r>
            <a:r>
              <a:rPr lang="en-US" altLang="zh-CN" sz="2400" b="1" dirty="0">
                <a:solidFill>
                  <a:srgbClr val="FF0000"/>
                </a:solidFill>
                <a:latin typeface="+mn-ea"/>
              </a:rPr>
              <a:t>Ae</a:t>
            </a:r>
            <a:r>
              <a:rPr lang="en-US" altLang="zh-CN" sz="2400" b="1" baseline="30000" dirty="0">
                <a:solidFill>
                  <a:srgbClr val="FF0000"/>
                </a:solidFill>
                <a:latin typeface="+mn-ea"/>
              </a:rPr>
              <a:t>-BT</a:t>
            </a:r>
            <a:r>
              <a:rPr lang="zh-CN" altLang="en-US" sz="2400" b="1" dirty="0">
                <a:latin typeface="+mn-ea"/>
              </a:rPr>
              <a:t> （</a:t>
            </a:r>
            <a:r>
              <a:rPr lang="en-US" altLang="zh-CN" sz="2400" b="1" dirty="0">
                <a:latin typeface="+mn-ea"/>
              </a:rPr>
              <a:t>A</a:t>
            </a:r>
            <a:r>
              <a:rPr lang="zh-CN" altLang="en-US" sz="2400" b="1" dirty="0">
                <a:latin typeface="+mn-ea"/>
              </a:rPr>
              <a:t>和</a:t>
            </a:r>
            <a:r>
              <a:rPr lang="en-US" altLang="zh-CN" sz="2400" b="1" dirty="0">
                <a:latin typeface="+mn-ea"/>
              </a:rPr>
              <a:t>B</a:t>
            </a:r>
            <a:r>
              <a:rPr lang="zh-CN" altLang="en-US" sz="2400" b="1" dirty="0">
                <a:latin typeface="+mn-ea"/>
              </a:rPr>
              <a:t>都是正的常数）。</a:t>
            </a:r>
            <a:endParaRPr lang="en-US" altLang="zh-CN" sz="2400" b="1" dirty="0">
              <a:latin typeface="+mn-ea"/>
            </a:endParaRPr>
          </a:p>
          <a:p>
            <a:pPr marL="0" indent="457200">
              <a:lnSpc>
                <a:spcPts val="3500"/>
              </a:lnSpc>
              <a:buFont typeface="Wingdings" panose="05000000000000000000" pitchFamily="2" charset="2"/>
              <a:buNone/>
              <a:defRPr/>
            </a:pPr>
            <a:r>
              <a:rPr lang="zh-CN" altLang="en-US" sz="2400" b="1" dirty="0">
                <a:latin typeface="+mn-ea"/>
              </a:rPr>
              <a:t>计算用比例标度型变量描述的对象之间的差异度，目前有三种方法：</a:t>
            </a:r>
            <a:endParaRPr lang="en-US" altLang="zh-CN" sz="2400" b="1" dirty="0">
              <a:latin typeface="+mn-ea"/>
            </a:endParaRPr>
          </a:p>
          <a:p>
            <a:pPr marL="0" indent="457200">
              <a:lnSpc>
                <a:spcPts val="3500"/>
              </a:lnSpc>
              <a:buClrTx/>
              <a:buNone/>
              <a:defRPr/>
            </a:pPr>
            <a:r>
              <a:rPr lang="zh-CN" altLang="en-US" sz="2400" b="1" dirty="0">
                <a:latin typeface="+mn-ea"/>
              </a:rPr>
              <a:t>（</a:t>
            </a:r>
            <a:r>
              <a:rPr lang="en-US" altLang="zh-CN" sz="2400" b="1" dirty="0">
                <a:latin typeface="+mn-ea"/>
              </a:rPr>
              <a:t>1</a:t>
            </a:r>
            <a:r>
              <a:rPr lang="zh-CN" altLang="en-US" sz="2400" b="1" dirty="0">
                <a:latin typeface="+mn-ea"/>
              </a:rPr>
              <a:t>）采用与处理区间标度变量同样的方法。缺点：标度可能被扭曲。</a:t>
            </a:r>
            <a:endParaRPr lang="en-US" altLang="zh-CN" sz="2400" b="1" dirty="0">
              <a:latin typeface="+mn-ea"/>
            </a:endParaRPr>
          </a:p>
          <a:p>
            <a:pPr marL="0" indent="457200">
              <a:lnSpc>
                <a:spcPts val="3500"/>
              </a:lnSpc>
              <a:buClrTx/>
              <a:buNone/>
              <a:defRPr/>
            </a:pPr>
            <a:r>
              <a:rPr lang="zh-CN" altLang="en-US" sz="2400" b="1" dirty="0">
                <a:latin typeface="+mn-ea"/>
              </a:rPr>
              <a:t>（</a:t>
            </a:r>
            <a:r>
              <a:rPr lang="en-US" altLang="zh-CN" sz="2400" b="1" dirty="0">
                <a:latin typeface="+mn-ea"/>
              </a:rPr>
              <a:t>2</a:t>
            </a:r>
            <a:r>
              <a:rPr lang="zh-CN" altLang="en-US" sz="2400" b="1" dirty="0">
                <a:latin typeface="+mn-ea"/>
              </a:rPr>
              <a:t>）对比例标度型变量进行</a:t>
            </a:r>
            <a:r>
              <a:rPr lang="zh-CN" altLang="en-US" sz="2400" b="1" dirty="0">
                <a:solidFill>
                  <a:srgbClr val="FF0000"/>
                </a:solidFill>
                <a:latin typeface="+mn-ea"/>
              </a:rPr>
              <a:t>对数变换再采用</a:t>
            </a:r>
            <a:r>
              <a:rPr lang="zh-CN" altLang="en-US" sz="2400" b="1" dirty="0">
                <a:latin typeface="+mn-ea"/>
              </a:rPr>
              <a:t>区间标度变量同样胡方法。</a:t>
            </a:r>
            <a:r>
              <a:rPr lang="zh-CN" altLang="en-US" sz="2400" b="1" dirty="0">
                <a:solidFill>
                  <a:srgbClr val="FF0000"/>
                </a:solidFill>
                <a:latin typeface="+mn-ea"/>
              </a:rPr>
              <a:t>例如：</a:t>
            </a:r>
            <a:r>
              <a:rPr lang="en-US" altLang="zh-CN" sz="2400" b="1" dirty="0" err="1">
                <a:solidFill>
                  <a:srgbClr val="FF0000"/>
                </a:solidFill>
                <a:latin typeface="+mn-ea"/>
              </a:rPr>
              <a:t>y</a:t>
            </a:r>
            <a:r>
              <a:rPr lang="en-US" altLang="zh-CN" sz="2400" b="1" baseline="-25000" dirty="0" err="1">
                <a:solidFill>
                  <a:srgbClr val="FF0000"/>
                </a:solidFill>
                <a:latin typeface="+mn-ea"/>
              </a:rPr>
              <a:t>if</a:t>
            </a:r>
            <a:r>
              <a:rPr lang="en-US" altLang="zh-CN" sz="2400" b="1" baseline="-25000" dirty="0">
                <a:solidFill>
                  <a:srgbClr val="FF0000"/>
                </a:solidFill>
                <a:latin typeface="+mn-ea"/>
              </a:rPr>
              <a:t>=log</a:t>
            </a:r>
            <a:r>
              <a:rPr lang="zh-CN" altLang="en-US" sz="2400" b="1" baseline="30000" dirty="0">
                <a:solidFill>
                  <a:srgbClr val="FF0000"/>
                </a:solidFill>
                <a:latin typeface="+mn-ea"/>
              </a:rPr>
              <a:t>（</a:t>
            </a:r>
            <a:r>
              <a:rPr lang="en-US" altLang="zh-CN" sz="2400" b="1" baseline="30000" dirty="0" err="1">
                <a:solidFill>
                  <a:srgbClr val="FF0000"/>
                </a:solidFill>
                <a:latin typeface="+mn-ea"/>
              </a:rPr>
              <a:t>x</a:t>
            </a:r>
            <a:r>
              <a:rPr lang="en-US" altLang="zh-CN" sz="2400" b="1" baseline="-16000" dirty="0" err="1">
                <a:solidFill>
                  <a:srgbClr val="FF0000"/>
                </a:solidFill>
                <a:latin typeface="+mn-ea"/>
              </a:rPr>
              <a:t>if</a:t>
            </a:r>
            <a:r>
              <a:rPr lang="zh-CN" altLang="en-US" sz="2400" b="1" baseline="30000" dirty="0">
                <a:solidFill>
                  <a:srgbClr val="FF0000"/>
                </a:solidFill>
                <a:latin typeface="+mn-ea"/>
              </a:rPr>
              <a:t>）</a:t>
            </a:r>
            <a:r>
              <a:rPr lang="zh-CN" altLang="en-US" sz="2400" b="1" dirty="0">
                <a:latin typeface="+mn-ea"/>
              </a:rPr>
              <a:t>。</a:t>
            </a:r>
            <a:endParaRPr lang="en-US" altLang="zh-CN" sz="2400" b="1" dirty="0">
              <a:latin typeface="+mn-ea"/>
            </a:endParaRPr>
          </a:p>
          <a:p>
            <a:pPr marL="0" indent="457200">
              <a:lnSpc>
                <a:spcPts val="3500"/>
              </a:lnSpc>
              <a:buClrTx/>
              <a:buNone/>
              <a:defRPr/>
            </a:pPr>
            <a:r>
              <a:rPr lang="zh-CN" altLang="en-US" sz="2400" b="1" dirty="0">
                <a:latin typeface="+mn-ea"/>
              </a:rPr>
              <a:t>（</a:t>
            </a:r>
            <a:r>
              <a:rPr lang="en-US" altLang="zh-CN" sz="2400" b="1" dirty="0">
                <a:latin typeface="+mn-ea"/>
              </a:rPr>
              <a:t>3</a:t>
            </a:r>
            <a:r>
              <a:rPr lang="zh-CN" altLang="en-US" sz="2400" b="1" dirty="0">
                <a:latin typeface="+mn-ea"/>
              </a:rPr>
              <a:t>）将</a:t>
            </a:r>
            <a:r>
              <a:rPr lang="en-US" altLang="zh-CN" sz="2400" b="1" dirty="0" err="1">
                <a:latin typeface="+mn-ea"/>
              </a:rPr>
              <a:t>x</a:t>
            </a:r>
            <a:r>
              <a:rPr lang="en-US" altLang="zh-CN" sz="2400" b="1" baseline="-25000" dirty="0" err="1">
                <a:latin typeface="+mn-ea"/>
              </a:rPr>
              <a:t>if</a:t>
            </a:r>
            <a:r>
              <a:rPr lang="zh-CN" altLang="en-US" sz="2400" b="1" dirty="0">
                <a:latin typeface="+mn-ea"/>
              </a:rPr>
              <a:t>看作连续的序数型数据，将其</a:t>
            </a:r>
            <a:r>
              <a:rPr lang="zh-CN" altLang="en-US" sz="2400" b="1" dirty="0">
                <a:solidFill>
                  <a:srgbClr val="FF0000"/>
                </a:solidFill>
                <a:latin typeface="+mn-ea"/>
              </a:rPr>
              <a:t>秩</a:t>
            </a:r>
            <a:r>
              <a:rPr lang="zh-CN" altLang="en-US" sz="2400" b="1" dirty="0">
                <a:latin typeface="+mn-ea"/>
              </a:rPr>
              <a:t>作为区间标度的值来对待。</a:t>
            </a:r>
            <a:endParaRPr lang="en-US" altLang="zh-CN" sz="2400" b="1" dirty="0">
              <a:latin typeface="+mn-ea"/>
            </a:endParaRPr>
          </a:p>
          <a:p>
            <a:pPr marL="0" indent="0">
              <a:lnSpc>
                <a:spcPts val="3500"/>
              </a:lnSpc>
              <a:buFont typeface="Wingdings" panose="05000000000000000000" pitchFamily="2" charset="2"/>
              <a:buNone/>
              <a:defRPr/>
            </a:pPr>
            <a:endParaRPr lang="zh-CN" altLang="en-US" sz="2400" b="1" dirty="0"/>
          </a:p>
        </p:txBody>
      </p:sp>
    </p:spTree>
  </p:cSld>
  <p:clrMapOvr>
    <a:masterClrMapping/>
  </p:clrMapOvr>
  <p:transition>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9"/>
          <p:cNvGraphicFramePr/>
          <p:nvPr/>
        </p:nvGraphicFramePr>
        <p:xfrm>
          <a:off x="509687" y="1419984"/>
          <a:ext cx="8229600" cy="2225040"/>
        </p:xfrm>
        <a:graphic>
          <a:graphicData uri="http://schemas.openxmlformats.org/drawingml/2006/table">
            <a:tbl>
              <a:tblPr firstRow="1" bandRow="1">
                <a:tableStyleId>{D7AC3CCA-C797-4891-BE02-D94E43425B78}</a:tableStyleId>
              </a:tblPr>
              <a:tblGrid>
                <a:gridCol w="4114800"/>
                <a:gridCol w="4114800"/>
              </a:tblGrid>
              <a:tr h="370840">
                <a:tc>
                  <a:txBody>
                    <a:bodyPr/>
                    <a:lstStyle/>
                    <a:p>
                      <a:pPr algn="ctr"/>
                      <a:r>
                        <a:rPr lang="en-US" altLang="zh-CN" dirty="0">
                          <a:latin typeface="Times New Roman" panose="02020603050405020304" pitchFamily="18" charset="0"/>
                          <a:cs typeface="Times New Roman" panose="02020603050405020304" pitchFamily="18" charset="0"/>
                        </a:rPr>
                        <a:t>Object</a:t>
                      </a:r>
                      <a:endParaRPr lang="zh-CN" altLang="en-US" dirty="0">
                        <a:latin typeface="Times New Roman" panose="02020603050405020304" pitchFamily="18" charset="0"/>
                        <a:cs typeface="Times New Roman" panose="02020603050405020304" pitchFamily="18" charset="0"/>
                      </a:endParaRPr>
                    </a:p>
                  </a:txBody>
                  <a:tcPr>
                    <a:solidFill>
                      <a:schemeClr val="bg1">
                        <a:lumMod val="85000"/>
                      </a:schemeClr>
                    </a:solidFill>
                  </a:tcPr>
                </a:tc>
                <a:tc>
                  <a:txBody>
                    <a:bodyPr/>
                    <a:lstStyle/>
                    <a:p>
                      <a:pPr algn="ctr"/>
                      <a:r>
                        <a:rPr lang="en-US" altLang="zh-CN" dirty="0">
                          <a:latin typeface="Times New Roman" panose="02020603050405020304" pitchFamily="18" charset="0"/>
                          <a:cs typeface="Times New Roman" panose="02020603050405020304" pitchFamily="18" charset="0"/>
                        </a:rPr>
                        <a:t>Test2</a:t>
                      </a:r>
                      <a:endParaRPr lang="zh-CN" altLang="en-US" dirty="0">
                        <a:latin typeface="Times New Roman" panose="02020603050405020304" pitchFamily="18" charset="0"/>
                        <a:cs typeface="Times New Roman" panose="02020603050405020304" pitchFamily="18" charset="0"/>
                      </a:endParaRPr>
                    </a:p>
                  </a:txBody>
                  <a:tcPr>
                    <a:solidFill>
                      <a:schemeClr val="bg1">
                        <a:lumMod val="85000"/>
                      </a:schemeClr>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Identifier</a:t>
                      </a:r>
                      <a:endParaRPr lang="en-US" altLang="zh-CN"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Ratio-scaled</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445</a:t>
                      </a:r>
                      <a:endParaRPr lang="en-US" altLang="zh-CN" dirty="0">
                        <a:latin typeface="Times New Roman" panose="02020603050405020304" pitchFamily="18" charset="0"/>
                        <a:cs typeface="Times New Roman" panose="02020603050405020304" pitchFamily="18" charset="0"/>
                      </a:endParaRPr>
                    </a:p>
                  </a:txBody>
                  <a:tcPr>
                    <a:solidFill>
                      <a:schemeClr val="bg1"/>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2</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22</a:t>
                      </a:r>
                      <a:endParaRPr lang="en-US" altLang="zh-CN" dirty="0">
                        <a:latin typeface="Times New Roman" panose="02020603050405020304" pitchFamily="18" charset="0"/>
                        <a:cs typeface="Times New Roman" panose="02020603050405020304" pitchFamily="18" charset="0"/>
                      </a:endParaRPr>
                    </a:p>
                  </a:txBody>
                  <a:tcPr>
                    <a:solidFill>
                      <a:schemeClr val="bg1"/>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3</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164</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r>
              <a:tr h="370840">
                <a:tc>
                  <a:txBody>
                    <a:bodyPr/>
                    <a:lstStyle/>
                    <a:p>
                      <a:pPr algn="ctr"/>
                      <a:r>
                        <a:rPr lang="en-US" altLang="zh-CN" dirty="0">
                          <a:latin typeface="Times New Roman" panose="02020603050405020304" pitchFamily="18" charset="0"/>
                          <a:cs typeface="Times New Roman" panose="02020603050405020304" pitchFamily="18" charset="0"/>
                        </a:rPr>
                        <a:t>4</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altLang="zh-CN" dirty="0">
                          <a:latin typeface="Times New Roman" panose="02020603050405020304" pitchFamily="18" charset="0"/>
                          <a:cs typeface="Times New Roman" panose="02020603050405020304" pitchFamily="18" charset="0"/>
                        </a:rPr>
                        <a:t>1210</a:t>
                      </a:r>
                      <a:endParaRPr lang="zh-CN" altLang="en-US" dirty="0">
                        <a:latin typeface="Times New Roman" panose="02020603050405020304" pitchFamily="18" charset="0"/>
                        <a:cs typeface="Times New Roman" panose="02020603050405020304" pitchFamily="18" charset="0"/>
                      </a:endParaRPr>
                    </a:p>
                  </a:txBody>
                  <a:tcPr>
                    <a:solidFill>
                      <a:schemeClr val="bg1"/>
                    </a:solidFill>
                  </a:tcPr>
                </a:tc>
              </a:tr>
            </a:tbl>
          </a:graphicData>
        </a:graphic>
      </p:graphicFrame>
      <p:sp>
        <p:nvSpPr>
          <p:cNvPr id="5" name="文本框 4"/>
          <p:cNvSpPr txBox="1"/>
          <p:nvPr/>
        </p:nvSpPr>
        <p:spPr>
          <a:xfrm>
            <a:off x="609318" y="3618631"/>
            <a:ext cx="8283162" cy="1682577"/>
          </a:xfrm>
          <a:prstGeom prst="rect">
            <a:avLst/>
          </a:prstGeom>
          <a:noFill/>
        </p:spPr>
        <p:txBody>
          <a:bodyPr wrap="square" rtlCol="0">
            <a:spAutoFit/>
          </a:bodyPr>
          <a:lstStyle/>
          <a:p>
            <a:pPr>
              <a:lnSpc>
                <a:spcPct val="150000"/>
              </a:lnSpc>
            </a:pPr>
            <a:r>
              <a:rPr lang="en-US" altLang="zh-CN" sz="2400" b="1" dirty="0"/>
              <a:t>1</a:t>
            </a:r>
            <a:r>
              <a:rPr lang="zh-CN" altLang="en-US" sz="2400" b="1" dirty="0"/>
              <a:t>）对属性</a:t>
            </a:r>
            <a:r>
              <a:rPr lang="en-US" altLang="zh-CN" sz="2400" b="1" dirty="0"/>
              <a:t>Test2</a:t>
            </a:r>
            <a:r>
              <a:rPr lang="zh-CN" altLang="en-US" sz="2400" b="1" dirty="0"/>
              <a:t>取对数，分别为</a:t>
            </a:r>
            <a:r>
              <a:rPr lang="en-US" altLang="zh-CN" sz="2400" b="1" dirty="0"/>
              <a:t>2.65,1.34,2.21</a:t>
            </a:r>
            <a:r>
              <a:rPr lang="zh-CN" altLang="en-US" sz="2400" b="1" dirty="0"/>
              <a:t>和</a:t>
            </a:r>
            <a:r>
              <a:rPr lang="en-US" altLang="zh-CN" sz="2400" b="1" dirty="0"/>
              <a:t>3.08</a:t>
            </a:r>
            <a:endParaRPr lang="en-US" altLang="zh-CN" sz="2400" b="1" dirty="0"/>
          </a:p>
          <a:p>
            <a:pPr>
              <a:lnSpc>
                <a:spcPct val="150000"/>
              </a:lnSpc>
            </a:pPr>
            <a:r>
              <a:rPr lang="en-US" altLang="zh-CN" sz="2400" b="1" dirty="0"/>
              <a:t>2</a:t>
            </a:r>
            <a:r>
              <a:rPr lang="zh-CN" altLang="en-US" sz="2400" b="1" dirty="0"/>
              <a:t>）利用区间标度变量计算方法，如使用欧几里得距离公式，得到如下相异度矩阵：</a:t>
            </a:r>
            <a:endParaRPr lang="zh-CN" altLang="en-US" sz="2400" b="1" dirty="0"/>
          </a:p>
        </p:txBody>
      </p:sp>
      <p:grpSp>
        <p:nvGrpSpPr>
          <p:cNvPr id="6" name="组合 5"/>
          <p:cNvGrpSpPr/>
          <p:nvPr/>
        </p:nvGrpSpPr>
        <p:grpSpPr>
          <a:xfrm>
            <a:off x="3441756" y="5420101"/>
            <a:ext cx="2318905" cy="1249259"/>
            <a:chOff x="6764553" y="5157192"/>
            <a:chExt cx="2318905" cy="1249259"/>
          </a:xfrm>
        </p:grpSpPr>
        <p:sp>
          <p:nvSpPr>
            <p:cNvPr id="7" name="文本框 6"/>
            <p:cNvSpPr txBox="1"/>
            <p:nvPr/>
          </p:nvSpPr>
          <p:spPr>
            <a:xfrm>
              <a:off x="6829029" y="5157192"/>
              <a:ext cx="2236510" cy="1200329"/>
            </a:xfrm>
            <a:prstGeom prst="rect">
              <a:avLst/>
            </a:prstGeom>
            <a:noFill/>
          </p:spPr>
          <p:txBody>
            <a:bodyPr wrap="none" rtlCol="0">
              <a:spAutoFit/>
            </a:bodyPr>
            <a:lstStyle/>
            <a:p>
              <a:r>
                <a:rPr lang="en-US" altLang="zh-CN" dirty="0"/>
                <a:t>0</a:t>
              </a:r>
              <a:endParaRPr lang="en-US" altLang="zh-CN" dirty="0"/>
            </a:p>
            <a:p>
              <a:r>
                <a:rPr lang="en-US" altLang="zh-CN" dirty="0"/>
                <a:t>1.31   0</a:t>
              </a:r>
              <a:endParaRPr lang="en-US" altLang="zh-CN" dirty="0"/>
            </a:p>
            <a:p>
              <a:r>
                <a:rPr lang="en-US" altLang="zh-CN" dirty="0"/>
                <a:t>0.44  0.87    0</a:t>
              </a:r>
              <a:endParaRPr lang="en-US" altLang="zh-CN" dirty="0"/>
            </a:p>
            <a:p>
              <a:r>
                <a:rPr lang="en-US" altLang="zh-CN" dirty="0"/>
                <a:t>0.43  1.74   0.87   0</a:t>
              </a:r>
              <a:endParaRPr lang="zh-CN" altLang="en-US" dirty="0"/>
            </a:p>
          </p:txBody>
        </p:sp>
        <p:sp>
          <p:nvSpPr>
            <p:cNvPr id="8" name="左中括号 7"/>
            <p:cNvSpPr/>
            <p:nvPr/>
          </p:nvSpPr>
          <p:spPr>
            <a:xfrm>
              <a:off x="6764553" y="5191776"/>
              <a:ext cx="128951" cy="1200330"/>
            </a:xfrm>
            <a:prstGeom prst="lef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sp>
          <p:nvSpPr>
            <p:cNvPr id="9" name="右中括号 8"/>
            <p:cNvSpPr/>
            <p:nvPr/>
          </p:nvSpPr>
          <p:spPr>
            <a:xfrm>
              <a:off x="8935080" y="5206122"/>
              <a:ext cx="148378" cy="1200329"/>
            </a:xfrm>
            <a:prstGeom prst="rightBracket">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zh-CN" altLang="en-US"/>
            </a:p>
          </p:txBody>
        </p:sp>
      </p:grpSp>
      <p:sp>
        <p:nvSpPr>
          <p:cNvPr id="2" name="文本框 1"/>
          <p:cNvSpPr txBox="1"/>
          <p:nvPr/>
        </p:nvSpPr>
        <p:spPr>
          <a:xfrm>
            <a:off x="609318" y="473926"/>
            <a:ext cx="7344816" cy="830997"/>
          </a:xfrm>
          <a:prstGeom prst="rect">
            <a:avLst/>
          </a:prstGeom>
          <a:noFill/>
        </p:spPr>
        <p:txBody>
          <a:bodyPr wrap="square" rtlCol="0">
            <a:spAutoFit/>
          </a:bodyPr>
          <a:lstStyle/>
          <a:p>
            <a:r>
              <a:rPr lang="zh-CN" altLang="en-US" sz="2400" b="1" dirty="0"/>
              <a:t>如表所示，对个体测试结果进行比例标度型变量的差异度计算。</a:t>
            </a:r>
            <a:endParaRPr lang="zh-CN" altLang="en-US" sz="2400" b="1" dirty="0"/>
          </a:p>
        </p:txBody>
      </p:sp>
    </p:spTree>
  </p:cSld>
  <p:clrMapOvr>
    <a:masterClrMapping/>
  </p:clrMapOvr>
  <p:transition>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7.2.7 </a:t>
            </a:r>
            <a:r>
              <a:rPr lang="zh-CN" altLang="en-US" sz="3200" b="1" dirty="0">
                <a:effectLst>
                  <a:outerShdw blurRad="38100" dist="38100" dir="2700000" algn="tl">
                    <a:srgbClr val="000000">
                      <a:alpha val="43137"/>
                    </a:srgbClr>
                  </a:outerShdw>
                </a:effectLst>
                <a:latin typeface="宋体" panose="02010600030101010101" pitchFamily="2" charset="-122"/>
              </a:rPr>
              <a:t>混合类型变量的差异度计算</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371475" y="1268760"/>
            <a:ext cx="8593138" cy="3886200"/>
          </a:xfrm>
        </p:spPr>
        <p:txBody>
          <a:bodyPr/>
          <a:lstStyle/>
          <a:p>
            <a:pPr marL="0" indent="0">
              <a:lnSpc>
                <a:spcPct val="150000"/>
              </a:lnSpc>
              <a:buFont typeface="Wingdings" panose="05000000000000000000" pitchFamily="2" charset="2"/>
              <a:buNone/>
              <a:defRPr/>
            </a:pPr>
            <a:r>
              <a:rPr lang="en-US" altLang="zh-CN" sz="2400" b="1" dirty="0">
                <a:latin typeface="+mn-ea"/>
              </a:rPr>
              <a:t>    </a:t>
            </a:r>
            <a:r>
              <a:rPr lang="zh-CN" altLang="en-US" sz="2400" b="1" dirty="0">
                <a:latin typeface="+mn-ea"/>
              </a:rPr>
              <a:t>一个数据库可能包含区间标度量、对称二元变量、不对称二元变量、标称变量、序数型变量或者比例标度变量。</a:t>
            </a:r>
            <a:endParaRPr lang="en-US" altLang="zh-CN" sz="2400" b="1" dirty="0">
              <a:latin typeface="+mn-ea"/>
            </a:endParaRPr>
          </a:p>
          <a:p>
            <a:pPr marL="0" indent="0">
              <a:lnSpc>
                <a:spcPct val="150000"/>
              </a:lnSpc>
              <a:buClr>
                <a:srgbClr val="00B0F0"/>
              </a:buClr>
              <a:buNone/>
              <a:defRPr/>
            </a:pPr>
            <a:r>
              <a:rPr lang="zh-CN" altLang="en-US" sz="2400" b="1" dirty="0">
                <a:solidFill>
                  <a:srgbClr val="00B0F0"/>
                </a:solidFill>
                <a:effectLst>
                  <a:outerShdw blurRad="38100" dist="38100" dir="2700000" algn="tl">
                    <a:srgbClr val="000000">
                      <a:alpha val="43137"/>
                    </a:srgbClr>
                  </a:outerShdw>
                </a:effectLst>
                <a:latin typeface="+mn-ea"/>
              </a:rPr>
              <a:t>方法一：</a:t>
            </a:r>
            <a:endParaRPr lang="en-US" altLang="zh-CN" sz="2400" b="1" dirty="0">
              <a:solidFill>
                <a:srgbClr val="00B0F0"/>
              </a:solidFill>
              <a:effectLst>
                <a:outerShdw blurRad="38100" dist="38100" dir="2700000" algn="tl">
                  <a:srgbClr val="000000">
                    <a:alpha val="43137"/>
                  </a:srgbClr>
                </a:outerShdw>
              </a:effectLst>
              <a:latin typeface="+mn-ea"/>
            </a:endParaRPr>
          </a:p>
          <a:p>
            <a:pPr marL="0" indent="0">
              <a:lnSpc>
                <a:spcPct val="150000"/>
              </a:lnSpc>
              <a:buClr>
                <a:srgbClr val="00B0F0"/>
              </a:buClr>
              <a:buNone/>
              <a:defRPr/>
            </a:pPr>
            <a:r>
              <a:rPr lang="en-US" altLang="zh-CN" sz="2400" b="1" dirty="0">
                <a:solidFill>
                  <a:srgbClr val="00B0F0"/>
                </a:solidFill>
                <a:effectLst>
                  <a:outerShdw blurRad="38100" dist="38100" dir="2700000" algn="tl">
                    <a:srgbClr val="000000">
                      <a:alpha val="43137"/>
                    </a:srgbClr>
                  </a:outerShdw>
                </a:effectLst>
                <a:latin typeface="+mn-ea"/>
              </a:rPr>
              <a:t>    </a:t>
            </a:r>
            <a:r>
              <a:rPr lang="zh-CN" altLang="en-US" sz="2400" b="1" dirty="0">
                <a:latin typeface="+mn-ea"/>
              </a:rPr>
              <a:t>计算用混合类型变量描述的对象之间的差异度方法是</a:t>
            </a:r>
            <a:r>
              <a:rPr lang="zh-CN" altLang="en-US" sz="2400" b="1" dirty="0">
                <a:solidFill>
                  <a:srgbClr val="FF0000"/>
                </a:solidFill>
                <a:latin typeface="+mn-ea"/>
              </a:rPr>
              <a:t>将变量按类型分组</a:t>
            </a:r>
            <a:r>
              <a:rPr lang="zh-CN" altLang="en-US" sz="2400" b="1" dirty="0">
                <a:latin typeface="+mn-ea"/>
              </a:rPr>
              <a:t>，对每种类型的变量进行</a:t>
            </a:r>
            <a:r>
              <a:rPr lang="zh-CN" altLang="en-US" sz="2400" b="1" dirty="0">
                <a:solidFill>
                  <a:srgbClr val="FF0000"/>
                </a:solidFill>
                <a:latin typeface="+mn-ea"/>
              </a:rPr>
              <a:t>单独的聚类分析</a:t>
            </a:r>
            <a:r>
              <a:rPr lang="zh-CN" altLang="en-US" sz="2400" b="1" dirty="0">
                <a:latin typeface="+mn-ea"/>
              </a:rPr>
              <a:t>。如果在这些分析得到兼容的结果，这种做法是可行的。</a:t>
            </a:r>
            <a:endParaRPr lang="en-US" altLang="zh-CN" sz="2400" b="1" dirty="0">
              <a:latin typeface="+mn-ea"/>
            </a:endParaRPr>
          </a:p>
          <a:p>
            <a:pPr marL="0" indent="0">
              <a:lnSpc>
                <a:spcPct val="150000"/>
              </a:lnSpc>
              <a:buClr>
                <a:srgbClr val="00B0F0"/>
              </a:buClr>
              <a:buNone/>
              <a:defRPr/>
            </a:pPr>
            <a:r>
              <a:rPr lang="zh-CN" altLang="en-US" sz="2400" b="1" dirty="0">
                <a:solidFill>
                  <a:srgbClr val="00B0F0"/>
                </a:solidFill>
                <a:effectLst>
                  <a:outerShdw blurRad="38100" dist="38100" dir="2700000" algn="tl">
                    <a:srgbClr val="000000">
                      <a:alpha val="43137"/>
                    </a:srgbClr>
                  </a:outerShdw>
                </a:effectLst>
                <a:latin typeface="+mn-ea"/>
              </a:rPr>
              <a:t>方法二：</a:t>
            </a:r>
            <a:endParaRPr lang="en-US" altLang="zh-CN" sz="2400" b="1" dirty="0">
              <a:solidFill>
                <a:srgbClr val="00B0F0"/>
              </a:solidFill>
              <a:effectLst>
                <a:outerShdw blurRad="38100" dist="38100" dir="2700000" algn="tl">
                  <a:srgbClr val="000000">
                    <a:alpha val="43137"/>
                  </a:srgbClr>
                </a:outerShdw>
              </a:effectLst>
              <a:latin typeface="+mn-ea"/>
            </a:endParaRPr>
          </a:p>
          <a:p>
            <a:pPr marL="0" indent="0">
              <a:lnSpc>
                <a:spcPct val="150000"/>
              </a:lnSpc>
              <a:buClr>
                <a:srgbClr val="00B0F0"/>
              </a:buClr>
              <a:buNone/>
              <a:defRPr/>
            </a:pPr>
            <a:r>
              <a:rPr lang="en-US" altLang="zh-CN" sz="2400" b="1" dirty="0">
                <a:solidFill>
                  <a:srgbClr val="00B0F0"/>
                </a:solidFill>
                <a:effectLst>
                  <a:outerShdw blurRad="38100" dist="38100" dir="2700000" algn="tl">
                    <a:srgbClr val="000000">
                      <a:alpha val="43137"/>
                    </a:srgbClr>
                  </a:outerShdw>
                </a:effectLst>
                <a:latin typeface="+mn-ea"/>
              </a:rPr>
              <a:t>    </a:t>
            </a:r>
            <a:r>
              <a:rPr lang="zh-CN" altLang="en-US" sz="2400" b="1" dirty="0">
                <a:latin typeface="+mn-ea"/>
              </a:rPr>
              <a:t>将所有变量一起处理，只进行一次聚类分析。将不同意义的变量转换到</a:t>
            </a:r>
            <a:r>
              <a:rPr lang="zh-CN" altLang="en-US" sz="2400" b="1" dirty="0">
                <a:solidFill>
                  <a:srgbClr val="FF0000"/>
                </a:solidFill>
                <a:latin typeface="+mn-ea"/>
              </a:rPr>
              <a:t>共同的值域区间</a:t>
            </a:r>
            <a:r>
              <a:rPr lang="en-US" altLang="zh-CN" sz="2400" b="1" dirty="0">
                <a:latin typeface="+mn-ea"/>
              </a:rPr>
              <a:t>[0.0,1.0]</a:t>
            </a:r>
            <a:r>
              <a:rPr lang="zh-CN" altLang="en-US" sz="2400" b="1" dirty="0">
                <a:latin typeface="+mn-ea"/>
              </a:rPr>
              <a:t>上。</a:t>
            </a:r>
            <a:endParaRPr lang="zh-CN" altLang="en-US" sz="2400" b="1" dirty="0">
              <a:latin typeface="+mn-ea"/>
            </a:endParaRPr>
          </a:p>
          <a:p>
            <a:pPr marL="0" indent="0">
              <a:lnSpc>
                <a:spcPct val="150000"/>
              </a:lnSpc>
              <a:buFont typeface="Wingdings" panose="05000000000000000000" pitchFamily="2" charset="2"/>
              <a:buNone/>
              <a:defRPr/>
            </a:pPr>
            <a:endParaRPr lang="zh-CN" altLang="en-US" sz="2400" b="1" dirty="0"/>
          </a:p>
        </p:txBody>
      </p:sp>
    </p:spTree>
  </p:cSld>
  <p:clrMapOvr>
    <a:masterClrMapping/>
  </p:clrMapOvr>
  <p:transition>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95536" y="692696"/>
                <a:ext cx="8229600" cy="3886200"/>
              </a:xfrm>
            </p:spPr>
            <p:txBody>
              <a:bodyPr/>
              <a:lstStyle/>
              <a:p>
                <a:pPr marL="0" indent="0">
                  <a:lnSpc>
                    <a:spcPct val="150000"/>
                  </a:lnSpc>
                  <a:buNone/>
                </a:pPr>
                <a:r>
                  <a:rPr lang="en-US" altLang="zh-CN" sz="2400" b="1" dirty="0">
                    <a:solidFill>
                      <a:schemeClr val="tx1"/>
                    </a:solidFill>
                    <a:latin typeface="+mn-ea"/>
                  </a:rPr>
                  <a:t>    </a:t>
                </a:r>
                <a:r>
                  <a:rPr lang="zh-CN" altLang="en-US" sz="2400" b="1" dirty="0">
                    <a:solidFill>
                      <a:schemeClr val="tx1"/>
                    </a:solidFill>
                    <a:latin typeface="+mn-ea"/>
                  </a:rPr>
                  <a:t>假设数据集包含</a:t>
                </a:r>
                <a:r>
                  <a:rPr lang="en-US" altLang="zh-CN" sz="2400" b="1" dirty="0">
                    <a:solidFill>
                      <a:srgbClr val="FF0000"/>
                    </a:solidFill>
                    <a:latin typeface="+mn-ea"/>
                  </a:rPr>
                  <a:t>p</a:t>
                </a:r>
                <a:r>
                  <a:rPr lang="zh-CN" altLang="en-US" sz="2400" b="1" dirty="0">
                    <a:solidFill>
                      <a:srgbClr val="FF0000"/>
                    </a:solidFill>
                    <a:latin typeface="+mn-ea"/>
                  </a:rPr>
                  <a:t>个不同类型的变量</a:t>
                </a:r>
                <a:r>
                  <a:rPr lang="zh-CN" altLang="en-US" sz="2400" b="1" dirty="0">
                    <a:solidFill>
                      <a:schemeClr val="tx1"/>
                    </a:solidFill>
                    <a:latin typeface="+mn-ea"/>
                  </a:rPr>
                  <a:t>，对象</a:t>
                </a:r>
                <a:r>
                  <a:rPr lang="en-US" altLang="zh-CN" sz="2400" b="1" dirty="0" err="1">
                    <a:solidFill>
                      <a:schemeClr val="tx1"/>
                    </a:solidFill>
                    <a:latin typeface="+mn-ea"/>
                  </a:rPr>
                  <a:t>i</a:t>
                </a:r>
                <a:r>
                  <a:rPr lang="zh-CN" altLang="en-US" sz="2400" b="1" dirty="0">
                    <a:solidFill>
                      <a:schemeClr val="tx1"/>
                    </a:solidFill>
                    <a:latin typeface="+mn-ea"/>
                  </a:rPr>
                  <a:t>和对象</a:t>
                </a:r>
                <a:r>
                  <a:rPr lang="en-US" altLang="zh-CN" sz="2400" b="1" dirty="0">
                    <a:solidFill>
                      <a:schemeClr val="tx1"/>
                    </a:solidFill>
                    <a:latin typeface="+mn-ea"/>
                  </a:rPr>
                  <a:t>j</a:t>
                </a:r>
                <a:r>
                  <a:rPr lang="zh-CN" altLang="en-US" sz="2400" b="1" dirty="0">
                    <a:solidFill>
                      <a:schemeClr val="tx1"/>
                    </a:solidFill>
                    <a:latin typeface="+mn-ea"/>
                  </a:rPr>
                  <a:t>之间差异度</a:t>
                </a:r>
                <a:r>
                  <a:rPr lang="en-US" altLang="zh-CN" sz="2400" b="1" dirty="0">
                    <a:solidFill>
                      <a:schemeClr val="tx1"/>
                    </a:solidFill>
                    <a:latin typeface="+mn-ea"/>
                  </a:rPr>
                  <a:t>d(</a:t>
                </a:r>
                <a:r>
                  <a:rPr lang="en-US" altLang="zh-CN" sz="2400" b="1" dirty="0" err="1">
                    <a:solidFill>
                      <a:schemeClr val="tx1"/>
                    </a:solidFill>
                    <a:latin typeface="+mn-ea"/>
                  </a:rPr>
                  <a:t>i,j</a:t>
                </a:r>
                <a:r>
                  <a:rPr lang="en-US" altLang="zh-CN" sz="2400" b="1" dirty="0">
                    <a:solidFill>
                      <a:schemeClr val="tx1"/>
                    </a:solidFill>
                    <a:latin typeface="+mn-ea"/>
                  </a:rPr>
                  <a:t>)</a:t>
                </a:r>
                <a:r>
                  <a:rPr lang="zh-CN" altLang="en-US" sz="2400" b="1" dirty="0">
                    <a:solidFill>
                      <a:schemeClr val="tx1"/>
                    </a:solidFill>
                    <a:latin typeface="+mn-ea"/>
                  </a:rPr>
                  <a:t>定义为：</a:t>
                </a:r>
                <a:endParaRPr lang="en-US" altLang="zh-CN" sz="2400" b="1" dirty="0">
                  <a:solidFill>
                    <a:schemeClr val="tx1"/>
                  </a:solidFill>
                  <a:latin typeface="+mn-ea"/>
                </a:endParaRPr>
              </a:p>
              <a:p>
                <a:pPr marL="0" indent="0">
                  <a:lnSpc>
                    <a:spcPct val="150000"/>
                  </a:lnSpc>
                  <a:buNone/>
                </a:pPr>
                <a14:m>
                  <m:oMathPara xmlns:m="http://schemas.openxmlformats.org/officeDocument/2006/math">
                    <m:oMathParaPr>
                      <m:jc m:val="centerGroup"/>
                    </m:oMathParaPr>
                    <m:oMath xmlns:m="http://schemas.openxmlformats.org/officeDocument/2006/math">
                      <m:r>
                        <a:rPr lang="en-US" altLang="zh-CN" sz="2400" b="1" i="1" dirty="0" smtClean="0">
                          <a:solidFill>
                            <a:schemeClr val="tx1"/>
                          </a:solidFill>
                          <a:latin typeface="Cambria Math" panose="02040503050406030204" pitchFamily="18" charset="0"/>
                        </a:rPr>
                        <m:t>𝐝</m:t>
                      </m:r>
                      <m:d>
                        <m:dPr>
                          <m:ctrlPr>
                            <a:rPr lang="en-US" altLang="zh-CN" sz="2400" b="1" i="1" dirty="0">
                              <a:solidFill>
                                <a:schemeClr val="tx1"/>
                              </a:solidFill>
                              <a:latin typeface="Cambria Math" panose="02040503050406030204" pitchFamily="18" charset="0"/>
                            </a:rPr>
                          </m:ctrlPr>
                        </m:dPr>
                        <m:e>
                          <m:r>
                            <a:rPr lang="en-US" altLang="zh-CN" sz="2400" b="1" i="1" dirty="0" smtClean="0">
                              <a:solidFill>
                                <a:schemeClr val="tx1"/>
                              </a:solidFill>
                              <a:latin typeface="Cambria Math" panose="02040503050406030204" pitchFamily="18" charset="0"/>
                            </a:rPr>
                            <m:t>𝒊</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𝒋</m:t>
                          </m:r>
                        </m:e>
                      </m:d>
                      <m:r>
                        <a:rPr lang="en-US" altLang="zh-CN" sz="2400" b="1" i="1" dirty="0" smtClean="0">
                          <a:solidFill>
                            <a:schemeClr val="tx1"/>
                          </a:solidFill>
                          <a:latin typeface="Cambria Math" panose="02040503050406030204" pitchFamily="18" charset="0"/>
                        </a:rPr>
                        <m:t>=</m:t>
                      </m:r>
                      <m:f>
                        <m:fPr>
                          <m:type m:val="lin"/>
                          <m:ctrlPr>
                            <a:rPr lang="en-US" altLang="zh-CN" sz="2400" b="1" i="1" dirty="0">
                              <a:solidFill>
                                <a:schemeClr val="tx1"/>
                              </a:solidFill>
                              <a:latin typeface="Cambria Math" panose="02040503050406030204" pitchFamily="18" charset="0"/>
                            </a:rPr>
                          </m:ctrlPr>
                        </m:fPr>
                        <m:num>
                          <m:nary>
                            <m:naryPr>
                              <m:chr m:val="∑"/>
                              <m:ctrlPr>
                                <a:rPr lang="en-US" altLang="zh-CN" sz="2400" b="1" i="1" dirty="0">
                                  <a:solidFill>
                                    <a:schemeClr val="tx1"/>
                                  </a:solidFill>
                                  <a:latin typeface="Cambria Math" panose="02040503050406030204" pitchFamily="18" charset="0"/>
                                </a:rPr>
                              </m:ctrlPr>
                            </m:naryPr>
                            <m:sub>
                              <m:r>
                                <m:rPr>
                                  <m:brk m:alnAt="23"/>
                                </m:rPr>
                                <a:rPr lang="en-US" altLang="zh-CN" sz="2400" b="1" i="1" dirty="0" smtClean="0">
                                  <a:solidFill>
                                    <a:schemeClr val="tx1"/>
                                  </a:solidFill>
                                  <a:latin typeface="Cambria Math" panose="02040503050406030204" pitchFamily="18" charset="0"/>
                                </a:rPr>
                                <m:t>𝒇</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𝟏</m:t>
                              </m:r>
                            </m:sub>
                            <m:sup>
                              <m:r>
                                <a:rPr lang="en-US" altLang="zh-CN" sz="2400" b="1" i="1" dirty="0" smtClean="0">
                                  <a:solidFill>
                                    <a:schemeClr val="tx1"/>
                                  </a:solidFill>
                                  <a:latin typeface="Cambria Math" panose="02040503050406030204" pitchFamily="18" charset="0"/>
                                </a:rPr>
                                <m:t>𝒑</m:t>
                              </m:r>
                            </m:sup>
                            <m:e>
                              <m:sSubSup>
                                <m:sSubSupPr>
                                  <m:ctrlPr>
                                    <a:rPr lang="en-US" altLang="zh-CN" sz="2400" b="1" i="1" dirty="0">
                                      <a:solidFill>
                                        <a:schemeClr val="tx1"/>
                                      </a:solidFill>
                                      <a:latin typeface="Cambria Math" panose="02040503050406030204" pitchFamily="18" charset="0"/>
                                    </a:rPr>
                                  </m:ctrlPr>
                                </m:sSubSupPr>
                                <m:e>
                                  <m:r>
                                    <a:rPr lang="zh-CN" altLang="en-US" sz="2400" b="1" i="1" dirty="0" smtClean="0">
                                      <a:solidFill>
                                        <a:schemeClr val="tx1"/>
                                      </a:solidFill>
                                      <a:latin typeface="Cambria Math" panose="02040503050406030204" pitchFamily="18" charset="0"/>
                                    </a:rPr>
                                    <m:t>𝜹</m:t>
                                  </m:r>
                                </m:e>
                                <m:sub>
                                  <m:r>
                                    <a:rPr lang="en-US" altLang="zh-CN" sz="2400" b="1" i="1" dirty="0" smtClean="0">
                                      <a:solidFill>
                                        <a:schemeClr val="tx1"/>
                                      </a:solidFill>
                                      <a:latin typeface="Cambria Math" panose="02040503050406030204" pitchFamily="18" charset="0"/>
                                    </a:rPr>
                                    <m:t>𝒊𝒋</m:t>
                                  </m:r>
                                </m:sub>
                                <m:sup>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𝒇</m:t>
                                  </m:r>
                                  <m:r>
                                    <a:rPr lang="en-US" altLang="zh-CN" sz="2400" b="1" i="1" dirty="0" smtClean="0">
                                      <a:solidFill>
                                        <a:schemeClr val="tx1"/>
                                      </a:solidFill>
                                      <a:latin typeface="Cambria Math" panose="02040503050406030204" pitchFamily="18" charset="0"/>
                                    </a:rPr>
                                    <m:t>)</m:t>
                                  </m:r>
                                </m:sup>
                              </m:sSubSup>
                            </m:e>
                          </m:nary>
                          <m:sSubSup>
                            <m:sSubSupPr>
                              <m:ctrlPr>
                                <a:rPr lang="en-US" altLang="zh-CN" sz="2400" b="1" i="1" dirty="0">
                                  <a:solidFill>
                                    <a:schemeClr val="tx1"/>
                                  </a:solidFill>
                                  <a:latin typeface="Cambria Math" panose="02040503050406030204" pitchFamily="18" charset="0"/>
                                </a:rPr>
                              </m:ctrlPr>
                            </m:sSubSupPr>
                            <m:e>
                              <m:r>
                                <a:rPr lang="en-US" altLang="zh-CN" sz="2400" b="1" i="1" dirty="0" smtClean="0">
                                  <a:solidFill>
                                    <a:schemeClr val="tx1"/>
                                  </a:solidFill>
                                  <a:latin typeface="Cambria Math" panose="02040503050406030204" pitchFamily="18" charset="0"/>
                                </a:rPr>
                                <m:t>𝒅</m:t>
                              </m:r>
                            </m:e>
                            <m:sub>
                              <m:r>
                                <a:rPr lang="en-US" altLang="zh-CN" sz="2400" b="1" i="1" dirty="0" smtClean="0">
                                  <a:solidFill>
                                    <a:schemeClr val="tx1"/>
                                  </a:solidFill>
                                  <a:latin typeface="Cambria Math" panose="02040503050406030204" pitchFamily="18" charset="0"/>
                                </a:rPr>
                                <m:t>𝒊𝒋</m:t>
                              </m:r>
                            </m:sub>
                            <m:sup>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𝒇</m:t>
                              </m:r>
                              <m:r>
                                <a:rPr lang="en-US" altLang="zh-CN" sz="2400" b="1" i="1" dirty="0" smtClean="0">
                                  <a:solidFill>
                                    <a:schemeClr val="tx1"/>
                                  </a:solidFill>
                                  <a:latin typeface="Cambria Math" panose="02040503050406030204" pitchFamily="18" charset="0"/>
                                </a:rPr>
                                <m:t>)</m:t>
                              </m:r>
                            </m:sup>
                          </m:sSubSup>
                        </m:num>
                        <m:den>
                          <m:nary>
                            <m:naryPr>
                              <m:chr m:val="∑"/>
                              <m:ctrlPr>
                                <a:rPr lang="en-US" altLang="zh-CN" sz="2400" b="1" i="1" dirty="0">
                                  <a:solidFill>
                                    <a:schemeClr val="tx1"/>
                                  </a:solidFill>
                                  <a:latin typeface="Cambria Math" panose="02040503050406030204" pitchFamily="18" charset="0"/>
                                </a:rPr>
                              </m:ctrlPr>
                            </m:naryPr>
                            <m:sub>
                              <m:r>
                                <m:rPr>
                                  <m:brk m:alnAt="23"/>
                                </m:rPr>
                                <a:rPr lang="en-US" altLang="zh-CN" sz="2400" b="1" i="1" dirty="0" smtClean="0">
                                  <a:solidFill>
                                    <a:schemeClr val="tx1"/>
                                  </a:solidFill>
                                  <a:latin typeface="Cambria Math" panose="02040503050406030204" pitchFamily="18" charset="0"/>
                                </a:rPr>
                                <m:t>𝒇</m:t>
                              </m:r>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𝟏</m:t>
                              </m:r>
                            </m:sub>
                            <m:sup>
                              <m:r>
                                <a:rPr lang="en-US" altLang="zh-CN" sz="2400" b="1" i="1" dirty="0" smtClean="0">
                                  <a:solidFill>
                                    <a:schemeClr val="tx1"/>
                                  </a:solidFill>
                                  <a:latin typeface="Cambria Math" panose="02040503050406030204" pitchFamily="18" charset="0"/>
                                </a:rPr>
                                <m:t>𝒑</m:t>
                              </m:r>
                            </m:sup>
                            <m:e>
                              <m:sSubSup>
                                <m:sSubSupPr>
                                  <m:ctrlPr>
                                    <a:rPr lang="en-US" altLang="zh-CN" sz="2400" b="1" i="1" dirty="0">
                                      <a:solidFill>
                                        <a:schemeClr val="tx1"/>
                                      </a:solidFill>
                                      <a:latin typeface="Cambria Math" panose="02040503050406030204" pitchFamily="18" charset="0"/>
                                    </a:rPr>
                                  </m:ctrlPr>
                                </m:sSubSupPr>
                                <m:e>
                                  <m:r>
                                    <a:rPr lang="zh-CN" altLang="en-US" sz="2400" b="1" i="1" dirty="0" smtClean="0">
                                      <a:solidFill>
                                        <a:schemeClr val="tx1"/>
                                      </a:solidFill>
                                      <a:latin typeface="Cambria Math" panose="02040503050406030204" pitchFamily="18" charset="0"/>
                                    </a:rPr>
                                    <m:t>𝜹</m:t>
                                  </m:r>
                                </m:e>
                                <m:sub>
                                  <m:r>
                                    <a:rPr lang="en-US" altLang="zh-CN" sz="2400" b="1" i="1" dirty="0" smtClean="0">
                                      <a:solidFill>
                                        <a:schemeClr val="tx1"/>
                                      </a:solidFill>
                                      <a:latin typeface="Cambria Math" panose="02040503050406030204" pitchFamily="18" charset="0"/>
                                    </a:rPr>
                                    <m:t>𝒊𝒋</m:t>
                                  </m:r>
                                </m:sub>
                                <m:sup>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𝒇</m:t>
                                  </m:r>
                                  <m:r>
                                    <a:rPr lang="en-US" altLang="zh-CN" sz="2400" b="1" i="1" dirty="0" smtClean="0">
                                      <a:solidFill>
                                        <a:schemeClr val="tx1"/>
                                      </a:solidFill>
                                      <a:latin typeface="Cambria Math" panose="02040503050406030204" pitchFamily="18" charset="0"/>
                                    </a:rPr>
                                    <m:t>)</m:t>
                                  </m:r>
                                </m:sup>
                              </m:sSubSup>
                            </m:e>
                          </m:nary>
                        </m:den>
                      </m:f>
                    </m:oMath>
                  </m:oMathPara>
                </a14:m>
                <a:endParaRPr lang="en-US" altLang="zh-CN" sz="2400" b="1" dirty="0">
                  <a:solidFill>
                    <a:schemeClr val="tx1"/>
                  </a:solidFill>
                  <a:latin typeface="+mn-ea"/>
                </a:endParaRPr>
              </a:p>
              <a:p>
                <a:pPr marL="0" indent="0">
                  <a:lnSpc>
                    <a:spcPct val="150000"/>
                  </a:lnSpc>
                  <a:buNone/>
                </a:pPr>
                <a:r>
                  <a:rPr lang="en-US" altLang="zh-CN" sz="2400" b="1" dirty="0">
                    <a:solidFill>
                      <a:schemeClr val="tx1"/>
                    </a:solidFill>
                    <a:latin typeface="+mn-ea"/>
                  </a:rPr>
                  <a:t>    </a:t>
                </a:r>
                <a:r>
                  <a:rPr lang="zh-CN" altLang="en-US" sz="2400" b="1" dirty="0">
                    <a:solidFill>
                      <a:schemeClr val="tx1"/>
                    </a:solidFill>
                    <a:latin typeface="+mn-ea"/>
                  </a:rPr>
                  <a:t>其中，如果</a:t>
                </a:r>
                <a:r>
                  <a:rPr lang="en-US" altLang="zh-CN" sz="2400" b="1" dirty="0" err="1">
                    <a:solidFill>
                      <a:schemeClr val="tx1"/>
                    </a:solidFill>
                    <a:latin typeface="+mn-ea"/>
                  </a:rPr>
                  <a:t>x</a:t>
                </a:r>
                <a:r>
                  <a:rPr lang="en-US" altLang="zh-CN" sz="2400" b="1" baseline="-25000" dirty="0" err="1">
                    <a:solidFill>
                      <a:schemeClr val="tx1"/>
                    </a:solidFill>
                    <a:latin typeface="+mn-ea"/>
                  </a:rPr>
                  <a:t>if</a:t>
                </a:r>
                <a:r>
                  <a:rPr lang="zh-CN" altLang="en-US" sz="2400" b="1" dirty="0">
                    <a:solidFill>
                      <a:schemeClr val="tx1"/>
                    </a:solidFill>
                    <a:latin typeface="+mn-ea"/>
                  </a:rPr>
                  <a:t>或者</a:t>
                </a:r>
                <a:r>
                  <a:rPr lang="en-US" altLang="zh-CN" sz="2400" b="1" dirty="0">
                    <a:solidFill>
                      <a:schemeClr val="tx1"/>
                    </a:solidFill>
                    <a:latin typeface="+mn-ea"/>
                  </a:rPr>
                  <a:t>x</a:t>
                </a:r>
                <a:r>
                  <a:rPr lang="en-US" altLang="zh-CN" sz="2400" b="1" baseline="-25000" dirty="0">
                    <a:solidFill>
                      <a:schemeClr val="tx1"/>
                    </a:solidFill>
                    <a:latin typeface="+mn-ea"/>
                  </a:rPr>
                  <a:t>jf</a:t>
                </a:r>
                <a:r>
                  <a:rPr lang="zh-CN" altLang="en-US" sz="2400" b="1" dirty="0">
                    <a:solidFill>
                      <a:schemeClr val="tx1"/>
                    </a:solidFill>
                    <a:latin typeface="+mn-ea"/>
                  </a:rPr>
                  <a:t>缺失，或者</a:t>
                </a:r>
                <a:r>
                  <a:rPr lang="en-US" altLang="zh-CN" sz="2400" b="1" dirty="0" err="1">
                    <a:solidFill>
                      <a:schemeClr val="tx1"/>
                    </a:solidFill>
                    <a:latin typeface="+mn-ea"/>
                  </a:rPr>
                  <a:t>x</a:t>
                </a:r>
                <a:r>
                  <a:rPr lang="en-US" altLang="zh-CN" sz="2400" b="1" baseline="-25000" dirty="0" err="1">
                    <a:solidFill>
                      <a:schemeClr val="tx1"/>
                    </a:solidFill>
                    <a:latin typeface="+mn-ea"/>
                  </a:rPr>
                  <a:t>if</a:t>
                </a:r>
                <a:r>
                  <a:rPr lang="en-US" altLang="zh-CN" sz="2400" b="1" dirty="0">
                    <a:solidFill>
                      <a:schemeClr val="tx1"/>
                    </a:solidFill>
                    <a:latin typeface="+mn-ea"/>
                  </a:rPr>
                  <a:t>= x</a:t>
                </a:r>
                <a:r>
                  <a:rPr lang="en-US" altLang="zh-CN" sz="2400" b="1" baseline="-25000" dirty="0">
                    <a:solidFill>
                      <a:schemeClr val="tx1"/>
                    </a:solidFill>
                    <a:latin typeface="+mn-ea"/>
                  </a:rPr>
                  <a:t>jf </a:t>
                </a:r>
                <a:r>
                  <a:rPr lang="en-US" altLang="zh-CN" sz="2400" b="1" dirty="0">
                    <a:solidFill>
                      <a:schemeClr val="tx1"/>
                    </a:solidFill>
                    <a:latin typeface="+mn-ea"/>
                  </a:rPr>
                  <a:t>=0</a:t>
                </a:r>
                <a:r>
                  <a:rPr lang="zh-CN" altLang="en-US" sz="2400" b="1" dirty="0">
                    <a:solidFill>
                      <a:schemeClr val="tx1"/>
                    </a:solidFill>
                    <a:latin typeface="+mn-ea"/>
                  </a:rPr>
                  <a:t>，且变量</a:t>
                </a:r>
                <a:r>
                  <a:rPr lang="en-US" altLang="zh-CN" sz="2400" b="1" dirty="0">
                    <a:solidFill>
                      <a:schemeClr val="tx1"/>
                    </a:solidFill>
                    <a:latin typeface="+mn-ea"/>
                  </a:rPr>
                  <a:t>f</a:t>
                </a:r>
                <a:r>
                  <a:rPr lang="zh-CN" altLang="en-US" sz="2400" b="1" dirty="0">
                    <a:solidFill>
                      <a:schemeClr val="tx1"/>
                    </a:solidFill>
                    <a:latin typeface="+mn-ea"/>
                  </a:rPr>
                  <a:t>是不对称的二元变量，则指示项</a:t>
                </a:r>
                <a14:m>
                  <m:oMath xmlns:m="http://schemas.openxmlformats.org/officeDocument/2006/math">
                    <m:sSubSup>
                      <m:sSubSupPr>
                        <m:ctrlPr>
                          <a:rPr lang="en-US" altLang="zh-CN" sz="2400" b="1" i="1" dirty="0">
                            <a:solidFill>
                              <a:schemeClr val="tx1"/>
                            </a:solidFill>
                            <a:latin typeface="Cambria Math" panose="02040503050406030204" pitchFamily="18" charset="0"/>
                          </a:rPr>
                        </m:ctrlPr>
                      </m:sSubSupPr>
                      <m:e>
                        <m:r>
                          <a:rPr lang="zh-CN" altLang="en-US" sz="2400" b="1" i="1" dirty="0" smtClean="0">
                            <a:solidFill>
                              <a:schemeClr val="tx1"/>
                            </a:solidFill>
                            <a:latin typeface="Cambria Math" panose="02040503050406030204" pitchFamily="18" charset="0"/>
                          </a:rPr>
                          <m:t>𝜹</m:t>
                        </m:r>
                      </m:e>
                      <m:sub>
                        <m:r>
                          <a:rPr lang="en-US" altLang="zh-CN" sz="2400" b="1" i="1" dirty="0" smtClean="0">
                            <a:solidFill>
                              <a:schemeClr val="tx1"/>
                            </a:solidFill>
                            <a:latin typeface="Cambria Math" panose="02040503050406030204" pitchFamily="18" charset="0"/>
                          </a:rPr>
                          <m:t>𝒊𝒋</m:t>
                        </m:r>
                      </m:sub>
                      <m:sup>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𝒇</m:t>
                        </m:r>
                        <m:r>
                          <a:rPr lang="en-US" altLang="zh-CN" sz="2400" b="1" i="1" dirty="0" smtClean="0">
                            <a:solidFill>
                              <a:schemeClr val="tx1"/>
                            </a:solidFill>
                            <a:latin typeface="Cambria Math" panose="02040503050406030204" pitchFamily="18" charset="0"/>
                          </a:rPr>
                          <m:t>)</m:t>
                        </m:r>
                      </m:sup>
                    </m:sSubSup>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𝟎</m:t>
                    </m:r>
                  </m:oMath>
                </a14:m>
                <a:r>
                  <a:rPr lang="zh-CN" altLang="en-US" sz="2400" b="1" dirty="0">
                    <a:solidFill>
                      <a:schemeClr val="tx1"/>
                    </a:solidFill>
                    <a:latin typeface="+mn-ea"/>
                  </a:rPr>
                  <a:t>，否则</a:t>
                </a:r>
                <a14:m>
                  <m:oMath xmlns:m="http://schemas.openxmlformats.org/officeDocument/2006/math">
                    <m:sSubSup>
                      <m:sSubSupPr>
                        <m:ctrlPr>
                          <a:rPr lang="en-US" altLang="zh-CN" sz="2400" b="1" i="1" dirty="0">
                            <a:solidFill>
                              <a:schemeClr val="tx1"/>
                            </a:solidFill>
                            <a:latin typeface="Cambria Math" panose="02040503050406030204" pitchFamily="18" charset="0"/>
                          </a:rPr>
                        </m:ctrlPr>
                      </m:sSubSupPr>
                      <m:e>
                        <m:r>
                          <a:rPr lang="zh-CN" altLang="en-US" sz="2400" b="1" i="1" dirty="0" smtClean="0">
                            <a:solidFill>
                              <a:schemeClr val="tx1"/>
                            </a:solidFill>
                            <a:latin typeface="Cambria Math" panose="02040503050406030204" pitchFamily="18" charset="0"/>
                          </a:rPr>
                          <m:t>𝜹</m:t>
                        </m:r>
                      </m:e>
                      <m:sub>
                        <m:r>
                          <a:rPr lang="en-US" altLang="zh-CN" sz="2400" b="1" i="1" dirty="0" smtClean="0">
                            <a:solidFill>
                              <a:schemeClr val="tx1"/>
                            </a:solidFill>
                            <a:latin typeface="Cambria Math" panose="02040503050406030204" pitchFamily="18" charset="0"/>
                          </a:rPr>
                          <m:t>𝒊𝒋</m:t>
                        </m:r>
                      </m:sub>
                      <m:sup>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𝒇</m:t>
                        </m:r>
                        <m:r>
                          <a:rPr lang="en-US" altLang="zh-CN" sz="2400" b="1" i="1" dirty="0" smtClean="0">
                            <a:solidFill>
                              <a:schemeClr val="tx1"/>
                            </a:solidFill>
                            <a:latin typeface="Cambria Math" panose="02040503050406030204" pitchFamily="18" charset="0"/>
                          </a:rPr>
                          <m:t>)</m:t>
                        </m:r>
                      </m:sup>
                    </m:sSubSup>
                    <m:r>
                      <a:rPr lang="en-US" altLang="zh-CN" sz="2400" b="1" i="1" dirty="0" smtClean="0">
                        <a:solidFill>
                          <a:schemeClr val="tx1"/>
                        </a:solidFill>
                        <a:latin typeface="Cambria Math" panose="02040503050406030204" pitchFamily="18" charset="0"/>
                      </a:rPr>
                      <m:t>=</m:t>
                    </m:r>
                    <m:r>
                      <a:rPr lang="en-US" altLang="zh-CN" sz="2400" b="1" i="1" dirty="0" smtClean="0">
                        <a:solidFill>
                          <a:schemeClr val="tx1"/>
                        </a:solidFill>
                        <a:latin typeface="Cambria Math" panose="02040503050406030204" pitchFamily="18" charset="0"/>
                      </a:rPr>
                      <m:t>𝟏</m:t>
                    </m:r>
                  </m:oMath>
                </a14:m>
                <a:r>
                  <a:rPr lang="zh-CN" altLang="en-US" sz="2400" b="1" dirty="0">
                    <a:solidFill>
                      <a:schemeClr val="tx1"/>
                    </a:solidFill>
                    <a:latin typeface="+mn-ea"/>
                  </a:rPr>
                  <a:t>。</a:t>
                </a:r>
                <a:endParaRPr lang="zh-CN" altLang="en-US" sz="2400" b="1" dirty="0">
                  <a:solidFill>
                    <a:schemeClr val="tx1"/>
                  </a:solidFill>
                  <a:latin typeface="+mn-ea"/>
                </a:endParaRPr>
              </a:p>
              <a:p>
                <a:pPr marL="0" indent="0">
                  <a:lnSpc>
                    <a:spcPct val="150000"/>
                  </a:lnSpc>
                  <a:buNone/>
                </a:pPr>
                <a:endParaRPr lang="zh-CN" altLang="en-US" sz="2400" b="1" dirty="0">
                  <a:solidFill>
                    <a:schemeClr val="tx1"/>
                  </a:solidFill>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395536" y="692696"/>
                <a:ext cx="8229600" cy="3886200"/>
              </a:xfrm>
              <a:blipFill rotWithShape="1">
                <a:blip r:embed="rId1"/>
                <a:stretch>
                  <a:fillRect l="-7" t="-14" r="7" b="-23336"/>
                </a:stretch>
              </a:blipFill>
            </p:spPr>
            <p:txBody>
              <a:bodyPr/>
              <a:lstStyle/>
              <a:p>
                <a:r>
                  <a:rPr lang="zh-CN" altLang="en-US">
                    <a:noFill/>
                  </a:rPr>
                  <a:t> </a:t>
                </a:r>
              </a:p>
            </p:txBody>
          </p:sp>
        </mc:Fallback>
      </mc:AlternateContent>
    </p:spTree>
  </p:cSld>
  <p:clrMapOvr>
    <a:masterClrMapping/>
  </p:clrMapOvr>
  <p:transition>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1126976"/>
                <a:ext cx="8147248" cy="5614392"/>
              </a:xfrm>
            </p:spPr>
            <p:txBody>
              <a:bodyPr/>
              <a:lstStyle/>
              <a:p>
                <a:pPr marL="0" indent="0">
                  <a:lnSpc>
                    <a:spcPct val="150000"/>
                  </a:lnSpc>
                  <a:buClrTx/>
                  <a:buNone/>
                </a:pPr>
                <a:r>
                  <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f</a:t>
                </a: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是二元变量或标称变量：</a:t>
                </a:r>
                <a:endPar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en-US" altLang="zh-CN" sz="2400" b="1" dirty="0">
                    <a:latin typeface="+mn-ea"/>
                  </a:rPr>
                  <a:t>    </a:t>
                </a:r>
                <a:r>
                  <a:rPr lang="zh-CN" altLang="en-US" sz="2400" b="1" dirty="0">
                    <a:solidFill>
                      <a:schemeClr val="tx1"/>
                    </a:solidFill>
                    <a:latin typeface="+mn-ea"/>
                  </a:rPr>
                  <a:t>如果</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𝒊𝒇</m:t>
                        </m:r>
                      </m:sub>
                    </m:sSub>
                    <m:r>
                      <a:rPr lang="en-US" altLang="zh-CN" sz="2400" b="1" i="1" smtClean="0">
                        <a:solidFill>
                          <a:schemeClr val="tx1"/>
                        </a:solidFill>
                        <a:latin typeface="Cambria Math" panose="02040503050406030204" pitchFamily="18" charset="0"/>
                      </a:rPr>
                      <m:t>=</m:t>
                    </m:r>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𝒋𝒇</m:t>
                        </m:r>
                      </m:sub>
                    </m:sSub>
                    <m:r>
                      <a:rPr lang="en-US" altLang="zh-CN" sz="2400" b="1" i="1" smtClean="0">
                        <a:solidFill>
                          <a:schemeClr val="tx1"/>
                        </a:solidFill>
                        <a:latin typeface="Cambria Math" panose="02040503050406030204" pitchFamily="18" charset="0"/>
                      </a:rPr>
                      <m:t>,</m:t>
                    </m:r>
                    <m:sSubSup>
                      <m:sSubSupPr>
                        <m:ctrlPr>
                          <a:rPr lang="en-US" altLang="zh-CN" sz="2400" b="1" i="1">
                            <a:solidFill>
                              <a:schemeClr val="tx1"/>
                            </a:solidFill>
                            <a:latin typeface="Cambria Math" panose="02040503050406030204" pitchFamily="18" charset="0"/>
                          </a:rPr>
                        </m:ctrlPr>
                      </m:sSubSupPr>
                      <m:e>
                        <m:r>
                          <a:rPr lang="en-US" altLang="zh-CN" sz="2400" b="1" i="1" smtClean="0">
                            <a:solidFill>
                              <a:schemeClr val="tx1"/>
                            </a:solidFill>
                            <a:latin typeface="Cambria Math" panose="02040503050406030204" pitchFamily="18" charset="0"/>
                          </a:rPr>
                          <m:t>𝒅</m:t>
                        </m:r>
                      </m:e>
                      <m:sub>
                        <m:r>
                          <a:rPr lang="en-US" altLang="zh-CN" sz="2400" b="1" i="1" smtClean="0">
                            <a:solidFill>
                              <a:schemeClr val="tx1"/>
                            </a:solidFill>
                            <a:latin typeface="Cambria Math" panose="02040503050406030204" pitchFamily="18" charset="0"/>
                          </a:rPr>
                          <m:t>𝒊𝒇</m:t>
                        </m:r>
                      </m:sub>
                      <m: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𝒇</m:t>
                        </m:r>
                        <m:r>
                          <a:rPr lang="en-US" altLang="zh-CN" sz="2400" b="1" i="1" smtClean="0">
                            <a:solidFill>
                              <a:schemeClr val="tx1"/>
                            </a:solidFill>
                            <a:latin typeface="Cambria Math" panose="02040503050406030204" pitchFamily="18" charset="0"/>
                          </a:rPr>
                          <m:t>)</m:t>
                        </m:r>
                      </m:sup>
                    </m:sSub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𝟎</m:t>
                    </m:r>
                  </m:oMath>
                </a14:m>
                <a:r>
                  <a:rPr lang="zh-CN" altLang="en-US" sz="2400" b="1" dirty="0">
                    <a:solidFill>
                      <a:schemeClr val="tx1"/>
                    </a:solidFill>
                    <a:latin typeface="+mn-ea"/>
                  </a:rPr>
                  <a:t>；否则</a:t>
                </a:r>
                <a14:m>
                  <m:oMath xmlns:m="http://schemas.openxmlformats.org/officeDocument/2006/math">
                    <m:sSubSup>
                      <m:sSubSupPr>
                        <m:ctrlPr>
                          <a:rPr lang="en-US" altLang="zh-CN" sz="2400" b="1" i="1">
                            <a:solidFill>
                              <a:schemeClr val="tx1"/>
                            </a:solidFill>
                            <a:latin typeface="Cambria Math" panose="02040503050406030204" pitchFamily="18" charset="0"/>
                          </a:rPr>
                        </m:ctrlPr>
                      </m:sSubSupPr>
                      <m:e>
                        <m:r>
                          <a:rPr lang="en-US" altLang="zh-CN" sz="2400" b="1" i="1" smtClean="0">
                            <a:solidFill>
                              <a:schemeClr val="tx1"/>
                            </a:solidFill>
                            <a:latin typeface="Cambria Math" panose="02040503050406030204" pitchFamily="18" charset="0"/>
                          </a:rPr>
                          <m:t>𝒅</m:t>
                        </m:r>
                      </m:e>
                      <m:sub>
                        <m:r>
                          <a:rPr lang="en-US" altLang="zh-CN" sz="2400" b="1" i="1" smtClean="0">
                            <a:solidFill>
                              <a:schemeClr val="tx1"/>
                            </a:solidFill>
                            <a:latin typeface="Cambria Math" panose="02040503050406030204" pitchFamily="18" charset="0"/>
                          </a:rPr>
                          <m:t>𝒊𝒇</m:t>
                        </m:r>
                      </m:sub>
                      <m: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𝒇</m:t>
                        </m:r>
                        <m:r>
                          <a:rPr lang="en-US" altLang="zh-CN" sz="2400" b="1" i="1" smtClean="0">
                            <a:solidFill>
                              <a:schemeClr val="tx1"/>
                            </a:solidFill>
                            <a:latin typeface="Cambria Math" panose="02040503050406030204" pitchFamily="18" charset="0"/>
                          </a:rPr>
                          <m:t>)</m:t>
                        </m:r>
                      </m:sup>
                    </m:sSub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oMath>
                </a14:m>
                <a:endParaRPr lang="en-US" altLang="zh-CN" sz="2400" b="1" dirty="0">
                  <a:solidFill>
                    <a:schemeClr val="tx1"/>
                  </a:solidFill>
                  <a:latin typeface="+mn-ea"/>
                </a:endParaRPr>
              </a:p>
              <a:p>
                <a:pPr marL="0" indent="0">
                  <a:lnSpc>
                    <a:spcPct val="150000"/>
                  </a:lnSpc>
                  <a:buClrTx/>
                  <a:buNone/>
                </a:pPr>
                <a:r>
                  <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f</a:t>
                </a: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是区间标度变量：</a:t>
                </a:r>
                <a:endPar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en-US" altLang="zh-CN" sz="2400" b="1" dirty="0"/>
                  <a:t>      </a:t>
                </a:r>
                <a14:m>
                  <m:oMath xmlns:m="http://schemas.openxmlformats.org/officeDocument/2006/math">
                    <m:sSubSup>
                      <m:sSubSupPr>
                        <m:ctrlPr>
                          <a:rPr lang="en-US" altLang="zh-CN" sz="2400" b="1" i="1">
                            <a:solidFill>
                              <a:schemeClr val="tx1"/>
                            </a:solidFill>
                            <a:latin typeface="Cambria Math" panose="02040503050406030204" pitchFamily="18" charset="0"/>
                          </a:rPr>
                        </m:ctrlPr>
                      </m:sSubSupPr>
                      <m:e>
                        <m:r>
                          <a:rPr lang="en-US" altLang="zh-CN" sz="2400" b="1" i="1" smtClean="0">
                            <a:solidFill>
                              <a:schemeClr val="tx1"/>
                            </a:solidFill>
                            <a:latin typeface="Cambria Math" panose="02040503050406030204" pitchFamily="18" charset="0"/>
                          </a:rPr>
                          <m:t>𝒅</m:t>
                        </m:r>
                      </m:e>
                      <m:sub>
                        <m:r>
                          <a:rPr lang="en-US" altLang="zh-CN" sz="2400" b="1" i="1" smtClean="0">
                            <a:solidFill>
                              <a:schemeClr val="tx1"/>
                            </a:solidFill>
                            <a:latin typeface="Cambria Math" panose="02040503050406030204" pitchFamily="18" charset="0"/>
                          </a:rPr>
                          <m:t>𝒊𝒋</m:t>
                        </m:r>
                      </m:sub>
                      <m:sup>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𝒇</m:t>
                        </m:r>
                        <m:r>
                          <a:rPr lang="en-US" altLang="zh-CN" sz="2400" b="1" i="1" smtClean="0">
                            <a:solidFill>
                              <a:schemeClr val="tx1"/>
                            </a:solidFill>
                            <a:latin typeface="Cambria Math" panose="02040503050406030204" pitchFamily="18" charset="0"/>
                          </a:rPr>
                          <m:t>)</m:t>
                        </m:r>
                      </m:sup>
                    </m:sSubSup>
                    <m:r>
                      <a:rPr lang="en-US" altLang="zh-CN" sz="2400" b="1" i="1" smtClean="0">
                        <a:solidFill>
                          <a:schemeClr val="tx1"/>
                        </a:solidFill>
                        <a:latin typeface="Cambria Math" panose="02040503050406030204" pitchFamily="18" charset="0"/>
                      </a:rPr>
                      <m:t>=</m:t>
                    </m:r>
                    <m:d>
                      <m:dPr>
                        <m:begChr m:val="|"/>
                        <m:endChr m:val="|"/>
                        <m:ctrlPr>
                          <a:rPr lang="en-US" altLang="zh-CN" sz="2400" b="1" i="1">
                            <a:solidFill>
                              <a:schemeClr val="tx1"/>
                            </a:solidFill>
                            <a:latin typeface="Cambria Math" panose="02040503050406030204" pitchFamily="18" charset="0"/>
                          </a:rPr>
                        </m:ctrlPr>
                      </m:dPr>
                      <m:e>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𝒊𝒇</m:t>
                            </m:r>
                          </m:sub>
                        </m:sSub>
                        <m:r>
                          <a:rPr lang="en-US" altLang="zh-CN" sz="2400" b="1" i="1" smtClean="0">
                            <a:solidFill>
                              <a:schemeClr val="tx1"/>
                            </a:solidFill>
                            <a:latin typeface="Cambria Math" panose="02040503050406030204" pitchFamily="18" charset="0"/>
                          </a:rPr>
                          <m:t>−</m:t>
                        </m:r>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𝒋𝒇</m:t>
                            </m:r>
                          </m:sub>
                        </m:sSub>
                      </m:e>
                    </m:d>
                    <m:r>
                      <a:rPr lang="en-US" altLang="zh-CN" sz="2400" b="1" i="1" smtClean="0">
                        <a:solidFill>
                          <a:schemeClr val="tx1"/>
                        </a:solidFill>
                        <a:latin typeface="Cambria Math" panose="02040503050406030204" pitchFamily="18" charset="0"/>
                      </a:rPr>
                      <m:t>/</m:t>
                    </m:r>
                    <m:d>
                      <m:dPr>
                        <m:ctrlPr>
                          <a:rPr lang="en-US" altLang="zh-CN" sz="2400" b="1" i="1">
                            <a:solidFill>
                              <a:schemeClr val="tx1"/>
                            </a:solidFill>
                            <a:latin typeface="Cambria Math" panose="02040503050406030204" pitchFamily="18" charset="0"/>
                          </a:rPr>
                        </m:ctrlPr>
                      </m:dPr>
                      <m:e>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𝒎𝒂𝒙</m:t>
                            </m:r>
                          </m:e>
                          <m:sub>
                            <m:r>
                              <a:rPr lang="en-US" altLang="zh-CN" sz="2400" b="1" i="1" smtClean="0">
                                <a:solidFill>
                                  <a:schemeClr val="tx1"/>
                                </a:solidFill>
                                <a:latin typeface="Cambria Math" panose="02040503050406030204" pitchFamily="18" charset="0"/>
                              </a:rPr>
                              <m:t>𝒉</m:t>
                            </m:r>
                          </m:sub>
                        </m:sSub>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𝒉𝒇</m:t>
                            </m:r>
                          </m:sub>
                        </m:sSub>
                        <m:r>
                          <a:rPr lang="en-US" altLang="zh-CN" sz="2400" b="1" i="1" smtClean="0">
                            <a:solidFill>
                              <a:schemeClr val="tx1"/>
                            </a:solidFill>
                            <a:latin typeface="Cambria Math" panose="02040503050406030204" pitchFamily="18" charset="0"/>
                          </a:rPr>
                          <m:t>−</m:t>
                        </m:r>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𝒎𝒊𝒏</m:t>
                            </m:r>
                          </m:e>
                          <m:sub>
                            <m:r>
                              <a:rPr lang="en-US" altLang="zh-CN" sz="2400" b="1" i="1" smtClean="0">
                                <a:solidFill>
                                  <a:schemeClr val="tx1"/>
                                </a:solidFill>
                                <a:latin typeface="Cambria Math" panose="02040503050406030204" pitchFamily="18" charset="0"/>
                              </a:rPr>
                              <m:t>𝒉</m:t>
                            </m:r>
                          </m:sub>
                        </m:sSub>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𝒙</m:t>
                            </m:r>
                          </m:e>
                          <m:sub>
                            <m:r>
                              <a:rPr lang="en-US" altLang="zh-CN" sz="2400" b="1" i="1" smtClean="0">
                                <a:solidFill>
                                  <a:schemeClr val="tx1"/>
                                </a:solidFill>
                                <a:latin typeface="Cambria Math" panose="02040503050406030204" pitchFamily="18" charset="0"/>
                              </a:rPr>
                              <m:t>𝒉𝒇</m:t>
                            </m:r>
                          </m:sub>
                        </m:sSub>
                      </m:e>
                    </m:d>
                  </m:oMath>
                </a14:m>
                <a:r>
                  <a:rPr lang="zh-CN" altLang="en-US" sz="2400" b="1" dirty="0">
                    <a:solidFill>
                      <a:schemeClr val="tx1"/>
                    </a:solidFill>
                    <a:latin typeface="+mn-ea"/>
                  </a:rPr>
                  <a:t>，这里的</a:t>
                </a:r>
                <a:r>
                  <a:rPr lang="en-US" altLang="zh-CN" sz="2400" b="1" dirty="0">
                    <a:solidFill>
                      <a:schemeClr val="tx1"/>
                    </a:solidFill>
                    <a:latin typeface="+mn-ea"/>
                  </a:rPr>
                  <a:t>h</a:t>
                </a:r>
                <a:r>
                  <a:rPr lang="zh-CN" altLang="en-US" sz="2400" b="1" dirty="0">
                    <a:solidFill>
                      <a:schemeClr val="tx1"/>
                    </a:solidFill>
                    <a:latin typeface="+mn-ea"/>
                  </a:rPr>
                  <a:t>遍历</a:t>
                </a:r>
                <a:r>
                  <a:rPr lang="en-US" altLang="zh-CN" sz="2400" b="1" dirty="0">
                    <a:solidFill>
                      <a:schemeClr val="tx1"/>
                    </a:solidFill>
                    <a:latin typeface="+mn-ea"/>
                  </a:rPr>
                  <a:t>f</a:t>
                </a:r>
                <a:r>
                  <a:rPr lang="zh-CN" altLang="en-US" sz="2400" b="1" dirty="0">
                    <a:solidFill>
                      <a:schemeClr val="tx1"/>
                    </a:solidFill>
                    <a:latin typeface="+mn-ea"/>
                  </a:rPr>
                  <a:t>的所有非空缺对象。</a:t>
                </a:r>
                <a:endParaRPr lang="en-US" altLang="zh-CN" sz="2400" b="1" dirty="0">
                  <a:solidFill>
                    <a:schemeClr val="tx1"/>
                  </a:solidFill>
                  <a:latin typeface="+mn-ea"/>
                </a:endParaRPr>
              </a:p>
              <a:p>
                <a:pPr marL="0" indent="0">
                  <a:lnSpc>
                    <a:spcPct val="150000"/>
                  </a:lnSpc>
                  <a:buClrTx/>
                  <a:buNone/>
                </a:pPr>
                <a:r>
                  <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f</a:t>
                </a: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是序数型或者比例标度型变量：</a:t>
                </a:r>
                <a:endPar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endParaRPr>
              </a:p>
              <a:p>
                <a:pPr marL="0" indent="0">
                  <a:lnSpc>
                    <a:spcPct val="150000"/>
                  </a:lnSpc>
                  <a:buNone/>
                </a:pPr>
                <a:r>
                  <a:rPr lang="en-US" altLang="zh-CN" sz="2400" b="1" dirty="0">
                    <a:solidFill>
                      <a:schemeClr val="tx1"/>
                    </a:solidFill>
                    <a:latin typeface="+mn-ea"/>
                  </a:rPr>
                  <a:t>    </a:t>
                </a:r>
                <a:r>
                  <a:rPr lang="zh-CN" altLang="en-US" sz="2400" b="1" dirty="0">
                    <a:solidFill>
                      <a:schemeClr val="tx1"/>
                    </a:solidFill>
                    <a:latin typeface="+mn-ea"/>
                  </a:rPr>
                  <a:t>计算秩</a:t>
                </a:r>
                <a:r>
                  <a:rPr lang="en-US" altLang="zh-CN" sz="2400" b="1" dirty="0" err="1">
                    <a:solidFill>
                      <a:schemeClr val="tx1"/>
                    </a:solidFill>
                    <a:latin typeface="+mn-ea"/>
                  </a:rPr>
                  <a:t>r</a:t>
                </a:r>
                <a:r>
                  <a:rPr lang="en-US" altLang="zh-CN" sz="2400" b="1" baseline="-25000" dirty="0" err="1">
                    <a:solidFill>
                      <a:schemeClr val="tx1"/>
                    </a:solidFill>
                    <a:latin typeface="+mn-ea"/>
                  </a:rPr>
                  <a:t>if</a:t>
                </a:r>
                <a:r>
                  <a:rPr lang="zh-CN" altLang="en-US" sz="2400" b="1" dirty="0">
                    <a:solidFill>
                      <a:schemeClr val="tx1"/>
                    </a:solidFill>
                    <a:latin typeface="+mn-ea"/>
                  </a:rPr>
                  <a:t>和</a:t>
                </a:r>
                <a14:m>
                  <m:oMath xmlns:m="http://schemas.openxmlformats.org/officeDocument/2006/math">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𝒛</m:t>
                        </m:r>
                      </m:e>
                      <m:sub>
                        <m:r>
                          <a:rPr lang="en-US" altLang="zh-CN" sz="2400" b="1" i="1" smtClean="0">
                            <a:solidFill>
                              <a:schemeClr val="tx1"/>
                            </a:solidFill>
                            <a:latin typeface="Cambria Math" panose="02040503050406030204" pitchFamily="18" charset="0"/>
                          </a:rPr>
                          <m:t>𝒊𝒇</m:t>
                        </m:r>
                      </m:sub>
                    </m:sSub>
                    <m:r>
                      <a:rPr lang="en-US" altLang="zh-CN" sz="2400" b="1" i="1" smtClean="0">
                        <a:solidFill>
                          <a:schemeClr val="tx1"/>
                        </a:solidFill>
                        <a:latin typeface="Cambria Math" panose="02040503050406030204" pitchFamily="18" charset="0"/>
                      </a:rPr>
                      <m:t>=</m:t>
                    </m:r>
                    <m:f>
                      <m:fPr>
                        <m:type m:val="lin"/>
                        <m:ctrlPr>
                          <a:rPr lang="en-US" altLang="zh-CN" sz="2400" b="1" i="1">
                            <a:solidFill>
                              <a:schemeClr val="tx1"/>
                            </a:solidFill>
                            <a:latin typeface="Cambria Math" panose="02040503050406030204" pitchFamily="18" charset="0"/>
                          </a:rPr>
                        </m:ctrlPr>
                      </m:fPr>
                      <m:num>
                        <m:d>
                          <m:dPr>
                            <m:ctrlPr>
                              <a:rPr lang="en-US" altLang="zh-CN" sz="2400" b="1" i="1">
                                <a:solidFill>
                                  <a:schemeClr val="tx1"/>
                                </a:solidFill>
                                <a:latin typeface="Cambria Math" panose="02040503050406030204" pitchFamily="18" charset="0"/>
                              </a:rPr>
                            </m:ctrlPr>
                          </m:dPr>
                          <m:e>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𝒓</m:t>
                                </m:r>
                              </m:e>
                              <m:sub>
                                <m:r>
                                  <a:rPr lang="en-US" altLang="zh-CN" sz="2400" b="1" i="1" smtClean="0">
                                    <a:solidFill>
                                      <a:schemeClr val="tx1"/>
                                    </a:solidFill>
                                    <a:latin typeface="Cambria Math" panose="02040503050406030204" pitchFamily="18" charset="0"/>
                                  </a:rPr>
                                  <m:t>𝒊𝒇</m:t>
                                </m:r>
                              </m:sub>
                            </m:sSub>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e>
                        </m:d>
                      </m:num>
                      <m:den>
                        <m:d>
                          <m:dPr>
                            <m:ctrlPr>
                              <a:rPr lang="en-US" altLang="zh-CN" sz="2400" b="1" i="1">
                                <a:solidFill>
                                  <a:schemeClr val="tx1"/>
                                </a:solidFill>
                                <a:latin typeface="Cambria Math" panose="02040503050406030204" pitchFamily="18" charset="0"/>
                              </a:rPr>
                            </m:ctrlPr>
                          </m:dPr>
                          <m:e>
                            <m:sSub>
                              <m:sSubPr>
                                <m:ctrlPr>
                                  <a:rPr lang="en-US" altLang="zh-CN" sz="2400" b="1" i="1">
                                    <a:solidFill>
                                      <a:schemeClr val="tx1"/>
                                    </a:solidFill>
                                    <a:latin typeface="Cambria Math" panose="02040503050406030204" pitchFamily="18" charset="0"/>
                                  </a:rPr>
                                </m:ctrlPr>
                              </m:sSubPr>
                              <m:e>
                                <m:r>
                                  <a:rPr lang="en-US" altLang="zh-CN" sz="2400" b="1" i="1" smtClean="0">
                                    <a:solidFill>
                                      <a:schemeClr val="tx1"/>
                                    </a:solidFill>
                                    <a:latin typeface="Cambria Math" panose="02040503050406030204" pitchFamily="18" charset="0"/>
                                  </a:rPr>
                                  <m:t>𝑴</m:t>
                                </m:r>
                              </m:e>
                              <m:sub>
                                <m:r>
                                  <a:rPr lang="en-US" altLang="zh-CN" sz="2400" b="1" i="1" smtClean="0">
                                    <a:solidFill>
                                      <a:schemeClr val="tx1"/>
                                    </a:solidFill>
                                    <a:latin typeface="Cambria Math" panose="02040503050406030204" pitchFamily="18" charset="0"/>
                                  </a:rPr>
                                  <m:t>𝒇</m:t>
                                </m:r>
                              </m:sub>
                            </m:sSub>
                            <m:r>
                              <a:rPr lang="en-US" altLang="zh-CN" sz="2400" b="1" i="1" smtClean="0">
                                <a:solidFill>
                                  <a:schemeClr val="tx1"/>
                                </a:solidFill>
                                <a:latin typeface="Cambria Math" panose="02040503050406030204" pitchFamily="18" charset="0"/>
                              </a:rPr>
                              <m:t>−</m:t>
                            </m:r>
                            <m:r>
                              <a:rPr lang="en-US" altLang="zh-CN" sz="2400" b="1" i="1" smtClean="0">
                                <a:solidFill>
                                  <a:schemeClr val="tx1"/>
                                </a:solidFill>
                                <a:latin typeface="Cambria Math" panose="02040503050406030204" pitchFamily="18" charset="0"/>
                              </a:rPr>
                              <m:t>𝟏</m:t>
                            </m:r>
                          </m:e>
                        </m:d>
                      </m:den>
                    </m:f>
                  </m:oMath>
                </a14:m>
                <a:r>
                  <a:rPr lang="zh-CN" altLang="en-US" sz="2400" b="1" dirty="0">
                    <a:solidFill>
                      <a:schemeClr val="tx1"/>
                    </a:solidFill>
                    <a:latin typeface="+mn-ea"/>
                  </a:rPr>
                  <a:t>，并将</a:t>
                </a:r>
                <a:r>
                  <a:rPr lang="en-US" altLang="zh-CN" sz="2400" b="1" dirty="0" err="1">
                    <a:solidFill>
                      <a:schemeClr val="tx1"/>
                    </a:solidFill>
                    <a:latin typeface="+mn-ea"/>
                  </a:rPr>
                  <a:t>z</a:t>
                </a:r>
                <a:r>
                  <a:rPr lang="en-US" altLang="zh-CN" sz="2400" b="1" baseline="-25000" dirty="0" err="1">
                    <a:solidFill>
                      <a:schemeClr val="tx1"/>
                    </a:solidFill>
                    <a:latin typeface="+mn-ea"/>
                  </a:rPr>
                  <a:t>if</a:t>
                </a:r>
                <a:r>
                  <a:rPr lang="zh-CN" altLang="en-US" sz="2400" b="1" dirty="0">
                    <a:solidFill>
                      <a:schemeClr val="tx1"/>
                    </a:solidFill>
                    <a:latin typeface="+mn-ea"/>
                  </a:rPr>
                  <a:t>作为区间标度变量值对待。</a:t>
                </a:r>
                <a:endParaRPr lang="en-US" altLang="zh-CN" sz="2400" b="1" dirty="0">
                  <a:solidFill>
                    <a:schemeClr val="tx1"/>
                  </a:solidFill>
                  <a:latin typeface="+mn-ea"/>
                </a:endParaRPr>
              </a:p>
              <a:p>
                <a:pPr marL="0" indent="0">
                  <a:lnSpc>
                    <a:spcPct val="150000"/>
                  </a:lnSpc>
                  <a:buNone/>
                </a:pPr>
                <a:endParaRPr lang="zh-CN" altLang="en-US" sz="2400" b="1" dirty="0">
                  <a:solidFill>
                    <a:schemeClr val="tx1"/>
                  </a:solidFill>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57200" y="1126976"/>
                <a:ext cx="8147248" cy="5614392"/>
              </a:xfrm>
              <a:blipFill rotWithShape="1">
                <a:blip r:embed="rId1"/>
                <a:stretch>
                  <a:fillRect t="-9" r="2" b="-7246"/>
                </a:stretch>
              </a:blipFill>
            </p:spPr>
            <p:txBody>
              <a:bodyPr/>
              <a:lstStyle/>
              <a:p>
                <a:r>
                  <a:rPr lang="zh-CN" altLang="en-US">
                    <a:noFill/>
                  </a:rPr>
                  <a:t> </a:t>
                </a:r>
              </a:p>
            </p:txBody>
          </p:sp>
        </mc:Fallback>
      </mc:AlternateContent>
      <p:sp>
        <p:nvSpPr>
          <p:cNvPr id="3" name="矩形 2"/>
          <p:cNvSpPr/>
          <p:nvPr/>
        </p:nvSpPr>
        <p:spPr>
          <a:xfrm>
            <a:off x="424582" y="525213"/>
            <a:ext cx="4993675" cy="523220"/>
          </a:xfrm>
          <a:prstGeom prst="rect">
            <a:avLst/>
          </a:prstGeom>
        </p:spPr>
        <p:txBody>
          <a:bodyPr wrap="none">
            <a:spAutoFit/>
          </a:bodyPr>
          <a:lstStyle/>
          <a:p>
            <a:r>
              <a:rPr lang="zh-CN" altLang="zh-CN" sz="2800" b="1" dirty="0">
                <a:solidFill>
                  <a:schemeClr val="accent1">
                    <a:lumMod val="25000"/>
                  </a:schemeClr>
                </a:solidFill>
                <a:effectLst>
                  <a:outerShdw blurRad="38100" dist="38100" dir="2700000" algn="tl">
                    <a:srgbClr val="000000">
                      <a:alpha val="43137"/>
                    </a:srgbClr>
                  </a:outerShdw>
                </a:effectLst>
              </a:rPr>
              <a:t>根据</a:t>
            </a:r>
            <a:r>
              <a:rPr lang="en-US" altLang="zh-CN" sz="2800" b="1" dirty="0">
                <a:solidFill>
                  <a:schemeClr val="accent1">
                    <a:lumMod val="25000"/>
                  </a:schemeClr>
                </a:solidFill>
                <a:effectLst>
                  <a:outerShdw blurRad="38100" dist="38100" dir="2700000" algn="tl">
                    <a:srgbClr val="000000">
                      <a:alpha val="43137"/>
                    </a:srgbClr>
                  </a:outerShdw>
                </a:effectLst>
              </a:rPr>
              <a:t>f</a:t>
            </a:r>
            <a:r>
              <a:rPr lang="zh-CN" altLang="zh-CN" sz="2800" b="1" dirty="0">
                <a:solidFill>
                  <a:schemeClr val="accent1">
                    <a:lumMod val="25000"/>
                  </a:schemeClr>
                </a:solidFill>
                <a:effectLst>
                  <a:outerShdw blurRad="38100" dist="38100" dir="2700000" algn="tl">
                    <a:srgbClr val="000000">
                      <a:alpha val="43137"/>
                    </a:srgbClr>
                  </a:outerShdw>
                </a:effectLst>
              </a:rPr>
              <a:t>属于不同的变量进行简化</a:t>
            </a:r>
            <a:endParaRPr lang="zh-CN" altLang="en-US" sz="28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476250"/>
            <a:ext cx="7113984" cy="5545038"/>
          </a:xfrm>
        </p:spPr>
        <p:txBody>
          <a:bodyPr/>
          <a:lstStyle/>
          <a:p>
            <a:pPr marL="0" indent="0">
              <a:lnSpc>
                <a:spcPct val="150000"/>
              </a:lnSpc>
              <a:buNone/>
              <a:defRPr/>
            </a:pPr>
            <a:r>
              <a:rPr lang="en-US" altLang="zh-CN" sz="40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cs typeface="+mj-cs"/>
              </a:rPr>
              <a:t>第 </a:t>
            </a:r>
            <a:r>
              <a:rPr lang="en-US" altLang="zh-CN" sz="3600" dirty="0">
                <a:latin typeface="黑体" panose="02010609060101010101" pitchFamily="49" charset="-122"/>
                <a:ea typeface="黑体" panose="02010609060101010101" pitchFamily="49" charset="-122"/>
                <a:cs typeface="+mj-cs"/>
              </a:rPr>
              <a:t>7 </a:t>
            </a:r>
            <a:r>
              <a:rPr lang="zh-CN" altLang="en-US" sz="3600" dirty="0">
                <a:latin typeface="黑体" panose="02010609060101010101" pitchFamily="49" charset="-122"/>
                <a:ea typeface="黑体" panose="02010609060101010101" pitchFamily="49" charset="-122"/>
                <a:cs typeface="+mj-cs"/>
              </a:rPr>
              <a:t>章 聚类分析</a:t>
            </a:r>
            <a:endParaRPr lang="en-US" altLang="zh-CN" sz="3600" dirty="0">
              <a:latin typeface="黑体" panose="02010609060101010101" pitchFamily="49" charset="-122"/>
              <a:ea typeface="黑体" panose="02010609060101010101" pitchFamily="49" charset="-122"/>
              <a:cs typeface="+mj-cs"/>
            </a:endParaRPr>
          </a:p>
          <a:p>
            <a:pPr>
              <a:defRPr/>
            </a:pPr>
            <a:r>
              <a:rPr lang="en-US" altLang="zh-CN" sz="2800" b="1" dirty="0">
                <a:latin typeface="黑体" panose="02010609060101010101" pitchFamily="49" charset="-122"/>
                <a:ea typeface="黑体" panose="02010609060101010101" pitchFamily="49" charset="-122"/>
              </a:rPr>
              <a:t>7.1 </a:t>
            </a:r>
            <a:r>
              <a:rPr lang="zh-CN" altLang="en-US" sz="2800" b="1" dirty="0">
                <a:latin typeface="黑体" panose="02010609060101010101" pitchFamily="49" charset="-122"/>
                <a:ea typeface="黑体" panose="02010609060101010101" pitchFamily="49" charset="-122"/>
              </a:rPr>
              <a:t>聚类分析概述</a:t>
            </a:r>
            <a:endParaRPr lang="en-US" altLang="zh-CN" sz="2800" b="1" dirty="0">
              <a:latin typeface="黑体" panose="02010609060101010101" pitchFamily="49" charset="-122"/>
              <a:ea typeface="黑体" panose="02010609060101010101" pitchFamily="49" charset="-122"/>
            </a:endParaRPr>
          </a:p>
          <a:p>
            <a:pPr lvl="1">
              <a:defRPr/>
            </a:pPr>
            <a:r>
              <a:rPr lang="en-US" altLang="zh-CN" sz="2400" b="1" dirty="0">
                <a:latin typeface="黑体" panose="02010609060101010101" pitchFamily="49" charset="-122"/>
                <a:ea typeface="黑体" panose="02010609060101010101" pitchFamily="49" charset="-122"/>
              </a:rPr>
              <a:t>7.1.1 </a:t>
            </a:r>
            <a:r>
              <a:rPr lang="zh-CN" altLang="en-US" sz="2400" b="1" dirty="0">
                <a:latin typeface="黑体" panose="02010609060101010101" pitchFamily="49" charset="-122"/>
                <a:ea typeface="黑体" panose="02010609060101010101" pitchFamily="49" charset="-122"/>
              </a:rPr>
              <a:t>聚类分析的定义</a:t>
            </a:r>
            <a:endParaRPr lang="zh-CN" altLang="en-US" sz="2400" b="1" dirty="0">
              <a:latin typeface="黑体" panose="02010609060101010101" pitchFamily="49" charset="-122"/>
              <a:ea typeface="黑体" panose="02010609060101010101" pitchFamily="49" charset="-122"/>
            </a:endParaRPr>
          </a:p>
          <a:p>
            <a:pPr lvl="1">
              <a:defRPr/>
            </a:pPr>
            <a:r>
              <a:rPr lang="en-US" altLang="zh-CN" sz="2400" b="1" dirty="0">
                <a:latin typeface="黑体" panose="02010609060101010101" pitchFamily="49" charset="-122"/>
                <a:ea typeface="黑体" panose="02010609060101010101" pitchFamily="49" charset="-122"/>
              </a:rPr>
              <a:t>7.1.2 </a:t>
            </a:r>
            <a:r>
              <a:rPr lang="zh-CN" altLang="en-US" sz="2400" b="1" dirty="0">
                <a:latin typeface="黑体" panose="02010609060101010101" pitchFamily="49" charset="-122"/>
                <a:ea typeface="黑体" panose="02010609060101010101" pitchFamily="49" charset="-122"/>
              </a:rPr>
              <a:t>聚类分析的要求</a:t>
            </a:r>
            <a:endParaRPr lang="zh-CN" altLang="en-US" sz="2400" b="1" dirty="0">
              <a:latin typeface="黑体" panose="02010609060101010101" pitchFamily="49" charset="-122"/>
              <a:ea typeface="黑体" panose="02010609060101010101" pitchFamily="49" charset="-122"/>
            </a:endParaRPr>
          </a:p>
          <a:p>
            <a:pPr lvl="1">
              <a:defRPr/>
            </a:pPr>
            <a:r>
              <a:rPr lang="en-US" altLang="zh-CN" sz="2400" b="1" dirty="0">
                <a:latin typeface="黑体" panose="02010609060101010101" pitchFamily="49" charset="-122"/>
                <a:ea typeface="黑体" panose="02010609060101010101" pitchFamily="49" charset="-122"/>
              </a:rPr>
              <a:t>7.1.3 </a:t>
            </a:r>
            <a:r>
              <a:rPr lang="zh-CN" altLang="en-US" sz="2400" b="1" dirty="0">
                <a:latin typeface="黑体" panose="02010609060101010101" pitchFamily="49" charset="-122"/>
                <a:ea typeface="黑体" panose="02010609060101010101" pitchFamily="49" charset="-122"/>
              </a:rPr>
              <a:t>聚类方法的分类</a:t>
            </a:r>
            <a:endParaRPr lang="en-US" altLang="zh-CN" sz="2400" b="1" dirty="0">
              <a:latin typeface="黑体" panose="02010609060101010101" pitchFamily="49" charset="-122"/>
              <a:ea typeface="黑体" panose="02010609060101010101" pitchFamily="49" charset="-122"/>
            </a:endParaRPr>
          </a:p>
          <a:p>
            <a:pPr>
              <a:defRPr/>
            </a:pPr>
            <a:r>
              <a:rPr lang="en-US" altLang="zh-CN" sz="2800" b="1" dirty="0">
                <a:solidFill>
                  <a:schemeClr val="accent3">
                    <a:lumMod val="65000"/>
                  </a:schemeClr>
                </a:solidFill>
                <a:latin typeface="黑体" panose="02010609060101010101" pitchFamily="49" charset="-122"/>
                <a:ea typeface="黑体" panose="02010609060101010101" pitchFamily="49" charset="-122"/>
              </a:rPr>
              <a:t>7.2 </a:t>
            </a:r>
            <a:r>
              <a:rPr lang="zh-CN" altLang="en-US" sz="2800" b="1" dirty="0">
                <a:solidFill>
                  <a:schemeClr val="accent3">
                    <a:lumMod val="65000"/>
                  </a:schemeClr>
                </a:solidFill>
                <a:latin typeface="黑体" panose="02010609060101010101" pitchFamily="49" charset="-122"/>
                <a:ea typeface="黑体" panose="02010609060101010101" pitchFamily="49" charset="-122"/>
              </a:rPr>
              <a:t>差异度的计算方法</a:t>
            </a:r>
            <a:endParaRPr lang="zh-CN" altLang="en-US" sz="2800"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sz="2800" b="1" dirty="0">
                <a:solidFill>
                  <a:schemeClr val="accent3">
                    <a:lumMod val="65000"/>
                  </a:schemeClr>
                </a:solidFill>
                <a:latin typeface="黑体" panose="02010609060101010101" pitchFamily="49" charset="-122"/>
                <a:ea typeface="黑体" panose="02010609060101010101" pitchFamily="49" charset="-122"/>
              </a:rPr>
              <a:t>7.3 </a:t>
            </a:r>
            <a:r>
              <a:rPr lang="zh-CN" altLang="en-US" sz="2800" b="1" dirty="0">
                <a:solidFill>
                  <a:schemeClr val="accent3">
                    <a:lumMod val="65000"/>
                  </a:schemeClr>
                </a:solidFill>
                <a:latin typeface="黑体" panose="02010609060101010101" pitchFamily="49" charset="-122"/>
                <a:ea typeface="黑体" panose="02010609060101010101" pitchFamily="49" charset="-122"/>
              </a:rPr>
              <a:t>基于分割的聚类方法</a:t>
            </a:r>
            <a:endParaRPr lang="zh-CN" altLang="en-US" sz="2800"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sz="2800" b="1" dirty="0">
                <a:solidFill>
                  <a:schemeClr val="accent3">
                    <a:lumMod val="65000"/>
                  </a:schemeClr>
                </a:solidFill>
                <a:latin typeface="黑体" panose="02010609060101010101" pitchFamily="49" charset="-122"/>
                <a:ea typeface="黑体" panose="02010609060101010101" pitchFamily="49" charset="-122"/>
              </a:rPr>
              <a:t>7.4 </a:t>
            </a:r>
            <a:r>
              <a:rPr lang="zh-CN" altLang="en-US" sz="2800" b="1" dirty="0">
                <a:solidFill>
                  <a:schemeClr val="accent3">
                    <a:lumMod val="65000"/>
                  </a:schemeClr>
                </a:solidFill>
                <a:latin typeface="黑体" panose="02010609060101010101" pitchFamily="49" charset="-122"/>
                <a:ea typeface="黑体" panose="02010609060101010101" pitchFamily="49" charset="-122"/>
              </a:rPr>
              <a:t>基于密度的聚类方法</a:t>
            </a:r>
            <a:endParaRPr lang="zh-CN" altLang="en-US" sz="2800"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sz="2800" b="1" dirty="0">
                <a:solidFill>
                  <a:schemeClr val="accent3">
                    <a:lumMod val="65000"/>
                  </a:schemeClr>
                </a:solidFill>
                <a:latin typeface="黑体" panose="02010609060101010101" pitchFamily="49" charset="-122"/>
                <a:ea typeface="黑体" panose="02010609060101010101" pitchFamily="49" charset="-122"/>
              </a:rPr>
              <a:t>7.5 </a:t>
            </a:r>
            <a:r>
              <a:rPr lang="zh-CN" altLang="en-US" sz="2800" b="1" dirty="0">
                <a:solidFill>
                  <a:schemeClr val="accent3">
                    <a:lumMod val="65000"/>
                  </a:schemeClr>
                </a:solidFill>
                <a:latin typeface="黑体" panose="02010609060101010101" pitchFamily="49" charset="-122"/>
                <a:ea typeface="黑体" panose="02010609060101010101" pitchFamily="49" charset="-122"/>
              </a:rPr>
              <a:t>谱聚类方法</a:t>
            </a:r>
            <a:endParaRPr lang="zh-CN" altLang="en-US" sz="2800"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sz="2800" b="1" dirty="0">
                <a:solidFill>
                  <a:schemeClr val="accent3">
                    <a:lumMod val="65000"/>
                  </a:schemeClr>
                </a:solidFill>
                <a:latin typeface="黑体" panose="02010609060101010101" pitchFamily="49" charset="-122"/>
                <a:ea typeface="黑体" panose="02010609060101010101" pitchFamily="49" charset="-122"/>
              </a:rPr>
              <a:t>7.6 ICA </a:t>
            </a:r>
            <a:r>
              <a:rPr lang="zh-CN" altLang="en-US" sz="2800" b="1" dirty="0">
                <a:solidFill>
                  <a:schemeClr val="accent3">
                    <a:lumMod val="65000"/>
                  </a:schemeClr>
                </a:solidFill>
                <a:latin typeface="黑体" panose="02010609060101010101" pitchFamily="49" charset="-122"/>
                <a:ea typeface="黑体" panose="02010609060101010101" pitchFamily="49" charset="-122"/>
              </a:rPr>
              <a:t>聚类分析</a:t>
            </a:r>
            <a:endParaRPr lang="zh-CN" altLang="en-US" sz="2800" b="1" dirty="0">
              <a:solidFill>
                <a:schemeClr val="accent3">
                  <a:lumMod val="65000"/>
                </a:schemeClr>
              </a:solidFill>
              <a:latin typeface="黑体" panose="02010609060101010101" pitchFamily="49" charset="-122"/>
              <a:ea typeface="黑体" panose="02010609060101010101" pitchFamily="49" charset="-122"/>
            </a:endParaRPr>
          </a:p>
          <a:p>
            <a:pPr marL="0" indent="0">
              <a:lnSpc>
                <a:spcPct val="150000"/>
              </a:lnSpc>
              <a:buNone/>
              <a:defRPr/>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476250"/>
            <a:ext cx="8229600" cy="5246688"/>
          </a:xfrm>
        </p:spPr>
        <p:txBody>
          <a:bodyPr/>
          <a:lstStyle/>
          <a:p>
            <a:pPr marL="0" indent="0">
              <a:lnSpc>
                <a:spcPct val="150000"/>
              </a:lnSpc>
              <a:buNone/>
              <a:defRPr/>
            </a:pPr>
            <a:r>
              <a:rPr lang="en-US" altLang="zh-CN" sz="4000" b="1" dirty="0"/>
              <a:t>	</a:t>
            </a:r>
            <a:r>
              <a:rPr lang="en-US" altLang="zh-CN" sz="3600" b="1" dirty="0"/>
              <a:t>	</a:t>
            </a:r>
            <a:r>
              <a:rPr lang="zh-CN" altLang="en-US" sz="3600" dirty="0">
                <a:ea typeface="黑体" panose="02010609060101010101" pitchFamily="49" charset="-122"/>
                <a:cs typeface="+mj-cs"/>
              </a:rPr>
              <a:t>第 </a:t>
            </a:r>
            <a:r>
              <a:rPr lang="en-US" altLang="zh-CN" sz="3600" dirty="0">
                <a:ea typeface="黑体" panose="02010609060101010101" pitchFamily="49" charset="-122"/>
                <a:cs typeface="+mj-cs"/>
              </a:rPr>
              <a:t>7 </a:t>
            </a:r>
            <a:r>
              <a:rPr lang="zh-CN" altLang="en-US" sz="3600" dirty="0">
                <a:ea typeface="黑体" panose="02010609060101010101" pitchFamily="49" charset="-122"/>
                <a:cs typeface="+mj-cs"/>
              </a:rPr>
              <a:t>章 聚类分析</a:t>
            </a:r>
            <a:endParaRPr lang="en-US" altLang="zh-CN" sz="3600" dirty="0">
              <a:ea typeface="黑体" panose="02010609060101010101" pitchFamily="49" charset="-122"/>
              <a:cs typeface="+mj-cs"/>
            </a:endParaRPr>
          </a:p>
          <a:p>
            <a:pPr>
              <a:defRPr/>
            </a:pPr>
            <a:r>
              <a:rPr lang="en-US" altLang="zh-CN" sz="2800" b="1" dirty="0">
                <a:solidFill>
                  <a:schemeClr val="accent3">
                    <a:lumMod val="65000"/>
                  </a:schemeClr>
                </a:solidFill>
                <a:ea typeface="宋体" panose="02010600030101010101" pitchFamily="2" charset="-122"/>
              </a:rPr>
              <a:t>7.1 </a:t>
            </a:r>
            <a:r>
              <a:rPr lang="zh-CN" altLang="en-US" sz="2800" b="1" dirty="0">
                <a:solidFill>
                  <a:schemeClr val="accent3">
                    <a:lumMod val="65000"/>
                  </a:schemeClr>
                </a:solidFill>
                <a:ea typeface="宋体" panose="02010600030101010101" pitchFamily="2" charset="-122"/>
              </a:rPr>
              <a:t>聚类分析概述</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7.2 </a:t>
            </a:r>
            <a:r>
              <a:rPr lang="zh-CN" altLang="en-US" sz="2800" b="1" dirty="0">
                <a:solidFill>
                  <a:schemeClr val="accent3">
                    <a:lumMod val="65000"/>
                  </a:schemeClr>
                </a:solidFill>
                <a:ea typeface="宋体" panose="02010600030101010101" pitchFamily="2" charset="-122"/>
              </a:rPr>
              <a:t>差异度的计算方法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ea typeface="宋体" panose="02010600030101010101" pitchFamily="2" charset="-122"/>
              </a:rPr>
              <a:t>7.3 </a:t>
            </a:r>
            <a:r>
              <a:rPr lang="zh-CN" altLang="en-US" sz="2800" b="1" dirty="0">
                <a:ea typeface="宋体" panose="02010600030101010101" pitchFamily="2" charset="-122"/>
              </a:rPr>
              <a:t>基于分割的聚类方法</a:t>
            </a:r>
            <a:endParaRPr lang="en-US" altLang="zh-CN" sz="2800" b="1" dirty="0">
              <a:ea typeface="宋体" panose="02010600030101010101" pitchFamily="2" charset="-122"/>
            </a:endParaRPr>
          </a:p>
          <a:p>
            <a:pPr lvl="1">
              <a:defRPr/>
            </a:pPr>
            <a:r>
              <a:rPr lang="en-US" altLang="zh-CN" sz="2400" b="1" dirty="0">
                <a:ea typeface="宋体" panose="02010600030101010101" pitchFamily="2" charset="-122"/>
              </a:rPr>
              <a:t>7.3.1 </a:t>
            </a:r>
            <a:r>
              <a:rPr lang="zh-CN" altLang="en-US" sz="2400" b="1" dirty="0">
                <a:ea typeface="宋体" panose="02010600030101010101" pitchFamily="2" charset="-122"/>
              </a:rPr>
              <a:t>分割聚类方法的描述</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7.3.2 k-means</a:t>
            </a:r>
            <a:r>
              <a:rPr lang="zh-CN" altLang="en-US" sz="2400" b="1" dirty="0">
                <a:ea typeface="宋体" panose="02010600030101010101" pitchFamily="2" charset="-122"/>
              </a:rPr>
              <a:t>平均算法</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7.3.3 PAM</a:t>
            </a:r>
            <a:r>
              <a:rPr lang="zh-CN" altLang="en-US" sz="2400" b="1" dirty="0">
                <a:ea typeface="宋体" panose="02010600030101010101" pitchFamily="2" charset="-122"/>
              </a:rPr>
              <a:t>算法</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7.3.4 CLARA</a:t>
            </a:r>
            <a:r>
              <a:rPr lang="zh-CN" altLang="en-US" sz="2400" b="1" dirty="0">
                <a:ea typeface="宋体" panose="02010600030101010101" pitchFamily="2" charset="-122"/>
              </a:rPr>
              <a:t>和</a:t>
            </a:r>
            <a:r>
              <a:rPr lang="en-US" altLang="zh-CN" sz="2400" b="1" dirty="0">
                <a:ea typeface="宋体" panose="02010600030101010101" pitchFamily="2" charset="-122"/>
              </a:rPr>
              <a:t>CLARANS</a:t>
            </a:r>
            <a:r>
              <a:rPr lang="zh-CN" altLang="en-US" sz="2400" b="1" dirty="0">
                <a:ea typeface="宋体" panose="02010600030101010101" pitchFamily="2" charset="-122"/>
              </a:rPr>
              <a:t>算法</a:t>
            </a:r>
            <a:endParaRPr lang="zh-CN" altLang="en-US" sz="2400" b="1" dirty="0">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7.4 </a:t>
            </a:r>
            <a:r>
              <a:rPr lang="zh-CN" altLang="en-US" sz="2800" b="1" dirty="0">
                <a:solidFill>
                  <a:schemeClr val="accent3">
                    <a:lumMod val="65000"/>
                  </a:schemeClr>
                </a:solidFill>
                <a:ea typeface="宋体" panose="02010600030101010101" pitchFamily="2" charset="-122"/>
              </a:rPr>
              <a:t>基于密度的聚类方法</a:t>
            </a:r>
            <a:endParaRPr lang="zh-CN" altLang="en-US"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7.5 </a:t>
            </a:r>
            <a:r>
              <a:rPr lang="zh-CN" altLang="en-US" sz="2800" b="1" dirty="0">
                <a:solidFill>
                  <a:schemeClr val="accent3">
                    <a:lumMod val="65000"/>
                  </a:schemeClr>
                </a:solidFill>
                <a:ea typeface="宋体" panose="02010600030101010101" pitchFamily="2" charset="-122"/>
              </a:rPr>
              <a:t>谱聚类方法</a:t>
            </a:r>
            <a:endParaRPr lang="zh-CN" altLang="en-US"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7.6 ICA </a:t>
            </a:r>
            <a:r>
              <a:rPr lang="zh-CN" altLang="en-US" sz="2800" b="1" dirty="0">
                <a:solidFill>
                  <a:schemeClr val="accent3">
                    <a:lumMod val="65000"/>
                  </a:schemeClr>
                </a:solidFill>
                <a:ea typeface="宋体" panose="02010600030101010101" pitchFamily="2" charset="-122"/>
              </a:rPr>
              <a:t>聚类分析</a:t>
            </a:r>
            <a:endParaRPr lang="zh-CN" altLang="en-US" sz="2800" b="1" dirty="0">
              <a:solidFill>
                <a:schemeClr val="accent3">
                  <a:lumMod val="65000"/>
                </a:schemeClr>
              </a:solidFill>
              <a:ea typeface="宋体" panose="02010600030101010101" pitchFamily="2" charset="-122"/>
            </a:endParaRPr>
          </a:p>
          <a:p>
            <a:pPr>
              <a:lnSpc>
                <a:spcPct val="150000"/>
              </a:lnSpc>
              <a:defRPr/>
            </a:pPr>
            <a:endParaRPr lang="zh-CN" altLang="en-US" dirty="0"/>
          </a:p>
        </p:txBody>
      </p:sp>
    </p:spTree>
  </p:cSld>
  <p:clrMapOvr>
    <a:masterClrMapping/>
  </p:clrMapOvr>
  <p:transition>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7.3.1 </a:t>
            </a:r>
            <a:r>
              <a:rPr lang="zh-CN" altLang="en-US" sz="3200" b="1" dirty="0">
                <a:effectLst>
                  <a:outerShdw blurRad="38100" dist="38100" dir="2700000" algn="tl">
                    <a:srgbClr val="000000">
                      <a:alpha val="43137"/>
                    </a:srgbClr>
                  </a:outerShdw>
                </a:effectLst>
                <a:latin typeface="宋体" panose="02010600030101010101" pitchFamily="2" charset="-122"/>
              </a:rPr>
              <a:t>分割聚类方法的描述</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32771" name="内容占位符 2"/>
          <p:cNvSpPr>
            <a:spLocks noGrp="1"/>
          </p:cNvSpPr>
          <p:nvPr>
            <p:ph idx="1"/>
          </p:nvPr>
        </p:nvSpPr>
        <p:spPr>
          <a:xfrm>
            <a:off x="646113" y="1412776"/>
            <a:ext cx="7851775" cy="3886200"/>
          </a:xfrm>
        </p:spPr>
        <p:txBody>
          <a:bodyPr/>
          <a:lstStyle/>
          <a:p>
            <a:pPr marL="0" indent="0">
              <a:lnSpc>
                <a:spcPct val="150000"/>
              </a:lnSpc>
              <a:buNone/>
            </a:pPr>
            <a:r>
              <a:rPr lang="zh-CN" altLang="en-US" sz="2400" b="1" dirty="0"/>
              <a:t>       </a:t>
            </a:r>
            <a:r>
              <a:rPr lang="zh-CN" altLang="en-US" sz="2400" b="1" dirty="0">
                <a:solidFill>
                  <a:srgbClr val="FF0000"/>
                </a:solidFill>
              </a:rPr>
              <a:t>分割聚类方法</a:t>
            </a:r>
            <a:r>
              <a:rPr lang="zh-CN" altLang="en-US" sz="2400" b="1" dirty="0"/>
              <a:t>作为一种基于原型的聚类方法，其本质是先从数据集中随机地选择几个对象来作为聚类的原型，然后再将其他的对象分别分配给与原型所代表的最相似，也就是</a:t>
            </a:r>
            <a:r>
              <a:rPr lang="zh-CN" altLang="en-US" sz="2400" b="1" dirty="0">
                <a:solidFill>
                  <a:srgbClr val="FF0000"/>
                </a:solidFill>
              </a:rPr>
              <a:t>距离最近</a:t>
            </a:r>
            <a:r>
              <a:rPr lang="zh-CN" altLang="en-US" sz="2400" b="1" dirty="0"/>
              <a:t>的类中。</a:t>
            </a:r>
            <a:endParaRPr lang="en-US" altLang="zh-CN" sz="2400" b="1" dirty="0"/>
          </a:p>
          <a:p>
            <a:pPr marL="0" indent="0">
              <a:lnSpc>
                <a:spcPct val="150000"/>
              </a:lnSpc>
              <a:buNone/>
            </a:pPr>
            <a:r>
              <a:rPr lang="zh-CN" altLang="en-US" sz="2400" b="1" dirty="0"/>
              <a:t>       分割聚类方法给定一个</a:t>
            </a:r>
            <a:r>
              <a:rPr lang="en-US" altLang="zh-CN" sz="2400" b="1" dirty="0"/>
              <a:t>n</a:t>
            </a:r>
            <a:r>
              <a:rPr lang="zh-CN" altLang="en-US" sz="2400" b="1" dirty="0"/>
              <a:t>个对象的集合，构建数据的</a:t>
            </a:r>
            <a:r>
              <a:rPr lang="en-US" altLang="zh-CN" sz="2400" b="1" dirty="0">
                <a:solidFill>
                  <a:srgbClr val="FF0000"/>
                </a:solidFill>
              </a:rPr>
              <a:t>K</a:t>
            </a:r>
            <a:r>
              <a:rPr lang="zh-CN" altLang="en-US" sz="2400" b="1" dirty="0">
                <a:solidFill>
                  <a:srgbClr val="FF0000"/>
                </a:solidFill>
              </a:rPr>
              <a:t>个分区</a:t>
            </a:r>
            <a:r>
              <a:rPr lang="zh-CN" altLang="en-US" sz="2400" b="1" dirty="0"/>
              <a:t>。大部分分割方法是</a:t>
            </a:r>
            <a:r>
              <a:rPr lang="zh-CN" altLang="en-US" sz="2400" b="1" dirty="0">
                <a:solidFill>
                  <a:srgbClr val="FF0000"/>
                </a:solidFill>
              </a:rPr>
              <a:t>基于距离</a:t>
            </a:r>
            <a:r>
              <a:rPr lang="zh-CN" altLang="en-US" sz="2400" b="1" dirty="0"/>
              <a:t>的，所以只能发现</a:t>
            </a:r>
            <a:r>
              <a:rPr lang="zh-CN" altLang="en-US" sz="2400" b="1" dirty="0">
                <a:solidFill>
                  <a:srgbClr val="FF0000"/>
                </a:solidFill>
              </a:rPr>
              <a:t>球类簇</a:t>
            </a:r>
            <a:r>
              <a:rPr lang="zh-CN" altLang="en-US" sz="2400" b="1" dirty="0"/>
              <a:t>。</a:t>
            </a:r>
            <a:endParaRPr lang="zh-CN" altLang="en-US" sz="2400" b="1" dirty="0"/>
          </a:p>
          <a:p>
            <a:pPr marL="0" indent="0">
              <a:lnSpc>
                <a:spcPct val="150000"/>
              </a:lnSpc>
              <a:buFont typeface="Wingdings" panose="05000000000000000000" pitchFamily="2" charset="2"/>
              <a:buNone/>
            </a:pPr>
            <a:endParaRPr lang="zh-CN" altLang="en-US" sz="2400" b="1" dirty="0"/>
          </a:p>
        </p:txBody>
      </p:sp>
    </p:spTree>
  </p:cSld>
  <p:clrMapOvr>
    <a:masterClrMapping/>
  </p:clrMapOvr>
  <p:transition>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86382" y="1628800"/>
            <a:ext cx="6696744" cy="2236574"/>
          </a:xfrm>
          <a:prstGeom prst="rect">
            <a:avLst/>
          </a:prstGeom>
        </p:spPr>
        <p:txBody>
          <a:bodyPr wrap="square">
            <a:spAutoFit/>
          </a:bodyPr>
          <a:lstStyle/>
          <a:p>
            <a:pPr>
              <a:lnSpc>
                <a:spcPct val="150000"/>
              </a:lnSpc>
              <a:buClr>
                <a:srgbClr val="FF0000"/>
              </a:buClr>
              <a:buFont typeface="Wingdings" panose="05000000000000000000" pitchFamily="2" charset="2"/>
              <a:buChar char="Ø"/>
            </a:pPr>
            <a:r>
              <a:rPr lang="zh-CN" altLang="en-US" sz="2400" b="1" dirty="0">
                <a:solidFill>
                  <a:srgbClr val="FF0000"/>
                </a:solidFill>
              </a:rPr>
              <a:t>发现球状互斥的簇</a:t>
            </a:r>
            <a:endParaRPr lang="zh-CN" altLang="en-US" sz="2400" b="1" dirty="0">
              <a:solidFill>
                <a:srgbClr val="FF0000"/>
              </a:solidFill>
            </a:endParaRPr>
          </a:p>
          <a:p>
            <a:pPr>
              <a:lnSpc>
                <a:spcPct val="150000"/>
              </a:lnSpc>
              <a:buClr>
                <a:srgbClr val="FF0000"/>
              </a:buClr>
              <a:buFont typeface="Wingdings" panose="05000000000000000000" pitchFamily="2" charset="2"/>
              <a:buChar char="Ø"/>
            </a:pPr>
            <a:r>
              <a:rPr lang="zh-CN" altLang="en-US" sz="2400" b="1" dirty="0">
                <a:solidFill>
                  <a:srgbClr val="FF0000"/>
                </a:solidFill>
              </a:rPr>
              <a:t>基于距离</a:t>
            </a:r>
            <a:endParaRPr lang="zh-CN" altLang="en-US" sz="2400" b="1" dirty="0">
              <a:solidFill>
                <a:srgbClr val="FF0000"/>
              </a:solidFill>
            </a:endParaRPr>
          </a:p>
          <a:p>
            <a:pPr>
              <a:lnSpc>
                <a:spcPct val="150000"/>
              </a:lnSpc>
              <a:buClr>
                <a:srgbClr val="FF0000"/>
              </a:buClr>
              <a:buFont typeface="Wingdings" panose="05000000000000000000" pitchFamily="2" charset="2"/>
              <a:buChar char="Ø"/>
            </a:pPr>
            <a:r>
              <a:rPr lang="zh-CN" altLang="en-US" sz="2400" b="1" dirty="0">
                <a:solidFill>
                  <a:srgbClr val="FF0000"/>
                </a:solidFill>
              </a:rPr>
              <a:t>可以用均值或者中心点代表簇的中心</a:t>
            </a:r>
            <a:endParaRPr lang="zh-CN" altLang="en-US" sz="2400" b="1" dirty="0">
              <a:solidFill>
                <a:srgbClr val="FF0000"/>
              </a:solidFill>
            </a:endParaRPr>
          </a:p>
          <a:p>
            <a:pPr>
              <a:lnSpc>
                <a:spcPct val="150000"/>
              </a:lnSpc>
              <a:buClr>
                <a:srgbClr val="FF0000"/>
              </a:buClr>
              <a:buFont typeface="Wingdings" panose="05000000000000000000" pitchFamily="2" charset="2"/>
              <a:buChar char="Ø"/>
            </a:pPr>
            <a:r>
              <a:rPr lang="zh-CN" altLang="en-US" sz="2400" b="1" dirty="0">
                <a:solidFill>
                  <a:srgbClr val="FF0000"/>
                </a:solidFill>
              </a:rPr>
              <a:t>对中小规模数据有效</a:t>
            </a:r>
            <a:endParaRPr lang="zh-CN" altLang="en-US" sz="2400" b="1" dirty="0">
              <a:solidFill>
                <a:srgbClr val="FF0000"/>
              </a:solidFill>
            </a:endParaRPr>
          </a:p>
        </p:txBody>
      </p:sp>
      <p:sp>
        <p:nvSpPr>
          <p:cNvPr id="5" name="矩形 4"/>
          <p:cNvSpPr/>
          <p:nvPr/>
        </p:nvSpPr>
        <p:spPr>
          <a:xfrm>
            <a:off x="539552" y="692696"/>
            <a:ext cx="4304383" cy="735394"/>
          </a:xfrm>
          <a:prstGeom prst="rect">
            <a:avLst/>
          </a:prstGeom>
        </p:spPr>
        <p:txBody>
          <a:bodyPr wrap="none">
            <a:spAutoFit/>
          </a:bodyPr>
          <a:lstStyle/>
          <a:p>
            <a:pPr marL="0" indent="0">
              <a:lnSpc>
                <a:spcPct val="150000"/>
              </a:lnSpc>
              <a:buFont typeface="Wingdings" panose="05000000000000000000" pitchFamily="2" charset="2"/>
              <a:buNone/>
            </a:pPr>
            <a:r>
              <a:rPr lang="zh-CN" altLang="en-US" sz="3200" b="1" dirty="0">
                <a:solidFill>
                  <a:schemeClr val="accent1">
                    <a:lumMod val="25000"/>
                  </a:schemeClr>
                </a:solidFill>
                <a:effectLst>
                  <a:outerShdw blurRad="38100" dist="38100" dir="2700000" algn="tl">
                    <a:srgbClr val="000000">
                      <a:alpha val="43137"/>
                    </a:srgbClr>
                  </a:outerShdw>
                </a:effectLst>
              </a:rPr>
              <a:t>分割方法的基本特点：</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p:push/>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	</a:t>
            </a:r>
            <a:endParaRPr lang="zh-CN" altLang="en-US" dirty="0"/>
          </a:p>
        </p:txBody>
      </p:sp>
      <p:sp>
        <p:nvSpPr>
          <p:cNvPr id="4" name="矩形 3"/>
          <p:cNvSpPr/>
          <p:nvPr/>
        </p:nvSpPr>
        <p:spPr>
          <a:xfrm>
            <a:off x="251520" y="1244025"/>
            <a:ext cx="8640960" cy="4878323"/>
          </a:xfrm>
          <a:prstGeom prst="rect">
            <a:avLst/>
          </a:prstGeom>
        </p:spPr>
        <p:txBody>
          <a:bodyPr wrap="square">
            <a:spAutoFit/>
          </a:bodyPr>
          <a:lstStyle/>
          <a:p>
            <a:pPr>
              <a:lnSpc>
                <a:spcPts val="3200"/>
              </a:lnSpc>
              <a:spcBef>
                <a:spcPts val="600"/>
              </a:spcBef>
            </a:pPr>
            <a:r>
              <a:rPr lang="en-US" altLang="zh-CN" sz="2400" b="1" dirty="0"/>
              <a:t>       </a:t>
            </a:r>
            <a:r>
              <a:rPr lang="zh-CN" altLang="zh-CN" sz="2400" b="1" dirty="0"/>
              <a:t>分割聚类方法首先给定要构建的</a:t>
            </a:r>
            <a:r>
              <a:rPr lang="zh-CN" altLang="zh-CN" sz="2400" b="1" dirty="0">
                <a:solidFill>
                  <a:srgbClr val="FF0000"/>
                </a:solidFill>
              </a:rPr>
              <a:t>分区数</a:t>
            </a:r>
            <a:r>
              <a:rPr lang="en-US" altLang="zh-CN" sz="2400" b="1" dirty="0">
                <a:solidFill>
                  <a:srgbClr val="FF0000"/>
                </a:solidFill>
              </a:rPr>
              <a:t>k</a:t>
            </a:r>
            <a:r>
              <a:rPr lang="zh-CN" altLang="zh-CN" sz="2400" b="1" dirty="0"/>
              <a:t>，创建一个初始划分。然后，采用一种</a:t>
            </a:r>
            <a:r>
              <a:rPr lang="zh-CN" altLang="zh-CN" sz="2400" b="1" dirty="0">
                <a:solidFill>
                  <a:srgbClr val="FF0000"/>
                </a:solidFill>
              </a:rPr>
              <a:t>迭代</a:t>
            </a:r>
            <a:r>
              <a:rPr lang="zh-CN" altLang="zh-CN" sz="2400" b="1" dirty="0"/>
              <a:t>的重定位技术，通过把对象从一个组移动到另一个组来改进分割效果。</a:t>
            </a:r>
            <a:r>
              <a:rPr lang="zh-CN" altLang="zh-CN" sz="2400" b="1" dirty="0">
                <a:solidFill>
                  <a:srgbClr val="FF0000"/>
                </a:solidFill>
              </a:rPr>
              <a:t>一个好的分割的一般准则是：同一个簇中的对象尽可能相互接近或相关，而不同簇中的对象尽可能远离或不同。 </a:t>
            </a:r>
            <a:r>
              <a:rPr lang="en-US" altLang="zh-CN" sz="2400" b="1" dirty="0">
                <a:solidFill>
                  <a:srgbClr val="FF0000"/>
                </a:solidFill>
              </a:rPr>
              <a:t>	</a:t>
            </a:r>
            <a:endParaRPr lang="en-US" altLang="zh-CN" sz="2400" b="1" dirty="0">
              <a:solidFill>
                <a:srgbClr val="FF0000"/>
              </a:solidFill>
            </a:endParaRPr>
          </a:p>
          <a:p>
            <a:pPr>
              <a:lnSpc>
                <a:spcPts val="3200"/>
              </a:lnSpc>
              <a:spcBef>
                <a:spcPts val="600"/>
              </a:spcBef>
            </a:pPr>
            <a:r>
              <a:rPr lang="en-US" altLang="zh-CN" sz="2400" b="1" dirty="0"/>
              <a:t>       </a:t>
            </a:r>
            <a:r>
              <a:rPr lang="zh-CN" altLang="zh-CN" sz="2400" b="1" dirty="0"/>
              <a:t>分割聚类方法给定一个含有</a:t>
            </a:r>
            <a:r>
              <a:rPr lang="en-US" altLang="zh-CN" sz="2400" b="1" dirty="0"/>
              <a:t>n</a:t>
            </a:r>
            <a:r>
              <a:rPr lang="zh-CN" altLang="zh-CN" sz="2400" b="1" dirty="0"/>
              <a:t>个对象的集合，具体划分方法为构建数据的</a:t>
            </a:r>
            <a:r>
              <a:rPr lang="en-US" altLang="zh-CN" sz="2400" b="1" dirty="0"/>
              <a:t>K</a:t>
            </a:r>
            <a:r>
              <a:rPr lang="zh-CN" altLang="zh-CN" sz="2400" b="1" dirty="0"/>
              <a:t>个分区，每个分区表示一个聚簇，并且</a:t>
            </a:r>
            <a:r>
              <a:rPr lang="en-US" altLang="zh-CN" sz="2400" b="1" dirty="0" err="1"/>
              <a:t>k≤n</a:t>
            </a:r>
            <a:r>
              <a:rPr lang="zh-CN" altLang="zh-CN" sz="2400" b="1" dirty="0"/>
              <a:t>。也就是说，它将数据划分为</a:t>
            </a:r>
            <a:r>
              <a:rPr lang="en-US" altLang="zh-CN" sz="2400" b="1" dirty="0"/>
              <a:t>k</a:t>
            </a:r>
            <a:r>
              <a:rPr lang="zh-CN" altLang="zh-CN" sz="2400" b="1" dirty="0"/>
              <a:t>个组，同时满足如下要求：</a:t>
            </a:r>
            <a:endParaRPr lang="zh-CN" altLang="zh-CN" sz="2400" b="1" dirty="0"/>
          </a:p>
          <a:p>
            <a:pPr marL="342900" lvl="0" indent="-342900">
              <a:lnSpc>
                <a:spcPts val="3200"/>
              </a:lnSpc>
              <a:spcBef>
                <a:spcPts val="600"/>
              </a:spcBef>
              <a:buFont typeface="Wingdings" panose="05000000000000000000" pitchFamily="2" charset="2"/>
              <a:buChar char="Ø"/>
            </a:pPr>
            <a:r>
              <a:rPr lang="zh-CN" altLang="zh-CN" sz="2400" b="1" dirty="0">
                <a:solidFill>
                  <a:srgbClr val="FF0000"/>
                </a:solidFill>
              </a:rPr>
              <a:t>每个组至少包含一个对象；</a:t>
            </a:r>
            <a:endParaRPr lang="zh-CN" altLang="zh-CN" sz="2400" b="1" dirty="0">
              <a:solidFill>
                <a:srgbClr val="FF0000"/>
              </a:solidFill>
            </a:endParaRPr>
          </a:p>
          <a:p>
            <a:pPr marL="342900" lvl="0" indent="-342900">
              <a:lnSpc>
                <a:spcPts val="3200"/>
              </a:lnSpc>
              <a:spcBef>
                <a:spcPts val="600"/>
              </a:spcBef>
              <a:buFont typeface="Wingdings" panose="05000000000000000000" pitchFamily="2" charset="2"/>
              <a:buChar char="Ø"/>
            </a:pPr>
            <a:r>
              <a:rPr lang="zh-CN" altLang="zh-CN" sz="2400" b="1" dirty="0">
                <a:solidFill>
                  <a:srgbClr val="FF0000"/>
                </a:solidFill>
              </a:rPr>
              <a:t>每个对象必须属于一个组。</a:t>
            </a:r>
            <a:endParaRPr lang="zh-CN" altLang="zh-CN" sz="2400" b="1" dirty="0">
              <a:solidFill>
                <a:srgbClr val="FF0000"/>
              </a:solidFill>
            </a:endParaRPr>
          </a:p>
          <a:p>
            <a:pPr>
              <a:lnSpc>
                <a:spcPts val="3200"/>
              </a:lnSpc>
              <a:spcBef>
                <a:spcPts val="600"/>
              </a:spcBef>
            </a:pPr>
            <a:r>
              <a:rPr lang="zh-CN" altLang="zh-CN" sz="2400" b="1" dirty="0"/>
              <a:t>在某些模糊划分的技术中，第二个要求可以适当放宽。</a:t>
            </a:r>
            <a:endParaRPr lang="zh-CN" altLang="zh-CN" sz="2400" b="1" dirty="0"/>
          </a:p>
        </p:txBody>
      </p:sp>
      <p:sp>
        <p:nvSpPr>
          <p:cNvPr id="5" name="文本框 4"/>
          <p:cNvSpPr txBox="1"/>
          <p:nvPr/>
        </p:nvSpPr>
        <p:spPr>
          <a:xfrm>
            <a:off x="457200" y="558225"/>
            <a:ext cx="6203032" cy="584775"/>
          </a:xfrm>
          <a:prstGeom prst="rect">
            <a:avLst/>
          </a:prstGeom>
          <a:noFill/>
        </p:spPr>
        <p:txBody>
          <a:bodyPr wrap="square" rtlCol="0">
            <a:spAutoFit/>
          </a:bodyPr>
          <a:lstStyle/>
          <a:p>
            <a:r>
              <a:rPr lang="zh-CN" altLang="en-US" sz="3200" b="1" dirty="0">
                <a:solidFill>
                  <a:schemeClr val="accent1">
                    <a:lumMod val="25000"/>
                  </a:schemeClr>
                </a:solidFill>
                <a:effectLst>
                  <a:outerShdw blurRad="38100" dist="38100" dir="2700000" algn="tl">
                    <a:srgbClr val="000000">
                      <a:alpha val="43137"/>
                    </a:srgbClr>
                  </a:outerShdw>
                </a:effectLst>
                <a:latin typeface="+mj-lt"/>
                <a:ea typeface="+mj-ea"/>
                <a:cs typeface="+mj-cs"/>
              </a:rPr>
              <a:t>分割聚类方法步骤：</a:t>
            </a:r>
            <a:endParaRPr lang="zh-CN" altLang="en-US" sz="3200" b="1" dirty="0">
              <a:solidFill>
                <a:schemeClr val="accent1">
                  <a:lumMod val="25000"/>
                </a:schemeClr>
              </a:solidFill>
              <a:effectLst>
                <a:outerShdw blurRad="38100" dist="38100" dir="2700000" algn="tl">
                  <a:srgbClr val="000000">
                    <a:alpha val="43137"/>
                  </a:srgbClr>
                </a:outerShdw>
              </a:effectLst>
              <a:latin typeface="+mj-lt"/>
              <a:ea typeface="+mj-ea"/>
              <a:cs typeface="+mj-cs"/>
            </a:endParaRPr>
          </a:p>
        </p:txBody>
      </p:sp>
    </p:spTree>
  </p:cSld>
  <p:clrMapOvr>
    <a:overrideClrMapping bg1="lt1" tx1="dk1" bg2="lt2" tx2="dk2" accent1="accent1" accent2="accent2" accent3="accent3" accent4="accent4" accent5="accent5" accent6="accent6" hlink="hlink" folHlink="folHlink"/>
  </p:clrMapOvr>
  <p:transition>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txBox="1"/>
          <p:nvPr/>
        </p:nvSpPr>
        <p:spPr bwMode="auto">
          <a:xfrm>
            <a:off x="251520" y="1143948"/>
            <a:ext cx="8229600" cy="5597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defRPr/>
            </a:pPr>
            <a:r>
              <a:rPr lang="en-US" altLang="zh-CN" sz="2400" b="1" dirty="0">
                <a:latin typeface="+mn-ea"/>
              </a:rPr>
              <a:t>    k-means</a:t>
            </a:r>
            <a:r>
              <a:rPr lang="zh-CN" altLang="en-US" sz="2400" b="1" dirty="0">
                <a:latin typeface="+mn-ea"/>
              </a:rPr>
              <a:t>平均算法是将</a:t>
            </a:r>
            <a:r>
              <a:rPr lang="zh-CN" altLang="en-US" sz="2400" b="1" dirty="0">
                <a:solidFill>
                  <a:srgbClr val="FF0000"/>
                </a:solidFill>
                <a:latin typeface="+mn-ea"/>
              </a:rPr>
              <a:t>平均值</a:t>
            </a:r>
            <a:r>
              <a:rPr lang="zh-CN" altLang="en-US" sz="2400" b="1" dirty="0">
                <a:latin typeface="+mn-ea"/>
              </a:rPr>
              <a:t>作为</a:t>
            </a:r>
            <a:r>
              <a:rPr lang="zh-CN" altLang="en-US" sz="2400" b="1" dirty="0">
                <a:solidFill>
                  <a:srgbClr val="FF0000"/>
                </a:solidFill>
                <a:latin typeface="+mn-ea"/>
              </a:rPr>
              <a:t>类的“中心”</a:t>
            </a:r>
            <a:r>
              <a:rPr lang="zh-CN" altLang="en-US" sz="2400" b="1" dirty="0">
                <a:latin typeface="+mn-ea"/>
              </a:rPr>
              <a:t>的一种分割聚类的方法。该算法以</a:t>
            </a:r>
            <a:r>
              <a:rPr lang="en-US" altLang="zh-CN" sz="2400" b="1" dirty="0">
                <a:latin typeface="+mn-ea"/>
              </a:rPr>
              <a:t>k</a:t>
            </a:r>
            <a:r>
              <a:rPr lang="zh-CN" altLang="en-US" sz="2400" b="1" dirty="0">
                <a:latin typeface="+mn-ea"/>
              </a:rPr>
              <a:t>为参数，把</a:t>
            </a:r>
            <a:r>
              <a:rPr lang="en-US" altLang="zh-CN" sz="2400" b="1" dirty="0">
                <a:latin typeface="+mn-ea"/>
              </a:rPr>
              <a:t>n</a:t>
            </a:r>
            <a:r>
              <a:rPr lang="zh-CN" altLang="en-US" sz="2400" b="1" dirty="0">
                <a:latin typeface="+mn-ea"/>
              </a:rPr>
              <a:t>个对象分成</a:t>
            </a:r>
            <a:r>
              <a:rPr lang="en-US" altLang="zh-CN" sz="2400" b="1" dirty="0">
                <a:latin typeface="+mn-ea"/>
              </a:rPr>
              <a:t>k</a:t>
            </a:r>
            <a:r>
              <a:rPr lang="zh-CN" altLang="en-US" sz="2400" b="1" dirty="0">
                <a:latin typeface="+mn-ea"/>
              </a:rPr>
              <a:t>个簇，使簇内具有较高的相似度，而簇间的相似度较低。</a:t>
            </a:r>
            <a:endParaRPr lang="en-US" altLang="zh-CN" sz="2400" b="1" dirty="0">
              <a:latin typeface="+mn-ea"/>
            </a:endParaRPr>
          </a:p>
          <a:p>
            <a:pPr marL="0" indent="0">
              <a:buFont typeface="Wingdings" panose="05000000000000000000" pitchFamily="2" charset="2"/>
              <a:buNone/>
              <a:defRPr/>
            </a:pPr>
            <a:r>
              <a:rPr lang="en-US" altLang="zh-CN" sz="2400" b="1" dirty="0">
                <a:highlight>
                  <a:srgbClr val="FFFF00"/>
                </a:highlight>
                <a:latin typeface="+mn-ea"/>
              </a:rPr>
              <a:t>k-means</a:t>
            </a:r>
            <a:r>
              <a:rPr lang="zh-CN" altLang="en-US" sz="2400" b="1" dirty="0">
                <a:highlight>
                  <a:srgbClr val="FFFF00"/>
                </a:highlight>
                <a:latin typeface="+mn-ea"/>
              </a:rPr>
              <a:t>聚类算法的</a:t>
            </a:r>
            <a:r>
              <a:rPr lang="zh-CN" altLang="en-US" sz="2400" b="1" dirty="0">
                <a:solidFill>
                  <a:srgbClr val="FF0000"/>
                </a:solidFill>
                <a:highlight>
                  <a:srgbClr val="FFFF00"/>
                </a:highlight>
                <a:latin typeface="+mn-ea"/>
              </a:rPr>
              <a:t>算法流程</a:t>
            </a:r>
            <a:r>
              <a:rPr lang="zh-CN" altLang="en-US" sz="2400" b="1" dirty="0">
                <a:highlight>
                  <a:srgbClr val="FFFF00"/>
                </a:highlight>
                <a:latin typeface="+mn-ea"/>
              </a:rPr>
              <a:t>如下：</a:t>
            </a:r>
            <a:endParaRPr lang="zh-CN" altLang="en-US" sz="2400" b="1" dirty="0">
              <a:highlight>
                <a:srgbClr val="FFFF00"/>
              </a:highlight>
              <a:latin typeface="+mn-ea"/>
            </a:endParaRPr>
          </a:p>
          <a:p>
            <a:pPr marL="0" indent="0">
              <a:buClr>
                <a:schemeClr val="tx1"/>
              </a:buClr>
              <a:buNone/>
              <a:defRPr/>
            </a:pPr>
            <a:r>
              <a:rPr lang="zh-CN" altLang="en-US" sz="2400" b="1" dirty="0">
                <a:latin typeface="+mn-ea"/>
              </a:rPr>
              <a:t>输入：包含</a:t>
            </a:r>
            <a:r>
              <a:rPr lang="en-US" altLang="zh-CN" sz="2400" b="1" dirty="0">
                <a:latin typeface="+mn-ea"/>
              </a:rPr>
              <a:t>n</a:t>
            </a:r>
            <a:r>
              <a:rPr lang="zh-CN" altLang="en-US" sz="2400" b="1" dirty="0">
                <a:latin typeface="+mn-ea"/>
              </a:rPr>
              <a:t>个对象的数据库和簇的数目</a:t>
            </a:r>
            <a:r>
              <a:rPr lang="en-US" altLang="zh-CN" sz="2400" b="1" dirty="0">
                <a:latin typeface="+mn-ea"/>
              </a:rPr>
              <a:t>k</a:t>
            </a:r>
            <a:r>
              <a:rPr lang="zh-CN" altLang="en-US" sz="2400" b="1" dirty="0">
                <a:latin typeface="+mn-ea"/>
              </a:rPr>
              <a:t>；</a:t>
            </a:r>
            <a:endParaRPr lang="zh-CN" altLang="en-US" sz="2400" b="1" dirty="0">
              <a:latin typeface="+mn-ea"/>
            </a:endParaRPr>
          </a:p>
          <a:p>
            <a:pPr marL="0" indent="0">
              <a:buClr>
                <a:schemeClr val="tx1"/>
              </a:buClr>
              <a:buNone/>
              <a:defRPr/>
            </a:pPr>
            <a:r>
              <a:rPr lang="zh-CN" altLang="en-US" sz="2400" b="1" dirty="0">
                <a:latin typeface="+mn-ea"/>
              </a:rPr>
              <a:t>输出：</a:t>
            </a:r>
            <a:r>
              <a:rPr lang="en-US" altLang="zh-CN" sz="2400" b="1" dirty="0">
                <a:latin typeface="+mn-ea"/>
              </a:rPr>
              <a:t>k</a:t>
            </a:r>
            <a:r>
              <a:rPr lang="zh-CN" altLang="en-US" sz="2400" b="1" dirty="0">
                <a:latin typeface="+mn-ea"/>
              </a:rPr>
              <a:t>个簇，使平方误差准则最小。</a:t>
            </a:r>
            <a:endParaRPr lang="en-US" altLang="zh-CN" sz="2400" b="1" dirty="0">
              <a:latin typeface="+mn-ea"/>
            </a:endParaRPr>
          </a:p>
          <a:p>
            <a:pPr marL="0" indent="0">
              <a:buClr>
                <a:schemeClr val="tx1"/>
              </a:buClr>
              <a:buNone/>
              <a:defRPr/>
            </a:pPr>
            <a:r>
              <a:rPr lang="zh-CN" altLang="en-US" sz="2400" b="1" dirty="0">
                <a:latin typeface="+mn-ea"/>
              </a:rPr>
              <a:t>步骤：</a:t>
            </a:r>
            <a:endParaRPr lang="zh-CN" altLang="en-US" sz="2400" b="1" dirty="0">
              <a:latin typeface="+mn-ea"/>
            </a:endParaRPr>
          </a:p>
          <a:p>
            <a:pPr marL="0" indent="0">
              <a:buFont typeface="Wingdings" panose="05000000000000000000" pitchFamily="2" charset="2"/>
              <a:buNone/>
              <a:defRPr/>
            </a:pPr>
            <a:r>
              <a:rPr lang="en-US" altLang="zh-CN" sz="2000" b="1" dirty="0">
                <a:latin typeface="+mn-ea"/>
              </a:rPr>
              <a:t>    (1) </a:t>
            </a:r>
            <a:r>
              <a:rPr lang="zh-CN" altLang="en-US" sz="2000" b="1" dirty="0">
                <a:latin typeface="+mn-ea"/>
              </a:rPr>
              <a:t>任意选择</a:t>
            </a:r>
            <a:r>
              <a:rPr lang="en-US" altLang="zh-CN" sz="2000" b="1" dirty="0">
                <a:latin typeface="+mn-ea"/>
              </a:rPr>
              <a:t>k</a:t>
            </a:r>
            <a:r>
              <a:rPr lang="zh-CN" altLang="en-US" sz="2000" b="1" dirty="0">
                <a:latin typeface="+mn-ea"/>
              </a:rPr>
              <a:t>个对象作为初始的簇中心；</a:t>
            </a:r>
            <a:endParaRPr lang="zh-CN" altLang="en-US" sz="2000" b="1" dirty="0">
              <a:latin typeface="+mn-ea"/>
            </a:endParaRPr>
          </a:p>
          <a:p>
            <a:pPr marL="0" indent="0">
              <a:buFont typeface="Wingdings" panose="05000000000000000000" pitchFamily="2" charset="2"/>
              <a:buNone/>
              <a:defRPr/>
            </a:pPr>
            <a:r>
              <a:rPr lang="zh-CN" altLang="en-US" sz="2000" b="1" dirty="0">
                <a:latin typeface="+mn-ea"/>
              </a:rPr>
              <a:t>    </a:t>
            </a:r>
            <a:r>
              <a:rPr lang="en-US" altLang="zh-CN" sz="2000" b="1" dirty="0">
                <a:latin typeface="+mn-ea"/>
              </a:rPr>
              <a:t>(2) </a:t>
            </a:r>
            <a:r>
              <a:rPr lang="zh-CN" altLang="en-US" sz="2000" b="1" dirty="0">
                <a:latin typeface="+mn-ea"/>
              </a:rPr>
              <a:t>对于剩余的那些对象，根据其与各簇中心之间的距离，将它赋给最近的簇；</a:t>
            </a:r>
            <a:endParaRPr lang="en-US" altLang="zh-CN" sz="2000" b="1" dirty="0">
              <a:latin typeface="+mn-ea"/>
            </a:endParaRPr>
          </a:p>
          <a:p>
            <a:pPr marL="0" indent="0">
              <a:buFont typeface="Wingdings" panose="05000000000000000000" pitchFamily="2" charset="2"/>
              <a:buNone/>
              <a:defRPr/>
            </a:pPr>
            <a:r>
              <a:rPr lang="en-US" altLang="zh-CN" sz="2000" b="1" dirty="0">
                <a:latin typeface="+mn-ea"/>
              </a:rPr>
              <a:t>    (3) </a:t>
            </a:r>
            <a:r>
              <a:rPr lang="zh-CN" altLang="en-US" sz="2000" b="1" dirty="0">
                <a:latin typeface="+mn-ea"/>
              </a:rPr>
              <a:t>计算每个簇的平均值作为该簇的新的中心；</a:t>
            </a:r>
            <a:endParaRPr lang="zh-CN" altLang="en-US" sz="2000" b="1" dirty="0">
              <a:latin typeface="+mn-ea"/>
            </a:endParaRPr>
          </a:p>
          <a:p>
            <a:pPr marL="0" indent="0">
              <a:buFont typeface="Wingdings" panose="05000000000000000000" pitchFamily="2" charset="2"/>
              <a:buNone/>
              <a:defRPr/>
            </a:pPr>
            <a:r>
              <a:rPr lang="zh-CN" altLang="en-US" sz="2000" b="1" dirty="0">
                <a:latin typeface="+mn-ea"/>
              </a:rPr>
              <a:t>　　</a:t>
            </a:r>
            <a:r>
              <a:rPr lang="en-US" altLang="zh-CN" sz="2000" b="1" dirty="0">
                <a:latin typeface="+mn-ea"/>
              </a:rPr>
              <a:t>(4) </a:t>
            </a:r>
            <a:r>
              <a:rPr lang="zh-CN" altLang="en-US" sz="2000" b="1" dirty="0">
                <a:latin typeface="+mn-ea"/>
              </a:rPr>
              <a:t>根据离“中心”最近原则，将每个对象</a:t>
            </a:r>
            <a:r>
              <a:rPr lang="en-US" altLang="zh-CN" sz="2000" b="1" dirty="0">
                <a:latin typeface="+mn-ea"/>
              </a:rPr>
              <a:t>(</a:t>
            </a:r>
            <a:r>
              <a:rPr lang="zh-CN" altLang="en-US" sz="2000" b="1" dirty="0">
                <a:latin typeface="+mn-ea"/>
              </a:rPr>
              <a:t>重新</a:t>
            </a:r>
            <a:r>
              <a:rPr lang="en-US" altLang="zh-CN" sz="2000" b="1" dirty="0">
                <a:latin typeface="+mn-ea"/>
              </a:rPr>
              <a:t>)</a:t>
            </a:r>
            <a:r>
              <a:rPr lang="zh-CN" altLang="en-US" sz="2000" b="1" dirty="0">
                <a:latin typeface="+mn-ea"/>
              </a:rPr>
              <a:t>分配到各个相应的簇；</a:t>
            </a:r>
            <a:endParaRPr lang="zh-CN" altLang="en-US" sz="2000" b="1" dirty="0">
              <a:latin typeface="+mn-ea"/>
            </a:endParaRPr>
          </a:p>
          <a:p>
            <a:pPr marL="0" indent="0">
              <a:buFont typeface="Wingdings" panose="05000000000000000000" pitchFamily="2" charset="2"/>
              <a:buNone/>
              <a:defRPr/>
            </a:pPr>
            <a:r>
              <a:rPr lang="zh-CN" altLang="en-US" sz="2000" b="1" dirty="0">
                <a:latin typeface="+mn-ea"/>
              </a:rPr>
              <a:t>　　</a:t>
            </a:r>
            <a:r>
              <a:rPr lang="en-US" altLang="zh-CN" sz="2000" b="1" dirty="0">
                <a:latin typeface="+mn-ea"/>
              </a:rPr>
              <a:t>(5) </a:t>
            </a:r>
            <a:r>
              <a:rPr lang="zh-CN" altLang="en-US" sz="2000" b="1" dirty="0">
                <a:latin typeface="+mn-ea"/>
              </a:rPr>
              <a:t>返回步骤（</a:t>
            </a:r>
            <a:r>
              <a:rPr lang="en-US" altLang="zh-CN" sz="2000" b="1" dirty="0">
                <a:latin typeface="+mn-ea"/>
              </a:rPr>
              <a:t>3</a:t>
            </a:r>
            <a:r>
              <a:rPr lang="zh-CN" altLang="en-US" sz="2000" b="1" dirty="0">
                <a:latin typeface="+mn-ea"/>
              </a:rPr>
              <a:t>），直到不再发生变化。</a:t>
            </a:r>
            <a:endParaRPr lang="zh-CN" altLang="en-US" sz="2000" b="1" dirty="0">
              <a:latin typeface="+mn-ea"/>
            </a:endParaRPr>
          </a:p>
          <a:p>
            <a:pPr marL="0" indent="0">
              <a:buFont typeface="Wingdings" panose="05000000000000000000" pitchFamily="2" charset="2"/>
              <a:buNone/>
              <a:defRPr/>
            </a:pPr>
            <a:endParaRPr lang="zh-CN" altLang="en-US" sz="2400" b="1" dirty="0"/>
          </a:p>
        </p:txBody>
      </p:sp>
      <p:sp>
        <p:nvSpPr>
          <p:cNvPr id="5" name="标题 1"/>
          <p:cNvSpPr>
            <a:spLocks noGrp="1"/>
          </p:cNvSpPr>
          <p:nvPr>
            <p:ph type="title"/>
          </p:nvPr>
        </p:nvSpPr>
        <p:spPr>
          <a:xfrm>
            <a:off x="457200" y="483928"/>
            <a:ext cx="8229600" cy="684852"/>
          </a:xfrm>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7.3.2 k-means</a:t>
            </a:r>
            <a:r>
              <a:rPr lang="zh-CN" altLang="en-US" sz="3200" b="1" dirty="0">
                <a:effectLst>
                  <a:outerShdw blurRad="38100" dist="38100" dir="2700000" algn="tl">
                    <a:srgbClr val="000000">
                      <a:alpha val="43137"/>
                    </a:srgbClr>
                  </a:outerShdw>
                </a:effectLst>
                <a:latin typeface="宋体" panose="02010600030101010101" pitchFamily="2" charset="-122"/>
              </a:rPr>
              <a:t>均值算法</a:t>
            </a:r>
            <a:endParaRPr lang="zh-CN" altLang="en-US" sz="3200" b="1" dirty="0">
              <a:effectLst>
                <a:outerShdw blurRad="38100" dist="38100" dir="2700000" algn="tl">
                  <a:srgbClr val="000000">
                    <a:alpha val="43137"/>
                  </a:srgbClr>
                </a:outerShdw>
              </a:effectLst>
            </a:endParaRPr>
          </a:p>
        </p:txBody>
      </p:sp>
    </p:spTree>
  </p:cSld>
  <p:clrMapOvr>
    <a:masterClrMapping/>
  </p:clrMapOvr>
  <p:transition>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8229600" cy="1371600"/>
          </a:xfrm>
        </p:spPr>
        <p:txBody>
          <a:bodyPr/>
          <a:lstStyle/>
          <a:p>
            <a:r>
              <a:rPr lang="en-US" altLang="zh-CN" sz="3200" b="1" dirty="0">
                <a:solidFill>
                  <a:schemeClr val="accent1">
                    <a:lumMod val="25000"/>
                  </a:schemeClr>
                </a:solidFill>
                <a:effectLst>
                  <a:outerShdw blurRad="38100" dist="38100" dir="2700000" algn="tl">
                    <a:srgbClr val="000000">
                      <a:alpha val="43137"/>
                    </a:srgbClr>
                  </a:outerShdw>
                </a:effectLst>
              </a:rPr>
              <a:t>k-means</a:t>
            </a:r>
            <a:r>
              <a:rPr lang="zh-CN" altLang="en-US" sz="3200" b="1" dirty="0">
                <a:solidFill>
                  <a:schemeClr val="accent1">
                    <a:lumMod val="25000"/>
                  </a:schemeClr>
                </a:solidFill>
                <a:effectLst>
                  <a:outerShdw blurRad="38100" dist="38100" dir="2700000" algn="tl">
                    <a:srgbClr val="000000">
                      <a:alpha val="43137"/>
                    </a:srgbClr>
                  </a:outerShdw>
                </a:effectLst>
              </a:rPr>
              <a:t>算法具体示例：</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pic>
        <p:nvPicPr>
          <p:cNvPr id="4" name="图片 3"/>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187624" y="1268760"/>
            <a:ext cx="6961381" cy="1296144"/>
          </a:xfrm>
          <a:prstGeom prst="rect">
            <a:avLst/>
          </a:prstGeom>
          <a:noFill/>
        </p:spPr>
      </p:pic>
      <p:pic>
        <p:nvPicPr>
          <p:cNvPr id="5" name="内容占位符 4"/>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67544" y="2780928"/>
            <a:ext cx="6256932" cy="3886200"/>
          </a:xfrm>
          <a:prstGeom prst="rect">
            <a:avLst/>
          </a:prstGeom>
        </p:spPr>
      </p:pic>
      <p:sp>
        <p:nvSpPr>
          <p:cNvPr id="3" name="矩形 2"/>
          <p:cNvSpPr/>
          <p:nvPr/>
        </p:nvSpPr>
        <p:spPr>
          <a:xfrm>
            <a:off x="6300192" y="2996952"/>
            <a:ext cx="2699792" cy="2862322"/>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随机选择两个对象</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x3(6</a:t>
            </a:r>
            <a:r>
              <a:rPr kumimoji="0" lang="zh-CN"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6)</a:t>
            </a:r>
            <a:r>
              <a:rPr kumimoji="0" lang="zh-CN"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x6(8</a:t>
            </a:r>
            <a:r>
              <a:rPr kumimoji="0" lang="zh-CN"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zh-CN"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，分别作为将分成的两个类的</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中心</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然后，根据距离“中心”最近的原则，将其他对象分配到各个相应的类中，形成两个类</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{x1</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x2</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x3</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x5</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x8</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x9</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x10}</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{x4</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x6</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x7}</a:t>
            </a:r>
            <a:r>
              <a:rPr kumimoji="0" lang="zh-CN" altLang="en-US" sz="18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18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95536" y="980728"/>
            <a:ext cx="8136904" cy="1323439"/>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通过计算可得第一个类的平均值</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2000" b="1" i="0" u="none" strike="noStrike" kern="1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1</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(1)(4.43</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5.29)</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和第二个类的平均值</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a:t>
            </a:r>
            <a:r>
              <a:rPr kumimoji="0" lang="en-US" altLang="zh-CN" sz="2000" b="1" i="0" u="none" strike="noStrike" kern="100" cap="none" spc="0" normalizeH="0" baseline="-25000" noProof="0" dirty="0">
                <a:ln>
                  <a:noFill/>
                </a:ln>
                <a:solidFill>
                  <a:srgbClr val="000000"/>
                </a:solidFill>
                <a:effectLst/>
                <a:uLnTx/>
                <a:uFillTx/>
                <a:latin typeface="Times New Roman" panose="02020603050405020304" pitchFamily="18" charset="0"/>
                <a:ea typeface="宋体" panose="02010600030101010101" pitchFamily="2" charset="-122"/>
                <a:cs typeface="+mn-cs"/>
              </a:rPr>
              <a:t>2</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(1)(7.67</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4)</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，将它们分别作为这两个类的新的</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中心</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，根据距离</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中心</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最近的原则，进行对象的重新分配，形成两个新的类</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{x1,x3,x5,x8,x9,x10}</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{x2,x4,x6,x7}</a:t>
            </a:r>
            <a:endPar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pic>
        <p:nvPicPr>
          <p:cNvPr id="7" name="图片 6"/>
          <p:cNvPicPr/>
          <p:nvPr/>
        </p:nvPicPr>
        <p:blipFill>
          <a:blip r:embed="rId1" cstate="print">
            <a:extLst>
              <a:ext uri="{28A0092B-C50C-407E-A947-70E740481C1C}">
                <a14:useLocalDpi xmlns:a14="http://schemas.microsoft.com/office/drawing/2010/main" val="0"/>
              </a:ext>
            </a:extLst>
          </a:blip>
          <a:stretch>
            <a:fillRect/>
          </a:stretch>
        </p:blipFill>
        <p:spPr>
          <a:xfrm>
            <a:off x="1115616" y="2492896"/>
            <a:ext cx="6552728" cy="3892281"/>
          </a:xfrm>
          <a:prstGeom prst="rect">
            <a:avLst/>
          </a:prstGeom>
        </p:spPr>
      </p:pic>
    </p:spTree>
  </p:cSld>
  <p:clrMapOvr>
    <a:masterClrMapping/>
  </p:clrMapOvr>
  <p:transition>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p:cNvPicPr>
            <a:picLocks noGrp="1"/>
          </p:cNvPicPr>
          <p:nvPr>
            <p:ph idx="1"/>
          </p:nvPr>
        </p:nvPicPr>
        <p:blipFill rotWithShape="1">
          <a:blip r:embed="rId1" cstate="print">
            <a:extLst>
              <a:ext uri="{28A0092B-C50C-407E-A947-70E740481C1C}">
                <a14:useLocalDpi xmlns:a14="http://schemas.microsoft.com/office/drawing/2010/main" val="0"/>
              </a:ext>
            </a:extLst>
          </a:blip>
          <a:srcRect r="2195"/>
          <a:stretch>
            <a:fillRect/>
          </a:stretch>
        </p:blipFill>
        <p:spPr bwMode="auto">
          <a:xfrm>
            <a:off x="1456754" y="1177788"/>
            <a:ext cx="6230491" cy="3886200"/>
          </a:xfrm>
          <a:prstGeom prst="rect">
            <a:avLst/>
          </a:prstGeom>
          <a:ln>
            <a:noFill/>
          </a:ln>
        </p:spPr>
      </p:pic>
      <p:sp>
        <p:nvSpPr>
          <p:cNvPr id="3" name="矩形 2"/>
          <p:cNvSpPr/>
          <p:nvPr/>
        </p:nvSpPr>
        <p:spPr>
          <a:xfrm>
            <a:off x="395536" y="5650324"/>
            <a:ext cx="8146640" cy="707886"/>
          </a:xfrm>
          <a:prstGeom prst="rect">
            <a:avLst/>
          </a:prstGeom>
        </p:spPr>
        <p:txBody>
          <a:bodyPr wrap="square">
            <a:spAutoFit/>
          </a:bodyPr>
          <a:lstStyle/>
          <a:p>
            <a:pPr marL="0" marR="0" lvl="0" indent="0" algn="just" defTabSz="914400" rtl="0" eaLnBrk="0" fontAlgn="base" latinLnBrk="0" hangingPunct="0">
              <a:lnSpc>
                <a:spcPct val="100000"/>
              </a:lnSpc>
              <a:spcBef>
                <a:spcPts val="600"/>
              </a:spcBef>
              <a:spcAft>
                <a:spcPct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针对新类再计算平均值，得到</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f1(2)(4</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5.17)</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f2(2)(7.5</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4.5)</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及新的类</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{x1,x8,x9,x10}</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{x2,x3,x4,x5,x6,x7}</a:t>
            </a:r>
            <a:endPar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p:cNvPicPr>
          <p:nvPr>
            <p:ph idx="1"/>
          </p:nvPr>
        </p:nvPicPr>
        <p:blipFill>
          <a:blip r:embed="rId1" cstate="print">
            <a:extLst>
              <a:ext uri="{28A0092B-C50C-407E-A947-70E740481C1C}">
                <a14:useLocalDpi xmlns:a14="http://schemas.microsoft.com/office/drawing/2010/main" val="0"/>
              </a:ext>
            </a:extLst>
          </a:blip>
          <a:stretch>
            <a:fillRect/>
          </a:stretch>
        </p:blipFill>
        <p:spPr>
          <a:xfrm>
            <a:off x="1452309" y="1052736"/>
            <a:ext cx="6239382" cy="3886200"/>
          </a:xfrm>
          <a:prstGeom prst="rect">
            <a:avLst/>
          </a:prstGeom>
        </p:spPr>
      </p:pic>
      <p:sp>
        <p:nvSpPr>
          <p:cNvPr id="3" name="矩形 2"/>
          <p:cNvSpPr/>
          <p:nvPr/>
        </p:nvSpPr>
        <p:spPr>
          <a:xfrm>
            <a:off x="1187624" y="5445224"/>
            <a:ext cx="7355160" cy="1015663"/>
          </a:xfrm>
          <a:prstGeom prst="rect">
            <a:avLst/>
          </a:prstGeom>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由于根据更新的平均值</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f1(3)(2.75,4.25)</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f2(3)(7.17,5.33),</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对象的分配不再发生变化，所以</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{x1,x8,x9,x10}</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和</a:t>
            </a:r>
            <a:r>
              <a:rPr kumimoji="0" lang="en-US"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rPr>
              <a:t>{x2,x3,x4,x5,x6,x7}</a:t>
            </a:r>
            <a:r>
              <a:rPr kumimoji="0" lang="zh-CN" altLang="zh-CN"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为最终的两个聚类</a:t>
            </a:r>
            <a:r>
              <a:rPr kumimoji="0" lang="zh-CN" altLang="en-US" sz="2000" b="1" i="0" u="none" strike="noStrike" kern="1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en-US" sz="2000" b="1" i="0" u="none" strike="noStrike" kern="1200" cap="none" spc="0" normalizeH="0" baseline="0" noProof="0" dirty="0">
              <a:ln>
                <a:noFill/>
              </a:ln>
              <a:solidFill>
                <a:srgbClr val="000000"/>
              </a:solidFill>
              <a:effectLst/>
              <a:uLnTx/>
              <a:uFillTx/>
              <a:latin typeface="Arial" panose="020B0604020202020204" pitchFamily="34" charset="0"/>
              <a:ea typeface="宋体" panose="02010600030101010101" pitchFamily="2" charset="-122"/>
              <a:cs typeface="+mn-cs"/>
            </a:endParaRPr>
          </a:p>
        </p:txBody>
      </p:sp>
    </p:spTree>
  </p:cSld>
  <p:clrMapOvr>
    <a:masterClrMapping/>
  </p:clrMapOvr>
  <p:transition>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801924" y="1412776"/>
            <a:ext cx="7704856" cy="5292725"/>
          </a:xfrm>
          <a:prstGeom prst="rect">
            <a:avLst/>
          </a:prstGeom>
          <a:noFill/>
        </p:spPr>
        <p:txBody>
          <a:bodyPr wrap="square">
            <a:spAutoFit/>
          </a:bodyPr>
          <a:lstStyle/>
          <a:p>
            <a:pPr algn="l">
              <a:lnSpc>
                <a:spcPct val="130000"/>
              </a:lnSpc>
              <a:spcBef>
                <a:spcPts val="0"/>
              </a:spcBef>
            </a:pPr>
            <a:r>
              <a:rPr lang="en-US" altLang="zh-CN" sz="2000" b="1" i="0" dirty="0">
                <a:solidFill>
                  <a:schemeClr val="bg2"/>
                </a:solidFill>
                <a:highlight>
                  <a:srgbClr val="FFFF00"/>
                </a:highlight>
                <a:latin typeface="宋体" panose="02010600030101010101" pitchFamily="2" charset="-122"/>
                <a:cs typeface="宋体" panose="02010600030101010101" pitchFamily="2" charset="-122"/>
              </a:rPr>
              <a:t>1. </a:t>
            </a:r>
            <a:r>
              <a:rPr lang="zh-CN" altLang="en-US" sz="2000" b="1" i="0" dirty="0">
                <a:solidFill>
                  <a:schemeClr val="bg2"/>
                </a:solidFill>
                <a:highlight>
                  <a:srgbClr val="FFFF00"/>
                </a:highlight>
                <a:latin typeface="宋体" panose="02010600030101010101" pitchFamily="2" charset="-122"/>
                <a:cs typeface="宋体" panose="02010600030101010101" pitchFamily="2" charset="-122"/>
              </a:rPr>
              <a:t>最简单的方法：</a:t>
            </a:r>
            <a:r>
              <a:rPr lang="en-US" altLang="zh-CN" sz="2000" b="1" i="0" dirty="0" err="1">
                <a:solidFill>
                  <a:schemeClr val="bg2"/>
                </a:solidFill>
                <a:effectLst/>
                <a:latin typeface="宋体" panose="02010600030101010101" pitchFamily="2" charset="-122"/>
                <a:cs typeface="宋体" panose="02010600030101010101" pitchFamily="2" charset="-122"/>
              </a:rPr>
              <a:t>K≈sqrt</a:t>
            </a:r>
            <a:r>
              <a:rPr lang="en-US" altLang="zh-CN" sz="2000" b="1" i="0" dirty="0">
                <a:solidFill>
                  <a:schemeClr val="bg2"/>
                </a:solidFill>
                <a:effectLst/>
                <a:latin typeface="宋体" panose="02010600030101010101" pitchFamily="2" charset="-122"/>
                <a:cs typeface="宋体" panose="02010600030101010101" pitchFamily="2" charset="-122"/>
              </a:rPr>
              <a:t>(N/2)</a:t>
            </a:r>
            <a:br>
              <a:rPr lang="en-US" altLang="zh-CN" sz="2000" b="1" i="0" dirty="0">
                <a:solidFill>
                  <a:schemeClr val="bg2"/>
                </a:solidFill>
                <a:effectLst/>
                <a:latin typeface="宋体" panose="02010600030101010101" pitchFamily="2" charset="-122"/>
                <a:cs typeface="宋体" panose="02010600030101010101" pitchFamily="2" charset="-122"/>
              </a:rPr>
            </a:br>
            <a:r>
              <a:rPr lang="en-US" altLang="zh-CN" sz="2000" b="1" i="0" dirty="0">
                <a:solidFill>
                  <a:schemeClr val="bg2"/>
                </a:solidFill>
                <a:effectLst/>
                <a:highlight>
                  <a:srgbClr val="FFFF00"/>
                </a:highlight>
                <a:latin typeface="宋体" panose="02010600030101010101" pitchFamily="2" charset="-122"/>
                <a:cs typeface="宋体" panose="02010600030101010101" pitchFamily="2" charset="-122"/>
              </a:rPr>
              <a:t>2. </a:t>
            </a:r>
            <a:r>
              <a:rPr lang="zh-CN" altLang="en-US" sz="2000" b="1" i="0" dirty="0">
                <a:solidFill>
                  <a:schemeClr val="bg2"/>
                </a:solidFill>
                <a:effectLst/>
                <a:highlight>
                  <a:srgbClr val="FFFF00"/>
                </a:highlight>
                <a:latin typeface="宋体" panose="02010600030101010101" pitchFamily="2" charset="-122"/>
                <a:cs typeface="宋体" panose="02010600030101010101" pitchFamily="2" charset="-122"/>
              </a:rPr>
              <a:t>拐点法：</a:t>
            </a:r>
            <a:r>
              <a:rPr lang="zh-CN" altLang="en-US" sz="2000" b="1" i="0" dirty="0">
                <a:solidFill>
                  <a:schemeClr val="bg2"/>
                </a:solidFill>
                <a:effectLst/>
                <a:latin typeface="宋体" panose="02010600030101010101" pitchFamily="2" charset="-122"/>
                <a:cs typeface="宋体" panose="02010600030101010101" pitchFamily="2" charset="-122"/>
              </a:rPr>
              <a:t>把聚类结果的</a:t>
            </a:r>
            <a:r>
              <a:rPr lang="en-US" altLang="zh-CN" sz="2000" b="1" i="0" dirty="0">
                <a:solidFill>
                  <a:schemeClr val="bg2"/>
                </a:solidFill>
                <a:effectLst/>
                <a:latin typeface="宋体" panose="02010600030101010101" pitchFamily="2" charset="-122"/>
                <a:cs typeface="宋体" panose="02010600030101010101" pitchFamily="2" charset="-122"/>
              </a:rPr>
              <a:t>F-test</a:t>
            </a:r>
            <a:r>
              <a:rPr lang="zh-CN" altLang="en-US" sz="2000" b="1" i="0" dirty="0">
                <a:solidFill>
                  <a:schemeClr val="bg2"/>
                </a:solidFill>
                <a:effectLst/>
                <a:latin typeface="宋体" panose="02010600030101010101" pitchFamily="2" charset="-122"/>
                <a:cs typeface="宋体" panose="02010600030101010101" pitchFamily="2" charset="-122"/>
              </a:rPr>
              <a:t>值（类间</a:t>
            </a:r>
            <a:r>
              <a:rPr lang="en-US" altLang="zh-CN" sz="2000" b="1" i="0" dirty="0">
                <a:solidFill>
                  <a:schemeClr val="bg2"/>
                </a:solidFill>
                <a:effectLst/>
                <a:latin typeface="宋体" panose="02010600030101010101" pitchFamily="2" charset="-122"/>
                <a:cs typeface="宋体" panose="02010600030101010101" pitchFamily="2" charset="-122"/>
              </a:rPr>
              <a:t>Variance</a:t>
            </a:r>
            <a:r>
              <a:rPr lang="zh-CN" altLang="en-US" sz="2000" b="1" i="0" dirty="0">
                <a:solidFill>
                  <a:schemeClr val="bg2"/>
                </a:solidFill>
                <a:effectLst/>
                <a:latin typeface="宋体" panose="02010600030101010101" pitchFamily="2" charset="-122"/>
                <a:cs typeface="宋体" panose="02010600030101010101" pitchFamily="2" charset="-122"/>
              </a:rPr>
              <a:t>和全局</a:t>
            </a:r>
            <a:r>
              <a:rPr lang="en-US" altLang="zh-CN" sz="2000" b="1" i="0" dirty="0">
                <a:solidFill>
                  <a:schemeClr val="bg2"/>
                </a:solidFill>
                <a:effectLst/>
                <a:latin typeface="宋体" panose="02010600030101010101" pitchFamily="2" charset="-122"/>
                <a:cs typeface="宋体" panose="02010600030101010101" pitchFamily="2" charset="-122"/>
              </a:rPr>
              <a:t>Variance</a:t>
            </a:r>
            <a:r>
              <a:rPr lang="zh-CN" altLang="en-US" sz="2000" b="1" i="0" dirty="0">
                <a:solidFill>
                  <a:schemeClr val="bg2"/>
                </a:solidFill>
                <a:effectLst/>
                <a:latin typeface="宋体" panose="02010600030101010101" pitchFamily="2" charset="-122"/>
                <a:cs typeface="宋体" panose="02010600030101010101" pitchFamily="2" charset="-122"/>
              </a:rPr>
              <a:t>的比值）对聚类个数的曲线画出来，选择图中拐点</a:t>
            </a:r>
            <a:br>
              <a:rPr lang="zh-CN" altLang="en-US" sz="2000" b="1" i="0" dirty="0">
                <a:solidFill>
                  <a:schemeClr val="bg2"/>
                </a:solidFill>
                <a:effectLst/>
                <a:latin typeface="宋体" panose="02010600030101010101" pitchFamily="2" charset="-122"/>
                <a:cs typeface="宋体" panose="02010600030101010101" pitchFamily="2" charset="-122"/>
              </a:rPr>
            </a:br>
            <a:r>
              <a:rPr lang="en-US" altLang="zh-CN" sz="2000" b="1" i="0" dirty="0">
                <a:solidFill>
                  <a:schemeClr val="bg2"/>
                </a:solidFill>
                <a:effectLst/>
                <a:highlight>
                  <a:srgbClr val="FFFF00"/>
                </a:highlight>
                <a:latin typeface="宋体" panose="02010600030101010101" pitchFamily="2" charset="-122"/>
                <a:cs typeface="宋体" panose="02010600030101010101" pitchFamily="2" charset="-122"/>
              </a:rPr>
              <a:t>3. </a:t>
            </a:r>
            <a:r>
              <a:rPr lang="zh-CN" altLang="en-US" sz="2000" b="1" i="0" dirty="0">
                <a:solidFill>
                  <a:schemeClr val="bg2"/>
                </a:solidFill>
                <a:effectLst/>
                <a:highlight>
                  <a:srgbClr val="FFFF00"/>
                </a:highlight>
                <a:latin typeface="宋体" panose="02010600030101010101" pitchFamily="2" charset="-122"/>
                <a:cs typeface="宋体" panose="02010600030101010101" pitchFamily="2" charset="-122"/>
              </a:rPr>
              <a:t>基于</a:t>
            </a:r>
            <a:r>
              <a:rPr lang="en-US" altLang="zh-CN" sz="2000" b="1" i="0" dirty="0">
                <a:solidFill>
                  <a:schemeClr val="bg2"/>
                </a:solidFill>
                <a:effectLst/>
                <a:highlight>
                  <a:srgbClr val="FFFF00"/>
                </a:highlight>
                <a:latin typeface="宋体" panose="02010600030101010101" pitchFamily="2" charset="-122"/>
                <a:cs typeface="宋体" panose="02010600030101010101" pitchFamily="2" charset="-122"/>
              </a:rPr>
              <a:t>Information </a:t>
            </a:r>
            <a:r>
              <a:rPr lang="en-US" altLang="zh-CN" sz="2000" b="1" i="0" dirty="0" err="1">
                <a:solidFill>
                  <a:schemeClr val="bg2"/>
                </a:solidFill>
                <a:effectLst/>
                <a:highlight>
                  <a:srgbClr val="FFFF00"/>
                </a:highlight>
                <a:latin typeface="宋体" panose="02010600030101010101" pitchFamily="2" charset="-122"/>
                <a:cs typeface="宋体" panose="02010600030101010101" pitchFamily="2" charset="-122"/>
              </a:rPr>
              <a:t>Critieron</a:t>
            </a:r>
            <a:r>
              <a:rPr lang="zh-CN" altLang="en-US" sz="2000" b="1" i="0" dirty="0">
                <a:solidFill>
                  <a:schemeClr val="bg2"/>
                </a:solidFill>
                <a:effectLst/>
                <a:highlight>
                  <a:srgbClr val="FFFF00"/>
                </a:highlight>
                <a:latin typeface="宋体" panose="02010600030101010101" pitchFamily="2" charset="-122"/>
                <a:cs typeface="宋体" panose="02010600030101010101" pitchFamily="2" charset="-122"/>
              </a:rPr>
              <a:t>的方法：</a:t>
            </a:r>
            <a:r>
              <a:rPr lang="zh-CN" altLang="en-US" sz="2000" b="1" i="0" dirty="0">
                <a:solidFill>
                  <a:schemeClr val="bg2"/>
                </a:solidFill>
                <a:effectLst/>
                <a:latin typeface="宋体" panose="02010600030101010101" pitchFamily="2" charset="-122"/>
                <a:cs typeface="宋体" panose="02010600030101010101" pitchFamily="2" charset="-122"/>
              </a:rPr>
              <a:t>如果模型有似然函数（如</a:t>
            </a:r>
            <a:r>
              <a:rPr lang="en-US" altLang="zh-CN" sz="2000" b="1" i="0" dirty="0">
                <a:solidFill>
                  <a:schemeClr val="bg2"/>
                </a:solidFill>
                <a:effectLst/>
                <a:latin typeface="宋体" panose="02010600030101010101" pitchFamily="2" charset="-122"/>
                <a:cs typeface="宋体" panose="02010600030101010101" pitchFamily="2" charset="-122"/>
              </a:rPr>
              <a:t>GMM</a:t>
            </a:r>
            <a:r>
              <a:rPr lang="zh-CN" altLang="en-US" sz="2000" b="1" i="0" dirty="0">
                <a:solidFill>
                  <a:schemeClr val="bg2"/>
                </a:solidFill>
                <a:effectLst/>
                <a:latin typeface="宋体" panose="02010600030101010101" pitchFamily="2" charset="-122"/>
                <a:cs typeface="宋体" panose="02010600030101010101" pitchFamily="2" charset="-122"/>
              </a:rPr>
              <a:t>），用</a:t>
            </a:r>
            <a:r>
              <a:rPr lang="en-US" altLang="zh-CN" sz="2000" b="1" i="0" dirty="0">
                <a:solidFill>
                  <a:schemeClr val="bg2"/>
                </a:solidFill>
                <a:effectLst/>
                <a:latin typeface="宋体" panose="02010600030101010101" pitchFamily="2" charset="-122"/>
                <a:cs typeface="宋体" panose="02010600030101010101" pitchFamily="2" charset="-122"/>
              </a:rPr>
              <a:t>BIC</a:t>
            </a:r>
            <a:r>
              <a:rPr lang="zh-CN" altLang="en-US" sz="2000" b="1" i="0" dirty="0">
                <a:solidFill>
                  <a:schemeClr val="bg2"/>
                </a:solidFill>
                <a:effectLst/>
                <a:latin typeface="宋体" panose="02010600030101010101" pitchFamily="2" charset="-122"/>
                <a:cs typeface="宋体" panose="02010600030101010101" pitchFamily="2" charset="-122"/>
              </a:rPr>
              <a:t>、</a:t>
            </a:r>
            <a:r>
              <a:rPr lang="en-US" altLang="zh-CN" sz="2000" b="1" i="0" dirty="0">
                <a:solidFill>
                  <a:schemeClr val="bg2"/>
                </a:solidFill>
                <a:effectLst/>
                <a:latin typeface="宋体" panose="02010600030101010101" pitchFamily="2" charset="-122"/>
                <a:cs typeface="宋体" panose="02010600030101010101" pitchFamily="2" charset="-122"/>
              </a:rPr>
              <a:t>DIC</a:t>
            </a:r>
            <a:r>
              <a:rPr lang="zh-CN" altLang="en-US" sz="2000" b="1" i="0" dirty="0">
                <a:solidFill>
                  <a:schemeClr val="bg2"/>
                </a:solidFill>
                <a:effectLst/>
                <a:latin typeface="宋体" panose="02010600030101010101" pitchFamily="2" charset="-122"/>
                <a:cs typeface="宋体" panose="02010600030101010101" pitchFamily="2" charset="-122"/>
              </a:rPr>
              <a:t>等决策；即使没有似然函数，如</a:t>
            </a:r>
            <a:r>
              <a:rPr lang="en-US" altLang="zh-CN" sz="2000" b="1" i="0" dirty="0" err="1">
                <a:solidFill>
                  <a:schemeClr val="bg2"/>
                </a:solidFill>
                <a:effectLst/>
                <a:latin typeface="宋体" panose="02010600030101010101" pitchFamily="2" charset="-122"/>
                <a:cs typeface="宋体" panose="02010600030101010101" pitchFamily="2" charset="-122"/>
              </a:rPr>
              <a:t>KMean</a:t>
            </a:r>
            <a:r>
              <a:rPr lang="zh-CN" altLang="en-US" sz="2000" b="1" i="0" dirty="0">
                <a:solidFill>
                  <a:schemeClr val="bg2"/>
                </a:solidFill>
                <a:effectLst/>
                <a:latin typeface="宋体" panose="02010600030101010101" pitchFamily="2" charset="-122"/>
                <a:cs typeface="宋体" panose="02010600030101010101" pitchFamily="2" charset="-122"/>
              </a:rPr>
              <a:t>，也可以搞一个假似然出来，例如用</a:t>
            </a:r>
            <a:r>
              <a:rPr lang="en-US" altLang="zh-CN" sz="2000" b="1" i="0" dirty="0">
                <a:solidFill>
                  <a:schemeClr val="bg2"/>
                </a:solidFill>
                <a:effectLst/>
                <a:latin typeface="宋体" panose="02010600030101010101" pitchFamily="2" charset="-122"/>
                <a:cs typeface="宋体" panose="02010600030101010101" pitchFamily="2" charset="-122"/>
              </a:rPr>
              <a:t>GMM</a:t>
            </a:r>
            <a:r>
              <a:rPr lang="zh-CN" altLang="en-US" sz="2000" b="1" i="0" dirty="0">
                <a:solidFill>
                  <a:schemeClr val="bg2"/>
                </a:solidFill>
                <a:effectLst/>
                <a:latin typeface="宋体" panose="02010600030101010101" pitchFamily="2" charset="-122"/>
                <a:cs typeface="宋体" panose="02010600030101010101" pitchFamily="2" charset="-122"/>
              </a:rPr>
              <a:t>等来代替</a:t>
            </a:r>
            <a:br>
              <a:rPr lang="zh-CN" altLang="en-US" sz="2000" b="1" i="0" dirty="0">
                <a:solidFill>
                  <a:schemeClr val="bg2"/>
                </a:solidFill>
                <a:effectLst/>
                <a:latin typeface="宋体" panose="02010600030101010101" pitchFamily="2" charset="-122"/>
                <a:cs typeface="宋体" panose="02010600030101010101" pitchFamily="2" charset="-122"/>
              </a:rPr>
            </a:br>
            <a:r>
              <a:rPr lang="en-US" altLang="zh-CN" sz="2000" b="1" i="0" dirty="0">
                <a:solidFill>
                  <a:schemeClr val="bg2"/>
                </a:solidFill>
                <a:effectLst/>
                <a:highlight>
                  <a:srgbClr val="FFFF00"/>
                </a:highlight>
                <a:latin typeface="宋体" panose="02010600030101010101" pitchFamily="2" charset="-122"/>
                <a:cs typeface="宋体" panose="02010600030101010101" pitchFamily="2" charset="-122"/>
              </a:rPr>
              <a:t>4. </a:t>
            </a:r>
            <a:r>
              <a:rPr lang="zh-CN" altLang="en-US" sz="2000" b="1" i="0" dirty="0">
                <a:solidFill>
                  <a:schemeClr val="bg2"/>
                </a:solidFill>
                <a:effectLst/>
                <a:highlight>
                  <a:srgbClr val="FFFF00"/>
                </a:highlight>
                <a:latin typeface="宋体" panose="02010600030101010101" pitchFamily="2" charset="-122"/>
                <a:cs typeface="宋体" panose="02010600030101010101" pitchFamily="2" charset="-122"/>
              </a:rPr>
              <a:t>基于信息论的方法（</a:t>
            </a:r>
            <a:r>
              <a:rPr lang="en-US" altLang="zh-CN" sz="2000" b="1" i="0" dirty="0">
                <a:solidFill>
                  <a:schemeClr val="bg2"/>
                </a:solidFill>
                <a:effectLst/>
                <a:highlight>
                  <a:srgbClr val="FFFF00"/>
                </a:highlight>
                <a:latin typeface="宋体" panose="02010600030101010101" pitchFamily="2" charset="-122"/>
                <a:cs typeface="宋体" panose="02010600030101010101" pitchFamily="2" charset="-122"/>
              </a:rPr>
              <a:t>Jump</a:t>
            </a:r>
            <a:r>
              <a:rPr lang="zh-CN" altLang="en-US" sz="2000" b="1" i="0" dirty="0">
                <a:solidFill>
                  <a:schemeClr val="bg2"/>
                </a:solidFill>
                <a:effectLst/>
                <a:highlight>
                  <a:srgbClr val="FFFF00"/>
                </a:highlight>
                <a:latin typeface="宋体" panose="02010600030101010101" pitchFamily="2" charset="-122"/>
                <a:cs typeface="宋体" panose="02010600030101010101" pitchFamily="2" charset="-122"/>
              </a:rPr>
              <a:t>法），</a:t>
            </a:r>
            <a:r>
              <a:rPr lang="zh-CN" altLang="en-US" sz="2000" b="1" i="0" dirty="0">
                <a:solidFill>
                  <a:schemeClr val="bg2"/>
                </a:solidFill>
                <a:effectLst/>
                <a:latin typeface="宋体" panose="02010600030101010101" pitchFamily="2" charset="-122"/>
                <a:cs typeface="宋体" panose="02010600030101010101" pitchFamily="2" charset="-122"/>
              </a:rPr>
              <a:t>计算一个</a:t>
            </a:r>
            <a:r>
              <a:rPr lang="en-US" altLang="zh-CN" sz="2000" b="1" i="0" dirty="0">
                <a:solidFill>
                  <a:schemeClr val="bg2"/>
                </a:solidFill>
                <a:effectLst/>
                <a:latin typeface="宋体" panose="02010600030101010101" pitchFamily="2" charset="-122"/>
                <a:cs typeface="宋体" panose="02010600030101010101" pitchFamily="2" charset="-122"/>
              </a:rPr>
              <a:t>distortion</a:t>
            </a:r>
            <a:r>
              <a:rPr lang="zh-CN" altLang="en-US" sz="2000" b="1" i="0" dirty="0">
                <a:solidFill>
                  <a:schemeClr val="bg2"/>
                </a:solidFill>
                <a:effectLst/>
                <a:latin typeface="宋体" panose="02010600030101010101" pitchFamily="2" charset="-122"/>
                <a:cs typeface="宋体" panose="02010600030101010101" pitchFamily="2" charset="-122"/>
              </a:rPr>
              <a:t>函数对</a:t>
            </a:r>
            <a:r>
              <a:rPr lang="en-US" altLang="zh-CN" sz="2000" b="1" i="0" dirty="0">
                <a:solidFill>
                  <a:schemeClr val="bg2"/>
                </a:solidFill>
                <a:effectLst/>
                <a:latin typeface="宋体" panose="02010600030101010101" pitchFamily="2" charset="-122"/>
                <a:cs typeface="宋体" panose="02010600030101010101" pitchFamily="2" charset="-122"/>
              </a:rPr>
              <a:t>K</a:t>
            </a:r>
            <a:r>
              <a:rPr lang="zh-CN" altLang="en-US" sz="2000" b="1" i="0" dirty="0">
                <a:solidFill>
                  <a:schemeClr val="bg2"/>
                </a:solidFill>
                <a:effectLst/>
                <a:latin typeface="宋体" panose="02010600030101010101" pitchFamily="2" charset="-122"/>
                <a:cs typeface="宋体" panose="02010600030101010101" pitchFamily="2" charset="-122"/>
              </a:rPr>
              <a:t>值的曲线，选择其中的</a:t>
            </a:r>
            <a:r>
              <a:rPr lang="en-US" altLang="zh-CN" sz="2000" b="1" i="0" dirty="0">
                <a:solidFill>
                  <a:schemeClr val="bg2"/>
                </a:solidFill>
                <a:effectLst/>
                <a:latin typeface="宋体" panose="02010600030101010101" pitchFamily="2" charset="-122"/>
                <a:cs typeface="宋体" panose="02010600030101010101" pitchFamily="2" charset="-122"/>
              </a:rPr>
              <a:t>jump</a:t>
            </a:r>
            <a:r>
              <a:rPr lang="zh-CN" altLang="en-US" sz="2000" b="1" i="0" dirty="0">
                <a:solidFill>
                  <a:schemeClr val="bg2"/>
                </a:solidFill>
                <a:effectLst/>
                <a:latin typeface="宋体" panose="02010600030101010101" pitchFamily="2" charset="-122"/>
                <a:cs typeface="宋体" panose="02010600030101010101" pitchFamily="2" charset="-122"/>
              </a:rPr>
              <a:t>点</a:t>
            </a:r>
            <a:br>
              <a:rPr lang="zh-CN" altLang="en-US" sz="2000" b="1" i="0" dirty="0">
                <a:solidFill>
                  <a:schemeClr val="bg2"/>
                </a:solidFill>
                <a:effectLst/>
                <a:latin typeface="宋体" panose="02010600030101010101" pitchFamily="2" charset="-122"/>
                <a:cs typeface="宋体" panose="02010600030101010101" pitchFamily="2" charset="-122"/>
              </a:rPr>
            </a:br>
            <a:r>
              <a:rPr lang="en-US" altLang="zh-CN" sz="2000" b="1" i="0" dirty="0">
                <a:solidFill>
                  <a:schemeClr val="bg2"/>
                </a:solidFill>
                <a:effectLst/>
                <a:highlight>
                  <a:srgbClr val="FFFF00"/>
                </a:highlight>
                <a:latin typeface="宋体" panose="02010600030101010101" pitchFamily="2" charset="-122"/>
                <a:cs typeface="宋体" panose="02010600030101010101" pitchFamily="2" charset="-122"/>
              </a:rPr>
              <a:t>5. Silhouette</a:t>
            </a:r>
            <a:r>
              <a:rPr lang="zh-CN" altLang="en-US" sz="2000" b="1" i="0" dirty="0">
                <a:solidFill>
                  <a:schemeClr val="bg2"/>
                </a:solidFill>
                <a:effectLst/>
                <a:highlight>
                  <a:srgbClr val="FFFF00"/>
                </a:highlight>
                <a:latin typeface="宋体" panose="02010600030101010101" pitchFamily="2" charset="-122"/>
                <a:cs typeface="宋体" panose="02010600030101010101" pitchFamily="2" charset="-122"/>
              </a:rPr>
              <a:t>法</a:t>
            </a:r>
            <a:br>
              <a:rPr lang="zh-CN" altLang="en-US" sz="2000" b="1" i="0" dirty="0">
                <a:solidFill>
                  <a:schemeClr val="bg2"/>
                </a:solidFill>
                <a:effectLst/>
                <a:latin typeface="宋体" panose="02010600030101010101" pitchFamily="2" charset="-122"/>
                <a:cs typeface="宋体" panose="02010600030101010101" pitchFamily="2" charset="-122"/>
              </a:rPr>
            </a:br>
            <a:r>
              <a:rPr lang="en-US" altLang="zh-CN" sz="2000" b="1" i="0" dirty="0">
                <a:solidFill>
                  <a:schemeClr val="bg2"/>
                </a:solidFill>
                <a:effectLst/>
                <a:highlight>
                  <a:srgbClr val="FFFF00"/>
                </a:highlight>
                <a:latin typeface="宋体" panose="02010600030101010101" pitchFamily="2" charset="-122"/>
                <a:cs typeface="宋体" panose="02010600030101010101" pitchFamily="2" charset="-122"/>
              </a:rPr>
              <a:t>6. </a:t>
            </a:r>
            <a:r>
              <a:rPr lang="zh-CN" altLang="en-US" sz="2000" b="1" i="0" dirty="0">
                <a:solidFill>
                  <a:schemeClr val="bg2"/>
                </a:solidFill>
                <a:effectLst/>
                <a:highlight>
                  <a:srgbClr val="FFFF00"/>
                </a:highlight>
                <a:latin typeface="宋体" panose="02010600030101010101" pitchFamily="2" charset="-122"/>
                <a:cs typeface="宋体" panose="02010600030101010101" pitchFamily="2" charset="-122"/>
              </a:rPr>
              <a:t>交叉验证</a:t>
            </a:r>
            <a:br>
              <a:rPr lang="zh-CN" altLang="en-US" sz="2000" b="1" i="0" dirty="0">
                <a:solidFill>
                  <a:schemeClr val="bg2"/>
                </a:solidFill>
                <a:effectLst/>
                <a:latin typeface="宋体" panose="02010600030101010101" pitchFamily="2" charset="-122"/>
                <a:cs typeface="宋体" panose="02010600030101010101" pitchFamily="2" charset="-122"/>
              </a:rPr>
            </a:br>
            <a:r>
              <a:rPr lang="en-US" altLang="zh-CN" sz="2000" b="1" i="0" dirty="0">
                <a:solidFill>
                  <a:schemeClr val="bg2"/>
                </a:solidFill>
                <a:effectLst/>
                <a:highlight>
                  <a:srgbClr val="FFFF00"/>
                </a:highlight>
                <a:latin typeface="宋体" panose="02010600030101010101" pitchFamily="2" charset="-122"/>
                <a:cs typeface="宋体" panose="02010600030101010101" pitchFamily="2" charset="-122"/>
              </a:rPr>
              <a:t>7. </a:t>
            </a:r>
            <a:r>
              <a:rPr lang="zh-CN" altLang="en-US" sz="2000" b="1" i="0" dirty="0">
                <a:solidFill>
                  <a:schemeClr val="bg2"/>
                </a:solidFill>
                <a:effectLst/>
                <a:highlight>
                  <a:srgbClr val="FFFF00"/>
                </a:highlight>
                <a:latin typeface="宋体" panose="02010600030101010101" pitchFamily="2" charset="-122"/>
                <a:cs typeface="宋体" panose="02010600030101010101" pitchFamily="2" charset="-122"/>
              </a:rPr>
              <a:t>核方法：</a:t>
            </a:r>
            <a:r>
              <a:rPr lang="zh-CN" altLang="en-US" sz="2000" b="1" i="0" dirty="0">
                <a:solidFill>
                  <a:schemeClr val="bg2"/>
                </a:solidFill>
                <a:effectLst/>
                <a:latin typeface="宋体" panose="02010600030101010101" pitchFamily="2" charset="-122"/>
                <a:cs typeface="宋体" panose="02010600030101010101" pitchFamily="2" charset="-122"/>
              </a:rPr>
              <a:t>构造</a:t>
            </a:r>
            <a:r>
              <a:rPr lang="en-US" altLang="zh-CN" sz="2000" b="1" i="0" dirty="0" err="1">
                <a:solidFill>
                  <a:schemeClr val="bg2"/>
                </a:solidFill>
                <a:effectLst/>
                <a:latin typeface="宋体" panose="02010600030101010101" pitchFamily="2" charset="-122"/>
                <a:cs typeface="宋体" panose="02010600030101010101" pitchFamily="2" charset="-122"/>
              </a:rPr>
              <a:t>Kernal</a:t>
            </a:r>
            <a:r>
              <a:rPr lang="zh-CN" altLang="en-US" sz="2000" b="1" i="0" dirty="0">
                <a:solidFill>
                  <a:schemeClr val="bg2"/>
                </a:solidFill>
                <a:effectLst/>
                <a:latin typeface="宋体" panose="02010600030101010101" pitchFamily="2" charset="-122"/>
                <a:cs typeface="宋体" panose="02010600030101010101" pitchFamily="2" charset="-122"/>
              </a:rPr>
              <a:t>矩阵，对其做</a:t>
            </a:r>
            <a:r>
              <a:rPr lang="en-US" altLang="zh-CN" sz="2000" b="1" i="0" dirty="0">
                <a:solidFill>
                  <a:schemeClr val="bg2"/>
                </a:solidFill>
                <a:effectLst/>
                <a:latin typeface="宋体" panose="02010600030101010101" pitchFamily="2" charset="-122"/>
                <a:cs typeface="宋体" panose="02010600030101010101" pitchFamily="2" charset="-122"/>
              </a:rPr>
              <a:t>eigenvalue decomposition</a:t>
            </a:r>
            <a:r>
              <a:rPr lang="zh-CN" altLang="en-US" sz="2000" b="1" i="0" dirty="0">
                <a:solidFill>
                  <a:schemeClr val="bg2"/>
                </a:solidFill>
                <a:effectLst/>
                <a:latin typeface="宋体" panose="02010600030101010101" pitchFamily="2" charset="-122"/>
                <a:cs typeface="宋体" panose="02010600030101010101" pitchFamily="2" charset="-122"/>
              </a:rPr>
              <a:t>，通过结果统计</a:t>
            </a:r>
            <a:r>
              <a:rPr lang="en-US" altLang="zh-CN" sz="2000" b="1" i="0" dirty="0">
                <a:solidFill>
                  <a:schemeClr val="bg2"/>
                </a:solidFill>
                <a:effectLst/>
                <a:latin typeface="宋体" panose="02010600030101010101" pitchFamily="2" charset="-122"/>
                <a:cs typeface="宋体" panose="02010600030101010101" pitchFamily="2" charset="-122"/>
              </a:rPr>
              <a:t>Compactness</a:t>
            </a:r>
            <a:r>
              <a:rPr lang="zh-CN" altLang="en-US" sz="2000" b="1" i="0" dirty="0">
                <a:solidFill>
                  <a:schemeClr val="bg2"/>
                </a:solidFill>
                <a:effectLst/>
                <a:latin typeface="宋体" panose="02010600030101010101" pitchFamily="2" charset="-122"/>
                <a:cs typeface="宋体" panose="02010600030101010101" pitchFamily="2" charset="-122"/>
              </a:rPr>
              <a:t>，获得</a:t>
            </a:r>
            <a:r>
              <a:rPr lang="en-US" altLang="zh-CN" sz="2000" b="1" i="0" dirty="0">
                <a:solidFill>
                  <a:schemeClr val="bg2"/>
                </a:solidFill>
                <a:effectLst/>
                <a:latin typeface="宋体" panose="02010600030101010101" pitchFamily="2" charset="-122"/>
                <a:cs typeface="宋体" panose="02010600030101010101" pitchFamily="2" charset="-122"/>
              </a:rPr>
              <a:t>Compactness—K</a:t>
            </a:r>
            <a:r>
              <a:rPr lang="zh-CN" altLang="en-US" sz="2000" b="1" i="0" dirty="0">
                <a:solidFill>
                  <a:schemeClr val="bg2"/>
                </a:solidFill>
                <a:effectLst/>
                <a:latin typeface="宋体" panose="02010600030101010101" pitchFamily="2" charset="-122"/>
                <a:cs typeface="宋体" panose="02010600030101010101" pitchFamily="2" charset="-122"/>
              </a:rPr>
              <a:t>曲线，选择拐点。</a:t>
            </a:r>
            <a:endParaRPr lang="zh-CN" altLang="en-US" sz="2000" b="1" i="0" dirty="0">
              <a:solidFill>
                <a:schemeClr val="bg2"/>
              </a:solidFill>
              <a:effectLst/>
              <a:latin typeface="宋体" panose="02010600030101010101" pitchFamily="2" charset="-122"/>
              <a:cs typeface="宋体" panose="02010600030101010101" pitchFamily="2" charset="-122"/>
            </a:endParaRPr>
          </a:p>
        </p:txBody>
      </p:sp>
      <p:sp>
        <p:nvSpPr>
          <p:cNvPr id="6" name="标题 1"/>
          <p:cNvSpPr>
            <a:spLocks noGrp="1"/>
          </p:cNvSpPr>
          <p:nvPr>
            <p:ph type="title"/>
          </p:nvPr>
        </p:nvSpPr>
        <p:spPr>
          <a:xfrm>
            <a:off x="539552" y="692696"/>
            <a:ext cx="8229600" cy="360040"/>
          </a:xfrm>
        </p:spPr>
        <p:txBody>
          <a:bodyPr/>
          <a:lstStyle/>
          <a:p>
            <a:r>
              <a:rPr lang="en-US" altLang="zh-CN" sz="3200" b="1" dirty="0">
                <a:solidFill>
                  <a:schemeClr val="accent1">
                    <a:lumMod val="25000"/>
                  </a:schemeClr>
                </a:solidFill>
                <a:effectLst>
                  <a:outerShdw blurRad="38100" dist="38100" dir="2700000" algn="tl">
                    <a:srgbClr val="000000">
                      <a:alpha val="43137"/>
                    </a:srgbClr>
                  </a:outerShdw>
                </a:effectLst>
              </a:rPr>
              <a:t>K</a:t>
            </a:r>
            <a:r>
              <a:rPr lang="zh-CN" altLang="en-US" sz="3200" b="1" dirty="0">
                <a:solidFill>
                  <a:schemeClr val="accent1">
                    <a:lumMod val="25000"/>
                  </a:schemeClr>
                </a:solidFill>
                <a:effectLst>
                  <a:outerShdw blurRad="38100" dist="38100" dir="2700000" algn="tl">
                    <a:srgbClr val="000000">
                      <a:alpha val="43137"/>
                    </a:srgbClr>
                  </a:outerShdw>
                </a:effectLst>
              </a:rPr>
              <a:t>值的选取：</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p:cNvSpPr>
            <a:spLocks noGrp="1"/>
          </p:cNvSpPr>
          <p:nvPr>
            <p:ph type="title"/>
          </p:nvPr>
        </p:nvSpPr>
        <p:spPr>
          <a:xfrm>
            <a:off x="457200" y="457200"/>
            <a:ext cx="8229600" cy="587900"/>
          </a:xfrm>
        </p:spPr>
        <p:txBody>
          <a:bodyPr/>
          <a:lstStyle/>
          <a:p>
            <a:r>
              <a:rPr lang="en-US" altLang="zh-CN"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7.1.1 </a:t>
            </a:r>
            <a:r>
              <a:rPr lang="zh-CN" altLang="en-US" sz="3200" b="1" dirty="0">
                <a:effectLst>
                  <a:outerShdw blurRad="38100" dist="38100" dir="2700000" algn="tl">
                    <a:srgbClr val="000000">
                      <a:alpha val="43137"/>
                    </a:srgbClr>
                  </a:outerShdw>
                </a:effectLst>
                <a:latin typeface="黑体" panose="02010609060101010101" pitchFamily="49" charset="-122"/>
                <a:ea typeface="黑体" panose="02010609060101010101" pitchFamily="49" charset="-122"/>
              </a:rPr>
              <a:t>聚类分析的定义</a:t>
            </a:r>
            <a:endParaRPr lang="zh-CN" altLang="en-US" dirty="0">
              <a:latin typeface="黑体" panose="02010609060101010101" pitchFamily="49" charset="-122"/>
              <a:ea typeface="黑体" panose="02010609060101010101" pitchFamily="49" charset="-122"/>
            </a:endParaRPr>
          </a:p>
        </p:txBody>
      </p:sp>
      <p:sp>
        <p:nvSpPr>
          <p:cNvPr id="8195" name="内容占位符 2"/>
          <p:cNvSpPr>
            <a:spLocks noGrp="1"/>
          </p:cNvSpPr>
          <p:nvPr>
            <p:ph idx="1"/>
          </p:nvPr>
        </p:nvSpPr>
        <p:spPr>
          <a:xfrm>
            <a:off x="412698" y="1309964"/>
            <a:ext cx="4540292" cy="5090836"/>
          </a:xfrm>
        </p:spPr>
        <p:txBody>
          <a:bodyPr/>
          <a:lstStyle/>
          <a:p>
            <a:pPr marL="0" indent="0">
              <a:lnSpc>
                <a:spcPct val="150000"/>
              </a:lnSpc>
              <a:buClr>
                <a:srgbClr val="FF0000"/>
              </a:buClr>
              <a:buNone/>
              <a:defRPr/>
            </a:pPr>
            <a:r>
              <a:rPr lang="zh-CN" altLang="en-US" sz="2400" b="1" dirty="0">
                <a:solidFill>
                  <a:srgbClr val="FF0000"/>
                </a:solidFill>
                <a:latin typeface="黑体" panose="02010609060101010101" pitchFamily="49" charset="-122"/>
                <a:ea typeface="黑体" panose="02010609060101010101" pitchFamily="49" charset="-122"/>
              </a:rPr>
              <a:t>    聚类分析</a:t>
            </a:r>
            <a:r>
              <a:rPr lang="zh-CN" altLang="en-US" sz="2400" b="1" dirty="0">
                <a:latin typeface="黑体" panose="02010609060101010101" pitchFamily="49" charset="-122"/>
                <a:ea typeface="黑体" panose="02010609060101010101" pitchFamily="49" charset="-122"/>
              </a:rPr>
              <a:t>是指将物理或抽象对象的集合分组为由类似的对象组成的多个类的分析过程。</a:t>
            </a:r>
            <a:endParaRPr lang="en-US" altLang="zh-CN" sz="2400" b="1" dirty="0">
              <a:latin typeface="黑体" panose="02010609060101010101" pitchFamily="49" charset="-122"/>
              <a:ea typeface="黑体" panose="02010609060101010101" pitchFamily="49" charset="-122"/>
            </a:endParaRPr>
          </a:p>
          <a:p>
            <a:pPr marL="0" indent="0">
              <a:lnSpc>
                <a:spcPct val="150000"/>
              </a:lnSpc>
              <a:buClr>
                <a:srgbClr val="FF0000"/>
              </a:buClr>
              <a:buNone/>
              <a:defRPr/>
            </a:pPr>
            <a:r>
              <a:rPr lang="zh-CN" altLang="en-US" sz="2400" b="1" dirty="0">
                <a:latin typeface="黑体" panose="02010609060101010101" pitchFamily="49" charset="-122"/>
                <a:ea typeface="黑体" panose="02010609060101010101" pitchFamily="49" charset="-122"/>
              </a:rPr>
              <a:t>    由聚类所生成的簇是一组数据对象的集合，被称为</a:t>
            </a:r>
            <a:r>
              <a:rPr lang="zh-CN" altLang="en-US" sz="2400" b="1" dirty="0">
                <a:solidFill>
                  <a:srgbClr val="FF0000"/>
                </a:solidFill>
                <a:latin typeface="黑体" panose="02010609060101010101" pitchFamily="49" charset="-122"/>
                <a:ea typeface="黑体" panose="02010609060101010101" pitchFamily="49" charset="-122"/>
              </a:rPr>
              <a:t>聚类集合</a:t>
            </a:r>
            <a:r>
              <a:rPr lang="zh-CN" altLang="en-US" sz="2400" b="1" dirty="0">
                <a:latin typeface="黑体" panose="02010609060101010101" pitchFamily="49" charset="-122"/>
                <a:ea typeface="黑体" panose="02010609060101010101" pitchFamily="49" charset="-122"/>
              </a:rPr>
              <a:t>。簇内的对象之间相似度较高，簇与簇之间对象差别较大。散落在聚类集合之外的点被称为</a:t>
            </a:r>
            <a:r>
              <a:rPr lang="zh-CN" altLang="en-US" sz="2400" b="1" dirty="0">
                <a:solidFill>
                  <a:srgbClr val="FF0000"/>
                </a:solidFill>
                <a:latin typeface="黑体" panose="02010609060101010101" pitchFamily="49" charset="-122"/>
                <a:ea typeface="黑体" panose="02010609060101010101" pitchFamily="49" charset="-122"/>
              </a:rPr>
              <a:t>孤立点</a:t>
            </a:r>
            <a:r>
              <a:rPr lang="zh-CN" altLang="en-US" sz="2400" b="1" dirty="0">
                <a:latin typeface="黑体" panose="02010609060101010101" pitchFamily="49" charset="-122"/>
                <a:ea typeface="黑体" panose="02010609060101010101" pitchFamily="49" charset="-122"/>
              </a:rPr>
              <a:t>。</a:t>
            </a:r>
            <a:endParaRPr lang="en-US" altLang="zh-CN" sz="2400" b="1" dirty="0">
              <a:latin typeface="黑体" panose="02010609060101010101" pitchFamily="49" charset="-122"/>
              <a:ea typeface="黑体" panose="02010609060101010101" pitchFamily="49" charset="-122"/>
            </a:endParaRPr>
          </a:p>
          <a:p>
            <a:pPr marL="0" indent="0">
              <a:lnSpc>
                <a:spcPct val="200000"/>
              </a:lnSpc>
              <a:buClr>
                <a:srgbClr val="FF0000"/>
              </a:buClr>
              <a:buNone/>
              <a:defRPr/>
            </a:pPr>
            <a:endParaRPr lang="en-US" altLang="zh-CN" sz="2400" dirty="0">
              <a:solidFill>
                <a:srgbClr val="FF0000"/>
              </a:solidFill>
              <a:latin typeface="黑体" panose="02010609060101010101" pitchFamily="49" charset="-122"/>
              <a:ea typeface="黑体" panose="02010609060101010101" pitchFamily="49" charset="-122"/>
            </a:endParaRPr>
          </a:p>
        </p:txBody>
      </p:sp>
      <p:grpSp>
        <p:nvGrpSpPr>
          <p:cNvPr id="5" name="组合 3"/>
          <p:cNvGrpSpPr/>
          <p:nvPr/>
        </p:nvGrpSpPr>
        <p:grpSpPr bwMode="auto">
          <a:xfrm>
            <a:off x="4967536" y="2204864"/>
            <a:ext cx="4176464" cy="3024336"/>
            <a:chOff x="1273192" y="1796729"/>
            <a:chExt cx="6261775" cy="4555901"/>
          </a:xfrm>
        </p:grpSpPr>
        <p:sp>
          <p:nvSpPr>
            <p:cNvPr id="6" name="椭圆 5"/>
            <p:cNvSpPr/>
            <p:nvPr/>
          </p:nvSpPr>
          <p:spPr>
            <a:xfrm>
              <a:off x="1644948" y="2359850"/>
              <a:ext cx="190380" cy="159881"/>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7" name="椭圆 6"/>
            <p:cNvSpPr/>
            <p:nvPr/>
          </p:nvSpPr>
          <p:spPr>
            <a:xfrm>
              <a:off x="2047577" y="2699420"/>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8" name="椭圆 7"/>
            <p:cNvSpPr/>
            <p:nvPr/>
          </p:nvSpPr>
          <p:spPr>
            <a:xfrm>
              <a:off x="2349870" y="2390977"/>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9" name="椭圆 8"/>
            <p:cNvSpPr/>
            <p:nvPr/>
          </p:nvSpPr>
          <p:spPr>
            <a:xfrm>
              <a:off x="3053505" y="2450402"/>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椭圆 9"/>
            <p:cNvSpPr/>
            <p:nvPr/>
          </p:nvSpPr>
          <p:spPr>
            <a:xfrm>
              <a:off x="1951100" y="3040405"/>
              <a:ext cx="190380" cy="159881"/>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椭圆 10"/>
            <p:cNvSpPr/>
            <p:nvPr/>
          </p:nvSpPr>
          <p:spPr>
            <a:xfrm>
              <a:off x="1740139" y="2780067"/>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2" name="椭圆 11"/>
            <p:cNvSpPr/>
            <p:nvPr/>
          </p:nvSpPr>
          <p:spPr>
            <a:xfrm>
              <a:off x="2574981" y="2832418"/>
              <a:ext cx="190380" cy="159881"/>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3" name="椭圆 12"/>
            <p:cNvSpPr/>
            <p:nvPr/>
          </p:nvSpPr>
          <p:spPr>
            <a:xfrm>
              <a:off x="2361447" y="3221509"/>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4" name="椭圆 13"/>
            <p:cNvSpPr/>
            <p:nvPr/>
          </p:nvSpPr>
          <p:spPr>
            <a:xfrm>
              <a:off x="2647017" y="2198554"/>
              <a:ext cx="190380" cy="161296"/>
            </a:xfrm>
            <a:prstGeom prst="ellipse">
              <a:avLst/>
            </a:prstGeom>
            <a:solidFill>
              <a:schemeClr val="bg1"/>
            </a:solidFill>
            <a:ln>
              <a:solidFill>
                <a:srgbClr val="FF0000"/>
              </a:solidFill>
            </a:ln>
            <a:effectLst/>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chemeClr val="tx1"/>
                </a:solidFill>
              </a:endParaRPr>
            </a:p>
          </p:txBody>
        </p:sp>
        <p:sp>
          <p:nvSpPr>
            <p:cNvPr id="15" name="椭圆 14"/>
            <p:cNvSpPr/>
            <p:nvPr/>
          </p:nvSpPr>
          <p:spPr>
            <a:xfrm>
              <a:off x="2450205" y="3040405"/>
              <a:ext cx="190380" cy="159881"/>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6" name="椭圆 15"/>
            <p:cNvSpPr/>
            <p:nvPr/>
          </p:nvSpPr>
          <p:spPr>
            <a:xfrm>
              <a:off x="2852834" y="3379975"/>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7" name="椭圆 16"/>
            <p:cNvSpPr/>
            <p:nvPr/>
          </p:nvSpPr>
          <p:spPr>
            <a:xfrm>
              <a:off x="3409825" y="3200286"/>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 name="椭圆 17"/>
            <p:cNvSpPr/>
            <p:nvPr/>
          </p:nvSpPr>
          <p:spPr>
            <a:xfrm>
              <a:off x="3409825" y="2632920"/>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9" name="椭圆 18"/>
            <p:cNvSpPr/>
            <p:nvPr/>
          </p:nvSpPr>
          <p:spPr>
            <a:xfrm>
              <a:off x="1549758" y="3531367"/>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0" name="椭圆 19"/>
            <p:cNvSpPr/>
            <p:nvPr/>
          </p:nvSpPr>
          <p:spPr>
            <a:xfrm>
              <a:off x="2384601" y="3612015"/>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1" name="椭圆 20"/>
            <p:cNvSpPr/>
            <p:nvPr/>
          </p:nvSpPr>
          <p:spPr>
            <a:xfrm>
              <a:off x="2818102" y="2980980"/>
              <a:ext cx="190380"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2" name="椭圆 21"/>
            <p:cNvSpPr/>
            <p:nvPr/>
          </p:nvSpPr>
          <p:spPr>
            <a:xfrm>
              <a:off x="3131973" y="2751770"/>
              <a:ext cx="189093"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3" name="椭圆 22"/>
            <p:cNvSpPr/>
            <p:nvPr/>
          </p:nvSpPr>
          <p:spPr>
            <a:xfrm>
              <a:off x="3588628" y="2913066"/>
              <a:ext cx="190380" cy="159881"/>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椭圆 23"/>
            <p:cNvSpPr/>
            <p:nvPr/>
          </p:nvSpPr>
          <p:spPr>
            <a:xfrm>
              <a:off x="3255462" y="3720960"/>
              <a:ext cx="190380" cy="159881"/>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椭圆 24"/>
            <p:cNvSpPr/>
            <p:nvPr/>
          </p:nvSpPr>
          <p:spPr>
            <a:xfrm>
              <a:off x="2129903" y="5133007"/>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6" name="椭圆 25"/>
            <p:cNvSpPr/>
            <p:nvPr/>
          </p:nvSpPr>
          <p:spPr>
            <a:xfrm>
              <a:off x="2913293" y="5114613"/>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7" name="椭圆 26"/>
            <p:cNvSpPr/>
            <p:nvPr/>
          </p:nvSpPr>
          <p:spPr>
            <a:xfrm>
              <a:off x="2445060" y="5681979"/>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8" name="椭圆 27"/>
            <p:cNvSpPr/>
            <p:nvPr/>
          </p:nvSpPr>
          <p:spPr>
            <a:xfrm>
              <a:off x="2407755" y="5435790"/>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9" name="椭圆 28"/>
            <p:cNvSpPr/>
            <p:nvPr/>
          </p:nvSpPr>
          <p:spPr>
            <a:xfrm>
              <a:off x="2958315" y="5516438"/>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0" name="椭圆 29"/>
            <p:cNvSpPr/>
            <p:nvPr/>
          </p:nvSpPr>
          <p:spPr>
            <a:xfrm>
              <a:off x="2445060" y="4871254"/>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1" name="椭圆 30"/>
            <p:cNvSpPr/>
            <p:nvPr/>
          </p:nvSpPr>
          <p:spPr>
            <a:xfrm>
              <a:off x="3444556" y="5325430"/>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2" name="椭圆 31"/>
            <p:cNvSpPr/>
            <p:nvPr/>
          </p:nvSpPr>
          <p:spPr>
            <a:xfrm>
              <a:off x="1930519" y="5307036"/>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3" name="椭圆 32"/>
            <p:cNvSpPr/>
            <p:nvPr/>
          </p:nvSpPr>
          <p:spPr>
            <a:xfrm>
              <a:off x="3362229" y="5813562"/>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4" name="椭圆 33"/>
            <p:cNvSpPr/>
            <p:nvPr/>
          </p:nvSpPr>
          <p:spPr>
            <a:xfrm>
              <a:off x="2165921" y="5841859"/>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5" name="椭圆 34"/>
            <p:cNvSpPr/>
            <p:nvPr/>
          </p:nvSpPr>
          <p:spPr>
            <a:xfrm>
              <a:off x="4613851" y="3763407"/>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6" name="椭圆 35"/>
            <p:cNvSpPr/>
            <p:nvPr/>
          </p:nvSpPr>
          <p:spPr>
            <a:xfrm>
              <a:off x="4984321" y="3449304"/>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7" name="椭圆 36"/>
            <p:cNvSpPr/>
            <p:nvPr/>
          </p:nvSpPr>
          <p:spPr>
            <a:xfrm>
              <a:off x="5398527" y="4056286"/>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8" name="椭圆 37"/>
            <p:cNvSpPr/>
            <p:nvPr/>
          </p:nvSpPr>
          <p:spPr>
            <a:xfrm>
              <a:off x="5907923" y="3975638"/>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39" name="椭圆 38"/>
            <p:cNvSpPr/>
            <p:nvPr/>
          </p:nvSpPr>
          <p:spPr>
            <a:xfrm>
              <a:off x="5695674" y="3559665"/>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0" name="椭圆 39"/>
            <p:cNvSpPr/>
            <p:nvPr/>
          </p:nvSpPr>
          <p:spPr>
            <a:xfrm>
              <a:off x="5558034" y="4216167"/>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1" name="椭圆 40"/>
            <p:cNvSpPr/>
            <p:nvPr/>
          </p:nvSpPr>
          <p:spPr>
            <a:xfrm>
              <a:off x="4890417" y="3756332"/>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2" name="椭圆 41"/>
            <p:cNvSpPr/>
            <p:nvPr/>
          </p:nvSpPr>
          <p:spPr>
            <a:xfrm>
              <a:off x="4804232" y="4296815"/>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3" name="椭圆 42"/>
            <p:cNvSpPr/>
            <p:nvPr/>
          </p:nvSpPr>
          <p:spPr>
            <a:xfrm>
              <a:off x="5174701" y="3814342"/>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4" name="椭圆 43"/>
            <p:cNvSpPr/>
            <p:nvPr/>
          </p:nvSpPr>
          <p:spPr>
            <a:xfrm>
              <a:off x="2693326" y="6022963"/>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5" name="椭圆 44"/>
            <p:cNvSpPr/>
            <p:nvPr/>
          </p:nvSpPr>
          <p:spPr>
            <a:xfrm>
              <a:off x="2818102" y="5793754"/>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6" name="椭圆 45"/>
            <p:cNvSpPr/>
            <p:nvPr/>
          </p:nvSpPr>
          <p:spPr>
            <a:xfrm>
              <a:off x="2277834" y="4269932"/>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7" name="椭圆 46"/>
            <p:cNvSpPr/>
            <p:nvPr/>
          </p:nvSpPr>
          <p:spPr>
            <a:xfrm>
              <a:off x="4274254" y="3237073"/>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8" name="椭圆 47"/>
            <p:cNvSpPr/>
            <p:nvPr/>
          </p:nvSpPr>
          <p:spPr>
            <a:xfrm>
              <a:off x="1722130" y="4350580"/>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49" name="椭圆 48"/>
            <p:cNvSpPr/>
            <p:nvPr/>
          </p:nvSpPr>
          <p:spPr>
            <a:xfrm>
              <a:off x="6477777" y="4458110"/>
              <a:ext cx="189094"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0" name="椭圆 49"/>
            <p:cNvSpPr/>
            <p:nvPr/>
          </p:nvSpPr>
          <p:spPr>
            <a:xfrm>
              <a:off x="5482139" y="4748161"/>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1" name="椭圆 50"/>
            <p:cNvSpPr/>
            <p:nvPr/>
          </p:nvSpPr>
          <p:spPr>
            <a:xfrm>
              <a:off x="4613851" y="5485311"/>
              <a:ext cx="190380" cy="161296"/>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2" name="椭圆 51"/>
            <p:cNvSpPr/>
            <p:nvPr/>
          </p:nvSpPr>
          <p:spPr>
            <a:xfrm>
              <a:off x="4083874" y="6103612"/>
              <a:ext cx="190380" cy="159881"/>
            </a:xfrm>
            <a:prstGeom prst="ellipse">
              <a:avLst/>
            </a:prstGeom>
            <a:solidFill>
              <a:schemeClr val="bg1"/>
            </a:solidFill>
            <a:ln>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53" name="椭圆 52"/>
            <p:cNvSpPr/>
            <p:nvPr/>
          </p:nvSpPr>
          <p:spPr>
            <a:xfrm>
              <a:off x="4050429" y="4810415"/>
              <a:ext cx="189093" cy="161296"/>
            </a:xfrm>
            <a:prstGeom prst="ellipse">
              <a:avLst/>
            </a:prstGeom>
            <a:solidFill>
              <a:schemeClr val="bg1"/>
            </a:solid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cxnSp>
          <p:nvCxnSpPr>
            <p:cNvPr id="54" name="直接箭头连接符 53"/>
            <p:cNvCxnSpPr/>
            <p:nvPr/>
          </p:nvCxnSpPr>
          <p:spPr>
            <a:xfrm flipH="1">
              <a:off x="3835607" y="2163181"/>
              <a:ext cx="1053524" cy="234869"/>
            </a:xfrm>
            <a:prstGeom prst="straightConnector1">
              <a:avLst/>
            </a:prstGeom>
            <a:ln w="28575">
              <a:solidFill>
                <a:schemeClr val="tx1">
                  <a:lumMod val="95000"/>
                  <a:lumOff val="5000"/>
                </a:schemeClr>
              </a:solidFill>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55" name="直接箭头连接符 54"/>
            <p:cNvCxnSpPr>
              <a:stCxn id="57" idx="1"/>
              <a:endCxn id="53" idx="5"/>
            </p:cNvCxnSpPr>
            <p:nvPr/>
          </p:nvCxnSpPr>
          <p:spPr>
            <a:xfrm flipH="1" flipV="1">
              <a:off x="4211830" y="4948091"/>
              <a:ext cx="1335914" cy="916077"/>
            </a:xfrm>
            <a:prstGeom prst="straightConnector1">
              <a:avLst/>
            </a:prstGeom>
            <a:ln w="28575">
              <a:solidFill>
                <a:schemeClr val="tx1">
                  <a:lumMod val="95000"/>
                  <a:lumOff val="5000"/>
                </a:schemeClr>
              </a:solidFill>
              <a:tailEnd type="triangle" w="lg" len="lg"/>
            </a:ln>
            <a:effectLst/>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4894276" y="1850494"/>
              <a:ext cx="2223239" cy="695458"/>
            </a:xfrm>
            <a:prstGeom prst="rect">
              <a:avLst/>
            </a:prstGeom>
            <a:noFill/>
            <a:ln>
              <a:noFill/>
            </a:ln>
            <a:effectLst/>
          </p:spPr>
          <p:txBody>
            <a:bodyPr wrap="square">
              <a:spAutoFit/>
            </a:bodyPr>
            <a:lstStyle/>
            <a:p>
              <a:pPr>
                <a:defRPr/>
              </a:pPr>
              <a:r>
                <a:rPr lang="zh-CN" altLang="en-US" sz="2400" b="1" dirty="0">
                  <a:solidFill>
                    <a:srgbClr val="FF0000"/>
                  </a:solidFill>
                  <a:latin typeface="+mn-ea"/>
                  <a:ea typeface="+mn-ea"/>
                </a:rPr>
                <a:t>聚类集合</a:t>
              </a:r>
              <a:endParaRPr lang="zh-CN" altLang="en-US" sz="2400" b="1" dirty="0">
                <a:solidFill>
                  <a:srgbClr val="FF0000"/>
                </a:solidFill>
                <a:latin typeface="+mn-ea"/>
                <a:ea typeface="+mn-ea"/>
              </a:endParaRPr>
            </a:p>
          </p:txBody>
        </p:sp>
        <p:sp>
          <p:nvSpPr>
            <p:cNvPr id="57" name="文本框 56"/>
            <p:cNvSpPr txBox="1"/>
            <p:nvPr/>
          </p:nvSpPr>
          <p:spPr>
            <a:xfrm>
              <a:off x="5547745" y="5516438"/>
              <a:ext cx="1987222" cy="695458"/>
            </a:xfrm>
            <a:prstGeom prst="rect">
              <a:avLst/>
            </a:prstGeom>
            <a:noFill/>
            <a:ln>
              <a:noFill/>
            </a:ln>
            <a:effectLst/>
          </p:spPr>
          <p:txBody>
            <a:bodyPr wrap="square">
              <a:spAutoFit/>
            </a:bodyPr>
            <a:lstStyle/>
            <a:p>
              <a:pPr>
                <a:defRPr/>
              </a:pPr>
              <a:r>
                <a:rPr lang="zh-CN" altLang="en-US" sz="2400" b="1" dirty="0">
                  <a:solidFill>
                    <a:srgbClr val="FF0000"/>
                  </a:solidFill>
                  <a:latin typeface="+mn-ea"/>
                  <a:ea typeface="+mn-ea"/>
                </a:rPr>
                <a:t>孤立点</a:t>
              </a:r>
              <a:endParaRPr lang="zh-CN" altLang="en-US" sz="2400" b="1" dirty="0">
                <a:solidFill>
                  <a:srgbClr val="FF0000"/>
                </a:solidFill>
                <a:latin typeface="+mn-ea"/>
                <a:ea typeface="+mn-ea"/>
              </a:endParaRPr>
            </a:p>
          </p:txBody>
        </p:sp>
        <p:sp>
          <p:nvSpPr>
            <p:cNvPr id="58" name="任意多边形 57"/>
            <p:cNvSpPr/>
            <p:nvPr/>
          </p:nvSpPr>
          <p:spPr>
            <a:xfrm>
              <a:off x="1644948" y="4717033"/>
              <a:ext cx="2240827" cy="1635597"/>
            </a:xfrm>
            <a:custGeom>
              <a:avLst/>
              <a:gdLst>
                <a:gd name="connsiteX0" fmla="*/ 1828910 w 2616386"/>
                <a:gd name="connsiteY0" fmla="*/ 135121 h 2157391"/>
                <a:gd name="connsiteX1" fmla="*/ 347979 w 2616386"/>
                <a:gd name="connsiteY1" fmla="*/ 194756 h 2157391"/>
                <a:gd name="connsiteX2" fmla="*/ 89562 w 2616386"/>
                <a:gd name="connsiteY2" fmla="*/ 1606112 h 2157391"/>
                <a:gd name="connsiteX3" fmla="*/ 1580432 w 2616386"/>
                <a:gd name="connsiteY3" fmla="*/ 2152764 h 2157391"/>
                <a:gd name="connsiteX4" fmla="*/ 2614101 w 2616386"/>
                <a:gd name="connsiteY4" fmla="*/ 1347695 h 2157391"/>
                <a:gd name="connsiteX5" fmla="*/ 1828910 w 2616386"/>
                <a:gd name="connsiteY5" fmla="*/ 135121 h 215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16386" h="2157391">
                  <a:moveTo>
                    <a:pt x="1828910" y="135121"/>
                  </a:moveTo>
                  <a:cubicBezTo>
                    <a:pt x="1451223" y="-57036"/>
                    <a:pt x="637870" y="-50409"/>
                    <a:pt x="347979" y="194756"/>
                  </a:cubicBezTo>
                  <a:cubicBezTo>
                    <a:pt x="58088" y="439921"/>
                    <a:pt x="-115847" y="1279777"/>
                    <a:pt x="89562" y="1606112"/>
                  </a:cubicBezTo>
                  <a:cubicBezTo>
                    <a:pt x="294971" y="1932447"/>
                    <a:pt x="1159676" y="2195833"/>
                    <a:pt x="1580432" y="2152764"/>
                  </a:cubicBezTo>
                  <a:cubicBezTo>
                    <a:pt x="2001188" y="2109695"/>
                    <a:pt x="2576001" y="1687282"/>
                    <a:pt x="2614101" y="1347695"/>
                  </a:cubicBezTo>
                  <a:cubicBezTo>
                    <a:pt x="2652201" y="1008108"/>
                    <a:pt x="2206597" y="327278"/>
                    <a:pt x="1828910" y="135121"/>
                  </a:cubicBezTo>
                  <a:close/>
                </a:path>
              </a:pathLst>
            </a:custGeom>
            <a:noFill/>
            <a:ln w="28575">
              <a:solidFill>
                <a:schemeClr val="tx1">
                  <a:lumMod val="95000"/>
                  <a:lumOff val="5000"/>
                </a:schemeClr>
              </a:solidFill>
            </a:ln>
            <a:effectLst/>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solidFill>
                  <a:schemeClr val="tx1"/>
                </a:solidFill>
              </a:endParaRPr>
            </a:p>
          </p:txBody>
        </p:sp>
        <p:sp>
          <p:nvSpPr>
            <p:cNvPr id="59" name="任意多边形 58"/>
            <p:cNvSpPr/>
            <p:nvPr/>
          </p:nvSpPr>
          <p:spPr>
            <a:xfrm>
              <a:off x="4212509" y="3237073"/>
              <a:ext cx="2154641" cy="1471471"/>
            </a:xfrm>
            <a:custGeom>
              <a:avLst/>
              <a:gdLst>
                <a:gd name="connsiteX0" fmla="*/ 1005114 w 2153895"/>
                <a:gd name="connsiteY0" fmla="*/ 1367 h 1609547"/>
                <a:gd name="connsiteX1" fmla="*/ 508158 w 2153895"/>
                <a:gd name="connsiteY1" fmla="*/ 319419 h 1609547"/>
                <a:gd name="connsiteX2" fmla="*/ 11201 w 2153895"/>
                <a:gd name="connsiteY2" fmla="*/ 975401 h 1609547"/>
                <a:gd name="connsiteX3" fmla="*/ 1015054 w 2153895"/>
                <a:gd name="connsiteY3" fmla="*/ 1601567 h 1609547"/>
                <a:gd name="connsiteX4" fmla="*/ 1879758 w 2153895"/>
                <a:gd name="connsiteY4" fmla="*/ 1283515 h 1609547"/>
                <a:gd name="connsiteX5" fmla="*/ 2138175 w 2153895"/>
                <a:gd name="connsiteY5" fmla="*/ 627532 h 1609547"/>
                <a:gd name="connsiteX6" fmla="*/ 1502071 w 2153895"/>
                <a:gd name="connsiteY6" fmla="*/ 220028 h 1609547"/>
                <a:gd name="connsiteX7" fmla="*/ 1005114 w 2153895"/>
                <a:gd name="connsiteY7" fmla="*/ 1367 h 1609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53895" h="1609547">
                  <a:moveTo>
                    <a:pt x="1005114" y="1367"/>
                  </a:moveTo>
                  <a:cubicBezTo>
                    <a:pt x="839462" y="17932"/>
                    <a:pt x="673810" y="157080"/>
                    <a:pt x="508158" y="319419"/>
                  </a:cubicBezTo>
                  <a:cubicBezTo>
                    <a:pt x="342506" y="481758"/>
                    <a:pt x="-73282" y="761710"/>
                    <a:pt x="11201" y="975401"/>
                  </a:cubicBezTo>
                  <a:cubicBezTo>
                    <a:pt x="95684" y="1189092"/>
                    <a:pt x="703628" y="1550215"/>
                    <a:pt x="1015054" y="1601567"/>
                  </a:cubicBezTo>
                  <a:cubicBezTo>
                    <a:pt x="1326480" y="1652919"/>
                    <a:pt x="1692571" y="1445854"/>
                    <a:pt x="1879758" y="1283515"/>
                  </a:cubicBezTo>
                  <a:cubicBezTo>
                    <a:pt x="2066945" y="1121176"/>
                    <a:pt x="2201123" y="804780"/>
                    <a:pt x="2138175" y="627532"/>
                  </a:cubicBezTo>
                  <a:cubicBezTo>
                    <a:pt x="2075227" y="450284"/>
                    <a:pt x="1689258" y="317763"/>
                    <a:pt x="1502071" y="220028"/>
                  </a:cubicBezTo>
                  <a:cubicBezTo>
                    <a:pt x="1314884" y="122293"/>
                    <a:pt x="1170766" y="-15198"/>
                    <a:pt x="1005114" y="1367"/>
                  </a:cubicBezTo>
                  <a:close/>
                </a:path>
              </a:pathLst>
            </a:custGeom>
            <a:noFill/>
            <a:ln w="28575">
              <a:solidFill>
                <a:schemeClr val="tx1">
                  <a:lumMod val="95000"/>
                  <a:lumOff val="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60" name="任意多边形 59"/>
            <p:cNvSpPr/>
            <p:nvPr/>
          </p:nvSpPr>
          <p:spPr>
            <a:xfrm>
              <a:off x="1273192" y="1796729"/>
              <a:ext cx="2756655" cy="2231259"/>
            </a:xfrm>
            <a:custGeom>
              <a:avLst/>
              <a:gdLst>
                <a:gd name="connsiteX0" fmla="*/ 1241408 w 2756386"/>
                <a:gd name="connsiteY0" fmla="*/ 2254 h 2231911"/>
                <a:gd name="connsiteX1" fmla="*/ 197799 w 2756386"/>
                <a:gd name="connsiteY1" fmla="*/ 548906 h 2231911"/>
                <a:gd name="connsiteX2" fmla="*/ 118286 w 2756386"/>
                <a:gd name="connsiteY2" fmla="*/ 1900628 h 2231911"/>
                <a:gd name="connsiteX3" fmla="*/ 1479947 w 2756386"/>
                <a:gd name="connsiteY3" fmla="*/ 2228619 h 2231911"/>
                <a:gd name="connsiteX4" fmla="*/ 2493738 w 2756386"/>
                <a:gd name="connsiteY4" fmla="*/ 2000019 h 2231911"/>
                <a:gd name="connsiteX5" fmla="*/ 2742217 w 2756386"/>
                <a:gd name="connsiteY5" fmla="*/ 1006106 h 2231911"/>
                <a:gd name="connsiteX6" fmla="*/ 2185625 w 2756386"/>
                <a:gd name="connsiteY6" fmla="*/ 379941 h 2231911"/>
                <a:gd name="connsiteX7" fmla="*/ 1241408 w 2756386"/>
                <a:gd name="connsiteY7" fmla="*/ 2254 h 22319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56386" h="2231911">
                  <a:moveTo>
                    <a:pt x="1241408" y="2254"/>
                  </a:moveTo>
                  <a:cubicBezTo>
                    <a:pt x="910104" y="30415"/>
                    <a:pt x="384986" y="232510"/>
                    <a:pt x="197799" y="548906"/>
                  </a:cubicBezTo>
                  <a:cubicBezTo>
                    <a:pt x="10612" y="865302"/>
                    <a:pt x="-95405" y="1620676"/>
                    <a:pt x="118286" y="1900628"/>
                  </a:cubicBezTo>
                  <a:cubicBezTo>
                    <a:pt x="331977" y="2180580"/>
                    <a:pt x="1084039" y="2212054"/>
                    <a:pt x="1479947" y="2228619"/>
                  </a:cubicBezTo>
                  <a:cubicBezTo>
                    <a:pt x="1875855" y="2245184"/>
                    <a:pt x="2283360" y="2203771"/>
                    <a:pt x="2493738" y="2000019"/>
                  </a:cubicBezTo>
                  <a:cubicBezTo>
                    <a:pt x="2704116" y="1796267"/>
                    <a:pt x="2793569" y="1276119"/>
                    <a:pt x="2742217" y="1006106"/>
                  </a:cubicBezTo>
                  <a:cubicBezTo>
                    <a:pt x="2690865" y="736093"/>
                    <a:pt x="2434103" y="543937"/>
                    <a:pt x="2185625" y="379941"/>
                  </a:cubicBezTo>
                  <a:cubicBezTo>
                    <a:pt x="1937147" y="215945"/>
                    <a:pt x="1572712" y="-25907"/>
                    <a:pt x="1241408" y="2254"/>
                  </a:cubicBezTo>
                  <a:close/>
                </a:path>
              </a:pathLst>
            </a:custGeom>
            <a:noFill/>
            <a:ln w="28575">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Tree>
  </p:cSld>
  <p:clrMapOvr>
    <a:masterClrMapping/>
  </p:clrMapOvr>
  <p:transition>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539552" y="692696"/>
            <a:ext cx="8229600" cy="360040"/>
          </a:xfrm>
        </p:spPr>
        <p:txBody>
          <a:bodyPr/>
          <a:lstStyle/>
          <a:p>
            <a:r>
              <a:rPr lang="en-US" altLang="zh-CN" sz="3200" b="1" dirty="0">
                <a:solidFill>
                  <a:schemeClr val="accent1">
                    <a:lumMod val="25000"/>
                  </a:schemeClr>
                </a:solidFill>
                <a:effectLst>
                  <a:outerShdw blurRad="38100" dist="38100" dir="2700000" algn="tl">
                    <a:srgbClr val="000000">
                      <a:alpha val="43137"/>
                    </a:srgbClr>
                  </a:outerShdw>
                </a:effectLst>
              </a:rPr>
              <a:t>K</a:t>
            </a:r>
            <a:r>
              <a:rPr lang="zh-CN" altLang="en-US" sz="3200" b="1" dirty="0">
                <a:solidFill>
                  <a:schemeClr val="accent1">
                    <a:lumMod val="25000"/>
                  </a:schemeClr>
                </a:solidFill>
                <a:effectLst>
                  <a:outerShdw blurRad="38100" dist="38100" dir="2700000" algn="tl">
                    <a:srgbClr val="000000">
                      <a:alpha val="43137"/>
                    </a:srgbClr>
                  </a:outerShdw>
                </a:effectLst>
              </a:rPr>
              <a:t>值的选取：</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2" name="文本框 1"/>
          <p:cNvSpPr txBox="1"/>
          <p:nvPr/>
        </p:nvSpPr>
        <p:spPr>
          <a:xfrm>
            <a:off x="801924" y="1412776"/>
            <a:ext cx="7704856" cy="855234"/>
          </a:xfrm>
          <a:prstGeom prst="rect">
            <a:avLst/>
          </a:prstGeom>
          <a:noFill/>
        </p:spPr>
        <p:txBody>
          <a:bodyPr wrap="square">
            <a:spAutoFit/>
          </a:bodyPr>
          <a:lstStyle/>
          <a:p>
            <a:pPr algn="l">
              <a:lnSpc>
                <a:spcPct val="130000"/>
              </a:lnSpc>
              <a:spcBef>
                <a:spcPts val="0"/>
              </a:spcBef>
            </a:pPr>
            <a:r>
              <a:rPr lang="en-US" altLang="zh-CN" sz="2000" b="1" i="0" dirty="0">
                <a:solidFill>
                  <a:schemeClr val="bg2"/>
                </a:solidFill>
                <a:effectLst/>
                <a:highlight>
                  <a:srgbClr val="FFFF00"/>
                </a:highlight>
                <a:latin typeface="-apple-system"/>
              </a:rPr>
              <a:t>8. </a:t>
            </a:r>
            <a:r>
              <a:rPr lang="zh-CN" altLang="en-US" sz="2000" b="1" i="0" dirty="0">
                <a:solidFill>
                  <a:schemeClr val="bg2"/>
                </a:solidFill>
                <a:effectLst/>
                <a:highlight>
                  <a:srgbClr val="FFFF00"/>
                </a:highlight>
                <a:latin typeface="-apple-system"/>
              </a:rPr>
              <a:t>手肘法：</a:t>
            </a:r>
            <a:r>
              <a:rPr lang="zh-CN" altLang="en-US" sz="2000" b="1" i="0" dirty="0">
                <a:solidFill>
                  <a:schemeClr val="bg2"/>
                </a:solidFill>
                <a:effectLst/>
                <a:latin typeface="-apple-system"/>
              </a:rPr>
              <a:t>手肘法的核心指标是</a:t>
            </a:r>
            <a:r>
              <a:rPr lang="en-US" altLang="zh-CN" sz="2000" b="1" i="0" dirty="0">
                <a:solidFill>
                  <a:schemeClr val="bg2"/>
                </a:solidFill>
                <a:effectLst/>
                <a:latin typeface="-apple-system"/>
              </a:rPr>
              <a:t>SSE(sum of the squared errors</a:t>
            </a:r>
            <a:r>
              <a:rPr lang="zh-CN" altLang="en-US" sz="2000" b="1" i="0" dirty="0">
                <a:solidFill>
                  <a:schemeClr val="bg2"/>
                </a:solidFill>
                <a:effectLst/>
                <a:latin typeface="-apple-system"/>
              </a:rPr>
              <a:t>，误差平方和</a:t>
            </a:r>
            <a:r>
              <a:rPr lang="en-US" altLang="zh-CN" sz="2000" b="1" i="0" dirty="0">
                <a:solidFill>
                  <a:schemeClr val="bg2"/>
                </a:solidFill>
                <a:effectLst/>
                <a:latin typeface="-apple-system"/>
              </a:rPr>
              <a:t>)</a:t>
            </a:r>
            <a:r>
              <a:rPr lang="zh-CN" altLang="en-US" sz="2000" b="1" i="0" dirty="0">
                <a:solidFill>
                  <a:schemeClr val="bg2"/>
                </a:solidFill>
                <a:effectLst/>
                <a:latin typeface="-apple-system"/>
              </a:rPr>
              <a:t>，</a:t>
            </a:r>
            <a:endParaRPr lang="zh-CN" altLang="en-US" sz="2000" b="1" i="0" dirty="0">
              <a:solidFill>
                <a:schemeClr val="bg2"/>
              </a:solidFill>
              <a:effectLst/>
              <a:latin typeface="-apple-system"/>
            </a:endParaRPr>
          </a:p>
        </p:txBody>
      </p:sp>
      <p:pic>
        <p:nvPicPr>
          <p:cNvPr id="3" name="图片 2"/>
          <p:cNvPicPr>
            <a:picLocks noChangeAspect="1"/>
          </p:cNvPicPr>
          <p:nvPr/>
        </p:nvPicPr>
        <p:blipFill>
          <a:blip r:embed="rId1"/>
          <a:stretch>
            <a:fillRect/>
          </a:stretch>
        </p:blipFill>
        <p:spPr>
          <a:xfrm>
            <a:off x="2483768" y="2060848"/>
            <a:ext cx="3686175" cy="1238250"/>
          </a:xfrm>
          <a:prstGeom prst="rect">
            <a:avLst/>
          </a:prstGeom>
        </p:spPr>
      </p:pic>
      <p:sp>
        <p:nvSpPr>
          <p:cNvPr id="7" name="文本框 6"/>
          <p:cNvSpPr txBox="1"/>
          <p:nvPr/>
        </p:nvSpPr>
        <p:spPr>
          <a:xfrm>
            <a:off x="539552" y="3429000"/>
            <a:ext cx="8473534" cy="3127844"/>
          </a:xfrm>
          <a:prstGeom prst="rect">
            <a:avLst/>
          </a:prstGeom>
          <a:noFill/>
        </p:spPr>
        <p:txBody>
          <a:bodyPr wrap="square">
            <a:spAutoFit/>
          </a:bodyPr>
          <a:lstStyle/>
          <a:p>
            <a:pPr>
              <a:lnSpc>
                <a:spcPct val="120000"/>
              </a:lnSpc>
            </a:pPr>
            <a:r>
              <a:rPr lang="zh-CN" altLang="en-US" b="1" dirty="0">
                <a:solidFill>
                  <a:schemeClr val="bg2"/>
                </a:solidFill>
              </a:rPr>
              <a:t>其中，</a:t>
            </a:r>
            <a:r>
              <a:rPr lang="en-US" altLang="zh-CN" b="1" dirty="0">
                <a:solidFill>
                  <a:schemeClr val="bg2"/>
                </a:solidFill>
              </a:rPr>
              <a:t>Ci</a:t>
            </a:r>
            <a:r>
              <a:rPr lang="zh-CN" altLang="en-US" b="1" dirty="0">
                <a:solidFill>
                  <a:schemeClr val="bg2"/>
                </a:solidFill>
              </a:rPr>
              <a:t>是第</a:t>
            </a:r>
            <a:r>
              <a:rPr lang="en-US" altLang="zh-CN" b="1" dirty="0" err="1">
                <a:solidFill>
                  <a:schemeClr val="bg2"/>
                </a:solidFill>
              </a:rPr>
              <a:t>i</a:t>
            </a:r>
            <a:r>
              <a:rPr lang="zh-CN" altLang="en-US" b="1" dirty="0">
                <a:solidFill>
                  <a:schemeClr val="bg2"/>
                </a:solidFill>
              </a:rPr>
              <a:t>个簇，</a:t>
            </a:r>
            <a:r>
              <a:rPr lang="en-US" altLang="zh-CN" b="1" dirty="0">
                <a:solidFill>
                  <a:schemeClr val="bg2"/>
                </a:solidFill>
              </a:rPr>
              <a:t>p</a:t>
            </a:r>
            <a:r>
              <a:rPr lang="zh-CN" altLang="en-US" b="1" dirty="0">
                <a:solidFill>
                  <a:schemeClr val="bg2"/>
                </a:solidFill>
              </a:rPr>
              <a:t>是</a:t>
            </a:r>
            <a:r>
              <a:rPr lang="en-US" altLang="zh-CN" b="1" dirty="0">
                <a:solidFill>
                  <a:schemeClr val="bg2"/>
                </a:solidFill>
              </a:rPr>
              <a:t>Ci</a:t>
            </a:r>
            <a:r>
              <a:rPr lang="zh-CN" altLang="en-US" b="1" dirty="0">
                <a:solidFill>
                  <a:schemeClr val="bg2"/>
                </a:solidFill>
              </a:rPr>
              <a:t>中的样本点，</a:t>
            </a:r>
            <a:r>
              <a:rPr lang="en-US" altLang="zh-CN" b="1" dirty="0">
                <a:solidFill>
                  <a:schemeClr val="bg2"/>
                </a:solidFill>
              </a:rPr>
              <a:t>mi</a:t>
            </a:r>
            <a:r>
              <a:rPr lang="zh-CN" altLang="en-US" b="1" dirty="0">
                <a:solidFill>
                  <a:schemeClr val="bg2"/>
                </a:solidFill>
              </a:rPr>
              <a:t>是</a:t>
            </a:r>
            <a:r>
              <a:rPr lang="en-US" altLang="zh-CN" b="1" dirty="0">
                <a:solidFill>
                  <a:schemeClr val="bg2"/>
                </a:solidFill>
              </a:rPr>
              <a:t>Ci</a:t>
            </a:r>
            <a:r>
              <a:rPr lang="zh-CN" altLang="en-US" b="1" dirty="0">
                <a:solidFill>
                  <a:schemeClr val="bg2"/>
                </a:solidFill>
              </a:rPr>
              <a:t>的质心（</a:t>
            </a:r>
            <a:r>
              <a:rPr lang="en-US" altLang="zh-CN" b="1" dirty="0">
                <a:solidFill>
                  <a:schemeClr val="bg2"/>
                </a:solidFill>
              </a:rPr>
              <a:t>Ci</a:t>
            </a:r>
            <a:r>
              <a:rPr lang="zh-CN" altLang="en-US" b="1" dirty="0">
                <a:solidFill>
                  <a:schemeClr val="bg2"/>
                </a:solidFill>
              </a:rPr>
              <a:t>中所有样本的均值），</a:t>
            </a:r>
            <a:r>
              <a:rPr lang="en-US" altLang="zh-CN" b="1" dirty="0">
                <a:solidFill>
                  <a:schemeClr val="bg2"/>
                </a:solidFill>
              </a:rPr>
              <a:t>SSE</a:t>
            </a:r>
            <a:r>
              <a:rPr lang="zh-CN" altLang="en-US" b="1" dirty="0">
                <a:solidFill>
                  <a:schemeClr val="bg2"/>
                </a:solidFill>
              </a:rPr>
              <a:t>是所有样本的聚类误差，代表了聚类效果的好坏。</a:t>
            </a:r>
            <a:endParaRPr lang="zh-CN" altLang="en-US" b="1" dirty="0">
              <a:solidFill>
                <a:schemeClr val="bg2"/>
              </a:solidFill>
            </a:endParaRPr>
          </a:p>
          <a:p>
            <a:pPr>
              <a:lnSpc>
                <a:spcPct val="120000"/>
              </a:lnSpc>
              <a:spcBef>
                <a:spcPts val="600"/>
              </a:spcBef>
            </a:pPr>
            <a:r>
              <a:rPr lang="zh-CN" altLang="en-US" b="1" dirty="0">
                <a:solidFill>
                  <a:schemeClr val="bg2"/>
                </a:solidFill>
                <a:highlight>
                  <a:srgbClr val="FFFF00"/>
                </a:highlight>
              </a:rPr>
              <a:t>手肘法的核心思想是：</a:t>
            </a:r>
            <a:r>
              <a:rPr lang="zh-CN" altLang="en-US" b="1" dirty="0">
                <a:solidFill>
                  <a:schemeClr val="bg2"/>
                </a:solidFill>
              </a:rPr>
              <a:t>随着聚类数</a:t>
            </a:r>
            <a:r>
              <a:rPr lang="en-US" altLang="zh-CN" b="1" dirty="0">
                <a:solidFill>
                  <a:schemeClr val="bg2"/>
                </a:solidFill>
              </a:rPr>
              <a:t>k</a:t>
            </a:r>
            <a:r>
              <a:rPr lang="zh-CN" altLang="en-US" b="1" dirty="0">
                <a:solidFill>
                  <a:schemeClr val="bg2"/>
                </a:solidFill>
              </a:rPr>
              <a:t>的增大，样本划分会更加精细，每个簇的聚合程度会逐渐提高，那么误差平方和</a:t>
            </a:r>
            <a:r>
              <a:rPr lang="en-US" altLang="zh-CN" b="1" dirty="0">
                <a:solidFill>
                  <a:schemeClr val="bg2"/>
                </a:solidFill>
              </a:rPr>
              <a:t>SSE</a:t>
            </a:r>
            <a:r>
              <a:rPr lang="zh-CN" altLang="en-US" b="1" dirty="0">
                <a:solidFill>
                  <a:schemeClr val="bg2"/>
                </a:solidFill>
              </a:rPr>
              <a:t>自然会逐渐变小。并且，当</a:t>
            </a:r>
            <a:r>
              <a:rPr lang="en-US" altLang="zh-CN" b="1" dirty="0">
                <a:solidFill>
                  <a:schemeClr val="bg2"/>
                </a:solidFill>
              </a:rPr>
              <a:t>k</a:t>
            </a:r>
            <a:r>
              <a:rPr lang="zh-CN" altLang="en-US" b="1" dirty="0">
                <a:solidFill>
                  <a:schemeClr val="bg2"/>
                </a:solidFill>
              </a:rPr>
              <a:t>小于真实聚类数时，由于</a:t>
            </a:r>
            <a:r>
              <a:rPr lang="en-US" altLang="zh-CN" b="1" dirty="0">
                <a:solidFill>
                  <a:schemeClr val="bg2"/>
                </a:solidFill>
              </a:rPr>
              <a:t>k</a:t>
            </a:r>
            <a:r>
              <a:rPr lang="zh-CN" altLang="en-US" b="1" dirty="0">
                <a:solidFill>
                  <a:schemeClr val="bg2"/>
                </a:solidFill>
              </a:rPr>
              <a:t>的增大会大幅增加每个簇的聚合程度，故</a:t>
            </a:r>
            <a:r>
              <a:rPr lang="en-US" altLang="zh-CN" b="1" dirty="0">
                <a:solidFill>
                  <a:schemeClr val="bg2"/>
                </a:solidFill>
              </a:rPr>
              <a:t>SSE</a:t>
            </a:r>
            <a:r>
              <a:rPr lang="zh-CN" altLang="en-US" b="1" dirty="0">
                <a:solidFill>
                  <a:schemeClr val="bg2"/>
                </a:solidFill>
              </a:rPr>
              <a:t>的下降幅度会很大，而当</a:t>
            </a:r>
            <a:r>
              <a:rPr lang="en-US" altLang="zh-CN" b="1" dirty="0">
                <a:solidFill>
                  <a:schemeClr val="bg2"/>
                </a:solidFill>
              </a:rPr>
              <a:t>k</a:t>
            </a:r>
            <a:r>
              <a:rPr lang="zh-CN" altLang="en-US" b="1" dirty="0">
                <a:solidFill>
                  <a:schemeClr val="bg2"/>
                </a:solidFill>
              </a:rPr>
              <a:t>到达真实聚类数时，再增加</a:t>
            </a:r>
            <a:r>
              <a:rPr lang="en-US" altLang="zh-CN" b="1" dirty="0">
                <a:solidFill>
                  <a:schemeClr val="bg2"/>
                </a:solidFill>
              </a:rPr>
              <a:t>k</a:t>
            </a:r>
            <a:r>
              <a:rPr lang="zh-CN" altLang="en-US" b="1" dirty="0">
                <a:solidFill>
                  <a:schemeClr val="bg2"/>
                </a:solidFill>
              </a:rPr>
              <a:t>所得到的聚合程度回报会迅速变小，所以</a:t>
            </a:r>
            <a:r>
              <a:rPr lang="en-US" altLang="zh-CN" b="1" dirty="0">
                <a:solidFill>
                  <a:schemeClr val="bg2"/>
                </a:solidFill>
              </a:rPr>
              <a:t>SSE</a:t>
            </a:r>
            <a:r>
              <a:rPr lang="zh-CN" altLang="en-US" b="1" dirty="0">
                <a:solidFill>
                  <a:schemeClr val="bg2"/>
                </a:solidFill>
              </a:rPr>
              <a:t>的下降幅度会骤减，然后随着</a:t>
            </a:r>
            <a:r>
              <a:rPr lang="en-US" altLang="zh-CN" b="1" dirty="0">
                <a:solidFill>
                  <a:schemeClr val="bg2"/>
                </a:solidFill>
              </a:rPr>
              <a:t>k</a:t>
            </a:r>
            <a:r>
              <a:rPr lang="zh-CN" altLang="en-US" b="1" dirty="0">
                <a:solidFill>
                  <a:schemeClr val="bg2"/>
                </a:solidFill>
              </a:rPr>
              <a:t>值的继续增大而趋于平缓，也就是说</a:t>
            </a:r>
            <a:r>
              <a:rPr lang="en-US" altLang="zh-CN" b="1" dirty="0">
                <a:solidFill>
                  <a:schemeClr val="bg2"/>
                </a:solidFill>
              </a:rPr>
              <a:t>SSE</a:t>
            </a:r>
            <a:r>
              <a:rPr lang="zh-CN" altLang="en-US" b="1" dirty="0">
                <a:solidFill>
                  <a:schemeClr val="bg2"/>
                </a:solidFill>
              </a:rPr>
              <a:t>和</a:t>
            </a:r>
            <a:r>
              <a:rPr lang="en-US" altLang="zh-CN" b="1" dirty="0">
                <a:solidFill>
                  <a:schemeClr val="bg2"/>
                </a:solidFill>
              </a:rPr>
              <a:t>k</a:t>
            </a:r>
            <a:r>
              <a:rPr lang="zh-CN" altLang="en-US" b="1" dirty="0">
                <a:solidFill>
                  <a:schemeClr val="bg2"/>
                </a:solidFill>
              </a:rPr>
              <a:t>的关系图是一个手肘的形状，而这个肘部对应的</a:t>
            </a:r>
            <a:r>
              <a:rPr lang="en-US" altLang="zh-CN" b="1" dirty="0">
                <a:solidFill>
                  <a:schemeClr val="bg2"/>
                </a:solidFill>
              </a:rPr>
              <a:t>k</a:t>
            </a:r>
            <a:r>
              <a:rPr lang="zh-CN" altLang="en-US" b="1" dirty="0">
                <a:solidFill>
                  <a:schemeClr val="bg2"/>
                </a:solidFill>
              </a:rPr>
              <a:t>值就是数据的真实聚类数。当然，这也是该方法被称为手肘法的原因。</a:t>
            </a:r>
            <a:endParaRPr lang="zh-CN" altLang="en-US" b="1" dirty="0">
              <a:solidFill>
                <a:schemeClr val="bg2"/>
              </a:solidFill>
            </a:endParaRPr>
          </a:p>
        </p:txBody>
      </p:sp>
    </p:spTree>
  </p:cSld>
  <p:clrMapOvr>
    <a:masterClrMapping/>
  </p:clrMapOvr>
  <p:transition>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title"/>
          </p:nvPr>
        </p:nvSpPr>
        <p:spPr>
          <a:xfrm>
            <a:off x="539552" y="692696"/>
            <a:ext cx="8229600" cy="360040"/>
          </a:xfrm>
        </p:spPr>
        <p:txBody>
          <a:bodyPr/>
          <a:lstStyle/>
          <a:p>
            <a:r>
              <a:rPr lang="en-US" altLang="zh-CN" sz="3200" b="1" dirty="0">
                <a:solidFill>
                  <a:schemeClr val="accent1">
                    <a:lumMod val="25000"/>
                  </a:schemeClr>
                </a:solidFill>
                <a:effectLst>
                  <a:outerShdw blurRad="38100" dist="38100" dir="2700000" algn="tl">
                    <a:srgbClr val="000000">
                      <a:alpha val="43137"/>
                    </a:srgbClr>
                  </a:outerShdw>
                </a:effectLst>
              </a:rPr>
              <a:t>K</a:t>
            </a:r>
            <a:r>
              <a:rPr lang="zh-CN" altLang="en-US" sz="3200" b="1" dirty="0">
                <a:solidFill>
                  <a:schemeClr val="accent1">
                    <a:lumMod val="25000"/>
                  </a:schemeClr>
                </a:solidFill>
                <a:effectLst>
                  <a:outerShdw blurRad="38100" dist="38100" dir="2700000" algn="tl">
                    <a:srgbClr val="000000">
                      <a:alpha val="43137"/>
                    </a:srgbClr>
                  </a:outerShdw>
                </a:effectLst>
              </a:rPr>
              <a:t>值的选取：</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31640" y="1079213"/>
            <a:ext cx="6840760" cy="5130570"/>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564087" y="6309320"/>
            <a:ext cx="8604448" cy="369332"/>
          </a:xfrm>
          <a:prstGeom prst="rect">
            <a:avLst/>
          </a:prstGeom>
          <a:noFill/>
        </p:spPr>
        <p:txBody>
          <a:bodyPr wrap="square">
            <a:spAutoFit/>
          </a:bodyPr>
          <a:lstStyle/>
          <a:p>
            <a:r>
              <a:rPr lang="zh-CN" altLang="en-US" b="1" i="0" dirty="0">
                <a:solidFill>
                  <a:schemeClr val="bg2"/>
                </a:solidFill>
                <a:effectLst/>
                <a:latin typeface="-apple-system"/>
              </a:rPr>
              <a:t>显然，肘部对于的</a:t>
            </a:r>
            <a:r>
              <a:rPr lang="en-US" altLang="zh-CN" b="1" i="0" dirty="0">
                <a:solidFill>
                  <a:schemeClr val="bg2"/>
                </a:solidFill>
                <a:effectLst/>
                <a:latin typeface="-apple-system"/>
              </a:rPr>
              <a:t>k</a:t>
            </a:r>
            <a:r>
              <a:rPr lang="zh-CN" altLang="en-US" b="1" i="0" dirty="0">
                <a:solidFill>
                  <a:schemeClr val="bg2"/>
                </a:solidFill>
                <a:effectLst/>
                <a:latin typeface="-apple-system"/>
              </a:rPr>
              <a:t>值为</a:t>
            </a:r>
            <a:r>
              <a:rPr lang="en-US" altLang="zh-CN" b="1" i="0" dirty="0">
                <a:solidFill>
                  <a:schemeClr val="bg2"/>
                </a:solidFill>
                <a:effectLst/>
                <a:latin typeface="-apple-system"/>
              </a:rPr>
              <a:t>4</a:t>
            </a:r>
            <a:r>
              <a:rPr lang="zh-CN" altLang="en-US" b="1" i="0" dirty="0">
                <a:solidFill>
                  <a:schemeClr val="bg2"/>
                </a:solidFill>
                <a:effectLst/>
                <a:latin typeface="-apple-system"/>
              </a:rPr>
              <a:t>，故对于这个数据集的聚类而言，最佳聚类数应该选</a:t>
            </a:r>
            <a:r>
              <a:rPr lang="en-US" altLang="zh-CN" b="1" i="0" dirty="0">
                <a:solidFill>
                  <a:schemeClr val="bg2"/>
                </a:solidFill>
                <a:effectLst/>
                <a:latin typeface="-apple-system"/>
              </a:rPr>
              <a:t>4</a:t>
            </a:r>
            <a:endParaRPr lang="zh-CN" altLang="en-US" b="1" dirty="0">
              <a:solidFill>
                <a:schemeClr val="bg2"/>
              </a:solidFill>
            </a:endParaRPr>
          </a:p>
        </p:txBody>
      </p:sp>
    </p:spTree>
  </p:cSld>
  <p:clrMapOvr>
    <a:masterClrMapping/>
  </p:clrMapOvr>
  <p:transition>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txBox="1"/>
          <p:nvPr/>
        </p:nvSpPr>
        <p:spPr bwMode="auto">
          <a:xfrm>
            <a:off x="457200" y="836712"/>
            <a:ext cx="8229600" cy="4320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lnSpc>
                <a:spcPct val="80000"/>
              </a:lnSpc>
              <a:buFont typeface="Arial" panose="020B0604020202020204" pitchFamily="34" charset="0"/>
              <a:buNone/>
            </a:pPr>
            <a:r>
              <a:rPr lang="en-US" altLang="zh-CN" b="1" dirty="0">
                <a:latin typeface="宋体" panose="02010600030101010101" pitchFamily="2" charset="-122"/>
              </a:rPr>
              <a:t>K-means</a:t>
            </a:r>
            <a:r>
              <a:rPr lang="zh-CN" altLang="zh-CN" b="1" dirty="0">
                <a:latin typeface="宋体" panose="02010600030101010101" pitchFamily="2" charset="-122"/>
              </a:rPr>
              <a:t>算法性能分析</a:t>
            </a:r>
            <a:endParaRPr lang="en-US" altLang="zh-CN" b="1" dirty="0">
              <a:latin typeface="宋体" panose="02010600030101010101" pitchFamily="2" charset="-122"/>
            </a:endParaRPr>
          </a:p>
          <a:p>
            <a:pPr eaLnBrk="1" hangingPunct="1">
              <a:lnSpc>
                <a:spcPct val="80000"/>
              </a:lnSpc>
              <a:spcBef>
                <a:spcPts val="2400"/>
              </a:spcBef>
              <a:buFont typeface="Arial" panose="020B0604020202020204" pitchFamily="34" charset="0"/>
              <a:buNone/>
            </a:pPr>
            <a:r>
              <a:rPr lang="zh-CN" altLang="zh-CN" dirty="0">
                <a:latin typeface="宋体" panose="02010600030101010101" pitchFamily="2" charset="-122"/>
              </a:rPr>
              <a:t> </a:t>
            </a:r>
            <a:r>
              <a:rPr lang="zh-CN" altLang="zh-CN" sz="2800" b="1" dirty="0">
                <a:latin typeface="宋体" panose="02010600030101010101" pitchFamily="2" charset="-122"/>
              </a:rPr>
              <a:t>优点：</a:t>
            </a:r>
            <a:endParaRPr lang="en-US" altLang="zh-CN" sz="2800" b="1" dirty="0">
              <a:latin typeface="宋体" panose="02010600030101010101" pitchFamily="2" charset="-122"/>
            </a:endParaRPr>
          </a:p>
          <a:p>
            <a:pPr eaLnBrk="1" hangingPunct="1">
              <a:lnSpc>
                <a:spcPct val="80000"/>
              </a:lnSpc>
              <a:spcBef>
                <a:spcPts val="2400"/>
              </a:spcBef>
              <a:buFont typeface="Arial" panose="020B0604020202020204" pitchFamily="34" charset="0"/>
              <a:buNone/>
            </a:pPr>
            <a:r>
              <a:rPr lang="en-US" altLang="zh-CN" sz="2800" b="1" dirty="0">
                <a:latin typeface="宋体" panose="02010600030101010101" pitchFamily="2" charset="-122"/>
              </a:rPr>
              <a:t>  </a:t>
            </a:r>
            <a:r>
              <a:rPr lang="zh-CN" altLang="zh-CN" sz="2800" b="1" dirty="0">
                <a:latin typeface="宋体" panose="02010600030101010101" pitchFamily="2" charset="-122"/>
              </a:rPr>
              <a:t> </a:t>
            </a:r>
            <a:r>
              <a:rPr lang="en-US" altLang="zh-CN" sz="2800" b="1" dirty="0">
                <a:latin typeface="宋体" panose="02010600030101010101" pitchFamily="2" charset="-122"/>
              </a:rPr>
              <a:t>1</a:t>
            </a:r>
            <a:r>
              <a:rPr lang="zh-CN" altLang="zh-CN" sz="2800" b="1" dirty="0">
                <a:latin typeface="宋体" panose="02010600030101010101" pitchFamily="2" charset="-122"/>
              </a:rPr>
              <a:t>、</a:t>
            </a:r>
            <a:r>
              <a:rPr lang="en-US" altLang="zh-CN" sz="2800" b="1" dirty="0">
                <a:latin typeface="宋体" panose="02010600030101010101" pitchFamily="2" charset="-122"/>
              </a:rPr>
              <a:t>k-</a:t>
            </a:r>
            <a:r>
              <a:rPr lang="zh-CN" altLang="zh-CN" sz="2800" b="1" dirty="0">
                <a:latin typeface="宋体" panose="02010600030101010101" pitchFamily="2" charset="-122"/>
              </a:rPr>
              <a:t>均值算法框架清晰，简单，容易理解。</a:t>
            </a:r>
            <a:endParaRPr lang="en-US" altLang="zh-CN" sz="2800" b="1" dirty="0">
              <a:latin typeface="宋体" panose="02010600030101010101" pitchFamily="2" charset="-122"/>
            </a:endParaRPr>
          </a:p>
          <a:p>
            <a:pPr eaLnBrk="1" hangingPunct="1">
              <a:lnSpc>
                <a:spcPct val="80000"/>
              </a:lnSpc>
              <a:spcBef>
                <a:spcPts val="1800"/>
              </a:spcBef>
              <a:buFont typeface="Arial" panose="020B0604020202020204" pitchFamily="34" charset="0"/>
              <a:buNone/>
            </a:pPr>
            <a:r>
              <a:rPr lang="zh-CN" altLang="zh-CN" sz="2800" b="1" dirty="0">
                <a:latin typeface="宋体" panose="02010600030101010101" pitchFamily="2" charset="-122"/>
              </a:rPr>
              <a:t>   </a:t>
            </a:r>
            <a:r>
              <a:rPr lang="en-US" altLang="zh-CN" sz="2800" b="1" dirty="0">
                <a:latin typeface="宋体" panose="02010600030101010101" pitchFamily="2" charset="-122"/>
              </a:rPr>
              <a:t>2</a:t>
            </a:r>
            <a:r>
              <a:rPr lang="zh-CN" altLang="zh-CN" sz="2800" b="1" dirty="0">
                <a:latin typeface="宋体" panose="02010600030101010101" pitchFamily="2" charset="-122"/>
              </a:rPr>
              <a:t>、对于处理大数据集，这个算法是相对可伸缩和高效的，计算的复杂度为O(NKt)，其中N是数据对象的数目，t是迭代的次数。一般来说，K&lt;&lt;N，t&lt;&lt;N 。 </a:t>
            </a:r>
            <a:endParaRPr lang="en-US" altLang="zh-CN" sz="2800" b="1" dirty="0">
              <a:latin typeface="宋体" panose="02010600030101010101" pitchFamily="2" charset="-122"/>
            </a:endParaRPr>
          </a:p>
          <a:p>
            <a:pPr eaLnBrk="1" hangingPunct="1">
              <a:lnSpc>
                <a:spcPct val="80000"/>
              </a:lnSpc>
              <a:spcBef>
                <a:spcPts val="1800"/>
              </a:spcBef>
              <a:buFont typeface="Arial" panose="020B0604020202020204" pitchFamily="34" charset="0"/>
              <a:buNone/>
            </a:pPr>
            <a:r>
              <a:rPr lang="en-US" altLang="zh-CN" sz="2800" b="1" dirty="0">
                <a:latin typeface="宋体" panose="02010600030101010101" pitchFamily="2" charset="-122"/>
              </a:rPr>
              <a:t>   3</a:t>
            </a:r>
            <a:r>
              <a:rPr lang="zh-CN" altLang="zh-CN" sz="2800" b="1" dirty="0">
                <a:latin typeface="宋体" panose="02010600030101010101" pitchFamily="2" charset="-122"/>
              </a:rPr>
              <a:t>、当结果类是密集的，而类与类之间区别明显时，它的效果最好。</a:t>
            </a:r>
            <a:endParaRPr lang="zh-CN" altLang="zh-CN" sz="2800" b="1" dirty="0">
              <a:latin typeface="宋体" panose="02010600030101010101" pitchFamily="2" charset="-122"/>
            </a:endParaRPr>
          </a:p>
        </p:txBody>
      </p:sp>
    </p:spTree>
  </p:cSld>
  <p:clrMapOvr>
    <a:masterClrMapping/>
  </p:clrMapOvr>
  <p:transition>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p:cNvSpPr txBox="1"/>
          <p:nvPr/>
        </p:nvSpPr>
        <p:spPr bwMode="auto">
          <a:xfrm>
            <a:off x="457200" y="836712"/>
            <a:ext cx="8229600" cy="555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buFont typeface="Arial" panose="020B0604020202020204" pitchFamily="34" charset="0"/>
              <a:buNone/>
            </a:pPr>
            <a:endParaRPr lang="en-US" altLang="zh-CN" b="1" dirty="0">
              <a:latin typeface="宋体" panose="02010600030101010101" pitchFamily="2" charset="-122"/>
            </a:endParaRPr>
          </a:p>
          <a:p>
            <a:pPr eaLnBrk="1" hangingPunct="1">
              <a:buFont typeface="Arial" panose="020B0604020202020204" pitchFamily="34" charset="0"/>
              <a:buNone/>
            </a:pPr>
            <a:r>
              <a:rPr lang="zh-CN" altLang="zh-CN" b="1" dirty="0">
                <a:latin typeface="宋体" panose="02010600030101010101" pitchFamily="2" charset="-122"/>
              </a:rPr>
              <a:t>缺点：</a:t>
            </a:r>
            <a:endParaRPr lang="en-US" altLang="zh-CN" b="1" dirty="0">
              <a:latin typeface="宋体" panose="02010600030101010101" pitchFamily="2" charset="-122"/>
            </a:endParaRPr>
          </a:p>
          <a:p>
            <a:pPr eaLnBrk="1" hangingPunct="1">
              <a:buFont typeface="Arial" panose="020B0604020202020204" pitchFamily="34" charset="0"/>
              <a:buNone/>
            </a:pPr>
            <a:r>
              <a:rPr lang="en-US" altLang="zh-CN" b="1" dirty="0">
                <a:latin typeface="宋体" panose="02010600030101010101" pitchFamily="2" charset="-122"/>
              </a:rPr>
              <a:t>     1</a:t>
            </a:r>
            <a:r>
              <a:rPr lang="zh-CN" altLang="zh-CN" b="1" dirty="0">
                <a:latin typeface="宋体" panose="02010600030101010101" pitchFamily="2" charset="-122"/>
              </a:rPr>
              <a:t>、要求必须事先给出要生成的类的数目</a:t>
            </a:r>
            <a:r>
              <a:rPr lang="en-US" altLang="zh-CN" b="1" dirty="0">
                <a:latin typeface="宋体" panose="02010600030101010101" pitchFamily="2" charset="-122"/>
              </a:rPr>
              <a:t>k</a:t>
            </a:r>
            <a:r>
              <a:rPr lang="zh-CN" altLang="zh-CN" b="1" dirty="0">
                <a:latin typeface="宋体" panose="02010600030101010101" pitchFamily="2" charset="-122"/>
              </a:rPr>
              <a:t>，</a:t>
            </a:r>
            <a:r>
              <a:rPr lang="en-US" altLang="zh-CN" b="1" dirty="0" err="1">
                <a:latin typeface="宋体" panose="02010600030101010101" pitchFamily="2" charset="-122"/>
              </a:rPr>
              <a:t>这个k值的选定是非常难以估</a:t>
            </a:r>
            <a:r>
              <a:rPr lang="zh-CN" altLang="zh-CN" b="1" dirty="0">
                <a:latin typeface="宋体" panose="02010600030101010101" pitchFamily="2" charset="-122"/>
              </a:rPr>
              <a:t>计。 </a:t>
            </a:r>
            <a:br>
              <a:rPr lang="zh-CN" altLang="zh-CN" b="1" dirty="0">
                <a:latin typeface="宋体" panose="02010600030101010101" pitchFamily="2" charset="-122"/>
              </a:rPr>
            </a:br>
            <a:r>
              <a:rPr lang="zh-CN" altLang="zh-CN" b="1" dirty="0">
                <a:latin typeface="宋体" panose="02010600030101010101" pitchFamily="2" charset="-122"/>
              </a:rPr>
              <a:t>   </a:t>
            </a:r>
            <a:r>
              <a:rPr lang="en-US" altLang="zh-CN" b="1" dirty="0">
                <a:latin typeface="宋体" panose="02010600030101010101" pitchFamily="2" charset="-122"/>
              </a:rPr>
              <a:t>2</a:t>
            </a:r>
            <a:r>
              <a:rPr lang="zh-CN" altLang="zh-CN" b="1" dirty="0">
                <a:latin typeface="宋体" panose="02010600030101010101" pitchFamily="2" charset="-122"/>
              </a:rPr>
              <a:t>、对初值敏感，对于不同的初始值，可能会导致不同的聚类结果。 </a:t>
            </a:r>
            <a:endParaRPr lang="en-US" altLang="zh-CN" b="1" dirty="0">
              <a:latin typeface="宋体" panose="02010600030101010101" pitchFamily="2" charset="-122"/>
            </a:endParaRPr>
          </a:p>
          <a:p>
            <a:pPr eaLnBrk="1" hangingPunct="1">
              <a:buFont typeface="Arial" panose="020B0604020202020204" pitchFamily="34" charset="0"/>
              <a:buNone/>
            </a:pPr>
            <a:r>
              <a:rPr lang="en-US" altLang="zh-CN" b="1" dirty="0">
                <a:latin typeface="宋体" panose="02010600030101010101" pitchFamily="2" charset="-122"/>
              </a:rPr>
              <a:t>     3</a:t>
            </a:r>
            <a:r>
              <a:rPr lang="zh-CN" altLang="zh-CN" b="1" dirty="0">
                <a:latin typeface="宋体" panose="02010600030101010101" pitchFamily="2" charset="-122"/>
              </a:rPr>
              <a:t>、对于</a:t>
            </a:r>
            <a:r>
              <a:rPr lang="en-US" altLang="zh-CN" b="1" dirty="0">
                <a:latin typeface="宋体" panose="02010600030101010101" pitchFamily="2" charset="-122"/>
              </a:rPr>
              <a:t>"</a:t>
            </a:r>
            <a:r>
              <a:rPr lang="zh-CN" altLang="zh-CN" b="1" dirty="0">
                <a:latin typeface="宋体" panose="02010600030101010101" pitchFamily="2" charset="-122"/>
              </a:rPr>
              <a:t>噪声</a:t>
            </a:r>
            <a:r>
              <a:rPr lang="en-US" altLang="zh-CN" b="1" dirty="0">
                <a:latin typeface="宋体" panose="02010600030101010101" pitchFamily="2" charset="-122"/>
              </a:rPr>
              <a:t>"</a:t>
            </a:r>
            <a:r>
              <a:rPr lang="zh-CN" altLang="zh-CN" b="1" dirty="0">
                <a:latin typeface="宋体" panose="02010600030101010101" pitchFamily="2" charset="-122"/>
              </a:rPr>
              <a:t>和孤立点数据敏感，少量的该类数据能够对平均值产生极大影响。</a:t>
            </a:r>
            <a:endParaRPr lang="zh-CN" altLang="zh-CN" b="1" dirty="0">
              <a:latin typeface="宋体" panose="02010600030101010101" pitchFamily="2" charset="-122"/>
            </a:endParaRPr>
          </a:p>
        </p:txBody>
      </p:sp>
    </p:spTree>
  </p:cSld>
  <p:clrMapOvr>
    <a:masterClrMapping/>
  </p:clrMapOvr>
  <p:transition>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7.3.3 PAM</a:t>
            </a:r>
            <a:r>
              <a:rPr lang="zh-CN" altLang="en-US" sz="3200" b="1" dirty="0">
                <a:effectLst>
                  <a:outerShdw blurRad="38100" dist="38100" dir="2700000" algn="tl">
                    <a:srgbClr val="000000">
                      <a:alpha val="43137"/>
                    </a:srgbClr>
                  </a:outerShdw>
                </a:effectLst>
                <a:latin typeface="宋体" panose="02010600030101010101" pitchFamily="2" charset="-122"/>
              </a:rPr>
              <a:t>算法</a:t>
            </a:r>
            <a:br>
              <a:rPr lang="en-US" altLang="zh-CN"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251520" y="1412776"/>
            <a:ext cx="8784976" cy="5445224"/>
          </a:xfrm>
        </p:spPr>
        <p:txBody>
          <a:bodyPr/>
          <a:lstStyle/>
          <a:p>
            <a:pPr marL="0" indent="0">
              <a:lnSpc>
                <a:spcPct val="130000"/>
              </a:lnSpc>
              <a:spcBef>
                <a:spcPts val="0"/>
              </a:spcBef>
              <a:buNone/>
              <a:defRPr/>
            </a:pPr>
            <a:r>
              <a:rPr lang="en-US" altLang="zh-CN" sz="2400" b="1" dirty="0">
                <a:latin typeface="+mn-ea"/>
              </a:rPr>
              <a:t>    PAM</a:t>
            </a:r>
            <a:r>
              <a:rPr lang="zh-CN" altLang="en-US" sz="2400" b="1" dirty="0">
                <a:latin typeface="+mn-ea"/>
              </a:rPr>
              <a:t>（</a:t>
            </a:r>
            <a:r>
              <a:rPr lang="en-US" altLang="zh-CN" sz="2400" b="1" dirty="0">
                <a:latin typeface="+mn-ea"/>
              </a:rPr>
              <a:t>Partitioning Around Medoid,</a:t>
            </a:r>
            <a:r>
              <a:rPr lang="zh-CN" altLang="en-US" sz="2400" b="1" dirty="0">
                <a:latin typeface="+mn-ea"/>
              </a:rPr>
              <a:t>围绕中心点的划分）算法实际为</a:t>
            </a:r>
            <a:r>
              <a:rPr lang="en-US" altLang="zh-CN" sz="2400" b="1" dirty="0">
                <a:solidFill>
                  <a:srgbClr val="FF0000"/>
                </a:solidFill>
                <a:effectLst>
                  <a:outerShdw blurRad="38100" dist="38100" dir="2700000" algn="tl">
                    <a:srgbClr val="000000">
                      <a:alpha val="43137"/>
                    </a:srgbClr>
                  </a:outerShdw>
                </a:effectLst>
                <a:latin typeface="+mn-ea"/>
              </a:rPr>
              <a:t>k</a:t>
            </a:r>
            <a:r>
              <a:rPr lang="zh-CN" altLang="en-US" sz="2400" b="1" dirty="0">
                <a:solidFill>
                  <a:srgbClr val="FF0000"/>
                </a:solidFill>
                <a:effectLst>
                  <a:outerShdw blurRad="38100" dist="38100" dir="2700000" algn="tl">
                    <a:srgbClr val="000000">
                      <a:alpha val="43137"/>
                    </a:srgbClr>
                  </a:outerShdw>
                </a:effectLst>
                <a:latin typeface="+mn-ea"/>
              </a:rPr>
              <a:t>中心点算法</a:t>
            </a:r>
            <a:r>
              <a:rPr lang="zh-CN" altLang="en-US" sz="2400" b="1" dirty="0">
                <a:latin typeface="+mn-ea"/>
              </a:rPr>
              <a:t>。中心选用的是具体的某一个点，而不是</a:t>
            </a:r>
            <a:r>
              <a:rPr lang="en-US" altLang="zh-CN" sz="2400" b="1" dirty="0">
                <a:latin typeface="+mn-ea"/>
              </a:rPr>
              <a:t>k</a:t>
            </a:r>
            <a:r>
              <a:rPr lang="zh-CN" altLang="en-US" sz="2400" b="1" dirty="0">
                <a:latin typeface="+mn-ea"/>
              </a:rPr>
              <a:t>均值的几何中心。是对</a:t>
            </a:r>
            <a:r>
              <a:rPr lang="en-US" altLang="zh-CN" sz="2400" b="1" dirty="0">
                <a:latin typeface="+mn-ea"/>
              </a:rPr>
              <a:t>k</a:t>
            </a:r>
            <a:r>
              <a:rPr lang="zh-CN" altLang="en-US" sz="2400" b="1" dirty="0">
                <a:latin typeface="+mn-ea"/>
              </a:rPr>
              <a:t>均值算法的改进，削弱了离群值的敏感度。但是其运算量较大，适合</a:t>
            </a:r>
            <a:r>
              <a:rPr lang="zh-CN" altLang="en-US" sz="2400" b="1" dirty="0">
                <a:solidFill>
                  <a:srgbClr val="FF0000"/>
                </a:solidFill>
                <a:effectLst>
                  <a:outerShdw blurRad="38100" dist="38100" dir="2700000" algn="tl">
                    <a:srgbClr val="000000">
                      <a:alpha val="43137"/>
                    </a:srgbClr>
                  </a:outerShdw>
                </a:effectLst>
                <a:latin typeface="+mn-ea"/>
              </a:rPr>
              <a:t>少量数据的分析</a:t>
            </a:r>
            <a:r>
              <a:rPr lang="zh-CN" altLang="en-US" sz="2400" b="1" dirty="0">
                <a:latin typeface="+mn-ea"/>
              </a:rPr>
              <a:t>。</a:t>
            </a:r>
            <a:endParaRPr lang="en-US" altLang="zh-CN" sz="2400" b="1" dirty="0">
              <a:latin typeface="+mn-ea"/>
            </a:endParaRPr>
          </a:p>
          <a:p>
            <a:pPr marL="0" indent="0">
              <a:lnSpc>
                <a:spcPct val="150000"/>
              </a:lnSpc>
              <a:buClr>
                <a:srgbClr val="00B0F0"/>
              </a:buClr>
              <a:buNone/>
              <a:defRPr/>
            </a:pPr>
            <a:r>
              <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PAM</a:t>
            </a:r>
            <a:r>
              <a:rPr lang="zh-CN" altLang="en-US" sz="2400" b="1" dirty="0">
                <a:solidFill>
                  <a:schemeClr val="accent1">
                    <a:lumMod val="50000"/>
                  </a:schemeClr>
                </a:solidFill>
                <a:highlight>
                  <a:srgbClr val="FFFF00"/>
                </a:highlight>
                <a:latin typeface="黑体" panose="02010609060101010101" pitchFamily="49" charset="-122"/>
                <a:ea typeface="黑体" panose="02010609060101010101" pitchFamily="49" charset="-122"/>
              </a:rPr>
              <a:t>算法步骤：</a:t>
            </a:r>
            <a:endParaRPr lang="en-US" altLang="zh-CN" sz="2400" b="1" dirty="0">
              <a:solidFill>
                <a:schemeClr val="accent1">
                  <a:lumMod val="50000"/>
                </a:schemeClr>
              </a:solidFill>
              <a:highlight>
                <a:srgbClr val="FFFF00"/>
              </a:highlight>
              <a:latin typeface="黑体" panose="02010609060101010101" pitchFamily="49" charset="-122"/>
              <a:ea typeface="黑体" panose="02010609060101010101" pitchFamily="49" charset="-122"/>
            </a:endParaRPr>
          </a:p>
          <a:p>
            <a:pPr marL="0" indent="0">
              <a:buClrTx/>
              <a:buNone/>
              <a:defRPr/>
            </a:pPr>
            <a:r>
              <a:rPr lang="zh-CN" altLang="en-US" sz="2400" b="1" dirty="0">
                <a:latin typeface="+mn-ea"/>
              </a:rPr>
              <a:t>（</a:t>
            </a:r>
            <a:r>
              <a:rPr lang="en-US" altLang="zh-CN" sz="2400" b="1" dirty="0">
                <a:latin typeface="+mn-ea"/>
              </a:rPr>
              <a:t>1</a:t>
            </a:r>
            <a:r>
              <a:rPr lang="zh-CN" altLang="en-US" sz="2400" b="1" dirty="0">
                <a:latin typeface="+mn-ea"/>
              </a:rPr>
              <a:t>）选取若干点作为初始簇心，并将剩余的点分配到最近的簇心。</a:t>
            </a:r>
            <a:endParaRPr lang="zh-CN" altLang="en-US" sz="2400" b="1" dirty="0">
              <a:latin typeface="+mn-ea"/>
            </a:endParaRPr>
          </a:p>
          <a:p>
            <a:pPr marL="0" indent="0">
              <a:buClrTx/>
              <a:buNone/>
              <a:defRPr/>
            </a:pPr>
            <a:r>
              <a:rPr lang="zh-CN" altLang="en-US" sz="2400" b="1" dirty="0">
                <a:latin typeface="+mn-ea"/>
              </a:rPr>
              <a:t>（</a:t>
            </a:r>
            <a:r>
              <a:rPr lang="en-US" altLang="zh-CN" sz="2400" b="1" dirty="0">
                <a:latin typeface="+mn-ea"/>
              </a:rPr>
              <a:t>2</a:t>
            </a:r>
            <a:r>
              <a:rPr lang="zh-CN" altLang="en-US" sz="2400" b="1" dirty="0">
                <a:latin typeface="+mn-ea"/>
              </a:rPr>
              <a:t>）依次循环，将非簇心的点假设为簇心，替换现有的一个，计算更改前后的耗费差距；</a:t>
            </a:r>
            <a:endParaRPr lang="zh-CN" altLang="en-US" sz="2400" b="1" dirty="0">
              <a:latin typeface="+mn-ea"/>
            </a:endParaRPr>
          </a:p>
          <a:p>
            <a:pPr marL="0" indent="0">
              <a:buClrTx/>
              <a:buNone/>
              <a:defRPr/>
            </a:pPr>
            <a:r>
              <a:rPr lang="zh-CN" altLang="en-US" sz="2400" b="1" dirty="0">
                <a:latin typeface="+mn-ea"/>
              </a:rPr>
              <a:t>（</a:t>
            </a:r>
            <a:r>
              <a:rPr lang="en-US" altLang="zh-CN" sz="2400" b="1" dirty="0">
                <a:latin typeface="+mn-ea"/>
              </a:rPr>
              <a:t>3</a:t>
            </a:r>
            <a:r>
              <a:rPr lang="zh-CN" altLang="en-US" sz="2400" b="1" dirty="0">
                <a:latin typeface="+mn-ea"/>
              </a:rPr>
              <a:t>）选择最小的最为新的簇心；</a:t>
            </a:r>
            <a:endParaRPr lang="zh-CN" altLang="en-US" sz="2400" b="1" dirty="0">
              <a:latin typeface="+mn-ea"/>
            </a:endParaRPr>
          </a:p>
          <a:p>
            <a:pPr marL="0" indent="0">
              <a:buClrTx/>
              <a:buNone/>
              <a:defRPr/>
            </a:pPr>
            <a:r>
              <a:rPr lang="zh-CN" altLang="en-US" sz="2400" b="1" dirty="0">
                <a:latin typeface="+mn-ea"/>
              </a:rPr>
              <a:t>（</a:t>
            </a:r>
            <a:r>
              <a:rPr lang="en-US" altLang="zh-CN" sz="2400" b="1" dirty="0">
                <a:latin typeface="+mn-ea"/>
              </a:rPr>
              <a:t>4</a:t>
            </a:r>
            <a:r>
              <a:rPr lang="zh-CN" altLang="en-US" sz="2400" b="1" dirty="0">
                <a:latin typeface="+mn-ea"/>
              </a:rPr>
              <a:t>）簇心的位置没有改变，停止。</a:t>
            </a:r>
            <a:endParaRPr lang="zh-CN" altLang="en-US" sz="2400" b="1" dirty="0">
              <a:latin typeface="+mn-ea"/>
            </a:endParaRPr>
          </a:p>
          <a:p>
            <a:pPr marL="0" indent="0">
              <a:lnSpc>
                <a:spcPct val="150000"/>
              </a:lnSpc>
              <a:buFont typeface="Wingdings" panose="05000000000000000000" pitchFamily="2" charset="2"/>
              <a:buNone/>
              <a:defRPr/>
            </a:pPr>
            <a:endParaRPr lang="zh-CN" altLang="en-US" sz="2400" b="1" dirty="0"/>
          </a:p>
        </p:txBody>
      </p:sp>
    </p:spTree>
  </p:cSld>
  <p:clrMapOvr>
    <a:masterClrMapping/>
  </p:clrMapOvr>
  <p:transition>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a:xfrm>
            <a:off x="457200" y="260648"/>
            <a:ext cx="8229600" cy="1371600"/>
          </a:xfrm>
        </p:spPr>
        <p:txBody>
          <a:bodyPr/>
          <a:lstStyle/>
          <a:p>
            <a:r>
              <a:rPr lang="zh-CN" altLang="zh-CN" sz="3200" b="1" dirty="0">
                <a:solidFill>
                  <a:schemeClr val="accent1">
                    <a:lumMod val="25000"/>
                  </a:schemeClr>
                </a:solidFill>
                <a:effectLst>
                  <a:outerShdw blurRad="38100" dist="38100" dir="2700000" algn="tl">
                    <a:srgbClr val="000000">
                      <a:alpha val="43137"/>
                    </a:srgbClr>
                  </a:outerShdw>
                </a:effectLst>
              </a:rPr>
              <a:t>分析对象交换过程</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
        <p:nvSpPr>
          <p:cNvPr id="4" name="文本框 3"/>
          <p:cNvSpPr txBox="1"/>
          <p:nvPr/>
        </p:nvSpPr>
        <p:spPr>
          <a:xfrm>
            <a:off x="282352" y="1125672"/>
            <a:ext cx="8579296" cy="2880789"/>
          </a:xfrm>
          <a:prstGeom prst="rect">
            <a:avLst/>
          </a:prstGeom>
          <a:noFill/>
        </p:spPr>
        <p:txBody>
          <a:bodyPr wrap="square">
            <a:spAutoFit/>
          </a:bodyPr>
          <a:lstStyle/>
          <a:p>
            <a:pPr algn="just">
              <a:lnSpc>
                <a:spcPct val="130000"/>
              </a:lnSpc>
              <a:spcBef>
                <a:spcPts val="0"/>
              </a:spcBef>
              <a:defRPr/>
            </a:pPr>
            <a:r>
              <a:rPr lang="en-US" altLang="zh-CN" sz="2400" b="1" dirty="0">
                <a:latin typeface="+mn-ea"/>
                <a:ea typeface="+mn-ea"/>
              </a:rPr>
              <a:t>    </a:t>
            </a:r>
            <a:r>
              <a:rPr lang="en-US" altLang="zh-CN" sz="3600" b="1" dirty="0" err="1">
                <a:solidFill>
                  <a:srgbClr val="FF0000"/>
                </a:solidFill>
                <a:latin typeface="+mn-ea"/>
                <a:ea typeface="+mn-ea"/>
              </a:rPr>
              <a:t>o</a:t>
            </a:r>
            <a:r>
              <a:rPr lang="en-US" altLang="zh-CN" sz="2400" b="1" baseline="-25000" dirty="0" err="1">
                <a:solidFill>
                  <a:srgbClr val="FF0000"/>
                </a:solidFill>
                <a:latin typeface="+mn-ea"/>
                <a:ea typeface="+mn-ea"/>
              </a:rPr>
              <a:t>random</a:t>
            </a:r>
            <a:r>
              <a:rPr lang="zh-CN" altLang="en-US" sz="2400" b="1" dirty="0">
                <a:solidFill>
                  <a:srgbClr val="FF0000"/>
                </a:solidFill>
                <a:latin typeface="+mn-ea"/>
                <a:ea typeface="+mn-ea"/>
              </a:rPr>
              <a:t>是非代表对象</a:t>
            </a:r>
            <a:r>
              <a:rPr lang="zh-CN" altLang="en-US" sz="2400" b="1" dirty="0">
                <a:latin typeface="+mn-ea"/>
                <a:ea typeface="+mn-ea"/>
              </a:rPr>
              <a:t>，当前一个</a:t>
            </a:r>
            <a:r>
              <a:rPr lang="zh-CN" altLang="en-US" sz="2400" b="1" dirty="0">
                <a:solidFill>
                  <a:srgbClr val="FF0000"/>
                </a:solidFill>
                <a:latin typeface="+mn-ea"/>
                <a:ea typeface="+mn-ea"/>
              </a:rPr>
              <a:t>代表对象</a:t>
            </a:r>
            <a:r>
              <a:rPr lang="en-US" altLang="zh-CN" sz="3600" b="1" dirty="0" err="1">
                <a:solidFill>
                  <a:srgbClr val="FF0000"/>
                </a:solidFill>
                <a:latin typeface="+mn-ea"/>
                <a:ea typeface="+mn-ea"/>
              </a:rPr>
              <a:t>o</a:t>
            </a:r>
            <a:r>
              <a:rPr lang="en-US" altLang="zh-CN" sz="2400" b="1" baseline="-25000" dirty="0" err="1">
                <a:solidFill>
                  <a:srgbClr val="FF0000"/>
                </a:solidFill>
                <a:latin typeface="+mn-ea"/>
                <a:ea typeface="+mn-ea"/>
              </a:rPr>
              <a:t>j</a:t>
            </a:r>
            <a:r>
              <a:rPr lang="zh-CN" altLang="en-US" sz="2400" b="1" dirty="0">
                <a:latin typeface="+mn-ea"/>
                <a:ea typeface="+mn-ea"/>
              </a:rPr>
              <a:t>，考虑</a:t>
            </a:r>
            <a:r>
              <a:rPr lang="en-US" altLang="zh-CN" sz="3600" b="1" dirty="0" err="1">
                <a:solidFill>
                  <a:srgbClr val="FF0000"/>
                </a:solidFill>
                <a:latin typeface="+mn-ea"/>
                <a:ea typeface="+mn-ea"/>
              </a:rPr>
              <a:t>o</a:t>
            </a:r>
            <a:r>
              <a:rPr lang="en-US" altLang="zh-CN" sz="2400" b="1" baseline="-25000" dirty="0" err="1">
                <a:solidFill>
                  <a:srgbClr val="FF0000"/>
                </a:solidFill>
                <a:latin typeface="+mn-ea"/>
                <a:ea typeface="+mn-ea"/>
              </a:rPr>
              <a:t>random</a:t>
            </a:r>
            <a:r>
              <a:rPr lang="zh-CN" altLang="en-US" sz="2400" b="1" dirty="0">
                <a:latin typeface="+mn-ea"/>
                <a:ea typeface="+mn-ea"/>
              </a:rPr>
              <a:t>能否作为对象</a:t>
            </a:r>
            <a:r>
              <a:rPr lang="en-US" altLang="zh-CN" sz="2400" b="1" dirty="0">
                <a:latin typeface="+mn-ea"/>
                <a:ea typeface="+mn-ea"/>
              </a:rPr>
              <a:t>O</a:t>
            </a:r>
            <a:r>
              <a:rPr lang="en-US" altLang="zh-CN" sz="2400" b="1" baseline="-25000" dirty="0">
                <a:latin typeface="+mn-ea"/>
                <a:ea typeface="+mn-ea"/>
              </a:rPr>
              <a:t>j</a:t>
            </a:r>
            <a:r>
              <a:rPr lang="zh-CN" altLang="en-US" sz="2400" b="1" dirty="0">
                <a:latin typeface="+mn-ea"/>
                <a:ea typeface="+mn-ea"/>
              </a:rPr>
              <a:t>的一个好的替代，对于每一个</a:t>
            </a:r>
            <a:r>
              <a:rPr lang="zh-CN" altLang="en-US" sz="2400" b="1" dirty="0">
                <a:solidFill>
                  <a:srgbClr val="FF0000"/>
                </a:solidFill>
                <a:latin typeface="+mn-ea"/>
                <a:ea typeface="+mn-ea"/>
              </a:rPr>
              <a:t>非中心点</a:t>
            </a:r>
            <a:r>
              <a:rPr lang="en-US" altLang="zh-CN" sz="2400" b="1" dirty="0">
                <a:solidFill>
                  <a:srgbClr val="FF0000"/>
                </a:solidFill>
                <a:latin typeface="+mn-ea"/>
                <a:ea typeface="+mn-ea"/>
              </a:rPr>
              <a:t>p</a:t>
            </a:r>
            <a:r>
              <a:rPr lang="zh-CN" altLang="en-US" sz="2400" b="1" dirty="0">
                <a:latin typeface="+mn-ea"/>
                <a:ea typeface="+mn-ea"/>
              </a:rPr>
              <a:t>都需要考虑下面四种情况：</a:t>
            </a:r>
            <a:endParaRPr lang="en-US" altLang="zh-CN" sz="2400" b="1" dirty="0">
              <a:latin typeface="+mn-ea"/>
              <a:ea typeface="+mn-ea"/>
            </a:endParaRPr>
          </a:p>
          <a:p>
            <a:pPr algn="just">
              <a:spcBef>
                <a:spcPts val="0"/>
              </a:spcBef>
              <a:defRPr/>
            </a:pPr>
            <a:r>
              <a:rPr lang="en-US" altLang="zh-CN" sz="2400" b="1" dirty="0">
                <a:latin typeface="+mn-ea"/>
                <a:ea typeface="+mn-ea"/>
              </a:rPr>
              <a:t>1) p</a:t>
            </a:r>
            <a:r>
              <a:rPr lang="zh-CN" altLang="en-US" sz="2400" b="1" dirty="0">
                <a:latin typeface="+mn-ea"/>
                <a:ea typeface="+mn-ea"/>
              </a:rPr>
              <a:t>当前隶属于中心点对象</a:t>
            </a:r>
            <a:r>
              <a:rPr lang="en-US" altLang="zh-CN" sz="3600" b="1" dirty="0" err="1">
                <a:latin typeface="+mn-ea"/>
                <a:ea typeface="+mn-ea"/>
              </a:rPr>
              <a:t>o</a:t>
            </a:r>
            <a:r>
              <a:rPr lang="en-US" altLang="zh-CN" sz="2400" b="1" baseline="-25000" dirty="0" err="1">
                <a:latin typeface="+mn-ea"/>
                <a:ea typeface="+mn-ea"/>
              </a:rPr>
              <a:t>j</a:t>
            </a:r>
            <a:r>
              <a:rPr lang="zh-CN" altLang="en-US" sz="2400" b="1" dirty="0">
                <a:latin typeface="+mn-ea"/>
                <a:ea typeface="+mn-ea"/>
              </a:rPr>
              <a:t>。如果</a:t>
            </a:r>
            <a:r>
              <a:rPr lang="en-US" altLang="zh-CN" sz="3600" b="1" dirty="0" err="1">
                <a:latin typeface="+mn-ea"/>
                <a:ea typeface="+mn-ea"/>
              </a:rPr>
              <a:t>o</a:t>
            </a:r>
            <a:r>
              <a:rPr lang="en-US" altLang="zh-CN" sz="1600" b="1" baseline="-25000" dirty="0" err="1">
                <a:latin typeface="+mn-ea"/>
                <a:ea typeface="+mn-ea"/>
              </a:rPr>
              <a:t>j</a:t>
            </a:r>
            <a:r>
              <a:rPr lang="zh-CN" altLang="en-US" sz="2400" b="1" dirty="0">
                <a:latin typeface="+mn-ea"/>
                <a:ea typeface="+mn-ea"/>
              </a:rPr>
              <a:t>被</a:t>
            </a:r>
            <a:r>
              <a:rPr lang="en-US" altLang="zh-CN" sz="3600" b="1" dirty="0" err="1">
                <a:latin typeface="+mn-ea"/>
                <a:ea typeface="+mn-ea"/>
              </a:rPr>
              <a:t>o</a:t>
            </a:r>
            <a:r>
              <a:rPr lang="en-US" altLang="zh-CN" sz="2400" b="1" baseline="-25000" dirty="0" err="1">
                <a:latin typeface="+mn-ea"/>
                <a:ea typeface="+mn-ea"/>
              </a:rPr>
              <a:t>random</a:t>
            </a:r>
            <a:r>
              <a:rPr lang="zh-CN" altLang="en-US" sz="2400" b="1" dirty="0">
                <a:latin typeface="+mn-ea"/>
                <a:ea typeface="+mn-ea"/>
              </a:rPr>
              <a:t>所代替作为中心点，且</a:t>
            </a:r>
            <a:r>
              <a:rPr lang="en-US" altLang="zh-CN" sz="2400" b="1" dirty="0">
                <a:latin typeface="+mn-ea"/>
                <a:ea typeface="+mn-ea"/>
              </a:rPr>
              <a:t>p</a:t>
            </a:r>
            <a:r>
              <a:rPr lang="zh-CN" altLang="en-US" sz="2400" b="1" dirty="0">
                <a:latin typeface="+mn-ea"/>
                <a:ea typeface="+mn-ea"/>
              </a:rPr>
              <a:t>离一个</a:t>
            </a:r>
            <a:r>
              <a:rPr lang="en-US" altLang="zh-CN" sz="3600" b="1" dirty="0">
                <a:latin typeface="+mn-ea"/>
                <a:ea typeface="+mn-ea"/>
              </a:rPr>
              <a:t>o</a:t>
            </a:r>
            <a:r>
              <a:rPr lang="en-US" altLang="zh-CN" sz="2400" b="1" baseline="-25000" dirty="0">
                <a:latin typeface="+mn-ea"/>
                <a:ea typeface="+mn-ea"/>
              </a:rPr>
              <a:t>i</a:t>
            </a:r>
            <a:r>
              <a:rPr lang="zh-CN" altLang="en-US" sz="2400" b="1" dirty="0">
                <a:latin typeface="+mn-ea"/>
                <a:ea typeface="+mn-ea"/>
              </a:rPr>
              <a:t>最近，</a:t>
            </a:r>
            <a:r>
              <a:rPr lang="en-US" altLang="zh-CN" sz="2400" b="1" dirty="0" err="1">
                <a:latin typeface="+mn-ea"/>
                <a:ea typeface="+mn-ea"/>
              </a:rPr>
              <a:t>i</a:t>
            </a:r>
            <a:r>
              <a:rPr lang="zh-CN" altLang="en-US" sz="2400" b="1" dirty="0">
                <a:latin typeface="+mn-ea"/>
                <a:ea typeface="+mn-ea"/>
              </a:rPr>
              <a:t>≠</a:t>
            </a:r>
            <a:r>
              <a:rPr lang="en-US" altLang="zh-CN" sz="2400" b="1" dirty="0">
                <a:latin typeface="+mn-ea"/>
                <a:ea typeface="+mn-ea"/>
              </a:rPr>
              <a:t>j</a:t>
            </a:r>
            <a:r>
              <a:rPr lang="zh-CN" altLang="en-US" sz="2400" b="1" dirty="0">
                <a:latin typeface="+mn-ea"/>
                <a:ea typeface="+mn-ea"/>
              </a:rPr>
              <a:t>，那么</a:t>
            </a:r>
            <a:r>
              <a:rPr lang="en-US" altLang="zh-CN" sz="2400" b="1" dirty="0">
                <a:latin typeface="+mn-ea"/>
                <a:ea typeface="+mn-ea"/>
              </a:rPr>
              <a:t>p</a:t>
            </a:r>
            <a:r>
              <a:rPr lang="zh-CN" altLang="en-US" sz="2400" b="1" dirty="0">
                <a:latin typeface="+mn-ea"/>
                <a:ea typeface="+mn-ea"/>
              </a:rPr>
              <a:t>被重新分配给</a:t>
            </a:r>
            <a:r>
              <a:rPr lang="en-US" altLang="zh-CN" sz="3600" b="1" dirty="0">
                <a:latin typeface="+mn-ea"/>
              </a:rPr>
              <a:t>o</a:t>
            </a:r>
            <a:r>
              <a:rPr lang="en-US" altLang="zh-CN" sz="2400" b="1" baseline="-25000" dirty="0">
                <a:latin typeface="+mn-ea"/>
              </a:rPr>
              <a:t>i </a:t>
            </a:r>
            <a:r>
              <a:rPr lang="zh-CN" altLang="en-US" sz="2400" b="1" dirty="0">
                <a:latin typeface="+mn-ea"/>
                <a:ea typeface="+mn-ea"/>
              </a:rPr>
              <a:t>。</a:t>
            </a:r>
            <a:endParaRPr lang="zh-CN" altLang="en-US" sz="2400" b="1" dirty="0">
              <a:latin typeface="+mn-ea"/>
              <a:ea typeface="+mn-ea"/>
            </a:endParaRPr>
          </a:p>
        </p:txBody>
      </p:sp>
      <p:sp>
        <p:nvSpPr>
          <p:cNvPr id="6" name="右箭头 5"/>
          <p:cNvSpPr/>
          <p:nvPr/>
        </p:nvSpPr>
        <p:spPr bwMode="auto">
          <a:xfrm>
            <a:off x="4491171" y="5112728"/>
            <a:ext cx="530234" cy="505529"/>
          </a:xfrm>
          <a:prstGeom prst="rightArrow">
            <a:avLst>
              <a:gd name="adj1" fmla="val 62530"/>
              <a:gd name="adj2" fmla="val 50000"/>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grpSp>
        <p:nvGrpSpPr>
          <p:cNvPr id="36870" name="组合 6"/>
          <p:cNvGrpSpPr/>
          <p:nvPr/>
        </p:nvGrpSpPr>
        <p:grpSpPr bwMode="auto">
          <a:xfrm>
            <a:off x="1177846" y="4216412"/>
            <a:ext cx="2795660" cy="2164916"/>
            <a:chOff x="2036887" y="3493756"/>
            <a:chExt cx="2795560" cy="2147332"/>
          </a:xfrm>
        </p:grpSpPr>
        <p:sp>
          <p:nvSpPr>
            <p:cNvPr id="19" name="矩形 18"/>
            <p:cNvSpPr/>
            <p:nvPr/>
          </p:nvSpPr>
          <p:spPr>
            <a:xfrm>
              <a:off x="2036887" y="3625921"/>
              <a:ext cx="2592296" cy="2015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p>
          </p:txBody>
        </p:sp>
        <p:sp>
          <p:nvSpPr>
            <p:cNvPr id="20" name="椭圆 19"/>
            <p:cNvSpPr/>
            <p:nvPr/>
          </p:nvSpPr>
          <p:spPr>
            <a:xfrm>
              <a:off x="2541694" y="4057515"/>
              <a:ext cx="142870" cy="144394"/>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21" name="椭圆 20"/>
            <p:cNvSpPr/>
            <p:nvPr/>
          </p:nvSpPr>
          <p:spPr>
            <a:xfrm>
              <a:off x="3631925" y="4141202"/>
              <a:ext cx="142870" cy="144394"/>
            </a:xfrm>
            <a:prstGeom prst="ellipse">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2" name="椭圆 21"/>
            <p:cNvSpPr/>
            <p:nvPr/>
          </p:nvSpPr>
          <p:spPr>
            <a:xfrm>
              <a:off x="4197397" y="4417707"/>
              <a:ext cx="144458" cy="144393"/>
            </a:xfrm>
            <a:prstGeom prst="ellipse">
              <a:avLst/>
            </a:prstGeom>
            <a:solidFill>
              <a:schemeClr val="tx1">
                <a:lumMod val="95000"/>
                <a:lumOff val="5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23" name="椭圆 22"/>
            <p:cNvSpPr/>
            <p:nvPr/>
          </p:nvSpPr>
          <p:spPr>
            <a:xfrm>
              <a:off x="3918359" y="5049232"/>
              <a:ext cx="144457" cy="1428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4" name="文本框 23"/>
            <p:cNvSpPr txBox="1"/>
            <p:nvPr/>
          </p:nvSpPr>
          <p:spPr>
            <a:xfrm>
              <a:off x="2255954" y="3493756"/>
              <a:ext cx="628627" cy="580025"/>
            </a:xfrm>
            <a:prstGeom prst="rect">
              <a:avLst/>
            </a:prstGeom>
            <a:noFill/>
            <a:ln>
              <a:noFill/>
            </a:ln>
          </p:spPr>
          <p:txBody>
            <a:bodyPr>
              <a:spAutoFit/>
            </a:bodyPr>
            <a:lstStyle/>
            <a:p>
              <a:pPr>
                <a:defRPr/>
              </a:pPr>
              <a:r>
                <a:rPr lang="en-US" altLang="zh-CN" sz="3200" b="1" dirty="0">
                  <a:latin typeface="+mn-ea"/>
                </a:rPr>
                <a:t>o</a:t>
              </a:r>
              <a:r>
                <a:rPr lang="en-US" altLang="zh-CN" sz="2400" baseline="-25000" dirty="0">
                  <a:latin typeface="+mn-ea"/>
                </a:rPr>
                <a:t>i</a:t>
              </a:r>
              <a:endParaRPr lang="zh-CN" altLang="en-US" sz="2400" dirty="0">
                <a:latin typeface="+mn-ea"/>
              </a:endParaRPr>
            </a:p>
          </p:txBody>
        </p:sp>
        <p:sp>
          <p:nvSpPr>
            <p:cNvPr id="25" name="文本框 24"/>
            <p:cNvSpPr txBox="1"/>
            <p:nvPr/>
          </p:nvSpPr>
          <p:spPr>
            <a:xfrm>
              <a:off x="3485310" y="3750883"/>
              <a:ext cx="217479" cy="461742"/>
            </a:xfrm>
            <a:prstGeom prst="rect">
              <a:avLst/>
            </a:prstGeom>
            <a:noFill/>
            <a:ln>
              <a:noFill/>
            </a:ln>
          </p:spPr>
          <p:txBody>
            <a:bodyPr>
              <a:spAutoFit/>
            </a:bodyPr>
            <a:lstStyle/>
            <a:p>
              <a:pPr>
                <a:defRPr/>
              </a:pPr>
              <a:r>
                <a:rPr lang="en-US" altLang="zh-CN" sz="2400" dirty="0">
                  <a:latin typeface="+mn-ea"/>
                </a:rPr>
                <a:t>p</a:t>
              </a:r>
              <a:endParaRPr lang="zh-CN" altLang="en-US" sz="2400" dirty="0">
                <a:latin typeface="+mn-ea"/>
              </a:endParaRPr>
            </a:p>
          </p:txBody>
        </p:sp>
        <p:sp>
          <p:nvSpPr>
            <p:cNvPr id="26" name="文本框 25"/>
            <p:cNvSpPr txBox="1"/>
            <p:nvPr/>
          </p:nvSpPr>
          <p:spPr>
            <a:xfrm>
              <a:off x="4110883" y="3858309"/>
              <a:ext cx="573066" cy="580025"/>
            </a:xfrm>
            <a:prstGeom prst="rect">
              <a:avLst/>
            </a:prstGeom>
            <a:noFill/>
            <a:ln>
              <a:noFill/>
            </a:ln>
          </p:spPr>
          <p:txBody>
            <a:bodyPr>
              <a:spAutoFit/>
            </a:bodyPr>
            <a:lstStyle/>
            <a:p>
              <a:pPr>
                <a:defRPr/>
              </a:pPr>
              <a:r>
                <a:rPr lang="en-US" altLang="zh-CN" sz="3200" b="1" dirty="0" err="1">
                  <a:latin typeface="+mn-ea"/>
                </a:rPr>
                <a:t>o</a:t>
              </a:r>
              <a:r>
                <a:rPr lang="en-US" altLang="zh-CN" sz="2400" baseline="-25000" dirty="0" err="1">
                  <a:latin typeface="+mn-ea"/>
                </a:rPr>
                <a:t>j</a:t>
              </a:r>
              <a:endParaRPr lang="zh-CN" altLang="en-US" sz="2400" dirty="0">
                <a:latin typeface="+mn-ea"/>
              </a:endParaRPr>
            </a:p>
          </p:txBody>
        </p:sp>
        <p:sp>
          <p:nvSpPr>
            <p:cNvPr id="27" name="文本框 26"/>
            <p:cNvSpPr txBox="1"/>
            <p:nvPr/>
          </p:nvSpPr>
          <p:spPr>
            <a:xfrm>
              <a:off x="3494232" y="4986987"/>
              <a:ext cx="1338215" cy="457915"/>
            </a:xfrm>
            <a:prstGeom prst="rect">
              <a:avLst/>
            </a:prstGeom>
            <a:noFill/>
            <a:ln>
              <a:noFill/>
            </a:ln>
          </p:spPr>
          <p:txBody>
            <a:bodyPr>
              <a:spAutoFit/>
            </a:bodyPr>
            <a:lstStyle/>
            <a:p>
              <a:pPr>
                <a:defRPr/>
              </a:pPr>
              <a:r>
                <a:rPr lang="en-US" altLang="zh-CN" sz="2400" dirty="0" err="1">
                  <a:solidFill>
                    <a:srgbClr val="C00000"/>
                  </a:solidFill>
                  <a:latin typeface="+mn-ea"/>
                </a:rPr>
                <a:t>o</a:t>
              </a:r>
              <a:r>
                <a:rPr lang="en-US" altLang="zh-CN" sz="2400" baseline="-25000" dirty="0" err="1">
                  <a:solidFill>
                    <a:srgbClr val="C00000"/>
                  </a:solidFill>
                  <a:latin typeface="+mn-ea"/>
                </a:rPr>
                <a:t>random</a:t>
              </a:r>
              <a:endParaRPr lang="zh-CN" altLang="en-US" sz="2400" dirty="0">
                <a:solidFill>
                  <a:srgbClr val="C00000"/>
                </a:solidFill>
                <a:latin typeface="+mn-ea"/>
              </a:endParaRPr>
            </a:p>
          </p:txBody>
        </p:sp>
        <p:cxnSp>
          <p:nvCxnSpPr>
            <p:cNvPr id="28" name="直接连接符 27"/>
            <p:cNvCxnSpPr>
              <a:endCxn id="22" idx="1"/>
            </p:cNvCxnSpPr>
            <p:nvPr/>
          </p:nvCxnSpPr>
          <p:spPr>
            <a:xfrm>
              <a:off x="3783472" y="4241578"/>
              <a:ext cx="435080" cy="19727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grpSp>
        <p:nvGrpSpPr>
          <p:cNvPr id="8" name="组合 6"/>
          <p:cNvGrpSpPr/>
          <p:nvPr/>
        </p:nvGrpSpPr>
        <p:grpSpPr bwMode="auto">
          <a:xfrm>
            <a:off x="5759944" y="4283034"/>
            <a:ext cx="2795660" cy="2164916"/>
            <a:chOff x="2036887" y="3493756"/>
            <a:chExt cx="2795560" cy="2147332"/>
          </a:xfrm>
        </p:grpSpPr>
        <p:sp>
          <p:nvSpPr>
            <p:cNvPr id="29" name="矩形 28"/>
            <p:cNvSpPr/>
            <p:nvPr/>
          </p:nvSpPr>
          <p:spPr>
            <a:xfrm>
              <a:off x="2036887" y="3625921"/>
              <a:ext cx="2592296" cy="201516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p>
          </p:txBody>
        </p:sp>
        <p:sp>
          <p:nvSpPr>
            <p:cNvPr id="30" name="椭圆 29"/>
            <p:cNvSpPr/>
            <p:nvPr/>
          </p:nvSpPr>
          <p:spPr>
            <a:xfrm>
              <a:off x="2541694" y="4057515"/>
              <a:ext cx="142870" cy="144394"/>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31" name="椭圆 30"/>
            <p:cNvSpPr/>
            <p:nvPr/>
          </p:nvSpPr>
          <p:spPr>
            <a:xfrm>
              <a:off x="3631925" y="4141202"/>
              <a:ext cx="142870" cy="144394"/>
            </a:xfrm>
            <a:prstGeom prst="ellipse">
              <a:avLst/>
            </a:prstGeom>
            <a:no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32" name="椭圆 31"/>
            <p:cNvSpPr/>
            <p:nvPr/>
          </p:nvSpPr>
          <p:spPr>
            <a:xfrm>
              <a:off x="4197397" y="4417707"/>
              <a:ext cx="144458" cy="144393"/>
            </a:xfrm>
            <a:prstGeom prst="ellipse">
              <a:avLst/>
            </a:prstGeom>
            <a:solidFill>
              <a:schemeClr val="tx1">
                <a:lumMod val="95000"/>
                <a:lumOff val="5000"/>
              </a:schemeClr>
            </a:solidFill>
            <a:ln>
              <a:solidFill>
                <a:schemeClr val="tx1"/>
              </a:solidFill>
            </a:ln>
          </p:spPr>
          <p:style>
            <a:lnRef idx="2">
              <a:schemeClr val="accent2"/>
            </a:lnRef>
            <a:fillRef idx="1">
              <a:schemeClr val="lt1"/>
            </a:fillRef>
            <a:effectRef idx="0">
              <a:schemeClr val="accent2"/>
            </a:effectRef>
            <a:fontRef idx="minor">
              <a:schemeClr val="dk1"/>
            </a:fontRef>
          </p:style>
          <p:txBody>
            <a:bodyPr anchor="ctr"/>
            <a:lstStyle/>
            <a:p>
              <a:pPr algn="ctr">
                <a:defRPr/>
              </a:pPr>
              <a:endParaRPr lang="zh-CN" altLang="en-US"/>
            </a:p>
          </p:txBody>
        </p:sp>
        <p:sp>
          <p:nvSpPr>
            <p:cNvPr id="33" name="椭圆 32"/>
            <p:cNvSpPr/>
            <p:nvPr/>
          </p:nvSpPr>
          <p:spPr>
            <a:xfrm>
              <a:off x="3918359" y="5049232"/>
              <a:ext cx="144457" cy="1428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文本框 33"/>
            <p:cNvSpPr txBox="1"/>
            <p:nvPr/>
          </p:nvSpPr>
          <p:spPr>
            <a:xfrm>
              <a:off x="2255954" y="3493756"/>
              <a:ext cx="628627" cy="580025"/>
            </a:xfrm>
            <a:prstGeom prst="rect">
              <a:avLst/>
            </a:prstGeom>
            <a:noFill/>
            <a:ln>
              <a:noFill/>
            </a:ln>
          </p:spPr>
          <p:txBody>
            <a:bodyPr>
              <a:spAutoFit/>
            </a:bodyPr>
            <a:lstStyle/>
            <a:p>
              <a:pPr>
                <a:defRPr/>
              </a:pPr>
              <a:r>
                <a:rPr lang="en-US" altLang="zh-CN" sz="3200" b="1" dirty="0">
                  <a:latin typeface="+mn-ea"/>
                </a:rPr>
                <a:t>o</a:t>
              </a:r>
              <a:r>
                <a:rPr lang="en-US" altLang="zh-CN" sz="2400" baseline="-25000" dirty="0">
                  <a:latin typeface="+mn-ea"/>
                </a:rPr>
                <a:t>i</a:t>
              </a:r>
              <a:endParaRPr lang="zh-CN" altLang="en-US" sz="2400" dirty="0">
                <a:latin typeface="+mn-ea"/>
              </a:endParaRPr>
            </a:p>
          </p:txBody>
        </p:sp>
        <p:sp>
          <p:nvSpPr>
            <p:cNvPr id="35" name="文本框 34"/>
            <p:cNvSpPr txBox="1"/>
            <p:nvPr/>
          </p:nvSpPr>
          <p:spPr>
            <a:xfrm>
              <a:off x="3485310" y="3750883"/>
              <a:ext cx="217479" cy="461742"/>
            </a:xfrm>
            <a:prstGeom prst="rect">
              <a:avLst/>
            </a:prstGeom>
            <a:noFill/>
            <a:ln>
              <a:noFill/>
            </a:ln>
          </p:spPr>
          <p:txBody>
            <a:bodyPr>
              <a:spAutoFit/>
            </a:bodyPr>
            <a:lstStyle/>
            <a:p>
              <a:pPr>
                <a:defRPr/>
              </a:pPr>
              <a:r>
                <a:rPr lang="en-US" altLang="zh-CN" sz="2400" dirty="0">
                  <a:latin typeface="+mn-ea"/>
                </a:rPr>
                <a:t>p</a:t>
              </a:r>
              <a:endParaRPr lang="zh-CN" altLang="en-US" sz="2400" dirty="0">
                <a:latin typeface="+mn-ea"/>
              </a:endParaRPr>
            </a:p>
          </p:txBody>
        </p:sp>
        <p:sp>
          <p:nvSpPr>
            <p:cNvPr id="36" name="文本框 35"/>
            <p:cNvSpPr txBox="1"/>
            <p:nvPr/>
          </p:nvSpPr>
          <p:spPr>
            <a:xfrm>
              <a:off x="4110883" y="3858309"/>
              <a:ext cx="573066" cy="580025"/>
            </a:xfrm>
            <a:prstGeom prst="rect">
              <a:avLst/>
            </a:prstGeom>
            <a:noFill/>
            <a:ln>
              <a:noFill/>
            </a:ln>
          </p:spPr>
          <p:txBody>
            <a:bodyPr>
              <a:spAutoFit/>
            </a:bodyPr>
            <a:lstStyle/>
            <a:p>
              <a:pPr>
                <a:defRPr/>
              </a:pPr>
              <a:r>
                <a:rPr lang="en-US" altLang="zh-CN" sz="3200" b="1" dirty="0" err="1">
                  <a:latin typeface="+mn-ea"/>
                </a:rPr>
                <a:t>o</a:t>
              </a:r>
              <a:r>
                <a:rPr lang="en-US" altLang="zh-CN" sz="2400" baseline="-25000" dirty="0" err="1">
                  <a:latin typeface="+mn-ea"/>
                </a:rPr>
                <a:t>j</a:t>
              </a:r>
              <a:endParaRPr lang="zh-CN" altLang="en-US" sz="2400" dirty="0">
                <a:latin typeface="+mn-ea"/>
              </a:endParaRPr>
            </a:p>
          </p:txBody>
        </p:sp>
        <p:sp>
          <p:nvSpPr>
            <p:cNvPr id="37" name="文本框 36"/>
            <p:cNvSpPr txBox="1"/>
            <p:nvPr/>
          </p:nvSpPr>
          <p:spPr>
            <a:xfrm>
              <a:off x="3494232" y="4986987"/>
              <a:ext cx="1338215" cy="457915"/>
            </a:xfrm>
            <a:prstGeom prst="rect">
              <a:avLst/>
            </a:prstGeom>
            <a:noFill/>
            <a:ln>
              <a:noFill/>
            </a:ln>
          </p:spPr>
          <p:txBody>
            <a:bodyPr>
              <a:spAutoFit/>
            </a:bodyPr>
            <a:lstStyle/>
            <a:p>
              <a:pPr>
                <a:defRPr/>
              </a:pPr>
              <a:r>
                <a:rPr lang="en-US" altLang="zh-CN" sz="2400" dirty="0" err="1">
                  <a:solidFill>
                    <a:srgbClr val="C00000"/>
                  </a:solidFill>
                  <a:latin typeface="+mn-ea"/>
                </a:rPr>
                <a:t>o</a:t>
              </a:r>
              <a:r>
                <a:rPr lang="en-US" altLang="zh-CN" sz="2400" baseline="-25000" dirty="0" err="1">
                  <a:solidFill>
                    <a:srgbClr val="C00000"/>
                  </a:solidFill>
                  <a:latin typeface="+mn-ea"/>
                </a:rPr>
                <a:t>random</a:t>
              </a:r>
              <a:endParaRPr lang="zh-CN" altLang="en-US" sz="2400" dirty="0">
                <a:solidFill>
                  <a:srgbClr val="C00000"/>
                </a:solidFill>
                <a:latin typeface="+mn-ea"/>
              </a:endParaRPr>
            </a:p>
          </p:txBody>
        </p:sp>
        <p:cxnSp>
          <p:nvCxnSpPr>
            <p:cNvPr id="38" name="直接连接符 37"/>
            <p:cNvCxnSpPr>
              <a:endCxn id="31" idx="2"/>
            </p:cNvCxnSpPr>
            <p:nvPr/>
          </p:nvCxnSpPr>
          <p:spPr>
            <a:xfrm>
              <a:off x="2693066" y="4128096"/>
              <a:ext cx="938859" cy="85303"/>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Tree>
  </p:cSld>
  <p:clrMapOvr>
    <a:masterClrMapping/>
  </p:clrMapOvr>
  <p:transition>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84213" y="1009650"/>
            <a:ext cx="8018462" cy="1667764"/>
          </a:xfrm>
          <a:prstGeom prst="rect">
            <a:avLst/>
          </a:prstGeom>
          <a:noFill/>
          <a:ln>
            <a:noFill/>
          </a:ln>
        </p:spPr>
        <p:txBody>
          <a:bodyPr>
            <a:spAutoFit/>
          </a:bodyPr>
          <a:lstStyle/>
          <a:p>
            <a:pPr>
              <a:lnSpc>
                <a:spcPct val="150000"/>
              </a:lnSpc>
              <a:defRPr/>
            </a:pPr>
            <a:r>
              <a:rPr lang="en-US" altLang="zh-CN" sz="2400" b="1" dirty="0">
                <a:latin typeface="+mn-ea"/>
                <a:ea typeface="+mn-ea"/>
              </a:rPr>
              <a:t>2</a:t>
            </a:r>
            <a:r>
              <a:rPr lang="zh-CN" altLang="en-US" sz="2400" b="1" dirty="0">
                <a:latin typeface="+mn-ea"/>
                <a:ea typeface="+mn-ea"/>
              </a:rPr>
              <a:t>）</a:t>
            </a:r>
            <a:r>
              <a:rPr lang="en-US" altLang="zh-CN" sz="2400" b="1" dirty="0">
                <a:latin typeface="+mn-ea"/>
                <a:ea typeface="+mn-ea"/>
              </a:rPr>
              <a:t>p</a:t>
            </a:r>
            <a:r>
              <a:rPr lang="zh-CN" altLang="en-US" sz="2400" b="1" dirty="0">
                <a:latin typeface="+mn-ea"/>
                <a:ea typeface="+mn-ea"/>
              </a:rPr>
              <a:t>当前隶属于中心点对象</a:t>
            </a:r>
            <a:r>
              <a:rPr lang="en-US" altLang="zh-CN" sz="2400" b="1" dirty="0">
                <a:latin typeface="+mn-ea"/>
              </a:rPr>
              <a:t>O</a:t>
            </a:r>
            <a:r>
              <a:rPr lang="en-US" altLang="zh-CN" sz="2400" b="1" baseline="-25000" dirty="0">
                <a:latin typeface="+mn-ea"/>
              </a:rPr>
              <a:t>j </a:t>
            </a:r>
            <a:r>
              <a:rPr lang="zh-CN" altLang="en-US" sz="2400" b="1" dirty="0">
                <a:latin typeface="+mn-ea"/>
                <a:ea typeface="+mn-ea"/>
              </a:rPr>
              <a:t>。如果</a:t>
            </a:r>
            <a:r>
              <a:rPr lang="en-US" altLang="zh-CN" sz="2400" b="1" dirty="0">
                <a:latin typeface="+mn-ea"/>
              </a:rPr>
              <a:t>O</a:t>
            </a:r>
            <a:r>
              <a:rPr lang="en-US" altLang="zh-CN" sz="2400" b="1" baseline="-25000" dirty="0">
                <a:latin typeface="+mn-ea"/>
              </a:rPr>
              <a:t>j</a:t>
            </a:r>
            <a:r>
              <a:rPr lang="zh-CN" altLang="en-US" sz="2400" b="1" dirty="0">
                <a:latin typeface="+mn-ea"/>
                <a:ea typeface="+mn-ea"/>
              </a:rPr>
              <a:t>被</a:t>
            </a:r>
            <a:r>
              <a:rPr lang="en-US" altLang="zh-CN" sz="2400" b="1" dirty="0">
                <a:latin typeface="+mn-ea"/>
              </a:rPr>
              <a:t>O</a:t>
            </a:r>
            <a:r>
              <a:rPr lang="en-US" altLang="zh-CN" sz="2400" b="1" baseline="-25000" dirty="0">
                <a:latin typeface="+mn-ea"/>
              </a:rPr>
              <a:t>random</a:t>
            </a:r>
            <a:r>
              <a:rPr lang="zh-CN" altLang="en-US" sz="2400" b="1" dirty="0">
                <a:latin typeface="+mn-ea"/>
                <a:ea typeface="+mn-ea"/>
              </a:rPr>
              <a:t>所代替作为一个中心点，且</a:t>
            </a:r>
            <a:r>
              <a:rPr lang="en-US" altLang="zh-CN" sz="2400" b="1" dirty="0">
                <a:latin typeface="+mn-ea"/>
                <a:ea typeface="+mn-ea"/>
              </a:rPr>
              <a:t>p</a:t>
            </a:r>
            <a:r>
              <a:rPr lang="zh-CN" altLang="en-US" sz="2400" b="1" dirty="0">
                <a:latin typeface="+mn-ea"/>
                <a:ea typeface="+mn-ea"/>
              </a:rPr>
              <a:t>离</a:t>
            </a:r>
            <a:r>
              <a:rPr lang="en-US" altLang="zh-CN" sz="2400" b="1" dirty="0">
                <a:latin typeface="+mn-ea"/>
              </a:rPr>
              <a:t>O</a:t>
            </a:r>
            <a:r>
              <a:rPr lang="en-US" altLang="zh-CN" sz="2400" b="1" baseline="-25000" dirty="0">
                <a:latin typeface="+mn-ea"/>
              </a:rPr>
              <a:t>random</a:t>
            </a:r>
            <a:r>
              <a:rPr lang="zh-CN" altLang="en-US" sz="2400" b="1" dirty="0">
                <a:latin typeface="+mn-ea"/>
                <a:ea typeface="+mn-ea"/>
              </a:rPr>
              <a:t>最近，那么</a:t>
            </a:r>
            <a:r>
              <a:rPr lang="en-US" altLang="zh-CN" sz="2400" b="1" dirty="0">
                <a:latin typeface="+mn-ea"/>
                <a:ea typeface="+mn-ea"/>
              </a:rPr>
              <a:t>p</a:t>
            </a:r>
            <a:r>
              <a:rPr lang="zh-CN" altLang="en-US" sz="2400" b="1" dirty="0">
                <a:latin typeface="+mn-ea"/>
                <a:ea typeface="+mn-ea"/>
              </a:rPr>
              <a:t>被重新分配给</a:t>
            </a:r>
            <a:r>
              <a:rPr lang="en-US" altLang="zh-CN" sz="2400" b="1" dirty="0">
                <a:latin typeface="+mn-ea"/>
              </a:rPr>
              <a:t>O</a:t>
            </a:r>
            <a:r>
              <a:rPr lang="en-US" altLang="zh-CN" sz="2400" b="1" baseline="-25000" dirty="0">
                <a:latin typeface="+mn-ea"/>
              </a:rPr>
              <a:t>random </a:t>
            </a:r>
            <a:r>
              <a:rPr lang="zh-CN" altLang="en-US" sz="2400" b="1" dirty="0">
                <a:latin typeface="+mn-ea"/>
                <a:ea typeface="+mn-ea"/>
              </a:rPr>
              <a:t>。如下图所示：</a:t>
            </a:r>
            <a:endParaRPr lang="zh-CN" altLang="en-US" sz="2400" b="1" dirty="0">
              <a:latin typeface="+mn-ea"/>
              <a:ea typeface="+mn-ea"/>
            </a:endParaRPr>
          </a:p>
        </p:txBody>
      </p:sp>
      <p:grpSp>
        <p:nvGrpSpPr>
          <p:cNvPr id="8" name="组合 7"/>
          <p:cNvGrpSpPr/>
          <p:nvPr/>
        </p:nvGrpSpPr>
        <p:grpSpPr>
          <a:xfrm>
            <a:off x="1357201" y="3321995"/>
            <a:ext cx="7331931" cy="2153773"/>
            <a:chOff x="874341" y="3350617"/>
            <a:chExt cx="7331931" cy="2153773"/>
          </a:xfrm>
        </p:grpSpPr>
        <p:grpSp>
          <p:nvGrpSpPr>
            <p:cNvPr id="5" name="组合 4"/>
            <p:cNvGrpSpPr/>
            <p:nvPr/>
          </p:nvGrpSpPr>
          <p:grpSpPr>
            <a:xfrm>
              <a:off x="874341" y="3350617"/>
              <a:ext cx="2786063" cy="2153772"/>
              <a:chOff x="423427" y="3363360"/>
              <a:chExt cx="2786063" cy="2153772"/>
            </a:xfrm>
          </p:grpSpPr>
          <p:grpSp>
            <p:nvGrpSpPr>
              <p:cNvPr id="37895" name="组合 6"/>
              <p:cNvGrpSpPr/>
              <p:nvPr/>
            </p:nvGrpSpPr>
            <p:grpSpPr bwMode="auto">
              <a:xfrm>
                <a:off x="423427" y="3363360"/>
                <a:ext cx="2786063" cy="2153772"/>
                <a:chOff x="2036887" y="3478671"/>
                <a:chExt cx="2786145" cy="2153878"/>
              </a:xfrm>
            </p:grpSpPr>
            <p:sp>
              <p:nvSpPr>
                <p:cNvPr id="23" name="矩形 22"/>
                <p:cNvSpPr/>
                <p:nvPr/>
              </p:nvSpPr>
              <p:spPr>
                <a:xfrm>
                  <a:off x="2036887" y="3616325"/>
                  <a:ext cx="2592464" cy="20162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椭圆 23"/>
                <p:cNvSpPr/>
                <p:nvPr/>
              </p:nvSpPr>
              <p:spPr>
                <a:xfrm>
                  <a:off x="2541727" y="4048146"/>
                  <a:ext cx="142879" cy="144469"/>
                </a:xfrm>
                <a:prstGeom prst="ellipse">
                  <a:avLst/>
                </a:prstGeom>
                <a:solidFill>
                  <a:schemeClr val="tx1">
                    <a:lumMod val="95000"/>
                    <a:lumOff val="5000"/>
                    <a:alpha val="50196"/>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椭圆 24"/>
                <p:cNvSpPr/>
                <p:nvPr/>
              </p:nvSpPr>
              <p:spPr>
                <a:xfrm>
                  <a:off x="3308512" y="4765731"/>
                  <a:ext cx="142879" cy="1444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7" name="椭圆 26"/>
                <p:cNvSpPr/>
                <p:nvPr/>
              </p:nvSpPr>
              <p:spPr>
                <a:xfrm>
                  <a:off x="3954643" y="5080072"/>
                  <a:ext cx="144467" cy="1444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8" name="文本框 27"/>
                <p:cNvSpPr txBox="1"/>
                <p:nvPr/>
              </p:nvSpPr>
              <p:spPr>
                <a:xfrm>
                  <a:off x="2290099" y="3478671"/>
                  <a:ext cx="646132" cy="584804"/>
                </a:xfrm>
                <a:prstGeom prst="rect">
                  <a:avLst/>
                </a:prstGeom>
                <a:noFill/>
                <a:ln>
                  <a:noFill/>
                </a:ln>
              </p:spPr>
              <p:txBody>
                <a:bodyPr>
                  <a:spAutoFit/>
                </a:bodyPr>
                <a:lstStyle/>
                <a:p>
                  <a:pPr>
                    <a:defRPr/>
                  </a:pPr>
                  <a:r>
                    <a:rPr lang="en-US" altLang="zh-CN" sz="3200" b="1" dirty="0">
                      <a:latin typeface="+mn-ea"/>
                    </a:rPr>
                    <a:t>o</a:t>
                  </a:r>
                  <a:r>
                    <a:rPr lang="en-US" altLang="zh-CN" sz="2400" b="1" baseline="-25000" dirty="0">
                      <a:latin typeface="+mn-ea"/>
                    </a:rPr>
                    <a:t>i</a:t>
                  </a:r>
                  <a:endParaRPr lang="zh-CN" altLang="en-US" sz="2400" b="1" dirty="0">
                    <a:latin typeface="+mn-ea"/>
                  </a:endParaRPr>
                </a:p>
              </p:txBody>
            </p:sp>
            <p:sp>
              <p:nvSpPr>
                <p:cNvPr id="29" name="文本框 28"/>
                <p:cNvSpPr txBox="1"/>
                <p:nvPr/>
              </p:nvSpPr>
              <p:spPr>
                <a:xfrm>
                  <a:off x="3041805" y="4768907"/>
                  <a:ext cx="217493" cy="461985"/>
                </a:xfrm>
                <a:prstGeom prst="rect">
                  <a:avLst/>
                </a:prstGeom>
                <a:noFill/>
                <a:ln>
                  <a:noFill/>
                </a:ln>
              </p:spPr>
              <p:txBody>
                <a:bodyPr>
                  <a:spAutoFit/>
                </a:bodyPr>
                <a:lstStyle/>
                <a:p>
                  <a:pPr>
                    <a:defRPr/>
                  </a:pPr>
                  <a:r>
                    <a:rPr lang="en-US" altLang="zh-CN" sz="2400" dirty="0">
                      <a:latin typeface="+mn-ea"/>
                    </a:rPr>
                    <a:t>p</a:t>
                  </a:r>
                  <a:endParaRPr lang="zh-CN" altLang="en-US" sz="2400" dirty="0">
                    <a:latin typeface="+mn-ea"/>
                  </a:endParaRPr>
                </a:p>
              </p:txBody>
            </p:sp>
            <p:sp>
              <p:nvSpPr>
                <p:cNvPr id="30" name="文本框 29"/>
                <p:cNvSpPr txBox="1"/>
                <p:nvPr/>
              </p:nvSpPr>
              <p:spPr>
                <a:xfrm>
                  <a:off x="4122923" y="4038621"/>
                  <a:ext cx="700109" cy="461985"/>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j</a:t>
                  </a:r>
                  <a:endParaRPr lang="zh-CN" altLang="en-US" sz="2400" dirty="0">
                    <a:latin typeface="+mn-ea"/>
                  </a:endParaRPr>
                </a:p>
              </p:txBody>
            </p:sp>
            <p:sp>
              <p:nvSpPr>
                <p:cNvPr id="31" name="文本框 30"/>
                <p:cNvSpPr txBox="1"/>
                <p:nvPr/>
              </p:nvSpPr>
              <p:spPr>
                <a:xfrm>
                  <a:off x="3379952" y="5126111"/>
                  <a:ext cx="1293851" cy="461986"/>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random</a:t>
                  </a:r>
                  <a:endParaRPr lang="zh-CN" altLang="en-US" sz="2400" dirty="0">
                    <a:latin typeface="+mn-ea"/>
                  </a:endParaRPr>
                </a:p>
              </p:txBody>
            </p:sp>
            <p:cxnSp>
              <p:nvCxnSpPr>
                <p:cNvPr id="32" name="直接连接符 31"/>
                <p:cNvCxnSpPr>
                  <a:stCxn id="25" idx="6"/>
                </p:cNvCxnSpPr>
                <p:nvPr/>
              </p:nvCxnSpPr>
              <p:spPr>
                <a:xfrm flipV="1">
                  <a:off x="3451392" y="4479967"/>
                  <a:ext cx="746147" cy="357205"/>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9" name="椭圆 8"/>
              <p:cNvSpPr/>
              <p:nvPr/>
            </p:nvSpPr>
            <p:spPr bwMode="auto">
              <a:xfrm>
                <a:off x="928252" y="3942333"/>
                <a:ext cx="142875" cy="144462"/>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10" name="椭圆 9"/>
              <p:cNvSpPr/>
              <p:nvPr/>
            </p:nvSpPr>
            <p:spPr bwMode="auto">
              <a:xfrm>
                <a:off x="2500802" y="4277294"/>
                <a:ext cx="144463" cy="144463"/>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grpSp>
          <p:nvGrpSpPr>
            <p:cNvPr id="7" name="组合 6"/>
            <p:cNvGrpSpPr/>
            <p:nvPr/>
          </p:nvGrpSpPr>
          <p:grpSpPr>
            <a:xfrm>
              <a:off x="5096766" y="3488265"/>
              <a:ext cx="3109506" cy="2016125"/>
              <a:chOff x="6062636" y="3501008"/>
              <a:chExt cx="3109506" cy="2016125"/>
            </a:xfrm>
          </p:grpSpPr>
          <p:grpSp>
            <p:nvGrpSpPr>
              <p:cNvPr id="37896" name="组合 7"/>
              <p:cNvGrpSpPr/>
              <p:nvPr/>
            </p:nvGrpSpPr>
            <p:grpSpPr bwMode="auto">
              <a:xfrm>
                <a:off x="6062636" y="3501008"/>
                <a:ext cx="3109506" cy="2016125"/>
                <a:chOff x="7676262" y="3616325"/>
                <a:chExt cx="3109597" cy="2016224"/>
              </a:xfrm>
            </p:grpSpPr>
            <p:sp>
              <p:nvSpPr>
                <p:cNvPr id="13" name="矩形 12"/>
                <p:cNvSpPr/>
                <p:nvPr/>
              </p:nvSpPr>
              <p:spPr>
                <a:xfrm>
                  <a:off x="7676262" y="3616325"/>
                  <a:ext cx="2592463" cy="20162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4" name="椭圆 13"/>
                <p:cNvSpPr/>
                <p:nvPr/>
              </p:nvSpPr>
              <p:spPr>
                <a:xfrm>
                  <a:off x="8301348" y="4048146"/>
                  <a:ext cx="144467" cy="144469"/>
                </a:xfrm>
                <a:prstGeom prst="ellipse">
                  <a:avLst/>
                </a:prstGeom>
                <a:solidFill>
                  <a:srgbClr val="D9D9D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5" name="椭圆 14"/>
                <p:cNvSpPr/>
                <p:nvPr/>
              </p:nvSpPr>
              <p:spPr>
                <a:xfrm>
                  <a:off x="9068133" y="4765731"/>
                  <a:ext cx="144466" cy="1444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7" name="椭圆 16"/>
                <p:cNvSpPr/>
                <p:nvPr/>
              </p:nvSpPr>
              <p:spPr>
                <a:xfrm>
                  <a:off x="9955572" y="4395825"/>
                  <a:ext cx="142879" cy="144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 name="文本框 17"/>
                <p:cNvSpPr txBox="1"/>
                <p:nvPr/>
              </p:nvSpPr>
              <p:spPr>
                <a:xfrm>
                  <a:off x="8193395" y="3679828"/>
                  <a:ext cx="825524" cy="460398"/>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i</a:t>
                  </a:r>
                  <a:endParaRPr lang="zh-CN" altLang="en-US" sz="2400" dirty="0">
                    <a:latin typeface="+mn-ea"/>
                  </a:endParaRPr>
                </a:p>
              </p:txBody>
            </p:sp>
            <p:sp>
              <p:nvSpPr>
                <p:cNvPr id="19" name="文本框 18"/>
                <p:cNvSpPr txBox="1"/>
                <p:nvPr/>
              </p:nvSpPr>
              <p:spPr>
                <a:xfrm>
                  <a:off x="8803013" y="4768907"/>
                  <a:ext cx="215906" cy="461985"/>
                </a:xfrm>
                <a:prstGeom prst="rect">
                  <a:avLst/>
                </a:prstGeom>
                <a:noFill/>
                <a:ln>
                  <a:noFill/>
                </a:ln>
              </p:spPr>
              <p:txBody>
                <a:bodyPr>
                  <a:spAutoFit/>
                </a:bodyPr>
                <a:lstStyle/>
                <a:p>
                  <a:pPr>
                    <a:defRPr/>
                  </a:pPr>
                  <a:r>
                    <a:rPr lang="en-US" altLang="zh-CN" sz="2400" dirty="0">
                      <a:latin typeface="+mn-ea"/>
                    </a:rPr>
                    <a:t>p</a:t>
                  </a:r>
                  <a:endParaRPr lang="zh-CN" altLang="en-US" sz="2400" dirty="0">
                    <a:latin typeface="+mn-ea"/>
                  </a:endParaRPr>
                </a:p>
              </p:txBody>
            </p:sp>
            <p:sp>
              <p:nvSpPr>
                <p:cNvPr id="20" name="文本框 19"/>
                <p:cNvSpPr txBox="1"/>
                <p:nvPr/>
              </p:nvSpPr>
              <p:spPr>
                <a:xfrm>
                  <a:off x="9882544" y="4038621"/>
                  <a:ext cx="903315" cy="461985"/>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j</a:t>
                  </a:r>
                  <a:endParaRPr lang="zh-CN" altLang="en-US" sz="2400" dirty="0">
                    <a:latin typeface="+mn-ea"/>
                  </a:endParaRPr>
                </a:p>
              </p:txBody>
            </p:sp>
            <p:sp>
              <p:nvSpPr>
                <p:cNvPr id="21" name="文本框 20"/>
                <p:cNvSpPr txBox="1"/>
                <p:nvPr/>
              </p:nvSpPr>
              <p:spPr>
                <a:xfrm>
                  <a:off x="9222125" y="5114715"/>
                  <a:ext cx="1320839" cy="461985"/>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random</a:t>
                  </a:r>
                  <a:endParaRPr lang="zh-CN" altLang="en-US" sz="2400" dirty="0">
                    <a:latin typeface="+mn-ea"/>
                  </a:endParaRPr>
                </a:p>
              </p:txBody>
            </p:sp>
            <p:cxnSp>
              <p:nvCxnSpPr>
                <p:cNvPr id="22" name="直接连接符 21"/>
                <p:cNvCxnSpPr>
                  <a:stCxn id="15" idx="6"/>
                </p:cNvCxnSpPr>
                <p:nvPr/>
              </p:nvCxnSpPr>
              <p:spPr>
                <a:xfrm>
                  <a:off x="9212600" y="4837172"/>
                  <a:ext cx="527066" cy="30164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grpSp>
          <p:sp>
            <p:nvSpPr>
              <p:cNvPr id="11" name="椭圆 10"/>
              <p:cNvSpPr/>
              <p:nvPr/>
            </p:nvSpPr>
            <p:spPr bwMode="auto">
              <a:xfrm>
                <a:off x="6687702" y="3939158"/>
                <a:ext cx="144463" cy="142875"/>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12" name="椭圆 11"/>
              <p:cNvSpPr/>
              <p:nvPr/>
            </p:nvSpPr>
            <p:spPr bwMode="auto">
              <a:xfrm>
                <a:off x="8076801" y="4988674"/>
                <a:ext cx="144462" cy="144462"/>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sp>
          <p:nvSpPr>
            <p:cNvPr id="33" name="右箭头 32"/>
            <p:cNvSpPr/>
            <p:nvPr/>
          </p:nvSpPr>
          <p:spPr bwMode="auto">
            <a:xfrm>
              <a:off x="4015723" y="4243562"/>
              <a:ext cx="530234" cy="505529"/>
            </a:xfrm>
            <a:prstGeom prst="rightArrow">
              <a:avLst>
                <a:gd name="adj1" fmla="val 62530"/>
                <a:gd name="adj2" fmla="val 50000"/>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grpSp>
    </p:spTree>
  </p:cSld>
  <p:clrMapOvr>
    <a:masterClrMapping/>
  </p:clrMapOvr>
  <p:transition>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711200" y="1004888"/>
            <a:ext cx="8081963" cy="1667764"/>
          </a:xfrm>
          <a:prstGeom prst="rect">
            <a:avLst/>
          </a:prstGeom>
          <a:noFill/>
          <a:ln>
            <a:noFill/>
          </a:ln>
        </p:spPr>
        <p:txBody>
          <a:bodyPr>
            <a:spAutoFit/>
          </a:bodyPr>
          <a:lstStyle/>
          <a:p>
            <a:pPr>
              <a:lnSpc>
                <a:spcPct val="150000"/>
              </a:lnSpc>
              <a:defRPr/>
            </a:pPr>
            <a:r>
              <a:rPr lang="en-US" altLang="zh-CN" sz="2400" b="1" dirty="0">
                <a:latin typeface="+mn-ea"/>
                <a:ea typeface="+mn-ea"/>
              </a:rPr>
              <a:t>3</a:t>
            </a:r>
            <a:r>
              <a:rPr lang="zh-CN" altLang="en-US" sz="2400" b="1" dirty="0">
                <a:latin typeface="+mn-ea"/>
                <a:ea typeface="+mn-ea"/>
              </a:rPr>
              <a:t>）</a:t>
            </a:r>
            <a:r>
              <a:rPr lang="en-US" altLang="zh-CN" sz="2400" b="1" dirty="0">
                <a:latin typeface="+mn-ea"/>
                <a:ea typeface="+mn-ea"/>
              </a:rPr>
              <a:t>p</a:t>
            </a:r>
            <a:r>
              <a:rPr lang="zh-CN" altLang="en-US" sz="2400" b="1" dirty="0">
                <a:latin typeface="+mn-ea"/>
                <a:ea typeface="+mn-ea"/>
              </a:rPr>
              <a:t>当前隶属于中心点对象</a:t>
            </a:r>
            <a:r>
              <a:rPr lang="en-US" altLang="zh-CN" sz="2400" b="1" dirty="0">
                <a:latin typeface="+mn-ea"/>
              </a:rPr>
              <a:t>O</a:t>
            </a:r>
            <a:r>
              <a:rPr lang="en-US" altLang="zh-CN" sz="2400" b="1" baseline="-25000" dirty="0">
                <a:latin typeface="+mn-ea"/>
              </a:rPr>
              <a:t>i </a:t>
            </a:r>
            <a:r>
              <a:rPr lang="zh-CN" altLang="en-US" sz="2400" b="1" dirty="0">
                <a:latin typeface="+mn-ea"/>
              </a:rPr>
              <a:t>，</a:t>
            </a:r>
            <a:r>
              <a:rPr lang="en-US" altLang="zh-CN" sz="2400" b="1" dirty="0" err="1">
                <a:latin typeface="+mn-ea"/>
              </a:rPr>
              <a:t>i</a:t>
            </a:r>
            <a:r>
              <a:rPr lang="zh-CN" altLang="en-US" sz="2400" b="1" dirty="0">
                <a:latin typeface="+mn-ea"/>
              </a:rPr>
              <a:t>≠</a:t>
            </a:r>
            <a:r>
              <a:rPr lang="en-US" altLang="zh-CN" sz="2400" b="1" dirty="0">
                <a:latin typeface="+mn-ea"/>
              </a:rPr>
              <a:t>j</a:t>
            </a:r>
            <a:r>
              <a:rPr lang="zh-CN" altLang="en-US" sz="2400" b="1" dirty="0">
                <a:latin typeface="+mn-ea"/>
                <a:ea typeface="+mn-ea"/>
              </a:rPr>
              <a:t>。如果</a:t>
            </a:r>
            <a:r>
              <a:rPr lang="en-US" altLang="zh-CN" sz="2400" b="1" dirty="0">
                <a:latin typeface="+mn-ea"/>
              </a:rPr>
              <a:t>O</a:t>
            </a:r>
            <a:r>
              <a:rPr lang="en-US" altLang="zh-CN" sz="2400" b="1" baseline="-25000" dirty="0">
                <a:latin typeface="+mn-ea"/>
              </a:rPr>
              <a:t>j</a:t>
            </a:r>
            <a:r>
              <a:rPr lang="zh-CN" altLang="en-US" sz="2400" b="1" dirty="0">
                <a:latin typeface="+mn-ea"/>
                <a:ea typeface="+mn-ea"/>
              </a:rPr>
              <a:t>被</a:t>
            </a:r>
            <a:r>
              <a:rPr lang="en-US" altLang="zh-CN" sz="2400" b="1" dirty="0">
                <a:latin typeface="+mn-ea"/>
              </a:rPr>
              <a:t>O</a:t>
            </a:r>
            <a:r>
              <a:rPr lang="en-US" altLang="zh-CN" sz="2400" b="1" baseline="-25000" dirty="0">
                <a:latin typeface="+mn-ea"/>
              </a:rPr>
              <a:t>random</a:t>
            </a:r>
            <a:r>
              <a:rPr lang="zh-CN" altLang="en-US" sz="2400" b="1" dirty="0">
                <a:latin typeface="+mn-ea"/>
                <a:ea typeface="+mn-ea"/>
              </a:rPr>
              <a:t>所代替作为一个中心点，且</a:t>
            </a:r>
            <a:r>
              <a:rPr lang="en-US" altLang="zh-CN" sz="2400" b="1" dirty="0">
                <a:latin typeface="+mn-ea"/>
                <a:ea typeface="+mn-ea"/>
              </a:rPr>
              <a:t>p</a:t>
            </a:r>
            <a:r>
              <a:rPr lang="zh-CN" altLang="en-US" sz="2400" b="1" dirty="0">
                <a:latin typeface="+mn-ea"/>
                <a:ea typeface="+mn-ea"/>
              </a:rPr>
              <a:t>仍然离</a:t>
            </a:r>
            <a:r>
              <a:rPr lang="en-US" altLang="zh-CN" sz="2400" b="1" dirty="0">
                <a:latin typeface="+mn-ea"/>
              </a:rPr>
              <a:t>O</a:t>
            </a:r>
            <a:r>
              <a:rPr lang="en-US" altLang="zh-CN" sz="2400" b="1" baseline="-25000" dirty="0">
                <a:latin typeface="+mn-ea"/>
              </a:rPr>
              <a:t>i</a:t>
            </a:r>
            <a:r>
              <a:rPr lang="zh-CN" altLang="en-US" sz="2400" b="1" dirty="0">
                <a:latin typeface="+mn-ea"/>
                <a:ea typeface="+mn-ea"/>
              </a:rPr>
              <a:t>最近，那么对象的隶属不发生变化。如下图所示：</a:t>
            </a:r>
            <a:endParaRPr lang="zh-CN" altLang="en-US" sz="2400" b="1" dirty="0">
              <a:latin typeface="+mn-ea"/>
              <a:ea typeface="+mn-ea"/>
            </a:endParaRPr>
          </a:p>
        </p:txBody>
      </p:sp>
      <p:grpSp>
        <p:nvGrpSpPr>
          <p:cNvPr id="5" name="组合 4"/>
          <p:cNvGrpSpPr/>
          <p:nvPr/>
        </p:nvGrpSpPr>
        <p:grpSpPr>
          <a:xfrm>
            <a:off x="1405669" y="3284984"/>
            <a:ext cx="6693024" cy="2016125"/>
            <a:chOff x="773605" y="3359150"/>
            <a:chExt cx="6693024" cy="2016125"/>
          </a:xfrm>
        </p:grpSpPr>
        <p:grpSp>
          <p:nvGrpSpPr>
            <p:cNvPr id="38919" name="组合 6"/>
            <p:cNvGrpSpPr/>
            <p:nvPr/>
          </p:nvGrpSpPr>
          <p:grpSpPr bwMode="auto">
            <a:xfrm>
              <a:off x="773605" y="3359150"/>
              <a:ext cx="2576020" cy="2016125"/>
              <a:chOff x="2190164" y="3544317"/>
              <a:chExt cx="2576043" cy="2016224"/>
            </a:xfrm>
          </p:grpSpPr>
          <p:sp>
            <p:nvSpPr>
              <p:cNvPr id="23" name="矩形 22"/>
              <p:cNvSpPr/>
              <p:nvPr/>
            </p:nvSpPr>
            <p:spPr>
              <a:xfrm>
                <a:off x="2190164" y="3544317"/>
                <a:ext cx="2495347" cy="20162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4" name="椭圆 23"/>
              <p:cNvSpPr/>
              <p:nvPr/>
            </p:nvSpPr>
            <p:spPr>
              <a:xfrm>
                <a:off x="2610363" y="3976138"/>
                <a:ext cx="142876" cy="144470"/>
              </a:xfrm>
              <a:prstGeom prst="ellipse">
                <a:avLst/>
              </a:prstGeom>
              <a:solidFill>
                <a:srgbClr val="D9D9D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椭圆 24"/>
              <p:cNvSpPr/>
              <p:nvPr/>
            </p:nvSpPr>
            <p:spPr>
              <a:xfrm>
                <a:off x="2573850" y="4407959"/>
                <a:ext cx="144463" cy="144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6" name="椭圆 25"/>
              <p:cNvSpPr/>
              <p:nvPr/>
            </p:nvSpPr>
            <p:spPr>
              <a:xfrm>
                <a:off x="4266140" y="4336519"/>
                <a:ext cx="144463" cy="144469"/>
              </a:xfrm>
              <a:prstGeom prst="ellipse">
                <a:avLst/>
              </a:prstGeom>
              <a:solidFill>
                <a:srgbClr val="D9D9D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7" name="椭圆 26"/>
              <p:cNvSpPr/>
              <p:nvPr/>
            </p:nvSpPr>
            <p:spPr>
              <a:xfrm>
                <a:off x="4023250" y="5008064"/>
                <a:ext cx="144464" cy="144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8" name="文本框 27"/>
              <p:cNvSpPr txBox="1"/>
              <p:nvPr/>
            </p:nvSpPr>
            <p:spPr>
              <a:xfrm>
                <a:off x="2500825" y="3607820"/>
                <a:ext cx="615956" cy="460398"/>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i</a:t>
                </a:r>
                <a:endParaRPr lang="zh-CN" altLang="en-US" sz="2400" dirty="0">
                  <a:latin typeface="+mn-ea"/>
                </a:endParaRPr>
              </a:p>
            </p:txBody>
          </p:sp>
          <p:sp>
            <p:nvSpPr>
              <p:cNvPr id="29" name="文本框 28"/>
              <p:cNvSpPr txBox="1"/>
              <p:nvPr/>
            </p:nvSpPr>
            <p:spPr>
              <a:xfrm>
                <a:off x="2500825" y="4536554"/>
                <a:ext cx="217489" cy="461985"/>
              </a:xfrm>
              <a:prstGeom prst="rect">
                <a:avLst/>
              </a:prstGeom>
              <a:noFill/>
              <a:ln>
                <a:noFill/>
              </a:ln>
            </p:spPr>
            <p:txBody>
              <a:bodyPr>
                <a:spAutoFit/>
              </a:bodyPr>
              <a:lstStyle/>
              <a:p>
                <a:pPr>
                  <a:defRPr/>
                </a:pPr>
                <a:r>
                  <a:rPr lang="en-US" altLang="zh-CN" sz="2400" dirty="0">
                    <a:latin typeface="+mn-ea"/>
                  </a:rPr>
                  <a:t>p</a:t>
                </a:r>
                <a:endParaRPr lang="zh-CN" altLang="en-US" sz="2400" dirty="0">
                  <a:latin typeface="+mn-ea"/>
                </a:endParaRPr>
              </a:p>
            </p:txBody>
          </p:sp>
          <p:sp>
            <p:nvSpPr>
              <p:cNvPr id="30" name="文本框 29"/>
              <p:cNvSpPr txBox="1"/>
              <p:nvPr/>
            </p:nvSpPr>
            <p:spPr>
              <a:xfrm>
                <a:off x="4191527" y="3966613"/>
                <a:ext cx="574680" cy="461986"/>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j</a:t>
                </a:r>
                <a:endParaRPr lang="zh-CN" altLang="en-US" sz="2400" dirty="0">
                  <a:latin typeface="+mn-ea"/>
                </a:endParaRPr>
              </a:p>
            </p:txBody>
          </p:sp>
          <p:sp>
            <p:nvSpPr>
              <p:cNvPr id="31" name="文本框 30"/>
              <p:cNvSpPr txBox="1"/>
              <p:nvPr/>
            </p:nvSpPr>
            <p:spPr>
              <a:xfrm>
                <a:off x="3448570" y="5054104"/>
                <a:ext cx="1249374" cy="461985"/>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random</a:t>
                </a:r>
                <a:endParaRPr lang="zh-CN" altLang="en-US" sz="2400" dirty="0">
                  <a:latin typeface="+mn-ea"/>
                </a:endParaRPr>
              </a:p>
            </p:txBody>
          </p:sp>
          <p:cxnSp>
            <p:nvCxnSpPr>
              <p:cNvPr id="32" name="直接连接符 31"/>
              <p:cNvCxnSpPr>
                <a:stCxn id="25" idx="0"/>
                <a:endCxn id="24" idx="4"/>
              </p:cNvCxnSpPr>
              <p:nvPr/>
            </p:nvCxnSpPr>
            <p:spPr>
              <a:xfrm flipV="1">
                <a:off x="2645288" y="4120608"/>
                <a:ext cx="36513" cy="287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椭圆 8"/>
            <p:cNvSpPr/>
            <p:nvPr/>
          </p:nvSpPr>
          <p:spPr bwMode="auto">
            <a:xfrm>
              <a:off x="1200150" y="3798888"/>
              <a:ext cx="144463" cy="144462"/>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10" name="椭圆 9"/>
            <p:cNvSpPr/>
            <p:nvPr/>
          </p:nvSpPr>
          <p:spPr bwMode="auto">
            <a:xfrm>
              <a:off x="2835275" y="4148138"/>
              <a:ext cx="144463" cy="142875"/>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nvGrpSpPr>
            <p:cNvPr id="2" name="组合 1"/>
            <p:cNvGrpSpPr/>
            <p:nvPr/>
          </p:nvGrpSpPr>
          <p:grpSpPr>
            <a:xfrm>
              <a:off x="4883151" y="3359150"/>
              <a:ext cx="2583478" cy="2016125"/>
              <a:chOff x="6209685" y="3359150"/>
              <a:chExt cx="2583478" cy="2016125"/>
            </a:xfrm>
          </p:grpSpPr>
          <p:grpSp>
            <p:nvGrpSpPr>
              <p:cNvPr id="38920" name="组合 7"/>
              <p:cNvGrpSpPr/>
              <p:nvPr/>
            </p:nvGrpSpPr>
            <p:grpSpPr bwMode="auto">
              <a:xfrm>
                <a:off x="6209685" y="3359150"/>
                <a:ext cx="2583478" cy="2016125"/>
                <a:chOff x="7626293" y="3544317"/>
                <a:chExt cx="2583502" cy="2016224"/>
              </a:xfrm>
            </p:grpSpPr>
            <p:sp>
              <p:nvSpPr>
                <p:cNvPr id="13" name="矩形 12"/>
                <p:cNvSpPr/>
                <p:nvPr/>
              </p:nvSpPr>
              <p:spPr>
                <a:xfrm>
                  <a:off x="7626293" y="3544317"/>
                  <a:ext cx="2497283" cy="20162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5" name="椭圆 14"/>
                <p:cNvSpPr/>
                <p:nvPr/>
              </p:nvSpPr>
              <p:spPr>
                <a:xfrm>
                  <a:off x="7977749" y="4407959"/>
                  <a:ext cx="144463" cy="144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6" name="椭圆 15"/>
                <p:cNvSpPr/>
                <p:nvPr/>
              </p:nvSpPr>
              <p:spPr>
                <a:xfrm>
                  <a:off x="9450963" y="5008064"/>
                  <a:ext cx="144463" cy="144470"/>
                </a:xfrm>
                <a:prstGeom prst="ellipse">
                  <a:avLst/>
                </a:prstGeom>
                <a:solidFill>
                  <a:srgbClr val="D9D9D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7" name="椭圆 16"/>
                <p:cNvSpPr/>
                <p:nvPr/>
              </p:nvSpPr>
              <p:spPr>
                <a:xfrm>
                  <a:off x="9663690" y="4333344"/>
                  <a:ext cx="142876" cy="142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 name="文本框 17"/>
                <p:cNvSpPr txBox="1"/>
                <p:nvPr/>
              </p:nvSpPr>
              <p:spPr>
                <a:xfrm>
                  <a:off x="7950535" y="3558606"/>
                  <a:ext cx="612781" cy="460398"/>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i</a:t>
                  </a:r>
                  <a:endParaRPr lang="zh-CN" altLang="en-US" sz="2400" dirty="0">
                    <a:latin typeface="+mn-ea"/>
                  </a:endParaRPr>
                </a:p>
              </p:txBody>
            </p:sp>
            <p:sp>
              <p:nvSpPr>
                <p:cNvPr id="19" name="文本框 18"/>
                <p:cNvSpPr txBox="1"/>
                <p:nvPr/>
              </p:nvSpPr>
              <p:spPr>
                <a:xfrm>
                  <a:off x="7904724" y="4536554"/>
                  <a:ext cx="217489" cy="461985"/>
                </a:xfrm>
                <a:prstGeom prst="rect">
                  <a:avLst/>
                </a:prstGeom>
                <a:noFill/>
                <a:ln>
                  <a:noFill/>
                </a:ln>
              </p:spPr>
              <p:txBody>
                <a:bodyPr>
                  <a:spAutoFit/>
                </a:bodyPr>
                <a:lstStyle/>
                <a:p>
                  <a:pPr>
                    <a:defRPr/>
                  </a:pPr>
                  <a:r>
                    <a:rPr lang="en-US" altLang="zh-CN" sz="2400" dirty="0">
                      <a:latin typeface="+mn-ea"/>
                    </a:rPr>
                    <a:t>p</a:t>
                  </a:r>
                  <a:endParaRPr lang="zh-CN" altLang="en-US" sz="2400" dirty="0">
                    <a:latin typeface="+mn-ea"/>
                  </a:endParaRPr>
                </a:p>
              </p:txBody>
            </p:sp>
            <p:sp>
              <p:nvSpPr>
                <p:cNvPr id="20" name="文本框 19"/>
                <p:cNvSpPr txBox="1"/>
                <p:nvPr/>
              </p:nvSpPr>
              <p:spPr>
                <a:xfrm>
                  <a:off x="9595426" y="3966613"/>
                  <a:ext cx="614369" cy="461986"/>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j</a:t>
                  </a:r>
                  <a:endParaRPr lang="zh-CN" altLang="en-US" sz="2400" dirty="0">
                    <a:latin typeface="+mn-ea"/>
                  </a:endParaRPr>
                </a:p>
              </p:txBody>
            </p:sp>
            <p:sp>
              <p:nvSpPr>
                <p:cNvPr id="21" name="文本框 20"/>
                <p:cNvSpPr txBox="1"/>
                <p:nvPr/>
              </p:nvSpPr>
              <p:spPr>
                <a:xfrm>
                  <a:off x="8871520" y="5041404"/>
                  <a:ext cx="1230324" cy="461985"/>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random</a:t>
                  </a:r>
                  <a:endParaRPr lang="zh-CN" altLang="en-US" sz="2400" dirty="0">
                    <a:latin typeface="+mn-ea"/>
                  </a:endParaRPr>
                </a:p>
              </p:txBody>
            </p:sp>
            <p:cxnSp>
              <p:nvCxnSpPr>
                <p:cNvPr id="22" name="直接连接符 21"/>
                <p:cNvCxnSpPr>
                  <a:stCxn id="15" idx="0"/>
                </p:cNvCxnSpPr>
                <p:nvPr/>
              </p:nvCxnSpPr>
              <p:spPr>
                <a:xfrm flipV="1">
                  <a:off x="8049187" y="4120608"/>
                  <a:ext cx="36513" cy="2873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椭圆 10"/>
              <p:cNvSpPr/>
              <p:nvPr/>
            </p:nvSpPr>
            <p:spPr bwMode="auto">
              <a:xfrm>
                <a:off x="6597650" y="3816349"/>
                <a:ext cx="142875" cy="144462"/>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12" name="椭圆 11"/>
              <p:cNvSpPr/>
              <p:nvPr/>
            </p:nvSpPr>
            <p:spPr bwMode="auto">
              <a:xfrm>
                <a:off x="8034338" y="4822825"/>
                <a:ext cx="144462" cy="144463"/>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sp>
          <p:nvSpPr>
            <p:cNvPr id="33" name="右箭头 32"/>
            <p:cNvSpPr/>
            <p:nvPr/>
          </p:nvSpPr>
          <p:spPr bwMode="auto">
            <a:xfrm>
              <a:off x="3851920" y="4114447"/>
              <a:ext cx="530234" cy="505529"/>
            </a:xfrm>
            <a:prstGeom prst="rightArrow">
              <a:avLst>
                <a:gd name="adj1" fmla="val 62530"/>
                <a:gd name="adj2" fmla="val 50000"/>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grpSp>
    </p:spTree>
  </p:cSld>
  <p:clrMapOvr>
    <a:masterClrMapping/>
  </p:clrMapOvr>
  <p:transition>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608013" y="1003300"/>
            <a:ext cx="8196262" cy="1667764"/>
          </a:xfrm>
          <a:prstGeom prst="rect">
            <a:avLst/>
          </a:prstGeom>
          <a:noFill/>
          <a:ln>
            <a:noFill/>
          </a:ln>
        </p:spPr>
        <p:txBody>
          <a:bodyPr>
            <a:spAutoFit/>
          </a:bodyPr>
          <a:lstStyle/>
          <a:p>
            <a:pPr>
              <a:lnSpc>
                <a:spcPct val="150000"/>
              </a:lnSpc>
              <a:defRPr/>
            </a:pPr>
            <a:r>
              <a:rPr lang="en-US" altLang="zh-CN" sz="2400" b="1" dirty="0">
                <a:latin typeface="+mn-ea"/>
                <a:ea typeface="+mn-ea"/>
              </a:rPr>
              <a:t>4</a:t>
            </a:r>
            <a:r>
              <a:rPr lang="zh-CN" altLang="en-US" sz="2400" b="1" dirty="0">
                <a:latin typeface="+mn-ea"/>
                <a:ea typeface="+mn-ea"/>
              </a:rPr>
              <a:t>）</a:t>
            </a:r>
            <a:r>
              <a:rPr lang="en-US" altLang="zh-CN" sz="2400" b="1" dirty="0">
                <a:latin typeface="+mn-ea"/>
                <a:ea typeface="+mn-ea"/>
              </a:rPr>
              <a:t>p</a:t>
            </a:r>
            <a:r>
              <a:rPr lang="zh-CN" altLang="en-US" sz="2400" b="1" dirty="0">
                <a:latin typeface="+mn-ea"/>
                <a:ea typeface="+mn-ea"/>
              </a:rPr>
              <a:t>当前隶属于中心点对象</a:t>
            </a:r>
            <a:r>
              <a:rPr lang="en-US" altLang="zh-CN" sz="2400" b="1" dirty="0">
                <a:latin typeface="+mn-ea"/>
              </a:rPr>
              <a:t>O</a:t>
            </a:r>
            <a:r>
              <a:rPr lang="en-US" altLang="zh-CN" sz="2400" b="1" baseline="-25000" dirty="0">
                <a:latin typeface="+mn-ea"/>
              </a:rPr>
              <a:t>i </a:t>
            </a:r>
            <a:r>
              <a:rPr lang="zh-CN" altLang="en-US" sz="2400" b="1" dirty="0">
                <a:latin typeface="+mn-ea"/>
              </a:rPr>
              <a:t>，</a:t>
            </a:r>
            <a:r>
              <a:rPr lang="en-US" altLang="zh-CN" sz="2400" b="1" dirty="0" err="1">
                <a:latin typeface="+mn-ea"/>
              </a:rPr>
              <a:t>i</a:t>
            </a:r>
            <a:r>
              <a:rPr lang="zh-CN" altLang="en-US" sz="2400" b="1" dirty="0">
                <a:latin typeface="+mn-ea"/>
              </a:rPr>
              <a:t>≠</a:t>
            </a:r>
            <a:r>
              <a:rPr lang="en-US" altLang="zh-CN" sz="2400" b="1" dirty="0">
                <a:latin typeface="+mn-ea"/>
              </a:rPr>
              <a:t>j</a:t>
            </a:r>
            <a:r>
              <a:rPr lang="zh-CN" altLang="en-US" sz="2400" b="1" dirty="0">
                <a:latin typeface="+mn-ea"/>
                <a:ea typeface="+mn-ea"/>
              </a:rPr>
              <a:t>。如果</a:t>
            </a:r>
            <a:r>
              <a:rPr lang="en-US" altLang="zh-CN" sz="2400" b="1" dirty="0">
                <a:latin typeface="+mn-ea"/>
              </a:rPr>
              <a:t>O</a:t>
            </a:r>
            <a:r>
              <a:rPr lang="en-US" altLang="zh-CN" sz="2400" b="1" baseline="-25000" dirty="0">
                <a:latin typeface="+mn-ea"/>
              </a:rPr>
              <a:t>j</a:t>
            </a:r>
            <a:r>
              <a:rPr lang="zh-CN" altLang="en-US" sz="2400" b="1" dirty="0">
                <a:latin typeface="+mn-ea"/>
                <a:ea typeface="+mn-ea"/>
              </a:rPr>
              <a:t>被</a:t>
            </a:r>
            <a:r>
              <a:rPr lang="en-US" altLang="zh-CN" sz="2400" b="1" dirty="0">
                <a:latin typeface="+mn-ea"/>
              </a:rPr>
              <a:t>O</a:t>
            </a:r>
            <a:r>
              <a:rPr lang="en-US" altLang="zh-CN" sz="2400" b="1" baseline="-25000" dirty="0">
                <a:latin typeface="+mn-ea"/>
              </a:rPr>
              <a:t>random</a:t>
            </a:r>
            <a:r>
              <a:rPr lang="zh-CN" altLang="en-US" sz="2400" b="1" dirty="0">
                <a:latin typeface="+mn-ea"/>
                <a:ea typeface="+mn-ea"/>
              </a:rPr>
              <a:t>所代替作为一个中心点，且</a:t>
            </a:r>
            <a:r>
              <a:rPr lang="en-US" altLang="zh-CN" sz="2400" b="1" dirty="0">
                <a:latin typeface="+mn-ea"/>
                <a:ea typeface="+mn-ea"/>
              </a:rPr>
              <a:t>p</a:t>
            </a:r>
            <a:r>
              <a:rPr lang="zh-CN" altLang="en-US" sz="2400" b="1" dirty="0">
                <a:latin typeface="+mn-ea"/>
                <a:ea typeface="+mn-ea"/>
              </a:rPr>
              <a:t>离</a:t>
            </a:r>
            <a:r>
              <a:rPr lang="en-US" altLang="zh-CN" sz="2400" b="1" dirty="0">
                <a:latin typeface="+mn-ea"/>
              </a:rPr>
              <a:t>O</a:t>
            </a:r>
            <a:r>
              <a:rPr lang="en-US" altLang="zh-CN" sz="2400" b="1" baseline="-25000" dirty="0">
                <a:latin typeface="+mn-ea"/>
              </a:rPr>
              <a:t>random</a:t>
            </a:r>
            <a:r>
              <a:rPr lang="zh-CN" altLang="en-US" sz="2400" b="1" dirty="0">
                <a:latin typeface="+mn-ea"/>
                <a:ea typeface="+mn-ea"/>
              </a:rPr>
              <a:t>最近，那么</a:t>
            </a:r>
            <a:r>
              <a:rPr lang="en-US" altLang="zh-CN" sz="2400" b="1" dirty="0">
                <a:latin typeface="+mn-ea"/>
                <a:ea typeface="+mn-ea"/>
              </a:rPr>
              <a:t>p</a:t>
            </a:r>
            <a:r>
              <a:rPr lang="zh-CN" altLang="en-US" sz="2400" b="1" dirty="0">
                <a:latin typeface="+mn-ea"/>
                <a:ea typeface="+mn-ea"/>
              </a:rPr>
              <a:t>被重新分配给</a:t>
            </a:r>
            <a:r>
              <a:rPr lang="en-US" altLang="zh-CN" sz="2400" b="1" dirty="0">
                <a:latin typeface="+mn-ea"/>
              </a:rPr>
              <a:t>O</a:t>
            </a:r>
            <a:r>
              <a:rPr lang="en-US" altLang="zh-CN" sz="2400" b="1" baseline="-25000" dirty="0">
                <a:latin typeface="+mn-ea"/>
              </a:rPr>
              <a:t>random</a:t>
            </a:r>
            <a:r>
              <a:rPr lang="zh-CN" altLang="en-US" sz="2400" b="1" dirty="0">
                <a:latin typeface="+mn-ea"/>
                <a:ea typeface="+mn-ea"/>
              </a:rPr>
              <a:t>。如下图所示：</a:t>
            </a:r>
            <a:endParaRPr lang="zh-CN" altLang="en-US" sz="2400" b="1" dirty="0">
              <a:latin typeface="+mn-ea"/>
              <a:ea typeface="+mn-ea"/>
            </a:endParaRPr>
          </a:p>
        </p:txBody>
      </p:sp>
      <p:grpSp>
        <p:nvGrpSpPr>
          <p:cNvPr id="3" name="组合 2"/>
          <p:cNvGrpSpPr/>
          <p:nvPr/>
        </p:nvGrpSpPr>
        <p:grpSpPr>
          <a:xfrm>
            <a:off x="1153525" y="3232087"/>
            <a:ext cx="6946867" cy="2101974"/>
            <a:chOff x="608013" y="3232087"/>
            <a:chExt cx="6946867" cy="2101974"/>
          </a:xfrm>
        </p:grpSpPr>
        <p:grpSp>
          <p:nvGrpSpPr>
            <p:cNvPr id="39943" name="组合 6"/>
            <p:cNvGrpSpPr/>
            <p:nvPr/>
          </p:nvGrpSpPr>
          <p:grpSpPr bwMode="auto">
            <a:xfrm>
              <a:off x="608013" y="3274899"/>
              <a:ext cx="2646362" cy="2040051"/>
              <a:chOff x="2321557" y="3520390"/>
              <a:chExt cx="2646445" cy="2040151"/>
            </a:xfrm>
          </p:grpSpPr>
          <p:sp>
            <p:nvSpPr>
              <p:cNvPr id="23" name="矩形 22"/>
              <p:cNvSpPr/>
              <p:nvPr/>
            </p:nvSpPr>
            <p:spPr>
              <a:xfrm>
                <a:off x="2321557" y="3544317"/>
                <a:ext cx="2592468" cy="20162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5" name="椭圆 24"/>
              <p:cNvSpPr/>
              <p:nvPr/>
            </p:nvSpPr>
            <p:spPr>
              <a:xfrm>
                <a:off x="3278849" y="4936623"/>
                <a:ext cx="144468" cy="1444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6" name="椭圆 25"/>
              <p:cNvSpPr/>
              <p:nvPr/>
            </p:nvSpPr>
            <p:spPr>
              <a:xfrm>
                <a:off x="4482212" y="4336519"/>
                <a:ext cx="142879" cy="144469"/>
              </a:xfrm>
              <a:prstGeom prst="ellipse">
                <a:avLst/>
              </a:prstGeom>
              <a:solidFill>
                <a:srgbClr val="D9D9D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7" name="椭圆 26"/>
              <p:cNvSpPr/>
              <p:nvPr/>
            </p:nvSpPr>
            <p:spPr>
              <a:xfrm>
                <a:off x="4239317" y="5008064"/>
                <a:ext cx="144467" cy="1444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28" name="文本框 27"/>
              <p:cNvSpPr txBox="1"/>
              <p:nvPr/>
            </p:nvSpPr>
            <p:spPr>
              <a:xfrm>
                <a:off x="2709712" y="3520390"/>
                <a:ext cx="561993" cy="460398"/>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i</a:t>
                </a:r>
                <a:endParaRPr lang="zh-CN" altLang="en-US" sz="2400" dirty="0">
                  <a:latin typeface="+mn-ea"/>
                </a:endParaRPr>
              </a:p>
            </p:txBody>
          </p:sp>
          <p:sp>
            <p:nvSpPr>
              <p:cNvPr id="29" name="文本框 28"/>
              <p:cNvSpPr txBox="1"/>
              <p:nvPr/>
            </p:nvSpPr>
            <p:spPr>
              <a:xfrm>
                <a:off x="2937526" y="4798504"/>
                <a:ext cx="280996" cy="461986"/>
              </a:xfrm>
              <a:prstGeom prst="rect">
                <a:avLst/>
              </a:prstGeom>
              <a:noFill/>
              <a:ln>
                <a:noFill/>
              </a:ln>
            </p:spPr>
            <p:txBody>
              <a:bodyPr>
                <a:spAutoFit/>
              </a:bodyPr>
              <a:lstStyle/>
              <a:p>
                <a:pPr>
                  <a:defRPr/>
                </a:pPr>
                <a:r>
                  <a:rPr lang="en-US" altLang="zh-CN" sz="2400" dirty="0">
                    <a:latin typeface="+mn-ea"/>
                  </a:rPr>
                  <a:t>p</a:t>
                </a:r>
                <a:endParaRPr lang="zh-CN" altLang="en-US" sz="2400" dirty="0">
                  <a:latin typeface="+mn-ea"/>
                </a:endParaRPr>
              </a:p>
            </p:txBody>
          </p:sp>
          <p:sp>
            <p:nvSpPr>
              <p:cNvPr id="30" name="文本框 29"/>
              <p:cNvSpPr txBox="1"/>
              <p:nvPr/>
            </p:nvSpPr>
            <p:spPr>
              <a:xfrm>
                <a:off x="4407597" y="3966613"/>
                <a:ext cx="560405" cy="461986"/>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j</a:t>
                </a:r>
                <a:endParaRPr lang="zh-CN" altLang="en-US" sz="2400" dirty="0">
                  <a:latin typeface="+mn-ea"/>
                </a:endParaRPr>
              </a:p>
            </p:txBody>
          </p:sp>
          <p:sp>
            <p:nvSpPr>
              <p:cNvPr id="31" name="文本框 30"/>
              <p:cNvSpPr txBox="1"/>
              <p:nvPr/>
            </p:nvSpPr>
            <p:spPr>
              <a:xfrm>
                <a:off x="3664624" y="5054104"/>
                <a:ext cx="1216063" cy="461985"/>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random</a:t>
                </a:r>
                <a:endParaRPr lang="zh-CN" altLang="en-US" sz="2400" dirty="0">
                  <a:latin typeface="+mn-ea"/>
                </a:endParaRPr>
              </a:p>
            </p:txBody>
          </p:sp>
          <p:cxnSp>
            <p:nvCxnSpPr>
              <p:cNvPr id="32" name="直接连接符 31"/>
              <p:cNvCxnSpPr>
                <a:stCxn id="25" idx="0"/>
              </p:cNvCxnSpPr>
              <p:nvPr/>
            </p:nvCxnSpPr>
            <p:spPr>
              <a:xfrm flipH="1" flipV="1">
                <a:off x="2897837" y="4120608"/>
                <a:ext cx="452452" cy="8160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9" name="椭圆 8"/>
            <p:cNvSpPr/>
            <p:nvPr/>
          </p:nvSpPr>
          <p:spPr bwMode="auto">
            <a:xfrm>
              <a:off x="1101725" y="3736178"/>
              <a:ext cx="144463" cy="142875"/>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10" name="椭圆 9"/>
            <p:cNvSpPr/>
            <p:nvPr/>
          </p:nvSpPr>
          <p:spPr bwMode="auto">
            <a:xfrm>
              <a:off x="2774950" y="4090988"/>
              <a:ext cx="144463" cy="144462"/>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nvGrpSpPr>
            <p:cNvPr id="2" name="组合 1"/>
            <p:cNvGrpSpPr/>
            <p:nvPr/>
          </p:nvGrpSpPr>
          <p:grpSpPr>
            <a:xfrm>
              <a:off x="4876768" y="3232087"/>
              <a:ext cx="2678112" cy="2101974"/>
              <a:chOff x="6011863" y="3233284"/>
              <a:chExt cx="2678112" cy="2081666"/>
            </a:xfrm>
          </p:grpSpPr>
          <p:grpSp>
            <p:nvGrpSpPr>
              <p:cNvPr id="39944" name="组合 7"/>
              <p:cNvGrpSpPr/>
              <p:nvPr/>
            </p:nvGrpSpPr>
            <p:grpSpPr bwMode="auto">
              <a:xfrm>
                <a:off x="6011863" y="3233284"/>
                <a:ext cx="2678112" cy="2081666"/>
                <a:chOff x="7725577" y="3478773"/>
                <a:chExt cx="2678196" cy="2081768"/>
              </a:xfrm>
            </p:grpSpPr>
            <p:sp>
              <p:nvSpPr>
                <p:cNvPr id="13" name="矩形 12"/>
                <p:cNvSpPr/>
                <p:nvPr/>
              </p:nvSpPr>
              <p:spPr>
                <a:xfrm>
                  <a:off x="7725577" y="3544317"/>
                  <a:ext cx="2592468" cy="20162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4" name="椭圆 13"/>
                <p:cNvSpPr/>
                <p:nvPr/>
              </p:nvSpPr>
              <p:spPr>
                <a:xfrm>
                  <a:off x="8228830" y="3976138"/>
                  <a:ext cx="144468" cy="144470"/>
                </a:xfrm>
                <a:prstGeom prst="ellipse">
                  <a:avLst/>
                </a:prstGeom>
                <a:solidFill>
                  <a:srgbClr val="D9D9D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5" name="椭圆 14"/>
                <p:cNvSpPr/>
                <p:nvPr/>
              </p:nvSpPr>
              <p:spPr>
                <a:xfrm>
                  <a:off x="8876550" y="4965200"/>
                  <a:ext cx="144468" cy="14446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6" name="椭圆 15"/>
                <p:cNvSpPr/>
                <p:nvPr/>
              </p:nvSpPr>
              <p:spPr>
                <a:xfrm>
                  <a:off x="9656038" y="5008064"/>
                  <a:ext cx="144467" cy="144470"/>
                </a:xfrm>
                <a:prstGeom prst="ellipse">
                  <a:avLst/>
                </a:prstGeom>
                <a:solidFill>
                  <a:srgbClr val="D9D9D9">
                    <a:alpha val="50196"/>
                  </a:srgb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7" name="椭圆 16"/>
                <p:cNvSpPr/>
                <p:nvPr/>
              </p:nvSpPr>
              <p:spPr>
                <a:xfrm>
                  <a:off x="9883057" y="4333344"/>
                  <a:ext cx="144468" cy="14288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8" name="文本框 17"/>
                <p:cNvSpPr txBox="1"/>
                <p:nvPr/>
              </p:nvSpPr>
              <p:spPr>
                <a:xfrm>
                  <a:off x="8105795" y="3478773"/>
                  <a:ext cx="561993" cy="460398"/>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i</a:t>
                  </a:r>
                  <a:endParaRPr lang="zh-CN" altLang="en-US" sz="2400" dirty="0">
                    <a:latin typeface="+mn-ea"/>
                  </a:endParaRPr>
                </a:p>
              </p:txBody>
            </p:sp>
            <p:sp>
              <p:nvSpPr>
                <p:cNvPr id="19" name="文本框 18"/>
                <p:cNvSpPr txBox="1"/>
                <p:nvPr/>
              </p:nvSpPr>
              <p:spPr>
                <a:xfrm>
                  <a:off x="8527289" y="4852481"/>
                  <a:ext cx="280997" cy="461986"/>
                </a:xfrm>
                <a:prstGeom prst="rect">
                  <a:avLst/>
                </a:prstGeom>
                <a:noFill/>
                <a:ln>
                  <a:noFill/>
                </a:ln>
              </p:spPr>
              <p:txBody>
                <a:bodyPr>
                  <a:spAutoFit/>
                </a:bodyPr>
                <a:lstStyle/>
                <a:p>
                  <a:pPr>
                    <a:defRPr/>
                  </a:pPr>
                  <a:r>
                    <a:rPr lang="en-US" altLang="zh-CN" sz="2400" dirty="0">
                      <a:latin typeface="+mn-ea"/>
                    </a:rPr>
                    <a:t>p</a:t>
                  </a:r>
                  <a:endParaRPr lang="zh-CN" altLang="en-US" sz="2400" dirty="0">
                    <a:latin typeface="+mn-ea"/>
                  </a:endParaRPr>
                </a:p>
              </p:txBody>
            </p:sp>
            <p:sp>
              <p:nvSpPr>
                <p:cNvPr id="20" name="文本框 19"/>
                <p:cNvSpPr txBox="1"/>
                <p:nvPr/>
              </p:nvSpPr>
              <p:spPr>
                <a:xfrm>
                  <a:off x="9811617" y="3966613"/>
                  <a:ext cx="560405" cy="461986"/>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j</a:t>
                  </a:r>
                  <a:endParaRPr lang="zh-CN" altLang="en-US" sz="2400" dirty="0">
                    <a:latin typeface="+mn-ea"/>
                  </a:endParaRPr>
                </a:p>
              </p:txBody>
            </p:sp>
            <p:sp>
              <p:nvSpPr>
                <p:cNvPr id="21" name="文本框 20"/>
                <p:cNvSpPr txBox="1"/>
                <p:nvPr/>
              </p:nvSpPr>
              <p:spPr>
                <a:xfrm>
                  <a:off x="9187710" y="5039815"/>
                  <a:ext cx="1216063" cy="461986"/>
                </a:xfrm>
                <a:prstGeom prst="rect">
                  <a:avLst/>
                </a:prstGeom>
                <a:noFill/>
                <a:ln>
                  <a:noFill/>
                </a:ln>
              </p:spPr>
              <p:txBody>
                <a:bodyPr>
                  <a:spAutoFit/>
                </a:bodyPr>
                <a:lstStyle/>
                <a:p>
                  <a:pPr>
                    <a:defRPr/>
                  </a:pPr>
                  <a:r>
                    <a:rPr lang="en-US" altLang="zh-CN" sz="2400" dirty="0">
                      <a:latin typeface="+mn-ea"/>
                    </a:rPr>
                    <a:t>O</a:t>
                  </a:r>
                  <a:r>
                    <a:rPr lang="en-US" altLang="zh-CN" sz="2400" baseline="-25000" dirty="0">
                      <a:latin typeface="+mn-ea"/>
                    </a:rPr>
                    <a:t>random</a:t>
                  </a:r>
                  <a:endParaRPr lang="zh-CN" altLang="en-US" sz="2400" dirty="0">
                    <a:latin typeface="+mn-ea"/>
                  </a:endParaRPr>
                </a:p>
              </p:txBody>
            </p:sp>
            <p:cxnSp>
              <p:nvCxnSpPr>
                <p:cNvPr id="22" name="直接连接符 21"/>
                <p:cNvCxnSpPr>
                  <a:stCxn id="15" idx="6"/>
                  <a:endCxn id="16" idx="1"/>
                </p:cNvCxnSpPr>
                <p:nvPr/>
              </p:nvCxnSpPr>
              <p:spPr>
                <a:xfrm flipV="1">
                  <a:off x="9021018" y="5030290"/>
                  <a:ext cx="655658" cy="63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 name="椭圆 10"/>
              <p:cNvSpPr/>
              <p:nvPr/>
            </p:nvSpPr>
            <p:spPr bwMode="auto">
              <a:xfrm>
                <a:off x="6515100" y="3735387"/>
                <a:ext cx="144463" cy="144462"/>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sp>
            <p:nvSpPr>
              <p:cNvPr id="12" name="椭圆 11"/>
              <p:cNvSpPr/>
              <p:nvPr/>
            </p:nvSpPr>
            <p:spPr bwMode="auto">
              <a:xfrm>
                <a:off x="7942263" y="4757738"/>
                <a:ext cx="144462" cy="142875"/>
              </a:xfrm>
              <a:prstGeom prst="ellipse">
                <a:avLst/>
              </a:prstGeom>
              <a:solidFill>
                <a:schemeClr val="tx1">
                  <a:lumMod val="95000"/>
                  <a:lumOff val="5000"/>
                </a:schemeClr>
              </a:solidFill>
              <a:ln>
                <a:solidFill>
                  <a:schemeClr val="tx1"/>
                </a:solidFill>
              </a:ln>
            </p:spPr>
            <p:style>
              <a:lnRef idx="2">
                <a:schemeClr val="accent3"/>
              </a:lnRef>
              <a:fillRef idx="1">
                <a:schemeClr val="lt1"/>
              </a:fillRef>
              <a:effectRef idx="0">
                <a:schemeClr val="accent3"/>
              </a:effectRef>
              <a:fontRef idx="minor">
                <a:schemeClr val="dk1"/>
              </a:fontRef>
            </p:style>
            <p:txBody>
              <a:bodyPr anchor="ctr"/>
              <a:lstStyle/>
              <a:p>
                <a:pPr algn="ctr">
                  <a:defRPr/>
                </a:pPr>
                <a:endParaRPr lang="zh-CN" altLang="en-US"/>
              </a:p>
            </p:txBody>
          </p:sp>
        </p:grpSp>
        <p:sp>
          <p:nvSpPr>
            <p:cNvPr id="33" name="右箭头 32"/>
            <p:cNvSpPr/>
            <p:nvPr/>
          </p:nvSpPr>
          <p:spPr bwMode="auto">
            <a:xfrm>
              <a:off x="3773467" y="4030310"/>
              <a:ext cx="530234" cy="505529"/>
            </a:xfrm>
            <a:prstGeom prst="rightArrow">
              <a:avLst>
                <a:gd name="adj1" fmla="val 62530"/>
                <a:gd name="adj2" fmla="val 50000"/>
              </a:avLst>
            </a:prstGeom>
          </p:spPr>
          <p:style>
            <a:lnRef idx="2">
              <a:schemeClr val="dk1"/>
            </a:lnRef>
            <a:fillRef idx="1">
              <a:schemeClr val="lt1"/>
            </a:fillRef>
            <a:effectRef idx="0">
              <a:schemeClr val="dk1"/>
            </a:effectRef>
            <a:fontRef idx="minor">
              <a:schemeClr val="dk1"/>
            </a:fontRef>
          </p:style>
          <p:txBody>
            <a:bodyPr anchor="ctr"/>
            <a:lstStyle/>
            <a:p>
              <a:pPr algn="ctr">
                <a:defRPr/>
              </a:pPr>
              <a:endParaRPr lang="zh-CN" altLang="en-US"/>
            </a:p>
          </p:txBody>
        </p:sp>
      </p:grpSp>
    </p:spTree>
  </p:cSld>
  <p:clrMapOvr>
    <a:masterClrMapping/>
  </p:clrMapOvr>
  <p:transition>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7.3.4 CLARA</a:t>
            </a:r>
            <a:r>
              <a:rPr lang="zh-CN" altLang="en-US" sz="3200" b="1" dirty="0">
                <a:effectLst>
                  <a:outerShdw blurRad="38100" dist="38100" dir="2700000" algn="tl">
                    <a:srgbClr val="000000">
                      <a:alpha val="43137"/>
                    </a:srgbClr>
                  </a:outerShdw>
                </a:effectLst>
                <a:latin typeface="宋体" panose="02010600030101010101" pitchFamily="2" charset="-122"/>
              </a:rPr>
              <a:t>算法和</a:t>
            </a:r>
            <a:r>
              <a:rPr lang="en-US" altLang="zh-CN" sz="3200" b="1" dirty="0">
                <a:effectLst>
                  <a:outerShdw blurRad="38100" dist="38100" dir="2700000" algn="tl">
                    <a:srgbClr val="000000">
                      <a:alpha val="43137"/>
                    </a:srgbClr>
                  </a:outerShdw>
                </a:effectLst>
                <a:latin typeface="宋体" panose="02010600030101010101" pitchFamily="2" charset="-122"/>
              </a:rPr>
              <a:t>CLARANS</a:t>
            </a:r>
            <a:r>
              <a:rPr lang="zh-CN" altLang="en-US" sz="3200" b="1" dirty="0">
                <a:effectLst>
                  <a:outerShdw blurRad="38100" dist="38100" dir="2700000" algn="tl">
                    <a:srgbClr val="000000">
                      <a:alpha val="43137"/>
                    </a:srgbClr>
                  </a:outerShdw>
                </a:effectLst>
                <a:latin typeface="宋体" panose="02010600030101010101" pitchFamily="2" charset="-122"/>
              </a:rPr>
              <a:t>算法</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323528" y="1343000"/>
            <a:ext cx="8640960" cy="3886200"/>
          </a:xfrm>
        </p:spPr>
        <p:txBody>
          <a:bodyPr/>
          <a:lstStyle/>
          <a:p>
            <a:pPr marL="0" indent="0">
              <a:lnSpc>
                <a:spcPct val="150000"/>
              </a:lnSpc>
              <a:buClr>
                <a:srgbClr val="00B0F0"/>
              </a:buClr>
              <a:buNone/>
            </a:pPr>
            <a:r>
              <a:rPr lang="en-US" altLang="zh-CN" sz="24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CLARA</a:t>
            </a:r>
            <a:r>
              <a:rPr lang="zh-CN" altLang="en-US" sz="24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算法：</a:t>
            </a:r>
            <a:endParaRPr lang="en-US" altLang="zh-CN" sz="24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buNone/>
            </a:pPr>
            <a:r>
              <a:rPr lang="zh-CN" altLang="en-US" sz="2400" b="1" dirty="0">
                <a:latin typeface="Times New Roman" panose="02020603050405020304" pitchFamily="18" charset="0"/>
                <a:cs typeface="Times New Roman" panose="02020603050405020304" pitchFamily="18" charset="0"/>
              </a:rPr>
              <a:t>        较早时期，</a:t>
            </a:r>
            <a:r>
              <a:rPr lang="en-US" altLang="zh-CN" sz="2400" b="1" dirty="0">
                <a:solidFill>
                  <a:srgbClr val="FF0000"/>
                </a:solidFill>
                <a:latin typeface="Times New Roman" panose="02020603050405020304" pitchFamily="18" charset="0"/>
                <a:cs typeface="Times New Roman" panose="02020603050405020304" pitchFamily="18" charset="0"/>
              </a:rPr>
              <a:t>CLARA</a:t>
            </a:r>
            <a:r>
              <a:rPr lang="zh-CN" altLang="zh-CN" sz="2400" b="1" dirty="0">
                <a:solidFill>
                  <a:srgbClr val="FF0000"/>
                </a:solidFill>
                <a:latin typeface="Times New Roman" panose="02020603050405020304" pitchFamily="18" charset="0"/>
                <a:cs typeface="Times New Roman" panose="02020603050405020304" pitchFamily="18" charset="0"/>
              </a:rPr>
              <a:t>算法</a:t>
            </a:r>
            <a:r>
              <a:rPr lang="zh-CN" altLang="zh-CN" sz="2400" b="1" dirty="0">
                <a:latin typeface="Times New Roman" panose="02020603050405020304" pitchFamily="18" charset="0"/>
                <a:cs typeface="Times New Roman" panose="02020603050405020304" pitchFamily="18" charset="0"/>
              </a:rPr>
              <a:t>是作为</a:t>
            </a:r>
            <a:r>
              <a:rPr lang="zh-CN" altLang="zh-CN" sz="2400" b="1" dirty="0">
                <a:solidFill>
                  <a:srgbClr val="FF0000"/>
                </a:solidFill>
                <a:latin typeface="Times New Roman" panose="02020603050405020304" pitchFamily="18" charset="0"/>
                <a:cs typeface="Times New Roman" panose="02020603050405020304" pitchFamily="18" charset="0"/>
              </a:rPr>
              <a:t>处理大数据集</a:t>
            </a:r>
            <a:r>
              <a:rPr lang="zh-CN" altLang="zh-CN" sz="2400" b="1" dirty="0">
                <a:latin typeface="Times New Roman" panose="02020603050405020304" pitchFamily="18" charset="0"/>
                <a:cs typeface="Times New Roman" panose="02020603050405020304" pitchFamily="18" charset="0"/>
              </a:rPr>
              <a:t>的一种算法</a:t>
            </a:r>
            <a:r>
              <a:rPr lang="zh-CN" altLang="en-US" sz="2400" b="1" dirty="0">
                <a:latin typeface="Times New Roman" panose="02020603050405020304" pitchFamily="18" charset="0"/>
                <a:cs typeface="Times New Roman" panose="02020603050405020304" pitchFamily="18" charset="0"/>
              </a:rPr>
              <a:t>。在具体的</a:t>
            </a:r>
            <a:r>
              <a:rPr lang="en-US" altLang="zh-CN" sz="2400" b="1" dirty="0">
                <a:latin typeface="Times New Roman" panose="02020603050405020304" pitchFamily="18" charset="0"/>
                <a:cs typeface="Times New Roman" panose="02020603050405020304" pitchFamily="18" charset="0"/>
              </a:rPr>
              <a:t>CLARA</a:t>
            </a:r>
            <a:r>
              <a:rPr lang="zh-CN" altLang="en-US" sz="2400" b="1" dirty="0">
                <a:latin typeface="Times New Roman" panose="02020603050405020304" pitchFamily="18" charset="0"/>
                <a:cs typeface="Times New Roman" panose="02020603050405020304" pitchFamily="18" charset="0"/>
              </a:rPr>
              <a:t>算法中，类的代表对象并不是从整个数据集中来选择的，而是首先从整个数据集中</a:t>
            </a:r>
            <a:r>
              <a:rPr lang="zh-CN" altLang="en-US" sz="2400" b="1" dirty="0">
                <a:solidFill>
                  <a:srgbClr val="FF0000"/>
                </a:solidFill>
                <a:latin typeface="Times New Roman" panose="02020603050405020304" pitchFamily="18" charset="0"/>
                <a:cs typeface="Times New Roman" panose="02020603050405020304" pitchFamily="18" charset="0"/>
              </a:rPr>
              <a:t>抽取一个样本</a:t>
            </a:r>
            <a:r>
              <a:rPr lang="zh-CN" altLang="en-US" sz="2400" b="1" dirty="0">
                <a:latin typeface="Times New Roman" panose="02020603050405020304" pitchFamily="18" charset="0"/>
                <a:cs typeface="Times New Roman" panose="02020603050405020304" pitchFamily="18" charset="0"/>
              </a:rPr>
              <a:t>，然后具体针对样本集采用</a:t>
            </a:r>
            <a:r>
              <a:rPr lang="en-US" altLang="zh-CN" sz="2400" b="1" dirty="0">
                <a:solidFill>
                  <a:srgbClr val="FF0000"/>
                </a:solidFill>
                <a:latin typeface="Times New Roman" panose="02020603050405020304" pitchFamily="18" charset="0"/>
                <a:cs typeface="Times New Roman" panose="02020603050405020304" pitchFamily="18" charset="0"/>
              </a:rPr>
              <a:t>PAM</a:t>
            </a:r>
            <a:r>
              <a:rPr lang="zh-CN" altLang="en-US" sz="2400" b="1" dirty="0">
                <a:solidFill>
                  <a:srgbClr val="FF0000"/>
                </a:solidFill>
                <a:latin typeface="Times New Roman" panose="02020603050405020304" pitchFamily="18" charset="0"/>
                <a:cs typeface="Times New Roman" panose="02020603050405020304" pitchFamily="18" charset="0"/>
              </a:rPr>
              <a:t>算法</a:t>
            </a:r>
            <a:r>
              <a:rPr lang="zh-CN" altLang="en-US" sz="2400" b="1" dirty="0">
                <a:latin typeface="Times New Roman" panose="02020603050405020304" pitchFamily="18" charset="0"/>
                <a:cs typeface="Times New Roman" panose="02020603050405020304" pitchFamily="18" charset="0"/>
              </a:rPr>
              <a:t>来寻找类的代表对象。</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buNone/>
            </a:pPr>
            <a:r>
              <a:rPr lang="zh-CN" altLang="en-US" sz="2400" b="1" dirty="0">
                <a:latin typeface="Times New Roman" panose="02020603050405020304" pitchFamily="18" charset="0"/>
                <a:cs typeface="Times New Roman" panose="02020603050405020304" pitchFamily="18" charset="0"/>
              </a:rPr>
              <a:t>        如果抽取的样本较为合适，那么从样本中所得到的代表对象应该近似于从整个数据集中所得到的</a:t>
            </a:r>
            <a:r>
              <a:rPr lang="zh-CN" altLang="en-US" sz="2400" b="1" dirty="0">
                <a:solidFill>
                  <a:srgbClr val="FF0000"/>
                </a:solidFill>
                <a:latin typeface="Times New Roman" panose="02020603050405020304" pitchFamily="18" charset="0"/>
                <a:cs typeface="Times New Roman" panose="02020603050405020304" pitchFamily="18" charset="0"/>
              </a:rPr>
              <a:t>代表对象</a:t>
            </a:r>
            <a:r>
              <a:rPr lang="zh-CN" altLang="en-US" sz="2400" b="1" dirty="0">
                <a:latin typeface="Times New Roman" panose="02020603050405020304" pitchFamily="18" charset="0"/>
                <a:cs typeface="Times New Roman" panose="02020603050405020304" pitchFamily="18" charset="0"/>
              </a:rPr>
              <a:t>。这样，既可以</a:t>
            </a:r>
            <a:r>
              <a:rPr lang="zh-CN" altLang="en-US" sz="2400" b="1" dirty="0">
                <a:solidFill>
                  <a:srgbClr val="FF0000"/>
                </a:solidFill>
                <a:latin typeface="Times New Roman" panose="02020603050405020304" pitchFamily="18" charset="0"/>
                <a:cs typeface="Times New Roman" panose="02020603050405020304" pitchFamily="18" charset="0"/>
              </a:rPr>
              <a:t>减少一定的计算量</a:t>
            </a:r>
            <a:r>
              <a:rPr lang="zh-CN" altLang="en-US" sz="2400" b="1" dirty="0">
                <a:latin typeface="Times New Roman" panose="02020603050405020304" pitchFamily="18" charset="0"/>
                <a:cs typeface="Times New Roman" panose="02020603050405020304" pitchFamily="18" charset="0"/>
              </a:rPr>
              <a:t>，又</a:t>
            </a:r>
            <a:r>
              <a:rPr lang="zh-CN" altLang="en-US" sz="2400" b="1" dirty="0">
                <a:solidFill>
                  <a:srgbClr val="FF0000"/>
                </a:solidFill>
                <a:latin typeface="Times New Roman" panose="02020603050405020304" pitchFamily="18" charset="0"/>
                <a:cs typeface="Times New Roman" panose="02020603050405020304" pitchFamily="18" charset="0"/>
              </a:rPr>
              <a:t>基本不影响聚类的质量</a:t>
            </a:r>
            <a:r>
              <a:rPr lang="zh-CN" altLang="en-US" sz="2400" b="1" dirty="0">
                <a:latin typeface="Times New Roman" panose="02020603050405020304" pitchFamily="18" charset="0"/>
                <a:cs typeface="Times New Roman" panose="02020603050405020304" pitchFamily="18" charset="0"/>
              </a:rPr>
              <a:t>。</a:t>
            </a:r>
            <a:endParaRPr lang="en-US" altLang="zh-CN" sz="2400" b="1" dirty="0">
              <a:latin typeface="Times New Roman" panose="02020603050405020304" pitchFamily="18" charset="0"/>
              <a:cs typeface="Times New Roman" panose="02020603050405020304" pitchFamily="18" charset="0"/>
            </a:endParaRPr>
          </a:p>
          <a:p>
            <a:pPr marL="0" indent="0">
              <a:lnSpc>
                <a:spcPct val="150000"/>
              </a:lnSpc>
              <a:buNone/>
            </a:pPr>
            <a:r>
              <a:rPr lang="zh-CN" altLang="en-US" sz="2400" b="1" dirty="0">
                <a:solidFill>
                  <a:srgbClr val="FF0000"/>
                </a:solidFill>
                <a:latin typeface="Times New Roman" panose="02020603050405020304" pitchFamily="18" charset="0"/>
                <a:cs typeface="Times New Roman" panose="02020603050405020304" pitchFamily="18" charset="0"/>
              </a:rPr>
              <a:t>优点</a:t>
            </a:r>
            <a:r>
              <a:rPr lang="zh-CN" altLang="en-US" sz="2400" b="1" dirty="0">
                <a:latin typeface="Times New Roman" panose="02020603050405020304" pitchFamily="18" charset="0"/>
                <a:cs typeface="Times New Roman" panose="02020603050405020304" pitchFamily="18" charset="0"/>
              </a:rPr>
              <a:t>：</a:t>
            </a:r>
            <a:r>
              <a:rPr lang="zh-CN" altLang="en-US" sz="2400" b="1" dirty="0">
                <a:solidFill>
                  <a:srgbClr val="FF0000"/>
                </a:solidFill>
                <a:latin typeface="Times New Roman" panose="02020603050405020304" pitchFamily="18" charset="0"/>
                <a:cs typeface="Times New Roman" panose="02020603050405020304" pitchFamily="18" charset="0"/>
              </a:rPr>
              <a:t>在</a:t>
            </a:r>
            <a:r>
              <a:rPr lang="en-US" altLang="zh-CN" sz="2400" b="1" dirty="0">
                <a:solidFill>
                  <a:srgbClr val="FF0000"/>
                </a:solidFill>
                <a:latin typeface="Times New Roman" panose="02020603050405020304" pitchFamily="18" charset="0"/>
                <a:cs typeface="Times New Roman" panose="02020603050405020304" pitchFamily="18" charset="0"/>
              </a:rPr>
              <a:t>n</a:t>
            </a:r>
            <a:r>
              <a:rPr lang="zh-CN" altLang="en-US" sz="2400" b="1" dirty="0">
                <a:solidFill>
                  <a:srgbClr val="FF0000"/>
                </a:solidFill>
                <a:latin typeface="Times New Roman" panose="02020603050405020304" pitchFamily="18" charset="0"/>
                <a:cs typeface="Times New Roman" panose="02020603050405020304" pitchFamily="18" charset="0"/>
              </a:rPr>
              <a:t>比较大的情况下</a:t>
            </a:r>
            <a:r>
              <a:rPr lang="en-US" altLang="zh-CN" sz="2400" b="1" dirty="0">
                <a:solidFill>
                  <a:srgbClr val="FF0000"/>
                </a:solidFill>
                <a:latin typeface="Times New Roman" panose="02020603050405020304" pitchFamily="18" charset="0"/>
                <a:cs typeface="Times New Roman" panose="02020603050405020304" pitchFamily="18" charset="0"/>
              </a:rPr>
              <a:t>CLARA</a:t>
            </a:r>
            <a:r>
              <a:rPr lang="zh-CN" altLang="en-US" sz="2400" b="1" dirty="0">
                <a:solidFill>
                  <a:srgbClr val="FF0000"/>
                </a:solidFill>
                <a:latin typeface="Times New Roman" panose="02020603050405020304" pitchFamily="18" charset="0"/>
                <a:cs typeface="Times New Roman" panose="02020603050405020304" pitchFamily="18" charset="0"/>
              </a:rPr>
              <a:t>算法比</a:t>
            </a:r>
            <a:r>
              <a:rPr lang="en-US" altLang="zh-CN" sz="2400" b="1" dirty="0">
                <a:solidFill>
                  <a:srgbClr val="FF0000"/>
                </a:solidFill>
                <a:latin typeface="Times New Roman" panose="02020603050405020304" pitchFamily="18" charset="0"/>
                <a:cs typeface="Times New Roman" panose="02020603050405020304" pitchFamily="18" charset="0"/>
              </a:rPr>
              <a:t>PAM</a:t>
            </a:r>
            <a:r>
              <a:rPr lang="zh-CN" altLang="en-US" sz="2400" b="1" dirty="0">
                <a:solidFill>
                  <a:srgbClr val="FF0000"/>
                </a:solidFill>
                <a:latin typeface="Times New Roman" panose="02020603050405020304" pitchFamily="18" charset="0"/>
                <a:cs typeface="Times New Roman" panose="02020603050405020304" pitchFamily="18" charset="0"/>
              </a:rPr>
              <a:t>算法更有效。</a:t>
            </a:r>
            <a:endParaRPr lang="en-US" altLang="zh-CN" sz="2400" b="1" dirty="0">
              <a:solidFill>
                <a:srgbClr val="FF0000"/>
              </a:solidFill>
              <a:latin typeface="Times New Roman" panose="02020603050405020304" pitchFamily="18" charset="0"/>
              <a:cs typeface="Times New Roman" panose="02020603050405020304" pitchFamily="18" charset="0"/>
            </a:endParaRPr>
          </a:p>
          <a:p>
            <a:pPr marL="0" indent="0">
              <a:lnSpc>
                <a:spcPct val="150000"/>
              </a:lnSpc>
              <a:buNone/>
            </a:pPr>
            <a:r>
              <a:rPr lang="en-US" altLang="zh-CN" sz="2400" b="1" dirty="0">
                <a:latin typeface="Times New Roman" panose="02020603050405020304" pitchFamily="18" charset="0"/>
                <a:cs typeface="Times New Roman" panose="02020603050405020304" pitchFamily="18" charset="0"/>
              </a:rPr>
              <a:t>	</a:t>
            </a:r>
            <a:endParaRPr lang="zh-CN" altLang="en-US" sz="2400" b="1" dirty="0">
              <a:latin typeface="Times New Roman" panose="02020603050405020304" pitchFamily="18" charset="0"/>
              <a:cs typeface="Times New Roman" panose="02020603050405020304" pitchFamily="18" charset="0"/>
            </a:endParaRPr>
          </a:p>
        </p:txBody>
      </p:sp>
    </p:spTree>
  </p:cSld>
  <p:clrMapOvr>
    <a:masterClrMapping/>
  </p:clrMapOvr>
  <p:transition>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75556" y="1340768"/>
            <a:ext cx="7992888" cy="4991751"/>
          </a:xfrm>
          <a:prstGeom prst="rect">
            <a:avLst/>
          </a:prstGeom>
        </p:spPr>
        <p:txBody>
          <a:bodyPr wrap="square">
            <a:spAutoFit/>
          </a:bodyPr>
          <a:lstStyle/>
          <a:p>
            <a:pPr marL="0" indent="0">
              <a:lnSpc>
                <a:spcPct val="150000"/>
              </a:lnSpc>
              <a:buClr>
                <a:srgbClr val="FF0000"/>
              </a:buClr>
              <a:buNone/>
              <a:defRPr/>
            </a:pPr>
            <a:r>
              <a:rPr lang="zh-CN" altLang="en-US" sz="2400" b="1" dirty="0">
                <a:solidFill>
                  <a:srgbClr val="FF0000"/>
                </a:solidFill>
                <a:latin typeface="黑体" panose="02010609060101010101" pitchFamily="49" charset="-122"/>
                <a:ea typeface="黑体" panose="02010609060101010101" pitchFamily="49" charset="-122"/>
              </a:rPr>
              <a:t>    聚类</a:t>
            </a:r>
            <a:r>
              <a:rPr lang="zh-CN" altLang="en-US" sz="2400" b="1" dirty="0">
                <a:latin typeface="黑体" panose="02010609060101010101" pitchFamily="49" charset="-122"/>
                <a:ea typeface="黑体" panose="02010609060101010101" pitchFamily="49" charset="-122"/>
              </a:rPr>
              <a:t>是将物理或抽象对象分组成多个类或簇，簇内对象间有较高相似度，簇间对象差别较大。</a:t>
            </a:r>
            <a:endParaRPr lang="en-US" altLang="zh-CN" sz="2400" b="1" dirty="0">
              <a:latin typeface="黑体" panose="02010609060101010101" pitchFamily="49" charset="-122"/>
              <a:ea typeface="黑体" panose="02010609060101010101" pitchFamily="49" charset="-122"/>
            </a:endParaRPr>
          </a:p>
          <a:p>
            <a:pPr marL="0" indent="0">
              <a:lnSpc>
                <a:spcPct val="150000"/>
              </a:lnSpc>
              <a:buClr>
                <a:srgbClr val="FF0000"/>
              </a:buClr>
              <a:buNone/>
              <a:defRPr/>
            </a:pPr>
            <a:r>
              <a:rPr lang="zh-CN" altLang="en-US" sz="2400" b="1" dirty="0">
                <a:latin typeface="黑体" panose="02010609060101010101" pitchFamily="49" charset="-122"/>
                <a:ea typeface="黑体" panose="02010609060101010101" pitchFamily="49" charset="-122"/>
              </a:rPr>
              <a:t>    聚类所组成的簇是</a:t>
            </a:r>
            <a:r>
              <a:rPr lang="zh-CN" altLang="en-US" sz="2400" b="1" dirty="0">
                <a:solidFill>
                  <a:srgbClr val="FF0000"/>
                </a:solidFill>
                <a:latin typeface="黑体" panose="02010609060101010101" pitchFamily="49" charset="-122"/>
                <a:ea typeface="黑体" panose="02010609060101010101" pitchFamily="49" charset="-122"/>
              </a:rPr>
              <a:t>一组对象的集合</a:t>
            </a:r>
            <a:r>
              <a:rPr lang="zh-CN" altLang="en-US" sz="2400" b="1" dirty="0">
                <a:latin typeface="黑体" panose="02010609060101010101" pitchFamily="49" charset="-122"/>
                <a:ea typeface="黑体" panose="02010609060101010101" pitchFamily="49" charset="-122"/>
              </a:rPr>
              <a:t>，这些对象与</a:t>
            </a:r>
            <a:r>
              <a:rPr lang="zh-CN" altLang="en-US" sz="2400" b="1" dirty="0">
                <a:solidFill>
                  <a:srgbClr val="FF0000"/>
                </a:solidFill>
                <a:latin typeface="黑体" panose="02010609060101010101" pitchFamily="49" charset="-122"/>
                <a:ea typeface="黑体" panose="02010609060101010101" pitchFamily="49" charset="-122"/>
              </a:rPr>
              <a:t>同一簇中的对象彼此类似</a:t>
            </a:r>
            <a:r>
              <a:rPr lang="zh-CN" altLang="en-US" sz="2400" b="1" dirty="0">
                <a:latin typeface="黑体" panose="02010609060101010101" pitchFamily="49" charset="-122"/>
                <a:ea typeface="黑体" panose="02010609060101010101" pitchFamily="49" charset="-122"/>
              </a:rPr>
              <a:t>，</a:t>
            </a:r>
            <a:r>
              <a:rPr lang="zh-CN" altLang="en-US" sz="2400" b="1" dirty="0">
                <a:solidFill>
                  <a:srgbClr val="FF0000"/>
                </a:solidFill>
                <a:latin typeface="黑体" panose="02010609060101010101" pitchFamily="49" charset="-122"/>
                <a:ea typeface="黑体" panose="02010609060101010101" pitchFamily="49" charset="-122"/>
              </a:rPr>
              <a:t>与其他簇中的对象相异</a:t>
            </a:r>
            <a:r>
              <a:rPr lang="zh-CN" altLang="en-US" sz="2400" b="1" dirty="0">
                <a:latin typeface="黑体" panose="02010609060101010101" pitchFamily="49" charset="-122"/>
                <a:ea typeface="黑体" panose="02010609060101010101" pitchFamily="49" charset="-122"/>
              </a:rPr>
              <a:t>。在许多应用中，可以将一些簇中的对象</a:t>
            </a:r>
            <a:r>
              <a:rPr lang="zh-CN" altLang="en-US" sz="2400" b="1" dirty="0">
                <a:solidFill>
                  <a:srgbClr val="FF0000"/>
                </a:solidFill>
                <a:latin typeface="黑体" panose="02010609060101010101" pitchFamily="49" charset="-122"/>
                <a:ea typeface="黑体" panose="02010609060101010101" pitchFamily="49" charset="-122"/>
              </a:rPr>
              <a:t>作为一个整体</a:t>
            </a:r>
            <a:r>
              <a:rPr lang="zh-CN" altLang="en-US" sz="2400" b="1" dirty="0">
                <a:latin typeface="黑体" panose="02010609060101010101" pitchFamily="49" charset="-122"/>
                <a:ea typeface="黑体" panose="02010609060101010101" pitchFamily="49" charset="-122"/>
              </a:rPr>
              <a:t>来对待。</a:t>
            </a:r>
            <a:endParaRPr lang="en-US" altLang="zh-CN" sz="2400" b="1" dirty="0">
              <a:latin typeface="黑体" panose="02010609060101010101" pitchFamily="49" charset="-122"/>
              <a:ea typeface="黑体" panose="02010609060101010101" pitchFamily="49" charset="-122"/>
            </a:endParaRPr>
          </a:p>
          <a:p>
            <a:pPr>
              <a:lnSpc>
                <a:spcPct val="150000"/>
              </a:lnSpc>
              <a:buClr>
                <a:srgbClr val="FF0000"/>
              </a:buClr>
              <a:defRPr/>
            </a:pPr>
            <a:r>
              <a:rPr lang="zh-CN" altLang="en-US" sz="2400" b="1" dirty="0">
                <a:latin typeface="黑体" panose="02010609060101010101" pitchFamily="49" charset="-122"/>
                <a:ea typeface="黑体" panose="02010609060101010101" pitchFamily="49" charset="-122"/>
              </a:rPr>
              <a:t>    聚类分析源于许多研究领域，比如数据挖掘，统计学，生物学，以及机器学习。聚类分析能作为一个独立的工具，来获得数据分布的情况，观察每个簇的特点，集中对特定的或感兴趣的某些簇做进一步分析。</a:t>
            </a:r>
            <a:r>
              <a:rPr lang="en-US" altLang="zh-CN" sz="2400" b="1" dirty="0">
                <a:latin typeface="黑体" panose="02010609060101010101" pitchFamily="49" charset="-122"/>
                <a:ea typeface="黑体" panose="02010609060101010101" pitchFamily="49" charset="-122"/>
              </a:rPr>
              <a:t>  </a:t>
            </a:r>
            <a:endParaRPr lang="en-US" altLang="zh-CN" sz="2400" b="1" dirty="0">
              <a:latin typeface="黑体" panose="02010609060101010101" pitchFamily="49" charset="-122"/>
              <a:ea typeface="黑体" panose="02010609060101010101" pitchFamily="49" charset="-122"/>
            </a:endParaRPr>
          </a:p>
        </p:txBody>
      </p:sp>
      <p:sp>
        <p:nvSpPr>
          <p:cNvPr id="5" name="矩形 4"/>
          <p:cNvSpPr/>
          <p:nvPr/>
        </p:nvSpPr>
        <p:spPr>
          <a:xfrm>
            <a:off x="683568" y="750797"/>
            <a:ext cx="1008609" cy="584775"/>
          </a:xfrm>
          <a:prstGeom prst="rect">
            <a:avLst/>
          </a:prstGeom>
        </p:spPr>
        <p:txBody>
          <a:bodyPr wrap="none">
            <a:spAutoFit/>
          </a:bodyPr>
          <a:lstStyle/>
          <a:p>
            <a:r>
              <a:rPr lang="zh-CN" altLang="en-US" sz="3200" b="1" dirty="0">
                <a:solidFill>
                  <a:schemeClr val="accent1">
                    <a:lumMod val="25000"/>
                  </a:schemeClr>
                </a:solidFill>
                <a:effectLst>
                  <a:outerShdw blurRad="38100" dist="38100" dir="2700000" algn="tl">
                    <a:srgbClr val="000000">
                      <a:alpha val="43137"/>
                    </a:srgbClr>
                  </a:outerShdw>
                </a:effectLst>
              </a:rPr>
              <a:t>聚类</a:t>
            </a:r>
            <a:endParaRPr lang="zh-CN" altLang="en-US" sz="3200" dirty="0"/>
          </a:p>
        </p:txBody>
      </p:sp>
    </p:spTree>
  </p:cSld>
  <p:clrMapOvr>
    <a:masterClrMapping/>
  </p:clrMapOvr>
  <p:transition>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7.3.4 CLARA</a:t>
            </a:r>
            <a:r>
              <a:rPr lang="zh-CN" altLang="en-US" sz="3200" b="1" dirty="0">
                <a:effectLst>
                  <a:outerShdw blurRad="38100" dist="38100" dir="2700000" algn="tl">
                    <a:srgbClr val="000000">
                      <a:alpha val="43137"/>
                    </a:srgbClr>
                  </a:outerShdw>
                </a:effectLst>
                <a:latin typeface="宋体" panose="02010600030101010101" pitchFamily="2" charset="-122"/>
              </a:rPr>
              <a:t>算法和</a:t>
            </a:r>
            <a:r>
              <a:rPr lang="en-US" altLang="zh-CN" sz="3200" b="1" dirty="0">
                <a:effectLst>
                  <a:outerShdw blurRad="38100" dist="38100" dir="2700000" algn="tl">
                    <a:srgbClr val="000000">
                      <a:alpha val="43137"/>
                    </a:srgbClr>
                  </a:outerShdw>
                </a:effectLst>
                <a:latin typeface="宋体" panose="02010600030101010101" pitchFamily="2" charset="-122"/>
              </a:rPr>
              <a:t>CLARANS</a:t>
            </a:r>
            <a:r>
              <a:rPr lang="zh-CN" altLang="en-US" sz="3200" b="1" dirty="0">
                <a:effectLst>
                  <a:outerShdw blurRad="38100" dist="38100" dir="2700000" algn="tl">
                    <a:srgbClr val="000000">
                      <a:alpha val="43137"/>
                    </a:srgbClr>
                  </a:outerShdw>
                </a:effectLst>
                <a:latin typeface="宋体" panose="02010600030101010101" pitchFamily="2" charset="-122"/>
              </a:rPr>
              <a:t>算法</a:t>
            </a:r>
            <a:br>
              <a:rPr lang="zh-CN" altLang="en-US" sz="4000" dirty="0">
                <a:latin typeface="宋体" panose="02010600030101010101" pitchFamily="2" charset="-122"/>
              </a:rPr>
            </a:br>
            <a:endParaRPr lang="zh-CN" altLang="en-US" sz="4000" dirty="0"/>
          </a:p>
        </p:txBody>
      </p:sp>
      <p:sp>
        <p:nvSpPr>
          <p:cNvPr id="3" name="内容占位符 2"/>
          <p:cNvSpPr>
            <a:spLocks noGrp="1"/>
          </p:cNvSpPr>
          <p:nvPr>
            <p:ph idx="1"/>
          </p:nvPr>
        </p:nvSpPr>
        <p:spPr>
          <a:xfrm>
            <a:off x="323528" y="1196752"/>
            <a:ext cx="8640960" cy="3886200"/>
          </a:xfrm>
        </p:spPr>
        <p:txBody>
          <a:bodyPr/>
          <a:lstStyle/>
          <a:p>
            <a:pPr marL="0" indent="0">
              <a:lnSpc>
                <a:spcPct val="150000"/>
              </a:lnSpc>
              <a:buClr>
                <a:srgbClr val="00B0F0"/>
              </a:buClr>
              <a:buNone/>
            </a:pPr>
            <a:r>
              <a:rPr lang="en-US" altLang="zh-CN" sz="24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CLARANS</a:t>
            </a:r>
            <a:r>
              <a:rPr lang="zh-CN" altLang="en-US" sz="24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算法：</a:t>
            </a:r>
            <a:endParaRPr lang="en-US" altLang="zh-CN" sz="2400" b="1" dirty="0">
              <a:solidFill>
                <a:srgbClr val="00B0F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indent="0">
              <a:lnSpc>
                <a:spcPct val="150000"/>
              </a:lnSpc>
              <a:buNone/>
            </a:pPr>
            <a:r>
              <a:rPr lang="en-US" altLang="zh-CN" sz="2400" b="1" dirty="0">
                <a:latin typeface="+mn-ea"/>
              </a:rPr>
              <a:t>    CLARANS</a:t>
            </a:r>
            <a:r>
              <a:rPr lang="zh-CN" altLang="en-US" sz="2400" b="1" dirty="0">
                <a:latin typeface="+mn-ea"/>
              </a:rPr>
              <a:t>是分割方法中基于</a:t>
            </a:r>
            <a:r>
              <a:rPr lang="zh-CN" altLang="en-US" sz="2400" b="1" dirty="0">
                <a:solidFill>
                  <a:srgbClr val="FF0000"/>
                </a:solidFill>
                <a:latin typeface="+mn-ea"/>
              </a:rPr>
              <a:t>随机搜索</a:t>
            </a:r>
            <a:r>
              <a:rPr lang="zh-CN" altLang="en-US" sz="2400" b="1" dirty="0">
                <a:latin typeface="+mn-ea"/>
              </a:rPr>
              <a:t>的大型应用聚类算法。</a:t>
            </a:r>
            <a:r>
              <a:rPr lang="en-US" altLang="zh-CN" sz="2400" b="1" dirty="0">
                <a:latin typeface="+mn-ea"/>
              </a:rPr>
              <a:t>CLARANS</a:t>
            </a:r>
            <a:r>
              <a:rPr lang="zh-CN" altLang="en-US" sz="2400" b="1" dirty="0">
                <a:latin typeface="+mn-ea"/>
              </a:rPr>
              <a:t>算法没有在任一给定的时间局限于任一样本，而是在搜索的</a:t>
            </a:r>
            <a:r>
              <a:rPr lang="zh-CN" altLang="en-US" sz="2400" b="1" dirty="0">
                <a:solidFill>
                  <a:srgbClr val="FF0000"/>
                </a:solidFill>
                <a:latin typeface="+mn-ea"/>
              </a:rPr>
              <a:t>每一步都带一定随机性</a:t>
            </a:r>
            <a:r>
              <a:rPr lang="zh-CN" altLang="en-US" sz="2400" b="1" dirty="0">
                <a:latin typeface="+mn-ea"/>
              </a:rPr>
              <a:t>的选取一个样本。</a:t>
            </a:r>
            <a:endParaRPr lang="en-US" altLang="zh-CN" sz="2400" b="1" dirty="0">
              <a:latin typeface="+mn-ea"/>
            </a:endParaRPr>
          </a:p>
          <a:p>
            <a:pPr marL="0" indent="0">
              <a:lnSpc>
                <a:spcPct val="150000"/>
              </a:lnSpc>
              <a:buNone/>
            </a:pPr>
            <a:r>
              <a:rPr lang="en-US" altLang="zh-CN" sz="2400" b="1" dirty="0">
                <a:latin typeface="+mn-ea"/>
              </a:rPr>
              <a:t>    </a:t>
            </a:r>
            <a:r>
              <a:rPr lang="zh-CN" altLang="en-US" sz="2400" b="1" dirty="0">
                <a:solidFill>
                  <a:srgbClr val="FF0000"/>
                </a:solidFill>
                <a:latin typeface="+mn-ea"/>
              </a:rPr>
              <a:t>优点</a:t>
            </a:r>
            <a:r>
              <a:rPr lang="zh-CN" altLang="en-US" sz="2400" b="1" dirty="0">
                <a:latin typeface="+mn-ea"/>
              </a:rPr>
              <a:t>：</a:t>
            </a:r>
            <a:r>
              <a:rPr lang="en-US" altLang="zh-CN" sz="2400" b="1" dirty="0">
                <a:solidFill>
                  <a:srgbClr val="FF0000"/>
                </a:solidFill>
                <a:latin typeface="+mn-ea"/>
              </a:rPr>
              <a:t>1.</a:t>
            </a:r>
            <a:r>
              <a:rPr lang="zh-CN" altLang="en-US" sz="2400" b="1" dirty="0">
                <a:solidFill>
                  <a:srgbClr val="FF0000"/>
                </a:solidFill>
                <a:latin typeface="+mn-ea"/>
              </a:rPr>
              <a:t>改进聚类质量，</a:t>
            </a:r>
            <a:r>
              <a:rPr lang="en-US" altLang="zh-CN" sz="2400" b="1" dirty="0">
                <a:solidFill>
                  <a:srgbClr val="FF0000"/>
                </a:solidFill>
                <a:latin typeface="+mn-ea"/>
              </a:rPr>
              <a:t>2.</a:t>
            </a:r>
            <a:r>
              <a:rPr lang="zh-CN" altLang="en-US" sz="2400" b="1" dirty="0">
                <a:solidFill>
                  <a:srgbClr val="FF0000"/>
                </a:solidFill>
                <a:latin typeface="+mn-ea"/>
              </a:rPr>
              <a:t>拓展数据处理量的伸缩范围，具有较好的聚类效果。</a:t>
            </a:r>
            <a:endParaRPr lang="en-US" altLang="zh-CN" sz="2400" b="1" dirty="0">
              <a:solidFill>
                <a:srgbClr val="FF0000"/>
              </a:solidFill>
              <a:latin typeface="+mn-ea"/>
            </a:endParaRPr>
          </a:p>
          <a:p>
            <a:pPr marL="0" indent="0">
              <a:lnSpc>
                <a:spcPct val="150000"/>
              </a:lnSpc>
              <a:buNone/>
            </a:pPr>
            <a:r>
              <a:rPr lang="en-US" altLang="zh-CN" sz="2400" b="1" dirty="0">
                <a:latin typeface="+mn-ea"/>
              </a:rPr>
              <a:t>    </a:t>
            </a:r>
            <a:r>
              <a:rPr lang="zh-CN" altLang="en-US" sz="2400" b="1" dirty="0">
                <a:solidFill>
                  <a:srgbClr val="FF0000"/>
                </a:solidFill>
                <a:latin typeface="+mn-ea"/>
              </a:rPr>
              <a:t>不足</a:t>
            </a:r>
            <a:r>
              <a:rPr lang="zh-CN" altLang="en-US" sz="2400" b="1" dirty="0">
                <a:latin typeface="+mn-ea"/>
              </a:rPr>
              <a:t>：</a:t>
            </a:r>
            <a:r>
              <a:rPr lang="zh-CN" altLang="en-US" sz="2400" b="1" dirty="0">
                <a:solidFill>
                  <a:srgbClr val="FF0000"/>
                </a:solidFill>
                <a:latin typeface="+mn-ea"/>
              </a:rPr>
              <a:t>它的计算效率较低，且对数据输入顺序敏感，只能聚类凸状或球型边界。</a:t>
            </a:r>
            <a:endParaRPr lang="zh-CN" altLang="en-US" sz="2400" b="1" dirty="0">
              <a:solidFill>
                <a:srgbClr val="FF0000"/>
              </a:solidFill>
              <a:latin typeface="+mn-ea"/>
            </a:endParaRPr>
          </a:p>
          <a:p>
            <a:pPr marL="0" indent="0">
              <a:lnSpc>
                <a:spcPct val="150000"/>
              </a:lnSpc>
              <a:buNone/>
            </a:pPr>
            <a:endParaRPr lang="zh-CN" altLang="en-US" sz="2400" b="1" dirty="0">
              <a:latin typeface="+mn-ea"/>
            </a:endParaRPr>
          </a:p>
        </p:txBody>
      </p:sp>
    </p:spTree>
  </p:cSld>
  <p:clrMapOvr>
    <a:masterClrMapping/>
  </p:clrMapOvr>
  <p:transition>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476250"/>
            <a:ext cx="8229600" cy="5246688"/>
          </a:xfrm>
        </p:spPr>
        <p:txBody>
          <a:bodyPr/>
          <a:lstStyle/>
          <a:p>
            <a:pPr marL="0" indent="0">
              <a:lnSpc>
                <a:spcPct val="150000"/>
              </a:lnSpc>
              <a:buNone/>
              <a:defRPr/>
            </a:pPr>
            <a:r>
              <a:rPr lang="en-US" altLang="zh-CN" sz="4000" b="1" dirty="0"/>
              <a:t>	</a:t>
            </a:r>
            <a:r>
              <a:rPr lang="en-US" altLang="zh-CN" sz="3600" b="1" dirty="0"/>
              <a:t>	</a:t>
            </a:r>
            <a:r>
              <a:rPr lang="zh-CN" altLang="en-US" sz="3600" dirty="0">
                <a:ea typeface="黑体" panose="02010609060101010101" pitchFamily="49" charset="-122"/>
                <a:cs typeface="+mj-cs"/>
              </a:rPr>
              <a:t>第 </a:t>
            </a:r>
            <a:r>
              <a:rPr lang="en-US" altLang="zh-CN" sz="3600" dirty="0">
                <a:ea typeface="黑体" panose="02010609060101010101" pitchFamily="49" charset="-122"/>
                <a:cs typeface="+mj-cs"/>
              </a:rPr>
              <a:t>7 </a:t>
            </a:r>
            <a:r>
              <a:rPr lang="zh-CN" altLang="en-US" sz="3600" dirty="0">
                <a:ea typeface="黑体" panose="02010609060101010101" pitchFamily="49" charset="-122"/>
                <a:cs typeface="+mj-cs"/>
              </a:rPr>
              <a:t>章 聚类分析</a:t>
            </a:r>
            <a:endParaRPr lang="en-US" altLang="zh-CN" sz="3600" dirty="0">
              <a:ea typeface="黑体" panose="02010609060101010101" pitchFamily="49" charset="-122"/>
              <a:cs typeface="+mj-cs"/>
            </a:endParaRPr>
          </a:p>
          <a:p>
            <a:pPr>
              <a:defRPr/>
            </a:pPr>
            <a:r>
              <a:rPr lang="en-US" altLang="zh-CN" sz="2800" b="1" dirty="0">
                <a:solidFill>
                  <a:schemeClr val="accent3">
                    <a:lumMod val="65000"/>
                  </a:schemeClr>
                </a:solidFill>
                <a:ea typeface="宋体" panose="02010600030101010101" pitchFamily="2" charset="-122"/>
              </a:rPr>
              <a:t>7.1 </a:t>
            </a:r>
            <a:r>
              <a:rPr lang="zh-CN" altLang="en-US" sz="2800" b="1" dirty="0">
                <a:solidFill>
                  <a:schemeClr val="accent3">
                    <a:lumMod val="65000"/>
                  </a:schemeClr>
                </a:solidFill>
                <a:ea typeface="宋体" panose="02010600030101010101" pitchFamily="2" charset="-122"/>
              </a:rPr>
              <a:t>聚类分析概述</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7.2 </a:t>
            </a:r>
            <a:r>
              <a:rPr lang="zh-CN" altLang="en-US" sz="2800" b="1" dirty="0">
                <a:solidFill>
                  <a:schemeClr val="accent3">
                    <a:lumMod val="65000"/>
                  </a:schemeClr>
                </a:solidFill>
                <a:ea typeface="宋体" panose="02010600030101010101" pitchFamily="2" charset="-122"/>
              </a:rPr>
              <a:t>差异度的计算方法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7.3 </a:t>
            </a:r>
            <a:r>
              <a:rPr lang="zh-CN" altLang="en-US" sz="2800" b="1" dirty="0">
                <a:solidFill>
                  <a:schemeClr val="accent3">
                    <a:lumMod val="65000"/>
                  </a:schemeClr>
                </a:solidFill>
                <a:ea typeface="宋体" panose="02010600030101010101" pitchFamily="2" charset="-122"/>
              </a:rPr>
              <a:t>基于分割的聚类方法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ea typeface="宋体" panose="02010600030101010101" pitchFamily="2" charset="-122"/>
              </a:rPr>
              <a:t>7.4 </a:t>
            </a:r>
            <a:r>
              <a:rPr lang="zh-CN" altLang="en-US" sz="2800" b="1" dirty="0">
                <a:ea typeface="宋体" panose="02010600030101010101" pitchFamily="2" charset="-122"/>
              </a:rPr>
              <a:t>基于密度的聚类方法</a:t>
            </a:r>
            <a:endParaRPr lang="en-US" altLang="zh-CN" sz="2800" b="1" dirty="0">
              <a:ea typeface="宋体" panose="02010600030101010101" pitchFamily="2" charset="-122"/>
            </a:endParaRPr>
          </a:p>
          <a:p>
            <a:pPr lvl="1">
              <a:defRPr/>
            </a:pPr>
            <a:r>
              <a:rPr lang="en-US" altLang="zh-CN" sz="2400" b="1" dirty="0">
                <a:ea typeface="宋体" panose="02010600030101010101" pitchFamily="2" charset="-122"/>
              </a:rPr>
              <a:t>7.4.1 </a:t>
            </a:r>
            <a:r>
              <a:rPr lang="zh-CN" altLang="en-US" sz="2400" b="1" dirty="0">
                <a:ea typeface="宋体" panose="02010600030101010101" pitchFamily="2" charset="-122"/>
              </a:rPr>
              <a:t>基于密度的聚类方法描述</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7.4.2 DBSCAN</a:t>
            </a:r>
            <a:r>
              <a:rPr lang="zh-CN" altLang="en-US" sz="2400" b="1" dirty="0">
                <a:ea typeface="宋体" panose="02010600030101010101" pitchFamily="2" charset="-122"/>
              </a:rPr>
              <a:t>算法 </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7.4.3 OPTICS</a:t>
            </a:r>
            <a:r>
              <a:rPr lang="zh-CN" altLang="en-US" sz="2400" b="1" dirty="0">
                <a:ea typeface="宋体" panose="02010600030101010101" pitchFamily="2" charset="-122"/>
              </a:rPr>
              <a:t>算法</a:t>
            </a:r>
            <a:endParaRPr lang="zh-CN" altLang="en-US" sz="2400" b="1" dirty="0">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7.5 </a:t>
            </a:r>
            <a:r>
              <a:rPr lang="zh-CN" altLang="en-US" sz="2800" b="1" dirty="0">
                <a:solidFill>
                  <a:schemeClr val="accent3">
                    <a:lumMod val="65000"/>
                  </a:schemeClr>
                </a:solidFill>
                <a:ea typeface="宋体" panose="02010600030101010101" pitchFamily="2" charset="-122"/>
              </a:rPr>
              <a:t>谱聚类方法</a:t>
            </a:r>
            <a:endParaRPr lang="zh-CN" altLang="en-US"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7.6 ICA </a:t>
            </a:r>
            <a:r>
              <a:rPr lang="zh-CN" altLang="en-US" sz="2800" b="1" dirty="0">
                <a:solidFill>
                  <a:schemeClr val="accent3">
                    <a:lumMod val="65000"/>
                  </a:schemeClr>
                </a:solidFill>
                <a:ea typeface="宋体" panose="02010600030101010101" pitchFamily="2" charset="-122"/>
              </a:rPr>
              <a:t>聚类分析</a:t>
            </a:r>
            <a:endParaRPr lang="zh-CN" altLang="en-US" sz="2800" b="1" dirty="0">
              <a:solidFill>
                <a:schemeClr val="accent3">
                  <a:lumMod val="65000"/>
                </a:schemeClr>
              </a:solidFill>
              <a:ea typeface="宋体" panose="02010600030101010101" pitchFamily="2" charset="-122"/>
            </a:endParaRPr>
          </a:p>
          <a:p>
            <a:pPr>
              <a:lnSpc>
                <a:spcPct val="150000"/>
              </a:lnSpc>
              <a:defRPr/>
            </a:pPr>
            <a:endParaRPr lang="zh-CN" altLang="en-US" dirty="0"/>
          </a:p>
        </p:txBody>
      </p:sp>
    </p:spTree>
  </p:cSld>
  <p:clrMapOvr>
    <a:masterClrMapping/>
  </p:clrMapOvr>
  <p:transition>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7.4.1 </a:t>
            </a:r>
            <a:r>
              <a:rPr lang="zh-CN" altLang="en-US" sz="3200" b="1" dirty="0">
                <a:effectLst>
                  <a:outerShdw blurRad="38100" dist="38100" dir="2700000" algn="tl">
                    <a:srgbClr val="000000">
                      <a:alpha val="43137"/>
                    </a:srgbClr>
                  </a:outerShdw>
                </a:effectLst>
                <a:latin typeface="宋体" panose="02010600030101010101" pitchFamily="2" charset="-122"/>
              </a:rPr>
              <a:t>基于密度的聚类方法描述</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41987" name="内容占位符 2"/>
          <p:cNvSpPr>
            <a:spLocks noGrp="1"/>
          </p:cNvSpPr>
          <p:nvPr>
            <p:ph idx="1"/>
          </p:nvPr>
        </p:nvSpPr>
        <p:spPr>
          <a:xfrm>
            <a:off x="683568" y="1556792"/>
            <a:ext cx="7712075" cy="3886200"/>
          </a:xfrm>
        </p:spPr>
        <p:txBody>
          <a:bodyPr/>
          <a:lstStyle/>
          <a:p>
            <a:pPr marL="0" indent="0" algn="just">
              <a:buFont typeface="Wingdings" panose="05000000000000000000" pitchFamily="2" charset="2"/>
              <a:buNone/>
            </a:pPr>
            <a:r>
              <a:rPr lang="en-US" altLang="zh-CN" sz="2400" b="1" dirty="0"/>
              <a:t>       </a:t>
            </a:r>
            <a:r>
              <a:rPr lang="zh-CN" altLang="en-US" sz="2400" b="1" dirty="0"/>
              <a:t>分割式聚类算往往只能发现凸形的聚类簇，为了发现</a:t>
            </a:r>
            <a:r>
              <a:rPr lang="zh-CN" altLang="en-US" sz="2400" b="1" dirty="0">
                <a:solidFill>
                  <a:srgbClr val="FF0000"/>
                </a:solidFill>
              </a:rPr>
              <a:t>任意形状</a:t>
            </a:r>
            <a:r>
              <a:rPr lang="zh-CN" altLang="en-US" sz="2400" b="1" dirty="0"/>
              <a:t>的聚类结果，提出了</a:t>
            </a:r>
            <a:r>
              <a:rPr lang="zh-CN" altLang="en-US" sz="2400" b="1" dirty="0">
                <a:solidFill>
                  <a:srgbClr val="FF0000"/>
                </a:solidFill>
              </a:rPr>
              <a:t>基于密度的聚类方法</a:t>
            </a:r>
            <a:r>
              <a:rPr lang="zh-CN" altLang="en-US" sz="2400" b="1" dirty="0"/>
              <a:t>。这类方法将簇看作是数据空间中被低密度区域分割开的高密度对象区域。</a:t>
            </a:r>
            <a:endParaRPr lang="en-US" altLang="zh-CN" sz="2400" b="1" dirty="0"/>
          </a:p>
          <a:p>
            <a:pPr marL="0" indent="0" algn="just">
              <a:buNone/>
            </a:pPr>
            <a:r>
              <a:rPr lang="en-US" altLang="zh-CN" sz="2400" b="1" dirty="0"/>
              <a:t>       </a:t>
            </a:r>
            <a:r>
              <a:rPr lang="zh-CN" altLang="zh-CN" sz="2400" b="1" dirty="0"/>
              <a:t>基于密度聚类方法的主要思想是：只要</a:t>
            </a:r>
            <a:r>
              <a:rPr lang="en-US" altLang="zh-CN" sz="2400" b="1" dirty="0"/>
              <a:t>“</a:t>
            </a:r>
            <a:r>
              <a:rPr lang="zh-CN" altLang="zh-CN" sz="2400" b="1" dirty="0"/>
              <a:t>邻域</a:t>
            </a:r>
            <a:r>
              <a:rPr lang="en-US" altLang="zh-CN" sz="2400" b="1" dirty="0"/>
              <a:t>”</a:t>
            </a:r>
            <a:r>
              <a:rPr lang="zh-CN" altLang="zh-CN" sz="2400" b="1" dirty="0"/>
              <a:t>中的密度（对象或数据点的数目）超过某个</a:t>
            </a:r>
            <a:r>
              <a:rPr lang="zh-CN" altLang="zh-CN" sz="2400" b="1" dirty="0">
                <a:solidFill>
                  <a:srgbClr val="FF0000"/>
                </a:solidFill>
              </a:rPr>
              <a:t>阈值</a:t>
            </a:r>
            <a:r>
              <a:rPr lang="zh-CN" altLang="zh-CN" sz="2400" b="1" dirty="0"/>
              <a:t>，就继续增长给定的簇。也就是说，对给定簇中的每个数据点，在给定半径的邻域中</a:t>
            </a:r>
            <a:r>
              <a:rPr lang="zh-CN" altLang="zh-CN" sz="2400" b="1" dirty="0">
                <a:solidFill>
                  <a:srgbClr val="FF0000"/>
                </a:solidFill>
              </a:rPr>
              <a:t>必须至少包括最少数目的点</a:t>
            </a:r>
            <a:r>
              <a:rPr lang="zh-CN" altLang="zh-CN" sz="2400" b="1" dirty="0"/>
              <a:t>。这样的方法可以用来过滤噪声或离群点，从而发现任意形状的簇。</a:t>
            </a:r>
            <a:endParaRPr lang="zh-CN" altLang="zh-CN" sz="2400" b="1" dirty="0"/>
          </a:p>
          <a:p>
            <a:pPr marL="0" indent="0" algn="just">
              <a:buNone/>
            </a:pPr>
            <a:endParaRPr lang="zh-CN" altLang="en-US" sz="2400" b="1" dirty="0"/>
          </a:p>
          <a:p>
            <a:pPr marL="0" indent="0" algn="just">
              <a:buFont typeface="Wingdings" panose="05000000000000000000" pitchFamily="2" charset="2"/>
              <a:buNone/>
            </a:pPr>
            <a:endParaRPr lang="zh-CN" altLang="en-US" sz="2400" b="1" dirty="0"/>
          </a:p>
        </p:txBody>
      </p:sp>
    </p:spTree>
  </p:cSld>
  <p:clrMapOvr>
    <a:masterClrMapping/>
  </p:clrMapOvr>
  <p:transition>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en-US" altLang="zh-CN" sz="3200" b="1" dirty="0">
                <a:solidFill>
                  <a:schemeClr val="tx1">
                    <a:lumMod val="85000"/>
                    <a:lumOff val="15000"/>
                  </a:schemeClr>
                </a:solidFill>
                <a:effectLst>
                  <a:outerShdw blurRad="38100" dist="38100" dir="2700000" algn="tl">
                    <a:srgbClr val="000000">
                      <a:alpha val="43137"/>
                    </a:srgbClr>
                  </a:outerShdw>
                </a:effectLst>
                <a:latin typeface="宋体" panose="02010600030101010101" pitchFamily="2" charset="-122"/>
              </a:rPr>
              <a:t>7.4.2 </a:t>
            </a:r>
            <a:r>
              <a:rPr lang="en-US" altLang="zh-CN" sz="3200" b="1" dirty="0">
                <a:solidFill>
                  <a:schemeClr val="tx1">
                    <a:lumMod val="85000"/>
                    <a:lumOff val="15000"/>
                  </a:schemeClr>
                </a:solidFill>
                <a:effectLst>
                  <a:outerShdw blurRad="38100" dist="38100" dir="2700000" algn="tl">
                    <a:srgbClr val="000000">
                      <a:alpha val="43137"/>
                    </a:srgbClr>
                  </a:outerShdw>
                </a:effectLst>
                <a:latin typeface="+mn-ea"/>
              </a:rPr>
              <a:t>DBSCAN</a:t>
            </a:r>
            <a:r>
              <a:rPr lang="zh-CN" altLang="en-US" sz="3200" b="1" dirty="0">
                <a:solidFill>
                  <a:schemeClr val="tx1">
                    <a:lumMod val="85000"/>
                    <a:lumOff val="15000"/>
                  </a:schemeClr>
                </a:solidFill>
                <a:effectLst>
                  <a:outerShdw blurRad="38100" dist="38100" dir="2700000" algn="tl">
                    <a:srgbClr val="000000">
                      <a:alpha val="43137"/>
                    </a:srgbClr>
                  </a:outerShdw>
                </a:effectLst>
                <a:latin typeface="+mn-ea"/>
              </a:rPr>
              <a:t>算法 </a:t>
            </a:r>
            <a:br>
              <a:rPr lang="zh-CN" altLang="en-US" sz="3200" b="1" dirty="0">
                <a:effectLst>
                  <a:outerShdw blurRad="38100" dist="38100" dir="2700000" algn="tl">
                    <a:srgbClr val="000000">
                      <a:alpha val="43137"/>
                    </a:srgbClr>
                  </a:outerShdw>
                </a:effectLst>
                <a:latin typeface="+mn-ea"/>
              </a:rPr>
            </a:br>
            <a:endParaRPr lang="zh-CN" altLang="en-US" sz="32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57200" y="1412875"/>
            <a:ext cx="8229600" cy="3886200"/>
          </a:xfrm>
        </p:spPr>
        <p:txBody>
          <a:bodyPr/>
          <a:lstStyle/>
          <a:p>
            <a:pPr marL="0" indent="0">
              <a:lnSpc>
                <a:spcPct val="150000"/>
              </a:lnSpc>
              <a:buFont typeface="Wingdings" panose="05000000000000000000" pitchFamily="2" charset="2"/>
              <a:buNone/>
              <a:defRPr/>
            </a:pPr>
            <a:r>
              <a:rPr lang="en-US" altLang="zh-CN" sz="2400" b="1" dirty="0">
                <a:solidFill>
                  <a:srgbClr val="FF0000"/>
                </a:solidFill>
                <a:latin typeface="+mn-ea"/>
              </a:rPr>
              <a:t>    DBSCAN</a:t>
            </a:r>
            <a:r>
              <a:rPr lang="zh-CN" altLang="en-US" sz="2400" b="1" dirty="0">
                <a:solidFill>
                  <a:srgbClr val="FF0000"/>
                </a:solidFill>
                <a:latin typeface="+mn-ea"/>
              </a:rPr>
              <a:t>算法</a:t>
            </a:r>
            <a:r>
              <a:rPr lang="zh-CN" altLang="en-US" sz="2400" b="1" dirty="0">
                <a:latin typeface="+mn-ea"/>
              </a:rPr>
              <a:t>是一种基于</a:t>
            </a:r>
            <a:r>
              <a:rPr lang="zh-CN" altLang="en-US" sz="2400" b="1" dirty="0">
                <a:solidFill>
                  <a:srgbClr val="FF0000"/>
                </a:solidFill>
                <a:latin typeface="+mn-ea"/>
              </a:rPr>
              <a:t>高密度联通区域</a:t>
            </a:r>
            <a:r>
              <a:rPr lang="zh-CN" altLang="en-US" sz="2400" b="1" dirty="0">
                <a:latin typeface="+mn-ea"/>
              </a:rPr>
              <a:t>的聚类算法，它将类簇定义为高密度相连点的最大集合。它本身</a:t>
            </a:r>
            <a:r>
              <a:rPr lang="zh-CN" altLang="en-US" sz="2400" b="1" dirty="0">
                <a:solidFill>
                  <a:srgbClr val="FF0000"/>
                </a:solidFill>
                <a:latin typeface="+mn-ea"/>
              </a:rPr>
              <a:t>对噪声不敏感</a:t>
            </a:r>
            <a:r>
              <a:rPr lang="zh-CN" altLang="en-US" sz="2400" b="1" dirty="0">
                <a:latin typeface="+mn-ea"/>
              </a:rPr>
              <a:t>，并且</a:t>
            </a:r>
            <a:r>
              <a:rPr lang="zh-CN" altLang="en-US" sz="2400" b="1" dirty="0">
                <a:solidFill>
                  <a:srgbClr val="FF0000"/>
                </a:solidFill>
                <a:latin typeface="+mn-ea"/>
              </a:rPr>
              <a:t>能发现任意形状的类簇</a:t>
            </a:r>
            <a:r>
              <a:rPr lang="zh-CN" altLang="en-US" sz="2400" b="1" dirty="0">
                <a:latin typeface="+mn-ea"/>
              </a:rPr>
              <a:t>。</a:t>
            </a:r>
            <a:endParaRPr lang="en-US" altLang="zh-CN" sz="2400" b="1" dirty="0">
              <a:latin typeface="+mn-ea"/>
            </a:endParaRPr>
          </a:p>
          <a:p>
            <a:pPr marL="0" indent="0">
              <a:lnSpc>
                <a:spcPct val="150000"/>
              </a:lnSpc>
              <a:buNone/>
              <a:defRPr/>
            </a:pPr>
            <a:r>
              <a:rPr lang="zh-CN" altLang="en-US" sz="2400" b="1" dirty="0">
                <a:latin typeface="+mn-ea"/>
              </a:rPr>
              <a:t>    基本思想为：如果一个对象在它</a:t>
            </a:r>
            <a:r>
              <a:rPr lang="zh-CN" altLang="en-US" sz="2400" b="1" dirty="0">
                <a:solidFill>
                  <a:srgbClr val="FF0000"/>
                </a:solidFill>
                <a:latin typeface="+mn-ea"/>
              </a:rPr>
              <a:t>半径为</a:t>
            </a:r>
            <a:r>
              <a:rPr lang="en-US" altLang="zh-CN" sz="2400" b="1" dirty="0">
                <a:solidFill>
                  <a:srgbClr val="FF0000"/>
                </a:solidFill>
                <a:latin typeface="+mn-ea"/>
              </a:rPr>
              <a:t>ℇ</a:t>
            </a:r>
            <a:r>
              <a:rPr lang="zh-CN" altLang="en-US" sz="2400" b="1" dirty="0">
                <a:solidFill>
                  <a:srgbClr val="FF0000"/>
                </a:solidFill>
                <a:latin typeface="+mn-ea"/>
              </a:rPr>
              <a:t>的邻域</a:t>
            </a:r>
            <a:r>
              <a:rPr lang="zh-CN" altLang="en-US" sz="2400" b="1" dirty="0">
                <a:latin typeface="+mn-ea"/>
              </a:rPr>
              <a:t>中</a:t>
            </a:r>
            <a:r>
              <a:rPr lang="zh-CN" altLang="en-US" sz="2400" b="1" dirty="0">
                <a:solidFill>
                  <a:srgbClr val="FF0000"/>
                </a:solidFill>
                <a:latin typeface="+mn-ea"/>
              </a:rPr>
              <a:t>至少包含有</a:t>
            </a:r>
            <a:r>
              <a:rPr lang="en-US" altLang="zh-CN" sz="2400" b="1" i="1" dirty="0" err="1">
                <a:solidFill>
                  <a:srgbClr val="FF0000"/>
                </a:solidFill>
                <a:latin typeface="+mn-ea"/>
              </a:rPr>
              <a:t>MinPts</a:t>
            </a:r>
            <a:r>
              <a:rPr lang="zh-CN" altLang="en-US" sz="2400" b="1" dirty="0">
                <a:solidFill>
                  <a:srgbClr val="FF0000"/>
                </a:solidFill>
                <a:latin typeface="+mn-ea"/>
              </a:rPr>
              <a:t>个对象</a:t>
            </a:r>
            <a:r>
              <a:rPr lang="zh-CN" altLang="en-US" sz="2400" b="1" dirty="0">
                <a:latin typeface="+mn-ea"/>
              </a:rPr>
              <a:t>，那么该区域被认为是</a:t>
            </a:r>
            <a:r>
              <a:rPr lang="zh-CN" altLang="en-US" sz="2400" b="1" dirty="0">
                <a:solidFill>
                  <a:srgbClr val="FF0000"/>
                </a:solidFill>
                <a:latin typeface="+mn-ea"/>
              </a:rPr>
              <a:t>密集</a:t>
            </a:r>
            <a:r>
              <a:rPr lang="zh-CN" altLang="en-US" sz="2400" b="1" dirty="0">
                <a:latin typeface="+mn-ea"/>
              </a:rPr>
              <a:t>的。为了明确这样的密集区域，该算法涉及到有关密度的一系列定义，进而根据这些定义来确定密集区域，即确定各个类并隔离出异常值。</a:t>
            </a:r>
            <a:endParaRPr lang="en-US" altLang="zh-CN" sz="2400" b="1" dirty="0">
              <a:latin typeface="+mn-ea"/>
            </a:endParaRPr>
          </a:p>
          <a:p>
            <a:pPr marL="0" indent="0">
              <a:buFont typeface="Wingdings" panose="05000000000000000000" pitchFamily="2" charset="2"/>
              <a:buNone/>
              <a:defRPr/>
            </a:pPr>
            <a:endParaRPr lang="zh-CN" altLang="en-US" b="1" dirty="0"/>
          </a:p>
        </p:txBody>
      </p:sp>
    </p:spTree>
  </p:cSld>
  <p:clrMapOvr>
    <a:masterClrMapping/>
  </p:clrMapOvr>
  <p:transition>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7504" y="1268760"/>
            <a:ext cx="8640960" cy="5966505"/>
          </a:xfrm>
          <a:prstGeom prst="rect">
            <a:avLst/>
          </a:prstGeom>
        </p:spPr>
        <p:txBody>
          <a:bodyPr wrap="square">
            <a:spAutoFit/>
          </a:bodyPr>
          <a:lstStyle/>
          <a:p>
            <a:pPr marL="800100" lvl="1" indent="-342900" algn="just">
              <a:lnSpc>
                <a:spcPts val="3000"/>
              </a:lnSpc>
              <a:buClrTx/>
              <a:buFont typeface="Wingdings" panose="05000000000000000000" pitchFamily="2" charset="2"/>
              <a:buChar char="Ø"/>
              <a:defRPr/>
            </a:pPr>
            <a:r>
              <a:rPr lang="en-US" altLang="zh-CN" sz="2400" b="1" dirty="0">
                <a:solidFill>
                  <a:srgbClr val="FF0000"/>
                </a:solidFill>
                <a:latin typeface="+mn-ea"/>
                <a:ea typeface="+mn-ea"/>
              </a:rPr>
              <a:t>ℇ</a:t>
            </a:r>
            <a:r>
              <a:rPr lang="zh-CN" altLang="en-US" sz="2400" b="1" dirty="0">
                <a:solidFill>
                  <a:srgbClr val="FF0000"/>
                </a:solidFill>
                <a:latin typeface="+mn-ea"/>
                <a:ea typeface="+mn-ea"/>
              </a:rPr>
              <a:t>邻域</a:t>
            </a:r>
            <a:r>
              <a:rPr lang="zh-CN" altLang="en-US" sz="2400" b="1" dirty="0">
                <a:latin typeface="+mn-ea"/>
                <a:ea typeface="+mn-ea"/>
              </a:rPr>
              <a:t>：对于一个给定的具体对象，其</a:t>
            </a:r>
            <a:r>
              <a:rPr lang="zh-CN" altLang="en-US" sz="2400" b="1" dirty="0">
                <a:solidFill>
                  <a:srgbClr val="FF0000"/>
                </a:solidFill>
                <a:latin typeface="+mn-ea"/>
                <a:ea typeface="+mn-ea"/>
              </a:rPr>
              <a:t>半径为</a:t>
            </a:r>
            <a:r>
              <a:rPr lang="en-US" altLang="zh-CN" sz="2400" b="1" dirty="0">
                <a:solidFill>
                  <a:srgbClr val="FF0000"/>
                </a:solidFill>
                <a:latin typeface="+mn-ea"/>
                <a:ea typeface="+mn-ea"/>
              </a:rPr>
              <a:t>ℇ</a:t>
            </a:r>
            <a:r>
              <a:rPr lang="zh-CN" altLang="en-US" sz="2400" b="1" dirty="0">
                <a:solidFill>
                  <a:srgbClr val="FF0000"/>
                </a:solidFill>
                <a:latin typeface="+mn-ea"/>
                <a:ea typeface="+mn-ea"/>
              </a:rPr>
              <a:t>的邻域</a:t>
            </a:r>
            <a:r>
              <a:rPr lang="zh-CN" altLang="en-US" sz="2400" b="1" dirty="0">
                <a:latin typeface="+mn-ea"/>
                <a:ea typeface="+mn-ea"/>
              </a:rPr>
              <a:t>称为该对象的</a:t>
            </a:r>
            <a:r>
              <a:rPr lang="en-US" altLang="zh-CN" sz="2400" b="1" dirty="0">
                <a:latin typeface="+mn-ea"/>
                <a:ea typeface="+mn-ea"/>
              </a:rPr>
              <a:t>ℇ-</a:t>
            </a:r>
            <a:r>
              <a:rPr lang="zh-CN" altLang="en-US" sz="2400" b="1" dirty="0">
                <a:latin typeface="+mn-ea"/>
                <a:ea typeface="+mn-ea"/>
              </a:rPr>
              <a:t>邻域。</a:t>
            </a:r>
            <a:endParaRPr lang="en-US" altLang="zh-CN" sz="2400" b="1" dirty="0">
              <a:latin typeface="+mn-ea"/>
              <a:ea typeface="+mn-ea"/>
            </a:endParaRPr>
          </a:p>
          <a:p>
            <a:pPr marL="800100" lvl="1" indent="-342900" algn="just">
              <a:lnSpc>
                <a:spcPts val="3000"/>
              </a:lnSpc>
              <a:buClrTx/>
              <a:buFont typeface="Wingdings" panose="05000000000000000000" pitchFamily="2" charset="2"/>
              <a:buChar char="Ø"/>
              <a:defRPr/>
            </a:pPr>
            <a:r>
              <a:rPr lang="zh-CN" altLang="en-US" sz="2400" b="1" dirty="0">
                <a:solidFill>
                  <a:srgbClr val="FF0000"/>
                </a:solidFill>
                <a:latin typeface="+mn-ea"/>
                <a:ea typeface="+mn-ea"/>
              </a:rPr>
              <a:t>核心对象</a:t>
            </a:r>
            <a:r>
              <a:rPr lang="zh-CN" altLang="en-US" sz="2400" b="1" dirty="0">
                <a:latin typeface="+mn-ea"/>
                <a:ea typeface="+mn-ea"/>
              </a:rPr>
              <a:t>：对于一个对象，如果在其</a:t>
            </a:r>
            <a:r>
              <a:rPr lang="en-US" altLang="zh-CN" sz="2400" b="1" dirty="0">
                <a:solidFill>
                  <a:srgbClr val="FF0000"/>
                </a:solidFill>
                <a:latin typeface="+mn-ea"/>
                <a:ea typeface="+mn-ea"/>
              </a:rPr>
              <a:t>ℇ-</a:t>
            </a:r>
            <a:r>
              <a:rPr lang="zh-CN" altLang="en-US" sz="2400" b="1" dirty="0">
                <a:solidFill>
                  <a:srgbClr val="FF0000"/>
                </a:solidFill>
                <a:latin typeface="+mn-ea"/>
                <a:ea typeface="+mn-ea"/>
              </a:rPr>
              <a:t>邻域内至少包含有</a:t>
            </a:r>
            <a:r>
              <a:rPr lang="en-US" altLang="zh-CN" sz="2400" b="1" i="1" dirty="0" err="1">
                <a:solidFill>
                  <a:srgbClr val="FF0000"/>
                </a:solidFill>
                <a:latin typeface="+mn-ea"/>
                <a:ea typeface="+mn-ea"/>
              </a:rPr>
              <a:t>MinPts</a:t>
            </a:r>
            <a:r>
              <a:rPr lang="zh-CN" altLang="en-US" sz="2400" b="1" dirty="0">
                <a:solidFill>
                  <a:srgbClr val="FF0000"/>
                </a:solidFill>
                <a:latin typeface="+mn-ea"/>
                <a:ea typeface="+mn-ea"/>
              </a:rPr>
              <a:t>个对象</a:t>
            </a:r>
            <a:r>
              <a:rPr lang="en-US" altLang="zh-CN" sz="2400" b="1" dirty="0">
                <a:latin typeface="+mn-ea"/>
                <a:ea typeface="+mn-ea"/>
              </a:rPr>
              <a:t>,</a:t>
            </a:r>
            <a:r>
              <a:rPr lang="zh-CN" altLang="en-US" sz="2400" b="1" dirty="0">
                <a:latin typeface="+mn-ea"/>
                <a:ea typeface="+mn-ea"/>
              </a:rPr>
              <a:t>那么该对象称为核心对象。</a:t>
            </a:r>
            <a:endParaRPr lang="en-US" altLang="zh-CN" sz="2400" b="1" dirty="0">
              <a:latin typeface="+mn-ea"/>
              <a:ea typeface="+mn-ea"/>
            </a:endParaRPr>
          </a:p>
          <a:p>
            <a:pPr marL="800100" lvl="1" indent="-342900" algn="just">
              <a:lnSpc>
                <a:spcPts val="3000"/>
              </a:lnSpc>
              <a:buClrTx/>
              <a:buFont typeface="Wingdings" panose="05000000000000000000" pitchFamily="2" charset="2"/>
              <a:buChar char="Ø"/>
              <a:defRPr/>
            </a:pPr>
            <a:r>
              <a:rPr lang="zh-CN" altLang="en-US" sz="2400" b="1" dirty="0">
                <a:solidFill>
                  <a:srgbClr val="FF0000"/>
                </a:solidFill>
                <a:latin typeface="+mn-ea"/>
                <a:ea typeface="+mn-ea"/>
              </a:rPr>
              <a:t>直接密度可达</a:t>
            </a:r>
            <a:r>
              <a:rPr lang="zh-CN" altLang="en-US" sz="2400" b="1" dirty="0">
                <a:latin typeface="+mn-ea"/>
                <a:ea typeface="+mn-ea"/>
              </a:rPr>
              <a:t>：在所给定的对象集</a:t>
            </a:r>
            <a:r>
              <a:rPr lang="en-US" altLang="zh-CN" sz="2400" b="1" dirty="0">
                <a:latin typeface="+mn-ea"/>
                <a:ea typeface="+mn-ea"/>
              </a:rPr>
              <a:t>D</a:t>
            </a:r>
            <a:r>
              <a:rPr lang="zh-CN" altLang="en-US" sz="2400" b="1" dirty="0">
                <a:latin typeface="+mn-ea"/>
                <a:ea typeface="+mn-ea"/>
              </a:rPr>
              <a:t>中，对于参数</a:t>
            </a:r>
            <a:r>
              <a:rPr lang="en-US" altLang="zh-CN" sz="2400" b="1" dirty="0">
                <a:latin typeface="+mn-ea"/>
                <a:ea typeface="+mn-ea"/>
              </a:rPr>
              <a:t>ℇ</a:t>
            </a:r>
            <a:r>
              <a:rPr lang="zh-CN" altLang="en-US" sz="2400" b="1" dirty="0">
                <a:latin typeface="+mn-ea"/>
                <a:ea typeface="+mn-ea"/>
              </a:rPr>
              <a:t>和</a:t>
            </a:r>
            <a:r>
              <a:rPr lang="en-US" altLang="zh-CN" sz="2400" b="1" i="1" dirty="0" err="1">
                <a:latin typeface="+mn-ea"/>
                <a:ea typeface="+mn-ea"/>
              </a:rPr>
              <a:t>MinPts</a:t>
            </a:r>
            <a:r>
              <a:rPr lang="zh-CN" altLang="en-US" sz="2400" b="1" dirty="0">
                <a:latin typeface="+mn-ea"/>
                <a:ea typeface="+mn-ea"/>
              </a:rPr>
              <a:t>，如果其中</a:t>
            </a:r>
            <a:r>
              <a:rPr lang="en-US" altLang="zh-CN" sz="2400" b="1" dirty="0">
                <a:latin typeface="+mn-ea"/>
                <a:ea typeface="+mn-ea"/>
              </a:rPr>
              <a:t>q</a:t>
            </a:r>
            <a:r>
              <a:rPr lang="zh-CN" altLang="en-US" sz="2400" b="1" dirty="0">
                <a:latin typeface="+mn-ea"/>
                <a:ea typeface="+mn-ea"/>
              </a:rPr>
              <a:t>是一个核心对象，</a:t>
            </a:r>
            <a:r>
              <a:rPr lang="zh-CN" altLang="en-US" sz="2400" b="1" dirty="0">
                <a:solidFill>
                  <a:srgbClr val="FF0000"/>
                </a:solidFill>
                <a:latin typeface="+mn-ea"/>
                <a:ea typeface="+mn-ea"/>
              </a:rPr>
              <a:t>对象</a:t>
            </a:r>
            <a:r>
              <a:rPr lang="en-US" altLang="zh-CN" sz="2400" b="1" dirty="0">
                <a:solidFill>
                  <a:srgbClr val="FF0000"/>
                </a:solidFill>
                <a:latin typeface="+mn-ea"/>
                <a:ea typeface="+mn-ea"/>
              </a:rPr>
              <a:t>p</a:t>
            </a:r>
            <a:r>
              <a:rPr lang="zh-CN" altLang="en-US" sz="2400" b="1" dirty="0">
                <a:solidFill>
                  <a:srgbClr val="FF0000"/>
                </a:solidFill>
                <a:latin typeface="+mn-ea"/>
                <a:ea typeface="+mn-ea"/>
              </a:rPr>
              <a:t>在</a:t>
            </a:r>
            <a:r>
              <a:rPr lang="en-US" altLang="zh-CN" sz="2400" b="1" dirty="0">
                <a:solidFill>
                  <a:srgbClr val="FF0000"/>
                </a:solidFill>
                <a:latin typeface="+mn-ea"/>
                <a:ea typeface="+mn-ea"/>
              </a:rPr>
              <a:t>q</a:t>
            </a:r>
            <a:r>
              <a:rPr lang="zh-CN" altLang="en-US" sz="2400" b="1" dirty="0">
                <a:solidFill>
                  <a:srgbClr val="FF0000"/>
                </a:solidFill>
                <a:latin typeface="+mn-ea"/>
                <a:ea typeface="+mn-ea"/>
              </a:rPr>
              <a:t>的</a:t>
            </a:r>
            <a:r>
              <a:rPr lang="en-US" altLang="zh-CN" sz="2400" b="1" dirty="0">
                <a:solidFill>
                  <a:srgbClr val="FF0000"/>
                </a:solidFill>
                <a:latin typeface="+mn-ea"/>
                <a:ea typeface="+mn-ea"/>
              </a:rPr>
              <a:t>ℇ-</a:t>
            </a:r>
            <a:r>
              <a:rPr lang="zh-CN" altLang="en-US" sz="2400" b="1" dirty="0">
                <a:solidFill>
                  <a:srgbClr val="FF0000"/>
                </a:solidFill>
                <a:latin typeface="+mn-ea"/>
                <a:ea typeface="+mn-ea"/>
              </a:rPr>
              <a:t>邻域内</a:t>
            </a:r>
            <a:r>
              <a:rPr lang="zh-CN" altLang="en-US" sz="2400" b="1" dirty="0">
                <a:latin typeface="+mn-ea"/>
                <a:ea typeface="+mn-ea"/>
              </a:rPr>
              <a:t>，那么称对象</a:t>
            </a:r>
            <a:r>
              <a:rPr lang="en-US" altLang="zh-CN" sz="2400" b="1" dirty="0">
                <a:latin typeface="+mn-ea"/>
                <a:ea typeface="+mn-ea"/>
              </a:rPr>
              <a:t>p</a:t>
            </a:r>
            <a:r>
              <a:rPr lang="zh-CN" altLang="en-US" sz="2400" b="1" dirty="0">
                <a:latin typeface="+mn-ea"/>
                <a:ea typeface="+mn-ea"/>
              </a:rPr>
              <a:t>为从对象</a:t>
            </a:r>
            <a:r>
              <a:rPr lang="en-US" altLang="zh-CN" sz="2400" b="1" dirty="0">
                <a:latin typeface="+mn-ea"/>
                <a:ea typeface="+mn-ea"/>
              </a:rPr>
              <a:t>q</a:t>
            </a:r>
            <a:r>
              <a:rPr lang="zh-CN" altLang="en-US" sz="2400" b="1" dirty="0">
                <a:latin typeface="+mn-ea"/>
                <a:ea typeface="+mn-ea"/>
              </a:rPr>
              <a:t>是直接密度可达的。</a:t>
            </a:r>
            <a:endParaRPr lang="en-US" altLang="zh-CN" sz="2400" b="1" dirty="0">
              <a:latin typeface="+mn-ea"/>
              <a:ea typeface="+mn-ea"/>
            </a:endParaRPr>
          </a:p>
          <a:p>
            <a:pPr marL="800100" lvl="1" indent="-342900" algn="just">
              <a:lnSpc>
                <a:spcPts val="3000"/>
              </a:lnSpc>
              <a:buClrTx/>
              <a:buFont typeface="Wingdings" panose="05000000000000000000" pitchFamily="2" charset="2"/>
              <a:buChar char="Ø"/>
              <a:defRPr/>
            </a:pPr>
            <a:r>
              <a:rPr lang="zh-CN" altLang="en-US" sz="2400" b="1" dirty="0">
                <a:solidFill>
                  <a:srgbClr val="FF0000"/>
                </a:solidFill>
                <a:latin typeface="+mn-ea"/>
                <a:ea typeface="+mn-ea"/>
              </a:rPr>
              <a:t>密度可达</a:t>
            </a:r>
            <a:r>
              <a:rPr lang="zh-CN" altLang="en-US" sz="2400" b="1" dirty="0">
                <a:latin typeface="+mn-ea"/>
                <a:ea typeface="+mn-ea"/>
              </a:rPr>
              <a:t>：在给定的对象集</a:t>
            </a:r>
            <a:r>
              <a:rPr lang="en-US" altLang="zh-CN" sz="2400" b="1" dirty="0">
                <a:latin typeface="+mn-ea"/>
                <a:ea typeface="+mn-ea"/>
              </a:rPr>
              <a:t>D</a:t>
            </a:r>
            <a:r>
              <a:rPr lang="zh-CN" altLang="en-US" sz="2400" b="1" dirty="0">
                <a:latin typeface="+mn-ea"/>
                <a:ea typeface="+mn-ea"/>
              </a:rPr>
              <a:t>中</a:t>
            </a:r>
            <a:r>
              <a:rPr lang="en-US" altLang="zh-CN" sz="2400" b="1" dirty="0">
                <a:latin typeface="+mn-ea"/>
                <a:ea typeface="+mn-ea"/>
              </a:rPr>
              <a:t>,</a:t>
            </a:r>
            <a:r>
              <a:rPr lang="zh-CN" altLang="en-US" sz="2400" b="1" dirty="0">
                <a:latin typeface="+mn-ea"/>
                <a:ea typeface="+mn-ea"/>
              </a:rPr>
              <a:t>对于参数</a:t>
            </a:r>
            <a:r>
              <a:rPr lang="en-US" altLang="zh-CN" sz="2400" b="1" dirty="0">
                <a:latin typeface="+mn-ea"/>
                <a:ea typeface="+mn-ea"/>
              </a:rPr>
              <a:t>ℇ</a:t>
            </a:r>
            <a:r>
              <a:rPr lang="zh-CN" altLang="en-US" sz="2400" b="1" dirty="0">
                <a:latin typeface="+mn-ea"/>
                <a:ea typeface="+mn-ea"/>
              </a:rPr>
              <a:t>和</a:t>
            </a:r>
            <a:r>
              <a:rPr lang="en-US" altLang="zh-CN" sz="2400" b="1" dirty="0" err="1">
                <a:latin typeface="+mn-ea"/>
                <a:ea typeface="+mn-ea"/>
              </a:rPr>
              <a:t>MinPts</a:t>
            </a:r>
            <a:r>
              <a:rPr lang="en-US" altLang="zh-CN" sz="2400" b="1" dirty="0">
                <a:latin typeface="+mn-ea"/>
                <a:ea typeface="+mn-ea"/>
              </a:rPr>
              <a:t>,</a:t>
            </a:r>
            <a:r>
              <a:rPr lang="zh-CN" altLang="en-US" sz="2400" b="1" dirty="0">
                <a:latin typeface="+mn-ea"/>
                <a:ea typeface="+mn-ea"/>
              </a:rPr>
              <a:t>如果存在对象</a:t>
            </a:r>
            <a:r>
              <a:rPr lang="en-US" altLang="zh-CN" sz="2400" b="1" dirty="0">
                <a:latin typeface="+mn-ea"/>
                <a:ea typeface="+mn-ea"/>
              </a:rPr>
              <a:t>p</a:t>
            </a:r>
            <a:r>
              <a:rPr lang="en-US" altLang="zh-CN" sz="2400" b="1" baseline="-25000" dirty="0">
                <a:latin typeface="+mn-ea"/>
                <a:ea typeface="+mn-ea"/>
              </a:rPr>
              <a:t>1</a:t>
            </a:r>
            <a:r>
              <a:rPr lang="en-US" altLang="zh-CN" sz="2400" b="1" dirty="0">
                <a:latin typeface="+mn-ea"/>
                <a:ea typeface="+mn-ea"/>
              </a:rPr>
              <a:t>,p</a:t>
            </a:r>
            <a:r>
              <a:rPr lang="en-US" altLang="zh-CN" sz="2400" b="1" baseline="-25000" dirty="0">
                <a:latin typeface="+mn-ea"/>
                <a:ea typeface="+mn-ea"/>
              </a:rPr>
              <a:t>2</a:t>
            </a:r>
            <a:r>
              <a:rPr lang="en-US" altLang="zh-CN" sz="2400" b="1" dirty="0">
                <a:latin typeface="+mn-ea"/>
                <a:ea typeface="+mn-ea"/>
              </a:rPr>
              <a:t>,…,p</a:t>
            </a:r>
            <a:r>
              <a:rPr lang="en-US" altLang="zh-CN" sz="2400" b="1" baseline="-25000" dirty="0">
                <a:latin typeface="+mn-ea"/>
                <a:ea typeface="+mn-ea"/>
              </a:rPr>
              <a:t>n</a:t>
            </a:r>
            <a:r>
              <a:rPr lang="en-US" altLang="zh-CN" sz="2400" b="1" dirty="0">
                <a:latin typeface="+mn-ea"/>
                <a:ea typeface="+mn-ea"/>
              </a:rPr>
              <a:t>,p</a:t>
            </a:r>
            <a:r>
              <a:rPr lang="en-US" altLang="zh-CN" sz="2400" b="1" baseline="-25000" dirty="0">
                <a:latin typeface="+mn-ea"/>
                <a:ea typeface="+mn-ea"/>
              </a:rPr>
              <a:t>1</a:t>
            </a:r>
            <a:r>
              <a:rPr lang="en-US" altLang="zh-CN" sz="2400" b="1" dirty="0">
                <a:latin typeface="+mn-ea"/>
                <a:ea typeface="+mn-ea"/>
              </a:rPr>
              <a:t>=q,p</a:t>
            </a:r>
            <a:r>
              <a:rPr lang="en-US" altLang="zh-CN" sz="2400" b="1" baseline="-25000" dirty="0">
                <a:latin typeface="+mn-ea"/>
                <a:ea typeface="+mn-ea"/>
              </a:rPr>
              <a:t>n</a:t>
            </a:r>
            <a:r>
              <a:rPr lang="en-US" altLang="zh-CN" sz="2400" b="1" dirty="0">
                <a:latin typeface="+mn-ea"/>
                <a:ea typeface="+mn-ea"/>
              </a:rPr>
              <a:t>=p,</a:t>
            </a:r>
            <a:r>
              <a:rPr lang="zh-CN" altLang="en-US" sz="2400" b="1" dirty="0">
                <a:latin typeface="+mn-ea"/>
                <a:ea typeface="+mn-ea"/>
              </a:rPr>
              <a:t>对于每一个</a:t>
            </a:r>
            <a:r>
              <a:rPr lang="en-US" altLang="zh-CN" sz="2400" b="1" dirty="0" err="1">
                <a:latin typeface="+mn-ea"/>
                <a:ea typeface="+mn-ea"/>
              </a:rPr>
              <a:t>i</a:t>
            </a:r>
            <a:r>
              <a:rPr lang="en-US" altLang="zh-CN" sz="2400" b="1" dirty="0">
                <a:latin typeface="+mn-ea"/>
                <a:ea typeface="+mn-ea"/>
              </a:rPr>
              <a:t>∈{1,2,…,n-1},</a:t>
            </a:r>
            <a:r>
              <a:rPr lang="zh-CN" altLang="en-US" sz="2400" b="1" dirty="0">
                <a:solidFill>
                  <a:srgbClr val="FF0000"/>
                </a:solidFill>
                <a:latin typeface="+mn-ea"/>
                <a:ea typeface="+mn-ea"/>
              </a:rPr>
              <a:t>对象</a:t>
            </a:r>
            <a:r>
              <a:rPr lang="en-US" altLang="zh-CN" sz="2400" b="1" dirty="0">
                <a:solidFill>
                  <a:srgbClr val="FF0000"/>
                </a:solidFill>
                <a:latin typeface="+mn-ea"/>
                <a:ea typeface="+mn-ea"/>
              </a:rPr>
              <a:t>p</a:t>
            </a:r>
            <a:r>
              <a:rPr lang="en-US" altLang="zh-CN" sz="2400" b="1" baseline="-25000" dirty="0">
                <a:solidFill>
                  <a:srgbClr val="FF0000"/>
                </a:solidFill>
                <a:latin typeface="+mn-ea"/>
                <a:ea typeface="+mn-ea"/>
              </a:rPr>
              <a:t>i+1</a:t>
            </a:r>
            <a:r>
              <a:rPr lang="zh-CN" altLang="en-US" sz="2400" b="1" dirty="0">
                <a:solidFill>
                  <a:srgbClr val="FF0000"/>
                </a:solidFill>
                <a:latin typeface="+mn-ea"/>
                <a:ea typeface="+mn-ea"/>
              </a:rPr>
              <a:t>从对象</a:t>
            </a:r>
            <a:r>
              <a:rPr lang="en-US" altLang="zh-CN" sz="2400" b="1" dirty="0">
                <a:solidFill>
                  <a:srgbClr val="FF0000"/>
                </a:solidFill>
                <a:latin typeface="+mn-ea"/>
                <a:ea typeface="+mn-ea"/>
              </a:rPr>
              <a:t>p</a:t>
            </a:r>
            <a:r>
              <a:rPr lang="en-US" altLang="zh-CN" sz="2400" b="1" baseline="-25000" dirty="0">
                <a:solidFill>
                  <a:srgbClr val="FF0000"/>
                </a:solidFill>
                <a:latin typeface="+mn-ea"/>
                <a:ea typeface="+mn-ea"/>
              </a:rPr>
              <a:t>i</a:t>
            </a:r>
            <a:r>
              <a:rPr lang="zh-CN" altLang="en-US" sz="2400" b="1" dirty="0">
                <a:solidFill>
                  <a:srgbClr val="FF0000"/>
                </a:solidFill>
                <a:latin typeface="+mn-ea"/>
                <a:ea typeface="+mn-ea"/>
              </a:rPr>
              <a:t>是直接密度可达</a:t>
            </a:r>
            <a:r>
              <a:rPr lang="zh-CN" altLang="en-US" sz="2400" b="1" dirty="0">
                <a:latin typeface="+mn-ea"/>
                <a:ea typeface="+mn-ea"/>
              </a:rPr>
              <a:t>的</a:t>
            </a:r>
            <a:r>
              <a:rPr lang="en-US" altLang="zh-CN" sz="2400" b="1" dirty="0">
                <a:latin typeface="+mn-ea"/>
                <a:ea typeface="+mn-ea"/>
              </a:rPr>
              <a:t>,</a:t>
            </a:r>
            <a:r>
              <a:rPr lang="zh-CN" altLang="en-US" sz="2400" b="1" dirty="0">
                <a:latin typeface="+mn-ea"/>
                <a:ea typeface="+mn-ea"/>
              </a:rPr>
              <a:t>那么称对象</a:t>
            </a:r>
            <a:r>
              <a:rPr lang="en-US" altLang="zh-CN" sz="2400" b="1" dirty="0">
                <a:latin typeface="+mn-ea"/>
                <a:ea typeface="+mn-ea"/>
              </a:rPr>
              <a:t>p</a:t>
            </a:r>
            <a:r>
              <a:rPr lang="zh-CN" altLang="en-US" sz="2400" b="1" dirty="0">
                <a:latin typeface="+mn-ea"/>
                <a:ea typeface="+mn-ea"/>
              </a:rPr>
              <a:t>从对象</a:t>
            </a:r>
            <a:r>
              <a:rPr lang="en-US" altLang="zh-CN" sz="2400" b="1" dirty="0">
                <a:latin typeface="+mn-ea"/>
                <a:ea typeface="+mn-ea"/>
              </a:rPr>
              <a:t>q</a:t>
            </a:r>
            <a:r>
              <a:rPr lang="zh-CN" altLang="en-US" sz="2400" b="1" dirty="0">
                <a:latin typeface="+mn-ea"/>
                <a:ea typeface="+mn-ea"/>
              </a:rPr>
              <a:t>是密度可达的。</a:t>
            </a:r>
            <a:endParaRPr lang="en-US" altLang="zh-CN" sz="2400" b="1" dirty="0">
              <a:latin typeface="+mn-ea"/>
              <a:ea typeface="+mn-ea"/>
            </a:endParaRPr>
          </a:p>
          <a:p>
            <a:pPr marL="800100" lvl="1" indent="-342900" algn="just">
              <a:lnSpc>
                <a:spcPts val="3000"/>
              </a:lnSpc>
              <a:buClrTx/>
              <a:buFont typeface="Wingdings" panose="05000000000000000000" pitchFamily="2" charset="2"/>
              <a:buChar char="Ø"/>
              <a:defRPr/>
            </a:pPr>
            <a:r>
              <a:rPr lang="zh-CN" altLang="en-US" sz="2400" b="1" dirty="0">
                <a:solidFill>
                  <a:srgbClr val="FF0000"/>
                </a:solidFill>
                <a:latin typeface="+mn-ea"/>
                <a:ea typeface="+mn-ea"/>
              </a:rPr>
              <a:t>密度相连</a:t>
            </a:r>
            <a:r>
              <a:rPr lang="zh-CN" altLang="en-US" sz="2400" b="1" dirty="0">
                <a:latin typeface="+mn-ea"/>
                <a:ea typeface="+mn-ea"/>
              </a:rPr>
              <a:t>：在给定的对象集</a:t>
            </a:r>
            <a:r>
              <a:rPr lang="en-US" altLang="zh-CN" sz="2400" b="1" dirty="0">
                <a:latin typeface="+mn-ea"/>
                <a:ea typeface="+mn-ea"/>
              </a:rPr>
              <a:t>D</a:t>
            </a:r>
            <a:r>
              <a:rPr lang="zh-CN" altLang="en-US" sz="2400" b="1" dirty="0">
                <a:latin typeface="+mn-ea"/>
                <a:ea typeface="+mn-ea"/>
              </a:rPr>
              <a:t>中，对于参数</a:t>
            </a:r>
            <a:r>
              <a:rPr lang="en-US" altLang="zh-CN" sz="2400" b="1" dirty="0">
                <a:latin typeface="+mn-ea"/>
                <a:ea typeface="+mn-ea"/>
              </a:rPr>
              <a:t>ℇ</a:t>
            </a:r>
            <a:r>
              <a:rPr lang="zh-CN" altLang="en-US" sz="2400" b="1" dirty="0">
                <a:latin typeface="+mn-ea"/>
                <a:ea typeface="+mn-ea"/>
              </a:rPr>
              <a:t>和</a:t>
            </a:r>
            <a:r>
              <a:rPr lang="en-US" altLang="zh-CN" sz="2400" b="1" i="1" dirty="0" err="1">
                <a:latin typeface="+mn-ea"/>
                <a:ea typeface="+mn-ea"/>
              </a:rPr>
              <a:t>MinPts</a:t>
            </a:r>
            <a:r>
              <a:rPr lang="zh-CN" altLang="en-US" sz="2400" b="1" dirty="0">
                <a:latin typeface="+mn-ea"/>
                <a:ea typeface="+mn-ea"/>
              </a:rPr>
              <a:t>，如果</a:t>
            </a:r>
            <a:r>
              <a:rPr lang="zh-CN" altLang="en-US" sz="2400" b="1" dirty="0">
                <a:solidFill>
                  <a:srgbClr val="FF0000"/>
                </a:solidFill>
                <a:latin typeface="+mn-ea"/>
                <a:ea typeface="+mn-ea"/>
              </a:rPr>
              <a:t>对象</a:t>
            </a:r>
            <a:r>
              <a:rPr lang="en-US" altLang="zh-CN" sz="2400" b="1" dirty="0">
                <a:solidFill>
                  <a:srgbClr val="FF0000"/>
                </a:solidFill>
                <a:latin typeface="+mn-ea"/>
                <a:ea typeface="+mn-ea"/>
              </a:rPr>
              <a:t>p</a:t>
            </a:r>
            <a:r>
              <a:rPr lang="zh-CN" altLang="en-US" sz="2400" b="1" dirty="0">
                <a:solidFill>
                  <a:srgbClr val="FF0000"/>
                </a:solidFill>
                <a:latin typeface="+mn-ea"/>
                <a:ea typeface="+mn-ea"/>
              </a:rPr>
              <a:t>和对象</a:t>
            </a:r>
            <a:r>
              <a:rPr lang="en-US" altLang="zh-CN" sz="2400" b="1" dirty="0">
                <a:solidFill>
                  <a:srgbClr val="FF0000"/>
                </a:solidFill>
                <a:latin typeface="+mn-ea"/>
                <a:ea typeface="+mn-ea"/>
              </a:rPr>
              <a:t>q</a:t>
            </a:r>
            <a:r>
              <a:rPr lang="zh-CN" altLang="en-US" sz="2400" b="1" dirty="0">
                <a:solidFill>
                  <a:srgbClr val="FF0000"/>
                </a:solidFill>
                <a:latin typeface="+mn-ea"/>
                <a:ea typeface="+mn-ea"/>
              </a:rPr>
              <a:t>都是从对象</a:t>
            </a:r>
            <a:r>
              <a:rPr lang="en-US" altLang="zh-CN" sz="2400" b="1" dirty="0">
                <a:solidFill>
                  <a:srgbClr val="FF0000"/>
                </a:solidFill>
                <a:latin typeface="+mn-ea"/>
                <a:ea typeface="+mn-ea"/>
              </a:rPr>
              <a:t>o</a:t>
            </a:r>
            <a:r>
              <a:rPr lang="zh-CN" altLang="en-US" sz="2400" b="1" dirty="0">
                <a:solidFill>
                  <a:srgbClr val="FF0000"/>
                </a:solidFill>
                <a:latin typeface="+mn-ea"/>
                <a:ea typeface="+mn-ea"/>
              </a:rPr>
              <a:t>密度可达的</a:t>
            </a:r>
            <a:r>
              <a:rPr lang="zh-CN" altLang="en-US" sz="2400" b="1" dirty="0">
                <a:latin typeface="+mn-ea"/>
                <a:ea typeface="+mn-ea"/>
              </a:rPr>
              <a:t>，那么称对象</a:t>
            </a:r>
            <a:r>
              <a:rPr lang="en-US" altLang="zh-CN" sz="2400" b="1" dirty="0">
                <a:latin typeface="+mn-ea"/>
                <a:ea typeface="+mn-ea"/>
              </a:rPr>
              <a:t>p</a:t>
            </a:r>
            <a:r>
              <a:rPr lang="zh-CN" altLang="en-US" sz="2400" b="1" dirty="0">
                <a:latin typeface="+mn-ea"/>
                <a:ea typeface="+mn-ea"/>
              </a:rPr>
              <a:t>和对象</a:t>
            </a:r>
            <a:r>
              <a:rPr lang="en-US" altLang="zh-CN" sz="2400" b="1" dirty="0">
                <a:latin typeface="+mn-ea"/>
                <a:ea typeface="+mn-ea"/>
              </a:rPr>
              <a:t>q</a:t>
            </a:r>
            <a:r>
              <a:rPr lang="zh-CN" altLang="en-US" sz="2400" b="1" dirty="0">
                <a:latin typeface="+mn-ea"/>
                <a:ea typeface="+mn-ea"/>
              </a:rPr>
              <a:t>是密度相连的。</a:t>
            </a:r>
            <a:endParaRPr lang="en-US" altLang="zh-CN" sz="2400" b="1" dirty="0">
              <a:latin typeface="+mn-ea"/>
              <a:ea typeface="+mn-ea"/>
            </a:endParaRPr>
          </a:p>
          <a:p>
            <a:pPr marL="0" indent="0" algn="just">
              <a:lnSpc>
                <a:spcPct val="150000"/>
              </a:lnSpc>
              <a:buFont typeface="Wingdings" panose="05000000000000000000" pitchFamily="2" charset="2"/>
              <a:buNone/>
              <a:defRPr/>
            </a:pPr>
            <a:r>
              <a:rPr lang="en-US" altLang="zh-CN" sz="2400" b="1" dirty="0">
                <a:latin typeface="+mn-ea"/>
                <a:ea typeface="+mn-ea"/>
              </a:rPr>
              <a:t>	</a:t>
            </a:r>
            <a:endParaRPr lang="zh-CN" altLang="en-US" dirty="0">
              <a:latin typeface="+mn-ea"/>
              <a:ea typeface="+mn-ea"/>
            </a:endParaRPr>
          </a:p>
        </p:txBody>
      </p:sp>
      <p:sp>
        <p:nvSpPr>
          <p:cNvPr id="5" name="矩形 4"/>
          <p:cNvSpPr/>
          <p:nvPr/>
        </p:nvSpPr>
        <p:spPr>
          <a:xfrm>
            <a:off x="539552" y="620688"/>
            <a:ext cx="4825360" cy="584775"/>
          </a:xfrm>
          <a:prstGeom prst="rect">
            <a:avLst/>
          </a:prstGeom>
        </p:spPr>
        <p:txBody>
          <a:bodyPr wrap="none">
            <a:spAutoFit/>
          </a:bodyPr>
          <a:lstStyle/>
          <a:p>
            <a:pPr marL="0" indent="0">
              <a:buFont typeface="Wingdings" panose="05000000000000000000" pitchFamily="2" charset="2"/>
              <a:buNone/>
              <a:defRPr/>
            </a:pPr>
            <a:r>
              <a:rPr lang="en-US" altLang="zh-CN" sz="3200" b="1" dirty="0">
                <a:solidFill>
                  <a:schemeClr val="accent1">
                    <a:lumMod val="25000"/>
                  </a:schemeClr>
                </a:solidFill>
                <a:effectLst>
                  <a:outerShdw blurRad="38100" dist="38100" dir="2700000" algn="tl">
                    <a:srgbClr val="000000">
                      <a:alpha val="43137"/>
                    </a:srgbClr>
                  </a:outerShdw>
                </a:effectLst>
              </a:rPr>
              <a:t>DBSCAN</a:t>
            </a:r>
            <a:r>
              <a:rPr lang="zh-CN" altLang="en-US" sz="3200" b="1" dirty="0">
                <a:solidFill>
                  <a:schemeClr val="accent1">
                    <a:lumMod val="25000"/>
                  </a:schemeClr>
                </a:solidFill>
                <a:effectLst>
                  <a:outerShdw blurRad="38100" dist="38100" dir="2700000" algn="tl">
                    <a:srgbClr val="000000">
                      <a:alpha val="43137"/>
                    </a:srgbClr>
                  </a:outerShdw>
                </a:effectLst>
              </a:rPr>
              <a:t>中的几个定义：</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p:spTree>
  </p:cSld>
  <p:clrMapOvr>
    <a:masterClrMapping/>
  </p:clrMapOvr>
  <p:transition>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439740" y="885536"/>
            <a:ext cx="2342553" cy="2411341"/>
            <a:chOff x="1926582" y="724314"/>
            <a:chExt cx="2342553" cy="2411341"/>
          </a:xfrm>
          <a:solidFill>
            <a:schemeClr val="tx1"/>
          </a:solidFill>
        </p:grpSpPr>
        <p:sp>
          <p:nvSpPr>
            <p:cNvPr id="5" name="椭圆 4"/>
            <p:cNvSpPr/>
            <p:nvPr/>
          </p:nvSpPr>
          <p:spPr>
            <a:xfrm>
              <a:off x="3008995" y="1070893"/>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椭圆 5"/>
            <p:cNvSpPr/>
            <p:nvPr/>
          </p:nvSpPr>
          <p:spPr>
            <a:xfrm>
              <a:off x="3920394" y="121490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椭圆 6"/>
            <p:cNvSpPr/>
            <p:nvPr/>
          </p:nvSpPr>
          <p:spPr>
            <a:xfrm>
              <a:off x="2720963" y="167210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椭圆 7"/>
            <p:cNvSpPr/>
            <p:nvPr/>
          </p:nvSpPr>
          <p:spPr>
            <a:xfrm>
              <a:off x="3369035" y="16941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椭圆 8"/>
            <p:cNvSpPr/>
            <p:nvPr/>
          </p:nvSpPr>
          <p:spPr>
            <a:xfrm>
              <a:off x="3920394" y="200699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 name="椭圆 9"/>
            <p:cNvSpPr/>
            <p:nvPr/>
          </p:nvSpPr>
          <p:spPr>
            <a:xfrm>
              <a:off x="2612951" y="952029"/>
              <a:ext cx="1656184" cy="1584176"/>
            </a:xfrm>
            <a:prstGeom prst="ellipse">
              <a:avLst/>
            </a:prstGeom>
            <a:noFill/>
            <a:ln w="3810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 name="文本框 10"/>
            <p:cNvSpPr txBox="1"/>
            <p:nvPr/>
          </p:nvSpPr>
          <p:spPr>
            <a:xfrm>
              <a:off x="3513051" y="1358925"/>
              <a:ext cx="257304" cy="369332"/>
            </a:xfrm>
            <a:prstGeom prst="rect">
              <a:avLst/>
            </a:prstGeom>
            <a:noFill/>
            <a:ln>
              <a:noFill/>
            </a:ln>
          </p:spPr>
          <p:txBody>
            <a:bodyPr>
              <a:spAutoFit/>
            </a:bodyPr>
            <a:lstStyle/>
            <a:p>
              <a:pPr>
                <a:defRPr/>
              </a:pPr>
              <a:r>
                <a:rPr lang="en-US" altLang="zh-CN" dirty="0">
                  <a:latin typeface="+mn-ea"/>
                </a:rPr>
                <a:t>p</a:t>
              </a:r>
              <a:endParaRPr lang="zh-CN" altLang="en-US" dirty="0">
                <a:latin typeface="+mn-ea"/>
              </a:endParaRPr>
            </a:p>
          </p:txBody>
        </p:sp>
        <p:cxnSp>
          <p:nvCxnSpPr>
            <p:cNvPr id="12" name="直接连接符 11"/>
            <p:cNvCxnSpPr>
              <a:stCxn id="8" idx="4"/>
              <a:endCxn id="10" idx="4"/>
            </p:cNvCxnSpPr>
            <p:nvPr/>
          </p:nvCxnSpPr>
          <p:spPr>
            <a:xfrm>
              <a:off x="3441043" y="1838147"/>
              <a:ext cx="0" cy="698058"/>
            </a:xfrm>
            <a:prstGeom prst="line">
              <a:avLst/>
            </a:prstGeom>
            <a:ln w="28575">
              <a:prstDash val="sysDash"/>
            </a:ln>
          </p:spPr>
          <p:style>
            <a:lnRef idx="1">
              <a:schemeClr val="dk1"/>
            </a:lnRef>
            <a:fillRef idx="0">
              <a:schemeClr val="dk1"/>
            </a:fillRef>
            <a:effectRef idx="0">
              <a:schemeClr val="dk1"/>
            </a:effectRef>
            <a:fontRef idx="minor">
              <a:schemeClr val="tx1"/>
            </a:fontRef>
          </p:style>
        </p:cxnSp>
        <p:sp>
          <p:nvSpPr>
            <p:cNvPr id="13" name="文本框 12"/>
            <p:cNvSpPr txBox="1"/>
            <p:nvPr/>
          </p:nvSpPr>
          <p:spPr>
            <a:xfrm>
              <a:off x="3153011" y="2006997"/>
              <a:ext cx="257304" cy="369332"/>
            </a:xfrm>
            <a:prstGeom prst="rect">
              <a:avLst/>
            </a:prstGeom>
            <a:noFill/>
            <a:ln>
              <a:noFill/>
            </a:ln>
          </p:spPr>
          <p:txBody>
            <a:bodyPr>
              <a:spAutoFit/>
            </a:bodyPr>
            <a:lstStyle/>
            <a:p>
              <a:pPr>
                <a:defRPr/>
              </a:pPr>
              <a:r>
                <a:rPr lang="en-US" altLang="zh-CN" dirty="0">
                  <a:latin typeface="+mn-ea"/>
                </a:rPr>
                <a:t>ℇ</a:t>
              </a:r>
              <a:endParaRPr lang="zh-CN" altLang="en-US" dirty="0">
                <a:latin typeface="+mn-ea"/>
              </a:endParaRPr>
            </a:p>
          </p:txBody>
        </p:sp>
        <p:sp>
          <p:nvSpPr>
            <p:cNvPr id="14" name="椭圆 13"/>
            <p:cNvSpPr/>
            <p:nvPr/>
          </p:nvSpPr>
          <p:spPr>
            <a:xfrm>
              <a:off x="2376196" y="104683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5" name="椭圆 14"/>
            <p:cNvSpPr/>
            <p:nvPr/>
          </p:nvSpPr>
          <p:spPr>
            <a:xfrm>
              <a:off x="3297027" y="724314"/>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6" name="椭圆 15"/>
            <p:cNvSpPr/>
            <p:nvPr/>
          </p:nvSpPr>
          <p:spPr>
            <a:xfrm>
              <a:off x="2720963" y="796322"/>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7" name="椭圆 16"/>
            <p:cNvSpPr/>
            <p:nvPr/>
          </p:nvSpPr>
          <p:spPr>
            <a:xfrm>
              <a:off x="1946877" y="165624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8" name="椭圆 17"/>
            <p:cNvSpPr/>
            <p:nvPr/>
          </p:nvSpPr>
          <p:spPr>
            <a:xfrm>
              <a:off x="2334912" y="218717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9" name="椭圆 18"/>
            <p:cNvSpPr/>
            <p:nvPr/>
          </p:nvSpPr>
          <p:spPr>
            <a:xfrm>
              <a:off x="3010023" y="256103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20" name="直接箭头连接符 19"/>
            <p:cNvCxnSpPr/>
            <p:nvPr/>
          </p:nvCxnSpPr>
          <p:spPr>
            <a:xfrm flipV="1">
              <a:off x="2478928" y="2376329"/>
              <a:ext cx="386051" cy="4227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文本框 20"/>
            <p:cNvSpPr txBox="1"/>
            <p:nvPr/>
          </p:nvSpPr>
          <p:spPr>
            <a:xfrm>
              <a:off x="1926582" y="2766323"/>
              <a:ext cx="1179311" cy="369332"/>
            </a:xfrm>
            <a:prstGeom prst="rect">
              <a:avLst/>
            </a:prstGeom>
            <a:noFill/>
            <a:ln>
              <a:noFill/>
            </a:ln>
          </p:spPr>
          <p:txBody>
            <a:bodyPr>
              <a:spAutoFit/>
            </a:bodyPr>
            <a:lstStyle/>
            <a:p>
              <a:pPr>
                <a:defRPr/>
              </a:pPr>
              <a:r>
                <a:rPr lang="en-US" altLang="zh-CN" dirty="0">
                  <a:latin typeface="+mn-ea"/>
                </a:rPr>
                <a:t>N</a:t>
              </a:r>
              <a:r>
                <a:rPr lang="en-US" altLang="zh-CN" baseline="-25000" dirty="0">
                  <a:latin typeface="+mn-ea"/>
                </a:rPr>
                <a:t>ℇ</a:t>
              </a:r>
              <a:r>
                <a:rPr lang="zh-CN" altLang="en-US" dirty="0">
                  <a:latin typeface="+mn-ea"/>
                </a:rPr>
                <a:t>（</a:t>
              </a:r>
              <a:r>
                <a:rPr lang="en-US" altLang="zh-CN" dirty="0">
                  <a:latin typeface="+mn-ea"/>
                </a:rPr>
                <a:t>p</a:t>
              </a:r>
              <a:r>
                <a:rPr lang="zh-CN" altLang="en-US" dirty="0">
                  <a:latin typeface="+mn-ea"/>
                </a:rPr>
                <a:t>）</a:t>
              </a:r>
              <a:endParaRPr lang="zh-CN" altLang="en-US" dirty="0">
                <a:latin typeface="+mn-ea"/>
              </a:endParaRPr>
            </a:p>
          </p:txBody>
        </p:sp>
      </p:grpSp>
      <p:sp>
        <p:nvSpPr>
          <p:cNvPr id="22" name="文本框 21"/>
          <p:cNvSpPr txBox="1"/>
          <p:nvPr/>
        </p:nvSpPr>
        <p:spPr>
          <a:xfrm>
            <a:off x="696614" y="3162126"/>
            <a:ext cx="3473450" cy="461963"/>
          </a:xfrm>
          <a:prstGeom prst="rect">
            <a:avLst/>
          </a:prstGeom>
          <a:noFill/>
          <a:ln>
            <a:noFill/>
          </a:ln>
        </p:spPr>
        <p:txBody>
          <a:bodyPr>
            <a:spAutoFit/>
          </a:bodyPr>
          <a:lstStyle/>
          <a:p>
            <a:pPr>
              <a:defRPr/>
            </a:pPr>
            <a:r>
              <a:rPr lang="en-US" altLang="zh-CN" sz="2400" dirty="0">
                <a:latin typeface="+mn-ea"/>
                <a:ea typeface="+mn-ea"/>
              </a:rPr>
              <a:t>ℇ</a:t>
            </a:r>
            <a:r>
              <a:rPr lang="zh-CN" altLang="en-US" sz="2400" dirty="0">
                <a:latin typeface="+mn-ea"/>
                <a:ea typeface="+mn-ea"/>
              </a:rPr>
              <a:t>邻域与核心对象</a:t>
            </a:r>
            <a:endParaRPr lang="zh-CN" altLang="en-US" sz="2400" dirty="0">
              <a:latin typeface="+mn-ea"/>
              <a:ea typeface="+mn-ea"/>
            </a:endParaRPr>
          </a:p>
        </p:txBody>
      </p:sp>
      <p:grpSp>
        <p:nvGrpSpPr>
          <p:cNvPr id="23" name="组合 22"/>
          <p:cNvGrpSpPr/>
          <p:nvPr/>
        </p:nvGrpSpPr>
        <p:grpSpPr>
          <a:xfrm>
            <a:off x="4311898" y="928402"/>
            <a:ext cx="3104127" cy="1915523"/>
            <a:chOff x="7621680" y="931565"/>
            <a:chExt cx="3104127" cy="1915523"/>
          </a:xfrm>
          <a:solidFill>
            <a:schemeClr val="tx1"/>
          </a:solidFill>
        </p:grpSpPr>
        <p:sp>
          <p:nvSpPr>
            <p:cNvPr id="24" name="椭圆 23"/>
            <p:cNvSpPr/>
            <p:nvPr/>
          </p:nvSpPr>
          <p:spPr>
            <a:xfrm>
              <a:off x="8493146" y="1520359"/>
              <a:ext cx="1080120" cy="995382"/>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5" name="椭圆 24"/>
            <p:cNvSpPr/>
            <p:nvPr/>
          </p:nvSpPr>
          <p:spPr>
            <a:xfrm>
              <a:off x="8697871" y="931565"/>
              <a:ext cx="1080120" cy="995382"/>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6" name="椭圆 25"/>
            <p:cNvSpPr/>
            <p:nvPr/>
          </p:nvSpPr>
          <p:spPr>
            <a:xfrm>
              <a:off x="9033206" y="1898003"/>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7" name="椭圆 26"/>
            <p:cNvSpPr/>
            <p:nvPr/>
          </p:nvSpPr>
          <p:spPr>
            <a:xfrm>
              <a:off x="9165923" y="1459590"/>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8" name="椭圆 27"/>
            <p:cNvSpPr/>
            <p:nvPr/>
          </p:nvSpPr>
          <p:spPr>
            <a:xfrm>
              <a:off x="8565154" y="1874034"/>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9" name="椭圆 28"/>
            <p:cNvSpPr/>
            <p:nvPr/>
          </p:nvSpPr>
          <p:spPr>
            <a:xfrm>
              <a:off x="9375405" y="207325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0" name="椭圆 29"/>
            <p:cNvSpPr/>
            <p:nvPr/>
          </p:nvSpPr>
          <p:spPr>
            <a:xfrm>
              <a:off x="8889190" y="228385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1" name="椭圆 30"/>
            <p:cNvSpPr/>
            <p:nvPr/>
          </p:nvSpPr>
          <p:spPr>
            <a:xfrm>
              <a:off x="9105214" y="233641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2" name="椭圆 31"/>
            <p:cNvSpPr/>
            <p:nvPr/>
          </p:nvSpPr>
          <p:spPr>
            <a:xfrm>
              <a:off x="8362536" y="157963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3" name="椭圆 32"/>
            <p:cNvSpPr/>
            <p:nvPr/>
          </p:nvSpPr>
          <p:spPr>
            <a:xfrm>
              <a:off x="8025094" y="175398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4" name="椭圆 33"/>
            <p:cNvSpPr/>
            <p:nvPr/>
          </p:nvSpPr>
          <p:spPr>
            <a:xfrm>
              <a:off x="8115104" y="2095014"/>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5" name="椭圆 34"/>
            <p:cNvSpPr/>
            <p:nvPr/>
          </p:nvSpPr>
          <p:spPr>
            <a:xfrm>
              <a:off x="8434544" y="238634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6" name="椭圆 35"/>
            <p:cNvSpPr/>
            <p:nvPr/>
          </p:nvSpPr>
          <p:spPr>
            <a:xfrm>
              <a:off x="7621680" y="1651645"/>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7" name="椭圆 36"/>
            <p:cNvSpPr/>
            <p:nvPr/>
          </p:nvSpPr>
          <p:spPr>
            <a:xfrm>
              <a:off x="8158056" y="2543810"/>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8" name="椭圆 37"/>
            <p:cNvSpPr/>
            <p:nvPr/>
          </p:nvSpPr>
          <p:spPr>
            <a:xfrm>
              <a:off x="8501407" y="2703072"/>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39" name="椭圆 38"/>
            <p:cNvSpPr/>
            <p:nvPr/>
          </p:nvSpPr>
          <p:spPr>
            <a:xfrm>
              <a:off x="9897302" y="144835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0" name="椭圆 39"/>
            <p:cNvSpPr/>
            <p:nvPr/>
          </p:nvSpPr>
          <p:spPr>
            <a:xfrm>
              <a:off x="10228708" y="17300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1" name="椭圆 40"/>
            <p:cNvSpPr/>
            <p:nvPr/>
          </p:nvSpPr>
          <p:spPr>
            <a:xfrm>
              <a:off x="10581791" y="1882042"/>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2" name="椭圆 41"/>
            <p:cNvSpPr/>
            <p:nvPr/>
          </p:nvSpPr>
          <p:spPr>
            <a:xfrm>
              <a:off x="9724898" y="176845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3" name="椭圆 42"/>
            <p:cNvSpPr/>
            <p:nvPr/>
          </p:nvSpPr>
          <p:spPr>
            <a:xfrm>
              <a:off x="9944288" y="197001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4" name="椭圆 43"/>
            <p:cNvSpPr/>
            <p:nvPr/>
          </p:nvSpPr>
          <p:spPr>
            <a:xfrm>
              <a:off x="10156700" y="2156650"/>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5" name="椭圆 44"/>
            <p:cNvSpPr/>
            <p:nvPr/>
          </p:nvSpPr>
          <p:spPr>
            <a:xfrm>
              <a:off x="9645274" y="2374960"/>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46" name="椭圆 45"/>
            <p:cNvSpPr/>
            <p:nvPr/>
          </p:nvSpPr>
          <p:spPr>
            <a:xfrm>
              <a:off x="9303397" y="2628860"/>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47" name="直接箭头连接符 46"/>
            <p:cNvCxnSpPr>
              <a:stCxn id="26" idx="0"/>
              <a:endCxn id="27" idx="3"/>
            </p:cNvCxnSpPr>
            <p:nvPr/>
          </p:nvCxnSpPr>
          <p:spPr>
            <a:xfrm flipV="1">
              <a:off x="9105214" y="1582515"/>
              <a:ext cx="81800" cy="3154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文本框 47"/>
            <p:cNvSpPr txBox="1"/>
            <p:nvPr/>
          </p:nvSpPr>
          <p:spPr>
            <a:xfrm>
              <a:off x="8776776" y="1847943"/>
              <a:ext cx="324036" cy="369332"/>
            </a:xfrm>
            <a:prstGeom prst="rect">
              <a:avLst/>
            </a:prstGeom>
            <a:noFill/>
          </p:spPr>
          <p:txBody>
            <a:bodyPr>
              <a:spAutoFit/>
            </a:bodyPr>
            <a:lstStyle/>
            <a:p>
              <a:pPr>
                <a:defRPr/>
              </a:pPr>
              <a:r>
                <a:rPr lang="en-US" altLang="zh-CN" dirty="0">
                  <a:latin typeface="+mn-ea"/>
                </a:rPr>
                <a:t>q</a:t>
              </a:r>
              <a:endParaRPr lang="zh-CN" altLang="en-US" dirty="0">
                <a:latin typeface="+mn-ea"/>
              </a:endParaRPr>
            </a:p>
          </p:txBody>
        </p:sp>
        <p:sp>
          <p:nvSpPr>
            <p:cNvPr id="49" name="文本框 48"/>
            <p:cNvSpPr txBox="1"/>
            <p:nvPr/>
          </p:nvSpPr>
          <p:spPr>
            <a:xfrm>
              <a:off x="9237687" y="1128612"/>
              <a:ext cx="332407" cy="369332"/>
            </a:xfrm>
            <a:prstGeom prst="rect">
              <a:avLst/>
            </a:prstGeom>
            <a:noFill/>
          </p:spPr>
          <p:txBody>
            <a:bodyPr>
              <a:spAutoFit/>
            </a:bodyPr>
            <a:lstStyle/>
            <a:p>
              <a:pPr>
                <a:defRPr/>
              </a:pPr>
              <a:r>
                <a:rPr lang="en-US" altLang="zh-CN" dirty="0">
                  <a:latin typeface="+mn-ea"/>
                </a:rPr>
                <a:t>p</a:t>
              </a:r>
              <a:endParaRPr lang="zh-CN" altLang="en-US" dirty="0">
                <a:latin typeface="+mn-ea"/>
              </a:endParaRPr>
            </a:p>
          </p:txBody>
        </p:sp>
      </p:grpSp>
      <p:sp>
        <p:nvSpPr>
          <p:cNvPr id="50" name="文本框 49"/>
          <p:cNvSpPr txBox="1"/>
          <p:nvPr/>
        </p:nvSpPr>
        <p:spPr>
          <a:xfrm>
            <a:off x="4638377" y="3165301"/>
            <a:ext cx="3024187" cy="460375"/>
          </a:xfrm>
          <a:prstGeom prst="rect">
            <a:avLst/>
          </a:prstGeom>
          <a:noFill/>
        </p:spPr>
        <p:txBody>
          <a:bodyPr>
            <a:spAutoFit/>
          </a:bodyPr>
          <a:lstStyle/>
          <a:p>
            <a:pPr>
              <a:defRPr/>
            </a:pPr>
            <a:r>
              <a:rPr lang="zh-CN" altLang="en-US" sz="2400" dirty="0">
                <a:latin typeface="+mn-ea"/>
                <a:ea typeface="+mn-ea"/>
              </a:rPr>
              <a:t>直接密度可达示意图</a:t>
            </a:r>
            <a:endParaRPr lang="zh-CN" altLang="en-US" sz="2400" dirty="0">
              <a:latin typeface="+mn-ea"/>
              <a:ea typeface="+mn-ea"/>
            </a:endParaRPr>
          </a:p>
        </p:txBody>
      </p:sp>
      <p:grpSp>
        <p:nvGrpSpPr>
          <p:cNvPr id="51" name="组合 50"/>
          <p:cNvGrpSpPr/>
          <p:nvPr/>
        </p:nvGrpSpPr>
        <p:grpSpPr>
          <a:xfrm>
            <a:off x="480030" y="4136513"/>
            <a:ext cx="2953953" cy="1982766"/>
            <a:chOff x="1623704" y="4139367"/>
            <a:chExt cx="2953953" cy="1982766"/>
          </a:xfrm>
          <a:solidFill>
            <a:schemeClr val="tx1"/>
          </a:solidFill>
        </p:grpSpPr>
        <p:sp>
          <p:nvSpPr>
            <p:cNvPr id="52" name="椭圆 51"/>
            <p:cNvSpPr/>
            <p:nvPr/>
          </p:nvSpPr>
          <p:spPr>
            <a:xfrm>
              <a:off x="2228206" y="4728161"/>
              <a:ext cx="1080120" cy="995382"/>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3" name="椭圆 52"/>
            <p:cNvSpPr/>
            <p:nvPr/>
          </p:nvSpPr>
          <p:spPr>
            <a:xfrm>
              <a:off x="2432931" y="4139367"/>
              <a:ext cx="1080120" cy="995382"/>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4" name="椭圆 53"/>
            <p:cNvSpPr/>
            <p:nvPr/>
          </p:nvSpPr>
          <p:spPr>
            <a:xfrm>
              <a:off x="2768266" y="5105805"/>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5" name="椭圆 54"/>
            <p:cNvSpPr/>
            <p:nvPr/>
          </p:nvSpPr>
          <p:spPr>
            <a:xfrm>
              <a:off x="2900983" y="4667392"/>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6" name="椭圆 55"/>
            <p:cNvSpPr/>
            <p:nvPr/>
          </p:nvSpPr>
          <p:spPr>
            <a:xfrm>
              <a:off x="2300214" y="508183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7" name="椭圆 56"/>
            <p:cNvSpPr/>
            <p:nvPr/>
          </p:nvSpPr>
          <p:spPr>
            <a:xfrm>
              <a:off x="3189015" y="538382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8" name="椭圆 57"/>
            <p:cNvSpPr/>
            <p:nvPr/>
          </p:nvSpPr>
          <p:spPr>
            <a:xfrm>
              <a:off x="2624250" y="549165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9" name="椭圆 58"/>
            <p:cNvSpPr/>
            <p:nvPr/>
          </p:nvSpPr>
          <p:spPr>
            <a:xfrm>
              <a:off x="2840274" y="554421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0" name="椭圆 59"/>
            <p:cNvSpPr/>
            <p:nvPr/>
          </p:nvSpPr>
          <p:spPr>
            <a:xfrm>
              <a:off x="2097596" y="478743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1" name="椭圆 60"/>
            <p:cNvSpPr/>
            <p:nvPr/>
          </p:nvSpPr>
          <p:spPr>
            <a:xfrm>
              <a:off x="2169604" y="559414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2" name="椭圆 61"/>
            <p:cNvSpPr/>
            <p:nvPr/>
          </p:nvSpPr>
          <p:spPr>
            <a:xfrm>
              <a:off x="3459958" y="497626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3" name="椭圆 62"/>
            <p:cNvSpPr/>
            <p:nvPr/>
          </p:nvSpPr>
          <p:spPr>
            <a:xfrm>
              <a:off x="3380334" y="5582762"/>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4" name="直接箭头连接符 63"/>
            <p:cNvCxnSpPr>
              <a:stCxn id="54" idx="0"/>
              <a:endCxn id="55" idx="3"/>
            </p:cNvCxnSpPr>
            <p:nvPr/>
          </p:nvCxnSpPr>
          <p:spPr>
            <a:xfrm flipV="1">
              <a:off x="2840274" y="4790317"/>
              <a:ext cx="81800" cy="3154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5" name="文本框 64"/>
            <p:cNvSpPr txBox="1"/>
            <p:nvPr/>
          </p:nvSpPr>
          <p:spPr>
            <a:xfrm>
              <a:off x="3305154" y="5216992"/>
              <a:ext cx="324036" cy="369332"/>
            </a:xfrm>
            <a:prstGeom prst="rect">
              <a:avLst/>
            </a:prstGeom>
            <a:noFill/>
          </p:spPr>
          <p:txBody>
            <a:bodyPr>
              <a:spAutoFit/>
            </a:bodyPr>
            <a:lstStyle/>
            <a:p>
              <a:pPr>
                <a:defRPr/>
              </a:pPr>
              <a:r>
                <a:rPr lang="en-US" altLang="zh-CN" dirty="0">
                  <a:latin typeface="+mn-ea"/>
                </a:rPr>
                <a:t>q</a:t>
              </a:r>
              <a:endParaRPr lang="zh-CN" altLang="en-US" dirty="0">
                <a:latin typeface="+mn-ea"/>
              </a:endParaRPr>
            </a:p>
          </p:txBody>
        </p:sp>
        <p:sp>
          <p:nvSpPr>
            <p:cNvPr id="66" name="文本框 65"/>
            <p:cNvSpPr txBox="1"/>
            <p:nvPr/>
          </p:nvSpPr>
          <p:spPr>
            <a:xfrm>
              <a:off x="2972747" y="4336414"/>
              <a:ext cx="332407" cy="369332"/>
            </a:xfrm>
            <a:prstGeom prst="rect">
              <a:avLst/>
            </a:prstGeom>
            <a:noFill/>
          </p:spPr>
          <p:txBody>
            <a:bodyPr>
              <a:spAutoFit/>
            </a:bodyPr>
            <a:lstStyle/>
            <a:p>
              <a:pPr>
                <a:defRPr/>
              </a:pPr>
              <a:r>
                <a:rPr lang="en-US" altLang="zh-CN" dirty="0">
                  <a:latin typeface="+mn-ea"/>
                </a:rPr>
                <a:t>p</a:t>
              </a:r>
              <a:endParaRPr lang="zh-CN" altLang="en-US" dirty="0">
                <a:latin typeface="+mn-ea"/>
              </a:endParaRPr>
            </a:p>
          </p:txBody>
        </p:sp>
        <p:sp>
          <p:nvSpPr>
            <p:cNvPr id="67" name="椭圆 66"/>
            <p:cNvSpPr/>
            <p:nvPr/>
          </p:nvSpPr>
          <p:spPr>
            <a:xfrm>
              <a:off x="2839220" y="4833823"/>
              <a:ext cx="1055415" cy="1001856"/>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68" name="直接箭头连接符 67"/>
            <p:cNvCxnSpPr>
              <a:stCxn id="57" idx="1"/>
              <a:endCxn id="54" idx="5"/>
            </p:cNvCxnSpPr>
            <p:nvPr/>
          </p:nvCxnSpPr>
          <p:spPr>
            <a:xfrm flipH="1" flipV="1">
              <a:off x="2891191" y="5228730"/>
              <a:ext cx="318915" cy="1761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9" name="椭圆 68"/>
            <p:cNvSpPr/>
            <p:nvPr/>
          </p:nvSpPr>
          <p:spPr>
            <a:xfrm>
              <a:off x="1805081" y="5073825"/>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0" name="椭圆 69"/>
            <p:cNvSpPr/>
            <p:nvPr/>
          </p:nvSpPr>
          <p:spPr>
            <a:xfrm>
              <a:off x="1688146" y="4600620"/>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1" name="椭圆 70"/>
            <p:cNvSpPr/>
            <p:nvPr/>
          </p:nvSpPr>
          <p:spPr>
            <a:xfrm>
              <a:off x="1956954" y="536688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2" name="椭圆 71"/>
            <p:cNvSpPr/>
            <p:nvPr/>
          </p:nvSpPr>
          <p:spPr>
            <a:xfrm>
              <a:off x="1623704" y="5594800"/>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3" name="椭圆 72"/>
            <p:cNvSpPr/>
            <p:nvPr/>
          </p:nvSpPr>
          <p:spPr>
            <a:xfrm>
              <a:off x="2444230" y="589664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4" name="椭圆 73"/>
            <p:cNvSpPr/>
            <p:nvPr/>
          </p:nvSpPr>
          <p:spPr>
            <a:xfrm>
              <a:off x="2864979" y="5817524"/>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5" name="椭圆 74"/>
            <p:cNvSpPr/>
            <p:nvPr/>
          </p:nvSpPr>
          <p:spPr>
            <a:xfrm>
              <a:off x="3704370" y="468980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6" name="椭圆 75"/>
            <p:cNvSpPr/>
            <p:nvPr/>
          </p:nvSpPr>
          <p:spPr>
            <a:xfrm>
              <a:off x="3652230" y="528142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7" name="椭圆 76"/>
            <p:cNvSpPr/>
            <p:nvPr/>
          </p:nvSpPr>
          <p:spPr>
            <a:xfrm>
              <a:off x="4053382" y="4876053"/>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8" name="椭圆 77"/>
            <p:cNvSpPr/>
            <p:nvPr/>
          </p:nvSpPr>
          <p:spPr>
            <a:xfrm>
              <a:off x="4433641" y="5105805"/>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9" name="椭圆 78"/>
            <p:cNvSpPr/>
            <p:nvPr/>
          </p:nvSpPr>
          <p:spPr>
            <a:xfrm>
              <a:off x="4053382" y="5347643"/>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0" name="椭圆 79"/>
            <p:cNvSpPr/>
            <p:nvPr/>
          </p:nvSpPr>
          <p:spPr>
            <a:xfrm>
              <a:off x="3369240" y="597811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81" name="文本框 80"/>
          <p:cNvSpPr txBox="1"/>
          <p:nvPr/>
        </p:nvSpPr>
        <p:spPr>
          <a:xfrm>
            <a:off x="768052" y="6351414"/>
            <a:ext cx="2909887" cy="461962"/>
          </a:xfrm>
          <a:prstGeom prst="rect">
            <a:avLst/>
          </a:prstGeom>
          <a:noFill/>
        </p:spPr>
        <p:txBody>
          <a:bodyPr>
            <a:spAutoFit/>
          </a:bodyPr>
          <a:lstStyle/>
          <a:p>
            <a:pPr>
              <a:defRPr/>
            </a:pPr>
            <a:r>
              <a:rPr lang="zh-CN" altLang="en-US" sz="2400" dirty="0">
                <a:latin typeface="+mn-ea"/>
                <a:ea typeface="+mn-ea"/>
              </a:rPr>
              <a:t>密度可达示意图</a:t>
            </a:r>
            <a:endParaRPr lang="zh-CN" altLang="en-US" sz="2400" dirty="0">
              <a:latin typeface="+mn-ea"/>
              <a:ea typeface="+mn-ea"/>
            </a:endParaRPr>
          </a:p>
        </p:txBody>
      </p:sp>
      <p:grpSp>
        <p:nvGrpSpPr>
          <p:cNvPr id="82" name="组合 81"/>
          <p:cNvGrpSpPr/>
          <p:nvPr/>
        </p:nvGrpSpPr>
        <p:grpSpPr>
          <a:xfrm>
            <a:off x="4555482" y="4007916"/>
            <a:ext cx="3077251" cy="2071732"/>
            <a:chOff x="7602424" y="3965907"/>
            <a:chExt cx="3077251" cy="2071732"/>
          </a:xfrm>
          <a:solidFill>
            <a:schemeClr val="tx1"/>
          </a:solidFill>
        </p:grpSpPr>
        <p:sp>
          <p:nvSpPr>
            <p:cNvPr id="83" name="椭圆 82"/>
            <p:cNvSpPr/>
            <p:nvPr/>
          </p:nvSpPr>
          <p:spPr>
            <a:xfrm>
              <a:off x="8421760" y="3965907"/>
              <a:ext cx="1080120" cy="995382"/>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4" name="椭圆 83"/>
            <p:cNvSpPr/>
            <p:nvPr/>
          </p:nvSpPr>
          <p:spPr>
            <a:xfrm>
              <a:off x="8757095" y="4932345"/>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5" name="椭圆 84"/>
            <p:cNvSpPr/>
            <p:nvPr/>
          </p:nvSpPr>
          <p:spPr>
            <a:xfrm>
              <a:off x="8889812" y="4493932"/>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6" name="椭圆 85"/>
            <p:cNvSpPr/>
            <p:nvPr/>
          </p:nvSpPr>
          <p:spPr>
            <a:xfrm>
              <a:off x="8289043" y="490837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7" name="椭圆 86"/>
            <p:cNvSpPr/>
            <p:nvPr/>
          </p:nvSpPr>
          <p:spPr>
            <a:xfrm>
              <a:off x="9177844" y="521036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8" name="椭圆 87"/>
            <p:cNvSpPr/>
            <p:nvPr/>
          </p:nvSpPr>
          <p:spPr>
            <a:xfrm>
              <a:off x="8613079" y="531819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9" name="椭圆 88"/>
            <p:cNvSpPr/>
            <p:nvPr/>
          </p:nvSpPr>
          <p:spPr>
            <a:xfrm>
              <a:off x="8829103" y="537075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0" name="椭圆 89"/>
            <p:cNvSpPr/>
            <p:nvPr/>
          </p:nvSpPr>
          <p:spPr>
            <a:xfrm>
              <a:off x="9448787" y="4802801"/>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1" name="椭圆 90"/>
            <p:cNvSpPr/>
            <p:nvPr/>
          </p:nvSpPr>
          <p:spPr>
            <a:xfrm>
              <a:off x="9369163" y="5409302"/>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2" name="直接箭头连接符 91"/>
            <p:cNvCxnSpPr>
              <a:stCxn id="84" idx="0"/>
              <a:endCxn id="85" idx="3"/>
            </p:cNvCxnSpPr>
            <p:nvPr/>
          </p:nvCxnSpPr>
          <p:spPr>
            <a:xfrm flipV="1">
              <a:off x="8829103" y="4616857"/>
              <a:ext cx="81800" cy="31548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3" name="文本框 92"/>
            <p:cNvSpPr txBox="1"/>
            <p:nvPr/>
          </p:nvSpPr>
          <p:spPr>
            <a:xfrm>
              <a:off x="10344749" y="5390207"/>
              <a:ext cx="324036" cy="369332"/>
            </a:xfrm>
            <a:prstGeom prst="rect">
              <a:avLst/>
            </a:prstGeom>
            <a:noFill/>
          </p:spPr>
          <p:txBody>
            <a:bodyPr>
              <a:spAutoFit/>
            </a:bodyPr>
            <a:lstStyle/>
            <a:p>
              <a:pPr>
                <a:defRPr/>
              </a:pPr>
              <a:r>
                <a:rPr lang="en-US" altLang="zh-CN" dirty="0">
                  <a:latin typeface="+mn-ea"/>
                </a:rPr>
                <a:t>q</a:t>
              </a:r>
              <a:endParaRPr lang="zh-CN" altLang="en-US" dirty="0">
                <a:latin typeface="+mn-ea"/>
              </a:endParaRPr>
            </a:p>
          </p:txBody>
        </p:sp>
        <p:sp>
          <p:nvSpPr>
            <p:cNvPr id="94" name="文本框 93"/>
            <p:cNvSpPr txBox="1"/>
            <p:nvPr/>
          </p:nvSpPr>
          <p:spPr>
            <a:xfrm>
              <a:off x="8961576" y="4162954"/>
              <a:ext cx="332407" cy="369332"/>
            </a:xfrm>
            <a:prstGeom prst="rect">
              <a:avLst/>
            </a:prstGeom>
            <a:noFill/>
          </p:spPr>
          <p:txBody>
            <a:bodyPr>
              <a:spAutoFit/>
            </a:bodyPr>
            <a:lstStyle/>
            <a:p>
              <a:pPr>
                <a:defRPr/>
              </a:pPr>
              <a:r>
                <a:rPr lang="en-US" altLang="zh-CN" dirty="0">
                  <a:latin typeface="+mn-ea"/>
                </a:rPr>
                <a:t>p</a:t>
              </a:r>
              <a:endParaRPr lang="zh-CN" altLang="en-US" dirty="0">
                <a:latin typeface="+mn-ea"/>
              </a:endParaRPr>
            </a:p>
          </p:txBody>
        </p:sp>
        <p:sp>
          <p:nvSpPr>
            <p:cNvPr id="95" name="椭圆 94"/>
            <p:cNvSpPr/>
            <p:nvPr/>
          </p:nvSpPr>
          <p:spPr>
            <a:xfrm>
              <a:off x="8828049" y="4660363"/>
              <a:ext cx="1055415" cy="1001856"/>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96" name="直接箭头连接符 95"/>
            <p:cNvCxnSpPr>
              <a:stCxn id="87" idx="1"/>
              <a:endCxn id="84" idx="5"/>
            </p:cNvCxnSpPr>
            <p:nvPr/>
          </p:nvCxnSpPr>
          <p:spPr>
            <a:xfrm flipH="1" flipV="1">
              <a:off x="8880020" y="5055270"/>
              <a:ext cx="318915" cy="17618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7" name="椭圆 96"/>
            <p:cNvSpPr/>
            <p:nvPr/>
          </p:nvSpPr>
          <p:spPr>
            <a:xfrm>
              <a:off x="8006662" y="482020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8" name="椭圆 97"/>
            <p:cNvSpPr/>
            <p:nvPr/>
          </p:nvSpPr>
          <p:spPr>
            <a:xfrm>
              <a:off x="9693199" y="4516347"/>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9" name="椭圆 98"/>
            <p:cNvSpPr/>
            <p:nvPr/>
          </p:nvSpPr>
          <p:spPr>
            <a:xfrm>
              <a:off x="9641059" y="510796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0" name="椭圆 99"/>
            <p:cNvSpPr/>
            <p:nvPr/>
          </p:nvSpPr>
          <p:spPr>
            <a:xfrm>
              <a:off x="10042211" y="4702593"/>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1" name="椭圆 100"/>
            <p:cNvSpPr/>
            <p:nvPr/>
          </p:nvSpPr>
          <p:spPr>
            <a:xfrm>
              <a:off x="10042211" y="5174183"/>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2" name="椭圆 101"/>
            <p:cNvSpPr/>
            <p:nvPr/>
          </p:nvSpPr>
          <p:spPr>
            <a:xfrm>
              <a:off x="8240704" y="4522984"/>
              <a:ext cx="1080120" cy="995382"/>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3" name="椭圆 102"/>
            <p:cNvSpPr/>
            <p:nvPr/>
          </p:nvSpPr>
          <p:spPr>
            <a:xfrm>
              <a:off x="9046339" y="4820206"/>
              <a:ext cx="1080120" cy="995382"/>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4" name="椭圆 103"/>
            <p:cNvSpPr/>
            <p:nvPr/>
          </p:nvSpPr>
          <p:spPr>
            <a:xfrm>
              <a:off x="9599555" y="5004353"/>
              <a:ext cx="1080120" cy="995382"/>
            </a:xfrm>
            <a:prstGeom prst="ellipse">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5" name="文本框 104"/>
            <p:cNvSpPr txBox="1"/>
            <p:nvPr/>
          </p:nvSpPr>
          <p:spPr>
            <a:xfrm>
              <a:off x="9106125" y="5257414"/>
              <a:ext cx="299014" cy="369332"/>
            </a:xfrm>
            <a:prstGeom prst="rect">
              <a:avLst/>
            </a:prstGeom>
            <a:noFill/>
          </p:spPr>
          <p:txBody>
            <a:bodyPr>
              <a:spAutoFit/>
            </a:bodyPr>
            <a:lstStyle/>
            <a:p>
              <a:pPr>
                <a:defRPr/>
              </a:pPr>
              <a:r>
                <a:rPr lang="en-US" altLang="zh-CN" dirty="0">
                  <a:latin typeface="+mn-ea"/>
                </a:rPr>
                <a:t>o</a:t>
              </a:r>
              <a:endParaRPr lang="zh-CN" altLang="en-US" dirty="0">
                <a:latin typeface="+mn-ea"/>
              </a:endParaRPr>
            </a:p>
          </p:txBody>
        </p:sp>
        <p:cxnSp>
          <p:nvCxnSpPr>
            <p:cNvPr id="106" name="直接箭头连接符 105"/>
            <p:cNvCxnSpPr>
              <a:stCxn id="87" idx="6"/>
              <a:endCxn id="99" idx="3"/>
            </p:cNvCxnSpPr>
            <p:nvPr/>
          </p:nvCxnSpPr>
          <p:spPr>
            <a:xfrm flipV="1">
              <a:off x="9321860" y="5230891"/>
              <a:ext cx="340290" cy="514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7" name="椭圆 106"/>
            <p:cNvSpPr/>
            <p:nvPr/>
          </p:nvSpPr>
          <p:spPr>
            <a:xfrm>
              <a:off x="7734512" y="4145636"/>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8" name="椭圆 107"/>
            <p:cNvSpPr/>
            <p:nvPr/>
          </p:nvSpPr>
          <p:spPr>
            <a:xfrm>
              <a:off x="7895326" y="5156865"/>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09" name="椭圆 108"/>
            <p:cNvSpPr/>
            <p:nvPr/>
          </p:nvSpPr>
          <p:spPr>
            <a:xfrm>
              <a:off x="7602424" y="4945512"/>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0" name="椭圆 109"/>
            <p:cNvSpPr/>
            <p:nvPr/>
          </p:nvSpPr>
          <p:spPr>
            <a:xfrm>
              <a:off x="8169854" y="4330302"/>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1" name="椭圆 110"/>
            <p:cNvSpPr/>
            <p:nvPr/>
          </p:nvSpPr>
          <p:spPr>
            <a:xfrm>
              <a:off x="10030782" y="5477678"/>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cxnSp>
          <p:nvCxnSpPr>
            <p:cNvPr id="112" name="直接箭头连接符 111"/>
            <p:cNvCxnSpPr>
              <a:stCxn id="99" idx="5"/>
              <a:endCxn id="111" idx="1"/>
            </p:cNvCxnSpPr>
            <p:nvPr/>
          </p:nvCxnSpPr>
          <p:spPr>
            <a:xfrm>
              <a:off x="9763984" y="5230891"/>
              <a:ext cx="287889" cy="2678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3" name="椭圆 112"/>
            <p:cNvSpPr/>
            <p:nvPr/>
          </p:nvSpPr>
          <p:spPr>
            <a:xfrm>
              <a:off x="8853808" y="5644064"/>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4" name="椭圆 113"/>
            <p:cNvSpPr/>
            <p:nvPr/>
          </p:nvSpPr>
          <p:spPr>
            <a:xfrm>
              <a:off x="8333882" y="5475119"/>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5" name="椭圆 114"/>
            <p:cNvSpPr/>
            <p:nvPr/>
          </p:nvSpPr>
          <p:spPr>
            <a:xfrm>
              <a:off x="8532861" y="5821615"/>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116" name="椭圆 115"/>
            <p:cNvSpPr/>
            <p:nvPr/>
          </p:nvSpPr>
          <p:spPr>
            <a:xfrm>
              <a:off x="9252718" y="5893623"/>
              <a:ext cx="144016" cy="144016"/>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17" name="文本框 116"/>
          <p:cNvSpPr txBox="1"/>
          <p:nvPr/>
        </p:nvSpPr>
        <p:spPr>
          <a:xfrm>
            <a:off x="5052714" y="6346651"/>
            <a:ext cx="2687638" cy="461963"/>
          </a:xfrm>
          <a:prstGeom prst="rect">
            <a:avLst/>
          </a:prstGeom>
          <a:noFill/>
        </p:spPr>
        <p:txBody>
          <a:bodyPr>
            <a:spAutoFit/>
          </a:bodyPr>
          <a:lstStyle/>
          <a:p>
            <a:pPr>
              <a:defRPr/>
            </a:pPr>
            <a:r>
              <a:rPr lang="zh-CN" altLang="en-US" sz="2400" dirty="0">
                <a:latin typeface="+mn-ea"/>
                <a:ea typeface="+mn-ea"/>
              </a:rPr>
              <a:t>密度相连示意图</a:t>
            </a:r>
            <a:endParaRPr lang="zh-CN" altLang="en-US" sz="2400" dirty="0">
              <a:latin typeface="+mn-ea"/>
              <a:ea typeface="+mn-ea"/>
            </a:endParaRPr>
          </a:p>
        </p:txBody>
      </p:sp>
    </p:spTree>
  </p:cSld>
  <p:clrMapOvr>
    <a:masterClrMapping/>
  </p:clrMapOvr>
  <p:transition>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764704"/>
            <a:ext cx="7776864" cy="1323439"/>
          </a:xfrm>
          <a:prstGeom prst="rect">
            <a:avLst/>
          </a:prstGeom>
        </p:spPr>
        <p:txBody>
          <a:bodyPr wrap="square">
            <a:spAutoFit/>
          </a:bodyPr>
          <a:lstStyle/>
          <a:p>
            <a:pPr>
              <a:buClr>
                <a:srgbClr val="00B0F0"/>
              </a:buClr>
            </a:pP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算法：</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DBSCAN,</a:t>
            </a: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一种基于密度的聚类算法</a:t>
            </a:r>
            <a:endPar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a:p>
            <a:pPr>
              <a:buClr>
                <a:srgbClr val="00B0F0"/>
              </a:buClr>
            </a:pP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输入：</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D:</a:t>
            </a: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一个包含</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n</a:t>
            </a: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个对象的数据集，</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ℇ:</a:t>
            </a: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半径参数，</a:t>
            </a:r>
            <a:r>
              <a:rPr lang="en-US" altLang="zh-CN" sz="2000" b="1" dirty="0" err="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MinPts</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a:t>
            </a: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邻域密度阈值。</a:t>
            </a:r>
            <a:endPar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a:p>
            <a:pPr>
              <a:buClr>
                <a:srgbClr val="00B0F0"/>
              </a:buClr>
            </a:pP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输出：基于密度的簇的集合。</a:t>
            </a:r>
            <a:endPar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endParaRPr>
          </a:p>
        </p:txBody>
      </p:sp>
      <p:sp>
        <p:nvSpPr>
          <p:cNvPr id="2" name="矩形 1"/>
          <p:cNvSpPr/>
          <p:nvPr/>
        </p:nvSpPr>
        <p:spPr>
          <a:xfrm>
            <a:off x="899592" y="2008133"/>
            <a:ext cx="6912768" cy="4524315"/>
          </a:xfrm>
          <a:prstGeom prst="rect">
            <a:avLst/>
          </a:prstGeom>
        </p:spPr>
        <p:txBody>
          <a:bodyPr wrap="square">
            <a:spAutoFit/>
          </a:bodyPr>
          <a:lstStyle/>
          <a:p>
            <a:pPr marL="0" indent="0">
              <a:buNone/>
            </a:pPr>
            <a:r>
              <a:rPr lang="zh-CN" altLang="zh-CN" b="1" dirty="0">
                <a:solidFill>
                  <a:schemeClr val="accent5">
                    <a:lumMod val="25000"/>
                  </a:schemeClr>
                </a:solidFill>
                <a:latin typeface="+mn-ea"/>
                <a:ea typeface="+mn-ea"/>
              </a:rPr>
              <a:t>方法：</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(1)</a:t>
            </a:r>
            <a:r>
              <a:rPr lang="zh-CN" altLang="zh-CN" b="1" dirty="0">
                <a:solidFill>
                  <a:schemeClr val="accent5">
                    <a:lumMod val="25000"/>
                  </a:schemeClr>
                </a:solidFill>
                <a:latin typeface="+mn-ea"/>
                <a:ea typeface="+mn-ea"/>
              </a:rPr>
              <a:t>标记所有对象为</a:t>
            </a:r>
            <a:r>
              <a:rPr lang="en-US" altLang="zh-CN" b="1" dirty="0">
                <a:solidFill>
                  <a:schemeClr val="accent5">
                    <a:lumMod val="25000"/>
                  </a:schemeClr>
                </a:solidFill>
                <a:latin typeface="+mn-ea"/>
                <a:ea typeface="+mn-ea"/>
              </a:rPr>
              <a:t>unvisited;</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(2)do</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(3)  </a:t>
            </a:r>
            <a:r>
              <a:rPr lang="zh-CN" altLang="zh-CN" b="1" dirty="0">
                <a:solidFill>
                  <a:schemeClr val="accent5">
                    <a:lumMod val="25000"/>
                  </a:schemeClr>
                </a:solidFill>
                <a:latin typeface="+mn-ea"/>
                <a:ea typeface="+mn-ea"/>
              </a:rPr>
              <a:t>随机选择一个</a:t>
            </a:r>
            <a:r>
              <a:rPr lang="en-US" altLang="zh-CN" b="1" dirty="0">
                <a:solidFill>
                  <a:schemeClr val="accent5">
                    <a:lumMod val="25000"/>
                  </a:schemeClr>
                </a:solidFill>
                <a:latin typeface="+mn-ea"/>
                <a:ea typeface="+mn-ea"/>
              </a:rPr>
              <a:t>unvisited</a:t>
            </a:r>
            <a:r>
              <a:rPr lang="zh-CN" altLang="zh-CN" b="1" dirty="0">
                <a:solidFill>
                  <a:schemeClr val="accent5">
                    <a:lumMod val="25000"/>
                  </a:schemeClr>
                </a:solidFill>
                <a:latin typeface="+mn-ea"/>
                <a:ea typeface="+mn-ea"/>
              </a:rPr>
              <a:t>对象</a:t>
            </a:r>
            <a:r>
              <a:rPr lang="en-US" altLang="zh-CN" b="1" dirty="0">
                <a:solidFill>
                  <a:schemeClr val="accent5">
                    <a:lumMod val="25000"/>
                  </a:schemeClr>
                </a:solidFill>
                <a:latin typeface="+mn-ea"/>
                <a:ea typeface="+mn-ea"/>
              </a:rPr>
              <a:t>p;</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(4)  </a:t>
            </a:r>
            <a:r>
              <a:rPr lang="zh-CN" altLang="zh-CN" b="1" dirty="0">
                <a:solidFill>
                  <a:schemeClr val="accent5">
                    <a:lumMod val="25000"/>
                  </a:schemeClr>
                </a:solidFill>
                <a:latin typeface="+mn-ea"/>
                <a:ea typeface="+mn-ea"/>
              </a:rPr>
              <a:t>标记</a:t>
            </a:r>
            <a:r>
              <a:rPr lang="en-US" altLang="zh-CN" b="1" dirty="0">
                <a:solidFill>
                  <a:schemeClr val="accent5">
                    <a:lumMod val="25000"/>
                  </a:schemeClr>
                </a:solidFill>
                <a:latin typeface="+mn-ea"/>
                <a:ea typeface="+mn-ea"/>
              </a:rPr>
              <a:t>p</a:t>
            </a:r>
            <a:r>
              <a:rPr lang="zh-CN" altLang="zh-CN" b="1" dirty="0">
                <a:solidFill>
                  <a:schemeClr val="accent5">
                    <a:lumMod val="25000"/>
                  </a:schemeClr>
                </a:solidFill>
                <a:latin typeface="+mn-ea"/>
                <a:ea typeface="+mn-ea"/>
              </a:rPr>
              <a:t>为</a:t>
            </a:r>
            <a:r>
              <a:rPr lang="en-US" altLang="zh-CN" b="1" dirty="0">
                <a:solidFill>
                  <a:schemeClr val="accent5">
                    <a:lumMod val="25000"/>
                  </a:schemeClr>
                </a:solidFill>
                <a:latin typeface="+mn-ea"/>
                <a:ea typeface="+mn-ea"/>
              </a:rPr>
              <a:t>visited;</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(5)  If p</a:t>
            </a:r>
            <a:r>
              <a:rPr lang="zh-CN" altLang="zh-CN" b="1" dirty="0">
                <a:solidFill>
                  <a:schemeClr val="accent5">
                    <a:lumMod val="25000"/>
                  </a:schemeClr>
                </a:solidFill>
                <a:latin typeface="+mn-ea"/>
                <a:ea typeface="+mn-ea"/>
              </a:rPr>
              <a:t>的</a:t>
            </a:r>
            <a:r>
              <a:rPr lang="en-US" altLang="zh-CN" b="1" dirty="0">
                <a:solidFill>
                  <a:schemeClr val="accent5">
                    <a:lumMod val="25000"/>
                  </a:schemeClr>
                </a:solidFill>
                <a:latin typeface="+mn-ea"/>
                <a:ea typeface="+mn-ea"/>
              </a:rPr>
              <a:t>ℇ-</a:t>
            </a:r>
            <a:r>
              <a:rPr lang="zh-CN" altLang="zh-CN" b="1" dirty="0">
                <a:solidFill>
                  <a:schemeClr val="accent5">
                    <a:lumMod val="25000"/>
                  </a:schemeClr>
                </a:solidFill>
                <a:latin typeface="+mn-ea"/>
                <a:ea typeface="+mn-ea"/>
              </a:rPr>
              <a:t>邻域至少有</a:t>
            </a:r>
            <a:r>
              <a:rPr lang="en-US" altLang="zh-CN" b="1" dirty="0" err="1">
                <a:solidFill>
                  <a:schemeClr val="accent5">
                    <a:lumMod val="25000"/>
                  </a:schemeClr>
                </a:solidFill>
                <a:latin typeface="+mn-ea"/>
                <a:ea typeface="+mn-ea"/>
              </a:rPr>
              <a:t>MinPts</a:t>
            </a:r>
            <a:r>
              <a:rPr lang="zh-CN" altLang="zh-CN" b="1" dirty="0">
                <a:solidFill>
                  <a:schemeClr val="accent5">
                    <a:lumMod val="25000"/>
                  </a:schemeClr>
                </a:solidFill>
                <a:latin typeface="+mn-ea"/>
                <a:ea typeface="+mn-ea"/>
              </a:rPr>
              <a:t>个对象</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(6)     </a:t>
            </a:r>
            <a:r>
              <a:rPr lang="zh-CN" altLang="zh-CN" b="1" dirty="0">
                <a:solidFill>
                  <a:schemeClr val="accent5">
                    <a:lumMod val="25000"/>
                  </a:schemeClr>
                </a:solidFill>
                <a:latin typeface="+mn-ea"/>
                <a:ea typeface="+mn-ea"/>
              </a:rPr>
              <a:t>创建一个新簇</a:t>
            </a:r>
            <a:r>
              <a:rPr lang="en-US" altLang="zh-CN" b="1" dirty="0">
                <a:solidFill>
                  <a:schemeClr val="accent5">
                    <a:lumMod val="25000"/>
                  </a:schemeClr>
                </a:solidFill>
                <a:latin typeface="+mn-ea"/>
                <a:ea typeface="+mn-ea"/>
              </a:rPr>
              <a:t>C,</a:t>
            </a:r>
            <a:r>
              <a:rPr lang="zh-CN" altLang="zh-CN" b="1" dirty="0">
                <a:solidFill>
                  <a:schemeClr val="accent5">
                    <a:lumMod val="25000"/>
                  </a:schemeClr>
                </a:solidFill>
                <a:latin typeface="+mn-ea"/>
                <a:ea typeface="+mn-ea"/>
              </a:rPr>
              <a:t>并把</a:t>
            </a:r>
            <a:r>
              <a:rPr lang="en-US" altLang="zh-CN" b="1" dirty="0">
                <a:solidFill>
                  <a:schemeClr val="accent5">
                    <a:lumMod val="25000"/>
                  </a:schemeClr>
                </a:solidFill>
                <a:latin typeface="+mn-ea"/>
                <a:ea typeface="+mn-ea"/>
              </a:rPr>
              <a:t>p</a:t>
            </a:r>
            <a:r>
              <a:rPr lang="zh-CN" altLang="zh-CN" b="1" dirty="0">
                <a:solidFill>
                  <a:schemeClr val="accent5">
                    <a:lumMod val="25000"/>
                  </a:schemeClr>
                </a:solidFill>
                <a:latin typeface="+mn-ea"/>
                <a:ea typeface="+mn-ea"/>
              </a:rPr>
              <a:t>添加到</a:t>
            </a:r>
            <a:r>
              <a:rPr lang="en-US" altLang="zh-CN" b="1" dirty="0">
                <a:solidFill>
                  <a:schemeClr val="accent5">
                    <a:lumMod val="25000"/>
                  </a:schemeClr>
                </a:solidFill>
                <a:latin typeface="+mn-ea"/>
                <a:ea typeface="+mn-ea"/>
              </a:rPr>
              <a:t>C</a:t>
            </a:r>
            <a:r>
              <a:rPr lang="zh-CN" altLang="zh-CN" b="1" dirty="0">
                <a:solidFill>
                  <a:schemeClr val="accent5">
                    <a:lumMod val="25000"/>
                  </a:schemeClr>
                </a:solidFill>
                <a:latin typeface="+mn-ea"/>
                <a:ea typeface="+mn-ea"/>
              </a:rPr>
              <a:t>；</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(7)     </a:t>
            </a:r>
            <a:r>
              <a:rPr lang="zh-CN" altLang="zh-CN" b="1" dirty="0">
                <a:solidFill>
                  <a:schemeClr val="accent5">
                    <a:lumMod val="25000"/>
                  </a:schemeClr>
                </a:solidFill>
                <a:latin typeface="+mn-ea"/>
                <a:ea typeface="+mn-ea"/>
              </a:rPr>
              <a:t>令</a:t>
            </a:r>
            <a:r>
              <a:rPr lang="en-US" altLang="zh-CN" b="1" dirty="0">
                <a:solidFill>
                  <a:schemeClr val="accent5">
                    <a:lumMod val="25000"/>
                  </a:schemeClr>
                </a:solidFill>
                <a:latin typeface="+mn-ea"/>
                <a:ea typeface="+mn-ea"/>
              </a:rPr>
              <a:t>N</a:t>
            </a:r>
            <a:r>
              <a:rPr lang="zh-CN" altLang="zh-CN" b="1" dirty="0">
                <a:solidFill>
                  <a:schemeClr val="accent5">
                    <a:lumMod val="25000"/>
                  </a:schemeClr>
                </a:solidFill>
                <a:latin typeface="+mn-ea"/>
                <a:ea typeface="+mn-ea"/>
              </a:rPr>
              <a:t>为</a:t>
            </a:r>
            <a:r>
              <a:rPr lang="en-US" altLang="zh-CN" b="1" dirty="0">
                <a:solidFill>
                  <a:schemeClr val="accent5">
                    <a:lumMod val="25000"/>
                  </a:schemeClr>
                </a:solidFill>
                <a:latin typeface="+mn-ea"/>
                <a:ea typeface="+mn-ea"/>
              </a:rPr>
              <a:t>p</a:t>
            </a:r>
            <a:r>
              <a:rPr lang="zh-CN" altLang="zh-CN" b="1" dirty="0">
                <a:solidFill>
                  <a:schemeClr val="accent5">
                    <a:lumMod val="25000"/>
                  </a:schemeClr>
                </a:solidFill>
                <a:latin typeface="+mn-ea"/>
                <a:ea typeface="+mn-ea"/>
              </a:rPr>
              <a:t>的</a:t>
            </a:r>
            <a:r>
              <a:rPr lang="en-US" altLang="zh-CN" b="1" dirty="0">
                <a:solidFill>
                  <a:schemeClr val="accent5">
                    <a:lumMod val="25000"/>
                  </a:schemeClr>
                </a:solidFill>
                <a:latin typeface="+mn-ea"/>
                <a:ea typeface="+mn-ea"/>
              </a:rPr>
              <a:t>ℇ-</a:t>
            </a:r>
            <a:r>
              <a:rPr lang="zh-CN" altLang="zh-CN" b="1" dirty="0">
                <a:solidFill>
                  <a:schemeClr val="accent5">
                    <a:lumMod val="25000"/>
                  </a:schemeClr>
                </a:solidFill>
                <a:latin typeface="+mn-ea"/>
                <a:ea typeface="+mn-ea"/>
              </a:rPr>
              <a:t>邻域中的对象的集合；</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(8)     for N</a:t>
            </a:r>
            <a:r>
              <a:rPr lang="zh-CN" altLang="zh-CN" b="1" dirty="0">
                <a:solidFill>
                  <a:schemeClr val="accent5">
                    <a:lumMod val="25000"/>
                  </a:schemeClr>
                </a:solidFill>
                <a:latin typeface="+mn-ea"/>
                <a:ea typeface="+mn-ea"/>
              </a:rPr>
              <a:t>中每个点</a:t>
            </a:r>
            <a:r>
              <a:rPr lang="en-US" altLang="zh-CN" b="1" dirty="0">
                <a:solidFill>
                  <a:schemeClr val="accent5">
                    <a:lumMod val="25000"/>
                  </a:schemeClr>
                </a:solidFill>
                <a:latin typeface="+mn-ea"/>
                <a:ea typeface="+mn-ea"/>
              </a:rPr>
              <a:t>p´</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(9)       if p´</a:t>
            </a:r>
            <a:r>
              <a:rPr lang="zh-CN" altLang="zh-CN" b="1" dirty="0">
                <a:solidFill>
                  <a:schemeClr val="accent5">
                    <a:lumMod val="25000"/>
                  </a:schemeClr>
                </a:solidFill>
                <a:latin typeface="+mn-ea"/>
                <a:ea typeface="+mn-ea"/>
              </a:rPr>
              <a:t>是</a:t>
            </a:r>
            <a:r>
              <a:rPr lang="en-US" altLang="zh-CN" b="1" dirty="0">
                <a:solidFill>
                  <a:schemeClr val="accent5">
                    <a:lumMod val="25000"/>
                  </a:schemeClr>
                </a:solidFill>
                <a:latin typeface="+mn-ea"/>
                <a:ea typeface="+mn-ea"/>
              </a:rPr>
              <a:t>unvisited</a:t>
            </a:r>
            <a:r>
              <a:rPr lang="zh-CN" altLang="en-US" b="1" dirty="0">
                <a:solidFill>
                  <a:schemeClr val="accent5">
                    <a:lumMod val="25000"/>
                  </a:schemeClr>
                </a:solidFill>
                <a:latin typeface="+mn-ea"/>
                <a:ea typeface="+mn-ea"/>
              </a:rPr>
              <a:t>，</a:t>
            </a:r>
            <a:r>
              <a:rPr lang="zh-CN" altLang="zh-CN" b="1" dirty="0">
                <a:solidFill>
                  <a:schemeClr val="accent5">
                    <a:lumMod val="25000"/>
                  </a:schemeClr>
                </a:solidFill>
                <a:latin typeface="+mn-ea"/>
              </a:rPr>
              <a:t>标记</a:t>
            </a:r>
            <a:r>
              <a:rPr lang="en-US" altLang="zh-CN" b="1" dirty="0">
                <a:solidFill>
                  <a:schemeClr val="accent5">
                    <a:lumMod val="25000"/>
                  </a:schemeClr>
                </a:solidFill>
                <a:latin typeface="+mn-ea"/>
              </a:rPr>
              <a:t>p´</a:t>
            </a:r>
            <a:r>
              <a:rPr lang="zh-CN" altLang="zh-CN" b="1" dirty="0">
                <a:solidFill>
                  <a:schemeClr val="accent5">
                    <a:lumMod val="25000"/>
                  </a:schemeClr>
                </a:solidFill>
                <a:latin typeface="+mn-ea"/>
              </a:rPr>
              <a:t>为</a:t>
            </a:r>
            <a:r>
              <a:rPr lang="en-US" altLang="zh-CN" b="1" dirty="0">
                <a:solidFill>
                  <a:schemeClr val="accent5">
                    <a:lumMod val="25000"/>
                  </a:schemeClr>
                </a:solidFill>
                <a:latin typeface="+mn-ea"/>
              </a:rPr>
              <a:t>visited;</a:t>
            </a:r>
            <a:endParaRPr lang="en-US"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(10)      if p´</a:t>
            </a:r>
            <a:r>
              <a:rPr lang="zh-CN" altLang="zh-CN" b="1" dirty="0">
                <a:solidFill>
                  <a:schemeClr val="accent5">
                    <a:lumMod val="25000"/>
                  </a:schemeClr>
                </a:solidFill>
                <a:latin typeface="+mn-ea"/>
                <a:ea typeface="+mn-ea"/>
              </a:rPr>
              <a:t>的</a:t>
            </a:r>
            <a:r>
              <a:rPr lang="en-US" altLang="zh-CN" b="1" dirty="0">
                <a:solidFill>
                  <a:schemeClr val="accent5">
                    <a:lumMod val="25000"/>
                  </a:schemeClr>
                </a:solidFill>
                <a:latin typeface="+mn-ea"/>
                <a:ea typeface="+mn-ea"/>
              </a:rPr>
              <a:t>ℇ-</a:t>
            </a:r>
            <a:r>
              <a:rPr lang="zh-CN" altLang="zh-CN" b="1" dirty="0">
                <a:solidFill>
                  <a:schemeClr val="accent5">
                    <a:lumMod val="25000"/>
                  </a:schemeClr>
                </a:solidFill>
                <a:latin typeface="+mn-ea"/>
                <a:ea typeface="+mn-ea"/>
              </a:rPr>
              <a:t>邻域至少有</a:t>
            </a:r>
            <a:r>
              <a:rPr lang="en-US" altLang="zh-CN" b="1" dirty="0" err="1">
                <a:solidFill>
                  <a:schemeClr val="accent5">
                    <a:lumMod val="25000"/>
                  </a:schemeClr>
                </a:solidFill>
                <a:latin typeface="+mn-ea"/>
                <a:ea typeface="+mn-ea"/>
              </a:rPr>
              <a:t>MinPts</a:t>
            </a:r>
            <a:r>
              <a:rPr lang="zh-CN" altLang="zh-CN" b="1" dirty="0">
                <a:solidFill>
                  <a:schemeClr val="accent5">
                    <a:lumMod val="25000"/>
                  </a:schemeClr>
                </a:solidFill>
                <a:latin typeface="+mn-ea"/>
                <a:ea typeface="+mn-ea"/>
              </a:rPr>
              <a:t>个</a:t>
            </a:r>
            <a:r>
              <a:rPr lang="en-US" altLang="zh-CN" b="1" dirty="0">
                <a:solidFill>
                  <a:schemeClr val="accent5">
                    <a:lumMod val="25000"/>
                  </a:schemeClr>
                </a:solidFill>
                <a:latin typeface="+mn-ea"/>
                <a:ea typeface="+mn-ea"/>
              </a:rPr>
              <a:t>,</a:t>
            </a:r>
            <a:r>
              <a:rPr lang="zh-CN" altLang="zh-CN" b="1" dirty="0">
                <a:solidFill>
                  <a:schemeClr val="accent5">
                    <a:lumMod val="25000"/>
                  </a:schemeClr>
                </a:solidFill>
                <a:latin typeface="+mn-ea"/>
                <a:ea typeface="+mn-ea"/>
              </a:rPr>
              <a:t>把这些点添加到</a:t>
            </a:r>
            <a:r>
              <a:rPr lang="en-US" altLang="zh-CN" b="1" dirty="0">
                <a:solidFill>
                  <a:schemeClr val="accent5">
                    <a:lumMod val="25000"/>
                  </a:schemeClr>
                </a:solidFill>
                <a:latin typeface="+mn-ea"/>
                <a:ea typeface="+mn-ea"/>
              </a:rPr>
              <a:t>N</a:t>
            </a:r>
            <a:r>
              <a:rPr lang="zh-CN" altLang="zh-CN" b="1" dirty="0">
                <a:solidFill>
                  <a:schemeClr val="accent5">
                    <a:lumMod val="25000"/>
                  </a:schemeClr>
                </a:solidFill>
                <a:latin typeface="+mn-ea"/>
                <a:ea typeface="+mn-ea"/>
              </a:rPr>
              <a:t>；</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(11)      if p´</a:t>
            </a:r>
            <a:r>
              <a:rPr lang="zh-CN" altLang="zh-CN" b="1" dirty="0">
                <a:solidFill>
                  <a:schemeClr val="accent5">
                    <a:lumMod val="25000"/>
                  </a:schemeClr>
                </a:solidFill>
                <a:latin typeface="+mn-ea"/>
                <a:ea typeface="+mn-ea"/>
              </a:rPr>
              <a:t>还不是任何簇的成员</a:t>
            </a:r>
            <a:r>
              <a:rPr lang="en-US" altLang="zh-CN" b="1" dirty="0">
                <a:solidFill>
                  <a:schemeClr val="accent5">
                    <a:lumMod val="25000"/>
                  </a:schemeClr>
                </a:solidFill>
                <a:latin typeface="+mn-ea"/>
                <a:ea typeface="+mn-ea"/>
              </a:rPr>
              <a:t>,</a:t>
            </a:r>
            <a:r>
              <a:rPr lang="zh-CN" altLang="zh-CN" b="1" dirty="0">
                <a:solidFill>
                  <a:schemeClr val="accent5">
                    <a:lumMod val="25000"/>
                  </a:schemeClr>
                </a:solidFill>
                <a:latin typeface="+mn-ea"/>
                <a:ea typeface="+mn-ea"/>
              </a:rPr>
              <a:t>把</a:t>
            </a:r>
            <a:r>
              <a:rPr lang="en-US" altLang="zh-CN" b="1" dirty="0">
                <a:solidFill>
                  <a:schemeClr val="accent5">
                    <a:lumMod val="25000"/>
                  </a:schemeClr>
                </a:solidFill>
                <a:latin typeface="+mn-ea"/>
                <a:ea typeface="+mn-ea"/>
              </a:rPr>
              <a:t>p´</a:t>
            </a:r>
            <a:r>
              <a:rPr lang="zh-CN" altLang="zh-CN" b="1" dirty="0">
                <a:solidFill>
                  <a:schemeClr val="accent5">
                    <a:lumMod val="25000"/>
                  </a:schemeClr>
                </a:solidFill>
                <a:latin typeface="+mn-ea"/>
                <a:ea typeface="+mn-ea"/>
              </a:rPr>
              <a:t>添加到</a:t>
            </a:r>
            <a:r>
              <a:rPr lang="en-US" altLang="zh-CN" b="1" dirty="0">
                <a:solidFill>
                  <a:schemeClr val="accent5">
                    <a:lumMod val="25000"/>
                  </a:schemeClr>
                </a:solidFill>
                <a:latin typeface="+mn-ea"/>
                <a:ea typeface="+mn-ea"/>
              </a:rPr>
              <a:t>C</a:t>
            </a:r>
            <a:r>
              <a:rPr lang="zh-CN" altLang="zh-CN" b="1" dirty="0">
                <a:solidFill>
                  <a:schemeClr val="accent5">
                    <a:lumMod val="25000"/>
                  </a:schemeClr>
                </a:solidFill>
                <a:latin typeface="+mn-ea"/>
                <a:ea typeface="+mn-ea"/>
              </a:rPr>
              <a:t>；</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(12)    end for</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(13)    </a:t>
            </a:r>
            <a:r>
              <a:rPr lang="zh-CN" altLang="zh-CN" b="1" dirty="0">
                <a:solidFill>
                  <a:schemeClr val="accent5">
                    <a:lumMod val="25000"/>
                  </a:schemeClr>
                </a:solidFill>
                <a:latin typeface="+mn-ea"/>
                <a:ea typeface="+mn-ea"/>
              </a:rPr>
              <a:t>输出</a:t>
            </a:r>
            <a:r>
              <a:rPr lang="en-US" altLang="zh-CN" b="1" dirty="0">
                <a:solidFill>
                  <a:schemeClr val="accent5">
                    <a:lumMod val="25000"/>
                  </a:schemeClr>
                </a:solidFill>
                <a:latin typeface="+mn-ea"/>
                <a:ea typeface="+mn-ea"/>
              </a:rPr>
              <a:t>C</a:t>
            </a:r>
            <a:r>
              <a:rPr lang="zh-CN" altLang="zh-CN" b="1" dirty="0">
                <a:solidFill>
                  <a:schemeClr val="accent5">
                    <a:lumMod val="25000"/>
                  </a:schemeClr>
                </a:solidFill>
                <a:latin typeface="+mn-ea"/>
                <a:ea typeface="+mn-ea"/>
              </a:rPr>
              <a:t>；</a:t>
            </a:r>
            <a:endParaRPr lang="zh-CN" altLang="zh-CN" b="1" dirty="0">
              <a:solidFill>
                <a:schemeClr val="accent5">
                  <a:lumMod val="25000"/>
                </a:schemeClr>
              </a:solidFill>
              <a:latin typeface="+mn-ea"/>
              <a:ea typeface="+mn-ea"/>
            </a:endParaRPr>
          </a:p>
          <a:p>
            <a:pPr marL="0" lvl="0" indent="0">
              <a:buNone/>
            </a:pPr>
            <a:r>
              <a:rPr lang="en-US" altLang="zh-CN" b="1" dirty="0">
                <a:solidFill>
                  <a:schemeClr val="accent5">
                    <a:lumMod val="25000"/>
                  </a:schemeClr>
                </a:solidFill>
                <a:latin typeface="+mn-ea"/>
                <a:ea typeface="+mn-ea"/>
              </a:rPr>
              <a:t>(14)  Else</a:t>
            </a:r>
            <a:r>
              <a:rPr lang="zh-CN" altLang="zh-CN" b="1" dirty="0">
                <a:solidFill>
                  <a:schemeClr val="accent5">
                    <a:lumMod val="25000"/>
                  </a:schemeClr>
                </a:solidFill>
                <a:latin typeface="+mn-ea"/>
                <a:ea typeface="+mn-ea"/>
              </a:rPr>
              <a:t>标记</a:t>
            </a:r>
            <a:r>
              <a:rPr lang="en-US" altLang="zh-CN" b="1" dirty="0">
                <a:solidFill>
                  <a:schemeClr val="accent5">
                    <a:lumMod val="25000"/>
                  </a:schemeClr>
                </a:solidFill>
                <a:latin typeface="+mn-ea"/>
                <a:ea typeface="+mn-ea"/>
              </a:rPr>
              <a:t>p</a:t>
            </a:r>
            <a:r>
              <a:rPr lang="zh-CN" altLang="zh-CN" b="1" dirty="0">
                <a:solidFill>
                  <a:schemeClr val="accent5">
                    <a:lumMod val="25000"/>
                  </a:schemeClr>
                </a:solidFill>
                <a:latin typeface="+mn-ea"/>
                <a:ea typeface="+mn-ea"/>
              </a:rPr>
              <a:t>为噪声；</a:t>
            </a:r>
            <a:endParaRPr lang="zh-CN" altLang="zh-CN" b="1" dirty="0">
              <a:solidFill>
                <a:schemeClr val="accent5">
                  <a:lumMod val="25000"/>
                </a:schemeClr>
              </a:solidFill>
              <a:latin typeface="+mn-ea"/>
              <a:ea typeface="+mn-ea"/>
            </a:endParaRPr>
          </a:p>
          <a:p>
            <a:pPr marL="0" indent="0">
              <a:buNone/>
            </a:pPr>
            <a:r>
              <a:rPr lang="en-US" altLang="zh-CN" b="1" dirty="0">
                <a:solidFill>
                  <a:schemeClr val="accent5">
                    <a:lumMod val="25000"/>
                  </a:schemeClr>
                </a:solidFill>
                <a:latin typeface="+mn-ea"/>
                <a:ea typeface="+mn-ea"/>
              </a:rPr>
              <a:t>(15)until</a:t>
            </a:r>
            <a:r>
              <a:rPr lang="zh-CN" altLang="zh-CN" b="1" dirty="0">
                <a:solidFill>
                  <a:schemeClr val="accent5">
                    <a:lumMod val="25000"/>
                  </a:schemeClr>
                </a:solidFill>
                <a:latin typeface="+mn-ea"/>
                <a:ea typeface="+mn-ea"/>
              </a:rPr>
              <a:t>没有标记为</a:t>
            </a:r>
            <a:r>
              <a:rPr lang="en-US" altLang="zh-CN" b="1" dirty="0">
                <a:solidFill>
                  <a:schemeClr val="accent5">
                    <a:lumMod val="25000"/>
                  </a:schemeClr>
                </a:solidFill>
                <a:latin typeface="+mn-ea"/>
                <a:ea typeface="+mn-ea"/>
              </a:rPr>
              <a:t>unvisited</a:t>
            </a:r>
            <a:r>
              <a:rPr lang="zh-CN" altLang="zh-CN" b="1" dirty="0">
                <a:solidFill>
                  <a:schemeClr val="accent5">
                    <a:lumMod val="25000"/>
                  </a:schemeClr>
                </a:solidFill>
                <a:latin typeface="+mn-ea"/>
                <a:ea typeface="+mn-ea"/>
              </a:rPr>
              <a:t>的对象。</a:t>
            </a:r>
            <a:endParaRPr lang="zh-CN" altLang="en-US" b="1" dirty="0">
              <a:solidFill>
                <a:schemeClr val="accent5">
                  <a:lumMod val="25000"/>
                </a:schemeClr>
              </a:solidFill>
              <a:latin typeface="+mn-ea"/>
              <a:ea typeface="+mn-ea"/>
            </a:endParaRPr>
          </a:p>
        </p:txBody>
      </p:sp>
    </p:spTree>
  </p:cSld>
  <p:clrMapOvr>
    <a:masterClrMapping/>
  </p:clrMapOvr>
  <p:transition>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44624"/>
            <a:ext cx="8229600" cy="1371600"/>
          </a:xfrm>
        </p:spPr>
        <p:txBody>
          <a:bodyPr/>
          <a:lstStyle/>
          <a:p>
            <a:r>
              <a:rPr lang="zh-CN" altLang="en-US" sz="2800" b="1" dirty="0">
                <a:solidFill>
                  <a:schemeClr val="accent5">
                    <a:lumMod val="25000"/>
                  </a:schemeClr>
                </a:solidFill>
                <a:effectLst>
                  <a:outerShdw blurRad="38100" dist="38100" dir="2700000" algn="tl">
                    <a:srgbClr val="000000">
                      <a:alpha val="43137"/>
                    </a:srgbClr>
                  </a:outerShdw>
                </a:effectLst>
              </a:rPr>
              <a:t>例题：</a:t>
            </a:r>
            <a:endParaRPr lang="zh-CN" altLang="en-US" sz="2800" b="1" dirty="0">
              <a:solidFill>
                <a:schemeClr val="accent5">
                  <a:lumMod val="25000"/>
                </a:schemeClr>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91909" y="1052736"/>
            <a:ext cx="8229600" cy="3886200"/>
          </a:xfrm>
        </p:spPr>
        <p:txBody>
          <a:bodyPr/>
          <a:lstStyle/>
          <a:p>
            <a:pPr marL="0" indent="0">
              <a:lnSpc>
                <a:spcPts val="3200"/>
              </a:lnSpc>
              <a:buNone/>
            </a:pPr>
            <a:r>
              <a:rPr lang="zh-CN" altLang="en-US" sz="2400" b="1" dirty="0">
                <a:latin typeface="+mn-ea"/>
              </a:rPr>
              <a:t>    如下表所示的数据集，其在二维空间中的分布情况如图所示。用户输入</a:t>
            </a:r>
            <a:r>
              <a:rPr lang="en-US" altLang="zh-CN" sz="2400" b="1" dirty="0">
                <a:latin typeface="+mn-ea"/>
              </a:rPr>
              <a:t>ℇ=1</a:t>
            </a:r>
            <a:r>
              <a:rPr lang="zh-CN" altLang="en-US" sz="2400" b="1" dirty="0">
                <a:latin typeface="+mn-ea"/>
              </a:rPr>
              <a:t>，</a:t>
            </a:r>
            <a:r>
              <a:rPr lang="en-US" altLang="zh-CN" sz="2400" b="1" i="1" dirty="0" err="1">
                <a:latin typeface="+mn-ea"/>
              </a:rPr>
              <a:t>MinPts</a:t>
            </a:r>
            <a:r>
              <a:rPr lang="en-US" altLang="zh-CN" sz="2400" b="1" dirty="0">
                <a:latin typeface="+mn-ea"/>
              </a:rPr>
              <a:t>=4</a:t>
            </a:r>
            <a:r>
              <a:rPr lang="zh-CN" altLang="en-US" sz="2400" b="1" dirty="0">
                <a:latin typeface="+mn-ea"/>
              </a:rPr>
              <a:t>，采用</a:t>
            </a:r>
            <a:r>
              <a:rPr lang="en-US" altLang="zh-CN" sz="2400" b="1" dirty="0">
                <a:latin typeface="+mn-ea"/>
              </a:rPr>
              <a:t>DBSCAN</a:t>
            </a:r>
            <a:r>
              <a:rPr lang="zh-CN" altLang="en-US" sz="2400" b="1" dirty="0">
                <a:latin typeface="+mn-ea"/>
              </a:rPr>
              <a:t>算法进行聚类的过程如下。</a:t>
            </a:r>
            <a:endParaRPr lang="zh-CN" altLang="en-US" sz="2400" b="1" dirty="0">
              <a:latin typeface="+mn-ea"/>
            </a:endParaRPr>
          </a:p>
        </p:txBody>
      </p:sp>
      <p:graphicFrame>
        <p:nvGraphicFramePr>
          <p:cNvPr id="4" name="表格 3"/>
          <p:cNvGraphicFramePr>
            <a:graphicFrameLocks noGrp="1"/>
          </p:cNvGraphicFramePr>
          <p:nvPr/>
        </p:nvGraphicFramePr>
        <p:xfrm>
          <a:off x="1558708" y="2564904"/>
          <a:ext cx="6397668" cy="3200400"/>
        </p:xfrm>
        <a:graphic>
          <a:graphicData uri="http://schemas.openxmlformats.org/drawingml/2006/table">
            <a:tbl>
              <a:tblPr firstRow="1">
                <a:tableStyleId>{21E4AEA4-8DFA-4A89-87EB-49C32662AFE0}</a:tableStyleId>
              </a:tblPr>
              <a:tblGrid>
                <a:gridCol w="1066278"/>
                <a:gridCol w="1066278"/>
                <a:gridCol w="1066278"/>
                <a:gridCol w="1066278"/>
                <a:gridCol w="1066278"/>
                <a:gridCol w="1066278"/>
              </a:tblGrid>
              <a:tr h="370840">
                <a:tc>
                  <a:txBody>
                    <a:bodyPr/>
                    <a:lstStyle/>
                    <a:p>
                      <a:pPr algn="ctr"/>
                      <a:r>
                        <a:rPr lang="zh-CN" altLang="en-US" sz="2400" b="1" dirty="0"/>
                        <a:t>序号</a:t>
                      </a:r>
                      <a:endParaRPr lang="zh-CN" altLang="en-US" sz="2400" b="1" dirty="0"/>
                    </a:p>
                  </a:txBody>
                  <a:tcPr/>
                </a:tc>
                <a:tc>
                  <a:txBody>
                    <a:bodyPr/>
                    <a:lstStyle/>
                    <a:p>
                      <a:pPr algn="ctr"/>
                      <a:r>
                        <a:rPr lang="zh-CN" altLang="en-US" sz="2400" b="1" dirty="0"/>
                        <a:t>属性</a:t>
                      </a:r>
                      <a:r>
                        <a:rPr lang="en-US" altLang="zh-CN" sz="2400" b="1" dirty="0"/>
                        <a:t>1</a:t>
                      </a:r>
                      <a:endParaRPr lang="en-US" altLang="zh-CN" sz="2400" b="1" dirty="0"/>
                    </a:p>
                  </a:txBody>
                  <a:tcPr/>
                </a:tc>
                <a:tc>
                  <a:txBody>
                    <a:bodyPr/>
                    <a:lstStyle/>
                    <a:p>
                      <a:pPr algn="ctr"/>
                      <a:r>
                        <a:rPr lang="zh-CN" altLang="en-US" sz="2400" b="1" dirty="0"/>
                        <a:t>属性</a:t>
                      </a:r>
                      <a:r>
                        <a:rPr lang="en-US" altLang="zh-CN" sz="2400" b="1" dirty="0"/>
                        <a:t>2</a:t>
                      </a:r>
                      <a:endParaRPr lang="zh-CN" altLang="en-US" sz="2400" b="1" dirty="0"/>
                    </a:p>
                  </a:txBody>
                  <a:tcPr/>
                </a:tc>
                <a:tc>
                  <a:txBody>
                    <a:bodyPr/>
                    <a:lstStyle/>
                    <a:p>
                      <a:pPr algn="ctr"/>
                      <a:r>
                        <a:rPr lang="zh-CN" altLang="en-US" sz="2400" b="1" dirty="0"/>
                        <a:t>序号</a:t>
                      </a:r>
                      <a:endParaRPr lang="zh-CN" altLang="en-US" sz="2400" b="1" dirty="0"/>
                    </a:p>
                  </a:txBody>
                  <a:tcPr/>
                </a:tc>
                <a:tc>
                  <a:txBody>
                    <a:bodyPr/>
                    <a:lstStyle/>
                    <a:p>
                      <a:pPr algn="ctr"/>
                      <a:r>
                        <a:rPr lang="zh-CN" altLang="en-US" sz="2400" b="1" dirty="0"/>
                        <a:t>属性</a:t>
                      </a:r>
                      <a:r>
                        <a:rPr lang="en-US" altLang="zh-CN" sz="2400" b="1" dirty="0"/>
                        <a:t>1</a:t>
                      </a:r>
                      <a:endParaRPr lang="zh-CN" altLang="en-US" sz="2400" b="1" dirty="0"/>
                    </a:p>
                  </a:txBody>
                  <a:tcPr/>
                </a:tc>
                <a:tc>
                  <a:txBody>
                    <a:bodyPr/>
                    <a:lstStyle/>
                    <a:p>
                      <a:pPr algn="ctr"/>
                      <a:r>
                        <a:rPr lang="zh-CN" altLang="en-US" sz="2400" b="1" dirty="0"/>
                        <a:t>属性</a:t>
                      </a:r>
                      <a:r>
                        <a:rPr lang="en-US" altLang="zh-CN" sz="2400" b="1" dirty="0"/>
                        <a:t>2</a:t>
                      </a:r>
                      <a:endParaRPr lang="zh-CN" altLang="en-US" sz="2400" b="1" dirty="0"/>
                    </a:p>
                  </a:txBody>
                  <a:tcPr/>
                </a:tc>
              </a:tr>
              <a:tr h="370840">
                <a:tc>
                  <a:txBody>
                    <a:bodyPr/>
                    <a:lstStyle/>
                    <a:p>
                      <a:pPr algn="ctr"/>
                      <a:r>
                        <a:rPr lang="en-US" altLang="zh-CN" sz="2400" b="1" dirty="0"/>
                        <a:t>1</a:t>
                      </a:r>
                      <a:endParaRPr lang="zh-CN" altLang="en-US" sz="2400" b="1" dirty="0"/>
                    </a:p>
                  </a:txBody>
                  <a:tcPr/>
                </a:tc>
                <a:tc>
                  <a:txBody>
                    <a:bodyPr/>
                    <a:lstStyle/>
                    <a:p>
                      <a:pPr algn="ctr"/>
                      <a:r>
                        <a:rPr lang="en-US" altLang="zh-CN" sz="2400" b="1" dirty="0"/>
                        <a:t>1</a:t>
                      </a:r>
                      <a:endParaRPr lang="zh-CN" altLang="en-US" sz="2400" b="1" dirty="0"/>
                    </a:p>
                  </a:txBody>
                  <a:tcPr/>
                </a:tc>
                <a:tc>
                  <a:txBody>
                    <a:bodyPr/>
                    <a:lstStyle/>
                    <a:p>
                      <a:pPr algn="ctr"/>
                      <a:r>
                        <a:rPr lang="en-US" altLang="zh-CN" sz="2400" b="1" dirty="0"/>
                        <a:t>0</a:t>
                      </a:r>
                      <a:endParaRPr lang="zh-CN" altLang="en-US" sz="2400" b="1" dirty="0"/>
                    </a:p>
                  </a:txBody>
                  <a:tcPr/>
                </a:tc>
                <a:tc>
                  <a:txBody>
                    <a:bodyPr/>
                    <a:lstStyle/>
                    <a:p>
                      <a:pPr algn="ctr"/>
                      <a:r>
                        <a:rPr lang="en-US" altLang="zh-CN" sz="2400" b="1" dirty="0"/>
                        <a:t>7</a:t>
                      </a:r>
                      <a:endParaRPr lang="zh-CN" altLang="en-US" sz="2400" b="1" dirty="0"/>
                    </a:p>
                  </a:txBody>
                  <a:tcPr/>
                </a:tc>
                <a:tc>
                  <a:txBody>
                    <a:bodyPr/>
                    <a:lstStyle/>
                    <a:p>
                      <a:pPr algn="ctr"/>
                      <a:r>
                        <a:rPr lang="en-US" altLang="zh-CN" sz="2400" b="1" dirty="0"/>
                        <a:t>4</a:t>
                      </a:r>
                      <a:endParaRPr lang="zh-CN" altLang="en-US" sz="2400" b="1" dirty="0"/>
                    </a:p>
                  </a:txBody>
                  <a:tcPr/>
                </a:tc>
                <a:tc>
                  <a:txBody>
                    <a:bodyPr/>
                    <a:lstStyle/>
                    <a:p>
                      <a:pPr algn="ctr"/>
                      <a:r>
                        <a:rPr lang="en-US" altLang="zh-CN" sz="2400" b="1" dirty="0"/>
                        <a:t>1</a:t>
                      </a:r>
                      <a:endParaRPr lang="zh-CN" altLang="en-US" sz="2400" b="1" dirty="0"/>
                    </a:p>
                  </a:txBody>
                  <a:tcPr/>
                </a:tc>
              </a:tr>
              <a:tr h="370840">
                <a:tc>
                  <a:txBody>
                    <a:bodyPr/>
                    <a:lstStyle/>
                    <a:p>
                      <a:pPr algn="ctr"/>
                      <a:r>
                        <a:rPr lang="en-US" altLang="zh-CN" sz="2400" b="1" dirty="0"/>
                        <a:t>2</a:t>
                      </a:r>
                      <a:endParaRPr lang="zh-CN" altLang="en-US" sz="2400" b="1" dirty="0"/>
                    </a:p>
                  </a:txBody>
                  <a:tcPr/>
                </a:tc>
                <a:tc>
                  <a:txBody>
                    <a:bodyPr/>
                    <a:lstStyle/>
                    <a:p>
                      <a:pPr algn="ctr"/>
                      <a:r>
                        <a:rPr lang="en-US" altLang="zh-CN" sz="2400" b="1" dirty="0"/>
                        <a:t>4</a:t>
                      </a:r>
                      <a:endParaRPr lang="zh-CN" altLang="en-US" sz="2400" b="1" dirty="0"/>
                    </a:p>
                  </a:txBody>
                  <a:tcPr/>
                </a:tc>
                <a:tc>
                  <a:txBody>
                    <a:bodyPr/>
                    <a:lstStyle/>
                    <a:p>
                      <a:pPr algn="ctr"/>
                      <a:r>
                        <a:rPr lang="en-US" altLang="zh-CN" sz="2400" b="1" dirty="0"/>
                        <a:t>0</a:t>
                      </a:r>
                      <a:endParaRPr lang="zh-CN" altLang="en-US" sz="2400" b="1" dirty="0"/>
                    </a:p>
                  </a:txBody>
                  <a:tcPr/>
                </a:tc>
                <a:tc>
                  <a:txBody>
                    <a:bodyPr/>
                    <a:lstStyle/>
                    <a:p>
                      <a:pPr algn="ctr"/>
                      <a:r>
                        <a:rPr lang="en-US" altLang="zh-CN" sz="2400" b="1" dirty="0"/>
                        <a:t>8</a:t>
                      </a:r>
                      <a:endParaRPr lang="zh-CN" altLang="en-US" sz="2400" b="1" dirty="0"/>
                    </a:p>
                  </a:txBody>
                  <a:tcPr/>
                </a:tc>
                <a:tc>
                  <a:txBody>
                    <a:bodyPr/>
                    <a:lstStyle/>
                    <a:p>
                      <a:pPr algn="ctr"/>
                      <a:r>
                        <a:rPr lang="en-US" altLang="zh-CN" sz="2400" b="1" dirty="0"/>
                        <a:t>5</a:t>
                      </a:r>
                      <a:endParaRPr lang="zh-CN" altLang="en-US" sz="2400" b="1" dirty="0"/>
                    </a:p>
                  </a:txBody>
                  <a:tcPr/>
                </a:tc>
                <a:tc>
                  <a:txBody>
                    <a:bodyPr/>
                    <a:lstStyle/>
                    <a:p>
                      <a:pPr algn="ctr"/>
                      <a:r>
                        <a:rPr lang="en-US" altLang="zh-CN" sz="2400" b="1" dirty="0"/>
                        <a:t>1</a:t>
                      </a:r>
                      <a:endParaRPr lang="zh-CN" altLang="en-US" sz="2400" b="1" dirty="0"/>
                    </a:p>
                  </a:txBody>
                  <a:tcPr/>
                </a:tc>
              </a:tr>
              <a:tr h="370840">
                <a:tc>
                  <a:txBody>
                    <a:bodyPr/>
                    <a:lstStyle/>
                    <a:p>
                      <a:pPr algn="ctr"/>
                      <a:r>
                        <a:rPr lang="en-US" altLang="zh-CN" sz="2400" b="1" dirty="0"/>
                        <a:t>3</a:t>
                      </a:r>
                      <a:endParaRPr lang="zh-CN" altLang="en-US" sz="2400" b="1" dirty="0"/>
                    </a:p>
                  </a:txBody>
                  <a:tcPr/>
                </a:tc>
                <a:tc>
                  <a:txBody>
                    <a:bodyPr/>
                    <a:lstStyle/>
                    <a:p>
                      <a:pPr algn="ctr"/>
                      <a:r>
                        <a:rPr lang="en-US" altLang="zh-CN" sz="2400" b="1" dirty="0"/>
                        <a:t>0</a:t>
                      </a:r>
                      <a:endParaRPr lang="zh-CN" altLang="en-US" sz="2400" b="1" dirty="0"/>
                    </a:p>
                  </a:txBody>
                  <a:tcPr/>
                </a:tc>
                <a:tc>
                  <a:txBody>
                    <a:bodyPr/>
                    <a:lstStyle/>
                    <a:p>
                      <a:pPr algn="ctr"/>
                      <a:r>
                        <a:rPr lang="en-US" altLang="zh-CN" sz="2400" b="1" dirty="0"/>
                        <a:t>1</a:t>
                      </a:r>
                      <a:endParaRPr lang="zh-CN" altLang="en-US" sz="2400" b="1" dirty="0"/>
                    </a:p>
                  </a:txBody>
                  <a:tcPr/>
                </a:tc>
                <a:tc>
                  <a:txBody>
                    <a:bodyPr/>
                    <a:lstStyle/>
                    <a:p>
                      <a:pPr algn="ctr"/>
                      <a:r>
                        <a:rPr lang="en-US" altLang="zh-CN" sz="2400" b="1" dirty="0"/>
                        <a:t>9</a:t>
                      </a:r>
                      <a:endParaRPr lang="zh-CN" altLang="en-US" sz="2400" b="1" dirty="0"/>
                    </a:p>
                  </a:txBody>
                  <a:tcPr/>
                </a:tc>
                <a:tc>
                  <a:txBody>
                    <a:bodyPr/>
                    <a:lstStyle/>
                    <a:p>
                      <a:pPr algn="ctr"/>
                      <a:r>
                        <a:rPr lang="en-US" altLang="zh-CN" sz="2400" b="1" dirty="0"/>
                        <a:t>0</a:t>
                      </a:r>
                      <a:endParaRPr lang="zh-CN" altLang="en-US" sz="2400" b="1" dirty="0"/>
                    </a:p>
                  </a:txBody>
                  <a:tcPr/>
                </a:tc>
                <a:tc>
                  <a:txBody>
                    <a:bodyPr/>
                    <a:lstStyle/>
                    <a:p>
                      <a:pPr algn="ctr"/>
                      <a:r>
                        <a:rPr lang="en-US" altLang="zh-CN" sz="2400" b="1" dirty="0"/>
                        <a:t>2</a:t>
                      </a:r>
                      <a:endParaRPr lang="zh-CN" altLang="en-US" sz="2400" b="1" dirty="0"/>
                    </a:p>
                  </a:txBody>
                  <a:tcPr/>
                </a:tc>
              </a:tr>
              <a:tr h="370840">
                <a:tc>
                  <a:txBody>
                    <a:bodyPr/>
                    <a:lstStyle/>
                    <a:p>
                      <a:pPr algn="ctr"/>
                      <a:r>
                        <a:rPr lang="en-US" altLang="zh-CN" sz="2400" b="1" dirty="0"/>
                        <a:t>4</a:t>
                      </a:r>
                      <a:endParaRPr lang="zh-CN" altLang="en-US" sz="2400" b="1" dirty="0"/>
                    </a:p>
                  </a:txBody>
                  <a:tcPr/>
                </a:tc>
                <a:tc>
                  <a:txBody>
                    <a:bodyPr/>
                    <a:lstStyle/>
                    <a:p>
                      <a:pPr algn="ctr"/>
                      <a:r>
                        <a:rPr lang="en-US" altLang="zh-CN" sz="2400" b="1" dirty="0"/>
                        <a:t>1</a:t>
                      </a:r>
                      <a:endParaRPr lang="zh-CN" altLang="en-US" sz="2400" b="1" dirty="0"/>
                    </a:p>
                  </a:txBody>
                  <a:tcPr/>
                </a:tc>
                <a:tc>
                  <a:txBody>
                    <a:bodyPr/>
                    <a:lstStyle/>
                    <a:p>
                      <a:pPr algn="ctr"/>
                      <a:r>
                        <a:rPr lang="en-US" altLang="zh-CN" sz="2400" b="1" dirty="0"/>
                        <a:t>1</a:t>
                      </a:r>
                      <a:endParaRPr lang="zh-CN" altLang="en-US" sz="2400" b="1" dirty="0"/>
                    </a:p>
                  </a:txBody>
                  <a:tcPr anchor="ctr"/>
                </a:tc>
                <a:tc>
                  <a:txBody>
                    <a:bodyPr/>
                    <a:lstStyle/>
                    <a:p>
                      <a:pPr algn="ctr"/>
                      <a:r>
                        <a:rPr lang="en-US" altLang="zh-CN" sz="2400" b="1" dirty="0"/>
                        <a:t>10</a:t>
                      </a:r>
                      <a:endParaRPr lang="zh-CN" altLang="en-US" sz="2400" b="1" dirty="0"/>
                    </a:p>
                  </a:txBody>
                  <a:tcPr/>
                </a:tc>
                <a:tc>
                  <a:txBody>
                    <a:bodyPr/>
                    <a:lstStyle/>
                    <a:p>
                      <a:pPr algn="ctr"/>
                      <a:r>
                        <a:rPr lang="en-US" altLang="zh-CN" sz="2400" b="1" dirty="0"/>
                        <a:t>1</a:t>
                      </a:r>
                      <a:endParaRPr lang="zh-CN" altLang="en-US" sz="2400" b="1" dirty="0"/>
                    </a:p>
                  </a:txBody>
                  <a:tcPr/>
                </a:tc>
                <a:tc>
                  <a:txBody>
                    <a:bodyPr/>
                    <a:lstStyle/>
                    <a:p>
                      <a:pPr algn="ctr"/>
                      <a:r>
                        <a:rPr lang="en-US" altLang="zh-CN" sz="2400" b="1" dirty="0"/>
                        <a:t>2</a:t>
                      </a:r>
                      <a:endParaRPr lang="zh-CN" altLang="en-US" sz="2400" b="1" dirty="0"/>
                    </a:p>
                  </a:txBody>
                  <a:tcPr/>
                </a:tc>
              </a:tr>
              <a:tr h="370840">
                <a:tc>
                  <a:txBody>
                    <a:bodyPr/>
                    <a:lstStyle/>
                    <a:p>
                      <a:pPr algn="ctr"/>
                      <a:r>
                        <a:rPr lang="en-US" altLang="zh-CN" sz="2400" b="1" dirty="0"/>
                        <a:t>5</a:t>
                      </a:r>
                      <a:endParaRPr lang="zh-CN" altLang="en-US" sz="2400" b="1" dirty="0"/>
                    </a:p>
                  </a:txBody>
                  <a:tcPr/>
                </a:tc>
                <a:tc>
                  <a:txBody>
                    <a:bodyPr/>
                    <a:lstStyle/>
                    <a:p>
                      <a:pPr algn="ctr"/>
                      <a:r>
                        <a:rPr lang="en-US" altLang="zh-CN" sz="2400" b="1" dirty="0"/>
                        <a:t>2</a:t>
                      </a:r>
                      <a:endParaRPr lang="zh-CN" altLang="en-US" sz="2400" b="1" dirty="0"/>
                    </a:p>
                  </a:txBody>
                  <a:tcPr/>
                </a:tc>
                <a:tc>
                  <a:txBody>
                    <a:bodyPr/>
                    <a:lstStyle/>
                    <a:p>
                      <a:pPr algn="ctr"/>
                      <a:r>
                        <a:rPr lang="en-US" altLang="zh-CN" sz="2400" b="1" dirty="0"/>
                        <a:t>1</a:t>
                      </a:r>
                      <a:endParaRPr lang="zh-CN" altLang="en-US" sz="2400" b="1" dirty="0"/>
                    </a:p>
                  </a:txBody>
                  <a:tcPr/>
                </a:tc>
                <a:tc>
                  <a:txBody>
                    <a:bodyPr/>
                    <a:lstStyle/>
                    <a:p>
                      <a:pPr algn="ctr"/>
                      <a:r>
                        <a:rPr lang="en-US" altLang="zh-CN" sz="2400" b="1" dirty="0"/>
                        <a:t>11</a:t>
                      </a:r>
                      <a:endParaRPr lang="zh-CN" altLang="en-US" sz="2400" b="1" dirty="0"/>
                    </a:p>
                  </a:txBody>
                  <a:tcPr/>
                </a:tc>
                <a:tc>
                  <a:txBody>
                    <a:bodyPr/>
                    <a:lstStyle/>
                    <a:p>
                      <a:pPr algn="ctr"/>
                      <a:r>
                        <a:rPr lang="en-US" altLang="zh-CN" sz="2400" b="1" dirty="0"/>
                        <a:t>4</a:t>
                      </a:r>
                      <a:endParaRPr lang="zh-CN" altLang="en-US" sz="2400" b="1" dirty="0"/>
                    </a:p>
                  </a:txBody>
                  <a:tcPr/>
                </a:tc>
                <a:tc>
                  <a:txBody>
                    <a:bodyPr/>
                    <a:lstStyle/>
                    <a:p>
                      <a:pPr algn="ctr"/>
                      <a:r>
                        <a:rPr lang="en-US" altLang="zh-CN" sz="2400" b="1" dirty="0"/>
                        <a:t>2</a:t>
                      </a:r>
                      <a:endParaRPr lang="zh-CN" altLang="en-US" sz="2400" b="1" dirty="0"/>
                    </a:p>
                  </a:txBody>
                  <a:tcPr/>
                </a:tc>
              </a:tr>
              <a:tr h="370840">
                <a:tc>
                  <a:txBody>
                    <a:bodyPr/>
                    <a:lstStyle/>
                    <a:p>
                      <a:pPr algn="ctr"/>
                      <a:r>
                        <a:rPr lang="en-US" altLang="zh-CN" sz="2400" b="1" dirty="0"/>
                        <a:t>6</a:t>
                      </a:r>
                      <a:endParaRPr lang="zh-CN" altLang="en-US" sz="2400" b="1" dirty="0"/>
                    </a:p>
                  </a:txBody>
                  <a:tcPr/>
                </a:tc>
                <a:tc>
                  <a:txBody>
                    <a:bodyPr/>
                    <a:lstStyle/>
                    <a:p>
                      <a:pPr algn="ctr"/>
                      <a:r>
                        <a:rPr lang="en-US" altLang="zh-CN" sz="2400" b="1" dirty="0"/>
                        <a:t>3</a:t>
                      </a:r>
                      <a:endParaRPr lang="zh-CN" altLang="en-US" sz="2400" b="1" dirty="0"/>
                    </a:p>
                  </a:txBody>
                  <a:tcPr/>
                </a:tc>
                <a:tc>
                  <a:txBody>
                    <a:bodyPr/>
                    <a:lstStyle/>
                    <a:p>
                      <a:pPr algn="ctr"/>
                      <a:r>
                        <a:rPr lang="en-US" altLang="zh-CN" sz="2400" b="1" dirty="0"/>
                        <a:t>1</a:t>
                      </a:r>
                      <a:endParaRPr lang="zh-CN" altLang="en-US" sz="2400" b="1" dirty="0"/>
                    </a:p>
                  </a:txBody>
                  <a:tcPr/>
                </a:tc>
                <a:tc>
                  <a:txBody>
                    <a:bodyPr/>
                    <a:lstStyle/>
                    <a:p>
                      <a:pPr algn="ctr"/>
                      <a:r>
                        <a:rPr lang="en-US" altLang="zh-CN" sz="2400" b="1" dirty="0"/>
                        <a:t>12</a:t>
                      </a:r>
                      <a:endParaRPr lang="zh-CN" altLang="en-US" sz="2400" b="1" dirty="0"/>
                    </a:p>
                  </a:txBody>
                  <a:tcPr/>
                </a:tc>
                <a:tc>
                  <a:txBody>
                    <a:bodyPr/>
                    <a:lstStyle/>
                    <a:p>
                      <a:pPr algn="ctr"/>
                      <a:r>
                        <a:rPr lang="en-US" altLang="zh-CN" sz="2400" b="1" dirty="0"/>
                        <a:t>1</a:t>
                      </a:r>
                      <a:endParaRPr lang="zh-CN" altLang="en-US" sz="2400" b="1" dirty="0"/>
                    </a:p>
                  </a:txBody>
                  <a:tcPr/>
                </a:tc>
                <a:tc>
                  <a:txBody>
                    <a:bodyPr/>
                    <a:lstStyle/>
                    <a:p>
                      <a:pPr algn="ctr"/>
                      <a:r>
                        <a:rPr lang="en-US" altLang="zh-CN" sz="2400" b="1" dirty="0"/>
                        <a:t>3</a:t>
                      </a:r>
                      <a:endParaRPr lang="zh-CN" altLang="en-US" sz="2400" b="1" dirty="0"/>
                    </a:p>
                  </a:txBody>
                  <a:tcPr/>
                </a:tc>
              </a:tr>
            </a:tbl>
          </a:graphicData>
        </a:graphic>
      </p:graphicFrame>
    </p:spTree>
  </p:cSld>
  <p:clrMapOvr>
    <a:masterClrMapping/>
  </p:clrMapOvr>
  <p:transition>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187624" y="836712"/>
            <a:ext cx="6447924" cy="4896544"/>
          </a:xfrm>
          <a:prstGeom prst="rect">
            <a:avLst/>
          </a:prstGeom>
        </p:spPr>
      </p:pic>
      <p:sp>
        <p:nvSpPr>
          <p:cNvPr id="5" name="文本框 4"/>
          <p:cNvSpPr txBox="1"/>
          <p:nvPr/>
        </p:nvSpPr>
        <p:spPr>
          <a:xfrm>
            <a:off x="2483768" y="6169967"/>
            <a:ext cx="5040560" cy="461665"/>
          </a:xfrm>
          <a:prstGeom prst="rect">
            <a:avLst/>
          </a:prstGeom>
          <a:noFill/>
        </p:spPr>
        <p:txBody>
          <a:bodyPr wrap="square" rtlCol="0">
            <a:spAutoFit/>
          </a:bodyPr>
          <a:lstStyle/>
          <a:p>
            <a:r>
              <a:rPr lang="zh-CN" altLang="en-US" sz="2400" b="1" dirty="0"/>
              <a:t>数据点的二维空间分布情况</a:t>
            </a:r>
            <a:endParaRPr lang="zh-CN" altLang="en-US" sz="2400" b="1" dirty="0"/>
          </a:p>
        </p:txBody>
      </p:sp>
      <p:sp>
        <p:nvSpPr>
          <p:cNvPr id="6" name="文本框 5"/>
          <p:cNvSpPr txBox="1"/>
          <p:nvPr/>
        </p:nvSpPr>
        <p:spPr>
          <a:xfrm>
            <a:off x="359532" y="709245"/>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1</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1</a:t>
            </a:r>
            <a:endParaRPr lang="zh-CN" altLang="en-US" sz="2400" b="1" dirty="0">
              <a:solidFill>
                <a:srgbClr val="FF0000"/>
              </a:solidFill>
            </a:endParaRPr>
          </a:p>
        </p:txBody>
      </p:sp>
      <p:sp>
        <p:nvSpPr>
          <p:cNvPr id="8" name="椭圆 7"/>
          <p:cNvSpPr/>
          <p:nvPr/>
        </p:nvSpPr>
        <p:spPr>
          <a:xfrm>
            <a:off x="2627784" y="4221088"/>
            <a:ext cx="1399930" cy="1368152"/>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椭圆 8"/>
          <p:cNvSpPr/>
          <p:nvPr/>
        </p:nvSpPr>
        <p:spPr>
          <a:xfrm>
            <a:off x="3059832" y="4725144"/>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p:cNvSpPr txBox="1"/>
          <p:nvPr/>
        </p:nvSpPr>
        <p:spPr>
          <a:xfrm>
            <a:off x="6857452" y="1057281"/>
            <a:ext cx="2197848" cy="2308324"/>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2</a:t>
            </a:r>
            <a:r>
              <a:rPr lang="zh-CN" altLang="en-US" sz="2400" b="1" dirty="0">
                <a:solidFill>
                  <a:srgbClr val="FF0000"/>
                </a:solidFill>
              </a:rPr>
              <a:t>个：</a:t>
            </a:r>
            <a:r>
              <a:rPr lang="en-US" altLang="zh-CN" sz="2400" b="1" dirty="0">
                <a:solidFill>
                  <a:srgbClr val="FF0000"/>
                </a:solidFill>
              </a:rPr>
              <a:t>1</a:t>
            </a:r>
            <a:r>
              <a:rPr lang="zh-CN" altLang="en-US" sz="2400" b="1" dirty="0">
                <a:solidFill>
                  <a:srgbClr val="FF0000"/>
                </a:solidFill>
              </a:rPr>
              <a:t>和</a:t>
            </a:r>
            <a:r>
              <a:rPr lang="en-US" altLang="zh-CN" sz="2400" b="1" dirty="0">
                <a:solidFill>
                  <a:srgbClr val="FF0000"/>
                </a:solidFill>
              </a:rPr>
              <a:t>4</a:t>
            </a:r>
            <a:r>
              <a:rPr lang="zh-CN" altLang="en-US" sz="2400" b="1" dirty="0">
                <a:solidFill>
                  <a:srgbClr val="FF0000"/>
                </a:solidFill>
              </a:rPr>
              <a:t>，不满足</a:t>
            </a:r>
            <a:r>
              <a:rPr lang="en-US" altLang="zh-CN" sz="2400" b="1" dirty="0" err="1">
                <a:solidFill>
                  <a:srgbClr val="FF0000"/>
                </a:solidFill>
              </a:rPr>
              <a:t>MinPts</a:t>
            </a:r>
            <a:r>
              <a:rPr lang="en-US" altLang="zh-CN" sz="2400" b="1" dirty="0">
                <a:solidFill>
                  <a:srgbClr val="FF0000"/>
                </a:solidFill>
              </a:rPr>
              <a:t>=4</a:t>
            </a:r>
            <a:r>
              <a:rPr lang="zh-CN" altLang="en-US" sz="2400" b="1" dirty="0">
                <a:solidFill>
                  <a:srgbClr val="FF0000"/>
                </a:solidFill>
              </a:rPr>
              <a:t>，无新簇</a:t>
            </a:r>
            <a:endParaRPr lang="en-US" altLang="zh-CN" sz="2400" b="1" dirty="0">
              <a:solidFill>
                <a:srgbClr val="FF0000"/>
              </a:solidFill>
            </a:endParaRPr>
          </a:p>
          <a:p>
            <a:endParaRPr lang="zh-CN" altLang="en-US" sz="2400" b="1" dirty="0">
              <a:solidFill>
                <a:srgbClr val="FF0000"/>
              </a:solidFill>
            </a:endParaRPr>
          </a:p>
        </p:txBody>
      </p:sp>
      <p:sp>
        <p:nvSpPr>
          <p:cNvPr id="12" name="文本框 11"/>
          <p:cNvSpPr txBox="1"/>
          <p:nvPr/>
        </p:nvSpPr>
        <p:spPr>
          <a:xfrm>
            <a:off x="359532" y="709244"/>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2</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2</a:t>
            </a:r>
            <a:endParaRPr lang="zh-CN" altLang="en-US" sz="2400" b="1" dirty="0">
              <a:solidFill>
                <a:srgbClr val="FF0000"/>
              </a:solidFill>
            </a:endParaRPr>
          </a:p>
        </p:txBody>
      </p:sp>
      <p:sp>
        <p:nvSpPr>
          <p:cNvPr id="13" name="椭圆 12"/>
          <p:cNvSpPr/>
          <p:nvPr/>
        </p:nvSpPr>
        <p:spPr>
          <a:xfrm>
            <a:off x="4638107" y="4155774"/>
            <a:ext cx="1399930" cy="1368152"/>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椭圆 13"/>
          <p:cNvSpPr/>
          <p:nvPr/>
        </p:nvSpPr>
        <p:spPr>
          <a:xfrm>
            <a:off x="5086044" y="4725144"/>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857452" y="1056206"/>
            <a:ext cx="2197848" cy="2308324"/>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2</a:t>
            </a:r>
            <a:r>
              <a:rPr lang="zh-CN" altLang="en-US" sz="2400" b="1" dirty="0">
                <a:solidFill>
                  <a:srgbClr val="FF0000"/>
                </a:solidFill>
              </a:rPr>
              <a:t>个：</a:t>
            </a:r>
            <a:r>
              <a:rPr lang="en-US" altLang="zh-CN" sz="2400" b="1" dirty="0">
                <a:solidFill>
                  <a:srgbClr val="FF0000"/>
                </a:solidFill>
              </a:rPr>
              <a:t>2</a:t>
            </a:r>
            <a:r>
              <a:rPr lang="zh-CN" altLang="en-US" sz="2400" b="1" dirty="0">
                <a:solidFill>
                  <a:srgbClr val="FF0000"/>
                </a:solidFill>
              </a:rPr>
              <a:t>和</a:t>
            </a:r>
            <a:r>
              <a:rPr lang="en-US" altLang="zh-CN" sz="2400" b="1" dirty="0">
                <a:solidFill>
                  <a:srgbClr val="FF0000"/>
                </a:solidFill>
              </a:rPr>
              <a:t>7</a:t>
            </a:r>
            <a:r>
              <a:rPr lang="zh-CN" altLang="en-US" sz="2400" b="1" dirty="0">
                <a:solidFill>
                  <a:srgbClr val="FF0000"/>
                </a:solidFill>
              </a:rPr>
              <a:t>，不满足</a:t>
            </a:r>
            <a:r>
              <a:rPr lang="en-US" altLang="zh-CN" sz="2400" b="1" dirty="0" err="1">
                <a:solidFill>
                  <a:srgbClr val="FF0000"/>
                </a:solidFill>
              </a:rPr>
              <a:t>MinPts</a:t>
            </a:r>
            <a:r>
              <a:rPr lang="en-US" altLang="zh-CN" sz="2400" b="1" dirty="0">
                <a:solidFill>
                  <a:srgbClr val="FF0000"/>
                </a:solidFill>
              </a:rPr>
              <a:t>=4</a:t>
            </a:r>
            <a:r>
              <a:rPr lang="zh-CN" altLang="en-US" sz="2400" b="1" dirty="0">
                <a:solidFill>
                  <a:srgbClr val="FF0000"/>
                </a:solidFill>
              </a:rPr>
              <a:t>，无新簇</a:t>
            </a:r>
            <a:endParaRPr lang="en-US" altLang="zh-CN" sz="2400" b="1" dirty="0">
              <a:solidFill>
                <a:srgbClr val="FF0000"/>
              </a:solidFill>
            </a:endParaRPr>
          </a:p>
          <a:p>
            <a:endParaRPr lang="zh-CN" altLang="en-US" sz="2400" b="1" dirty="0">
              <a:solidFill>
                <a:srgbClr val="FF0000"/>
              </a:solidFill>
            </a:endParaRPr>
          </a:p>
        </p:txBody>
      </p:sp>
      <p:sp>
        <p:nvSpPr>
          <p:cNvPr id="16" name="文本框 15"/>
          <p:cNvSpPr txBox="1"/>
          <p:nvPr/>
        </p:nvSpPr>
        <p:spPr>
          <a:xfrm>
            <a:off x="359532" y="696734"/>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3</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3</a:t>
            </a:r>
            <a:endParaRPr lang="zh-CN" altLang="en-US" sz="2400" b="1" dirty="0">
              <a:solidFill>
                <a:srgbClr val="FF0000"/>
              </a:solidFill>
            </a:endParaRPr>
          </a:p>
        </p:txBody>
      </p:sp>
      <p:sp>
        <p:nvSpPr>
          <p:cNvPr id="17" name="椭圆 16"/>
          <p:cNvSpPr/>
          <p:nvPr/>
        </p:nvSpPr>
        <p:spPr>
          <a:xfrm>
            <a:off x="2054671" y="3537012"/>
            <a:ext cx="1399930" cy="1368152"/>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8" name="椭圆 17"/>
          <p:cNvSpPr/>
          <p:nvPr/>
        </p:nvSpPr>
        <p:spPr>
          <a:xfrm>
            <a:off x="2375756" y="4077072"/>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p:cNvSpPr txBox="1"/>
          <p:nvPr/>
        </p:nvSpPr>
        <p:spPr>
          <a:xfrm>
            <a:off x="6857452" y="1048597"/>
            <a:ext cx="2197848" cy="2308324"/>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3</a:t>
            </a:r>
            <a:r>
              <a:rPr lang="zh-CN" altLang="en-US" sz="2400" b="1" dirty="0">
                <a:solidFill>
                  <a:srgbClr val="FF0000"/>
                </a:solidFill>
              </a:rPr>
              <a:t>个：</a:t>
            </a:r>
            <a:r>
              <a:rPr lang="en-US" altLang="zh-CN" sz="2400" b="1" dirty="0">
                <a:solidFill>
                  <a:srgbClr val="FF0000"/>
                </a:solidFill>
              </a:rPr>
              <a:t>3,4</a:t>
            </a:r>
            <a:r>
              <a:rPr lang="zh-CN" altLang="en-US" sz="2400" b="1" dirty="0">
                <a:solidFill>
                  <a:srgbClr val="FF0000"/>
                </a:solidFill>
              </a:rPr>
              <a:t>和</a:t>
            </a:r>
            <a:r>
              <a:rPr lang="en-US" altLang="zh-CN" sz="2400" b="1" dirty="0">
                <a:solidFill>
                  <a:srgbClr val="FF0000"/>
                </a:solidFill>
              </a:rPr>
              <a:t>9</a:t>
            </a:r>
            <a:r>
              <a:rPr lang="zh-CN" altLang="en-US" sz="2400" b="1" dirty="0">
                <a:solidFill>
                  <a:srgbClr val="FF0000"/>
                </a:solidFill>
              </a:rPr>
              <a:t>，不满足</a:t>
            </a:r>
            <a:r>
              <a:rPr lang="en-US" altLang="zh-CN" sz="2400" b="1" dirty="0" err="1">
                <a:solidFill>
                  <a:srgbClr val="FF0000"/>
                </a:solidFill>
              </a:rPr>
              <a:t>MinPts</a:t>
            </a:r>
            <a:r>
              <a:rPr lang="en-US" altLang="zh-CN" sz="2400" b="1" dirty="0">
                <a:solidFill>
                  <a:srgbClr val="FF0000"/>
                </a:solidFill>
              </a:rPr>
              <a:t>=4</a:t>
            </a:r>
            <a:r>
              <a:rPr lang="zh-CN" altLang="en-US" sz="2400" b="1" dirty="0">
                <a:solidFill>
                  <a:srgbClr val="FF0000"/>
                </a:solidFill>
              </a:rPr>
              <a:t>，无新簇</a:t>
            </a:r>
            <a:endParaRPr lang="en-US" altLang="zh-CN" sz="2400" b="1" dirty="0">
              <a:solidFill>
                <a:srgbClr val="FF0000"/>
              </a:solidFill>
            </a:endParaRPr>
          </a:p>
          <a:p>
            <a:endParaRPr lang="zh-CN" altLang="en-US" sz="2400" b="1" dirty="0">
              <a:solidFill>
                <a:srgbClr val="FF0000"/>
              </a:solidFill>
            </a:endParaRPr>
          </a:p>
        </p:txBody>
      </p:sp>
      <p:sp>
        <p:nvSpPr>
          <p:cNvPr id="20" name="文本框 19"/>
          <p:cNvSpPr txBox="1"/>
          <p:nvPr/>
        </p:nvSpPr>
        <p:spPr>
          <a:xfrm>
            <a:off x="359532" y="725266"/>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4</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4</a:t>
            </a:r>
            <a:endParaRPr lang="zh-CN" altLang="en-US" sz="2400" b="1" dirty="0">
              <a:solidFill>
                <a:srgbClr val="FF0000"/>
              </a:solidFill>
            </a:endParaRPr>
          </a:p>
        </p:txBody>
      </p:sp>
      <p:sp>
        <p:nvSpPr>
          <p:cNvPr id="21" name="椭圆 20"/>
          <p:cNvSpPr/>
          <p:nvPr/>
        </p:nvSpPr>
        <p:spPr>
          <a:xfrm>
            <a:off x="2483768" y="3537012"/>
            <a:ext cx="1706401" cy="1692188"/>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椭圆 21"/>
          <p:cNvSpPr/>
          <p:nvPr/>
        </p:nvSpPr>
        <p:spPr>
          <a:xfrm>
            <a:off x="3059832" y="4113076"/>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文本框 22"/>
          <p:cNvSpPr txBox="1"/>
          <p:nvPr/>
        </p:nvSpPr>
        <p:spPr>
          <a:xfrm>
            <a:off x="6843812" y="1055207"/>
            <a:ext cx="2197848" cy="3046988"/>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5</a:t>
            </a:r>
            <a:r>
              <a:rPr lang="zh-CN" altLang="en-US" sz="2400" b="1" dirty="0">
                <a:solidFill>
                  <a:srgbClr val="FF0000"/>
                </a:solidFill>
              </a:rPr>
              <a:t>个：</a:t>
            </a:r>
            <a:r>
              <a:rPr lang="en-US" altLang="zh-CN" sz="2400" b="1" dirty="0">
                <a:solidFill>
                  <a:srgbClr val="FF0000"/>
                </a:solidFill>
              </a:rPr>
              <a:t>1,3,4,5</a:t>
            </a:r>
            <a:r>
              <a:rPr lang="zh-CN" altLang="en-US" sz="2400" b="1" dirty="0">
                <a:solidFill>
                  <a:srgbClr val="FF0000"/>
                </a:solidFill>
              </a:rPr>
              <a:t>和</a:t>
            </a:r>
            <a:r>
              <a:rPr lang="en-US" altLang="zh-CN" sz="2400" b="1" dirty="0">
                <a:solidFill>
                  <a:srgbClr val="FF0000"/>
                </a:solidFill>
              </a:rPr>
              <a:t>10</a:t>
            </a:r>
            <a:r>
              <a:rPr lang="zh-CN" altLang="en-US" sz="2400" b="1" dirty="0">
                <a:solidFill>
                  <a:srgbClr val="FF0000"/>
                </a:solidFill>
              </a:rPr>
              <a:t>，满足</a:t>
            </a:r>
            <a:r>
              <a:rPr lang="en-US" altLang="zh-CN" sz="2400" b="1" dirty="0" err="1">
                <a:solidFill>
                  <a:srgbClr val="FF0000"/>
                </a:solidFill>
              </a:rPr>
              <a:t>MinPts</a:t>
            </a:r>
            <a:r>
              <a:rPr lang="en-US" altLang="zh-CN" sz="2400" b="1" dirty="0">
                <a:solidFill>
                  <a:srgbClr val="FF0000"/>
                </a:solidFill>
              </a:rPr>
              <a:t>=4</a:t>
            </a:r>
            <a:r>
              <a:rPr lang="zh-CN" altLang="en-US" sz="2400" b="1" dirty="0">
                <a:solidFill>
                  <a:srgbClr val="FF0000"/>
                </a:solidFill>
              </a:rPr>
              <a:t>，新簇</a:t>
            </a:r>
            <a:r>
              <a:rPr lang="en-US" altLang="zh-CN" sz="2400" b="1" dirty="0">
                <a:solidFill>
                  <a:srgbClr val="FF0000"/>
                </a:solidFill>
              </a:rPr>
              <a:t>C</a:t>
            </a:r>
            <a:r>
              <a:rPr lang="en-US" altLang="zh-CN" sz="2400" b="1" baseline="-25000" dirty="0">
                <a:solidFill>
                  <a:srgbClr val="FF0000"/>
                </a:solidFill>
              </a:rPr>
              <a:t>1</a:t>
            </a:r>
            <a:r>
              <a:rPr lang="en-US" altLang="zh-CN" sz="2400" b="1" dirty="0">
                <a:solidFill>
                  <a:srgbClr val="FF0000"/>
                </a:solidFill>
              </a:rPr>
              <a:t>={1,3,4,5,9,10,12}</a:t>
            </a:r>
            <a:endParaRPr lang="en-US" altLang="zh-CN" sz="2400" b="1" dirty="0">
              <a:solidFill>
                <a:srgbClr val="FF0000"/>
              </a:solidFill>
            </a:endParaRPr>
          </a:p>
          <a:p>
            <a:endParaRPr lang="zh-CN" altLang="en-US" sz="2400" b="1" dirty="0">
              <a:solidFill>
                <a:srgbClr val="FF0000"/>
              </a:solidFill>
            </a:endParaRPr>
          </a:p>
        </p:txBody>
      </p:sp>
      <p:sp>
        <p:nvSpPr>
          <p:cNvPr id="24" name="文本框 23"/>
          <p:cNvSpPr txBox="1"/>
          <p:nvPr/>
        </p:nvSpPr>
        <p:spPr>
          <a:xfrm>
            <a:off x="359532" y="725265"/>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5</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5</a:t>
            </a:r>
            <a:endParaRPr lang="zh-CN" altLang="en-US" sz="2400" b="1" dirty="0">
              <a:solidFill>
                <a:srgbClr val="FF0000"/>
              </a:solidFill>
            </a:endParaRPr>
          </a:p>
        </p:txBody>
      </p:sp>
      <p:sp>
        <p:nvSpPr>
          <p:cNvPr id="25" name="椭圆 24"/>
          <p:cNvSpPr/>
          <p:nvPr/>
        </p:nvSpPr>
        <p:spPr>
          <a:xfrm>
            <a:off x="3200897" y="3573016"/>
            <a:ext cx="1599665" cy="150812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椭圆 25"/>
          <p:cNvSpPr/>
          <p:nvPr/>
        </p:nvSpPr>
        <p:spPr>
          <a:xfrm>
            <a:off x="3723860" y="4113076"/>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6849380" y="1055131"/>
            <a:ext cx="2197848" cy="1938992"/>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3</a:t>
            </a:r>
            <a:r>
              <a:rPr lang="zh-CN" altLang="en-US" sz="2400" b="1" dirty="0">
                <a:solidFill>
                  <a:srgbClr val="FF0000"/>
                </a:solidFill>
              </a:rPr>
              <a:t>个：</a:t>
            </a:r>
            <a:r>
              <a:rPr lang="en-US" altLang="zh-CN" sz="2400" b="1" dirty="0">
                <a:solidFill>
                  <a:srgbClr val="FF0000"/>
                </a:solidFill>
              </a:rPr>
              <a:t>4,5</a:t>
            </a:r>
            <a:r>
              <a:rPr lang="zh-CN" altLang="en-US" sz="2400" b="1" dirty="0">
                <a:solidFill>
                  <a:srgbClr val="FF0000"/>
                </a:solidFill>
              </a:rPr>
              <a:t>和</a:t>
            </a:r>
            <a:r>
              <a:rPr lang="en-US" altLang="zh-CN" sz="2400" b="1" dirty="0">
                <a:solidFill>
                  <a:srgbClr val="FF0000"/>
                </a:solidFill>
              </a:rPr>
              <a:t>6</a:t>
            </a:r>
            <a:r>
              <a:rPr lang="zh-CN" altLang="en-US" sz="2400" b="1" dirty="0">
                <a:solidFill>
                  <a:srgbClr val="FF0000"/>
                </a:solidFill>
              </a:rPr>
              <a:t>，已在一个簇</a:t>
            </a:r>
            <a:r>
              <a:rPr lang="en-US" altLang="zh-CN" sz="2400" b="1" dirty="0">
                <a:solidFill>
                  <a:srgbClr val="FF0000"/>
                </a:solidFill>
              </a:rPr>
              <a:t>C</a:t>
            </a:r>
            <a:r>
              <a:rPr lang="en-US" altLang="zh-CN" sz="2400" b="1" baseline="-25000" dirty="0">
                <a:solidFill>
                  <a:srgbClr val="FF0000"/>
                </a:solidFill>
              </a:rPr>
              <a:t>1</a:t>
            </a:r>
            <a:r>
              <a:rPr lang="zh-CN" altLang="en-US" sz="2400" b="1" dirty="0">
                <a:solidFill>
                  <a:srgbClr val="FF0000"/>
                </a:solidFill>
              </a:rPr>
              <a:t>中</a:t>
            </a:r>
            <a:endParaRPr lang="en-US" altLang="zh-CN" sz="2400" b="1" dirty="0">
              <a:solidFill>
                <a:srgbClr val="FF0000"/>
              </a:solidFill>
            </a:endParaRPr>
          </a:p>
          <a:p>
            <a:endParaRPr lang="zh-CN" altLang="en-US" sz="2400" b="1" dirty="0">
              <a:solidFill>
                <a:srgbClr val="FF0000"/>
              </a:solidFill>
            </a:endParaRPr>
          </a:p>
        </p:txBody>
      </p:sp>
      <p:sp>
        <p:nvSpPr>
          <p:cNvPr id="28" name="矩形 27"/>
          <p:cNvSpPr/>
          <p:nvPr/>
        </p:nvSpPr>
        <p:spPr>
          <a:xfrm>
            <a:off x="2375756" y="2636913"/>
            <a:ext cx="1945892" cy="2592288"/>
          </a:xfrm>
          <a:prstGeom prst="rect">
            <a:avLst/>
          </a:prstGeom>
          <a:noFill/>
          <a:ln w="28575">
            <a:solidFill>
              <a:srgbClr val="F888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3563888" y="2132856"/>
            <a:ext cx="757760" cy="461665"/>
          </a:xfrm>
          <a:prstGeom prst="rect">
            <a:avLst/>
          </a:prstGeom>
          <a:noFill/>
        </p:spPr>
        <p:txBody>
          <a:bodyPr wrap="square" rtlCol="0">
            <a:spAutoFit/>
          </a:bodyPr>
          <a:lstStyle/>
          <a:p>
            <a:r>
              <a:rPr lang="en-US" altLang="zh-CN" sz="2400" b="1" dirty="0">
                <a:solidFill>
                  <a:srgbClr val="FF0000"/>
                </a:solidFill>
              </a:rPr>
              <a:t>C</a:t>
            </a:r>
            <a:r>
              <a:rPr lang="en-US" altLang="zh-CN" sz="2400" b="1" baseline="-25000" dirty="0">
                <a:solidFill>
                  <a:srgbClr val="FF0000"/>
                </a:solidFill>
              </a:rPr>
              <a:t>1</a:t>
            </a:r>
            <a:endParaRPr lang="zh-CN" altLang="en-US" sz="2400" b="1" baseline="-25000" dirty="0">
              <a:solidFill>
                <a:srgbClr val="FF0000"/>
              </a:solidFill>
            </a:endParaRPr>
          </a:p>
        </p:txBody>
      </p:sp>
      <p:sp>
        <p:nvSpPr>
          <p:cNvPr id="31" name="文本框 30"/>
          <p:cNvSpPr txBox="1"/>
          <p:nvPr/>
        </p:nvSpPr>
        <p:spPr>
          <a:xfrm>
            <a:off x="355496" y="725264"/>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6</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6</a:t>
            </a:r>
            <a:endParaRPr lang="zh-CN" altLang="en-US" sz="2400" b="1" dirty="0">
              <a:solidFill>
                <a:srgbClr val="FF0000"/>
              </a:solidFill>
            </a:endParaRPr>
          </a:p>
        </p:txBody>
      </p:sp>
      <p:sp>
        <p:nvSpPr>
          <p:cNvPr id="32" name="椭圆 31"/>
          <p:cNvSpPr/>
          <p:nvPr/>
        </p:nvSpPr>
        <p:spPr>
          <a:xfrm>
            <a:off x="3851920" y="3573016"/>
            <a:ext cx="1599665" cy="1508129"/>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椭圆 32"/>
          <p:cNvSpPr/>
          <p:nvPr/>
        </p:nvSpPr>
        <p:spPr>
          <a:xfrm>
            <a:off x="4387888" y="4077072"/>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p:cNvSpPr txBox="1"/>
          <p:nvPr/>
        </p:nvSpPr>
        <p:spPr>
          <a:xfrm>
            <a:off x="6839776" y="1068920"/>
            <a:ext cx="2197848" cy="1938992"/>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3</a:t>
            </a:r>
            <a:r>
              <a:rPr lang="zh-CN" altLang="en-US" sz="2400" b="1" dirty="0">
                <a:solidFill>
                  <a:srgbClr val="FF0000"/>
                </a:solidFill>
              </a:rPr>
              <a:t>个：</a:t>
            </a:r>
            <a:r>
              <a:rPr lang="en-US" altLang="zh-CN" sz="2400" b="1" dirty="0">
                <a:solidFill>
                  <a:srgbClr val="FF0000"/>
                </a:solidFill>
              </a:rPr>
              <a:t>5,6</a:t>
            </a:r>
            <a:r>
              <a:rPr lang="zh-CN" altLang="en-US" sz="2400" b="1" dirty="0">
                <a:solidFill>
                  <a:srgbClr val="FF0000"/>
                </a:solidFill>
              </a:rPr>
              <a:t>和</a:t>
            </a:r>
            <a:r>
              <a:rPr lang="en-US" altLang="zh-CN" sz="2400" b="1" dirty="0">
                <a:solidFill>
                  <a:srgbClr val="FF0000"/>
                </a:solidFill>
              </a:rPr>
              <a:t>7</a:t>
            </a:r>
            <a:r>
              <a:rPr lang="zh-CN" altLang="en-US" sz="2400" b="1" dirty="0">
                <a:solidFill>
                  <a:srgbClr val="FF0000"/>
                </a:solidFill>
              </a:rPr>
              <a:t>，不满足</a:t>
            </a:r>
            <a:r>
              <a:rPr lang="en-US" altLang="zh-CN" sz="2400" b="1" dirty="0" err="1">
                <a:solidFill>
                  <a:srgbClr val="FF0000"/>
                </a:solidFill>
              </a:rPr>
              <a:t>MinPts</a:t>
            </a:r>
            <a:r>
              <a:rPr lang="en-US" altLang="zh-CN" sz="2400" b="1" dirty="0">
                <a:solidFill>
                  <a:srgbClr val="FF0000"/>
                </a:solidFill>
              </a:rPr>
              <a:t>=4</a:t>
            </a:r>
            <a:r>
              <a:rPr lang="zh-CN" altLang="en-US" sz="2400" b="1" dirty="0">
                <a:solidFill>
                  <a:srgbClr val="FF0000"/>
                </a:solidFill>
              </a:rPr>
              <a:t>，无新簇</a:t>
            </a:r>
            <a:endParaRPr lang="zh-CN" altLang="en-US" sz="2400" b="1" dirty="0">
              <a:solidFill>
                <a:srgbClr val="FF0000"/>
              </a:solidFill>
            </a:endParaRPr>
          </a:p>
        </p:txBody>
      </p:sp>
      <p:sp>
        <p:nvSpPr>
          <p:cNvPr id="36" name="文本框 35"/>
          <p:cNvSpPr txBox="1"/>
          <p:nvPr/>
        </p:nvSpPr>
        <p:spPr>
          <a:xfrm>
            <a:off x="344621" y="718831"/>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7</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7</a:t>
            </a:r>
            <a:endParaRPr lang="zh-CN" altLang="en-US" sz="2400" b="1" dirty="0">
              <a:solidFill>
                <a:srgbClr val="FF0000"/>
              </a:solidFill>
            </a:endParaRPr>
          </a:p>
        </p:txBody>
      </p:sp>
      <p:sp>
        <p:nvSpPr>
          <p:cNvPr id="37" name="椭圆 36"/>
          <p:cNvSpPr/>
          <p:nvPr/>
        </p:nvSpPr>
        <p:spPr>
          <a:xfrm>
            <a:off x="4502447" y="3573017"/>
            <a:ext cx="1599665" cy="156415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椭圆 37"/>
          <p:cNvSpPr/>
          <p:nvPr/>
        </p:nvSpPr>
        <p:spPr>
          <a:xfrm>
            <a:off x="5095261" y="4077072"/>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p:cNvSpPr txBox="1"/>
          <p:nvPr/>
        </p:nvSpPr>
        <p:spPr>
          <a:xfrm>
            <a:off x="6859059" y="1041265"/>
            <a:ext cx="2197848" cy="2677656"/>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5</a:t>
            </a:r>
            <a:r>
              <a:rPr lang="zh-CN" altLang="en-US" sz="2400" b="1" dirty="0">
                <a:solidFill>
                  <a:srgbClr val="FF0000"/>
                </a:solidFill>
              </a:rPr>
              <a:t>个：</a:t>
            </a:r>
            <a:r>
              <a:rPr lang="en-US" altLang="zh-CN" sz="2400" b="1" dirty="0">
                <a:solidFill>
                  <a:srgbClr val="FF0000"/>
                </a:solidFill>
              </a:rPr>
              <a:t>2,6,7,8</a:t>
            </a:r>
            <a:r>
              <a:rPr lang="zh-CN" altLang="en-US" sz="2400" b="1" dirty="0">
                <a:solidFill>
                  <a:srgbClr val="FF0000"/>
                </a:solidFill>
              </a:rPr>
              <a:t>和</a:t>
            </a:r>
            <a:r>
              <a:rPr lang="en-US" altLang="zh-CN" sz="2400" b="1" dirty="0">
                <a:solidFill>
                  <a:srgbClr val="FF0000"/>
                </a:solidFill>
              </a:rPr>
              <a:t>11</a:t>
            </a:r>
            <a:r>
              <a:rPr lang="zh-CN" altLang="en-US" sz="2400" b="1" dirty="0">
                <a:solidFill>
                  <a:srgbClr val="FF0000"/>
                </a:solidFill>
              </a:rPr>
              <a:t>，满足</a:t>
            </a:r>
            <a:r>
              <a:rPr lang="en-US" altLang="zh-CN" sz="2400" b="1" dirty="0" err="1">
                <a:solidFill>
                  <a:srgbClr val="FF0000"/>
                </a:solidFill>
              </a:rPr>
              <a:t>MinPts</a:t>
            </a:r>
            <a:r>
              <a:rPr lang="en-US" altLang="zh-CN" sz="2400" b="1" dirty="0">
                <a:solidFill>
                  <a:srgbClr val="FF0000"/>
                </a:solidFill>
              </a:rPr>
              <a:t>=4</a:t>
            </a:r>
            <a:r>
              <a:rPr lang="zh-CN" altLang="en-US" sz="2400" b="1" dirty="0">
                <a:solidFill>
                  <a:srgbClr val="FF0000"/>
                </a:solidFill>
              </a:rPr>
              <a:t>，新簇</a:t>
            </a:r>
            <a:r>
              <a:rPr lang="en-US" altLang="zh-CN" sz="2400" b="1" dirty="0">
                <a:solidFill>
                  <a:srgbClr val="FF0000"/>
                </a:solidFill>
              </a:rPr>
              <a:t>C</a:t>
            </a:r>
            <a:r>
              <a:rPr lang="en-US" altLang="zh-CN" sz="2400" b="1" baseline="-25000" dirty="0">
                <a:solidFill>
                  <a:srgbClr val="FF0000"/>
                </a:solidFill>
              </a:rPr>
              <a:t>2</a:t>
            </a:r>
            <a:r>
              <a:rPr lang="en-US" altLang="zh-CN" sz="2400" b="1" dirty="0">
                <a:solidFill>
                  <a:srgbClr val="FF0000"/>
                </a:solidFill>
              </a:rPr>
              <a:t>={2,6,7,8,11}</a:t>
            </a:r>
            <a:endParaRPr lang="en-US" altLang="zh-CN" sz="2400" b="1" dirty="0">
              <a:solidFill>
                <a:srgbClr val="FF0000"/>
              </a:solidFill>
            </a:endParaRPr>
          </a:p>
        </p:txBody>
      </p:sp>
      <p:sp>
        <p:nvSpPr>
          <p:cNvPr id="40" name="文本框 39"/>
          <p:cNvSpPr txBox="1"/>
          <p:nvPr/>
        </p:nvSpPr>
        <p:spPr>
          <a:xfrm>
            <a:off x="329710" y="715866"/>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8</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8</a:t>
            </a:r>
            <a:endParaRPr lang="zh-CN" altLang="en-US" sz="2400" b="1" dirty="0">
              <a:solidFill>
                <a:srgbClr val="FF0000"/>
              </a:solidFill>
            </a:endParaRPr>
          </a:p>
        </p:txBody>
      </p:sp>
      <p:sp>
        <p:nvSpPr>
          <p:cNvPr id="41" name="椭圆 40"/>
          <p:cNvSpPr/>
          <p:nvPr/>
        </p:nvSpPr>
        <p:spPr>
          <a:xfrm>
            <a:off x="5195695" y="3618095"/>
            <a:ext cx="1432631" cy="144078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椭圆 41"/>
          <p:cNvSpPr/>
          <p:nvPr/>
        </p:nvSpPr>
        <p:spPr>
          <a:xfrm>
            <a:off x="5748096" y="4113076"/>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文本框 42"/>
          <p:cNvSpPr txBox="1"/>
          <p:nvPr/>
        </p:nvSpPr>
        <p:spPr>
          <a:xfrm>
            <a:off x="6827109" y="1055173"/>
            <a:ext cx="2197848" cy="1569660"/>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2</a:t>
            </a:r>
            <a:r>
              <a:rPr lang="zh-CN" altLang="en-US" sz="2400" b="1" dirty="0">
                <a:solidFill>
                  <a:srgbClr val="FF0000"/>
                </a:solidFill>
              </a:rPr>
              <a:t>个：</a:t>
            </a:r>
            <a:r>
              <a:rPr lang="en-US" altLang="zh-CN" sz="2400" b="1" dirty="0">
                <a:solidFill>
                  <a:srgbClr val="FF0000"/>
                </a:solidFill>
              </a:rPr>
              <a:t>7</a:t>
            </a:r>
            <a:r>
              <a:rPr lang="zh-CN" altLang="en-US" sz="2400" b="1" dirty="0">
                <a:solidFill>
                  <a:srgbClr val="FF0000"/>
                </a:solidFill>
              </a:rPr>
              <a:t>和</a:t>
            </a:r>
            <a:r>
              <a:rPr lang="en-US" altLang="zh-CN" sz="2400" b="1" dirty="0">
                <a:solidFill>
                  <a:srgbClr val="FF0000"/>
                </a:solidFill>
              </a:rPr>
              <a:t>8</a:t>
            </a:r>
            <a:r>
              <a:rPr lang="zh-CN" altLang="en-US" sz="2400" b="1" dirty="0">
                <a:solidFill>
                  <a:srgbClr val="FF0000"/>
                </a:solidFill>
              </a:rPr>
              <a:t>，已在一个簇</a:t>
            </a:r>
            <a:r>
              <a:rPr lang="en-US" altLang="zh-CN" sz="2400" b="1" dirty="0">
                <a:solidFill>
                  <a:srgbClr val="FF0000"/>
                </a:solidFill>
              </a:rPr>
              <a:t>C</a:t>
            </a:r>
            <a:r>
              <a:rPr lang="en-US" altLang="zh-CN" sz="2400" b="1" baseline="-25000" dirty="0">
                <a:solidFill>
                  <a:srgbClr val="FF0000"/>
                </a:solidFill>
              </a:rPr>
              <a:t>2</a:t>
            </a:r>
            <a:r>
              <a:rPr lang="zh-CN" altLang="en-US" sz="2400" b="1" dirty="0">
                <a:solidFill>
                  <a:srgbClr val="FF0000"/>
                </a:solidFill>
              </a:rPr>
              <a:t>中</a:t>
            </a:r>
            <a:endParaRPr lang="zh-CN" altLang="en-US" sz="2400" b="1" dirty="0">
              <a:solidFill>
                <a:srgbClr val="FF0000"/>
              </a:solidFill>
            </a:endParaRPr>
          </a:p>
        </p:txBody>
      </p:sp>
      <p:sp>
        <p:nvSpPr>
          <p:cNvPr id="44" name="矩形 43"/>
          <p:cNvSpPr/>
          <p:nvPr/>
        </p:nvSpPr>
        <p:spPr>
          <a:xfrm>
            <a:off x="4426308" y="2636913"/>
            <a:ext cx="1945892" cy="2592288"/>
          </a:xfrm>
          <a:prstGeom prst="rect">
            <a:avLst/>
          </a:prstGeom>
          <a:noFill/>
          <a:ln w="28575">
            <a:solidFill>
              <a:srgbClr val="F888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文本框 44"/>
          <p:cNvSpPr txBox="1"/>
          <p:nvPr/>
        </p:nvSpPr>
        <p:spPr>
          <a:xfrm>
            <a:off x="5614440" y="2132856"/>
            <a:ext cx="757760" cy="461665"/>
          </a:xfrm>
          <a:prstGeom prst="rect">
            <a:avLst/>
          </a:prstGeom>
          <a:noFill/>
        </p:spPr>
        <p:txBody>
          <a:bodyPr wrap="square" rtlCol="0">
            <a:spAutoFit/>
          </a:bodyPr>
          <a:lstStyle/>
          <a:p>
            <a:r>
              <a:rPr lang="en-US" altLang="zh-CN" sz="2400" b="1" dirty="0">
                <a:solidFill>
                  <a:srgbClr val="FF0000"/>
                </a:solidFill>
              </a:rPr>
              <a:t>C</a:t>
            </a:r>
            <a:r>
              <a:rPr lang="en-US" altLang="zh-CN" sz="2400" b="1" baseline="-25000" dirty="0">
                <a:solidFill>
                  <a:srgbClr val="FF0000"/>
                </a:solidFill>
              </a:rPr>
              <a:t>2</a:t>
            </a:r>
            <a:endParaRPr lang="zh-CN" altLang="en-US" sz="2400" b="1" baseline="-25000" dirty="0">
              <a:solidFill>
                <a:srgbClr val="FF0000"/>
              </a:solidFill>
            </a:endParaRPr>
          </a:p>
        </p:txBody>
      </p:sp>
      <p:sp>
        <p:nvSpPr>
          <p:cNvPr id="50" name="文本框 49"/>
          <p:cNvSpPr txBox="1"/>
          <p:nvPr/>
        </p:nvSpPr>
        <p:spPr>
          <a:xfrm>
            <a:off x="334639" y="725264"/>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9</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9</a:t>
            </a:r>
            <a:endParaRPr lang="zh-CN" altLang="en-US" sz="2400" b="1" dirty="0">
              <a:solidFill>
                <a:srgbClr val="FF0000"/>
              </a:solidFill>
            </a:endParaRPr>
          </a:p>
        </p:txBody>
      </p:sp>
      <p:sp>
        <p:nvSpPr>
          <p:cNvPr id="51" name="椭圆 50"/>
          <p:cNvSpPr/>
          <p:nvPr/>
        </p:nvSpPr>
        <p:spPr>
          <a:xfrm>
            <a:off x="1997295" y="3041248"/>
            <a:ext cx="1432631" cy="1440784"/>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2" name="椭圆 51"/>
          <p:cNvSpPr/>
          <p:nvPr/>
        </p:nvSpPr>
        <p:spPr>
          <a:xfrm>
            <a:off x="2375756" y="3429000"/>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文本框 52"/>
          <p:cNvSpPr txBox="1"/>
          <p:nvPr/>
        </p:nvSpPr>
        <p:spPr>
          <a:xfrm>
            <a:off x="6849380" y="1048278"/>
            <a:ext cx="2197848" cy="1569660"/>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3</a:t>
            </a:r>
            <a:r>
              <a:rPr lang="zh-CN" altLang="en-US" sz="2400" b="1" dirty="0">
                <a:solidFill>
                  <a:srgbClr val="FF0000"/>
                </a:solidFill>
              </a:rPr>
              <a:t>个：</a:t>
            </a:r>
            <a:r>
              <a:rPr lang="en-US" altLang="zh-CN" sz="2400" b="1" dirty="0">
                <a:solidFill>
                  <a:srgbClr val="FF0000"/>
                </a:solidFill>
              </a:rPr>
              <a:t>3,9</a:t>
            </a:r>
            <a:r>
              <a:rPr lang="zh-CN" altLang="en-US" sz="2400" b="1" dirty="0">
                <a:solidFill>
                  <a:srgbClr val="FF0000"/>
                </a:solidFill>
              </a:rPr>
              <a:t>和</a:t>
            </a:r>
            <a:r>
              <a:rPr lang="en-US" altLang="zh-CN" sz="2400" b="1" dirty="0">
                <a:solidFill>
                  <a:srgbClr val="FF0000"/>
                </a:solidFill>
              </a:rPr>
              <a:t>10</a:t>
            </a:r>
            <a:r>
              <a:rPr lang="zh-CN" altLang="en-US" sz="2400" b="1" dirty="0">
                <a:solidFill>
                  <a:srgbClr val="FF0000"/>
                </a:solidFill>
              </a:rPr>
              <a:t>，已在一个簇</a:t>
            </a:r>
            <a:r>
              <a:rPr lang="en-US" altLang="zh-CN" sz="2400" b="1" dirty="0">
                <a:solidFill>
                  <a:srgbClr val="FF0000"/>
                </a:solidFill>
              </a:rPr>
              <a:t>C</a:t>
            </a:r>
            <a:r>
              <a:rPr lang="en-US" altLang="zh-CN" sz="2400" b="1" baseline="-25000" dirty="0">
                <a:solidFill>
                  <a:srgbClr val="FF0000"/>
                </a:solidFill>
              </a:rPr>
              <a:t>1</a:t>
            </a:r>
            <a:r>
              <a:rPr lang="zh-CN" altLang="en-US" sz="2400" b="1" dirty="0">
                <a:solidFill>
                  <a:srgbClr val="FF0000"/>
                </a:solidFill>
              </a:rPr>
              <a:t>中</a:t>
            </a:r>
            <a:endParaRPr lang="zh-CN" altLang="en-US" sz="2400" b="1" dirty="0">
              <a:solidFill>
                <a:srgbClr val="FF0000"/>
              </a:solidFill>
            </a:endParaRPr>
          </a:p>
        </p:txBody>
      </p:sp>
      <p:sp>
        <p:nvSpPr>
          <p:cNvPr id="54" name="文本框 53"/>
          <p:cNvSpPr txBox="1"/>
          <p:nvPr/>
        </p:nvSpPr>
        <p:spPr>
          <a:xfrm>
            <a:off x="355496" y="722299"/>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10</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10</a:t>
            </a:r>
            <a:endParaRPr lang="zh-CN" altLang="en-US" sz="2400" b="1" dirty="0">
              <a:solidFill>
                <a:srgbClr val="FF0000"/>
              </a:solidFill>
            </a:endParaRPr>
          </a:p>
        </p:txBody>
      </p:sp>
      <p:sp>
        <p:nvSpPr>
          <p:cNvPr id="55" name="椭圆 54"/>
          <p:cNvSpPr/>
          <p:nvPr/>
        </p:nvSpPr>
        <p:spPr>
          <a:xfrm>
            <a:off x="2534052" y="2893192"/>
            <a:ext cx="1470869" cy="1576001"/>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6" name="椭圆 55"/>
          <p:cNvSpPr/>
          <p:nvPr/>
        </p:nvSpPr>
        <p:spPr>
          <a:xfrm>
            <a:off x="3092193" y="3465004"/>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56"/>
          <p:cNvSpPr txBox="1"/>
          <p:nvPr/>
        </p:nvSpPr>
        <p:spPr>
          <a:xfrm>
            <a:off x="6827109" y="1076252"/>
            <a:ext cx="2197848" cy="1938992"/>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4</a:t>
            </a:r>
            <a:r>
              <a:rPr lang="zh-CN" altLang="en-US" sz="2400" b="1" dirty="0">
                <a:solidFill>
                  <a:srgbClr val="FF0000"/>
                </a:solidFill>
              </a:rPr>
              <a:t>个：</a:t>
            </a:r>
            <a:r>
              <a:rPr lang="en-US" altLang="zh-CN" sz="2400" b="1" dirty="0">
                <a:solidFill>
                  <a:srgbClr val="FF0000"/>
                </a:solidFill>
              </a:rPr>
              <a:t>4,9,10</a:t>
            </a:r>
            <a:r>
              <a:rPr lang="zh-CN" altLang="en-US" sz="2400" b="1" dirty="0">
                <a:solidFill>
                  <a:srgbClr val="FF0000"/>
                </a:solidFill>
              </a:rPr>
              <a:t>和</a:t>
            </a:r>
            <a:r>
              <a:rPr lang="en-US" altLang="zh-CN" sz="2400" b="1" dirty="0">
                <a:solidFill>
                  <a:srgbClr val="FF0000"/>
                </a:solidFill>
              </a:rPr>
              <a:t>12</a:t>
            </a:r>
            <a:r>
              <a:rPr lang="zh-CN" altLang="en-US" sz="2400" b="1" dirty="0">
                <a:solidFill>
                  <a:srgbClr val="FF0000"/>
                </a:solidFill>
              </a:rPr>
              <a:t>，已在一个簇</a:t>
            </a:r>
            <a:r>
              <a:rPr lang="en-US" altLang="zh-CN" sz="2400" b="1" dirty="0">
                <a:solidFill>
                  <a:srgbClr val="FF0000"/>
                </a:solidFill>
              </a:rPr>
              <a:t>C</a:t>
            </a:r>
            <a:r>
              <a:rPr lang="en-US" altLang="zh-CN" sz="2400" b="1" baseline="-25000" dirty="0">
                <a:solidFill>
                  <a:srgbClr val="FF0000"/>
                </a:solidFill>
              </a:rPr>
              <a:t>1</a:t>
            </a:r>
            <a:r>
              <a:rPr lang="zh-CN" altLang="en-US" sz="2400" b="1" dirty="0">
                <a:solidFill>
                  <a:srgbClr val="FF0000"/>
                </a:solidFill>
              </a:rPr>
              <a:t>中</a:t>
            </a:r>
            <a:endParaRPr lang="zh-CN" altLang="en-US" sz="2400" b="1" dirty="0">
              <a:solidFill>
                <a:srgbClr val="FF0000"/>
              </a:solidFill>
            </a:endParaRPr>
          </a:p>
        </p:txBody>
      </p:sp>
      <p:sp>
        <p:nvSpPr>
          <p:cNvPr id="58" name="文本框 57"/>
          <p:cNvSpPr txBox="1"/>
          <p:nvPr/>
        </p:nvSpPr>
        <p:spPr>
          <a:xfrm>
            <a:off x="344621" y="713295"/>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11</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11</a:t>
            </a:r>
            <a:endParaRPr lang="zh-CN" altLang="en-US" sz="2400" b="1" dirty="0">
              <a:solidFill>
                <a:srgbClr val="FF0000"/>
              </a:solidFill>
            </a:endParaRPr>
          </a:p>
        </p:txBody>
      </p:sp>
      <p:sp>
        <p:nvSpPr>
          <p:cNvPr id="59" name="椭圆 58"/>
          <p:cNvSpPr/>
          <p:nvPr/>
        </p:nvSpPr>
        <p:spPr>
          <a:xfrm>
            <a:off x="4618272" y="3163890"/>
            <a:ext cx="1432631" cy="1360451"/>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椭圆 59"/>
          <p:cNvSpPr/>
          <p:nvPr/>
        </p:nvSpPr>
        <p:spPr>
          <a:xfrm>
            <a:off x="5052145" y="3444779"/>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文本框 60"/>
          <p:cNvSpPr txBox="1"/>
          <p:nvPr/>
        </p:nvSpPr>
        <p:spPr>
          <a:xfrm>
            <a:off x="6847773" y="1078071"/>
            <a:ext cx="2197848" cy="1569660"/>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2</a:t>
            </a:r>
            <a:r>
              <a:rPr lang="zh-CN" altLang="en-US" sz="2400" b="1" dirty="0">
                <a:solidFill>
                  <a:srgbClr val="FF0000"/>
                </a:solidFill>
              </a:rPr>
              <a:t>个：</a:t>
            </a:r>
            <a:r>
              <a:rPr lang="en-US" altLang="zh-CN" sz="2400" b="1" dirty="0">
                <a:solidFill>
                  <a:srgbClr val="FF0000"/>
                </a:solidFill>
              </a:rPr>
              <a:t>7</a:t>
            </a:r>
            <a:r>
              <a:rPr lang="zh-CN" altLang="en-US" sz="2400" b="1" dirty="0">
                <a:solidFill>
                  <a:srgbClr val="FF0000"/>
                </a:solidFill>
              </a:rPr>
              <a:t>和</a:t>
            </a:r>
            <a:r>
              <a:rPr lang="en-US" altLang="zh-CN" sz="2400" b="1" dirty="0">
                <a:solidFill>
                  <a:srgbClr val="FF0000"/>
                </a:solidFill>
              </a:rPr>
              <a:t>11</a:t>
            </a:r>
            <a:r>
              <a:rPr lang="zh-CN" altLang="en-US" sz="2400" b="1" dirty="0">
                <a:solidFill>
                  <a:srgbClr val="FF0000"/>
                </a:solidFill>
              </a:rPr>
              <a:t>，已在一个簇</a:t>
            </a:r>
            <a:r>
              <a:rPr lang="en-US" altLang="zh-CN" sz="2400" b="1" dirty="0">
                <a:solidFill>
                  <a:srgbClr val="FF0000"/>
                </a:solidFill>
              </a:rPr>
              <a:t>C</a:t>
            </a:r>
            <a:r>
              <a:rPr lang="en-US" altLang="zh-CN" sz="2400" b="1" baseline="-25000" dirty="0">
                <a:solidFill>
                  <a:srgbClr val="FF0000"/>
                </a:solidFill>
              </a:rPr>
              <a:t>2</a:t>
            </a:r>
            <a:r>
              <a:rPr lang="zh-CN" altLang="en-US" sz="2400" b="1" dirty="0">
                <a:solidFill>
                  <a:srgbClr val="FF0000"/>
                </a:solidFill>
              </a:rPr>
              <a:t>中</a:t>
            </a:r>
            <a:endParaRPr lang="zh-CN" altLang="en-US" sz="2400" b="1" dirty="0">
              <a:solidFill>
                <a:srgbClr val="FF0000"/>
              </a:solidFill>
            </a:endParaRPr>
          </a:p>
        </p:txBody>
      </p:sp>
      <p:sp>
        <p:nvSpPr>
          <p:cNvPr id="62" name="文本框 61"/>
          <p:cNvSpPr txBox="1"/>
          <p:nvPr/>
        </p:nvSpPr>
        <p:spPr>
          <a:xfrm>
            <a:off x="351460" y="712223"/>
            <a:ext cx="1656184" cy="830997"/>
          </a:xfrm>
          <a:prstGeom prst="rect">
            <a:avLst/>
          </a:prstGeom>
          <a:noFill/>
        </p:spPr>
        <p:txBody>
          <a:bodyPr wrap="square" rtlCol="0">
            <a:spAutoFit/>
          </a:bodyPr>
          <a:lstStyle/>
          <a:p>
            <a:r>
              <a:rPr lang="zh-CN" altLang="en-US" sz="2400" b="1" dirty="0">
                <a:solidFill>
                  <a:srgbClr val="FF0000"/>
                </a:solidFill>
              </a:rPr>
              <a:t>第</a:t>
            </a:r>
            <a:r>
              <a:rPr lang="en-US" altLang="zh-CN" sz="2400" b="1" dirty="0">
                <a:solidFill>
                  <a:srgbClr val="FF0000"/>
                </a:solidFill>
              </a:rPr>
              <a:t>12</a:t>
            </a:r>
            <a:r>
              <a:rPr lang="zh-CN" altLang="en-US" sz="2400" b="1" dirty="0">
                <a:solidFill>
                  <a:srgbClr val="FF0000"/>
                </a:solidFill>
              </a:rPr>
              <a:t>步：</a:t>
            </a:r>
            <a:endParaRPr lang="en-US" altLang="zh-CN" sz="2400" b="1" dirty="0">
              <a:solidFill>
                <a:srgbClr val="FF0000"/>
              </a:solidFill>
            </a:endParaRPr>
          </a:p>
          <a:p>
            <a:r>
              <a:rPr lang="zh-CN" altLang="en-US" sz="2400" b="1" dirty="0">
                <a:solidFill>
                  <a:srgbClr val="FF0000"/>
                </a:solidFill>
              </a:rPr>
              <a:t>选择点</a:t>
            </a:r>
            <a:r>
              <a:rPr lang="en-US" altLang="zh-CN" sz="2400" b="1" dirty="0">
                <a:solidFill>
                  <a:srgbClr val="FF0000"/>
                </a:solidFill>
              </a:rPr>
              <a:t>12</a:t>
            </a:r>
            <a:endParaRPr lang="zh-CN" altLang="en-US" sz="2400" b="1" dirty="0">
              <a:solidFill>
                <a:srgbClr val="FF0000"/>
              </a:solidFill>
            </a:endParaRPr>
          </a:p>
        </p:txBody>
      </p:sp>
      <p:sp>
        <p:nvSpPr>
          <p:cNvPr id="63" name="椭圆 62"/>
          <p:cNvSpPr/>
          <p:nvPr/>
        </p:nvSpPr>
        <p:spPr>
          <a:xfrm>
            <a:off x="2669868" y="2615818"/>
            <a:ext cx="1398076" cy="1310207"/>
          </a:xfrm>
          <a:prstGeom prst="ellipse">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4" name="椭圆 63"/>
          <p:cNvSpPr/>
          <p:nvPr/>
        </p:nvSpPr>
        <p:spPr>
          <a:xfrm>
            <a:off x="3059832" y="2759726"/>
            <a:ext cx="504056" cy="504056"/>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5" name="文本框 64"/>
          <p:cNvSpPr txBox="1"/>
          <p:nvPr/>
        </p:nvSpPr>
        <p:spPr>
          <a:xfrm>
            <a:off x="6855845" y="1040190"/>
            <a:ext cx="2197848" cy="1569660"/>
          </a:xfrm>
          <a:prstGeom prst="rect">
            <a:avLst/>
          </a:prstGeom>
          <a:noFill/>
        </p:spPr>
        <p:txBody>
          <a:bodyPr wrap="square" rtlCol="0">
            <a:spAutoFit/>
          </a:bodyPr>
          <a:lstStyle/>
          <a:p>
            <a:r>
              <a:rPr lang="zh-CN" altLang="en-US" sz="2400" b="1" dirty="0">
                <a:solidFill>
                  <a:srgbClr val="FF0000"/>
                </a:solidFill>
              </a:rPr>
              <a:t>在邻域中点的个数为</a:t>
            </a:r>
            <a:r>
              <a:rPr lang="en-US" altLang="zh-CN" sz="2400" b="1" dirty="0">
                <a:solidFill>
                  <a:srgbClr val="FF0000"/>
                </a:solidFill>
              </a:rPr>
              <a:t>2</a:t>
            </a:r>
            <a:r>
              <a:rPr lang="zh-CN" altLang="en-US" sz="2400" b="1" dirty="0">
                <a:solidFill>
                  <a:srgbClr val="FF0000"/>
                </a:solidFill>
              </a:rPr>
              <a:t>个：</a:t>
            </a:r>
            <a:r>
              <a:rPr lang="en-US" altLang="zh-CN" sz="2400" b="1" dirty="0">
                <a:solidFill>
                  <a:srgbClr val="FF0000"/>
                </a:solidFill>
              </a:rPr>
              <a:t>10</a:t>
            </a:r>
            <a:r>
              <a:rPr lang="zh-CN" altLang="en-US" sz="2400" b="1" dirty="0">
                <a:solidFill>
                  <a:srgbClr val="FF0000"/>
                </a:solidFill>
              </a:rPr>
              <a:t>和</a:t>
            </a:r>
            <a:r>
              <a:rPr lang="en-US" altLang="zh-CN" sz="2400" b="1" dirty="0">
                <a:solidFill>
                  <a:srgbClr val="FF0000"/>
                </a:solidFill>
              </a:rPr>
              <a:t>12</a:t>
            </a:r>
            <a:r>
              <a:rPr lang="zh-CN" altLang="en-US" sz="2400" b="1" dirty="0">
                <a:solidFill>
                  <a:srgbClr val="FF0000"/>
                </a:solidFill>
              </a:rPr>
              <a:t>，已在一个簇</a:t>
            </a:r>
            <a:r>
              <a:rPr lang="en-US" altLang="zh-CN" sz="2400" b="1" dirty="0">
                <a:solidFill>
                  <a:srgbClr val="FF0000"/>
                </a:solidFill>
              </a:rPr>
              <a:t>C</a:t>
            </a:r>
            <a:r>
              <a:rPr lang="en-US" altLang="zh-CN" sz="2400" b="1" baseline="-25000" dirty="0">
                <a:solidFill>
                  <a:srgbClr val="FF0000"/>
                </a:solidFill>
              </a:rPr>
              <a:t>1</a:t>
            </a:r>
            <a:r>
              <a:rPr lang="zh-CN" altLang="en-US" sz="2400" b="1" dirty="0">
                <a:solidFill>
                  <a:srgbClr val="FF0000"/>
                </a:solidFill>
              </a:rPr>
              <a:t>中</a:t>
            </a:r>
            <a:endParaRPr lang="zh-CN" altLang="en-US" sz="2400" b="1" dirty="0">
              <a:solidFill>
                <a:srgbClr val="FF0000"/>
              </a:solidFill>
            </a:endParaRPr>
          </a:p>
        </p:txBody>
      </p:sp>
      <p:sp>
        <p:nvSpPr>
          <p:cNvPr id="66" name="矩形 65"/>
          <p:cNvSpPr/>
          <p:nvPr/>
        </p:nvSpPr>
        <p:spPr>
          <a:xfrm>
            <a:off x="2375756" y="2636913"/>
            <a:ext cx="1945892" cy="2592288"/>
          </a:xfrm>
          <a:prstGeom prst="rect">
            <a:avLst/>
          </a:prstGeom>
          <a:noFill/>
          <a:ln w="28575">
            <a:solidFill>
              <a:srgbClr val="F888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文本框 66"/>
          <p:cNvSpPr txBox="1"/>
          <p:nvPr/>
        </p:nvSpPr>
        <p:spPr>
          <a:xfrm>
            <a:off x="3563888" y="2132856"/>
            <a:ext cx="757760" cy="461665"/>
          </a:xfrm>
          <a:prstGeom prst="rect">
            <a:avLst/>
          </a:prstGeom>
          <a:noFill/>
        </p:spPr>
        <p:txBody>
          <a:bodyPr wrap="square" rtlCol="0">
            <a:spAutoFit/>
          </a:bodyPr>
          <a:lstStyle/>
          <a:p>
            <a:r>
              <a:rPr lang="en-US" altLang="zh-CN" sz="2400" b="1" dirty="0">
                <a:solidFill>
                  <a:srgbClr val="FF0000"/>
                </a:solidFill>
              </a:rPr>
              <a:t>C</a:t>
            </a:r>
            <a:r>
              <a:rPr lang="en-US" altLang="zh-CN" sz="2400" b="1" baseline="-25000" dirty="0">
                <a:solidFill>
                  <a:srgbClr val="FF0000"/>
                </a:solidFill>
              </a:rPr>
              <a:t>1</a:t>
            </a:r>
            <a:endParaRPr lang="zh-CN" altLang="en-US" sz="2400" b="1" baseline="-25000" dirty="0">
              <a:solidFill>
                <a:srgbClr val="FF0000"/>
              </a:solidFill>
            </a:endParaRPr>
          </a:p>
        </p:txBody>
      </p:sp>
      <p:sp>
        <p:nvSpPr>
          <p:cNvPr id="68" name="矩形 67"/>
          <p:cNvSpPr/>
          <p:nvPr/>
        </p:nvSpPr>
        <p:spPr>
          <a:xfrm>
            <a:off x="4426308" y="2636913"/>
            <a:ext cx="1945892" cy="2592288"/>
          </a:xfrm>
          <a:prstGeom prst="rect">
            <a:avLst/>
          </a:prstGeom>
          <a:noFill/>
          <a:ln w="28575">
            <a:solidFill>
              <a:srgbClr val="F8883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文本框 68"/>
          <p:cNvSpPr txBox="1"/>
          <p:nvPr/>
        </p:nvSpPr>
        <p:spPr>
          <a:xfrm>
            <a:off x="5614440" y="2132856"/>
            <a:ext cx="757760" cy="461665"/>
          </a:xfrm>
          <a:prstGeom prst="rect">
            <a:avLst/>
          </a:prstGeom>
          <a:noFill/>
        </p:spPr>
        <p:txBody>
          <a:bodyPr wrap="square" rtlCol="0">
            <a:spAutoFit/>
          </a:bodyPr>
          <a:lstStyle/>
          <a:p>
            <a:r>
              <a:rPr lang="en-US" altLang="zh-CN" sz="2400" b="1" dirty="0">
                <a:solidFill>
                  <a:srgbClr val="FF0000"/>
                </a:solidFill>
              </a:rPr>
              <a:t>C</a:t>
            </a:r>
            <a:r>
              <a:rPr lang="en-US" altLang="zh-CN" sz="2400" b="1" baseline="-25000" dirty="0">
                <a:solidFill>
                  <a:srgbClr val="FF0000"/>
                </a:solidFill>
              </a:rPr>
              <a:t>2</a:t>
            </a:r>
            <a:endParaRPr lang="zh-CN" altLang="en-US" sz="2400" b="1" baseline="-25000" dirty="0">
              <a:solidFill>
                <a:srgbClr val="FF0000"/>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8"/>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xit" presetSubtype="0" fill="hold" grpId="1" nodeType="clickEffect">
                                  <p:stCondLst>
                                    <p:cond delay="0"/>
                                  </p:stCondLst>
                                  <p:childTnLst>
                                    <p:set>
                                      <p:cBhvr>
                                        <p:cTn id="19" dur="1" fill="hold">
                                          <p:stCondLst>
                                            <p:cond delay="0"/>
                                          </p:stCondLst>
                                        </p:cTn>
                                        <p:tgtEl>
                                          <p:spTgt spid="6"/>
                                        </p:tgtEl>
                                        <p:attrNameLst>
                                          <p:attrName>style.visibility</p:attrName>
                                        </p:attrNameLst>
                                      </p:cBhvr>
                                      <p:to>
                                        <p:strVal val="hidden"/>
                                      </p:to>
                                    </p:set>
                                  </p:childTnLst>
                                </p:cTn>
                              </p:par>
                              <p:par>
                                <p:cTn id="20" presetID="1" presetClass="exit" presetSubtype="0" fill="hold" grpId="1" nodeType="withEffect">
                                  <p:stCondLst>
                                    <p:cond delay="0"/>
                                  </p:stCondLst>
                                  <p:childTnLst>
                                    <p:set>
                                      <p:cBhvr>
                                        <p:cTn id="21" dur="1" fill="hold">
                                          <p:stCondLst>
                                            <p:cond delay="0"/>
                                          </p:stCondLst>
                                        </p:cTn>
                                        <p:tgtEl>
                                          <p:spTgt spid="9"/>
                                        </p:tgtEl>
                                        <p:attrNameLst>
                                          <p:attrName>style.visibility</p:attrName>
                                        </p:attrNameLst>
                                      </p:cBhvr>
                                      <p:to>
                                        <p:strVal val="hidden"/>
                                      </p:to>
                                    </p:set>
                                  </p:childTnLst>
                                </p:cTn>
                              </p:par>
                              <p:par>
                                <p:cTn id="22" presetID="1" presetClass="exit" presetSubtype="0" fill="hold" grpId="1" nodeType="withEffect">
                                  <p:stCondLst>
                                    <p:cond delay="0"/>
                                  </p:stCondLst>
                                  <p:childTnLst>
                                    <p:set>
                                      <p:cBhvr>
                                        <p:cTn id="23" dur="1" fill="hold">
                                          <p:stCondLst>
                                            <p:cond delay="0"/>
                                          </p:stCondLst>
                                        </p:cTn>
                                        <p:tgtEl>
                                          <p:spTgt spid="8"/>
                                        </p:tgtEl>
                                        <p:attrNameLst>
                                          <p:attrName>style.visibility</p:attrName>
                                        </p:attrNameLst>
                                      </p:cBhvr>
                                      <p:to>
                                        <p:strVal val="hidden"/>
                                      </p:to>
                                    </p:set>
                                  </p:childTnLst>
                                </p:cTn>
                              </p:par>
                              <p:par>
                                <p:cTn id="24" presetID="1" presetClass="exit" presetSubtype="0" fill="hold" grpId="2" nodeType="withEffect">
                                  <p:stCondLst>
                                    <p:cond delay="0"/>
                                  </p:stCondLst>
                                  <p:childTnLst>
                                    <p:set>
                                      <p:cBhvr>
                                        <p:cTn id="25" dur="1" fill="hold">
                                          <p:stCondLst>
                                            <p:cond delay="0"/>
                                          </p:stCondLst>
                                        </p:cTn>
                                        <p:tgtEl>
                                          <p:spTgt spid="10"/>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500"/>
                                  </p:stCondLst>
                                  <p:childTnLst>
                                    <p:set>
                                      <p:cBhvr>
                                        <p:cTn id="32" dur="1" fill="hold">
                                          <p:stCondLst>
                                            <p:cond delay="0"/>
                                          </p:stCondLst>
                                        </p:cTn>
                                        <p:tgtEl>
                                          <p:spTgt spid="14"/>
                                        </p:tgtEl>
                                        <p:attrNameLst>
                                          <p:attrName>style.visibility</p:attrName>
                                        </p:attrNameLst>
                                      </p:cBhvr>
                                      <p:to>
                                        <p:strVal val="visible"/>
                                      </p:to>
                                    </p:set>
                                  </p:childTnLst>
                                </p:cTn>
                              </p:par>
                            </p:childTnLst>
                          </p:cTn>
                        </p:par>
                        <p:par>
                          <p:cTn id="33" fill="hold">
                            <p:stCondLst>
                              <p:cond delay="500"/>
                            </p:stCondLst>
                            <p:childTnLst>
                              <p:par>
                                <p:cTn id="34" presetID="1" presetClass="entr" presetSubtype="0" fill="hold" grpId="0" nodeType="afterEffect">
                                  <p:stCondLst>
                                    <p:cond delay="500"/>
                                  </p:stCondLst>
                                  <p:childTnLst>
                                    <p:set>
                                      <p:cBhvr>
                                        <p:cTn id="35" dur="1" fill="hold">
                                          <p:stCondLst>
                                            <p:cond delay="0"/>
                                          </p:stCondLst>
                                        </p:cTn>
                                        <p:tgtEl>
                                          <p:spTgt spid="13"/>
                                        </p:tgtEl>
                                        <p:attrNameLst>
                                          <p:attrName>style.visibility</p:attrName>
                                        </p:attrNameLst>
                                      </p:cBhvr>
                                      <p:to>
                                        <p:strVal val="visible"/>
                                      </p:to>
                                    </p:set>
                                  </p:childTnLst>
                                </p:cTn>
                              </p:par>
                            </p:childTnLst>
                          </p:cTn>
                        </p:par>
                        <p:par>
                          <p:cTn id="36" fill="hold">
                            <p:stCondLst>
                              <p:cond delay="1000"/>
                            </p:stCondLst>
                            <p:childTnLst>
                              <p:par>
                                <p:cTn id="37" presetID="1" presetClass="entr" presetSubtype="0" fill="hold" grpId="0" nodeType="afterEffect">
                                  <p:stCondLst>
                                    <p:cond delay="500"/>
                                  </p:stCondLst>
                                  <p:childTnLst>
                                    <p:set>
                                      <p:cBhvr>
                                        <p:cTn id="38" dur="1" fill="hold">
                                          <p:stCondLst>
                                            <p:cond delay="0"/>
                                          </p:stCondLst>
                                        </p:cTn>
                                        <p:tgtEl>
                                          <p:spTgt spid="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12"/>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4"/>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3"/>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5"/>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childTnLst>
                          </p:cTn>
                        </p:par>
                        <p:par>
                          <p:cTn id="53" fill="hold">
                            <p:stCondLst>
                              <p:cond delay="0"/>
                            </p:stCondLst>
                            <p:childTnLst>
                              <p:par>
                                <p:cTn id="54" presetID="1" presetClass="entr" presetSubtype="0" fill="hold" grpId="0" nodeType="afterEffect">
                                  <p:stCondLst>
                                    <p:cond delay="500"/>
                                  </p:stCondLst>
                                  <p:childTnLst>
                                    <p:set>
                                      <p:cBhvr>
                                        <p:cTn id="55" dur="1" fill="hold">
                                          <p:stCondLst>
                                            <p:cond delay="0"/>
                                          </p:stCondLst>
                                        </p:cTn>
                                        <p:tgtEl>
                                          <p:spTgt spid="18"/>
                                        </p:tgtEl>
                                        <p:attrNameLst>
                                          <p:attrName>style.visibility</p:attrName>
                                        </p:attrNameLst>
                                      </p:cBhvr>
                                      <p:to>
                                        <p:strVal val="visible"/>
                                      </p:to>
                                    </p:set>
                                  </p:childTnLst>
                                </p:cTn>
                              </p:par>
                            </p:childTnLst>
                          </p:cTn>
                        </p:par>
                        <p:par>
                          <p:cTn id="56" fill="hold">
                            <p:stCondLst>
                              <p:cond delay="500"/>
                            </p:stCondLst>
                            <p:childTnLst>
                              <p:par>
                                <p:cTn id="57" presetID="1" presetClass="entr" presetSubtype="0" fill="hold" grpId="0" nodeType="afterEffect">
                                  <p:stCondLst>
                                    <p:cond delay="500"/>
                                  </p:stCondLst>
                                  <p:childTnLst>
                                    <p:set>
                                      <p:cBhvr>
                                        <p:cTn id="58" dur="1" fill="hold">
                                          <p:stCondLst>
                                            <p:cond delay="0"/>
                                          </p:stCondLst>
                                        </p:cTn>
                                        <p:tgtEl>
                                          <p:spTgt spid="17"/>
                                        </p:tgtEl>
                                        <p:attrNameLst>
                                          <p:attrName>style.visibility</p:attrName>
                                        </p:attrNameLst>
                                      </p:cBhvr>
                                      <p:to>
                                        <p:strVal val="visible"/>
                                      </p:to>
                                    </p:set>
                                  </p:childTnLst>
                                </p:cTn>
                              </p:par>
                            </p:childTnLst>
                          </p:cTn>
                        </p:par>
                        <p:par>
                          <p:cTn id="59" fill="hold">
                            <p:stCondLst>
                              <p:cond delay="1000"/>
                            </p:stCondLst>
                            <p:childTnLst>
                              <p:par>
                                <p:cTn id="60" presetID="1" presetClass="entr" presetSubtype="0" fill="hold" grpId="0" nodeType="afterEffect">
                                  <p:stCondLst>
                                    <p:cond delay="500"/>
                                  </p:stCondLst>
                                  <p:childTnLst>
                                    <p:set>
                                      <p:cBhvr>
                                        <p:cTn id="61" dur="1" fill="hold">
                                          <p:stCondLst>
                                            <p:cond delay="0"/>
                                          </p:stCondLst>
                                        </p:cTn>
                                        <p:tgtEl>
                                          <p:spTgt spid="19"/>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6"/>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18"/>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17"/>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9"/>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20"/>
                                        </p:tgtEl>
                                        <p:attrNameLst>
                                          <p:attrName>style.visibility</p:attrName>
                                        </p:attrNameLst>
                                      </p:cBhvr>
                                      <p:to>
                                        <p:strVal val="visible"/>
                                      </p:to>
                                    </p:set>
                                  </p:childTnLst>
                                </p:cTn>
                              </p:par>
                            </p:childTnLst>
                          </p:cTn>
                        </p:par>
                        <p:par>
                          <p:cTn id="76" fill="hold">
                            <p:stCondLst>
                              <p:cond delay="0"/>
                            </p:stCondLst>
                            <p:childTnLst>
                              <p:par>
                                <p:cTn id="77" presetID="1" presetClass="entr" presetSubtype="0" fill="hold" grpId="0" nodeType="afterEffect">
                                  <p:stCondLst>
                                    <p:cond delay="500"/>
                                  </p:stCondLst>
                                  <p:childTnLst>
                                    <p:set>
                                      <p:cBhvr>
                                        <p:cTn id="78" dur="1" fill="hold">
                                          <p:stCondLst>
                                            <p:cond delay="0"/>
                                          </p:stCondLst>
                                        </p:cTn>
                                        <p:tgtEl>
                                          <p:spTgt spid="22"/>
                                        </p:tgtEl>
                                        <p:attrNameLst>
                                          <p:attrName>style.visibility</p:attrName>
                                        </p:attrNameLst>
                                      </p:cBhvr>
                                      <p:to>
                                        <p:strVal val="visible"/>
                                      </p:to>
                                    </p:set>
                                  </p:childTnLst>
                                </p:cTn>
                              </p:par>
                            </p:childTnLst>
                          </p:cTn>
                        </p:par>
                        <p:par>
                          <p:cTn id="79" fill="hold">
                            <p:stCondLst>
                              <p:cond delay="500"/>
                            </p:stCondLst>
                            <p:childTnLst>
                              <p:par>
                                <p:cTn id="80" presetID="1" presetClass="entr" presetSubtype="0" fill="hold" grpId="0" nodeType="afterEffect">
                                  <p:stCondLst>
                                    <p:cond delay="500"/>
                                  </p:stCondLst>
                                  <p:childTnLst>
                                    <p:set>
                                      <p:cBhvr>
                                        <p:cTn id="81" dur="1" fill="hold">
                                          <p:stCondLst>
                                            <p:cond delay="0"/>
                                          </p:stCondLst>
                                        </p:cTn>
                                        <p:tgtEl>
                                          <p:spTgt spid="21"/>
                                        </p:tgtEl>
                                        <p:attrNameLst>
                                          <p:attrName>style.visibility</p:attrName>
                                        </p:attrNameLst>
                                      </p:cBhvr>
                                      <p:to>
                                        <p:strVal val="visible"/>
                                      </p:to>
                                    </p:set>
                                  </p:childTnLst>
                                </p:cTn>
                              </p:par>
                            </p:childTnLst>
                          </p:cTn>
                        </p:par>
                        <p:par>
                          <p:cTn id="82" fill="hold">
                            <p:stCondLst>
                              <p:cond delay="1000"/>
                            </p:stCondLst>
                            <p:childTnLst>
                              <p:par>
                                <p:cTn id="83" presetID="1" presetClass="entr" presetSubtype="0" fill="hold" grpId="0" nodeType="afterEffect">
                                  <p:stCondLst>
                                    <p:cond delay="500"/>
                                  </p:stCondLst>
                                  <p:childTnLst>
                                    <p:set>
                                      <p:cBhvr>
                                        <p:cTn id="84" dur="1" fill="hold">
                                          <p:stCondLst>
                                            <p:cond delay="0"/>
                                          </p:stCondLst>
                                        </p:cTn>
                                        <p:tgtEl>
                                          <p:spTgt spid="23"/>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2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20"/>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22"/>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21"/>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23"/>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28"/>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29"/>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24"/>
                                        </p:tgtEl>
                                        <p:attrNameLst>
                                          <p:attrName>style.visibility</p:attrName>
                                        </p:attrNameLst>
                                      </p:cBhvr>
                                      <p:to>
                                        <p:strVal val="visible"/>
                                      </p:to>
                                    </p:set>
                                  </p:childTnLst>
                                </p:cTn>
                              </p:par>
                            </p:childTnLst>
                          </p:cTn>
                        </p:par>
                        <p:par>
                          <p:cTn id="109" fill="hold">
                            <p:stCondLst>
                              <p:cond delay="0"/>
                            </p:stCondLst>
                            <p:childTnLst>
                              <p:par>
                                <p:cTn id="110" presetID="1" presetClass="entr" presetSubtype="0" fill="hold" grpId="0" nodeType="afterEffect">
                                  <p:stCondLst>
                                    <p:cond delay="500"/>
                                  </p:stCondLst>
                                  <p:childTnLst>
                                    <p:set>
                                      <p:cBhvr>
                                        <p:cTn id="111" dur="1" fill="hold">
                                          <p:stCondLst>
                                            <p:cond delay="0"/>
                                          </p:stCondLst>
                                        </p:cTn>
                                        <p:tgtEl>
                                          <p:spTgt spid="26"/>
                                        </p:tgtEl>
                                        <p:attrNameLst>
                                          <p:attrName>style.visibility</p:attrName>
                                        </p:attrNameLst>
                                      </p:cBhvr>
                                      <p:to>
                                        <p:strVal val="visible"/>
                                      </p:to>
                                    </p:set>
                                  </p:childTnLst>
                                </p:cTn>
                              </p:par>
                            </p:childTnLst>
                          </p:cTn>
                        </p:par>
                        <p:par>
                          <p:cTn id="112" fill="hold">
                            <p:stCondLst>
                              <p:cond delay="500"/>
                            </p:stCondLst>
                            <p:childTnLst>
                              <p:par>
                                <p:cTn id="113" presetID="1" presetClass="entr" presetSubtype="0" fill="hold" grpId="0" nodeType="afterEffect">
                                  <p:stCondLst>
                                    <p:cond delay="500"/>
                                  </p:stCondLst>
                                  <p:childTnLst>
                                    <p:set>
                                      <p:cBhvr>
                                        <p:cTn id="114" dur="1" fill="hold">
                                          <p:stCondLst>
                                            <p:cond delay="0"/>
                                          </p:stCondLst>
                                        </p:cTn>
                                        <p:tgtEl>
                                          <p:spTgt spid="25"/>
                                        </p:tgtEl>
                                        <p:attrNameLst>
                                          <p:attrName>style.visibility</p:attrName>
                                        </p:attrNameLst>
                                      </p:cBhvr>
                                      <p:to>
                                        <p:strVal val="visible"/>
                                      </p:to>
                                    </p:set>
                                  </p:childTnLst>
                                </p:cTn>
                              </p:par>
                            </p:childTnLst>
                          </p:cTn>
                        </p:par>
                        <p:par>
                          <p:cTn id="115" fill="hold">
                            <p:stCondLst>
                              <p:cond delay="1000"/>
                            </p:stCondLst>
                            <p:childTnLst>
                              <p:par>
                                <p:cTn id="116" presetID="1" presetClass="entr" presetSubtype="0" fill="hold" grpId="0" nodeType="afterEffect">
                                  <p:stCondLst>
                                    <p:cond delay="500"/>
                                  </p:stCondLst>
                                  <p:childTnLst>
                                    <p:set>
                                      <p:cBhvr>
                                        <p:cTn id="117" dur="1" fill="hold">
                                          <p:stCondLst>
                                            <p:cond delay="0"/>
                                          </p:stCondLst>
                                        </p:cTn>
                                        <p:tgtEl>
                                          <p:spTgt spid="27"/>
                                        </p:tgtEl>
                                        <p:attrNameLst>
                                          <p:attrName>style.visibility</p:attrName>
                                        </p:attrNameLst>
                                      </p:cBhvr>
                                      <p:to>
                                        <p:strVal val="visible"/>
                                      </p:to>
                                    </p:set>
                                  </p:childTnLst>
                                </p:cTn>
                              </p:par>
                            </p:childTnLst>
                          </p:cTn>
                        </p:par>
                      </p:childTnLst>
                    </p:cTn>
                  </p:par>
                  <p:par>
                    <p:cTn id="118" fill="hold">
                      <p:stCondLst>
                        <p:cond delay="indefinite"/>
                      </p:stCondLst>
                      <p:childTnLst>
                        <p:par>
                          <p:cTn id="119" fill="hold">
                            <p:stCondLst>
                              <p:cond delay="0"/>
                            </p:stCondLst>
                            <p:childTnLst>
                              <p:par>
                                <p:cTn id="120" presetID="1" presetClass="exit" presetSubtype="0" fill="hold" grpId="1" nodeType="clickEffect">
                                  <p:stCondLst>
                                    <p:cond delay="0"/>
                                  </p:stCondLst>
                                  <p:childTnLst>
                                    <p:set>
                                      <p:cBhvr>
                                        <p:cTn id="121" dur="1" fill="hold">
                                          <p:stCondLst>
                                            <p:cond delay="0"/>
                                          </p:stCondLst>
                                        </p:cTn>
                                        <p:tgtEl>
                                          <p:spTgt spid="24"/>
                                        </p:tgtEl>
                                        <p:attrNameLst>
                                          <p:attrName>style.visibility</p:attrName>
                                        </p:attrNameLst>
                                      </p:cBhvr>
                                      <p:to>
                                        <p:strVal val="hidden"/>
                                      </p:to>
                                    </p:set>
                                  </p:childTnLst>
                                </p:cTn>
                              </p:par>
                              <p:par>
                                <p:cTn id="122" presetID="1" presetClass="exit" presetSubtype="0" fill="hold" grpId="1" nodeType="withEffect">
                                  <p:stCondLst>
                                    <p:cond delay="0"/>
                                  </p:stCondLst>
                                  <p:childTnLst>
                                    <p:set>
                                      <p:cBhvr>
                                        <p:cTn id="123" dur="1" fill="hold">
                                          <p:stCondLst>
                                            <p:cond delay="0"/>
                                          </p:stCondLst>
                                        </p:cTn>
                                        <p:tgtEl>
                                          <p:spTgt spid="26"/>
                                        </p:tgtEl>
                                        <p:attrNameLst>
                                          <p:attrName>style.visibility</p:attrName>
                                        </p:attrNameLst>
                                      </p:cBhvr>
                                      <p:to>
                                        <p:strVal val="hidden"/>
                                      </p:to>
                                    </p:set>
                                  </p:childTnLst>
                                </p:cTn>
                              </p:par>
                              <p:par>
                                <p:cTn id="124" presetID="1" presetClass="exit" presetSubtype="0" fill="hold" grpId="1" nodeType="withEffect">
                                  <p:stCondLst>
                                    <p:cond delay="0"/>
                                  </p:stCondLst>
                                  <p:childTnLst>
                                    <p:set>
                                      <p:cBhvr>
                                        <p:cTn id="125" dur="1" fill="hold">
                                          <p:stCondLst>
                                            <p:cond delay="0"/>
                                          </p:stCondLst>
                                        </p:cTn>
                                        <p:tgtEl>
                                          <p:spTgt spid="25"/>
                                        </p:tgtEl>
                                        <p:attrNameLst>
                                          <p:attrName>style.visibility</p:attrName>
                                        </p:attrNameLst>
                                      </p:cBhvr>
                                      <p:to>
                                        <p:strVal val="hidden"/>
                                      </p:to>
                                    </p:set>
                                  </p:childTnLst>
                                </p:cTn>
                              </p:par>
                              <p:par>
                                <p:cTn id="126" presetID="1" presetClass="exit" presetSubtype="0" fill="hold" grpId="1" nodeType="withEffect">
                                  <p:stCondLst>
                                    <p:cond delay="0"/>
                                  </p:stCondLst>
                                  <p:childTnLst>
                                    <p:set>
                                      <p:cBhvr>
                                        <p:cTn id="127" dur="1" fill="hold">
                                          <p:stCondLst>
                                            <p:cond delay="0"/>
                                          </p:stCondLst>
                                        </p:cTn>
                                        <p:tgtEl>
                                          <p:spTgt spid="27"/>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 presetClass="entr" presetSubtype="0" fill="hold" grpId="0" nodeType="clickEffect">
                                  <p:stCondLst>
                                    <p:cond delay="0"/>
                                  </p:stCondLst>
                                  <p:childTnLst>
                                    <p:set>
                                      <p:cBhvr>
                                        <p:cTn id="131" dur="1" fill="hold">
                                          <p:stCondLst>
                                            <p:cond delay="0"/>
                                          </p:stCondLst>
                                        </p:cTn>
                                        <p:tgtEl>
                                          <p:spTgt spid="31"/>
                                        </p:tgtEl>
                                        <p:attrNameLst>
                                          <p:attrName>style.visibility</p:attrName>
                                        </p:attrNameLst>
                                      </p:cBhvr>
                                      <p:to>
                                        <p:strVal val="visible"/>
                                      </p:to>
                                    </p:set>
                                  </p:childTnLst>
                                </p:cTn>
                              </p:par>
                            </p:childTnLst>
                          </p:cTn>
                        </p:par>
                        <p:par>
                          <p:cTn id="132" fill="hold">
                            <p:stCondLst>
                              <p:cond delay="0"/>
                            </p:stCondLst>
                            <p:childTnLst>
                              <p:par>
                                <p:cTn id="133" presetID="1" presetClass="entr" presetSubtype="0" fill="hold" grpId="0" nodeType="afterEffect">
                                  <p:stCondLst>
                                    <p:cond delay="500"/>
                                  </p:stCondLst>
                                  <p:childTnLst>
                                    <p:set>
                                      <p:cBhvr>
                                        <p:cTn id="134" dur="1" fill="hold">
                                          <p:stCondLst>
                                            <p:cond delay="0"/>
                                          </p:stCondLst>
                                        </p:cTn>
                                        <p:tgtEl>
                                          <p:spTgt spid="33"/>
                                        </p:tgtEl>
                                        <p:attrNameLst>
                                          <p:attrName>style.visibility</p:attrName>
                                        </p:attrNameLst>
                                      </p:cBhvr>
                                      <p:to>
                                        <p:strVal val="visible"/>
                                      </p:to>
                                    </p:set>
                                  </p:childTnLst>
                                </p:cTn>
                              </p:par>
                            </p:childTnLst>
                          </p:cTn>
                        </p:par>
                        <p:par>
                          <p:cTn id="135" fill="hold">
                            <p:stCondLst>
                              <p:cond delay="500"/>
                            </p:stCondLst>
                            <p:childTnLst>
                              <p:par>
                                <p:cTn id="136" presetID="1" presetClass="entr" presetSubtype="0" fill="hold" grpId="0" nodeType="afterEffect">
                                  <p:stCondLst>
                                    <p:cond delay="500"/>
                                  </p:stCondLst>
                                  <p:childTnLst>
                                    <p:set>
                                      <p:cBhvr>
                                        <p:cTn id="137" dur="1" fill="hold">
                                          <p:stCondLst>
                                            <p:cond delay="0"/>
                                          </p:stCondLst>
                                        </p:cTn>
                                        <p:tgtEl>
                                          <p:spTgt spid="32"/>
                                        </p:tgtEl>
                                        <p:attrNameLst>
                                          <p:attrName>style.visibility</p:attrName>
                                        </p:attrNameLst>
                                      </p:cBhvr>
                                      <p:to>
                                        <p:strVal val="visible"/>
                                      </p:to>
                                    </p:set>
                                  </p:childTnLst>
                                </p:cTn>
                              </p:par>
                            </p:childTnLst>
                          </p:cTn>
                        </p:par>
                        <p:par>
                          <p:cTn id="138" fill="hold">
                            <p:stCondLst>
                              <p:cond delay="1000"/>
                            </p:stCondLst>
                            <p:childTnLst>
                              <p:par>
                                <p:cTn id="139" presetID="1" presetClass="entr" presetSubtype="0" fill="hold" grpId="0" nodeType="afterEffect">
                                  <p:stCondLst>
                                    <p:cond delay="500"/>
                                  </p:stCondLst>
                                  <p:childTnLst>
                                    <p:set>
                                      <p:cBhvr>
                                        <p:cTn id="140" dur="1" fill="hold">
                                          <p:stCondLst>
                                            <p:cond delay="0"/>
                                          </p:stCondLst>
                                        </p:cTn>
                                        <p:tgtEl>
                                          <p:spTgt spid="34"/>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xit" presetSubtype="0" fill="hold" grpId="1" nodeType="clickEffect">
                                  <p:stCondLst>
                                    <p:cond delay="0"/>
                                  </p:stCondLst>
                                  <p:childTnLst>
                                    <p:set>
                                      <p:cBhvr>
                                        <p:cTn id="144" dur="1" fill="hold">
                                          <p:stCondLst>
                                            <p:cond delay="0"/>
                                          </p:stCondLst>
                                        </p:cTn>
                                        <p:tgtEl>
                                          <p:spTgt spid="31"/>
                                        </p:tgtEl>
                                        <p:attrNameLst>
                                          <p:attrName>style.visibility</p:attrName>
                                        </p:attrNameLst>
                                      </p:cBhvr>
                                      <p:to>
                                        <p:strVal val="hidden"/>
                                      </p:to>
                                    </p:set>
                                  </p:childTnLst>
                                </p:cTn>
                              </p:par>
                              <p:par>
                                <p:cTn id="145" presetID="1" presetClass="exit" presetSubtype="0" fill="hold" grpId="1" nodeType="withEffect">
                                  <p:stCondLst>
                                    <p:cond delay="0"/>
                                  </p:stCondLst>
                                  <p:childTnLst>
                                    <p:set>
                                      <p:cBhvr>
                                        <p:cTn id="146" dur="1" fill="hold">
                                          <p:stCondLst>
                                            <p:cond delay="0"/>
                                          </p:stCondLst>
                                        </p:cTn>
                                        <p:tgtEl>
                                          <p:spTgt spid="33"/>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32"/>
                                        </p:tgtEl>
                                        <p:attrNameLst>
                                          <p:attrName>style.visibility</p:attrName>
                                        </p:attrNameLst>
                                      </p:cBhvr>
                                      <p:to>
                                        <p:strVal val="hidden"/>
                                      </p:to>
                                    </p:set>
                                  </p:childTnLst>
                                </p:cTn>
                              </p:par>
                              <p:par>
                                <p:cTn id="149" presetID="1" presetClass="exit" presetSubtype="0" fill="hold" grpId="1" nodeType="withEffect">
                                  <p:stCondLst>
                                    <p:cond delay="0"/>
                                  </p:stCondLst>
                                  <p:childTnLst>
                                    <p:set>
                                      <p:cBhvr>
                                        <p:cTn id="150" dur="1" fill="hold">
                                          <p:stCondLst>
                                            <p:cond delay="0"/>
                                          </p:stCondLst>
                                        </p:cTn>
                                        <p:tgtEl>
                                          <p:spTgt spid="34"/>
                                        </p:tgtEl>
                                        <p:attrNameLst>
                                          <p:attrName>style.visibility</p:attrName>
                                        </p:attrNameLst>
                                      </p:cBhvr>
                                      <p:to>
                                        <p:strVal val="hidden"/>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36"/>
                                        </p:tgtEl>
                                        <p:attrNameLst>
                                          <p:attrName>style.visibility</p:attrName>
                                        </p:attrNameLst>
                                      </p:cBhvr>
                                      <p:to>
                                        <p:strVal val="visible"/>
                                      </p:to>
                                    </p:set>
                                  </p:childTnLst>
                                </p:cTn>
                              </p:par>
                            </p:childTnLst>
                          </p:cTn>
                        </p:par>
                        <p:par>
                          <p:cTn id="155" fill="hold">
                            <p:stCondLst>
                              <p:cond delay="0"/>
                            </p:stCondLst>
                            <p:childTnLst>
                              <p:par>
                                <p:cTn id="156" presetID="1" presetClass="entr" presetSubtype="0" fill="hold" grpId="0" nodeType="afterEffect">
                                  <p:stCondLst>
                                    <p:cond delay="500"/>
                                  </p:stCondLst>
                                  <p:childTnLst>
                                    <p:set>
                                      <p:cBhvr>
                                        <p:cTn id="157" dur="1" fill="hold">
                                          <p:stCondLst>
                                            <p:cond delay="0"/>
                                          </p:stCondLst>
                                        </p:cTn>
                                        <p:tgtEl>
                                          <p:spTgt spid="38"/>
                                        </p:tgtEl>
                                        <p:attrNameLst>
                                          <p:attrName>style.visibility</p:attrName>
                                        </p:attrNameLst>
                                      </p:cBhvr>
                                      <p:to>
                                        <p:strVal val="visible"/>
                                      </p:to>
                                    </p:set>
                                  </p:childTnLst>
                                </p:cTn>
                              </p:par>
                            </p:childTnLst>
                          </p:cTn>
                        </p:par>
                        <p:par>
                          <p:cTn id="158" fill="hold">
                            <p:stCondLst>
                              <p:cond delay="500"/>
                            </p:stCondLst>
                            <p:childTnLst>
                              <p:par>
                                <p:cTn id="159" presetID="1" presetClass="entr" presetSubtype="0" fill="hold" grpId="0" nodeType="afterEffect">
                                  <p:stCondLst>
                                    <p:cond delay="500"/>
                                  </p:stCondLst>
                                  <p:childTnLst>
                                    <p:set>
                                      <p:cBhvr>
                                        <p:cTn id="160" dur="1" fill="hold">
                                          <p:stCondLst>
                                            <p:cond delay="0"/>
                                          </p:stCondLst>
                                        </p:cTn>
                                        <p:tgtEl>
                                          <p:spTgt spid="37"/>
                                        </p:tgtEl>
                                        <p:attrNameLst>
                                          <p:attrName>style.visibility</p:attrName>
                                        </p:attrNameLst>
                                      </p:cBhvr>
                                      <p:to>
                                        <p:strVal val="visible"/>
                                      </p:to>
                                    </p:set>
                                  </p:childTnLst>
                                </p:cTn>
                              </p:par>
                            </p:childTnLst>
                          </p:cTn>
                        </p:par>
                        <p:par>
                          <p:cTn id="161" fill="hold">
                            <p:stCondLst>
                              <p:cond delay="1000"/>
                            </p:stCondLst>
                            <p:childTnLst>
                              <p:par>
                                <p:cTn id="162" presetID="1" presetClass="entr" presetSubtype="0" fill="hold" grpId="0" nodeType="afterEffect">
                                  <p:stCondLst>
                                    <p:cond delay="500"/>
                                  </p:stCondLst>
                                  <p:childTnLst>
                                    <p:set>
                                      <p:cBhvr>
                                        <p:cTn id="163" dur="1" fill="hold">
                                          <p:stCondLst>
                                            <p:cond delay="0"/>
                                          </p:stCondLst>
                                        </p:cTn>
                                        <p:tgtEl>
                                          <p:spTgt spid="39"/>
                                        </p:tgtEl>
                                        <p:attrNameLst>
                                          <p:attrName>style.visibility</p:attrName>
                                        </p:attrNameLst>
                                      </p:cBhvr>
                                      <p:to>
                                        <p:strVal val="visible"/>
                                      </p:to>
                                    </p:set>
                                  </p:childTnLst>
                                </p:cTn>
                              </p:par>
                            </p:childTnLst>
                          </p:cTn>
                        </p:par>
                      </p:childTnLst>
                    </p:cTn>
                  </p:par>
                  <p:par>
                    <p:cTn id="164" fill="hold">
                      <p:stCondLst>
                        <p:cond delay="indefinite"/>
                      </p:stCondLst>
                      <p:childTnLst>
                        <p:par>
                          <p:cTn id="165" fill="hold">
                            <p:stCondLst>
                              <p:cond delay="0"/>
                            </p:stCondLst>
                            <p:childTnLst>
                              <p:par>
                                <p:cTn id="166" presetID="1" presetClass="entr" presetSubtype="0" fill="hold" grpId="0" nodeType="clickEffect">
                                  <p:stCondLst>
                                    <p:cond delay="0"/>
                                  </p:stCondLst>
                                  <p:childTnLst>
                                    <p:set>
                                      <p:cBhvr>
                                        <p:cTn id="167" dur="1" fill="hold">
                                          <p:stCondLst>
                                            <p:cond delay="0"/>
                                          </p:stCondLst>
                                        </p:cTn>
                                        <p:tgtEl>
                                          <p:spTgt spid="44"/>
                                        </p:tgtEl>
                                        <p:attrNameLst>
                                          <p:attrName>style.visibility</p:attrName>
                                        </p:attrNameLst>
                                      </p:cBhvr>
                                      <p:to>
                                        <p:strVal val="visible"/>
                                      </p:to>
                                    </p:set>
                                  </p:childTnLst>
                                </p:cTn>
                              </p:par>
                              <p:par>
                                <p:cTn id="168" presetID="1" presetClass="entr" presetSubtype="0" fill="hold" grpId="0" nodeType="withEffect">
                                  <p:stCondLst>
                                    <p:cond delay="0"/>
                                  </p:stCondLst>
                                  <p:childTnLst>
                                    <p:set>
                                      <p:cBhvr>
                                        <p:cTn id="169" dur="1" fill="hold">
                                          <p:stCondLst>
                                            <p:cond delay="0"/>
                                          </p:stCondLst>
                                        </p:cTn>
                                        <p:tgtEl>
                                          <p:spTgt spid="45"/>
                                        </p:tgtEl>
                                        <p:attrNameLst>
                                          <p:attrName>style.visibility</p:attrName>
                                        </p:attrNameLst>
                                      </p:cBhvr>
                                      <p:to>
                                        <p:strVal val="visible"/>
                                      </p:to>
                                    </p:set>
                                  </p:childTnLst>
                                </p:cTn>
                              </p:par>
                            </p:childTnLst>
                          </p:cTn>
                        </p:par>
                      </p:childTnLst>
                    </p:cTn>
                  </p:par>
                  <p:par>
                    <p:cTn id="170" fill="hold">
                      <p:stCondLst>
                        <p:cond delay="indefinite"/>
                      </p:stCondLst>
                      <p:childTnLst>
                        <p:par>
                          <p:cTn id="171" fill="hold">
                            <p:stCondLst>
                              <p:cond delay="0"/>
                            </p:stCondLst>
                            <p:childTnLst>
                              <p:par>
                                <p:cTn id="172" presetID="1" presetClass="exit" presetSubtype="0" fill="hold" grpId="1" nodeType="clickEffect">
                                  <p:stCondLst>
                                    <p:cond delay="0"/>
                                  </p:stCondLst>
                                  <p:childTnLst>
                                    <p:set>
                                      <p:cBhvr>
                                        <p:cTn id="173" dur="1" fill="hold">
                                          <p:stCondLst>
                                            <p:cond delay="0"/>
                                          </p:stCondLst>
                                        </p:cTn>
                                        <p:tgtEl>
                                          <p:spTgt spid="36"/>
                                        </p:tgtEl>
                                        <p:attrNameLst>
                                          <p:attrName>style.visibility</p:attrName>
                                        </p:attrNameLst>
                                      </p:cBhvr>
                                      <p:to>
                                        <p:strVal val="hidden"/>
                                      </p:to>
                                    </p:set>
                                  </p:childTnLst>
                                </p:cTn>
                              </p:par>
                              <p:par>
                                <p:cTn id="174" presetID="1" presetClass="exit" presetSubtype="0" fill="hold" grpId="1" nodeType="withEffect">
                                  <p:stCondLst>
                                    <p:cond delay="0"/>
                                  </p:stCondLst>
                                  <p:childTnLst>
                                    <p:set>
                                      <p:cBhvr>
                                        <p:cTn id="175" dur="1" fill="hold">
                                          <p:stCondLst>
                                            <p:cond delay="0"/>
                                          </p:stCondLst>
                                        </p:cTn>
                                        <p:tgtEl>
                                          <p:spTgt spid="38"/>
                                        </p:tgtEl>
                                        <p:attrNameLst>
                                          <p:attrName>style.visibility</p:attrName>
                                        </p:attrNameLst>
                                      </p:cBhvr>
                                      <p:to>
                                        <p:strVal val="hidden"/>
                                      </p:to>
                                    </p:set>
                                  </p:childTnLst>
                                </p:cTn>
                              </p:par>
                              <p:par>
                                <p:cTn id="176" presetID="1" presetClass="exit" presetSubtype="0" fill="hold" grpId="1" nodeType="withEffect">
                                  <p:stCondLst>
                                    <p:cond delay="0"/>
                                  </p:stCondLst>
                                  <p:childTnLst>
                                    <p:set>
                                      <p:cBhvr>
                                        <p:cTn id="177" dur="1" fill="hold">
                                          <p:stCondLst>
                                            <p:cond delay="0"/>
                                          </p:stCondLst>
                                        </p:cTn>
                                        <p:tgtEl>
                                          <p:spTgt spid="37"/>
                                        </p:tgtEl>
                                        <p:attrNameLst>
                                          <p:attrName>style.visibility</p:attrName>
                                        </p:attrNameLst>
                                      </p:cBhvr>
                                      <p:to>
                                        <p:strVal val="hidden"/>
                                      </p:to>
                                    </p:set>
                                  </p:childTnLst>
                                </p:cTn>
                              </p:par>
                              <p:par>
                                <p:cTn id="178" presetID="1" presetClass="exit" presetSubtype="0" fill="hold" grpId="1" nodeType="withEffect">
                                  <p:stCondLst>
                                    <p:cond delay="0"/>
                                  </p:stCondLst>
                                  <p:childTnLst>
                                    <p:set>
                                      <p:cBhvr>
                                        <p:cTn id="179" dur="1" fill="hold">
                                          <p:stCondLst>
                                            <p:cond delay="0"/>
                                          </p:stCondLst>
                                        </p:cTn>
                                        <p:tgtEl>
                                          <p:spTgt spid="39"/>
                                        </p:tgtEl>
                                        <p:attrNameLst>
                                          <p:attrName>style.visibility</p:attrName>
                                        </p:attrNameLst>
                                      </p:cBhvr>
                                      <p:to>
                                        <p:strVal val="hidden"/>
                                      </p:to>
                                    </p:set>
                                  </p:childTnLst>
                                </p:cTn>
                              </p:par>
                              <p:par>
                                <p:cTn id="180" presetID="1" presetClass="exit" presetSubtype="0" fill="hold" grpId="1" nodeType="withEffect">
                                  <p:stCondLst>
                                    <p:cond delay="0"/>
                                  </p:stCondLst>
                                  <p:childTnLst>
                                    <p:set>
                                      <p:cBhvr>
                                        <p:cTn id="181" dur="1" fill="hold">
                                          <p:stCondLst>
                                            <p:cond delay="0"/>
                                          </p:stCondLst>
                                        </p:cTn>
                                        <p:tgtEl>
                                          <p:spTgt spid="44"/>
                                        </p:tgtEl>
                                        <p:attrNameLst>
                                          <p:attrName>style.visibility</p:attrName>
                                        </p:attrNameLst>
                                      </p:cBhvr>
                                      <p:to>
                                        <p:strVal val="hidden"/>
                                      </p:to>
                                    </p:set>
                                  </p:childTnLst>
                                </p:cTn>
                              </p:par>
                              <p:par>
                                <p:cTn id="182" presetID="1" presetClass="exit" presetSubtype="0" fill="hold" grpId="1" nodeType="withEffect">
                                  <p:stCondLst>
                                    <p:cond delay="0"/>
                                  </p:stCondLst>
                                  <p:childTnLst>
                                    <p:set>
                                      <p:cBhvr>
                                        <p:cTn id="183" dur="1" fill="hold">
                                          <p:stCondLst>
                                            <p:cond delay="0"/>
                                          </p:stCondLst>
                                        </p:cTn>
                                        <p:tgtEl>
                                          <p:spTgt spid="45"/>
                                        </p:tgtEl>
                                        <p:attrNameLst>
                                          <p:attrName>style.visibility</p:attrName>
                                        </p:attrNameLst>
                                      </p:cBhvr>
                                      <p:to>
                                        <p:strVal val="hidden"/>
                                      </p:to>
                                    </p:set>
                                  </p:childTnLst>
                                </p:cTn>
                              </p:par>
                            </p:childTnLst>
                          </p:cTn>
                        </p:par>
                      </p:childTnLst>
                    </p:cTn>
                  </p:par>
                  <p:par>
                    <p:cTn id="184" fill="hold">
                      <p:stCondLst>
                        <p:cond delay="indefinite"/>
                      </p:stCondLst>
                      <p:childTnLst>
                        <p:par>
                          <p:cTn id="185" fill="hold">
                            <p:stCondLst>
                              <p:cond delay="0"/>
                            </p:stCondLst>
                            <p:childTnLst>
                              <p:par>
                                <p:cTn id="186" presetID="1" presetClass="entr" presetSubtype="0" fill="hold" grpId="0" nodeType="clickEffect">
                                  <p:stCondLst>
                                    <p:cond delay="0"/>
                                  </p:stCondLst>
                                  <p:childTnLst>
                                    <p:set>
                                      <p:cBhvr>
                                        <p:cTn id="187" dur="1" fill="hold">
                                          <p:stCondLst>
                                            <p:cond delay="0"/>
                                          </p:stCondLst>
                                        </p:cTn>
                                        <p:tgtEl>
                                          <p:spTgt spid="40"/>
                                        </p:tgtEl>
                                        <p:attrNameLst>
                                          <p:attrName>style.visibility</p:attrName>
                                        </p:attrNameLst>
                                      </p:cBhvr>
                                      <p:to>
                                        <p:strVal val="visible"/>
                                      </p:to>
                                    </p:set>
                                  </p:childTnLst>
                                </p:cTn>
                              </p:par>
                            </p:childTnLst>
                          </p:cTn>
                        </p:par>
                        <p:par>
                          <p:cTn id="188" fill="hold">
                            <p:stCondLst>
                              <p:cond delay="0"/>
                            </p:stCondLst>
                            <p:childTnLst>
                              <p:par>
                                <p:cTn id="189" presetID="1" presetClass="entr" presetSubtype="0" fill="hold" grpId="0" nodeType="afterEffect">
                                  <p:stCondLst>
                                    <p:cond delay="500"/>
                                  </p:stCondLst>
                                  <p:childTnLst>
                                    <p:set>
                                      <p:cBhvr>
                                        <p:cTn id="190" dur="1" fill="hold">
                                          <p:stCondLst>
                                            <p:cond delay="0"/>
                                          </p:stCondLst>
                                        </p:cTn>
                                        <p:tgtEl>
                                          <p:spTgt spid="42"/>
                                        </p:tgtEl>
                                        <p:attrNameLst>
                                          <p:attrName>style.visibility</p:attrName>
                                        </p:attrNameLst>
                                      </p:cBhvr>
                                      <p:to>
                                        <p:strVal val="visible"/>
                                      </p:to>
                                    </p:set>
                                  </p:childTnLst>
                                </p:cTn>
                              </p:par>
                            </p:childTnLst>
                          </p:cTn>
                        </p:par>
                        <p:par>
                          <p:cTn id="191" fill="hold">
                            <p:stCondLst>
                              <p:cond delay="500"/>
                            </p:stCondLst>
                            <p:childTnLst>
                              <p:par>
                                <p:cTn id="192" presetID="1" presetClass="entr" presetSubtype="0" fill="hold" grpId="0" nodeType="afterEffect">
                                  <p:stCondLst>
                                    <p:cond delay="500"/>
                                  </p:stCondLst>
                                  <p:childTnLst>
                                    <p:set>
                                      <p:cBhvr>
                                        <p:cTn id="193" dur="1" fill="hold">
                                          <p:stCondLst>
                                            <p:cond delay="0"/>
                                          </p:stCondLst>
                                        </p:cTn>
                                        <p:tgtEl>
                                          <p:spTgt spid="41"/>
                                        </p:tgtEl>
                                        <p:attrNameLst>
                                          <p:attrName>style.visibility</p:attrName>
                                        </p:attrNameLst>
                                      </p:cBhvr>
                                      <p:to>
                                        <p:strVal val="visible"/>
                                      </p:to>
                                    </p:set>
                                  </p:childTnLst>
                                </p:cTn>
                              </p:par>
                            </p:childTnLst>
                          </p:cTn>
                        </p:par>
                        <p:par>
                          <p:cTn id="194" fill="hold">
                            <p:stCondLst>
                              <p:cond delay="1000"/>
                            </p:stCondLst>
                            <p:childTnLst>
                              <p:par>
                                <p:cTn id="195" presetID="1" presetClass="entr" presetSubtype="0" fill="hold" grpId="0" nodeType="afterEffect">
                                  <p:stCondLst>
                                    <p:cond delay="500"/>
                                  </p:stCondLst>
                                  <p:childTnLst>
                                    <p:set>
                                      <p:cBhvr>
                                        <p:cTn id="196" dur="1" fill="hold">
                                          <p:stCondLst>
                                            <p:cond delay="0"/>
                                          </p:stCondLst>
                                        </p:cTn>
                                        <p:tgtEl>
                                          <p:spTgt spid="43"/>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xit" presetSubtype="0" fill="hold" grpId="1" nodeType="clickEffect">
                                  <p:stCondLst>
                                    <p:cond delay="0"/>
                                  </p:stCondLst>
                                  <p:childTnLst>
                                    <p:set>
                                      <p:cBhvr>
                                        <p:cTn id="200" dur="1" fill="hold">
                                          <p:stCondLst>
                                            <p:cond delay="0"/>
                                          </p:stCondLst>
                                        </p:cTn>
                                        <p:tgtEl>
                                          <p:spTgt spid="40"/>
                                        </p:tgtEl>
                                        <p:attrNameLst>
                                          <p:attrName>style.visibility</p:attrName>
                                        </p:attrNameLst>
                                      </p:cBhvr>
                                      <p:to>
                                        <p:strVal val="hidden"/>
                                      </p:to>
                                    </p:set>
                                  </p:childTnLst>
                                </p:cTn>
                              </p:par>
                              <p:par>
                                <p:cTn id="201" presetID="1" presetClass="exit" presetSubtype="0" fill="hold" grpId="1" nodeType="withEffect">
                                  <p:stCondLst>
                                    <p:cond delay="0"/>
                                  </p:stCondLst>
                                  <p:childTnLst>
                                    <p:set>
                                      <p:cBhvr>
                                        <p:cTn id="202" dur="1" fill="hold">
                                          <p:stCondLst>
                                            <p:cond delay="0"/>
                                          </p:stCondLst>
                                        </p:cTn>
                                        <p:tgtEl>
                                          <p:spTgt spid="42"/>
                                        </p:tgtEl>
                                        <p:attrNameLst>
                                          <p:attrName>style.visibility</p:attrName>
                                        </p:attrNameLst>
                                      </p:cBhvr>
                                      <p:to>
                                        <p:strVal val="hidden"/>
                                      </p:to>
                                    </p:set>
                                  </p:childTnLst>
                                </p:cTn>
                              </p:par>
                              <p:par>
                                <p:cTn id="203" presetID="1" presetClass="exit" presetSubtype="0" fill="hold" grpId="1" nodeType="withEffect">
                                  <p:stCondLst>
                                    <p:cond delay="0"/>
                                  </p:stCondLst>
                                  <p:childTnLst>
                                    <p:set>
                                      <p:cBhvr>
                                        <p:cTn id="204" dur="1" fill="hold">
                                          <p:stCondLst>
                                            <p:cond delay="0"/>
                                          </p:stCondLst>
                                        </p:cTn>
                                        <p:tgtEl>
                                          <p:spTgt spid="41"/>
                                        </p:tgtEl>
                                        <p:attrNameLst>
                                          <p:attrName>style.visibility</p:attrName>
                                        </p:attrNameLst>
                                      </p:cBhvr>
                                      <p:to>
                                        <p:strVal val="hidden"/>
                                      </p:to>
                                    </p:set>
                                  </p:childTnLst>
                                </p:cTn>
                              </p:par>
                              <p:par>
                                <p:cTn id="205" presetID="1" presetClass="exit" presetSubtype="0" fill="hold" grpId="1" nodeType="withEffect">
                                  <p:stCondLst>
                                    <p:cond delay="0"/>
                                  </p:stCondLst>
                                  <p:childTnLst>
                                    <p:set>
                                      <p:cBhvr>
                                        <p:cTn id="206" dur="1" fill="hold">
                                          <p:stCondLst>
                                            <p:cond delay="0"/>
                                          </p:stCondLst>
                                        </p:cTn>
                                        <p:tgtEl>
                                          <p:spTgt spid="43"/>
                                        </p:tgtEl>
                                        <p:attrNameLst>
                                          <p:attrName>style.visibility</p:attrName>
                                        </p:attrNameLst>
                                      </p:cBhvr>
                                      <p:to>
                                        <p:strVal val="hidden"/>
                                      </p:to>
                                    </p:set>
                                  </p:childTnLst>
                                </p:cTn>
                              </p:par>
                            </p:childTnLst>
                          </p:cTn>
                        </p:par>
                      </p:childTnLst>
                    </p:cTn>
                  </p:par>
                  <p:par>
                    <p:cTn id="207" fill="hold">
                      <p:stCondLst>
                        <p:cond delay="indefinite"/>
                      </p:stCondLst>
                      <p:childTnLst>
                        <p:par>
                          <p:cTn id="208" fill="hold">
                            <p:stCondLst>
                              <p:cond delay="0"/>
                            </p:stCondLst>
                            <p:childTnLst>
                              <p:par>
                                <p:cTn id="209" presetID="1" presetClass="entr" presetSubtype="0" fill="hold" grpId="0" nodeType="clickEffect">
                                  <p:stCondLst>
                                    <p:cond delay="0"/>
                                  </p:stCondLst>
                                  <p:childTnLst>
                                    <p:set>
                                      <p:cBhvr>
                                        <p:cTn id="210" dur="1" fill="hold">
                                          <p:stCondLst>
                                            <p:cond delay="0"/>
                                          </p:stCondLst>
                                        </p:cTn>
                                        <p:tgtEl>
                                          <p:spTgt spid="50"/>
                                        </p:tgtEl>
                                        <p:attrNameLst>
                                          <p:attrName>style.visibility</p:attrName>
                                        </p:attrNameLst>
                                      </p:cBhvr>
                                      <p:to>
                                        <p:strVal val="visible"/>
                                      </p:to>
                                    </p:set>
                                  </p:childTnLst>
                                </p:cTn>
                              </p:par>
                            </p:childTnLst>
                          </p:cTn>
                        </p:par>
                        <p:par>
                          <p:cTn id="211" fill="hold">
                            <p:stCondLst>
                              <p:cond delay="0"/>
                            </p:stCondLst>
                            <p:childTnLst>
                              <p:par>
                                <p:cTn id="212" presetID="1" presetClass="entr" presetSubtype="0" fill="hold" grpId="0" nodeType="afterEffect">
                                  <p:stCondLst>
                                    <p:cond delay="500"/>
                                  </p:stCondLst>
                                  <p:childTnLst>
                                    <p:set>
                                      <p:cBhvr>
                                        <p:cTn id="213" dur="1" fill="hold">
                                          <p:stCondLst>
                                            <p:cond delay="0"/>
                                          </p:stCondLst>
                                        </p:cTn>
                                        <p:tgtEl>
                                          <p:spTgt spid="52"/>
                                        </p:tgtEl>
                                        <p:attrNameLst>
                                          <p:attrName>style.visibility</p:attrName>
                                        </p:attrNameLst>
                                      </p:cBhvr>
                                      <p:to>
                                        <p:strVal val="visible"/>
                                      </p:to>
                                    </p:set>
                                  </p:childTnLst>
                                </p:cTn>
                              </p:par>
                            </p:childTnLst>
                          </p:cTn>
                        </p:par>
                        <p:par>
                          <p:cTn id="214" fill="hold">
                            <p:stCondLst>
                              <p:cond delay="500"/>
                            </p:stCondLst>
                            <p:childTnLst>
                              <p:par>
                                <p:cTn id="215" presetID="1" presetClass="entr" presetSubtype="0" fill="hold" grpId="0" nodeType="afterEffect">
                                  <p:stCondLst>
                                    <p:cond delay="500"/>
                                  </p:stCondLst>
                                  <p:childTnLst>
                                    <p:set>
                                      <p:cBhvr>
                                        <p:cTn id="216" dur="1" fill="hold">
                                          <p:stCondLst>
                                            <p:cond delay="0"/>
                                          </p:stCondLst>
                                        </p:cTn>
                                        <p:tgtEl>
                                          <p:spTgt spid="51"/>
                                        </p:tgtEl>
                                        <p:attrNameLst>
                                          <p:attrName>style.visibility</p:attrName>
                                        </p:attrNameLst>
                                      </p:cBhvr>
                                      <p:to>
                                        <p:strVal val="visible"/>
                                      </p:to>
                                    </p:set>
                                  </p:childTnLst>
                                </p:cTn>
                              </p:par>
                            </p:childTnLst>
                          </p:cTn>
                        </p:par>
                        <p:par>
                          <p:cTn id="217" fill="hold">
                            <p:stCondLst>
                              <p:cond delay="1000"/>
                            </p:stCondLst>
                            <p:childTnLst>
                              <p:par>
                                <p:cTn id="218" presetID="1" presetClass="entr" presetSubtype="0" fill="hold" grpId="0" nodeType="afterEffect">
                                  <p:stCondLst>
                                    <p:cond delay="500"/>
                                  </p:stCondLst>
                                  <p:childTnLst>
                                    <p:set>
                                      <p:cBhvr>
                                        <p:cTn id="219" dur="1" fill="hold">
                                          <p:stCondLst>
                                            <p:cond delay="0"/>
                                          </p:stCondLst>
                                        </p:cTn>
                                        <p:tgtEl>
                                          <p:spTgt spid="53"/>
                                        </p:tgtEl>
                                        <p:attrNameLst>
                                          <p:attrName>style.visibility</p:attrName>
                                        </p:attrNameLst>
                                      </p:cBhvr>
                                      <p:to>
                                        <p:strVal val="visible"/>
                                      </p:to>
                                    </p:set>
                                  </p:childTnLst>
                                </p:cTn>
                              </p:par>
                            </p:childTnLst>
                          </p:cTn>
                        </p:par>
                      </p:childTnLst>
                    </p:cTn>
                  </p:par>
                  <p:par>
                    <p:cTn id="220" fill="hold">
                      <p:stCondLst>
                        <p:cond delay="indefinite"/>
                      </p:stCondLst>
                      <p:childTnLst>
                        <p:par>
                          <p:cTn id="221" fill="hold">
                            <p:stCondLst>
                              <p:cond delay="0"/>
                            </p:stCondLst>
                            <p:childTnLst>
                              <p:par>
                                <p:cTn id="222" presetID="1" presetClass="exit" presetSubtype="0" fill="hold" grpId="1" nodeType="clickEffect">
                                  <p:stCondLst>
                                    <p:cond delay="0"/>
                                  </p:stCondLst>
                                  <p:childTnLst>
                                    <p:set>
                                      <p:cBhvr>
                                        <p:cTn id="223" dur="1" fill="hold">
                                          <p:stCondLst>
                                            <p:cond delay="0"/>
                                          </p:stCondLst>
                                        </p:cTn>
                                        <p:tgtEl>
                                          <p:spTgt spid="50"/>
                                        </p:tgtEl>
                                        <p:attrNameLst>
                                          <p:attrName>style.visibility</p:attrName>
                                        </p:attrNameLst>
                                      </p:cBhvr>
                                      <p:to>
                                        <p:strVal val="hidden"/>
                                      </p:to>
                                    </p:set>
                                  </p:childTnLst>
                                </p:cTn>
                              </p:par>
                              <p:par>
                                <p:cTn id="224" presetID="1" presetClass="exit" presetSubtype="0" fill="hold" grpId="1" nodeType="withEffect">
                                  <p:stCondLst>
                                    <p:cond delay="0"/>
                                  </p:stCondLst>
                                  <p:childTnLst>
                                    <p:set>
                                      <p:cBhvr>
                                        <p:cTn id="225" dur="1" fill="hold">
                                          <p:stCondLst>
                                            <p:cond delay="0"/>
                                          </p:stCondLst>
                                        </p:cTn>
                                        <p:tgtEl>
                                          <p:spTgt spid="52"/>
                                        </p:tgtEl>
                                        <p:attrNameLst>
                                          <p:attrName>style.visibility</p:attrName>
                                        </p:attrNameLst>
                                      </p:cBhvr>
                                      <p:to>
                                        <p:strVal val="hidden"/>
                                      </p:to>
                                    </p:set>
                                  </p:childTnLst>
                                </p:cTn>
                              </p:par>
                              <p:par>
                                <p:cTn id="226" presetID="1" presetClass="exit" presetSubtype="0" fill="hold" grpId="1" nodeType="withEffect">
                                  <p:stCondLst>
                                    <p:cond delay="0"/>
                                  </p:stCondLst>
                                  <p:childTnLst>
                                    <p:set>
                                      <p:cBhvr>
                                        <p:cTn id="227" dur="1" fill="hold">
                                          <p:stCondLst>
                                            <p:cond delay="0"/>
                                          </p:stCondLst>
                                        </p:cTn>
                                        <p:tgtEl>
                                          <p:spTgt spid="51"/>
                                        </p:tgtEl>
                                        <p:attrNameLst>
                                          <p:attrName>style.visibility</p:attrName>
                                        </p:attrNameLst>
                                      </p:cBhvr>
                                      <p:to>
                                        <p:strVal val="hidden"/>
                                      </p:to>
                                    </p:set>
                                  </p:childTnLst>
                                </p:cTn>
                              </p:par>
                              <p:par>
                                <p:cTn id="228" presetID="1" presetClass="exit" presetSubtype="0" fill="hold" grpId="1" nodeType="withEffect">
                                  <p:stCondLst>
                                    <p:cond delay="0"/>
                                  </p:stCondLst>
                                  <p:childTnLst>
                                    <p:set>
                                      <p:cBhvr>
                                        <p:cTn id="229" dur="1" fill="hold">
                                          <p:stCondLst>
                                            <p:cond delay="0"/>
                                          </p:stCondLst>
                                        </p:cTn>
                                        <p:tgtEl>
                                          <p:spTgt spid="53"/>
                                        </p:tgtEl>
                                        <p:attrNameLst>
                                          <p:attrName>style.visibility</p:attrName>
                                        </p:attrNameLst>
                                      </p:cBhvr>
                                      <p:to>
                                        <p:strVal val="hidden"/>
                                      </p:to>
                                    </p:set>
                                  </p:childTnLst>
                                </p:cTn>
                              </p:par>
                            </p:childTnLst>
                          </p:cTn>
                        </p:par>
                      </p:childTnLst>
                    </p:cTn>
                  </p:par>
                  <p:par>
                    <p:cTn id="230" fill="hold">
                      <p:stCondLst>
                        <p:cond delay="indefinite"/>
                      </p:stCondLst>
                      <p:childTnLst>
                        <p:par>
                          <p:cTn id="231" fill="hold">
                            <p:stCondLst>
                              <p:cond delay="0"/>
                            </p:stCondLst>
                            <p:childTnLst>
                              <p:par>
                                <p:cTn id="232" presetID="1" presetClass="entr" presetSubtype="0" fill="hold" grpId="0" nodeType="clickEffect">
                                  <p:stCondLst>
                                    <p:cond delay="0"/>
                                  </p:stCondLst>
                                  <p:childTnLst>
                                    <p:set>
                                      <p:cBhvr>
                                        <p:cTn id="233" dur="1" fill="hold">
                                          <p:stCondLst>
                                            <p:cond delay="0"/>
                                          </p:stCondLst>
                                        </p:cTn>
                                        <p:tgtEl>
                                          <p:spTgt spid="54"/>
                                        </p:tgtEl>
                                        <p:attrNameLst>
                                          <p:attrName>style.visibility</p:attrName>
                                        </p:attrNameLst>
                                      </p:cBhvr>
                                      <p:to>
                                        <p:strVal val="visible"/>
                                      </p:to>
                                    </p:set>
                                  </p:childTnLst>
                                </p:cTn>
                              </p:par>
                            </p:childTnLst>
                          </p:cTn>
                        </p:par>
                        <p:par>
                          <p:cTn id="234" fill="hold">
                            <p:stCondLst>
                              <p:cond delay="0"/>
                            </p:stCondLst>
                            <p:childTnLst>
                              <p:par>
                                <p:cTn id="235" presetID="1" presetClass="entr" presetSubtype="0" fill="hold" grpId="0" nodeType="afterEffect">
                                  <p:stCondLst>
                                    <p:cond delay="500"/>
                                  </p:stCondLst>
                                  <p:childTnLst>
                                    <p:set>
                                      <p:cBhvr>
                                        <p:cTn id="236" dur="1" fill="hold">
                                          <p:stCondLst>
                                            <p:cond delay="0"/>
                                          </p:stCondLst>
                                        </p:cTn>
                                        <p:tgtEl>
                                          <p:spTgt spid="56"/>
                                        </p:tgtEl>
                                        <p:attrNameLst>
                                          <p:attrName>style.visibility</p:attrName>
                                        </p:attrNameLst>
                                      </p:cBhvr>
                                      <p:to>
                                        <p:strVal val="visible"/>
                                      </p:to>
                                    </p:set>
                                  </p:childTnLst>
                                </p:cTn>
                              </p:par>
                            </p:childTnLst>
                          </p:cTn>
                        </p:par>
                        <p:par>
                          <p:cTn id="237" fill="hold">
                            <p:stCondLst>
                              <p:cond delay="500"/>
                            </p:stCondLst>
                            <p:childTnLst>
                              <p:par>
                                <p:cTn id="238" presetID="1" presetClass="entr" presetSubtype="0" fill="hold" grpId="0" nodeType="afterEffect">
                                  <p:stCondLst>
                                    <p:cond delay="500"/>
                                  </p:stCondLst>
                                  <p:childTnLst>
                                    <p:set>
                                      <p:cBhvr>
                                        <p:cTn id="239" dur="1" fill="hold">
                                          <p:stCondLst>
                                            <p:cond delay="0"/>
                                          </p:stCondLst>
                                        </p:cTn>
                                        <p:tgtEl>
                                          <p:spTgt spid="55"/>
                                        </p:tgtEl>
                                        <p:attrNameLst>
                                          <p:attrName>style.visibility</p:attrName>
                                        </p:attrNameLst>
                                      </p:cBhvr>
                                      <p:to>
                                        <p:strVal val="visible"/>
                                      </p:to>
                                    </p:set>
                                  </p:childTnLst>
                                </p:cTn>
                              </p:par>
                            </p:childTnLst>
                          </p:cTn>
                        </p:par>
                        <p:par>
                          <p:cTn id="240" fill="hold">
                            <p:stCondLst>
                              <p:cond delay="1000"/>
                            </p:stCondLst>
                            <p:childTnLst>
                              <p:par>
                                <p:cTn id="241" presetID="1" presetClass="entr" presetSubtype="0" fill="hold" grpId="0" nodeType="afterEffect">
                                  <p:stCondLst>
                                    <p:cond delay="500"/>
                                  </p:stCondLst>
                                  <p:childTnLst>
                                    <p:set>
                                      <p:cBhvr>
                                        <p:cTn id="242" dur="1" fill="hold">
                                          <p:stCondLst>
                                            <p:cond delay="0"/>
                                          </p:stCondLst>
                                        </p:cTn>
                                        <p:tgtEl>
                                          <p:spTgt spid="57"/>
                                        </p:tgtEl>
                                        <p:attrNameLst>
                                          <p:attrName>style.visibility</p:attrName>
                                        </p:attrNameLst>
                                      </p:cBhvr>
                                      <p:to>
                                        <p:strVal val="visible"/>
                                      </p:to>
                                    </p:set>
                                  </p:childTnLst>
                                </p:cTn>
                              </p:par>
                            </p:childTnLst>
                          </p:cTn>
                        </p:par>
                      </p:childTnLst>
                    </p:cTn>
                  </p:par>
                  <p:par>
                    <p:cTn id="243" fill="hold">
                      <p:stCondLst>
                        <p:cond delay="indefinite"/>
                      </p:stCondLst>
                      <p:childTnLst>
                        <p:par>
                          <p:cTn id="244" fill="hold">
                            <p:stCondLst>
                              <p:cond delay="0"/>
                            </p:stCondLst>
                            <p:childTnLst>
                              <p:par>
                                <p:cTn id="245" presetID="1" presetClass="exit" presetSubtype="0" fill="hold" grpId="1" nodeType="clickEffect">
                                  <p:stCondLst>
                                    <p:cond delay="0"/>
                                  </p:stCondLst>
                                  <p:childTnLst>
                                    <p:set>
                                      <p:cBhvr>
                                        <p:cTn id="246" dur="1" fill="hold">
                                          <p:stCondLst>
                                            <p:cond delay="0"/>
                                          </p:stCondLst>
                                        </p:cTn>
                                        <p:tgtEl>
                                          <p:spTgt spid="54"/>
                                        </p:tgtEl>
                                        <p:attrNameLst>
                                          <p:attrName>style.visibility</p:attrName>
                                        </p:attrNameLst>
                                      </p:cBhvr>
                                      <p:to>
                                        <p:strVal val="hidden"/>
                                      </p:to>
                                    </p:set>
                                  </p:childTnLst>
                                </p:cTn>
                              </p:par>
                              <p:par>
                                <p:cTn id="247" presetID="1" presetClass="exit" presetSubtype="0" fill="hold" grpId="1" nodeType="withEffect">
                                  <p:stCondLst>
                                    <p:cond delay="0"/>
                                  </p:stCondLst>
                                  <p:childTnLst>
                                    <p:set>
                                      <p:cBhvr>
                                        <p:cTn id="248" dur="1" fill="hold">
                                          <p:stCondLst>
                                            <p:cond delay="0"/>
                                          </p:stCondLst>
                                        </p:cTn>
                                        <p:tgtEl>
                                          <p:spTgt spid="56"/>
                                        </p:tgtEl>
                                        <p:attrNameLst>
                                          <p:attrName>style.visibility</p:attrName>
                                        </p:attrNameLst>
                                      </p:cBhvr>
                                      <p:to>
                                        <p:strVal val="hidden"/>
                                      </p:to>
                                    </p:set>
                                  </p:childTnLst>
                                </p:cTn>
                              </p:par>
                              <p:par>
                                <p:cTn id="249" presetID="1" presetClass="exit" presetSubtype="0" fill="hold" grpId="1" nodeType="withEffect">
                                  <p:stCondLst>
                                    <p:cond delay="0"/>
                                  </p:stCondLst>
                                  <p:childTnLst>
                                    <p:set>
                                      <p:cBhvr>
                                        <p:cTn id="250" dur="1" fill="hold">
                                          <p:stCondLst>
                                            <p:cond delay="0"/>
                                          </p:stCondLst>
                                        </p:cTn>
                                        <p:tgtEl>
                                          <p:spTgt spid="55"/>
                                        </p:tgtEl>
                                        <p:attrNameLst>
                                          <p:attrName>style.visibility</p:attrName>
                                        </p:attrNameLst>
                                      </p:cBhvr>
                                      <p:to>
                                        <p:strVal val="hidden"/>
                                      </p:to>
                                    </p:set>
                                  </p:childTnLst>
                                </p:cTn>
                              </p:par>
                              <p:par>
                                <p:cTn id="251" presetID="1" presetClass="exit" presetSubtype="0" fill="hold" grpId="1" nodeType="withEffect">
                                  <p:stCondLst>
                                    <p:cond delay="0"/>
                                  </p:stCondLst>
                                  <p:childTnLst>
                                    <p:set>
                                      <p:cBhvr>
                                        <p:cTn id="252" dur="1" fill="hold">
                                          <p:stCondLst>
                                            <p:cond delay="0"/>
                                          </p:stCondLst>
                                        </p:cTn>
                                        <p:tgtEl>
                                          <p:spTgt spid="57"/>
                                        </p:tgtEl>
                                        <p:attrNameLst>
                                          <p:attrName>style.visibility</p:attrName>
                                        </p:attrNameLst>
                                      </p:cBhvr>
                                      <p:to>
                                        <p:strVal val="hidden"/>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58"/>
                                        </p:tgtEl>
                                        <p:attrNameLst>
                                          <p:attrName>style.visibility</p:attrName>
                                        </p:attrNameLst>
                                      </p:cBhvr>
                                      <p:to>
                                        <p:strVal val="visible"/>
                                      </p:to>
                                    </p:set>
                                  </p:childTnLst>
                                </p:cTn>
                              </p:par>
                            </p:childTnLst>
                          </p:cTn>
                        </p:par>
                        <p:par>
                          <p:cTn id="257" fill="hold">
                            <p:stCondLst>
                              <p:cond delay="0"/>
                            </p:stCondLst>
                            <p:childTnLst>
                              <p:par>
                                <p:cTn id="258" presetID="1" presetClass="entr" presetSubtype="0" fill="hold" grpId="0" nodeType="afterEffect">
                                  <p:stCondLst>
                                    <p:cond delay="500"/>
                                  </p:stCondLst>
                                  <p:childTnLst>
                                    <p:set>
                                      <p:cBhvr>
                                        <p:cTn id="259" dur="1" fill="hold">
                                          <p:stCondLst>
                                            <p:cond delay="0"/>
                                          </p:stCondLst>
                                        </p:cTn>
                                        <p:tgtEl>
                                          <p:spTgt spid="60"/>
                                        </p:tgtEl>
                                        <p:attrNameLst>
                                          <p:attrName>style.visibility</p:attrName>
                                        </p:attrNameLst>
                                      </p:cBhvr>
                                      <p:to>
                                        <p:strVal val="visible"/>
                                      </p:to>
                                    </p:set>
                                  </p:childTnLst>
                                </p:cTn>
                              </p:par>
                            </p:childTnLst>
                          </p:cTn>
                        </p:par>
                        <p:par>
                          <p:cTn id="260" fill="hold">
                            <p:stCondLst>
                              <p:cond delay="500"/>
                            </p:stCondLst>
                            <p:childTnLst>
                              <p:par>
                                <p:cTn id="261" presetID="1" presetClass="entr" presetSubtype="0" fill="hold" grpId="0" nodeType="afterEffect">
                                  <p:stCondLst>
                                    <p:cond delay="500"/>
                                  </p:stCondLst>
                                  <p:childTnLst>
                                    <p:set>
                                      <p:cBhvr>
                                        <p:cTn id="262" dur="1" fill="hold">
                                          <p:stCondLst>
                                            <p:cond delay="0"/>
                                          </p:stCondLst>
                                        </p:cTn>
                                        <p:tgtEl>
                                          <p:spTgt spid="59"/>
                                        </p:tgtEl>
                                        <p:attrNameLst>
                                          <p:attrName>style.visibility</p:attrName>
                                        </p:attrNameLst>
                                      </p:cBhvr>
                                      <p:to>
                                        <p:strVal val="visible"/>
                                      </p:to>
                                    </p:set>
                                  </p:childTnLst>
                                </p:cTn>
                              </p:par>
                            </p:childTnLst>
                          </p:cTn>
                        </p:par>
                        <p:par>
                          <p:cTn id="263" fill="hold">
                            <p:stCondLst>
                              <p:cond delay="1000"/>
                            </p:stCondLst>
                            <p:childTnLst>
                              <p:par>
                                <p:cTn id="264" presetID="1" presetClass="entr" presetSubtype="0" fill="hold" grpId="0" nodeType="afterEffect">
                                  <p:stCondLst>
                                    <p:cond delay="500"/>
                                  </p:stCondLst>
                                  <p:childTnLst>
                                    <p:set>
                                      <p:cBhvr>
                                        <p:cTn id="265" dur="1" fill="hold">
                                          <p:stCondLst>
                                            <p:cond delay="0"/>
                                          </p:stCondLst>
                                        </p:cTn>
                                        <p:tgtEl>
                                          <p:spTgt spid="61"/>
                                        </p:tgtEl>
                                        <p:attrNameLst>
                                          <p:attrName>style.visibility</p:attrName>
                                        </p:attrNameLst>
                                      </p:cBhvr>
                                      <p:to>
                                        <p:strVal val="visible"/>
                                      </p:to>
                                    </p:set>
                                  </p:childTnLst>
                                </p:cTn>
                              </p:par>
                            </p:childTnLst>
                          </p:cTn>
                        </p:par>
                      </p:childTnLst>
                    </p:cTn>
                  </p:par>
                  <p:par>
                    <p:cTn id="266" fill="hold">
                      <p:stCondLst>
                        <p:cond delay="indefinite"/>
                      </p:stCondLst>
                      <p:childTnLst>
                        <p:par>
                          <p:cTn id="267" fill="hold">
                            <p:stCondLst>
                              <p:cond delay="0"/>
                            </p:stCondLst>
                            <p:childTnLst>
                              <p:par>
                                <p:cTn id="268" presetID="1" presetClass="exit" presetSubtype="0" fill="hold" grpId="1" nodeType="clickEffect">
                                  <p:stCondLst>
                                    <p:cond delay="0"/>
                                  </p:stCondLst>
                                  <p:childTnLst>
                                    <p:set>
                                      <p:cBhvr>
                                        <p:cTn id="269" dur="1" fill="hold">
                                          <p:stCondLst>
                                            <p:cond delay="0"/>
                                          </p:stCondLst>
                                        </p:cTn>
                                        <p:tgtEl>
                                          <p:spTgt spid="58"/>
                                        </p:tgtEl>
                                        <p:attrNameLst>
                                          <p:attrName>style.visibility</p:attrName>
                                        </p:attrNameLst>
                                      </p:cBhvr>
                                      <p:to>
                                        <p:strVal val="hidden"/>
                                      </p:to>
                                    </p:set>
                                  </p:childTnLst>
                                </p:cTn>
                              </p:par>
                              <p:par>
                                <p:cTn id="270" presetID="1" presetClass="exit" presetSubtype="0" fill="hold" grpId="1" nodeType="withEffect">
                                  <p:stCondLst>
                                    <p:cond delay="0"/>
                                  </p:stCondLst>
                                  <p:childTnLst>
                                    <p:set>
                                      <p:cBhvr>
                                        <p:cTn id="271" dur="1" fill="hold">
                                          <p:stCondLst>
                                            <p:cond delay="0"/>
                                          </p:stCondLst>
                                        </p:cTn>
                                        <p:tgtEl>
                                          <p:spTgt spid="60"/>
                                        </p:tgtEl>
                                        <p:attrNameLst>
                                          <p:attrName>style.visibility</p:attrName>
                                        </p:attrNameLst>
                                      </p:cBhvr>
                                      <p:to>
                                        <p:strVal val="hidden"/>
                                      </p:to>
                                    </p:set>
                                  </p:childTnLst>
                                </p:cTn>
                              </p:par>
                              <p:par>
                                <p:cTn id="272" presetID="1" presetClass="exit" presetSubtype="0" fill="hold" grpId="1" nodeType="withEffect">
                                  <p:stCondLst>
                                    <p:cond delay="0"/>
                                  </p:stCondLst>
                                  <p:childTnLst>
                                    <p:set>
                                      <p:cBhvr>
                                        <p:cTn id="273" dur="1" fill="hold">
                                          <p:stCondLst>
                                            <p:cond delay="0"/>
                                          </p:stCondLst>
                                        </p:cTn>
                                        <p:tgtEl>
                                          <p:spTgt spid="59"/>
                                        </p:tgtEl>
                                        <p:attrNameLst>
                                          <p:attrName>style.visibility</p:attrName>
                                        </p:attrNameLst>
                                      </p:cBhvr>
                                      <p:to>
                                        <p:strVal val="hidden"/>
                                      </p:to>
                                    </p:set>
                                  </p:childTnLst>
                                </p:cTn>
                              </p:par>
                              <p:par>
                                <p:cTn id="274" presetID="1" presetClass="exit" presetSubtype="0" fill="hold" grpId="1" nodeType="withEffect">
                                  <p:stCondLst>
                                    <p:cond delay="0"/>
                                  </p:stCondLst>
                                  <p:childTnLst>
                                    <p:set>
                                      <p:cBhvr>
                                        <p:cTn id="275" dur="1" fill="hold">
                                          <p:stCondLst>
                                            <p:cond delay="0"/>
                                          </p:stCondLst>
                                        </p:cTn>
                                        <p:tgtEl>
                                          <p:spTgt spid="61"/>
                                        </p:tgtEl>
                                        <p:attrNameLst>
                                          <p:attrName>style.visibility</p:attrName>
                                        </p:attrNameLst>
                                      </p:cBhvr>
                                      <p:to>
                                        <p:strVal val="hidden"/>
                                      </p:to>
                                    </p:set>
                                  </p:childTnLst>
                                </p:cTn>
                              </p:par>
                            </p:childTnLst>
                          </p:cTn>
                        </p:par>
                      </p:childTnLst>
                    </p:cTn>
                  </p:par>
                  <p:par>
                    <p:cTn id="276" fill="hold">
                      <p:stCondLst>
                        <p:cond delay="indefinite"/>
                      </p:stCondLst>
                      <p:childTnLst>
                        <p:par>
                          <p:cTn id="277" fill="hold">
                            <p:stCondLst>
                              <p:cond delay="0"/>
                            </p:stCondLst>
                            <p:childTnLst>
                              <p:par>
                                <p:cTn id="278" presetID="1" presetClass="entr" presetSubtype="0" fill="hold" grpId="0" nodeType="clickEffect">
                                  <p:stCondLst>
                                    <p:cond delay="0"/>
                                  </p:stCondLst>
                                  <p:childTnLst>
                                    <p:set>
                                      <p:cBhvr>
                                        <p:cTn id="279" dur="1" fill="hold">
                                          <p:stCondLst>
                                            <p:cond delay="0"/>
                                          </p:stCondLst>
                                        </p:cTn>
                                        <p:tgtEl>
                                          <p:spTgt spid="62"/>
                                        </p:tgtEl>
                                        <p:attrNameLst>
                                          <p:attrName>style.visibility</p:attrName>
                                        </p:attrNameLst>
                                      </p:cBhvr>
                                      <p:to>
                                        <p:strVal val="visible"/>
                                      </p:to>
                                    </p:set>
                                  </p:childTnLst>
                                </p:cTn>
                              </p:par>
                            </p:childTnLst>
                          </p:cTn>
                        </p:par>
                        <p:par>
                          <p:cTn id="280" fill="hold">
                            <p:stCondLst>
                              <p:cond delay="0"/>
                            </p:stCondLst>
                            <p:childTnLst>
                              <p:par>
                                <p:cTn id="281" presetID="1" presetClass="entr" presetSubtype="0" fill="hold" grpId="0" nodeType="afterEffect">
                                  <p:stCondLst>
                                    <p:cond delay="500"/>
                                  </p:stCondLst>
                                  <p:childTnLst>
                                    <p:set>
                                      <p:cBhvr>
                                        <p:cTn id="282" dur="1" fill="hold">
                                          <p:stCondLst>
                                            <p:cond delay="0"/>
                                          </p:stCondLst>
                                        </p:cTn>
                                        <p:tgtEl>
                                          <p:spTgt spid="64"/>
                                        </p:tgtEl>
                                        <p:attrNameLst>
                                          <p:attrName>style.visibility</p:attrName>
                                        </p:attrNameLst>
                                      </p:cBhvr>
                                      <p:to>
                                        <p:strVal val="visible"/>
                                      </p:to>
                                    </p:set>
                                  </p:childTnLst>
                                </p:cTn>
                              </p:par>
                            </p:childTnLst>
                          </p:cTn>
                        </p:par>
                        <p:par>
                          <p:cTn id="283" fill="hold">
                            <p:stCondLst>
                              <p:cond delay="500"/>
                            </p:stCondLst>
                            <p:childTnLst>
                              <p:par>
                                <p:cTn id="284" presetID="1" presetClass="entr" presetSubtype="0" fill="hold" grpId="0" nodeType="afterEffect">
                                  <p:stCondLst>
                                    <p:cond delay="500"/>
                                  </p:stCondLst>
                                  <p:childTnLst>
                                    <p:set>
                                      <p:cBhvr>
                                        <p:cTn id="285" dur="1" fill="hold">
                                          <p:stCondLst>
                                            <p:cond delay="0"/>
                                          </p:stCondLst>
                                        </p:cTn>
                                        <p:tgtEl>
                                          <p:spTgt spid="63"/>
                                        </p:tgtEl>
                                        <p:attrNameLst>
                                          <p:attrName>style.visibility</p:attrName>
                                        </p:attrNameLst>
                                      </p:cBhvr>
                                      <p:to>
                                        <p:strVal val="visible"/>
                                      </p:to>
                                    </p:set>
                                  </p:childTnLst>
                                </p:cTn>
                              </p:par>
                            </p:childTnLst>
                          </p:cTn>
                        </p:par>
                        <p:par>
                          <p:cTn id="286" fill="hold">
                            <p:stCondLst>
                              <p:cond delay="1000"/>
                            </p:stCondLst>
                            <p:childTnLst>
                              <p:par>
                                <p:cTn id="287" presetID="1" presetClass="entr" presetSubtype="0" fill="hold" grpId="0" nodeType="afterEffect">
                                  <p:stCondLst>
                                    <p:cond delay="500"/>
                                  </p:stCondLst>
                                  <p:childTnLst>
                                    <p:set>
                                      <p:cBhvr>
                                        <p:cTn id="288" dur="1" fill="hold">
                                          <p:stCondLst>
                                            <p:cond delay="0"/>
                                          </p:stCondLst>
                                        </p:cTn>
                                        <p:tgtEl>
                                          <p:spTgt spid="65"/>
                                        </p:tgtEl>
                                        <p:attrNameLst>
                                          <p:attrName>style.visibility</p:attrName>
                                        </p:attrNameLst>
                                      </p:cBhvr>
                                      <p:to>
                                        <p:strVal val="visible"/>
                                      </p:to>
                                    </p:set>
                                  </p:childTnLst>
                                </p:cTn>
                              </p:par>
                            </p:childTnLst>
                          </p:cTn>
                        </p:par>
                      </p:childTnLst>
                    </p:cTn>
                  </p:par>
                  <p:par>
                    <p:cTn id="289" fill="hold">
                      <p:stCondLst>
                        <p:cond delay="indefinite"/>
                      </p:stCondLst>
                      <p:childTnLst>
                        <p:par>
                          <p:cTn id="290" fill="hold">
                            <p:stCondLst>
                              <p:cond delay="0"/>
                            </p:stCondLst>
                            <p:childTnLst>
                              <p:par>
                                <p:cTn id="291" presetID="1" presetClass="exit" presetSubtype="0" fill="hold" grpId="1" nodeType="clickEffect">
                                  <p:stCondLst>
                                    <p:cond delay="0"/>
                                  </p:stCondLst>
                                  <p:childTnLst>
                                    <p:set>
                                      <p:cBhvr>
                                        <p:cTn id="292" dur="1" fill="hold">
                                          <p:stCondLst>
                                            <p:cond delay="0"/>
                                          </p:stCondLst>
                                        </p:cTn>
                                        <p:tgtEl>
                                          <p:spTgt spid="62"/>
                                        </p:tgtEl>
                                        <p:attrNameLst>
                                          <p:attrName>style.visibility</p:attrName>
                                        </p:attrNameLst>
                                      </p:cBhvr>
                                      <p:to>
                                        <p:strVal val="hidden"/>
                                      </p:to>
                                    </p:set>
                                  </p:childTnLst>
                                </p:cTn>
                              </p:par>
                              <p:par>
                                <p:cTn id="293" presetID="1" presetClass="exit" presetSubtype="0" fill="hold" grpId="1" nodeType="withEffect">
                                  <p:stCondLst>
                                    <p:cond delay="0"/>
                                  </p:stCondLst>
                                  <p:childTnLst>
                                    <p:set>
                                      <p:cBhvr>
                                        <p:cTn id="294" dur="1" fill="hold">
                                          <p:stCondLst>
                                            <p:cond delay="0"/>
                                          </p:stCondLst>
                                        </p:cTn>
                                        <p:tgtEl>
                                          <p:spTgt spid="64"/>
                                        </p:tgtEl>
                                        <p:attrNameLst>
                                          <p:attrName>style.visibility</p:attrName>
                                        </p:attrNameLst>
                                      </p:cBhvr>
                                      <p:to>
                                        <p:strVal val="hidden"/>
                                      </p:to>
                                    </p:set>
                                  </p:childTnLst>
                                </p:cTn>
                              </p:par>
                              <p:par>
                                <p:cTn id="295" presetID="1" presetClass="exit" presetSubtype="0" fill="hold" grpId="1" nodeType="withEffect">
                                  <p:stCondLst>
                                    <p:cond delay="0"/>
                                  </p:stCondLst>
                                  <p:childTnLst>
                                    <p:set>
                                      <p:cBhvr>
                                        <p:cTn id="296" dur="1" fill="hold">
                                          <p:stCondLst>
                                            <p:cond delay="0"/>
                                          </p:stCondLst>
                                        </p:cTn>
                                        <p:tgtEl>
                                          <p:spTgt spid="63"/>
                                        </p:tgtEl>
                                        <p:attrNameLst>
                                          <p:attrName>style.visibility</p:attrName>
                                        </p:attrNameLst>
                                      </p:cBhvr>
                                      <p:to>
                                        <p:strVal val="hidden"/>
                                      </p:to>
                                    </p:set>
                                  </p:childTnLst>
                                </p:cTn>
                              </p:par>
                              <p:par>
                                <p:cTn id="297" presetID="1" presetClass="exit" presetSubtype="0" fill="hold" grpId="1" nodeType="withEffect">
                                  <p:stCondLst>
                                    <p:cond delay="0"/>
                                  </p:stCondLst>
                                  <p:childTnLst>
                                    <p:set>
                                      <p:cBhvr>
                                        <p:cTn id="298" dur="1" fill="hold">
                                          <p:stCondLst>
                                            <p:cond delay="0"/>
                                          </p:stCondLst>
                                        </p:cTn>
                                        <p:tgtEl>
                                          <p:spTgt spid="65"/>
                                        </p:tgtEl>
                                        <p:attrNameLst>
                                          <p:attrName>style.visibility</p:attrName>
                                        </p:attrNameLst>
                                      </p:cBhvr>
                                      <p:to>
                                        <p:strVal val="hidden"/>
                                      </p:to>
                                    </p:set>
                                  </p:childTnLst>
                                </p:cTn>
                              </p:par>
                            </p:childTnLst>
                          </p:cTn>
                        </p:par>
                      </p:childTnLst>
                    </p:cTn>
                  </p:par>
                  <p:par>
                    <p:cTn id="299" fill="hold">
                      <p:stCondLst>
                        <p:cond delay="indefinite"/>
                      </p:stCondLst>
                      <p:childTnLst>
                        <p:par>
                          <p:cTn id="300" fill="hold">
                            <p:stCondLst>
                              <p:cond delay="0"/>
                            </p:stCondLst>
                            <p:childTnLst>
                              <p:par>
                                <p:cTn id="301" presetID="1" presetClass="entr" presetSubtype="0" fill="hold" grpId="0" nodeType="clickEffect">
                                  <p:stCondLst>
                                    <p:cond delay="0"/>
                                  </p:stCondLst>
                                  <p:childTnLst>
                                    <p:set>
                                      <p:cBhvr>
                                        <p:cTn id="302" dur="1" fill="hold">
                                          <p:stCondLst>
                                            <p:cond delay="0"/>
                                          </p:stCondLst>
                                        </p:cTn>
                                        <p:tgtEl>
                                          <p:spTgt spid="66"/>
                                        </p:tgtEl>
                                        <p:attrNameLst>
                                          <p:attrName>style.visibility</p:attrName>
                                        </p:attrNameLst>
                                      </p:cBhvr>
                                      <p:to>
                                        <p:strVal val="visible"/>
                                      </p:to>
                                    </p:set>
                                  </p:childTnLst>
                                </p:cTn>
                              </p:par>
                              <p:par>
                                <p:cTn id="303" presetID="1" presetClass="entr" presetSubtype="0" fill="hold" grpId="0" nodeType="withEffect">
                                  <p:stCondLst>
                                    <p:cond delay="0"/>
                                  </p:stCondLst>
                                  <p:childTnLst>
                                    <p:set>
                                      <p:cBhvr>
                                        <p:cTn id="304" dur="1" fill="hold">
                                          <p:stCondLst>
                                            <p:cond delay="0"/>
                                          </p:stCondLst>
                                        </p:cTn>
                                        <p:tgtEl>
                                          <p:spTgt spid="67"/>
                                        </p:tgtEl>
                                        <p:attrNameLst>
                                          <p:attrName>style.visibility</p:attrName>
                                        </p:attrNameLst>
                                      </p:cBhvr>
                                      <p:to>
                                        <p:strVal val="visible"/>
                                      </p:to>
                                    </p:set>
                                  </p:childTnLst>
                                </p:cTn>
                              </p:par>
                              <p:par>
                                <p:cTn id="305" presetID="1" presetClass="entr" presetSubtype="0" fill="hold" grpId="0" nodeType="withEffect">
                                  <p:stCondLst>
                                    <p:cond delay="0"/>
                                  </p:stCondLst>
                                  <p:childTnLst>
                                    <p:set>
                                      <p:cBhvr>
                                        <p:cTn id="306" dur="1" fill="hold">
                                          <p:stCondLst>
                                            <p:cond delay="0"/>
                                          </p:stCondLst>
                                        </p:cTn>
                                        <p:tgtEl>
                                          <p:spTgt spid="68"/>
                                        </p:tgtEl>
                                        <p:attrNameLst>
                                          <p:attrName>style.visibility</p:attrName>
                                        </p:attrNameLst>
                                      </p:cBhvr>
                                      <p:to>
                                        <p:strVal val="visible"/>
                                      </p:to>
                                    </p:set>
                                  </p:childTnLst>
                                </p:cTn>
                              </p:par>
                              <p:par>
                                <p:cTn id="307" presetID="1" presetClass="entr" presetSubtype="0" fill="hold" grpId="0" nodeType="withEffect">
                                  <p:stCondLst>
                                    <p:cond delay="0"/>
                                  </p:stCondLst>
                                  <p:childTnLst>
                                    <p:set>
                                      <p:cBhvr>
                                        <p:cTn id="308" dur="1" fill="hold">
                                          <p:stCondLst>
                                            <p:cond delay="0"/>
                                          </p:stCondLst>
                                        </p:cTn>
                                        <p:tgtEl>
                                          <p:spTgt spid="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animBg="1"/>
      <p:bldP spid="8" grpId="1" animBg="1"/>
      <p:bldP spid="9" grpId="0" animBg="1"/>
      <p:bldP spid="9" grpId="1" animBg="1"/>
      <p:bldP spid="10" grpId="0"/>
      <p:bldP spid="10" grpId="2"/>
      <p:bldP spid="12" grpId="0"/>
      <p:bldP spid="12" grpId="1"/>
      <p:bldP spid="13" grpId="0" animBg="1"/>
      <p:bldP spid="13" grpId="1" animBg="1"/>
      <p:bldP spid="14" grpId="0" animBg="1"/>
      <p:bldP spid="14" grpId="1" animBg="1"/>
      <p:bldP spid="15" grpId="0"/>
      <p:bldP spid="15" grpId="1"/>
      <p:bldP spid="16" grpId="0"/>
      <p:bldP spid="16" grpId="1"/>
      <p:bldP spid="17" grpId="0" animBg="1"/>
      <p:bldP spid="17" grpId="1" animBg="1"/>
      <p:bldP spid="18" grpId="0" animBg="1"/>
      <p:bldP spid="18" grpId="1" animBg="1"/>
      <p:bldP spid="19" grpId="0"/>
      <p:bldP spid="19" grpId="1"/>
      <p:bldP spid="20" grpId="0"/>
      <p:bldP spid="20" grpId="1"/>
      <p:bldP spid="21" grpId="0" animBg="1"/>
      <p:bldP spid="21" grpId="1" animBg="1"/>
      <p:bldP spid="22" grpId="0" animBg="1"/>
      <p:bldP spid="22" grpId="1" animBg="1"/>
      <p:bldP spid="23" grpId="0"/>
      <p:bldP spid="23" grpId="1"/>
      <p:bldP spid="24" grpId="0"/>
      <p:bldP spid="24" grpId="1"/>
      <p:bldP spid="25" grpId="0" animBg="1"/>
      <p:bldP spid="25" grpId="1" animBg="1"/>
      <p:bldP spid="26" grpId="0" animBg="1"/>
      <p:bldP spid="26" grpId="1" animBg="1"/>
      <p:bldP spid="27" grpId="0"/>
      <p:bldP spid="27" grpId="1"/>
      <p:bldP spid="28" grpId="0" animBg="1"/>
      <p:bldP spid="28" grpId="1" animBg="1"/>
      <p:bldP spid="29" grpId="0"/>
      <p:bldP spid="29" grpId="1"/>
      <p:bldP spid="31" grpId="0"/>
      <p:bldP spid="31" grpId="1"/>
      <p:bldP spid="32" grpId="0" animBg="1"/>
      <p:bldP spid="32" grpId="1" animBg="1"/>
      <p:bldP spid="33" grpId="0" animBg="1"/>
      <p:bldP spid="33" grpId="1" animBg="1"/>
      <p:bldP spid="34" grpId="0"/>
      <p:bldP spid="34" grpId="1"/>
      <p:bldP spid="36" grpId="0"/>
      <p:bldP spid="36" grpId="1"/>
      <p:bldP spid="37" grpId="0" animBg="1"/>
      <p:bldP spid="37" grpId="1" animBg="1"/>
      <p:bldP spid="38" grpId="0" animBg="1"/>
      <p:bldP spid="38" grpId="1" animBg="1"/>
      <p:bldP spid="39" grpId="0"/>
      <p:bldP spid="39" grpId="1"/>
      <p:bldP spid="40" grpId="0"/>
      <p:bldP spid="40" grpId="1"/>
      <p:bldP spid="41" grpId="0" animBg="1"/>
      <p:bldP spid="41" grpId="1" animBg="1"/>
      <p:bldP spid="42" grpId="0" animBg="1"/>
      <p:bldP spid="42" grpId="1" animBg="1"/>
      <p:bldP spid="43" grpId="0"/>
      <p:bldP spid="43" grpId="1"/>
      <p:bldP spid="44" grpId="0" animBg="1"/>
      <p:bldP spid="44" grpId="1" animBg="1"/>
      <p:bldP spid="45" grpId="0"/>
      <p:bldP spid="45" grpId="1"/>
      <p:bldP spid="50" grpId="0"/>
      <p:bldP spid="50" grpId="1"/>
      <p:bldP spid="51" grpId="0" animBg="1"/>
      <p:bldP spid="51" grpId="1" animBg="1"/>
      <p:bldP spid="52" grpId="0" animBg="1"/>
      <p:bldP spid="52" grpId="1" animBg="1"/>
      <p:bldP spid="53" grpId="0"/>
      <p:bldP spid="53" grpId="1"/>
      <p:bldP spid="54" grpId="0"/>
      <p:bldP spid="54" grpId="1"/>
      <p:bldP spid="55" grpId="0" animBg="1"/>
      <p:bldP spid="55" grpId="1" animBg="1"/>
      <p:bldP spid="56" grpId="0" animBg="1"/>
      <p:bldP spid="56" grpId="1" animBg="1"/>
      <p:bldP spid="57" grpId="0"/>
      <p:bldP spid="57" grpId="1"/>
      <p:bldP spid="58" grpId="0"/>
      <p:bldP spid="58" grpId="1"/>
      <p:bldP spid="59" grpId="0" animBg="1"/>
      <p:bldP spid="59" grpId="1" animBg="1"/>
      <p:bldP spid="60" grpId="0" animBg="1"/>
      <p:bldP spid="60" grpId="1" animBg="1"/>
      <p:bldP spid="61" grpId="0"/>
      <p:bldP spid="61" grpId="1"/>
      <p:bldP spid="62" grpId="0"/>
      <p:bldP spid="62" grpId="1"/>
      <p:bldP spid="63" grpId="0" animBg="1"/>
      <p:bldP spid="63" grpId="1" animBg="1"/>
      <p:bldP spid="64" grpId="0" animBg="1"/>
      <p:bldP spid="64" grpId="1" animBg="1"/>
      <p:bldP spid="65" grpId="0"/>
      <p:bldP spid="65" grpId="1"/>
      <p:bldP spid="66" grpId="0" animBg="1"/>
      <p:bldP spid="67" grpId="0"/>
      <p:bldP spid="68" grpId="0" animBg="1"/>
      <p:bldP spid="6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idx="1"/>
          </p:nvPr>
        </p:nvGraphicFramePr>
        <p:xfrm>
          <a:off x="457200" y="548680"/>
          <a:ext cx="8229600" cy="6065520"/>
        </p:xfrm>
        <a:graphic>
          <a:graphicData uri="http://schemas.openxmlformats.org/drawingml/2006/table">
            <a:tbl>
              <a:tblPr firstRow="1">
                <a:tableStyleId>{21E4AEA4-8DFA-4A89-87EB-49C32662AFE0}</a:tableStyleId>
              </a:tblPr>
              <a:tblGrid>
                <a:gridCol w="1522512"/>
                <a:gridCol w="2016224"/>
                <a:gridCol w="1872208"/>
                <a:gridCol w="2818656"/>
              </a:tblGrid>
              <a:tr h="370840">
                <a:tc>
                  <a:txBody>
                    <a:bodyPr/>
                    <a:lstStyle/>
                    <a:p>
                      <a:pPr algn="ctr"/>
                      <a:r>
                        <a:rPr lang="zh-CN" altLang="en-US" sz="2000" b="1" dirty="0"/>
                        <a:t>步骤</a:t>
                      </a:r>
                      <a:endParaRPr lang="zh-CN" altLang="en-US" sz="2000" b="1" dirty="0"/>
                    </a:p>
                  </a:txBody>
                  <a:tcPr anchor="ctr"/>
                </a:tc>
                <a:tc>
                  <a:txBody>
                    <a:bodyPr/>
                    <a:lstStyle/>
                    <a:p>
                      <a:pPr algn="ctr"/>
                      <a:r>
                        <a:rPr lang="zh-CN" altLang="en-US" sz="2000" b="1" dirty="0"/>
                        <a:t>选择的点</a:t>
                      </a:r>
                      <a:endParaRPr lang="zh-CN" altLang="en-US" sz="2000" b="1" dirty="0"/>
                    </a:p>
                  </a:txBody>
                  <a:tcPr anchor="ctr"/>
                </a:tc>
                <a:tc>
                  <a:txBody>
                    <a:bodyPr/>
                    <a:lstStyle/>
                    <a:p>
                      <a:pPr algn="ctr"/>
                      <a:r>
                        <a:rPr lang="zh-CN" altLang="en-US" sz="2000" b="1" dirty="0"/>
                        <a:t>在</a:t>
                      </a:r>
                      <a:r>
                        <a:rPr lang="en-US" altLang="zh-CN" sz="2000" b="1" dirty="0">
                          <a:latin typeface="+mn-ea"/>
                        </a:rPr>
                        <a:t>ℇ</a:t>
                      </a:r>
                      <a:r>
                        <a:rPr lang="zh-CN" altLang="en-US" sz="2000" b="1" dirty="0">
                          <a:latin typeface="+mn-ea"/>
                        </a:rPr>
                        <a:t>邻域中点的个数</a:t>
                      </a:r>
                      <a:endParaRPr lang="zh-CN" altLang="en-US" sz="2000" b="1" dirty="0"/>
                    </a:p>
                  </a:txBody>
                  <a:tcPr anchor="ctr"/>
                </a:tc>
                <a:tc>
                  <a:txBody>
                    <a:bodyPr/>
                    <a:lstStyle/>
                    <a:p>
                      <a:pPr algn="ctr"/>
                      <a:r>
                        <a:rPr lang="zh-CN" altLang="en-US" sz="2000" b="1" dirty="0"/>
                        <a:t>通过计算可达点而找到的新簇</a:t>
                      </a:r>
                      <a:endParaRPr lang="zh-CN" altLang="en-US" sz="2000" b="1" dirty="0"/>
                    </a:p>
                  </a:txBody>
                  <a:tcPr anchor="ctr"/>
                </a:tc>
              </a:tr>
              <a:tr h="370840">
                <a:tc>
                  <a:txBody>
                    <a:bodyPr/>
                    <a:lstStyle/>
                    <a:p>
                      <a:pPr algn="ctr"/>
                      <a:r>
                        <a:rPr lang="en-US" altLang="zh-CN" sz="2000" b="1" dirty="0"/>
                        <a:t>1</a:t>
                      </a:r>
                      <a:endParaRPr lang="zh-CN" altLang="en-US" sz="2000" b="1" dirty="0"/>
                    </a:p>
                  </a:txBody>
                  <a:tcPr anchor="ctr"/>
                </a:tc>
                <a:tc>
                  <a:txBody>
                    <a:bodyPr/>
                    <a:lstStyle/>
                    <a:p>
                      <a:pPr algn="ctr"/>
                      <a:r>
                        <a:rPr lang="en-US" altLang="zh-CN" sz="2000" b="1" dirty="0"/>
                        <a:t>1</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zh-CN" altLang="en-US" sz="2000" b="1" dirty="0"/>
                        <a:t>无</a:t>
                      </a:r>
                      <a:endParaRPr lang="zh-CN" altLang="en-US" sz="2000" b="1" dirty="0"/>
                    </a:p>
                  </a:txBody>
                  <a:tcPr anchor="ctr"/>
                </a:tc>
              </a:tr>
              <a:tr h="370840">
                <a:tc>
                  <a:txBody>
                    <a:bodyPr/>
                    <a:lstStyle/>
                    <a:p>
                      <a:pPr algn="ctr"/>
                      <a:r>
                        <a:rPr lang="en-US" altLang="zh-CN" sz="2000" b="1" dirty="0"/>
                        <a:t>2</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zh-CN" altLang="en-US" sz="2000" b="1" dirty="0"/>
                        <a:t>无</a:t>
                      </a:r>
                      <a:endParaRPr lang="zh-CN" altLang="en-US" sz="2000" b="1" dirty="0"/>
                    </a:p>
                  </a:txBody>
                  <a:tcPr anchor="ctr"/>
                </a:tc>
              </a:tr>
              <a:tr h="370840">
                <a:tc>
                  <a:txBody>
                    <a:bodyPr/>
                    <a:lstStyle/>
                    <a:p>
                      <a:pPr algn="ctr"/>
                      <a:r>
                        <a:rPr lang="en-US" altLang="zh-CN" sz="2000" b="1" dirty="0"/>
                        <a:t>3</a:t>
                      </a:r>
                      <a:endParaRPr lang="zh-CN" altLang="en-US" sz="2000" b="1" dirty="0"/>
                    </a:p>
                  </a:txBody>
                  <a:tcPr anchor="ctr"/>
                </a:tc>
                <a:tc>
                  <a:txBody>
                    <a:bodyPr/>
                    <a:lstStyle/>
                    <a:p>
                      <a:pPr algn="ctr"/>
                      <a:r>
                        <a:rPr lang="en-US" altLang="zh-CN" sz="2000" b="1" dirty="0"/>
                        <a:t>3</a:t>
                      </a:r>
                      <a:endParaRPr lang="zh-CN" altLang="en-US" sz="2000" b="1" dirty="0"/>
                    </a:p>
                  </a:txBody>
                  <a:tcPr anchor="ctr"/>
                </a:tc>
                <a:tc>
                  <a:txBody>
                    <a:bodyPr/>
                    <a:lstStyle/>
                    <a:p>
                      <a:pPr algn="ctr"/>
                      <a:r>
                        <a:rPr lang="en-US" altLang="zh-CN" sz="2000" b="1" dirty="0"/>
                        <a:t>3</a:t>
                      </a:r>
                      <a:endParaRPr lang="zh-CN" altLang="en-US" sz="2000" b="1" dirty="0"/>
                    </a:p>
                  </a:txBody>
                  <a:tcPr anchor="ctr"/>
                </a:tc>
                <a:tc>
                  <a:txBody>
                    <a:bodyPr/>
                    <a:lstStyle/>
                    <a:p>
                      <a:pPr algn="ctr"/>
                      <a:r>
                        <a:rPr lang="zh-CN" altLang="en-US" sz="2000" b="1" dirty="0"/>
                        <a:t>无</a:t>
                      </a:r>
                      <a:endParaRPr lang="zh-CN" altLang="en-US" sz="2000" b="1" dirty="0"/>
                    </a:p>
                  </a:txBody>
                  <a:tcPr anchor="ctr"/>
                </a:tc>
              </a:tr>
              <a:tr h="370840">
                <a:tc>
                  <a:txBody>
                    <a:bodyPr/>
                    <a:lstStyle/>
                    <a:p>
                      <a:pPr algn="ctr"/>
                      <a:r>
                        <a:rPr lang="en-US" altLang="zh-CN" sz="2000" b="1" dirty="0"/>
                        <a:t>4</a:t>
                      </a:r>
                      <a:endParaRPr lang="zh-CN" altLang="en-US" sz="2000" b="1" dirty="0"/>
                    </a:p>
                  </a:txBody>
                  <a:tcPr anchor="ctr"/>
                </a:tc>
                <a:tc>
                  <a:txBody>
                    <a:bodyPr/>
                    <a:lstStyle/>
                    <a:p>
                      <a:pPr algn="ctr"/>
                      <a:r>
                        <a:rPr lang="en-US" altLang="zh-CN" sz="2000" b="1" dirty="0"/>
                        <a:t>4</a:t>
                      </a:r>
                      <a:endParaRPr lang="zh-CN" altLang="en-US" sz="2000" b="1" dirty="0"/>
                    </a:p>
                  </a:txBody>
                  <a:tcPr anchor="ctr"/>
                </a:tc>
                <a:tc>
                  <a:txBody>
                    <a:bodyPr/>
                    <a:lstStyle/>
                    <a:p>
                      <a:pPr algn="ctr"/>
                      <a:r>
                        <a:rPr lang="en-US" altLang="zh-CN" sz="2000" b="1" dirty="0"/>
                        <a:t>5</a:t>
                      </a:r>
                      <a:endParaRPr lang="zh-CN" altLang="en-US" sz="2000" b="1" dirty="0"/>
                    </a:p>
                  </a:txBody>
                  <a:tcPr anchor="ctr"/>
                </a:tc>
                <a:tc>
                  <a:txBody>
                    <a:bodyPr/>
                    <a:lstStyle/>
                    <a:p>
                      <a:pPr algn="ctr"/>
                      <a:r>
                        <a:rPr lang="zh-CN" altLang="en-US" sz="2000" b="1" dirty="0"/>
                        <a:t>簇</a:t>
                      </a:r>
                      <a:r>
                        <a:rPr lang="en-US" altLang="zh-CN" sz="2000" b="1" dirty="0"/>
                        <a:t>C</a:t>
                      </a:r>
                      <a:r>
                        <a:rPr lang="en-US" altLang="zh-CN" sz="2000" b="1" baseline="-25000" dirty="0"/>
                        <a:t>1</a:t>
                      </a:r>
                      <a:r>
                        <a:rPr lang="zh-CN" altLang="en-US" sz="2000" b="1" dirty="0"/>
                        <a:t>：</a:t>
                      </a:r>
                      <a:r>
                        <a:rPr lang="en-US" altLang="zh-CN" sz="2000" b="1" dirty="0"/>
                        <a:t>{1</a:t>
                      </a:r>
                      <a:r>
                        <a:rPr lang="zh-CN" altLang="en-US" sz="2000" b="1" dirty="0"/>
                        <a:t>，</a:t>
                      </a:r>
                      <a:r>
                        <a:rPr lang="en-US" altLang="zh-CN" sz="2000" b="1" dirty="0"/>
                        <a:t>3</a:t>
                      </a:r>
                      <a:r>
                        <a:rPr lang="zh-CN" altLang="en-US" sz="2000" b="1" dirty="0"/>
                        <a:t>，</a:t>
                      </a:r>
                      <a:r>
                        <a:rPr lang="en-US" altLang="zh-CN" sz="2000" b="1" dirty="0"/>
                        <a:t>4</a:t>
                      </a:r>
                      <a:r>
                        <a:rPr lang="zh-CN" altLang="en-US" sz="2000" b="1" dirty="0"/>
                        <a:t>，</a:t>
                      </a:r>
                      <a:r>
                        <a:rPr lang="en-US" altLang="zh-CN" sz="2000" b="1" dirty="0"/>
                        <a:t>5</a:t>
                      </a:r>
                      <a:r>
                        <a:rPr lang="zh-CN" altLang="en-US" sz="2000" b="1" dirty="0"/>
                        <a:t>，</a:t>
                      </a:r>
                      <a:r>
                        <a:rPr lang="en-US" altLang="zh-CN" sz="2000" b="1" dirty="0"/>
                        <a:t>9</a:t>
                      </a:r>
                      <a:r>
                        <a:rPr lang="zh-CN" altLang="en-US" sz="2000" b="1" dirty="0"/>
                        <a:t>，</a:t>
                      </a:r>
                      <a:r>
                        <a:rPr lang="en-US" altLang="zh-CN" sz="2000" b="1" dirty="0"/>
                        <a:t>10</a:t>
                      </a:r>
                      <a:r>
                        <a:rPr lang="zh-CN" altLang="en-US" sz="2000" b="1" dirty="0"/>
                        <a:t>，</a:t>
                      </a:r>
                      <a:r>
                        <a:rPr lang="en-US" altLang="zh-CN" sz="2000" b="1" dirty="0"/>
                        <a:t>12}</a:t>
                      </a:r>
                      <a:endParaRPr lang="zh-CN" altLang="en-US" sz="2000" b="1" dirty="0"/>
                    </a:p>
                  </a:txBody>
                  <a:tcPr anchor="ctr"/>
                </a:tc>
              </a:tr>
              <a:tr h="370840">
                <a:tc>
                  <a:txBody>
                    <a:bodyPr/>
                    <a:lstStyle/>
                    <a:p>
                      <a:pPr algn="ctr"/>
                      <a:r>
                        <a:rPr lang="en-US" altLang="zh-CN" sz="2000" b="1" dirty="0"/>
                        <a:t>5</a:t>
                      </a:r>
                      <a:endParaRPr lang="zh-CN" altLang="en-US" sz="2000" b="1" dirty="0"/>
                    </a:p>
                  </a:txBody>
                  <a:tcPr anchor="ctr"/>
                </a:tc>
                <a:tc>
                  <a:txBody>
                    <a:bodyPr/>
                    <a:lstStyle/>
                    <a:p>
                      <a:pPr algn="ctr"/>
                      <a:r>
                        <a:rPr lang="en-US" altLang="zh-CN" sz="2000" b="1" dirty="0"/>
                        <a:t>5</a:t>
                      </a:r>
                      <a:endParaRPr lang="zh-CN" altLang="en-US" sz="2000" b="1" dirty="0"/>
                    </a:p>
                  </a:txBody>
                  <a:tcPr anchor="ctr"/>
                </a:tc>
                <a:tc>
                  <a:txBody>
                    <a:bodyPr/>
                    <a:lstStyle/>
                    <a:p>
                      <a:pPr algn="ctr"/>
                      <a:r>
                        <a:rPr lang="en-US" altLang="zh-CN" sz="2000" b="1" dirty="0"/>
                        <a:t>3</a:t>
                      </a:r>
                      <a:endParaRPr lang="zh-CN" altLang="en-US" sz="2000" b="1" dirty="0"/>
                    </a:p>
                  </a:txBody>
                  <a:tcPr anchor="ctr"/>
                </a:tc>
                <a:tc>
                  <a:txBody>
                    <a:bodyPr/>
                    <a:lstStyle/>
                    <a:p>
                      <a:pPr algn="ctr"/>
                      <a:r>
                        <a:rPr lang="zh-CN" altLang="en-US" sz="2000" b="1" dirty="0"/>
                        <a:t>已在一个簇</a:t>
                      </a:r>
                      <a:r>
                        <a:rPr lang="en-US" altLang="zh-CN" sz="2000" b="1" dirty="0"/>
                        <a:t>C</a:t>
                      </a:r>
                      <a:r>
                        <a:rPr lang="en-US" altLang="zh-CN" sz="2000" b="1" baseline="-25000" dirty="0"/>
                        <a:t>1</a:t>
                      </a:r>
                      <a:r>
                        <a:rPr lang="zh-CN" altLang="en-US" sz="2000" b="1" dirty="0"/>
                        <a:t>中</a:t>
                      </a:r>
                      <a:endParaRPr lang="zh-CN" altLang="en-US" sz="2000" b="1" dirty="0"/>
                    </a:p>
                  </a:txBody>
                  <a:tcPr anchor="ctr"/>
                </a:tc>
              </a:tr>
              <a:tr h="370840">
                <a:tc>
                  <a:txBody>
                    <a:bodyPr/>
                    <a:lstStyle/>
                    <a:p>
                      <a:pPr algn="ctr"/>
                      <a:r>
                        <a:rPr lang="en-US" altLang="zh-CN" sz="2000" b="1" dirty="0"/>
                        <a:t>6</a:t>
                      </a:r>
                      <a:endParaRPr lang="zh-CN" altLang="en-US" sz="2000" b="1" dirty="0"/>
                    </a:p>
                  </a:txBody>
                  <a:tcPr anchor="ctr"/>
                </a:tc>
                <a:tc>
                  <a:txBody>
                    <a:bodyPr/>
                    <a:lstStyle/>
                    <a:p>
                      <a:pPr algn="ctr"/>
                      <a:r>
                        <a:rPr lang="en-US" altLang="zh-CN" sz="2000" b="1" dirty="0"/>
                        <a:t>6</a:t>
                      </a:r>
                      <a:endParaRPr lang="zh-CN" altLang="en-US" sz="2000" b="1" dirty="0"/>
                    </a:p>
                  </a:txBody>
                  <a:tcPr anchor="ctr"/>
                </a:tc>
                <a:tc>
                  <a:txBody>
                    <a:bodyPr/>
                    <a:lstStyle/>
                    <a:p>
                      <a:pPr algn="ctr"/>
                      <a:r>
                        <a:rPr lang="en-US" altLang="zh-CN" sz="2000" b="1" dirty="0"/>
                        <a:t>3</a:t>
                      </a:r>
                      <a:endParaRPr lang="zh-CN" altLang="en-US" sz="2000" b="1" dirty="0"/>
                    </a:p>
                  </a:txBody>
                  <a:tcPr anchor="ctr"/>
                </a:tc>
                <a:tc>
                  <a:txBody>
                    <a:bodyPr/>
                    <a:lstStyle/>
                    <a:p>
                      <a:pPr algn="ctr"/>
                      <a:r>
                        <a:rPr lang="zh-CN" altLang="en-US" sz="2000" b="1" dirty="0"/>
                        <a:t>无</a:t>
                      </a:r>
                      <a:endParaRPr lang="zh-CN" altLang="en-US" sz="2000" b="1" dirty="0"/>
                    </a:p>
                  </a:txBody>
                  <a:tcPr anchor="ctr"/>
                </a:tc>
              </a:tr>
              <a:tr h="370840">
                <a:tc>
                  <a:txBody>
                    <a:bodyPr/>
                    <a:lstStyle/>
                    <a:p>
                      <a:pPr algn="ctr"/>
                      <a:r>
                        <a:rPr lang="en-US" altLang="zh-CN" sz="2000" b="1" dirty="0"/>
                        <a:t>7</a:t>
                      </a:r>
                      <a:endParaRPr lang="zh-CN" altLang="en-US" sz="2000" b="1" dirty="0"/>
                    </a:p>
                  </a:txBody>
                  <a:tcPr anchor="ctr"/>
                </a:tc>
                <a:tc>
                  <a:txBody>
                    <a:bodyPr/>
                    <a:lstStyle/>
                    <a:p>
                      <a:pPr algn="ctr"/>
                      <a:r>
                        <a:rPr lang="en-US" altLang="zh-CN" sz="2000" b="1" dirty="0"/>
                        <a:t>7</a:t>
                      </a:r>
                      <a:endParaRPr lang="zh-CN" altLang="en-US" sz="2000" b="1" dirty="0"/>
                    </a:p>
                  </a:txBody>
                  <a:tcPr anchor="ctr"/>
                </a:tc>
                <a:tc>
                  <a:txBody>
                    <a:bodyPr/>
                    <a:lstStyle/>
                    <a:p>
                      <a:pPr algn="ctr"/>
                      <a:r>
                        <a:rPr lang="en-US" altLang="zh-CN" sz="2000" b="1" dirty="0"/>
                        <a:t>5</a:t>
                      </a:r>
                      <a:endParaRPr lang="zh-CN" altLang="en-US" sz="2000" b="1" dirty="0"/>
                    </a:p>
                  </a:txBody>
                  <a:tcPr anchor="ctr"/>
                </a:tc>
                <a:tc>
                  <a:txBody>
                    <a:bodyPr/>
                    <a:lstStyle/>
                    <a:p>
                      <a:pPr algn="ctr"/>
                      <a:r>
                        <a:rPr lang="zh-CN" altLang="en-US" sz="2000" b="1" dirty="0"/>
                        <a:t>簇</a:t>
                      </a:r>
                      <a:r>
                        <a:rPr lang="en-US" altLang="zh-CN" sz="2000" b="1" dirty="0"/>
                        <a:t>C</a:t>
                      </a:r>
                      <a:r>
                        <a:rPr lang="en-US" altLang="zh-CN" sz="2000" b="1" baseline="-25000" dirty="0"/>
                        <a:t>2</a:t>
                      </a:r>
                      <a:r>
                        <a:rPr lang="zh-CN" altLang="en-US" sz="2000" b="1" dirty="0"/>
                        <a:t>：</a:t>
                      </a:r>
                      <a:r>
                        <a:rPr lang="en-US" altLang="zh-CN" sz="2000" b="1" dirty="0"/>
                        <a:t>{2</a:t>
                      </a:r>
                      <a:r>
                        <a:rPr lang="zh-CN" altLang="en-US" sz="2000" b="1" dirty="0"/>
                        <a:t>，</a:t>
                      </a:r>
                      <a:r>
                        <a:rPr lang="en-US" altLang="zh-CN" sz="2000" b="1" dirty="0"/>
                        <a:t>6</a:t>
                      </a:r>
                      <a:r>
                        <a:rPr lang="zh-CN" altLang="en-US" sz="2000" b="1" dirty="0"/>
                        <a:t>，</a:t>
                      </a:r>
                      <a:r>
                        <a:rPr lang="en-US" altLang="zh-CN" sz="2000" b="1" dirty="0"/>
                        <a:t>7</a:t>
                      </a:r>
                      <a:r>
                        <a:rPr lang="zh-CN" altLang="en-US" sz="2000" b="1" dirty="0"/>
                        <a:t>，</a:t>
                      </a:r>
                      <a:r>
                        <a:rPr lang="en-US" altLang="zh-CN" sz="2000" b="1" dirty="0"/>
                        <a:t>8</a:t>
                      </a:r>
                      <a:r>
                        <a:rPr lang="zh-CN" altLang="en-US" sz="2000" b="1" dirty="0"/>
                        <a:t>，</a:t>
                      </a:r>
                      <a:r>
                        <a:rPr lang="en-US" altLang="zh-CN" sz="2000" b="1" dirty="0"/>
                        <a:t>11}</a:t>
                      </a:r>
                      <a:endParaRPr lang="zh-CN" altLang="en-US" sz="2000" b="1" dirty="0"/>
                    </a:p>
                  </a:txBody>
                  <a:tcPr anchor="ctr"/>
                </a:tc>
              </a:tr>
              <a:tr h="370840">
                <a:tc>
                  <a:txBody>
                    <a:bodyPr/>
                    <a:lstStyle/>
                    <a:p>
                      <a:pPr algn="ctr"/>
                      <a:r>
                        <a:rPr lang="en-US" altLang="zh-CN" sz="2000" b="1" dirty="0"/>
                        <a:t>8</a:t>
                      </a:r>
                      <a:endParaRPr lang="zh-CN" altLang="en-US" sz="2000" b="1" dirty="0"/>
                    </a:p>
                  </a:txBody>
                  <a:tcPr anchor="ctr"/>
                </a:tc>
                <a:tc>
                  <a:txBody>
                    <a:bodyPr/>
                    <a:lstStyle/>
                    <a:p>
                      <a:pPr algn="ctr"/>
                      <a:r>
                        <a:rPr lang="en-US" altLang="zh-CN" sz="2000" b="1" dirty="0"/>
                        <a:t>8</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zh-CN" altLang="en-US" sz="2000" b="1" dirty="0"/>
                        <a:t>已在一个簇</a:t>
                      </a:r>
                      <a:r>
                        <a:rPr lang="en-US" altLang="zh-CN" sz="2000" b="1" dirty="0"/>
                        <a:t>C</a:t>
                      </a:r>
                      <a:r>
                        <a:rPr lang="en-US" altLang="zh-CN" sz="2000" b="1" baseline="-25000" dirty="0"/>
                        <a:t>2</a:t>
                      </a:r>
                      <a:r>
                        <a:rPr lang="zh-CN" altLang="en-US" sz="2000" b="1" dirty="0"/>
                        <a:t>中</a:t>
                      </a:r>
                      <a:endParaRPr lang="zh-CN" altLang="en-US" sz="2000" b="1" dirty="0"/>
                    </a:p>
                  </a:txBody>
                  <a:tcPr anchor="ctr"/>
                </a:tc>
              </a:tr>
              <a:tr h="370840">
                <a:tc>
                  <a:txBody>
                    <a:bodyPr/>
                    <a:lstStyle/>
                    <a:p>
                      <a:pPr algn="ctr"/>
                      <a:r>
                        <a:rPr lang="en-US" altLang="zh-CN" sz="2000" b="1" dirty="0"/>
                        <a:t>9</a:t>
                      </a:r>
                      <a:endParaRPr lang="zh-CN" altLang="en-US" sz="2000" b="1" dirty="0"/>
                    </a:p>
                  </a:txBody>
                  <a:tcPr anchor="ctr"/>
                </a:tc>
                <a:tc>
                  <a:txBody>
                    <a:bodyPr/>
                    <a:lstStyle/>
                    <a:p>
                      <a:pPr algn="ctr"/>
                      <a:r>
                        <a:rPr lang="en-US" altLang="zh-CN" sz="2000" b="1" dirty="0"/>
                        <a:t>9</a:t>
                      </a:r>
                      <a:endParaRPr lang="zh-CN" altLang="en-US" sz="2000" b="1" dirty="0"/>
                    </a:p>
                  </a:txBody>
                  <a:tcPr anchor="ctr"/>
                </a:tc>
                <a:tc>
                  <a:txBody>
                    <a:bodyPr/>
                    <a:lstStyle/>
                    <a:p>
                      <a:pPr algn="ctr"/>
                      <a:r>
                        <a:rPr lang="en-US" altLang="zh-CN" sz="2000" b="1" dirty="0"/>
                        <a:t>3</a:t>
                      </a:r>
                      <a:endParaRPr lang="zh-CN" alt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t>已在一个簇</a:t>
                      </a:r>
                      <a:r>
                        <a:rPr lang="en-US" altLang="zh-CN" sz="2000" b="1" dirty="0"/>
                        <a:t>C</a:t>
                      </a:r>
                      <a:r>
                        <a:rPr lang="en-US" altLang="zh-CN" sz="2000" b="1" baseline="-25000" dirty="0"/>
                        <a:t>1</a:t>
                      </a:r>
                      <a:r>
                        <a:rPr lang="zh-CN" altLang="en-US" sz="2000" b="1" dirty="0"/>
                        <a:t>中</a:t>
                      </a:r>
                      <a:endParaRPr lang="zh-CN" altLang="en-US" sz="2000" b="1" dirty="0"/>
                    </a:p>
                  </a:txBody>
                  <a:tcPr anchor="ctr"/>
                </a:tc>
              </a:tr>
              <a:tr h="370840">
                <a:tc>
                  <a:txBody>
                    <a:bodyPr/>
                    <a:lstStyle/>
                    <a:p>
                      <a:pPr algn="ctr"/>
                      <a:r>
                        <a:rPr lang="en-US" altLang="zh-CN" sz="2000" b="1" dirty="0"/>
                        <a:t>10</a:t>
                      </a:r>
                      <a:endParaRPr lang="zh-CN" altLang="en-US" sz="2000" b="1" dirty="0"/>
                    </a:p>
                  </a:txBody>
                  <a:tcPr anchor="ctr"/>
                </a:tc>
                <a:tc>
                  <a:txBody>
                    <a:bodyPr/>
                    <a:lstStyle/>
                    <a:p>
                      <a:pPr algn="ctr"/>
                      <a:r>
                        <a:rPr lang="en-US" altLang="zh-CN" sz="2000" b="1" dirty="0"/>
                        <a:t>10</a:t>
                      </a:r>
                      <a:endParaRPr lang="zh-CN" altLang="en-US" sz="2000" b="1" dirty="0"/>
                    </a:p>
                  </a:txBody>
                  <a:tcPr anchor="ctr"/>
                </a:tc>
                <a:tc>
                  <a:txBody>
                    <a:bodyPr/>
                    <a:lstStyle/>
                    <a:p>
                      <a:pPr algn="ctr"/>
                      <a:r>
                        <a:rPr lang="en-US" altLang="zh-CN" sz="2000" b="1" dirty="0"/>
                        <a:t>4</a:t>
                      </a:r>
                      <a:endParaRPr lang="zh-CN" alt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t>已在一个簇</a:t>
                      </a:r>
                      <a:r>
                        <a:rPr lang="en-US" altLang="zh-CN" sz="2000" b="1" dirty="0"/>
                        <a:t>C</a:t>
                      </a:r>
                      <a:r>
                        <a:rPr lang="en-US" altLang="zh-CN" sz="2000" b="1" baseline="-25000" dirty="0"/>
                        <a:t>1</a:t>
                      </a:r>
                      <a:r>
                        <a:rPr lang="zh-CN" altLang="en-US" sz="2000" b="1" dirty="0"/>
                        <a:t>中</a:t>
                      </a:r>
                      <a:endParaRPr lang="zh-CN" altLang="en-US" sz="2000" b="1" dirty="0"/>
                    </a:p>
                  </a:txBody>
                  <a:tcPr anchor="ctr"/>
                </a:tc>
              </a:tr>
              <a:tr h="370840">
                <a:tc>
                  <a:txBody>
                    <a:bodyPr/>
                    <a:lstStyle/>
                    <a:p>
                      <a:pPr algn="ctr"/>
                      <a:r>
                        <a:rPr lang="en-US" altLang="zh-CN" sz="2000" b="1" dirty="0"/>
                        <a:t>11</a:t>
                      </a:r>
                      <a:endParaRPr lang="zh-CN" altLang="en-US" sz="2000" b="1" dirty="0"/>
                    </a:p>
                  </a:txBody>
                  <a:tcPr anchor="ctr"/>
                </a:tc>
                <a:tc>
                  <a:txBody>
                    <a:bodyPr/>
                    <a:lstStyle/>
                    <a:p>
                      <a:pPr algn="ctr"/>
                      <a:r>
                        <a:rPr lang="en-US" altLang="zh-CN" sz="2000" b="1" dirty="0"/>
                        <a:t>11</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t>已在一个簇</a:t>
                      </a:r>
                      <a:r>
                        <a:rPr lang="en-US" altLang="zh-CN" sz="2000" b="1" dirty="0"/>
                        <a:t>C</a:t>
                      </a:r>
                      <a:r>
                        <a:rPr lang="en-US" altLang="zh-CN" sz="2000" b="1" baseline="-25000" dirty="0"/>
                        <a:t>2</a:t>
                      </a:r>
                      <a:r>
                        <a:rPr lang="zh-CN" altLang="en-US" sz="2000" b="1" dirty="0"/>
                        <a:t>中</a:t>
                      </a:r>
                      <a:endParaRPr lang="zh-CN" altLang="en-US" sz="2000" b="1" dirty="0"/>
                    </a:p>
                  </a:txBody>
                  <a:tcPr anchor="ctr"/>
                </a:tc>
              </a:tr>
              <a:tr h="370840">
                <a:tc>
                  <a:txBody>
                    <a:bodyPr/>
                    <a:lstStyle/>
                    <a:p>
                      <a:pPr algn="ctr"/>
                      <a:r>
                        <a:rPr lang="en-US" altLang="zh-CN" sz="2000" b="1" dirty="0"/>
                        <a:t>12</a:t>
                      </a:r>
                      <a:endParaRPr lang="zh-CN" altLang="en-US" sz="2000" b="1" dirty="0"/>
                    </a:p>
                  </a:txBody>
                  <a:tcPr anchor="ctr"/>
                </a:tc>
                <a:tc>
                  <a:txBody>
                    <a:bodyPr/>
                    <a:lstStyle/>
                    <a:p>
                      <a:pPr algn="ctr"/>
                      <a:r>
                        <a:rPr lang="en-US" altLang="zh-CN" sz="2000" b="1" dirty="0"/>
                        <a:t>12</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000" b="1" dirty="0"/>
                        <a:t>已在一个簇</a:t>
                      </a:r>
                      <a:r>
                        <a:rPr lang="en-US" altLang="zh-CN" sz="2000" b="1" dirty="0"/>
                        <a:t>C</a:t>
                      </a:r>
                      <a:r>
                        <a:rPr lang="en-US" altLang="zh-CN" sz="2000" b="1" baseline="-25000" dirty="0"/>
                        <a:t>1</a:t>
                      </a:r>
                      <a:r>
                        <a:rPr lang="zh-CN" altLang="en-US" sz="2000" b="1" dirty="0"/>
                        <a:t>中</a:t>
                      </a:r>
                      <a:endParaRPr lang="zh-CN" altLang="en-US" sz="2000" b="1" dirty="0"/>
                    </a:p>
                  </a:txBody>
                  <a:tcPr anchor="ctr"/>
                </a:tc>
              </a:tr>
            </a:tbl>
          </a:graphicData>
        </a:graphic>
      </p:graphicFrame>
    </p:spTree>
  </p:cSld>
  <p:clrMapOvr>
    <a:masterClrMapping/>
  </p:clrMapOvr>
  <p:transition>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图片 61"/>
          <p:cNvPicPr>
            <a:picLocks noChangeAspect="1"/>
          </p:cNvPicPr>
          <p:nvPr/>
        </p:nvPicPr>
        <p:blipFill rotWithShape="1">
          <a:blip r:embed="rId1"/>
          <a:srcRect l="11747" t="12945" r="12602"/>
          <a:stretch>
            <a:fillRect/>
          </a:stretch>
        </p:blipFill>
        <p:spPr>
          <a:xfrm>
            <a:off x="4175448" y="4357372"/>
            <a:ext cx="4968552" cy="2508945"/>
          </a:xfrm>
          <a:prstGeom prst="rect">
            <a:avLst/>
          </a:prstGeom>
        </p:spPr>
      </p:pic>
      <p:sp>
        <p:nvSpPr>
          <p:cNvPr id="4" name="文本框 3"/>
          <p:cNvSpPr txBox="1"/>
          <p:nvPr/>
        </p:nvSpPr>
        <p:spPr>
          <a:xfrm>
            <a:off x="667720" y="755993"/>
            <a:ext cx="7808559" cy="584775"/>
          </a:xfrm>
          <a:prstGeom prst="rect">
            <a:avLst/>
          </a:prstGeom>
          <a:noFill/>
        </p:spPr>
        <p:txBody>
          <a:bodyPr wrap="square" rtlCol="0">
            <a:spAutoFit/>
          </a:bodyPr>
          <a:lstStyle/>
          <a:p>
            <a:r>
              <a:rPr lang="zh-CN" altLang="en-US"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rPr>
              <a:t>聚类方法的目的</a:t>
            </a:r>
            <a:endParaRPr lang="zh-CN" altLang="en-US" sz="3200" b="1" dirty="0">
              <a:solidFill>
                <a:schemeClr val="accent1">
                  <a:lumMod val="25000"/>
                </a:schemeClr>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mj-cs"/>
            </a:endParaRPr>
          </a:p>
        </p:txBody>
      </p:sp>
      <p:sp>
        <p:nvSpPr>
          <p:cNvPr id="60" name="文本框 59"/>
          <p:cNvSpPr txBox="1"/>
          <p:nvPr/>
        </p:nvSpPr>
        <p:spPr>
          <a:xfrm>
            <a:off x="874544" y="1530399"/>
            <a:ext cx="7601735" cy="2861310"/>
          </a:xfrm>
          <a:prstGeom prst="rect">
            <a:avLst/>
          </a:prstGeom>
          <a:noFill/>
        </p:spPr>
        <p:txBody>
          <a:bodyPr wrap="square" rtlCol="0">
            <a:spAutoFit/>
          </a:bodyPr>
          <a:lstStyle/>
          <a:p>
            <a:pPr>
              <a:lnSpc>
                <a:spcPct val="150000"/>
              </a:lnSpc>
            </a:pPr>
            <a:r>
              <a:rPr lang="zh-CN" altLang="en-US" sz="2400" b="1" dirty="0">
                <a:latin typeface="黑体" panose="02010609060101010101" pitchFamily="49" charset="-122"/>
                <a:ea typeface="黑体" panose="02010609060101010101" pitchFamily="49" charset="-122"/>
              </a:rPr>
              <a:t>寻找数据中：</a:t>
            </a:r>
            <a:endParaRPr lang="en-US" altLang="zh-CN" sz="2400" b="1" dirty="0">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潜在的自然分组结构</a:t>
            </a:r>
            <a:endParaRPr lang="en-US" altLang="zh-CN" sz="2400" b="1" dirty="0">
              <a:solidFill>
                <a:srgbClr val="FF0000"/>
              </a:solidFill>
              <a:latin typeface="黑体" panose="02010609060101010101" pitchFamily="49" charset="-122"/>
              <a:ea typeface="黑体" panose="02010609060101010101" pitchFamily="49" charset="-122"/>
            </a:endParaRPr>
          </a:p>
          <a:p>
            <a:pPr marL="342900" indent="-342900">
              <a:lnSpc>
                <a:spcPct val="150000"/>
              </a:lnSpc>
              <a:buFont typeface="Wingdings" panose="05000000000000000000" pitchFamily="2" charset="2"/>
              <a:buChar char="Ø"/>
            </a:pPr>
            <a:r>
              <a:rPr lang="zh-CN" altLang="en-US" sz="2400" b="1" dirty="0">
                <a:solidFill>
                  <a:srgbClr val="FF0000"/>
                </a:solidFill>
                <a:latin typeface="黑体" panose="02010609060101010101" pitchFamily="49" charset="-122"/>
                <a:ea typeface="黑体" panose="02010609060101010101" pitchFamily="49" charset="-122"/>
              </a:rPr>
              <a:t>感兴趣的关系</a:t>
            </a:r>
            <a:endParaRPr lang="en-US" altLang="zh-CN" sz="2400" b="1" dirty="0">
              <a:solidFill>
                <a:srgbClr val="FF0000"/>
              </a:solidFill>
              <a:latin typeface="黑体" panose="02010609060101010101" pitchFamily="49" charset="-122"/>
              <a:ea typeface="黑体" panose="02010609060101010101" pitchFamily="49" charset="-122"/>
            </a:endParaRPr>
          </a:p>
          <a:p>
            <a:pPr>
              <a:lnSpc>
                <a:spcPct val="150000"/>
              </a:lnSpc>
            </a:pPr>
            <a:r>
              <a:rPr lang="zh-CN" altLang="en-US" sz="2400" b="1" dirty="0">
                <a:latin typeface="黑体" panose="02010609060101010101" pitchFamily="49" charset="-122"/>
                <a:ea typeface="黑体" panose="02010609060101010101" pitchFamily="49" charset="-122"/>
              </a:rPr>
              <a:t>    聚类可以自动发现分组，有时又称作自动分类，这是聚类分析的突出优点。</a:t>
            </a:r>
            <a:endParaRPr lang="zh-CN" altLang="en-US" sz="2400" b="1"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3886200"/>
          </a:xfrm>
        </p:spPr>
        <p:txBody>
          <a:bodyPr/>
          <a:lstStyle/>
          <a:p>
            <a:pPr marL="0" indent="0">
              <a:lnSpc>
                <a:spcPct val="150000"/>
              </a:lnSpc>
              <a:buNone/>
            </a:pPr>
            <a:r>
              <a:rPr lang="en-US" altLang="zh-CN" sz="2400" b="1" dirty="0"/>
              <a:t>       DBSCAN</a:t>
            </a:r>
            <a:r>
              <a:rPr lang="zh-CN" altLang="en-US" sz="2400" b="1" dirty="0"/>
              <a:t>算法的</a:t>
            </a:r>
            <a:r>
              <a:rPr lang="zh-CN" altLang="en-US" sz="2400" b="1" dirty="0">
                <a:solidFill>
                  <a:srgbClr val="FF0000"/>
                </a:solidFill>
              </a:rPr>
              <a:t>优点</a:t>
            </a:r>
            <a:r>
              <a:rPr lang="zh-CN" altLang="en-US" sz="2400" b="1" dirty="0"/>
              <a:t>是基于密度定义，</a:t>
            </a:r>
            <a:r>
              <a:rPr lang="zh-CN" altLang="en-US" sz="2400" b="1" dirty="0">
                <a:solidFill>
                  <a:srgbClr val="FF0000"/>
                </a:solidFill>
              </a:rPr>
              <a:t>相对抗噪声，能处理任意形状和大小的簇</a:t>
            </a:r>
            <a:r>
              <a:rPr lang="zh-CN" altLang="en-US" sz="2400" b="1" dirty="0"/>
              <a:t>。其</a:t>
            </a:r>
            <a:r>
              <a:rPr lang="zh-CN" altLang="en-US" sz="2400" b="1" dirty="0">
                <a:solidFill>
                  <a:srgbClr val="FF0000"/>
                </a:solidFill>
              </a:rPr>
              <a:t>缺点</a:t>
            </a:r>
            <a:r>
              <a:rPr lang="zh-CN" altLang="en-US" sz="2400" b="1" dirty="0"/>
              <a:t>是</a:t>
            </a:r>
            <a:r>
              <a:rPr lang="zh-CN" altLang="en-US" sz="2400" b="1" dirty="0">
                <a:solidFill>
                  <a:srgbClr val="FF0000"/>
                </a:solidFill>
              </a:rPr>
              <a:t>对参数</a:t>
            </a:r>
            <a:r>
              <a:rPr lang="en-US" altLang="zh-CN" sz="2400" b="1" dirty="0">
                <a:solidFill>
                  <a:srgbClr val="FF0000"/>
                </a:solidFill>
              </a:rPr>
              <a:t>(</a:t>
            </a:r>
            <a:r>
              <a:rPr lang="en-US" altLang="zh-CN" sz="2400" b="1" dirty="0" err="1">
                <a:solidFill>
                  <a:srgbClr val="FF0000"/>
                </a:solidFill>
                <a:latin typeface="+mn-ea"/>
              </a:rPr>
              <a:t>ℇ,</a:t>
            </a:r>
            <a:r>
              <a:rPr lang="en-US" altLang="zh-CN" sz="2400" b="1" i="1" dirty="0" err="1">
                <a:solidFill>
                  <a:srgbClr val="FF0000"/>
                </a:solidFill>
                <a:latin typeface="+mn-ea"/>
              </a:rPr>
              <a:t>MinPts</a:t>
            </a:r>
            <a:r>
              <a:rPr lang="en-US" altLang="zh-CN" sz="2400" b="1" dirty="0">
                <a:solidFill>
                  <a:srgbClr val="FF0000"/>
                </a:solidFill>
              </a:rPr>
              <a:t>)</a:t>
            </a:r>
            <a:r>
              <a:rPr lang="zh-CN" altLang="en-US" sz="2400" b="1" dirty="0">
                <a:solidFill>
                  <a:srgbClr val="FF0000"/>
                </a:solidFill>
              </a:rPr>
              <a:t>敏感</a:t>
            </a:r>
            <a:r>
              <a:rPr lang="zh-CN" altLang="en-US" sz="2400" b="1" dirty="0"/>
              <a:t>，当簇的密度变化太大时，会产生较大误差。</a:t>
            </a:r>
            <a:endParaRPr lang="zh-CN" altLang="en-US" sz="2400" b="1" dirty="0"/>
          </a:p>
        </p:txBody>
      </p:sp>
    </p:spTree>
  </p:cSld>
  <p:clrMapOvr>
    <a:masterClrMapping/>
  </p:clrMapOvr>
  <p:transition>
    <p:push/>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标题 1"/>
          <p:cNvSpPr>
            <a:spLocks noGrp="1"/>
          </p:cNvSpPr>
          <p:nvPr>
            <p:ph type="title"/>
          </p:nvPr>
        </p:nvSpPr>
        <p:spPr/>
        <p:txBody>
          <a:bodyPr/>
          <a:lstStyle/>
          <a:p>
            <a:r>
              <a:rPr lang="en-US" altLang="zh-CN" sz="2800" b="1" dirty="0">
                <a:effectLst>
                  <a:outerShdw blurRad="38100" dist="38100" dir="2700000" algn="tl">
                    <a:srgbClr val="000000">
                      <a:alpha val="43137"/>
                    </a:srgbClr>
                  </a:outerShdw>
                </a:effectLst>
                <a:latin typeface="宋体" panose="02010600030101010101" pitchFamily="2" charset="-122"/>
              </a:rPr>
              <a:t>7.4.3 OPTICS</a:t>
            </a:r>
            <a:r>
              <a:rPr lang="zh-CN" altLang="en-US" sz="2800" b="1" dirty="0">
                <a:effectLst>
                  <a:outerShdw blurRad="38100" dist="38100" dir="2700000" algn="tl">
                    <a:srgbClr val="000000">
                      <a:alpha val="43137"/>
                    </a:srgbClr>
                  </a:outerShdw>
                </a:effectLst>
                <a:latin typeface="宋体" panose="02010600030101010101" pitchFamily="2" charset="-122"/>
              </a:rPr>
              <a:t>算法：通过点排序识别聚类结构</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57200" y="1268412"/>
            <a:ext cx="8435280" cy="5256932"/>
          </a:xfrm>
        </p:spPr>
        <p:txBody>
          <a:bodyPr/>
          <a:lstStyle/>
          <a:p>
            <a:pPr marL="0" indent="0" algn="just">
              <a:lnSpc>
                <a:spcPct val="150000"/>
              </a:lnSpc>
              <a:buClr>
                <a:srgbClr val="00B0F0"/>
              </a:buClr>
              <a:buNone/>
              <a:defRPr/>
            </a:pPr>
            <a:r>
              <a:rPr lang="en-US" altLang="zh-CN" sz="2400" b="1" dirty="0">
                <a:solidFill>
                  <a:srgbClr val="00B0F0"/>
                </a:solidFill>
                <a:effectLst>
                  <a:outerShdw blurRad="38100" dist="38100" dir="2700000" algn="tl">
                    <a:srgbClr val="000000">
                      <a:alpha val="43137"/>
                    </a:srgbClr>
                  </a:outerShdw>
                </a:effectLst>
                <a:latin typeface="+mn-ea"/>
              </a:rPr>
              <a:t>OPTICS</a:t>
            </a:r>
            <a:r>
              <a:rPr lang="zh-CN" altLang="en-US" sz="2400" b="1" dirty="0">
                <a:solidFill>
                  <a:srgbClr val="00B0F0"/>
                </a:solidFill>
                <a:effectLst>
                  <a:outerShdw blurRad="38100" dist="38100" dir="2700000" algn="tl">
                    <a:srgbClr val="000000">
                      <a:alpha val="43137"/>
                    </a:srgbClr>
                  </a:outerShdw>
                </a:effectLst>
                <a:latin typeface="+mn-ea"/>
              </a:rPr>
              <a:t>（</a:t>
            </a:r>
            <a:r>
              <a:rPr lang="en-US" altLang="zh-CN" sz="2400" b="1" dirty="0">
                <a:solidFill>
                  <a:srgbClr val="00B0F0"/>
                </a:solidFill>
                <a:effectLst>
                  <a:outerShdw blurRad="38100" dist="38100" dir="2700000" algn="tl">
                    <a:srgbClr val="000000">
                      <a:alpha val="43137"/>
                    </a:srgbClr>
                  </a:outerShdw>
                </a:effectLst>
                <a:latin typeface="+mn-ea"/>
              </a:rPr>
              <a:t>Ordering Points To Identify the Clustering Structure, OPTICS</a:t>
            </a:r>
            <a:r>
              <a:rPr lang="zh-CN" altLang="en-US" sz="2400" b="1" dirty="0">
                <a:solidFill>
                  <a:srgbClr val="00B0F0"/>
                </a:solidFill>
                <a:effectLst>
                  <a:outerShdw blurRad="38100" dist="38100" dir="2700000" algn="tl">
                    <a:srgbClr val="000000">
                      <a:alpha val="43137"/>
                    </a:srgbClr>
                  </a:outerShdw>
                </a:effectLst>
                <a:latin typeface="+mn-ea"/>
              </a:rPr>
              <a:t>）算法简述</a:t>
            </a:r>
            <a:endParaRPr lang="en-US" altLang="zh-CN" sz="2400" b="1" dirty="0">
              <a:solidFill>
                <a:srgbClr val="00B0F0"/>
              </a:solidFill>
              <a:effectLst>
                <a:outerShdw blurRad="38100" dist="38100" dir="2700000" algn="tl">
                  <a:srgbClr val="000000">
                    <a:alpha val="43137"/>
                  </a:srgbClr>
                </a:outerShdw>
              </a:effectLst>
              <a:latin typeface="+mn-ea"/>
            </a:endParaRPr>
          </a:p>
          <a:p>
            <a:pPr marL="0" indent="0" algn="just">
              <a:lnSpc>
                <a:spcPct val="150000"/>
              </a:lnSpc>
              <a:buNone/>
              <a:defRPr/>
            </a:pPr>
            <a:r>
              <a:rPr lang="en-US" altLang="zh-CN" sz="2400" b="1" dirty="0">
                <a:latin typeface="+mn-ea"/>
              </a:rPr>
              <a:t>    </a:t>
            </a:r>
            <a:r>
              <a:rPr lang="zh-CN" altLang="en-US" sz="2400" b="1" dirty="0">
                <a:latin typeface="+mn-ea"/>
              </a:rPr>
              <a:t>在之前章节中介绍的</a:t>
            </a:r>
            <a:r>
              <a:rPr lang="en-US" altLang="zh-CN" sz="2400" b="1" dirty="0">
                <a:solidFill>
                  <a:srgbClr val="FF0000"/>
                </a:solidFill>
                <a:latin typeface="+mn-ea"/>
              </a:rPr>
              <a:t>DBSCAN</a:t>
            </a:r>
            <a:r>
              <a:rPr lang="zh-CN" altLang="en-US" sz="2400" b="1" dirty="0">
                <a:solidFill>
                  <a:srgbClr val="FF0000"/>
                </a:solidFill>
                <a:latin typeface="+mn-ea"/>
              </a:rPr>
              <a:t>算法</a:t>
            </a:r>
            <a:r>
              <a:rPr lang="zh-CN" altLang="en-US" sz="2400" b="1" dirty="0">
                <a:latin typeface="+mn-ea"/>
              </a:rPr>
              <a:t>聚类的</a:t>
            </a:r>
            <a:r>
              <a:rPr lang="zh-CN" altLang="en-US" sz="2400" b="1" dirty="0">
                <a:solidFill>
                  <a:srgbClr val="FF0000"/>
                </a:solidFill>
                <a:latin typeface="+mn-ea"/>
              </a:rPr>
              <a:t>类簇结果</a:t>
            </a:r>
            <a:r>
              <a:rPr lang="zh-CN" altLang="en-US" sz="2400" b="1" dirty="0">
                <a:latin typeface="+mn-ea"/>
              </a:rPr>
              <a:t>对</a:t>
            </a:r>
            <a:r>
              <a:rPr lang="en-US" altLang="zh-CN" sz="2400" b="1" dirty="0">
                <a:solidFill>
                  <a:srgbClr val="FF0000"/>
                </a:solidFill>
                <a:latin typeface="+mn-ea"/>
              </a:rPr>
              <a:t>ℇ</a:t>
            </a:r>
            <a:r>
              <a:rPr lang="zh-CN" altLang="en-US" sz="2400" b="1" dirty="0">
                <a:latin typeface="+mn-ea"/>
              </a:rPr>
              <a:t> （邻域半径）和</a:t>
            </a:r>
            <a:r>
              <a:rPr lang="en-US" altLang="zh-CN" sz="2400" b="1" i="1" dirty="0" err="1">
                <a:solidFill>
                  <a:srgbClr val="FF0000"/>
                </a:solidFill>
                <a:latin typeface="+mn-ea"/>
              </a:rPr>
              <a:t>MinPts</a:t>
            </a:r>
            <a:r>
              <a:rPr lang="zh-CN" altLang="en-US" sz="2400" b="1" dirty="0">
                <a:latin typeface="+mn-ea"/>
              </a:rPr>
              <a:t>（</a:t>
            </a:r>
            <a:r>
              <a:rPr lang="en-US" altLang="zh-CN" sz="2400" b="1" dirty="0">
                <a:latin typeface="+mn-ea"/>
              </a:rPr>
              <a:t> ℇ</a:t>
            </a:r>
            <a:r>
              <a:rPr lang="zh-CN" altLang="en-US" sz="2400" b="1" dirty="0">
                <a:latin typeface="+mn-ea"/>
              </a:rPr>
              <a:t>邻域最小点数</a:t>
            </a:r>
            <a:r>
              <a:rPr lang="en-US" altLang="zh-CN" sz="2400" b="1" dirty="0">
                <a:latin typeface="+mn-ea"/>
              </a:rPr>
              <a:t>)</a:t>
            </a:r>
            <a:r>
              <a:rPr lang="zh-CN" altLang="en-US" sz="2400" b="1" dirty="0">
                <a:latin typeface="+mn-ea"/>
              </a:rPr>
              <a:t>两个参数的取值</a:t>
            </a:r>
            <a:r>
              <a:rPr lang="zh-CN" altLang="en-US" sz="2400" b="1" dirty="0">
                <a:solidFill>
                  <a:srgbClr val="FF0000"/>
                </a:solidFill>
                <a:latin typeface="+mn-ea"/>
              </a:rPr>
              <a:t>非常敏感</a:t>
            </a:r>
            <a:r>
              <a:rPr lang="zh-CN" altLang="en-US" sz="2400" b="1" dirty="0">
                <a:latin typeface="+mn-ea"/>
              </a:rPr>
              <a:t>，不同的取值将产生不同的聚类结果。</a:t>
            </a:r>
            <a:endParaRPr lang="zh-CN" altLang="en-US" sz="2400" b="1" dirty="0">
              <a:latin typeface="+mn-ea"/>
            </a:endParaRPr>
          </a:p>
          <a:p>
            <a:pPr marL="0" indent="0" algn="just">
              <a:lnSpc>
                <a:spcPct val="150000"/>
              </a:lnSpc>
              <a:buFont typeface="Wingdings" panose="05000000000000000000" pitchFamily="2" charset="2"/>
              <a:buNone/>
              <a:defRPr/>
            </a:pPr>
            <a:r>
              <a:rPr lang="en-US" altLang="zh-CN" sz="2400" b="1" dirty="0">
                <a:latin typeface="+mn-ea"/>
              </a:rPr>
              <a:t>    </a:t>
            </a:r>
            <a:r>
              <a:rPr lang="zh-CN" altLang="en-US" sz="2400" b="1" dirty="0">
                <a:latin typeface="+mn-ea"/>
              </a:rPr>
              <a:t>为了克服</a:t>
            </a:r>
            <a:r>
              <a:rPr lang="en-US" altLang="zh-CN" sz="2400" b="1" dirty="0">
                <a:latin typeface="+mn-ea"/>
              </a:rPr>
              <a:t>DBSCAN</a:t>
            </a:r>
            <a:r>
              <a:rPr lang="zh-CN" altLang="en-US" sz="2400" b="1" dirty="0">
                <a:latin typeface="+mn-ea"/>
              </a:rPr>
              <a:t>算法这一缺点，提出</a:t>
            </a:r>
            <a:r>
              <a:rPr lang="en-US" altLang="zh-CN" sz="2400" b="1" dirty="0">
                <a:solidFill>
                  <a:srgbClr val="FF0000"/>
                </a:solidFill>
                <a:latin typeface="+mn-ea"/>
              </a:rPr>
              <a:t>OPTICS</a:t>
            </a:r>
            <a:r>
              <a:rPr lang="zh-CN" altLang="en-US" sz="2400" b="1" dirty="0">
                <a:solidFill>
                  <a:srgbClr val="FF0000"/>
                </a:solidFill>
                <a:latin typeface="+mn-ea"/>
              </a:rPr>
              <a:t>算法</a:t>
            </a:r>
            <a:r>
              <a:rPr lang="zh-CN" altLang="en-US" sz="2400" b="1" dirty="0">
                <a:latin typeface="+mn-ea"/>
              </a:rPr>
              <a:t>。</a:t>
            </a:r>
            <a:r>
              <a:rPr lang="en-US" altLang="zh-CN" sz="2400" b="1" dirty="0">
                <a:latin typeface="+mn-ea"/>
              </a:rPr>
              <a:t>OPTICS</a:t>
            </a:r>
            <a:r>
              <a:rPr lang="zh-CN" altLang="en-US" sz="2400" b="1" dirty="0">
                <a:latin typeface="+mn-ea"/>
              </a:rPr>
              <a:t>为聚类分析</a:t>
            </a:r>
            <a:r>
              <a:rPr lang="zh-CN" altLang="en-US" sz="2400" b="1" dirty="0">
                <a:solidFill>
                  <a:srgbClr val="FF0000"/>
                </a:solidFill>
                <a:latin typeface="+mn-ea"/>
              </a:rPr>
              <a:t>生成一个增广的簇排序</a:t>
            </a:r>
            <a:r>
              <a:rPr lang="zh-CN" altLang="en-US" sz="2400" b="1" dirty="0">
                <a:latin typeface="+mn-ea"/>
              </a:rPr>
              <a:t>，这个排序代表了</a:t>
            </a:r>
            <a:r>
              <a:rPr lang="zh-CN" altLang="en-US" sz="2400" b="1" dirty="0">
                <a:solidFill>
                  <a:srgbClr val="FF0000"/>
                </a:solidFill>
                <a:latin typeface="+mn-ea"/>
              </a:rPr>
              <a:t>各样本点基于密度的聚类结构</a:t>
            </a:r>
            <a:r>
              <a:rPr lang="zh-CN" altLang="en-US" sz="2400" b="1" dirty="0">
                <a:latin typeface="+mn-ea"/>
              </a:rPr>
              <a:t>，从这个排序中可以得到基于任何参数</a:t>
            </a:r>
            <a:r>
              <a:rPr lang="en-US" altLang="zh-CN" sz="2400" b="1" dirty="0">
                <a:latin typeface="+mn-ea"/>
              </a:rPr>
              <a:t>ℇ</a:t>
            </a:r>
            <a:r>
              <a:rPr lang="zh-CN" altLang="en-US" sz="2400" b="1" dirty="0">
                <a:latin typeface="+mn-ea"/>
              </a:rPr>
              <a:t>和</a:t>
            </a:r>
            <a:r>
              <a:rPr lang="en-US" altLang="zh-CN" sz="2400" b="1" i="1" dirty="0" err="1">
                <a:latin typeface="+mn-ea"/>
              </a:rPr>
              <a:t>MinPts</a:t>
            </a:r>
            <a:r>
              <a:rPr lang="zh-CN" altLang="en-US" sz="2400" b="1" dirty="0">
                <a:latin typeface="+mn-ea"/>
              </a:rPr>
              <a:t>的</a:t>
            </a:r>
            <a:r>
              <a:rPr lang="en-US" altLang="zh-CN" sz="2400" b="1" dirty="0">
                <a:latin typeface="+mn-ea"/>
              </a:rPr>
              <a:t>DBSCAN</a:t>
            </a:r>
            <a:r>
              <a:rPr lang="zh-CN" altLang="en-US" sz="2400" b="1" dirty="0">
                <a:latin typeface="+mn-ea"/>
              </a:rPr>
              <a:t>算法的聚类结果。 </a:t>
            </a:r>
            <a:endParaRPr lang="zh-CN" altLang="en-US" sz="2400" b="1" dirty="0">
              <a:latin typeface="+mn-ea"/>
            </a:endParaRPr>
          </a:p>
          <a:p>
            <a:pPr marL="0" indent="0" algn="just">
              <a:lnSpc>
                <a:spcPct val="150000"/>
              </a:lnSpc>
              <a:buFont typeface="Wingdings" panose="05000000000000000000" pitchFamily="2" charset="2"/>
              <a:buNone/>
              <a:defRPr/>
            </a:pPr>
            <a:endParaRPr lang="zh-CN" altLang="en-US" sz="2400" b="1" dirty="0">
              <a:latin typeface="+mn-ea"/>
            </a:endParaRPr>
          </a:p>
          <a:p>
            <a:pPr marL="0" indent="0" algn="just">
              <a:buFont typeface="Wingdings" panose="05000000000000000000" pitchFamily="2" charset="2"/>
              <a:buNone/>
              <a:defRPr/>
            </a:pPr>
            <a:endParaRPr lang="zh-CN" altLang="en-US" sz="2400" b="1" dirty="0">
              <a:latin typeface="+mn-ea"/>
            </a:endParaRPr>
          </a:p>
        </p:txBody>
      </p:sp>
    </p:spTree>
  </p:cSld>
  <p:clrMapOvr>
    <a:masterClrMapping/>
  </p:clrMapOvr>
  <p:transition>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4380" y="620688"/>
            <a:ext cx="8229600" cy="1080120"/>
          </a:xfrm>
        </p:spPr>
        <p:txBody>
          <a:bodyPr/>
          <a:lstStyle/>
          <a:p>
            <a:r>
              <a:rPr lang="zh-CN" altLang="en-US"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算法：</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OPTICS</a:t>
            </a:r>
            <a:r>
              <a:rPr lang="zh-CN" altLang="en-US"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算法</a:t>
            </a:r>
            <a:b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br>
            <a:r>
              <a:rPr lang="zh-CN" altLang="en-US"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输入：数据集</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D, </a:t>
            </a:r>
            <a:r>
              <a:rPr lang="zh-CN" altLang="en-US"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邻域半径</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ℇ</a:t>
            </a:r>
            <a:r>
              <a:rPr lang="zh-CN" altLang="en-US"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a:t>
            </a:r>
            <a:r>
              <a:rPr lang="en-US" altLang="zh-CN" sz="2000" b="1" i="1" dirty="0" err="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MinPts</a:t>
            </a:r>
            <a:br>
              <a:rPr lang="en-US" altLang="zh-CN" sz="2000" b="1" i="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br>
            <a:r>
              <a:rPr lang="zh-CN" altLang="en-US"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输出：按可达距离排序的数据集</a:t>
            </a:r>
            <a:endParaRPr lang="zh-CN" altLang="en-US" sz="2000" b="1" dirty="0">
              <a:effectLst>
                <a:outerShdw blurRad="38100" dist="38100" dir="2700000" algn="tl">
                  <a:srgbClr val="000000">
                    <a:alpha val="43137"/>
                  </a:srgbClr>
                </a:outerShdw>
              </a:effectLst>
              <a:latin typeface="+mn-ea"/>
              <a:ea typeface="+mn-ea"/>
            </a:endParaRPr>
          </a:p>
        </p:txBody>
      </p:sp>
      <p:sp>
        <p:nvSpPr>
          <p:cNvPr id="3" name="内容占位符 2"/>
          <p:cNvSpPr>
            <a:spLocks noGrp="1"/>
          </p:cNvSpPr>
          <p:nvPr>
            <p:ph idx="1"/>
          </p:nvPr>
        </p:nvSpPr>
        <p:spPr>
          <a:xfrm>
            <a:off x="424948" y="1700808"/>
            <a:ext cx="8611548" cy="4608512"/>
          </a:xfrm>
        </p:spPr>
        <p:txBody>
          <a:bodyPr/>
          <a:lstStyle/>
          <a:p>
            <a:pPr marL="0" indent="0" algn="just">
              <a:buNone/>
            </a:pPr>
            <a:r>
              <a:rPr lang="zh-CN" altLang="en-US" sz="1800" b="1" dirty="0">
                <a:solidFill>
                  <a:schemeClr val="accent5">
                    <a:lumMod val="25000"/>
                  </a:schemeClr>
                </a:solidFill>
              </a:rPr>
              <a:t>方法：</a:t>
            </a:r>
            <a:endParaRPr lang="zh-CN" altLang="en-US" sz="1800" b="1" dirty="0">
              <a:solidFill>
                <a:schemeClr val="accent5">
                  <a:lumMod val="25000"/>
                </a:schemeClr>
              </a:solidFill>
            </a:endParaRPr>
          </a:p>
          <a:p>
            <a:pPr marL="0" indent="0" algn="just">
              <a:buClrTx/>
              <a:buNone/>
            </a:pPr>
            <a:r>
              <a:rPr lang="en-US" altLang="zh-CN" sz="1800" b="1" dirty="0">
                <a:solidFill>
                  <a:schemeClr val="accent5">
                    <a:lumMod val="25000"/>
                  </a:schemeClr>
                </a:solidFill>
              </a:rPr>
              <a:t>(1)</a:t>
            </a:r>
            <a:r>
              <a:rPr lang="zh-CN" altLang="en-US" sz="1800" b="1" dirty="0">
                <a:solidFill>
                  <a:schemeClr val="accent5">
                    <a:lumMod val="25000"/>
                  </a:schemeClr>
                </a:solidFill>
              </a:rPr>
              <a:t>建立两个队列：有序队列（核心点及该核心点的直接密度可达点，并按可达距离升序排列），结果队列（存储点的输出次序）；</a:t>
            </a:r>
            <a:endParaRPr lang="zh-CN" altLang="en-US" sz="1800" b="1" dirty="0">
              <a:solidFill>
                <a:schemeClr val="accent5">
                  <a:lumMod val="25000"/>
                </a:schemeClr>
              </a:solidFill>
            </a:endParaRPr>
          </a:p>
          <a:p>
            <a:pPr marL="0" indent="0" algn="just">
              <a:buClrTx/>
              <a:buNone/>
            </a:pPr>
            <a:r>
              <a:rPr lang="en-US" altLang="zh-CN" sz="1800" b="1" dirty="0">
                <a:solidFill>
                  <a:schemeClr val="accent5">
                    <a:lumMod val="25000"/>
                  </a:schemeClr>
                </a:solidFill>
              </a:rPr>
              <a:t>(2)</a:t>
            </a:r>
            <a:r>
              <a:rPr lang="zh-CN" altLang="en-US" sz="1800" b="1" dirty="0">
                <a:solidFill>
                  <a:schemeClr val="accent5">
                    <a:lumMod val="25000"/>
                  </a:schemeClr>
                </a:solidFill>
              </a:rPr>
              <a:t>如果数据集</a:t>
            </a:r>
            <a:r>
              <a:rPr lang="en-US" altLang="zh-CN" sz="1800" b="1" dirty="0">
                <a:solidFill>
                  <a:schemeClr val="accent5">
                    <a:lumMod val="25000"/>
                  </a:schemeClr>
                </a:solidFill>
              </a:rPr>
              <a:t>D</a:t>
            </a:r>
            <a:r>
              <a:rPr lang="zh-CN" altLang="en-US" sz="1800" b="1" dirty="0">
                <a:solidFill>
                  <a:schemeClr val="accent5">
                    <a:lumMod val="25000"/>
                  </a:schemeClr>
                </a:solidFill>
              </a:rPr>
              <a:t>中所有点都处理完毕，算法结束。否则，从</a:t>
            </a:r>
            <a:r>
              <a:rPr lang="en-US" altLang="zh-CN" sz="1800" b="1" dirty="0">
                <a:solidFill>
                  <a:schemeClr val="accent5">
                    <a:lumMod val="25000"/>
                  </a:schemeClr>
                </a:solidFill>
              </a:rPr>
              <a:t>D</a:t>
            </a:r>
            <a:r>
              <a:rPr lang="zh-CN" altLang="en-US" sz="1800" b="1" dirty="0">
                <a:solidFill>
                  <a:schemeClr val="accent5">
                    <a:lumMod val="25000"/>
                  </a:schemeClr>
                </a:solidFill>
              </a:rPr>
              <a:t>中选取一个未处理（即不在结果队列中）且为核心对象的点，将该点的所有直接密度可达点放入有序队列，并按可达距离升序排列。</a:t>
            </a:r>
            <a:endParaRPr lang="zh-CN" altLang="en-US" sz="1800" b="1" dirty="0">
              <a:solidFill>
                <a:schemeClr val="accent5">
                  <a:lumMod val="25000"/>
                </a:schemeClr>
              </a:solidFill>
            </a:endParaRPr>
          </a:p>
          <a:p>
            <a:pPr marL="0" indent="0" algn="just">
              <a:buClrTx/>
              <a:buNone/>
            </a:pPr>
            <a:r>
              <a:rPr lang="en-US" altLang="zh-CN" sz="1800" b="1" dirty="0">
                <a:solidFill>
                  <a:schemeClr val="accent5">
                    <a:lumMod val="25000"/>
                  </a:schemeClr>
                </a:solidFill>
              </a:rPr>
              <a:t>(3)</a:t>
            </a:r>
            <a:r>
              <a:rPr lang="zh-CN" altLang="en-US" sz="1800" b="1" dirty="0">
                <a:solidFill>
                  <a:schemeClr val="accent5">
                    <a:lumMod val="25000"/>
                  </a:schemeClr>
                </a:solidFill>
              </a:rPr>
              <a:t>如果有序序列为空，则回到步骤</a:t>
            </a:r>
            <a:r>
              <a:rPr lang="en-US" altLang="zh-CN" sz="1800" b="1" dirty="0">
                <a:solidFill>
                  <a:schemeClr val="accent5">
                    <a:lumMod val="25000"/>
                  </a:schemeClr>
                </a:solidFill>
              </a:rPr>
              <a:t>(2)</a:t>
            </a:r>
            <a:r>
              <a:rPr lang="zh-CN" altLang="en-US" sz="1800" b="1" dirty="0">
                <a:solidFill>
                  <a:schemeClr val="accent5">
                    <a:lumMod val="25000"/>
                  </a:schemeClr>
                </a:solidFill>
              </a:rPr>
              <a:t>，否则从有序队列中取出第一个点（即可达距离最小的点）；</a:t>
            </a:r>
            <a:endParaRPr lang="zh-CN" altLang="en-US" sz="1800" b="1" dirty="0">
              <a:solidFill>
                <a:schemeClr val="accent5">
                  <a:lumMod val="25000"/>
                </a:schemeClr>
              </a:solidFill>
            </a:endParaRPr>
          </a:p>
          <a:p>
            <a:pPr marL="0" indent="0" algn="just">
              <a:buNone/>
            </a:pPr>
            <a:r>
              <a:rPr lang="en-US" altLang="zh-CN" sz="1800" b="1" dirty="0">
                <a:solidFill>
                  <a:schemeClr val="accent5">
                    <a:lumMod val="25000"/>
                  </a:schemeClr>
                </a:solidFill>
              </a:rPr>
              <a:t>       1)</a:t>
            </a:r>
            <a:r>
              <a:rPr lang="zh-CN" altLang="en-US" sz="1800" b="1" dirty="0">
                <a:solidFill>
                  <a:schemeClr val="accent5">
                    <a:lumMod val="25000"/>
                  </a:schemeClr>
                </a:solidFill>
              </a:rPr>
              <a:t>判断该点是否为核心点，不是则回到步骤</a:t>
            </a:r>
            <a:r>
              <a:rPr lang="en-US" altLang="zh-CN" sz="1800" b="1" dirty="0">
                <a:solidFill>
                  <a:schemeClr val="accent5">
                    <a:lumMod val="25000"/>
                  </a:schemeClr>
                </a:solidFill>
              </a:rPr>
              <a:t>(3)</a:t>
            </a:r>
            <a:r>
              <a:rPr lang="zh-CN" altLang="en-US" sz="1800" b="1" dirty="0">
                <a:solidFill>
                  <a:schemeClr val="accent5">
                    <a:lumMod val="25000"/>
                  </a:schemeClr>
                </a:solidFill>
              </a:rPr>
              <a:t>，是的话则将该点存入结果队列，如果该点不在结果队列；</a:t>
            </a:r>
            <a:endParaRPr lang="en-US" altLang="zh-CN" sz="1800" b="1" dirty="0">
              <a:solidFill>
                <a:schemeClr val="accent5">
                  <a:lumMod val="25000"/>
                </a:schemeClr>
              </a:solidFill>
            </a:endParaRPr>
          </a:p>
          <a:p>
            <a:pPr marL="0" indent="0" algn="just">
              <a:buNone/>
            </a:pPr>
            <a:r>
              <a:rPr lang="en-US" altLang="zh-CN" sz="1800" b="1" dirty="0">
                <a:solidFill>
                  <a:schemeClr val="accent5">
                    <a:lumMod val="25000"/>
                  </a:schemeClr>
                </a:solidFill>
              </a:rPr>
              <a:t>       2)</a:t>
            </a:r>
            <a:r>
              <a:rPr lang="zh-CN" altLang="en-US" sz="1800" b="1" dirty="0">
                <a:solidFill>
                  <a:schemeClr val="accent5">
                    <a:lumMod val="25000"/>
                  </a:schemeClr>
                </a:solidFill>
              </a:rPr>
              <a:t>该点是核心点，找到其所有直接密度可达点，并将这些点放入有序队列，且将有序队列中的点按照可达距离重新排序，若该点已经在有序队列中且新的可达距离较小，则更新该点的可达距离。</a:t>
            </a:r>
            <a:endParaRPr lang="en-US" altLang="zh-CN" sz="1800" b="1" dirty="0">
              <a:solidFill>
                <a:schemeClr val="accent5">
                  <a:lumMod val="25000"/>
                </a:schemeClr>
              </a:solidFill>
            </a:endParaRPr>
          </a:p>
          <a:p>
            <a:pPr marL="0" indent="0" algn="just">
              <a:buNone/>
            </a:pPr>
            <a:r>
              <a:rPr lang="en-US" altLang="zh-CN" sz="1800" b="1" dirty="0">
                <a:solidFill>
                  <a:schemeClr val="accent5">
                    <a:lumMod val="25000"/>
                  </a:schemeClr>
                </a:solidFill>
              </a:rPr>
              <a:t>       3) </a:t>
            </a:r>
            <a:r>
              <a:rPr lang="zh-CN" altLang="en-US" sz="1800" b="1" dirty="0">
                <a:solidFill>
                  <a:schemeClr val="accent5">
                    <a:lumMod val="25000"/>
                  </a:schemeClr>
                </a:solidFill>
              </a:rPr>
              <a:t>重复步骤（</a:t>
            </a:r>
            <a:r>
              <a:rPr lang="en-US" altLang="zh-CN" sz="1800" b="1" dirty="0">
                <a:solidFill>
                  <a:schemeClr val="accent5">
                    <a:lumMod val="25000"/>
                  </a:schemeClr>
                </a:solidFill>
              </a:rPr>
              <a:t>3</a:t>
            </a:r>
            <a:r>
              <a:rPr lang="zh-CN" altLang="en-US" sz="1800" b="1" dirty="0">
                <a:solidFill>
                  <a:schemeClr val="accent5">
                    <a:lumMod val="25000"/>
                  </a:schemeClr>
                </a:solidFill>
              </a:rPr>
              <a:t>），直至有序队列为空。</a:t>
            </a:r>
            <a:endParaRPr lang="zh-CN" altLang="en-US" sz="1800" b="1" dirty="0">
              <a:solidFill>
                <a:schemeClr val="accent5">
                  <a:lumMod val="25000"/>
                </a:schemeClr>
              </a:solidFill>
            </a:endParaRPr>
          </a:p>
          <a:p>
            <a:pPr marL="0" indent="0" algn="just">
              <a:buClr>
                <a:schemeClr val="tx1"/>
              </a:buClr>
              <a:buNone/>
            </a:pPr>
            <a:r>
              <a:rPr lang="en-US" altLang="zh-CN" sz="1800" b="1" dirty="0">
                <a:solidFill>
                  <a:schemeClr val="accent5">
                    <a:lumMod val="25000"/>
                  </a:schemeClr>
                </a:solidFill>
              </a:rPr>
              <a:t>(4)</a:t>
            </a:r>
            <a:r>
              <a:rPr lang="zh-CN" altLang="en-US" sz="1800" b="1" dirty="0">
                <a:solidFill>
                  <a:schemeClr val="accent5">
                    <a:lumMod val="25000"/>
                  </a:schemeClr>
                </a:solidFill>
              </a:rPr>
              <a:t>算法结束。</a:t>
            </a:r>
            <a:endParaRPr lang="zh-CN" altLang="en-US" sz="1800" b="1" dirty="0">
              <a:solidFill>
                <a:schemeClr val="accent5">
                  <a:lumMod val="25000"/>
                </a:schemeClr>
              </a:solidFill>
            </a:endParaRPr>
          </a:p>
          <a:p>
            <a:pPr marL="0" indent="0" algn="just">
              <a:buNone/>
            </a:pPr>
            <a:endParaRPr lang="zh-CN" altLang="en-US" sz="1800" b="1" dirty="0">
              <a:solidFill>
                <a:schemeClr val="accent5">
                  <a:lumMod val="25000"/>
                </a:schemeClr>
              </a:solidFill>
            </a:endParaRPr>
          </a:p>
        </p:txBody>
      </p:sp>
    </p:spTree>
  </p:cSld>
  <p:clrMapOvr>
    <a:masterClrMapping/>
  </p:clrMapOvr>
  <p:transition>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83568" y="836712"/>
            <a:ext cx="7926461" cy="4536504"/>
          </a:xfrm>
        </p:spPr>
        <p:txBody>
          <a:bodyPr/>
          <a:lstStyle/>
          <a:p>
            <a:pPr marL="0" indent="0">
              <a:lnSpc>
                <a:spcPts val="4000"/>
              </a:lnSpc>
              <a:spcBef>
                <a:spcPct val="0"/>
              </a:spcBef>
              <a:buClr>
                <a:srgbClr val="00B0F0"/>
              </a:buClr>
              <a:buNone/>
            </a:pPr>
            <a:r>
              <a:rPr lang="en-US" altLang="zh-CN" sz="2400" b="1" dirty="0">
                <a:solidFill>
                  <a:srgbClr val="00B0F0"/>
                </a:solidFill>
                <a:effectLst>
                  <a:outerShdw blurRad="38100" dist="38100" dir="2700000" algn="tl">
                    <a:srgbClr val="000000">
                      <a:alpha val="43137"/>
                    </a:srgbClr>
                  </a:outerShdw>
                </a:effectLst>
                <a:latin typeface="+mn-ea"/>
              </a:rPr>
              <a:t>OPTICS</a:t>
            </a:r>
            <a:r>
              <a:rPr lang="zh-CN" altLang="en-US" sz="2400" b="1" dirty="0">
                <a:solidFill>
                  <a:srgbClr val="00B0F0"/>
                </a:solidFill>
                <a:effectLst>
                  <a:outerShdw blurRad="38100" dist="38100" dir="2700000" algn="tl">
                    <a:srgbClr val="000000">
                      <a:alpha val="43137"/>
                    </a:srgbClr>
                  </a:outerShdw>
                </a:effectLst>
                <a:latin typeface="+mn-ea"/>
              </a:rPr>
              <a:t>两个概念：</a:t>
            </a:r>
            <a:endParaRPr lang="zh-CN" altLang="en-US" sz="2400" b="1" dirty="0">
              <a:solidFill>
                <a:srgbClr val="00B0F0"/>
              </a:solidFill>
              <a:effectLst>
                <a:outerShdw blurRad="38100" dist="38100" dir="2700000" algn="tl">
                  <a:srgbClr val="000000">
                    <a:alpha val="43137"/>
                  </a:srgbClr>
                </a:outerShdw>
              </a:effectLst>
              <a:latin typeface="+mn-ea"/>
            </a:endParaRPr>
          </a:p>
          <a:p>
            <a:pPr marL="0" indent="0" eaLnBrk="1" hangingPunct="1">
              <a:lnSpc>
                <a:spcPts val="4000"/>
              </a:lnSpc>
              <a:spcBef>
                <a:spcPct val="0"/>
              </a:spcBef>
              <a:buClrTx/>
              <a:buSzTx/>
              <a:buNone/>
            </a:pPr>
            <a:r>
              <a:rPr lang="zh-CN" altLang="en-US" sz="2400" b="1" dirty="0">
                <a:solidFill>
                  <a:srgbClr val="FF0000"/>
                </a:solidFill>
                <a:latin typeface="微软雅黑" panose="020B0503020204020204" pitchFamily="34" charset="-122"/>
              </a:rPr>
              <a:t>核心距离：</a:t>
            </a:r>
            <a:endParaRPr lang="en-US" altLang="zh-CN" sz="2400" b="1" dirty="0">
              <a:solidFill>
                <a:srgbClr val="FF0000"/>
              </a:solidFill>
              <a:latin typeface="微软雅黑" panose="020B0503020204020204" pitchFamily="34" charset="-122"/>
            </a:endParaRPr>
          </a:p>
          <a:p>
            <a:pPr marL="0" indent="0" eaLnBrk="1" hangingPunct="1">
              <a:spcBef>
                <a:spcPct val="0"/>
              </a:spcBef>
              <a:buClrTx/>
              <a:buSzTx/>
              <a:buFont typeface="Wingdings" panose="05000000000000000000" pitchFamily="2" charset="2"/>
              <a:buNone/>
            </a:pPr>
            <a:r>
              <a:rPr lang="en-US" altLang="zh-CN" sz="2400" b="1" dirty="0">
                <a:latin typeface="微软雅黑" panose="020B0503020204020204" pitchFamily="34" charset="-122"/>
              </a:rPr>
              <a:t>       </a:t>
            </a:r>
            <a:r>
              <a:rPr lang="zh-CN" altLang="en-US" sz="2400" b="1" dirty="0">
                <a:latin typeface="宋体" panose="02010600030101010101" pitchFamily="2" charset="-122"/>
              </a:rPr>
              <a:t>对象</a:t>
            </a:r>
            <a:r>
              <a:rPr lang="en-US" altLang="zh-CN" sz="2400" b="1" dirty="0">
                <a:latin typeface="宋体" panose="02010600030101010101" pitchFamily="2" charset="-122"/>
              </a:rPr>
              <a:t>p</a:t>
            </a:r>
            <a:r>
              <a:rPr lang="zh-CN" altLang="en-US" sz="2400" b="1" dirty="0">
                <a:latin typeface="宋体" panose="02010600030101010101" pitchFamily="2" charset="-122"/>
              </a:rPr>
              <a:t>的核心距离是指是</a:t>
            </a:r>
            <a:r>
              <a:rPr lang="en-US" altLang="zh-CN" sz="2400" b="1" dirty="0">
                <a:latin typeface="宋体" panose="02010600030101010101" pitchFamily="2" charset="-122"/>
              </a:rPr>
              <a:t>p</a:t>
            </a:r>
            <a:r>
              <a:rPr lang="zh-CN" altLang="en-US" sz="2400" b="1" dirty="0">
                <a:latin typeface="宋体" panose="02010600030101010101" pitchFamily="2" charset="-122"/>
              </a:rPr>
              <a:t>成为核心对象的最小</a:t>
            </a:r>
            <a:r>
              <a:rPr lang="en-US" altLang="zh-CN" sz="2400" b="1" dirty="0">
                <a:latin typeface="Cambria Math" panose="02040503050406030204" pitchFamily="18" charset="0"/>
              </a:rPr>
              <a:t>ɛ’</a:t>
            </a:r>
            <a:r>
              <a:rPr lang="zh-CN" altLang="en-US" sz="2400" b="1" dirty="0">
                <a:latin typeface="宋体" panose="02010600030101010101" pitchFamily="2" charset="-122"/>
              </a:rPr>
              <a:t>邻域。如果</a:t>
            </a:r>
            <a:r>
              <a:rPr lang="en-US" altLang="zh-CN" sz="2400" b="1" dirty="0">
                <a:latin typeface="宋体" panose="02010600030101010101" pitchFamily="2" charset="-122"/>
              </a:rPr>
              <a:t>p</a:t>
            </a:r>
            <a:r>
              <a:rPr lang="zh-CN" altLang="en-US" sz="2400" b="1" dirty="0">
                <a:latin typeface="宋体" panose="02010600030101010101" pitchFamily="2" charset="-122"/>
              </a:rPr>
              <a:t>不是核心对象，那么</a:t>
            </a:r>
            <a:r>
              <a:rPr lang="en-US" altLang="zh-CN" sz="2400" b="1" dirty="0">
                <a:latin typeface="宋体" panose="02010600030101010101" pitchFamily="2" charset="-122"/>
              </a:rPr>
              <a:t>p</a:t>
            </a:r>
            <a:r>
              <a:rPr lang="zh-CN" altLang="en-US" sz="2400" b="1" dirty="0">
                <a:latin typeface="宋体" panose="02010600030101010101" pitchFamily="2" charset="-122"/>
              </a:rPr>
              <a:t>的核心距离没有任何意义。</a:t>
            </a:r>
            <a:endParaRPr lang="zh-CN" altLang="en-US" sz="2400" b="1" dirty="0">
              <a:latin typeface="宋体" panose="02010600030101010101" pitchFamily="2" charset="-122"/>
            </a:endParaRPr>
          </a:p>
          <a:p>
            <a:pPr marL="0" indent="0">
              <a:lnSpc>
                <a:spcPct val="150000"/>
              </a:lnSpc>
              <a:spcBef>
                <a:spcPts val="1200"/>
              </a:spcBef>
              <a:buClr>
                <a:srgbClr val="FF0000"/>
              </a:buClr>
              <a:buNone/>
            </a:pPr>
            <a:r>
              <a:rPr lang="zh-CN" altLang="en-US" sz="2400" b="1" dirty="0">
                <a:solidFill>
                  <a:srgbClr val="FF0000"/>
                </a:solidFill>
                <a:latin typeface="微软雅黑" panose="020B0503020204020204" pitchFamily="34" charset="-122"/>
              </a:rPr>
              <a:t>可达距离：</a:t>
            </a:r>
            <a:endParaRPr lang="en-US" altLang="zh-CN" sz="2400" b="1" dirty="0">
              <a:solidFill>
                <a:srgbClr val="FF0000"/>
              </a:solidFill>
              <a:latin typeface="微软雅黑" panose="020B0503020204020204" pitchFamily="34" charset="-122"/>
            </a:endParaRPr>
          </a:p>
          <a:p>
            <a:pPr marL="0" indent="0">
              <a:lnSpc>
                <a:spcPct val="150000"/>
              </a:lnSpc>
              <a:spcBef>
                <a:spcPct val="0"/>
              </a:spcBef>
              <a:buFont typeface="Wingdings" panose="05000000000000000000" pitchFamily="2" charset="2"/>
              <a:buNone/>
            </a:pPr>
            <a:r>
              <a:rPr lang="en-US" altLang="zh-CN" sz="2400" b="1" dirty="0">
                <a:latin typeface="微软雅黑" panose="020B0503020204020204" pitchFamily="34" charset="-122"/>
              </a:rPr>
              <a:t>        </a:t>
            </a:r>
            <a:r>
              <a:rPr lang="zh-CN" altLang="en-US" sz="2400" b="1" dirty="0">
                <a:latin typeface="宋体" panose="02010600030101010101" pitchFamily="2" charset="-122"/>
              </a:rPr>
              <a:t>对象</a:t>
            </a:r>
            <a:r>
              <a:rPr lang="en-US" altLang="zh-CN" sz="2400" b="1" dirty="0">
                <a:latin typeface="宋体" panose="02010600030101010101" pitchFamily="2" charset="-122"/>
              </a:rPr>
              <a:t>q</a:t>
            </a:r>
            <a:r>
              <a:rPr lang="zh-CN" altLang="en-US" sz="2400" b="1" dirty="0">
                <a:latin typeface="宋体" panose="02010600030101010101" pitchFamily="2" charset="-122"/>
              </a:rPr>
              <a:t>到对象</a:t>
            </a:r>
            <a:r>
              <a:rPr lang="en-US" altLang="zh-CN" sz="2400" b="1" dirty="0">
                <a:latin typeface="宋体" panose="02010600030101010101" pitchFamily="2" charset="-122"/>
              </a:rPr>
              <a:t>p</a:t>
            </a:r>
            <a:r>
              <a:rPr lang="zh-CN" altLang="en-US" sz="2400" b="1" dirty="0">
                <a:latin typeface="宋体" panose="02010600030101010101" pitchFamily="2" charset="-122"/>
              </a:rPr>
              <a:t>的可达距离是指</a:t>
            </a:r>
            <a:r>
              <a:rPr lang="en-US" altLang="zh-CN" sz="2400" b="1" dirty="0">
                <a:latin typeface="宋体" panose="02010600030101010101" pitchFamily="2" charset="-122"/>
              </a:rPr>
              <a:t>p</a:t>
            </a:r>
            <a:r>
              <a:rPr lang="zh-CN" altLang="en-US" sz="2400" b="1" dirty="0">
                <a:latin typeface="宋体" panose="02010600030101010101" pitchFamily="2" charset="-122"/>
              </a:rPr>
              <a:t>的核心距离和</a:t>
            </a:r>
            <a:r>
              <a:rPr lang="en-US" altLang="zh-CN" sz="2400" b="1" dirty="0">
                <a:latin typeface="宋体" panose="02010600030101010101" pitchFamily="2" charset="-122"/>
              </a:rPr>
              <a:t>p</a:t>
            </a:r>
            <a:r>
              <a:rPr lang="zh-CN" altLang="en-US" sz="2400" b="1" dirty="0">
                <a:latin typeface="宋体" panose="02010600030101010101" pitchFamily="2" charset="-122"/>
              </a:rPr>
              <a:t>与</a:t>
            </a:r>
            <a:r>
              <a:rPr lang="en-US" altLang="zh-CN" sz="2400" b="1" dirty="0">
                <a:latin typeface="宋体" panose="02010600030101010101" pitchFamily="2" charset="-122"/>
              </a:rPr>
              <a:t>q</a:t>
            </a:r>
            <a:r>
              <a:rPr lang="zh-CN" altLang="en-US" sz="2400" b="1" dirty="0">
                <a:latin typeface="宋体" panose="02010600030101010101" pitchFamily="2" charset="-122"/>
              </a:rPr>
              <a:t>之间欧几里得距离之间的较大值。如果</a:t>
            </a:r>
            <a:r>
              <a:rPr lang="en-US" altLang="zh-CN" sz="2400" b="1" dirty="0">
                <a:latin typeface="宋体" panose="02010600030101010101" pitchFamily="2" charset="-122"/>
              </a:rPr>
              <a:t>p</a:t>
            </a:r>
            <a:r>
              <a:rPr lang="zh-CN" altLang="en-US" sz="2400" b="1" dirty="0">
                <a:latin typeface="宋体" panose="02010600030101010101" pitchFamily="2" charset="-122"/>
              </a:rPr>
              <a:t>不是核心对象，</a:t>
            </a:r>
            <a:r>
              <a:rPr lang="en-US" altLang="zh-CN" sz="2400" b="1" dirty="0">
                <a:latin typeface="宋体" panose="02010600030101010101" pitchFamily="2" charset="-122"/>
              </a:rPr>
              <a:t>p</a:t>
            </a:r>
            <a:r>
              <a:rPr lang="zh-CN" altLang="en-US" sz="2400" b="1" dirty="0">
                <a:latin typeface="宋体" panose="02010600030101010101" pitchFamily="2" charset="-122"/>
              </a:rPr>
              <a:t>和</a:t>
            </a:r>
            <a:r>
              <a:rPr lang="en-US" altLang="zh-CN" sz="2400" b="1" dirty="0">
                <a:latin typeface="宋体" panose="02010600030101010101" pitchFamily="2" charset="-122"/>
              </a:rPr>
              <a:t>q</a:t>
            </a:r>
            <a:r>
              <a:rPr lang="zh-CN" altLang="en-US" sz="2400" b="1" dirty="0">
                <a:latin typeface="宋体" panose="02010600030101010101" pitchFamily="2" charset="-122"/>
              </a:rPr>
              <a:t>之间的可达距离没有意义。</a:t>
            </a:r>
            <a:endParaRPr lang="zh-CN" altLang="en-US" sz="2400" b="1" dirty="0">
              <a:latin typeface="宋体" panose="02010600030101010101" pitchFamily="2" charset="-122"/>
            </a:endParaRPr>
          </a:p>
          <a:p>
            <a:pPr marL="0" indent="0">
              <a:buFont typeface="Wingdings" panose="05000000000000000000" pitchFamily="2" charset="2"/>
              <a:buNone/>
            </a:pPr>
            <a:endParaRPr lang="zh-CN" altLang="en-US" sz="2400" b="1" dirty="0"/>
          </a:p>
        </p:txBody>
      </p:sp>
    </p:spTree>
  </p:cSld>
  <p:clrMapOvr>
    <a:masterClrMapping/>
  </p:clrMapOvr>
  <p:transition>
    <p:push/>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文本框 26"/>
          <p:cNvSpPr txBox="1"/>
          <p:nvPr/>
        </p:nvSpPr>
        <p:spPr>
          <a:xfrm>
            <a:off x="4230026" y="2244660"/>
            <a:ext cx="4718050" cy="4154984"/>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400" b="1" dirty="0"/>
              <a:t>假设</a:t>
            </a:r>
            <a:r>
              <a:rPr lang="en-US" altLang="zh-CN" sz="2400" b="1" dirty="0">
                <a:latin typeface="+mn-ea"/>
              </a:rPr>
              <a:t>ℇ</a:t>
            </a:r>
            <a:r>
              <a:rPr lang="en-US" altLang="zh-CN" sz="2400" b="1" dirty="0">
                <a:latin typeface="Cambria Math" panose="02040503050406030204" pitchFamily="18" charset="0"/>
              </a:rPr>
              <a:t>=6</a:t>
            </a:r>
            <a:r>
              <a:rPr lang="en-US" altLang="zh-CN" sz="2400" b="1" dirty="0">
                <a:latin typeface="宋体" panose="02010600030101010101" pitchFamily="2" charset="-122"/>
              </a:rPr>
              <a:t>mm</a:t>
            </a:r>
            <a:r>
              <a:rPr lang="zh-CN" altLang="en-US" sz="2400" b="1" dirty="0">
                <a:latin typeface="宋体" panose="02010600030101010101" pitchFamily="2" charset="-122"/>
              </a:rPr>
              <a:t>，</a:t>
            </a:r>
            <a:r>
              <a:rPr lang="en-US" altLang="zh-CN" sz="2400" b="1" i="1" dirty="0" err="1">
                <a:latin typeface="宋体" panose="02010600030101010101" pitchFamily="2" charset="-122"/>
              </a:rPr>
              <a:t>MinPts</a:t>
            </a:r>
            <a:r>
              <a:rPr lang="en-US" altLang="zh-CN" sz="2400" b="1" dirty="0">
                <a:latin typeface="宋体" panose="02010600030101010101" pitchFamily="2" charset="-122"/>
              </a:rPr>
              <a:t>=5</a:t>
            </a:r>
            <a:r>
              <a:rPr lang="zh-CN" altLang="en-US" sz="2400" b="1" dirty="0"/>
              <a:t>。</a:t>
            </a:r>
            <a:endParaRPr lang="zh-CN" altLang="en-US" sz="2400" b="1" dirty="0"/>
          </a:p>
          <a:p>
            <a:pPr>
              <a:lnSpc>
                <a:spcPct val="150000"/>
              </a:lnSpc>
              <a:buFont typeface="Arial" panose="020B0604020202020204" pitchFamily="34" charset="0"/>
              <a:buChar char="•"/>
            </a:pPr>
            <a:r>
              <a:rPr lang="zh-CN" altLang="en-US" sz="2400" b="1" dirty="0">
                <a:solidFill>
                  <a:srgbClr val="FF0000"/>
                </a:solidFill>
                <a:latin typeface="微软雅黑" panose="020B0503020204020204" pitchFamily="34" charset="-122"/>
              </a:rPr>
              <a:t>核心距离</a:t>
            </a:r>
            <a:r>
              <a:rPr lang="zh-CN" altLang="en-US" sz="2400" b="1" dirty="0">
                <a:latin typeface="微软雅黑" panose="020B0503020204020204" pitchFamily="34" charset="-122"/>
              </a:rPr>
              <a:t>：</a:t>
            </a:r>
            <a:r>
              <a:rPr lang="en-US" altLang="zh-CN" sz="2400" b="1" dirty="0">
                <a:latin typeface="Cambria Math" panose="02040503050406030204" pitchFamily="18" charset="0"/>
              </a:rPr>
              <a:t>ɛ’=3</a:t>
            </a:r>
            <a:endParaRPr lang="zh-CN" altLang="en-US" sz="2400" b="1" dirty="0">
              <a:latin typeface="微软雅黑" panose="020B0503020204020204" pitchFamily="34" charset="-122"/>
            </a:endParaRPr>
          </a:p>
          <a:p>
            <a:pPr>
              <a:lnSpc>
                <a:spcPct val="150000"/>
              </a:lnSpc>
              <a:buFont typeface="Arial" panose="020B0604020202020204" pitchFamily="34" charset="0"/>
              <a:buChar char="•"/>
            </a:pPr>
            <a:r>
              <a:rPr lang="zh-CN" altLang="en-US" sz="2400" b="1" dirty="0">
                <a:solidFill>
                  <a:srgbClr val="FF0000"/>
                </a:solidFill>
                <a:latin typeface="微软雅黑" panose="020B0503020204020204" pitchFamily="34" charset="-122"/>
              </a:rPr>
              <a:t>可达距离</a:t>
            </a:r>
            <a:r>
              <a:rPr lang="zh-CN" altLang="en-US" sz="2400" b="1" dirty="0">
                <a:latin typeface="微软雅黑" panose="020B0503020204020204" pitchFamily="34" charset="-122"/>
              </a:rPr>
              <a:t>：</a:t>
            </a:r>
            <a:endParaRPr lang="en-US" altLang="zh-CN" sz="2400" b="1" dirty="0">
              <a:latin typeface="微软雅黑" panose="020B0503020204020204" pitchFamily="34" charset="-122"/>
            </a:endParaRPr>
          </a:p>
          <a:p>
            <a:pPr>
              <a:lnSpc>
                <a:spcPct val="150000"/>
              </a:lnSpc>
            </a:pPr>
            <a:r>
              <a:rPr lang="en-US" altLang="zh-CN" sz="2400" b="1" dirty="0">
                <a:latin typeface="微软雅黑" panose="020B0503020204020204" pitchFamily="34" charset="-122"/>
              </a:rPr>
              <a:t>       q</a:t>
            </a:r>
            <a:r>
              <a:rPr lang="en-US" altLang="zh-CN" sz="2400" b="1" baseline="-25000" dirty="0">
                <a:latin typeface="微软雅黑" panose="020B0503020204020204" pitchFamily="34" charset="-122"/>
              </a:rPr>
              <a:t>1</a:t>
            </a:r>
            <a:r>
              <a:rPr lang="zh-CN" altLang="en-US" sz="2400" b="1" dirty="0">
                <a:latin typeface="微软雅黑" panose="020B0503020204020204" pitchFamily="34" charset="-122"/>
              </a:rPr>
              <a:t>关于</a:t>
            </a:r>
            <a:r>
              <a:rPr lang="en-US" altLang="zh-CN" sz="2400" b="1" dirty="0">
                <a:latin typeface="微软雅黑" panose="020B0503020204020204" pitchFamily="34" charset="-122"/>
              </a:rPr>
              <a:t>p</a:t>
            </a:r>
            <a:r>
              <a:rPr lang="zh-CN" altLang="en-US" sz="2400" b="1" dirty="0">
                <a:latin typeface="微软雅黑" panose="020B0503020204020204" pitchFamily="34" charset="-122"/>
              </a:rPr>
              <a:t>的可达距离为核心距离：</a:t>
            </a:r>
            <a:r>
              <a:rPr lang="en-US" altLang="zh-CN" sz="2400" b="1" dirty="0">
                <a:latin typeface="Cambria Math" panose="02040503050406030204" pitchFamily="18" charset="0"/>
              </a:rPr>
              <a:t>ɛ</a:t>
            </a:r>
            <a:r>
              <a:rPr lang="zh-CN" altLang="en-US" sz="2400" b="1" dirty="0">
                <a:latin typeface="Cambria Math" panose="02040503050406030204" pitchFamily="18" charset="0"/>
              </a:rPr>
              <a:t>’</a:t>
            </a:r>
            <a:r>
              <a:rPr lang="en-US" altLang="zh-CN" sz="2400" b="1" dirty="0">
                <a:latin typeface="Cambria Math" panose="02040503050406030204" pitchFamily="18" charset="0"/>
              </a:rPr>
              <a:t>=3</a:t>
            </a:r>
            <a:endParaRPr lang="en-US" altLang="zh-CN" sz="2400" b="1" dirty="0">
              <a:latin typeface="微软雅黑" panose="020B0503020204020204" pitchFamily="34" charset="-122"/>
            </a:endParaRPr>
          </a:p>
          <a:p>
            <a:pPr>
              <a:lnSpc>
                <a:spcPct val="150000"/>
              </a:lnSpc>
            </a:pPr>
            <a:r>
              <a:rPr lang="en-US" altLang="zh-CN" sz="2400" b="1" dirty="0">
                <a:latin typeface="微软雅黑" panose="020B0503020204020204" pitchFamily="34" charset="-122"/>
              </a:rPr>
              <a:t>       q</a:t>
            </a:r>
            <a:r>
              <a:rPr lang="en-US" altLang="zh-CN" sz="2400" b="1" baseline="-25000" dirty="0">
                <a:latin typeface="微软雅黑" panose="020B0503020204020204" pitchFamily="34" charset="-122"/>
              </a:rPr>
              <a:t>2</a:t>
            </a:r>
            <a:r>
              <a:rPr lang="zh-CN" altLang="en-US" sz="2400" b="1" dirty="0">
                <a:latin typeface="微软雅黑" panose="020B0503020204020204" pitchFamily="34" charset="-122"/>
              </a:rPr>
              <a:t>关于</a:t>
            </a:r>
            <a:r>
              <a:rPr lang="en-US" altLang="zh-CN" sz="2400" b="1" dirty="0">
                <a:latin typeface="微软雅黑" panose="020B0503020204020204" pitchFamily="34" charset="-122"/>
              </a:rPr>
              <a:t>p</a:t>
            </a:r>
            <a:r>
              <a:rPr lang="zh-CN" altLang="en-US" sz="2400" b="1" dirty="0">
                <a:latin typeface="微软雅黑" panose="020B0503020204020204" pitchFamily="34" charset="-122"/>
              </a:rPr>
              <a:t>的可达距离为</a:t>
            </a:r>
            <a:r>
              <a:rPr lang="en-US" altLang="zh-CN" sz="2400" b="1" dirty="0">
                <a:latin typeface="微软雅黑" panose="020B0503020204020204" pitchFamily="34" charset="-122"/>
              </a:rPr>
              <a:t>p</a:t>
            </a:r>
            <a:r>
              <a:rPr lang="zh-CN" altLang="en-US" sz="2400" b="1" dirty="0">
                <a:latin typeface="微软雅黑" panose="020B0503020204020204" pitchFamily="34" charset="-122"/>
              </a:rPr>
              <a:t>到</a:t>
            </a:r>
            <a:r>
              <a:rPr lang="en-US" altLang="zh-CN" sz="2400" b="1" dirty="0">
                <a:latin typeface="微软雅黑" panose="020B0503020204020204" pitchFamily="34" charset="-122"/>
              </a:rPr>
              <a:t>q</a:t>
            </a:r>
            <a:r>
              <a:rPr lang="en-US" altLang="zh-CN" sz="2400" b="1" baseline="-25000" dirty="0">
                <a:latin typeface="微软雅黑" panose="020B0503020204020204" pitchFamily="34" charset="-122"/>
              </a:rPr>
              <a:t>2</a:t>
            </a:r>
            <a:r>
              <a:rPr lang="zh-CN" altLang="en-US" sz="2400" b="1" dirty="0">
                <a:latin typeface="微软雅黑" panose="020B0503020204020204" pitchFamily="34" charset="-122"/>
              </a:rPr>
              <a:t>的欧式距离</a:t>
            </a:r>
            <a:endParaRPr lang="zh-CN" altLang="en-US" sz="2400" b="1" dirty="0">
              <a:latin typeface="微软雅黑" panose="020B0503020204020204" pitchFamily="34" charset="-122"/>
            </a:endParaRPr>
          </a:p>
          <a:p>
            <a:endParaRPr lang="zh-CN" altLang="en-US" sz="2400" b="1" dirty="0"/>
          </a:p>
        </p:txBody>
      </p:sp>
      <p:grpSp>
        <p:nvGrpSpPr>
          <p:cNvPr id="4" name="组合 3"/>
          <p:cNvGrpSpPr/>
          <p:nvPr/>
        </p:nvGrpSpPr>
        <p:grpSpPr>
          <a:xfrm>
            <a:off x="611560" y="2665657"/>
            <a:ext cx="3324225" cy="3148012"/>
            <a:chOff x="611188" y="1865313"/>
            <a:chExt cx="3324225" cy="3148012"/>
          </a:xfrm>
        </p:grpSpPr>
        <p:grpSp>
          <p:nvGrpSpPr>
            <p:cNvPr id="47108" name="组合 3"/>
            <p:cNvGrpSpPr/>
            <p:nvPr/>
          </p:nvGrpSpPr>
          <p:grpSpPr bwMode="auto">
            <a:xfrm>
              <a:off x="611188" y="1865313"/>
              <a:ext cx="3324225" cy="3148012"/>
              <a:chOff x="2403069" y="2137288"/>
              <a:chExt cx="3324264" cy="3147609"/>
            </a:xfrm>
          </p:grpSpPr>
          <p:grpSp>
            <p:nvGrpSpPr>
              <p:cNvPr id="47111" name="组合 4"/>
              <p:cNvGrpSpPr/>
              <p:nvPr/>
            </p:nvGrpSpPr>
            <p:grpSpPr bwMode="auto">
              <a:xfrm>
                <a:off x="2403069" y="2137288"/>
                <a:ext cx="3324264" cy="3147609"/>
                <a:chOff x="2421216" y="2079711"/>
                <a:chExt cx="2623223" cy="2499360"/>
              </a:xfrm>
            </p:grpSpPr>
            <p:sp>
              <p:nvSpPr>
                <p:cNvPr id="15" name="椭圆 14"/>
                <p:cNvSpPr/>
                <p:nvPr/>
              </p:nvSpPr>
              <p:spPr>
                <a:xfrm>
                  <a:off x="3618829" y="3275824"/>
                  <a:ext cx="199184" cy="197882"/>
                </a:xfrm>
                <a:prstGeom prst="ellipse">
                  <a:avLst/>
                </a:prstGeom>
                <a:solidFill>
                  <a:srgbClr val="FFFF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6" name="椭圆 15"/>
                <p:cNvSpPr/>
                <p:nvPr/>
              </p:nvSpPr>
              <p:spPr>
                <a:xfrm>
                  <a:off x="3848079" y="3077943"/>
                  <a:ext cx="197932" cy="197881"/>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7" name="椭圆 16"/>
                <p:cNvSpPr/>
                <p:nvPr/>
              </p:nvSpPr>
              <p:spPr>
                <a:xfrm>
                  <a:off x="4030978" y="3330021"/>
                  <a:ext cx="197932" cy="197881"/>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8" name="椭圆 17"/>
                <p:cNvSpPr/>
                <p:nvPr/>
              </p:nvSpPr>
              <p:spPr>
                <a:xfrm>
                  <a:off x="3901946" y="3603526"/>
                  <a:ext cx="197932" cy="197882"/>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19" name="椭圆 18"/>
                <p:cNvSpPr/>
                <p:nvPr/>
              </p:nvSpPr>
              <p:spPr>
                <a:xfrm>
                  <a:off x="2926067" y="3275824"/>
                  <a:ext cx="197932" cy="197882"/>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0" name="椭圆 19"/>
                <p:cNvSpPr/>
                <p:nvPr/>
              </p:nvSpPr>
              <p:spPr>
                <a:xfrm>
                  <a:off x="3025033" y="2636805"/>
                  <a:ext cx="1448159" cy="1416682"/>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1" name="椭圆 20"/>
                <p:cNvSpPr/>
                <p:nvPr/>
              </p:nvSpPr>
              <p:spPr>
                <a:xfrm>
                  <a:off x="2421216" y="2079711"/>
                  <a:ext cx="2623223" cy="2499360"/>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 name="椭圆 21"/>
                <p:cNvSpPr/>
                <p:nvPr/>
              </p:nvSpPr>
              <p:spPr>
                <a:xfrm>
                  <a:off x="3901946" y="4207255"/>
                  <a:ext cx="197932" cy="199142"/>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3" name="椭圆 22"/>
                <p:cNvSpPr/>
                <p:nvPr/>
              </p:nvSpPr>
              <p:spPr>
                <a:xfrm>
                  <a:off x="2741916" y="3914844"/>
                  <a:ext cx="197932" cy="197881"/>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4" name="椭圆 23"/>
                <p:cNvSpPr/>
                <p:nvPr/>
              </p:nvSpPr>
              <p:spPr>
                <a:xfrm>
                  <a:off x="3363271" y="4316909"/>
                  <a:ext cx="197932" cy="197882"/>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sp>
              <p:nvSpPr>
                <p:cNvPr id="25" name="椭圆 24"/>
                <p:cNvSpPr/>
                <p:nvPr/>
              </p:nvSpPr>
              <p:spPr>
                <a:xfrm>
                  <a:off x="3066373" y="2394809"/>
                  <a:ext cx="197932" cy="199142"/>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grpSp>
          <p:cxnSp>
            <p:nvCxnSpPr>
              <p:cNvPr id="6" name="直接连接符 5"/>
              <p:cNvCxnSpPr>
                <a:stCxn id="15" idx="2"/>
                <a:endCxn id="19" idx="6"/>
              </p:cNvCxnSpPr>
              <p:nvPr/>
            </p:nvCxnSpPr>
            <p:spPr>
              <a:xfrm flipH="1">
                <a:off x="3293666" y="3769029"/>
                <a:ext cx="627070"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7" name="直接连接符 6"/>
              <p:cNvCxnSpPr>
                <a:stCxn id="15" idx="0"/>
                <a:endCxn id="21" idx="0"/>
              </p:cNvCxnSpPr>
              <p:nvPr/>
            </p:nvCxnSpPr>
            <p:spPr>
              <a:xfrm flipV="1">
                <a:off x="4047738" y="2137288"/>
                <a:ext cx="17462" cy="1506344"/>
              </a:xfrm>
              <a:prstGeom prst="line">
                <a:avLst/>
              </a:prstGeom>
              <a:ln w="28575"/>
            </p:spPr>
            <p:style>
              <a:lnRef idx="1">
                <a:schemeClr val="dk1"/>
              </a:lnRef>
              <a:fillRef idx="0">
                <a:schemeClr val="dk1"/>
              </a:fillRef>
              <a:effectRef idx="0">
                <a:schemeClr val="dk1"/>
              </a:effectRef>
              <a:fontRef idx="minor">
                <a:schemeClr val="tx1"/>
              </a:fontRef>
            </p:style>
          </p:cxnSp>
          <p:cxnSp>
            <p:nvCxnSpPr>
              <p:cNvPr id="8" name="直接连接符 7"/>
              <p:cNvCxnSpPr>
                <a:stCxn id="15" idx="5"/>
                <a:endCxn id="18" idx="1"/>
              </p:cNvCxnSpPr>
              <p:nvPr/>
            </p:nvCxnSpPr>
            <p:spPr>
              <a:xfrm>
                <a:off x="4135051" y="3856330"/>
                <a:ext cx="180977" cy="236508"/>
              </a:xfrm>
              <a:prstGeom prst="line">
                <a:avLst/>
              </a:prstGeom>
              <a:ln w="28575"/>
            </p:spPr>
            <p:style>
              <a:lnRef idx="1">
                <a:schemeClr val="dk1"/>
              </a:lnRef>
              <a:fillRef idx="0">
                <a:schemeClr val="dk1"/>
              </a:fillRef>
              <a:effectRef idx="0">
                <a:schemeClr val="dk1"/>
              </a:effectRef>
              <a:fontRef idx="minor">
                <a:schemeClr val="tx1"/>
              </a:fontRef>
            </p:style>
          </p:cxnSp>
          <p:cxnSp>
            <p:nvCxnSpPr>
              <p:cNvPr id="9" name="直接连接符 8"/>
              <p:cNvCxnSpPr>
                <a:stCxn id="15" idx="4"/>
                <a:endCxn id="22" idx="1"/>
              </p:cNvCxnSpPr>
              <p:nvPr/>
            </p:nvCxnSpPr>
            <p:spPr>
              <a:xfrm>
                <a:off x="4047738" y="3892838"/>
                <a:ext cx="268290" cy="960314"/>
              </a:xfrm>
              <a:prstGeom prst="line">
                <a:avLst/>
              </a:prstGeom>
              <a:ln w="28575"/>
            </p:spPr>
            <p:style>
              <a:lnRef idx="1">
                <a:schemeClr val="dk1"/>
              </a:lnRef>
              <a:fillRef idx="0">
                <a:schemeClr val="dk1"/>
              </a:fillRef>
              <a:effectRef idx="0">
                <a:schemeClr val="dk1"/>
              </a:effectRef>
              <a:fontRef idx="minor">
                <a:schemeClr val="tx1"/>
              </a:fontRef>
            </p:style>
          </p:cxnSp>
          <p:sp>
            <p:nvSpPr>
              <p:cNvPr id="47116" name="文本框 9"/>
              <p:cNvSpPr txBox="1">
                <a:spLocks noChangeArrowheads="1"/>
              </p:cNvSpPr>
              <p:nvPr/>
            </p:nvSpPr>
            <p:spPr bwMode="auto">
              <a:xfrm>
                <a:off x="4047054" y="2239861"/>
                <a:ext cx="82170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a:latin typeface="Cambria Math" panose="02040503050406030204" pitchFamily="18" charset="0"/>
                  </a:rPr>
                  <a:t>ɛ=6</a:t>
                </a:r>
                <a:endParaRPr lang="zh-CN" altLang="en-US" sz="2800"/>
              </a:p>
            </p:txBody>
          </p:sp>
          <p:sp>
            <p:nvSpPr>
              <p:cNvPr id="47117" name="文本框 10"/>
              <p:cNvSpPr txBox="1">
                <a:spLocks noChangeArrowheads="1"/>
              </p:cNvSpPr>
              <p:nvPr/>
            </p:nvSpPr>
            <p:spPr bwMode="auto">
              <a:xfrm>
                <a:off x="3125829" y="3209301"/>
                <a:ext cx="130042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800" dirty="0">
                    <a:latin typeface="Cambria Math" panose="02040503050406030204" pitchFamily="18" charset="0"/>
                  </a:rPr>
                  <a:t>ɛ’=3</a:t>
                </a:r>
                <a:endParaRPr lang="zh-CN" altLang="en-US" sz="2800" dirty="0"/>
              </a:p>
            </p:txBody>
          </p:sp>
          <p:sp>
            <p:nvSpPr>
              <p:cNvPr id="12" name="文本框 11"/>
              <p:cNvSpPr txBox="1"/>
              <p:nvPr/>
            </p:nvSpPr>
            <p:spPr>
              <a:xfrm>
                <a:off x="3664352" y="3730253"/>
                <a:ext cx="314329" cy="461606"/>
              </a:xfrm>
              <a:prstGeom prst="rect">
                <a:avLst/>
              </a:prstGeom>
              <a:noFill/>
            </p:spPr>
            <p:txBody>
              <a:bodyPr>
                <a:spAutoFit/>
              </a:bodyPr>
              <a:lstStyle/>
              <a:p>
                <a:pPr>
                  <a:defRPr/>
                </a:pPr>
                <a:r>
                  <a:rPr lang="en-US" altLang="zh-CN" sz="2400" dirty="0">
                    <a:latin typeface="+mn-ea"/>
                  </a:rPr>
                  <a:t>p</a:t>
                </a:r>
                <a:endParaRPr lang="zh-CN" altLang="en-US" sz="2400" dirty="0">
                  <a:latin typeface="+mn-ea"/>
                </a:endParaRPr>
              </a:p>
            </p:txBody>
          </p:sp>
          <p:sp>
            <p:nvSpPr>
              <p:cNvPr id="13" name="文本框 12"/>
              <p:cNvSpPr txBox="1"/>
              <p:nvPr/>
            </p:nvSpPr>
            <p:spPr>
              <a:xfrm>
                <a:off x="4497006" y="3888076"/>
                <a:ext cx="577857" cy="461606"/>
              </a:xfrm>
              <a:prstGeom prst="rect">
                <a:avLst/>
              </a:prstGeom>
              <a:noFill/>
            </p:spPr>
            <p:txBody>
              <a:bodyPr>
                <a:spAutoFit/>
              </a:bodyPr>
              <a:lstStyle/>
              <a:p>
                <a:pPr>
                  <a:defRPr/>
                </a:pPr>
                <a:r>
                  <a:rPr lang="en-US" altLang="zh-CN" sz="2400" dirty="0">
                    <a:latin typeface="+mn-ea"/>
                  </a:rPr>
                  <a:t>q</a:t>
                </a:r>
                <a:r>
                  <a:rPr lang="en-US" altLang="zh-CN" sz="2400" baseline="-25000" dirty="0">
                    <a:latin typeface="+mn-ea"/>
                  </a:rPr>
                  <a:t>1</a:t>
                </a:r>
                <a:endParaRPr lang="zh-CN" altLang="en-US" sz="2400" dirty="0">
                  <a:latin typeface="+mn-ea"/>
                </a:endParaRPr>
              </a:p>
            </p:txBody>
          </p:sp>
          <p:sp>
            <p:nvSpPr>
              <p:cNvPr id="14" name="文本框 13"/>
              <p:cNvSpPr txBox="1"/>
              <p:nvPr/>
            </p:nvSpPr>
            <p:spPr>
              <a:xfrm>
                <a:off x="4509706" y="4630931"/>
                <a:ext cx="577857" cy="461606"/>
              </a:xfrm>
              <a:prstGeom prst="rect">
                <a:avLst/>
              </a:prstGeom>
              <a:noFill/>
            </p:spPr>
            <p:txBody>
              <a:bodyPr>
                <a:spAutoFit/>
              </a:bodyPr>
              <a:lstStyle/>
              <a:p>
                <a:pPr>
                  <a:defRPr/>
                </a:pPr>
                <a:r>
                  <a:rPr lang="en-US" altLang="zh-CN" sz="2400" dirty="0">
                    <a:latin typeface="+mn-ea"/>
                  </a:rPr>
                  <a:t>q</a:t>
                </a:r>
                <a:r>
                  <a:rPr lang="en-US" altLang="zh-CN" sz="2400" baseline="-25000" dirty="0">
                    <a:latin typeface="+mn-ea"/>
                  </a:rPr>
                  <a:t>2</a:t>
                </a:r>
                <a:endParaRPr lang="zh-CN" altLang="en-US" sz="2400" dirty="0">
                  <a:latin typeface="+mn-ea"/>
                </a:endParaRPr>
              </a:p>
            </p:txBody>
          </p:sp>
        </p:grpSp>
        <p:sp>
          <p:nvSpPr>
            <p:cNvPr id="28" name="椭圆 27"/>
            <p:cNvSpPr/>
            <p:nvPr/>
          </p:nvSpPr>
          <p:spPr>
            <a:xfrm>
              <a:off x="838200" y="2828925"/>
              <a:ext cx="250825" cy="250825"/>
            </a:xfrm>
            <a:prstGeom prst="ellipse">
              <a:avLst/>
            </a:prstGeom>
          </p:spPr>
          <p:style>
            <a:lnRef idx="2">
              <a:schemeClr val="dk1">
                <a:shade val="50000"/>
              </a:schemeClr>
            </a:lnRef>
            <a:fillRef idx="1">
              <a:schemeClr val="dk1"/>
            </a:fillRef>
            <a:effectRef idx="0">
              <a:schemeClr val="dk1"/>
            </a:effectRef>
            <a:fontRef idx="minor">
              <a:schemeClr val="lt1"/>
            </a:fontRef>
          </p:style>
          <p:txBody>
            <a:bodyPr anchor="ctr"/>
            <a:lstStyle/>
            <a:p>
              <a:pPr algn="ctr">
                <a:defRPr/>
              </a:pPr>
              <a:endParaRPr lang="zh-CN" altLang="en-US"/>
            </a:p>
          </p:txBody>
        </p:sp>
      </p:grpSp>
      <p:sp>
        <p:nvSpPr>
          <p:cNvPr id="2" name="矩形 1"/>
          <p:cNvSpPr/>
          <p:nvPr/>
        </p:nvSpPr>
        <p:spPr>
          <a:xfrm>
            <a:off x="724277" y="489034"/>
            <a:ext cx="1415772" cy="584775"/>
          </a:xfrm>
          <a:prstGeom prst="rect">
            <a:avLst/>
          </a:prstGeom>
        </p:spPr>
        <p:txBody>
          <a:bodyPr wrap="none">
            <a:spAutoFit/>
          </a:bodyPr>
          <a:lstStyle/>
          <a:p>
            <a:r>
              <a:rPr lang="zh-CN" altLang="en-US" sz="3200" b="1" dirty="0">
                <a:solidFill>
                  <a:schemeClr val="accent1">
                    <a:lumMod val="25000"/>
                  </a:schemeClr>
                </a:solidFill>
                <a:effectLst>
                  <a:outerShdw blurRad="38100" dist="38100" dir="2700000" algn="tl">
                    <a:srgbClr val="000000">
                      <a:alpha val="43137"/>
                    </a:srgbClr>
                  </a:outerShdw>
                </a:effectLst>
              </a:rPr>
              <a:t>示例：</a:t>
            </a:r>
            <a:endParaRPr lang="en-US" altLang="zh-CN" sz="3200" b="1" dirty="0">
              <a:solidFill>
                <a:schemeClr val="accent1">
                  <a:lumMod val="25000"/>
                </a:schemeClr>
              </a:solidFill>
              <a:effectLst>
                <a:outerShdw blurRad="38100" dist="38100" dir="2700000" algn="tl">
                  <a:srgbClr val="000000">
                    <a:alpha val="43137"/>
                  </a:srgbClr>
                </a:outerShdw>
              </a:effectLst>
            </a:endParaRPr>
          </a:p>
        </p:txBody>
      </p:sp>
      <p:sp>
        <p:nvSpPr>
          <p:cNvPr id="3" name="矩形 2"/>
          <p:cNvSpPr/>
          <p:nvPr/>
        </p:nvSpPr>
        <p:spPr>
          <a:xfrm>
            <a:off x="724277" y="1030438"/>
            <a:ext cx="7064581" cy="1128579"/>
          </a:xfrm>
          <a:prstGeom prst="rect">
            <a:avLst/>
          </a:prstGeom>
        </p:spPr>
        <p:txBody>
          <a:bodyPr wrap="square">
            <a:spAutoFit/>
          </a:bodyPr>
          <a:lstStyle/>
          <a:p>
            <a:pPr>
              <a:lnSpc>
                <a:spcPct val="150000"/>
              </a:lnSpc>
            </a:pPr>
            <a:r>
              <a:rPr lang="zh-CN" altLang="en-US" sz="2400" b="1" dirty="0"/>
              <a:t>       进一步了解核心距离和可达距离的区别，列举了一个具体的示例如下：</a:t>
            </a:r>
            <a:endParaRPr lang="zh-CN" altLang="en-US" sz="2400" b="1" dirty="0"/>
          </a:p>
        </p:txBody>
      </p:sp>
    </p:spTree>
  </p:cSld>
  <p:clrMapOvr>
    <a:masterClrMapping/>
  </p:clrMapOvr>
  <p:transition>
    <p:push/>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462755"/>
            <a:ext cx="8229600" cy="3886200"/>
          </a:xfrm>
        </p:spPr>
        <p:txBody>
          <a:bodyPr/>
          <a:lstStyle/>
          <a:p>
            <a:pPr marL="0" indent="0">
              <a:lnSpc>
                <a:spcPts val="3200"/>
              </a:lnSpc>
              <a:buNone/>
            </a:pPr>
            <a:r>
              <a:rPr lang="zh-CN" altLang="en-US" sz="2400" b="1" dirty="0"/>
              <a:t>       基于数据集的簇排序可以图形化的描述，有助于理解。例如下图中所示是一个简单的</a:t>
            </a:r>
            <a:r>
              <a:rPr lang="zh-CN" altLang="en-US" sz="2400" b="1" dirty="0">
                <a:solidFill>
                  <a:srgbClr val="FF0000"/>
                </a:solidFill>
              </a:rPr>
              <a:t>二维数据集的可达性图</a:t>
            </a:r>
            <a:r>
              <a:rPr lang="zh-CN" altLang="en-US" sz="2400" b="1" dirty="0"/>
              <a:t>，它给出了</a:t>
            </a:r>
            <a:r>
              <a:rPr lang="zh-CN" altLang="en-US" sz="2400" b="1" dirty="0">
                <a:solidFill>
                  <a:srgbClr val="FF0000"/>
                </a:solidFill>
              </a:rPr>
              <a:t>如何对数据结构化和聚类的一般观察</a:t>
            </a:r>
            <a:r>
              <a:rPr lang="zh-CN" altLang="en-US" sz="2400" b="1" dirty="0"/>
              <a:t>。数据点连同它们各自的可达距离按簇顺序绘出。从中看到，</a:t>
            </a:r>
            <a:r>
              <a:rPr lang="zh-CN" altLang="en-US" sz="2400" b="1" dirty="0">
                <a:solidFill>
                  <a:srgbClr val="FF0000"/>
                </a:solidFill>
              </a:rPr>
              <a:t>核心距离</a:t>
            </a:r>
            <a:r>
              <a:rPr lang="en-US" altLang="zh-CN" sz="2400" b="1" dirty="0">
                <a:solidFill>
                  <a:srgbClr val="FF0000"/>
                </a:solidFill>
                <a:latin typeface="Cambria Math" panose="02040503050406030204" pitchFamily="18" charset="0"/>
              </a:rPr>
              <a:t>ɛ’</a:t>
            </a:r>
            <a:r>
              <a:rPr lang="zh-CN" altLang="en-US" sz="2400" b="1" dirty="0">
                <a:solidFill>
                  <a:srgbClr val="FF0000"/>
                </a:solidFill>
                <a:latin typeface="Cambria Math" panose="02040503050406030204" pitchFamily="18" charset="0"/>
              </a:rPr>
              <a:t>比</a:t>
            </a:r>
            <a:r>
              <a:rPr lang="en-US" altLang="zh-CN" sz="2400" b="1" dirty="0">
                <a:solidFill>
                  <a:srgbClr val="FF0000"/>
                </a:solidFill>
                <a:latin typeface="Cambria Math" panose="02040503050406030204" pitchFamily="18" charset="0"/>
              </a:rPr>
              <a:t>ɛ</a:t>
            </a:r>
            <a:r>
              <a:rPr lang="zh-CN" altLang="en-US" sz="2400" b="1" dirty="0">
                <a:solidFill>
                  <a:srgbClr val="FF0000"/>
                </a:solidFill>
                <a:latin typeface="Cambria Math" panose="02040503050406030204" pitchFamily="18" charset="0"/>
              </a:rPr>
              <a:t>会生成更好的聚类结果</a:t>
            </a:r>
            <a:r>
              <a:rPr lang="zh-CN" altLang="en-US" sz="2400" b="1" dirty="0">
                <a:latin typeface="Cambria Math" panose="02040503050406030204" pitchFamily="18" charset="0"/>
              </a:rPr>
              <a:t>。</a:t>
            </a:r>
            <a:endParaRPr lang="zh-CN" altLang="en-US" sz="2400" b="1" dirty="0"/>
          </a:p>
        </p:txBody>
      </p:sp>
      <p:grpSp>
        <p:nvGrpSpPr>
          <p:cNvPr id="7" name="组合 6"/>
          <p:cNvGrpSpPr/>
          <p:nvPr/>
        </p:nvGrpSpPr>
        <p:grpSpPr>
          <a:xfrm>
            <a:off x="2123728" y="2492667"/>
            <a:ext cx="5198889" cy="3902578"/>
            <a:chOff x="2123728" y="2492667"/>
            <a:chExt cx="5198889" cy="3902578"/>
          </a:xfrm>
        </p:grpSpPr>
        <p:pic>
          <p:nvPicPr>
            <p:cNvPr id="4" name="图片 3"/>
            <p:cNvPicPr>
              <a:picLocks noChangeAspect="1"/>
            </p:cNvPicPr>
            <p:nvPr/>
          </p:nvPicPr>
          <p:blipFill>
            <a:blip r:embed="rId1"/>
            <a:stretch>
              <a:fillRect/>
            </a:stretch>
          </p:blipFill>
          <p:spPr>
            <a:xfrm>
              <a:off x="2123728" y="2492667"/>
              <a:ext cx="5198889" cy="3902578"/>
            </a:xfrm>
            <a:prstGeom prst="rect">
              <a:avLst/>
            </a:prstGeom>
          </p:spPr>
        </p:pic>
        <p:sp>
          <p:nvSpPr>
            <p:cNvPr id="5" name="矩形 4"/>
            <p:cNvSpPr/>
            <p:nvPr/>
          </p:nvSpPr>
          <p:spPr>
            <a:xfrm>
              <a:off x="2411760" y="4499828"/>
              <a:ext cx="340158" cy="369332"/>
            </a:xfrm>
            <a:prstGeom prst="rect">
              <a:avLst/>
            </a:prstGeom>
          </p:spPr>
          <p:txBody>
            <a:bodyPr wrap="none">
              <a:spAutoFit/>
            </a:bodyPr>
            <a:lstStyle/>
            <a:p>
              <a:r>
                <a:rPr lang="en-US" altLang="zh-CN" b="1" dirty="0">
                  <a:latin typeface="Cambria Math" panose="02040503050406030204" pitchFamily="18" charset="0"/>
                </a:rPr>
                <a:t>ɛ’</a:t>
              </a:r>
              <a:endParaRPr lang="zh-CN" altLang="en-US" dirty="0"/>
            </a:p>
          </p:txBody>
        </p:sp>
        <p:sp>
          <p:nvSpPr>
            <p:cNvPr id="6" name="矩形 5"/>
            <p:cNvSpPr/>
            <p:nvPr/>
          </p:nvSpPr>
          <p:spPr>
            <a:xfrm>
              <a:off x="2411760" y="3717032"/>
              <a:ext cx="290464" cy="369332"/>
            </a:xfrm>
            <a:prstGeom prst="rect">
              <a:avLst/>
            </a:prstGeom>
          </p:spPr>
          <p:txBody>
            <a:bodyPr wrap="none">
              <a:spAutoFit/>
            </a:bodyPr>
            <a:lstStyle/>
            <a:p>
              <a:r>
                <a:rPr lang="en-US" altLang="zh-CN" b="1" dirty="0">
                  <a:latin typeface="Cambria Math" panose="02040503050406030204" pitchFamily="18" charset="0"/>
                </a:rPr>
                <a:t>ɛ</a:t>
              </a:r>
              <a:endParaRPr lang="zh-CN" altLang="en-US" dirty="0"/>
            </a:p>
          </p:txBody>
        </p:sp>
      </p:grpSp>
    </p:spTree>
  </p:cSld>
  <p:clrMapOvr>
    <a:masterClrMapping/>
  </p:clrMapOvr>
  <p:transition>
    <p:push/>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1331640" y="836712"/>
            <a:ext cx="6191250" cy="5810250"/>
          </a:xfrm>
          <a:prstGeom prst="rect">
            <a:avLst/>
          </a:prstGeom>
        </p:spPr>
      </p:pic>
    </p:spTree>
  </p:cSld>
  <p:clrMapOvr>
    <a:masterClrMapping/>
  </p:clrMapOvr>
  <p:transition>
    <p:push/>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395536" y="620688"/>
            <a:ext cx="7345816" cy="5616624"/>
          </a:xfrm>
          <a:prstGeom prst="rect">
            <a:avLst/>
          </a:prstGeom>
        </p:spPr>
      </p:pic>
    </p:spTree>
  </p:cSld>
  <p:clrMapOvr>
    <a:masterClrMapping/>
  </p:clrMapOvr>
  <p:transition>
    <p:push/>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251520" y="1052736"/>
            <a:ext cx="8100392" cy="5428388"/>
          </a:xfrm>
          <a:prstGeom prst="rect">
            <a:avLst/>
          </a:prstGeom>
        </p:spPr>
      </p:pic>
    </p:spTree>
  </p:cSld>
  <p:clrMapOvr>
    <a:masterClrMapping/>
  </p:clrMapOvr>
  <p:transition>
    <p:push/>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371600"/>
          </a:xfrm>
        </p:spPr>
        <p:txBody>
          <a:bodyPr/>
          <a:lstStyle/>
          <a:p>
            <a:r>
              <a:rPr lang="zh-CN" altLang="en-US" sz="3200" b="1" dirty="0">
                <a:solidFill>
                  <a:schemeClr val="accent5">
                    <a:lumMod val="25000"/>
                  </a:schemeClr>
                </a:solidFill>
                <a:effectLst>
                  <a:outerShdw blurRad="38100" dist="38100" dir="2700000" algn="tl">
                    <a:srgbClr val="000000">
                      <a:alpha val="43137"/>
                    </a:srgbClr>
                  </a:outerShdw>
                </a:effectLst>
              </a:rPr>
              <a:t>例题：</a:t>
            </a:r>
            <a:endParaRPr lang="zh-CN" altLang="en-US" sz="3200" b="1" dirty="0">
              <a:solidFill>
                <a:schemeClr val="accent5">
                  <a:lumMod val="25000"/>
                </a:schemeClr>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57200" y="1196752"/>
            <a:ext cx="8229600" cy="3886200"/>
          </a:xfrm>
        </p:spPr>
        <p:txBody>
          <a:bodyPr/>
          <a:lstStyle/>
          <a:p>
            <a:pPr marL="0" indent="0">
              <a:lnSpc>
                <a:spcPts val="3200"/>
              </a:lnSpc>
              <a:buNone/>
            </a:pPr>
            <a:r>
              <a:rPr lang="zh-CN" altLang="en-US" sz="2400" b="1" dirty="0">
                <a:latin typeface="+mn-ea"/>
              </a:rPr>
              <a:t>    如下表所示的数据集，在二维空间中的分布情况如图所示。当设置</a:t>
            </a:r>
            <a:r>
              <a:rPr lang="en-US" altLang="zh-CN" sz="2400" b="1" dirty="0">
                <a:latin typeface="+mn-ea"/>
              </a:rPr>
              <a:t>ℇ=2</a:t>
            </a:r>
            <a:r>
              <a:rPr lang="zh-CN" altLang="en-US" sz="2400" b="1" dirty="0">
                <a:latin typeface="+mn-ea"/>
              </a:rPr>
              <a:t>，</a:t>
            </a:r>
            <a:r>
              <a:rPr lang="en-US" altLang="zh-CN" sz="2400" b="1" i="1" dirty="0" err="1">
                <a:latin typeface="+mn-ea"/>
              </a:rPr>
              <a:t>MinPts</a:t>
            </a:r>
            <a:r>
              <a:rPr lang="en-US" altLang="zh-CN" sz="2400" b="1" dirty="0">
                <a:latin typeface="+mn-ea"/>
              </a:rPr>
              <a:t>=4</a:t>
            </a:r>
            <a:r>
              <a:rPr lang="zh-CN" altLang="en-US" sz="2400" b="1" dirty="0">
                <a:latin typeface="+mn-ea"/>
              </a:rPr>
              <a:t>时，采用</a:t>
            </a:r>
            <a:r>
              <a:rPr lang="en-US" altLang="zh-CN" sz="2400" b="1" dirty="0">
                <a:latin typeface="+mn-ea"/>
              </a:rPr>
              <a:t>OPTICS</a:t>
            </a:r>
            <a:r>
              <a:rPr lang="zh-CN" altLang="en-US" sz="2400" b="1" dirty="0">
                <a:latin typeface="+mn-ea"/>
              </a:rPr>
              <a:t>算法进行聚类的过程如下</a:t>
            </a:r>
            <a:r>
              <a:rPr lang="en-US" altLang="zh-CN" sz="2400" b="1" dirty="0">
                <a:latin typeface="+mn-ea"/>
              </a:rPr>
              <a:t>:</a:t>
            </a:r>
            <a:endParaRPr lang="zh-CN" altLang="en-US" sz="2400" dirty="0"/>
          </a:p>
        </p:txBody>
      </p:sp>
      <p:graphicFrame>
        <p:nvGraphicFramePr>
          <p:cNvPr id="4" name="表格 3"/>
          <p:cNvGraphicFramePr>
            <a:graphicFrameLocks noGrp="1"/>
          </p:cNvGraphicFramePr>
          <p:nvPr/>
        </p:nvGraphicFramePr>
        <p:xfrm>
          <a:off x="971600" y="2492896"/>
          <a:ext cx="7368480" cy="3962400"/>
        </p:xfrm>
        <a:graphic>
          <a:graphicData uri="http://schemas.openxmlformats.org/drawingml/2006/table">
            <a:tbl>
              <a:tblPr firstRow="1">
                <a:tableStyleId>{21E4AEA4-8DFA-4A89-87EB-49C32662AFE0}</a:tableStyleId>
              </a:tblPr>
              <a:tblGrid>
                <a:gridCol w="1228080"/>
                <a:gridCol w="1228080"/>
                <a:gridCol w="1228080"/>
                <a:gridCol w="1228080"/>
                <a:gridCol w="1228080"/>
                <a:gridCol w="1228080"/>
              </a:tblGrid>
              <a:tr h="370840">
                <a:tc>
                  <a:txBody>
                    <a:bodyPr/>
                    <a:lstStyle/>
                    <a:p>
                      <a:pPr algn="ctr"/>
                      <a:r>
                        <a:rPr lang="zh-CN" altLang="en-US" sz="2000" b="1" dirty="0"/>
                        <a:t>点名称</a:t>
                      </a:r>
                      <a:endParaRPr lang="zh-CN" altLang="en-US" sz="2000" b="1" dirty="0"/>
                    </a:p>
                  </a:txBody>
                  <a:tcPr anchor="ctr"/>
                </a:tc>
                <a:tc>
                  <a:txBody>
                    <a:bodyPr/>
                    <a:lstStyle/>
                    <a:p>
                      <a:pPr algn="ctr"/>
                      <a:r>
                        <a:rPr lang="zh-CN" altLang="en-US" sz="2000" b="1" dirty="0"/>
                        <a:t>属性</a:t>
                      </a:r>
                      <a:r>
                        <a:rPr lang="en-US" altLang="zh-CN" sz="2000" b="1" dirty="0"/>
                        <a:t>1</a:t>
                      </a:r>
                      <a:endParaRPr lang="zh-CN" altLang="en-US" sz="2000" b="1" dirty="0"/>
                    </a:p>
                  </a:txBody>
                  <a:tcPr anchor="ctr"/>
                </a:tc>
                <a:tc>
                  <a:txBody>
                    <a:bodyPr/>
                    <a:lstStyle/>
                    <a:p>
                      <a:pPr algn="ctr"/>
                      <a:r>
                        <a:rPr lang="zh-CN" altLang="en-US" sz="2000" b="1" dirty="0"/>
                        <a:t>属性</a:t>
                      </a:r>
                      <a:r>
                        <a:rPr lang="en-US" altLang="zh-CN" sz="2000" b="1" dirty="0"/>
                        <a:t>2</a:t>
                      </a:r>
                      <a:endParaRPr lang="zh-CN" altLang="en-US" sz="2000" b="1" dirty="0"/>
                    </a:p>
                  </a:txBody>
                  <a:tcPr anchor="ctr"/>
                </a:tc>
                <a:tc>
                  <a:txBody>
                    <a:bodyPr/>
                    <a:lstStyle/>
                    <a:p>
                      <a:pPr algn="ctr"/>
                      <a:r>
                        <a:rPr lang="zh-CN" altLang="en-US" sz="2000" b="1" dirty="0"/>
                        <a:t>点名称</a:t>
                      </a:r>
                      <a:endParaRPr lang="zh-CN" altLang="en-US" sz="2000" b="1" dirty="0"/>
                    </a:p>
                  </a:txBody>
                  <a:tcPr anchor="ctr"/>
                </a:tc>
                <a:tc>
                  <a:txBody>
                    <a:bodyPr/>
                    <a:lstStyle/>
                    <a:p>
                      <a:pPr algn="ctr"/>
                      <a:r>
                        <a:rPr lang="zh-CN" altLang="en-US" sz="2000" b="1" dirty="0"/>
                        <a:t>属性</a:t>
                      </a:r>
                      <a:r>
                        <a:rPr lang="en-US" altLang="zh-CN" sz="2000" b="1" dirty="0"/>
                        <a:t>1</a:t>
                      </a:r>
                      <a:endParaRPr lang="zh-CN" altLang="en-US" sz="2000" b="1" dirty="0"/>
                    </a:p>
                  </a:txBody>
                  <a:tcPr anchor="ctr"/>
                </a:tc>
                <a:tc>
                  <a:txBody>
                    <a:bodyPr/>
                    <a:lstStyle/>
                    <a:p>
                      <a:pPr algn="ctr"/>
                      <a:r>
                        <a:rPr lang="zh-CN" altLang="en-US" sz="2000" b="1" dirty="0"/>
                        <a:t>属性</a:t>
                      </a:r>
                      <a:r>
                        <a:rPr lang="en-US" altLang="zh-CN" sz="2000" b="1" dirty="0"/>
                        <a:t>2</a:t>
                      </a:r>
                      <a:endParaRPr lang="zh-CN" altLang="en-US" sz="2000" b="1" dirty="0"/>
                    </a:p>
                  </a:txBody>
                  <a:tcPr anchor="ctr"/>
                </a:tc>
              </a:tr>
              <a:tr h="370840">
                <a:tc>
                  <a:txBody>
                    <a:bodyPr/>
                    <a:lstStyle/>
                    <a:p>
                      <a:pPr algn="ctr"/>
                      <a:r>
                        <a:rPr lang="en-US" altLang="zh-CN" sz="2000" b="1" dirty="0"/>
                        <a:t>a</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en-US" altLang="zh-CN" sz="2000" b="1" dirty="0"/>
                        <a:t>3</a:t>
                      </a:r>
                      <a:endParaRPr lang="zh-CN" altLang="en-US" sz="2000" b="1" dirty="0"/>
                    </a:p>
                  </a:txBody>
                  <a:tcPr anchor="ctr"/>
                </a:tc>
                <a:tc>
                  <a:txBody>
                    <a:bodyPr/>
                    <a:lstStyle/>
                    <a:p>
                      <a:pPr algn="ctr"/>
                      <a:r>
                        <a:rPr lang="en-US" altLang="zh-CN" sz="2000" b="1" dirty="0"/>
                        <a:t>j</a:t>
                      </a:r>
                      <a:endParaRPr lang="zh-CN" altLang="en-US" sz="2000" b="1" dirty="0"/>
                    </a:p>
                  </a:txBody>
                  <a:tcPr anchor="ctr"/>
                </a:tc>
                <a:tc>
                  <a:txBody>
                    <a:bodyPr/>
                    <a:lstStyle/>
                    <a:p>
                      <a:pPr algn="ctr"/>
                      <a:r>
                        <a:rPr lang="en-US" altLang="zh-CN" sz="2000" b="1" dirty="0"/>
                        <a:t>7</a:t>
                      </a:r>
                      <a:endParaRPr lang="zh-CN" altLang="en-US" sz="2000" b="1" dirty="0"/>
                    </a:p>
                  </a:txBody>
                  <a:tcPr anchor="ctr"/>
                </a:tc>
                <a:tc>
                  <a:txBody>
                    <a:bodyPr/>
                    <a:lstStyle/>
                    <a:p>
                      <a:pPr algn="ctr"/>
                      <a:r>
                        <a:rPr lang="en-US" altLang="zh-CN" sz="2000" b="1" dirty="0"/>
                        <a:t>6</a:t>
                      </a:r>
                      <a:endParaRPr lang="zh-CN" altLang="en-US" sz="2000" b="1" dirty="0"/>
                    </a:p>
                  </a:txBody>
                  <a:tcPr anchor="ctr"/>
                </a:tc>
              </a:tr>
              <a:tr h="370840">
                <a:tc>
                  <a:txBody>
                    <a:bodyPr/>
                    <a:lstStyle/>
                    <a:p>
                      <a:pPr algn="ctr"/>
                      <a:r>
                        <a:rPr lang="en-US" altLang="zh-CN" sz="2000" b="1" dirty="0"/>
                        <a:t>b</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en-US" altLang="zh-CN" sz="2000" b="1" dirty="0"/>
                        <a:t>4</a:t>
                      </a:r>
                      <a:endParaRPr lang="zh-CN" altLang="en-US" sz="2000" b="1" dirty="0"/>
                    </a:p>
                  </a:txBody>
                  <a:tcPr anchor="ctr"/>
                </a:tc>
                <a:tc>
                  <a:txBody>
                    <a:bodyPr/>
                    <a:lstStyle/>
                    <a:p>
                      <a:pPr algn="ctr"/>
                      <a:r>
                        <a:rPr lang="en-US" altLang="zh-CN" sz="2000" b="1" dirty="0"/>
                        <a:t>k</a:t>
                      </a:r>
                      <a:endParaRPr lang="zh-CN" altLang="en-US" sz="2000" b="1" dirty="0"/>
                    </a:p>
                  </a:txBody>
                  <a:tcPr anchor="ctr"/>
                </a:tc>
                <a:tc>
                  <a:txBody>
                    <a:bodyPr/>
                    <a:lstStyle/>
                    <a:p>
                      <a:pPr algn="ctr"/>
                      <a:r>
                        <a:rPr lang="en-US" altLang="zh-CN" sz="2000" b="1" dirty="0"/>
                        <a:t>8</a:t>
                      </a:r>
                      <a:endParaRPr lang="zh-CN" altLang="en-US" sz="2000" b="1" dirty="0"/>
                    </a:p>
                  </a:txBody>
                  <a:tcPr anchor="ctr"/>
                </a:tc>
                <a:tc>
                  <a:txBody>
                    <a:bodyPr/>
                    <a:lstStyle/>
                    <a:p>
                      <a:pPr algn="ctr"/>
                      <a:r>
                        <a:rPr lang="en-US" altLang="zh-CN" sz="2000" b="1" dirty="0"/>
                        <a:t>5</a:t>
                      </a:r>
                      <a:endParaRPr lang="zh-CN" altLang="en-US" sz="2000" b="1" dirty="0"/>
                    </a:p>
                  </a:txBody>
                  <a:tcPr anchor="ctr"/>
                </a:tc>
              </a:tr>
              <a:tr h="370840">
                <a:tc>
                  <a:txBody>
                    <a:bodyPr/>
                    <a:lstStyle/>
                    <a:p>
                      <a:pPr algn="ctr"/>
                      <a:r>
                        <a:rPr lang="en-US" altLang="zh-CN" sz="2000" b="1" dirty="0"/>
                        <a:t>c</a:t>
                      </a:r>
                      <a:endParaRPr lang="zh-CN" altLang="en-US" sz="2000" b="1" dirty="0"/>
                    </a:p>
                  </a:txBody>
                  <a:tcPr anchor="ctr"/>
                </a:tc>
                <a:tc>
                  <a:txBody>
                    <a:bodyPr/>
                    <a:lstStyle/>
                    <a:p>
                      <a:pPr algn="ctr"/>
                      <a:r>
                        <a:rPr lang="en-US" altLang="zh-CN" sz="2000" b="1" dirty="0"/>
                        <a:t>1</a:t>
                      </a:r>
                      <a:endParaRPr lang="zh-CN" altLang="en-US" sz="2000" b="1" dirty="0"/>
                    </a:p>
                  </a:txBody>
                  <a:tcPr anchor="ctr"/>
                </a:tc>
                <a:tc>
                  <a:txBody>
                    <a:bodyPr/>
                    <a:lstStyle/>
                    <a:p>
                      <a:pPr algn="ctr"/>
                      <a:r>
                        <a:rPr lang="en-US" altLang="zh-CN" sz="2000" b="1" dirty="0"/>
                        <a:t>4</a:t>
                      </a:r>
                      <a:endParaRPr lang="zh-CN" altLang="en-US" sz="2000" b="1" dirty="0"/>
                    </a:p>
                  </a:txBody>
                  <a:tcPr anchor="ctr"/>
                </a:tc>
                <a:tc>
                  <a:txBody>
                    <a:bodyPr/>
                    <a:lstStyle/>
                    <a:p>
                      <a:pPr algn="ctr"/>
                      <a:r>
                        <a:rPr lang="en-US" altLang="zh-CN" sz="2000" b="1" dirty="0"/>
                        <a:t>l</a:t>
                      </a:r>
                      <a:endParaRPr lang="zh-CN" altLang="en-US" sz="2000" b="1" dirty="0"/>
                    </a:p>
                  </a:txBody>
                  <a:tcPr anchor="ctr"/>
                </a:tc>
                <a:tc>
                  <a:txBody>
                    <a:bodyPr/>
                    <a:lstStyle/>
                    <a:p>
                      <a:pPr algn="ctr"/>
                      <a:r>
                        <a:rPr lang="en-US" altLang="zh-CN" sz="2000" b="1" dirty="0"/>
                        <a:t>100</a:t>
                      </a:r>
                      <a:endParaRPr lang="zh-CN" altLang="en-US" sz="2000" b="1" dirty="0"/>
                    </a:p>
                  </a:txBody>
                  <a:tcPr anchor="ctr"/>
                </a:tc>
                <a:tc>
                  <a:txBody>
                    <a:bodyPr/>
                    <a:lstStyle/>
                    <a:p>
                      <a:pPr algn="ctr"/>
                      <a:r>
                        <a:rPr lang="en-US" altLang="zh-CN" sz="2000" b="1" dirty="0"/>
                        <a:t>2</a:t>
                      </a:r>
                      <a:endParaRPr lang="zh-CN" altLang="en-US" sz="2000" b="1" dirty="0"/>
                    </a:p>
                  </a:txBody>
                  <a:tcPr anchor="ctr"/>
                </a:tc>
              </a:tr>
              <a:tr h="370840">
                <a:tc>
                  <a:txBody>
                    <a:bodyPr/>
                    <a:lstStyle/>
                    <a:p>
                      <a:pPr algn="ctr"/>
                      <a:r>
                        <a:rPr lang="en-US" altLang="zh-CN" sz="2000" b="1" dirty="0"/>
                        <a:t>d</a:t>
                      </a:r>
                      <a:endParaRPr lang="zh-CN" altLang="en-US" sz="2000" b="1" dirty="0"/>
                    </a:p>
                  </a:txBody>
                  <a:tcPr anchor="ctr"/>
                </a:tc>
                <a:tc>
                  <a:txBody>
                    <a:bodyPr/>
                    <a:lstStyle/>
                    <a:p>
                      <a:pPr algn="ctr"/>
                      <a:r>
                        <a:rPr lang="en-US" altLang="zh-CN" sz="2000" b="1" dirty="0"/>
                        <a:t>1</a:t>
                      </a:r>
                      <a:endParaRPr lang="zh-CN" altLang="en-US" sz="2000" b="1" dirty="0"/>
                    </a:p>
                  </a:txBody>
                  <a:tcPr anchor="ctr"/>
                </a:tc>
                <a:tc>
                  <a:txBody>
                    <a:bodyPr/>
                    <a:lstStyle/>
                    <a:p>
                      <a:pPr algn="ctr"/>
                      <a:r>
                        <a:rPr lang="en-US" altLang="zh-CN" sz="2000" b="1" dirty="0"/>
                        <a:t>3</a:t>
                      </a:r>
                      <a:endParaRPr lang="zh-CN" altLang="en-US" sz="2000" b="1" dirty="0"/>
                    </a:p>
                  </a:txBody>
                  <a:tcPr anchor="ctr"/>
                </a:tc>
                <a:tc>
                  <a:txBody>
                    <a:bodyPr/>
                    <a:lstStyle/>
                    <a:p>
                      <a:pPr algn="ctr"/>
                      <a:r>
                        <a:rPr lang="en-US" altLang="zh-CN" sz="2000" b="1" dirty="0"/>
                        <a:t>m</a:t>
                      </a:r>
                      <a:endParaRPr lang="zh-CN" altLang="en-US" sz="2000" b="1" dirty="0"/>
                    </a:p>
                  </a:txBody>
                  <a:tcPr anchor="ctr"/>
                </a:tc>
                <a:tc>
                  <a:txBody>
                    <a:bodyPr/>
                    <a:lstStyle/>
                    <a:p>
                      <a:pPr algn="ctr"/>
                      <a:r>
                        <a:rPr lang="en-US" altLang="zh-CN" sz="2000" b="1" dirty="0"/>
                        <a:t>8</a:t>
                      </a:r>
                      <a:endParaRPr lang="zh-CN" altLang="en-US" sz="2000" b="1" dirty="0"/>
                    </a:p>
                  </a:txBody>
                  <a:tcPr anchor="ctr"/>
                </a:tc>
                <a:tc>
                  <a:txBody>
                    <a:bodyPr/>
                    <a:lstStyle/>
                    <a:p>
                      <a:pPr algn="ctr"/>
                      <a:r>
                        <a:rPr lang="en-US" altLang="zh-CN" sz="2000" b="1" dirty="0"/>
                        <a:t>20</a:t>
                      </a:r>
                      <a:endParaRPr lang="zh-CN" altLang="en-US" sz="2000" b="1" dirty="0"/>
                    </a:p>
                  </a:txBody>
                  <a:tcPr anchor="ctr"/>
                </a:tc>
              </a:tr>
              <a:tr h="370840">
                <a:tc>
                  <a:txBody>
                    <a:bodyPr/>
                    <a:lstStyle/>
                    <a:p>
                      <a:pPr algn="ctr"/>
                      <a:r>
                        <a:rPr lang="en-US" altLang="zh-CN" sz="2000" b="1" dirty="0"/>
                        <a:t>e</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en-US" altLang="zh-CN" sz="2000" b="1" dirty="0"/>
                        <a:t>n</a:t>
                      </a:r>
                      <a:endParaRPr lang="zh-CN" altLang="en-US" sz="2000" b="1" dirty="0"/>
                    </a:p>
                  </a:txBody>
                  <a:tcPr anchor="ctr"/>
                </a:tc>
                <a:tc>
                  <a:txBody>
                    <a:bodyPr/>
                    <a:lstStyle/>
                    <a:p>
                      <a:pPr algn="ctr"/>
                      <a:r>
                        <a:rPr lang="en-US" altLang="zh-CN" sz="2000" b="1" dirty="0"/>
                        <a:t>8</a:t>
                      </a:r>
                      <a:endParaRPr lang="zh-CN" altLang="en-US" sz="2000" b="1" dirty="0"/>
                    </a:p>
                  </a:txBody>
                  <a:tcPr anchor="ctr"/>
                </a:tc>
                <a:tc>
                  <a:txBody>
                    <a:bodyPr/>
                    <a:lstStyle/>
                    <a:p>
                      <a:pPr algn="ctr"/>
                      <a:r>
                        <a:rPr lang="en-US" altLang="zh-CN" sz="2000" b="1" dirty="0"/>
                        <a:t>19</a:t>
                      </a:r>
                      <a:endParaRPr lang="zh-CN" altLang="en-US" sz="2000" b="1" dirty="0"/>
                    </a:p>
                  </a:txBody>
                  <a:tcPr anchor="ctr"/>
                </a:tc>
              </a:tr>
              <a:tr h="370840">
                <a:tc>
                  <a:txBody>
                    <a:bodyPr/>
                    <a:lstStyle/>
                    <a:p>
                      <a:pPr algn="ctr"/>
                      <a:r>
                        <a:rPr lang="en-US" altLang="zh-CN" sz="2000" b="1" dirty="0"/>
                        <a:t>f</a:t>
                      </a:r>
                      <a:endParaRPr lang="zh-CN" altLang="en-US" sz="2000" b="1" dirty="0"/>
                    </a:p>
                  </a:txBody>
                  <a:tcPr anchor="ctr"/>
                </a:tc>
                <a:tc>
                  <a:txBody>
                    <a:bodyPr/>
                    <a:lstStyle/>
                    <a:p>
                      <a:pPr algn="ctr"/>
                      <a:r>
                        <a:rPr lang="en-US" altLang="zh-CN" sz="2000" b="1" dirty="0"/>
                        <a:t>3</a:t>
                      </a:r>
                      <a:endParaRPr lang="zh-CN" altLang="en-US" sz="2000" b="1" dirty="0"/>
                    </a:p>
                  </a:txBody>
                  <a:tcPr anchor="ctr"/>
                </a:tc>
                <a:tc>
                  <a:txBody>
                    <a:bodyPr/>
                    <a:lstStyle/>
                    <a:p>
                      <a:pPr algn="ctr"/>
                      <a:r>
                        <a:rPr lang="en-US" altLang="zh-CN" sz="2000" b="1" dirty="0"/>
                        <a:t>2</a:t>
                      </a:r>
                      <a:endParaRPr lang="zh-CN" altLang="en-US" sz="2000" b="1" dirty="0"/>
                    </a:p>
                  </a:txBody>
                  <a:tcPr anchor="ctr"/>
                </a:tc>
                <a:tc>
                  <a:txBody>
                    <a:bodyPr/>
                    <a:lstStyle/>
                    <a:p>
                      <a:pPr algn="ctr"/>
                      <a:r>
                        <a:rPr lang="en-US" altLang="zh-CN" sz="2000" b="1" dirty="0"/>
                        <a:t>o</a:t>
                      </a:r>
                      <a:endParaRPr lang="zh-CN" altLang="en-US" sz="2000" b="1" dirty="0"/>
                    </a:p>
                  </a:txBody>
                  <a:tcPr anchor="ctr"/>
                </a:tc>
                <a:tc>
                  <a:txBody>
                    <a:bodyPr/>
                    <a:lstStyle/>
                    <a:p>
                      <a:pPr algn="ctr"/>
                      <a:r>
                        <a:rPr lang="en-US" altLang="zh-CN" sz="2000" b="1" dirty="0"/>
                        <a:t>7</a:t>
                      </a:r>
                      <a:endParaRPr lang="zh-CN" altLang="en-US" sz="2000" b="1" dirty="0"/>
                    </a:p>
                  </a:txBody>
                  <a:tcPr anchor="ctr"/>
                </a:tc>
                <a:tc>
                  <a:txBody>
                    <a:bodyPr/>
                    <a:lstStyle/>
                    <a:p>
                      <a:pPr algn="ctr"/>
                      <a:r>
                        <a:rPr lang="en-US" altLang="zh-CN" sz="2000" b="1" dirty="0"/>
                        <a:t>18</a:t>
                      </a:r>
                      <a:endParaRPr lang="zh-CN" altLang="en-US" sz="2000" b="1" dirty="0"/>
                    </a:p>
                  </a:txBody>
                  <a:tcPr anchor="ctr"/>
                </a:tc>
              </a:tr>
              <a:tr h="370840">
                <a:tc>
                  <a:txBody>
                    <a:bodyPr/>
                    <a:lstStyle/>
                    <a:p>
                      <a:pPr algn="ctr"/>
                      <a:r>
                        <a:rPr lang="en-US" altLang="zh-CN" sz="2000" b="1" dirty="0"/>
                        <a:t>g</a:t>
                      </a:r>
                      <a:endParaRPr lang="zh-CN" altLang="en-US" sz="2000" b="1" dirty="0"/>
                    </a:p>
                  </a:txBody>
                  <a:tcPr anchor="ctr"/>
                </a:tc>
                <a:tc>
                  <a:txBody>
                    <a:bodyPr/>
                    <a:lstStyle/>
                    <a:p>
                      <a:pPr algn="ctr"/>
                      <a:r>
                        <a:rPr lang="en-US" altLang="zh-CN" sz="2000" b="1" dirty="0"/>
                        <a:t>8</a:t>
                      </a:r>
                      <a:endParaRPr lang="zh-CN" altLang="en-US" sz="2000" b="1" dirty="0"/>
                    </a:p>
                  </a:txBody>
                  <a:tcPr anchor="ctr"/>
                </a:tc>
                <a:tc>
                  <a:txBody>
                    <a:bodyPr/>
                    <a:lstStyle/>
                    <a:p>
                      <a:pPr algn="ctr"/>
                      <a:r>
                        <a:rPr lang="en-US" altLang="zh-CN" sz="2000" b="1" dirty="0"/>
                        <a:t>7</a:t>
                      </a:r>
                      <a:endParaRPr lang="zh-CN" altLang="en-US" sz="2000" b="1" dirty="0"/>
                    </a:p>
                  </a:txBody>
                  <a:tcPr anchor="ctr"/>
                </a:tc>
                <a:tc>
                  <a:txBody>
                    <a:bodyPr/>
                    <a:lstStyle/>
                    <a:p>
                      <a:pPr algn="ctr"/>
                      <a:r>
                        <a:rPr lang="en-US" altLang="zh-CN" sz="2000" b="1" dirty="0"/>
                        <a:t>p</a:t>
                      </a:r>
                      <a:endParaRPr lang="zh-CN" altLang="en-US" sz="2000" b="1" dirty="0"/>
                    </a:p>
                  </a:txBody>
                  <a:tcPr anchor="ctr"/>
                </a:tc>
                <a:tc>
                  <a:txBody>
                    <a:bodyPr/>
                    <a:lstStyle/>
                    <a:p>
                      <a:pPr algn="ctr"/>
                      <a:r>
                        <a:rPr lang="en-US" altLang="zh-CN" sz="2000" b="1" dirty="0"/>
                        <a:t>7</a:t>
                      </a:r>
                      <a:endParaRPr lang="zh-CN" altLang="en-US" sz="2000" b="1" dirty="0"/>
                    </a:p>
                  </a:txBody>
                  <a:tcPr anchor="ctr"/>
                </a:tc>
                <a:tc>
                  <a:txBody>
                    <a:bodyPr/>
                    <a:lstStyle/>
                    <a:p>
                      <a:pPr algn="ctr"/>
                      <a:r>
                        <a:rPr lang="en-US" altLang="zh-CN" sz="2000" b="1" dirty="0"/>
                        <a:t>17</a:t>
                      </a:r>
                      <a:endParaRPr lang="zh-CN" altLang="en-US" sz="2000" b="1" dirty="0"/>
                    </a:p>
                  </a:txBody>
                  <a:tcPr anchor="ctr"/>
                </a:tc>
              </a:tr>
              <a:tr h="370840">
                <a:tc>
                  <a:txBody>
                    <a:bodyPr/>
                    <a:lstStyle/>
                    <a:p>
                      <a:pPr algn="ctr"/>
                      <a:r>
                        <a:rPr lang="en-US" altLang="zh-CN" sz="2000" b="1" dirty="0"/>
                        <a:t>h</a:t>
                      </a:r>
                      <a:endParaRPr lang="zh-CN" altLang="en-US" sz="2000" b="1" dirty="0"/>
                    </a:p>
                  </a:txBody>
                  <a:tcPr anchor="ctr"/>
                </a:tc>
                <a:tc>
                  <a:txBody>
                    <a:bodyPr/>
                    <a:lstStyle/>
                    <a:p>
                      <a:pPr algn="ctr"/>
                      <a:r>
                        <a:rPr lang="en-US" altLang="zh-CN" sz="2000" b="1" dirty="0"/>
                        <a:t>8</a:t>
                      </a:r>
                      <a:endParaRPr lang="zh-CN" altLang="en-US" sz="2000" b="1" dirty="0"/>
                    </a:p>
                  </a:txBody>
                  <a:tcPr anchor="ctr"/>
                </a:tc>
                <a:tc>
                  <a:txBody>
                    <a:bodyPr/>
                    <a:lstStyle/>
                    <a:p>
                      <a:pPr algn="ctr"/>
                      <a:r>
                        <a:rPr lang="en-US" altLang="zh-CN" sz="2000" b="1" dirty="0"/>
                        <a:t>6</a:t>
                      </a:r>
                      <a:endParaRPr lang="zh-CN" altLang="en-US" sz="2000" b="1" dirty="0"/>
                    </a:p>
                  </a:txBody>
                  <a:tcPr anchor="ctr"/>
                </a:tc>
                <a:tc>
                  <a:txBody>
                    <a:bodyPr/>
                    <a:lstStyle/>
                    <a:p>
                      <a:pPr algn="ctr"/>
                      <a:r>
                        <a:rPr lang="en-US" altLang="zh-CN" sz="2000" b="1" dirty="0"/>
                        <a:t>q</a:t>
                      </a:r>
                      <a:endParaRPr lang="zh-CN" altLang="en-US" sz="2000" b="1" dirty="0"/>
                    </a:p>
                  </a:txBody>
                  <a:tcPr anchor="ctr"/>
                </a:tc>
                <a:tc>
                  <a:txBody>
                    <a:bodyPr/>
                    <a:lstStyle/>
                    <a:p>
                      <a:pPr algn="ctr"/>
                      <a:r>
                        <a:rPr lang="en-US" altLang="zh-CN" sz="2000" b="1" dirty="0"/>
                        <a:t>8</a:t>
                      </a:r>
                      <a:endParaRPr lang="zh-CN" altLang="en-US" sz="2000" b="1" dirty="0"/>
                    </a:p>
                  </a:txBody>
                  <a:tcPr anchor="ctr"/>
                </a:tc>
                <a:tc>
                  <a:txBody>
                    <a:bodyPr/>
                    <a:lstStyle/>
                    <a:p>
                      <a:pPr algn="ctr"/>
                      <a:r>
                        <a:rPr lang="en-US" altLang="zh-CN" sz="2000" b="1" dirty="0"/>
                        <a:t>21</a:t>
                      </a:r>
                      <a:endParaRPr lang="zh-CN" altLang="en-US" sz="2000" b="1" dirty="0"/>
                    </a:p>
                  </a:txBody>
                  <a:tcPr anchor="ctr"/>
                </a:tc>
              </a:tr>
              <a:tr h="370840">
                <a:tc>
                  <a:txBody>
                    <a:bodyPr/>
                    <a:lstStyle/>
                    <a:p>
                      <a:pPr algn="ctr"/>
                      <a:r>
                        <a:rPr lang="en-US" altLang="zh-CN" sz="2000" b="1" dirty="0" err="1"/>
                        <a:t>i</a:t>
                      </a:r>
                      <a:endParaRPr lang="zh-CN" altLang="en-US" sz="2000" b="1" dirty="0"/>
                    </a:p>
                  </a:txBody>
                  <a:tcPr anchor="ctr"/>
                </a:tc>
                <a:tc>
                  <a:txBody>
                    <a:bodyPr/>
                    <a:lstStyle/>
                    <a:p>
                      <a:pPr algn="ctr"/>
                      <a:r>
                        <a:rPr lang="en-US" altLang="zh-CN" sz="2000" b="1" dirty="0"/>
                        <a:t>7</a:t>
                      </a:r>
                      <a:endParaRPr lang="zh-CN" altLang="en-US" sz="2000" b="1" dirty="0"/>
                    </a:p>
                  </a:txBody>
                  <a:tcPr anchor="ctr"/>
                </a:tc>
                <a:tc>
                  <a:txBody>
                    <a:bodyPr/>
                    <a:lstStyle/>
                    <a:p>
                      <a:pPr algn="ctr"/>
                      <a:r>
                        <a:rPr lang="en-US" altLang="zh-CN" sz="2000" b="1" dirty="0"/>
                        <a:t>7</a:t>
                      </a:r>
                      <a:endParaRPr lang="zh-CN" altLang="en-US" sz="2000" b="1" dirty="0"/>
                    </a:p>
                  </a:txBody>
                  <a:tcPr anchor="ctr"/>
                </a:tc>
                <a:tc>
                  <a:txBody>
                    <a:bodyPr/>
                    <a:lstStyle/>
                    <a:p>
                      <a:pPr algn="ctr"/>
                      <a:endParaRPr lang="zh-CN" altLang="en-US" sz="2000" b="1" dirty="0"/>
                    </a:p>
                  </a:txBody>
                  <a:tcPr anchor="ctr"/>
                </a:tc>
                <a:tc>
                  <a:txBody>
                    <a:bodyPr/>
                    <a:lstStyle/>
                    <a:p>
                      <a:pPr algn="ctr"/>
                      <a:endParaRPr lang="zh-CN" altLang="en-US" sz="2000" b="1" dirty="0"/>
                    </a:p>
                  </a:txBody>
                  <a:tcPr anchor="ctr"/>
                </a:tc>
                <a:tc>
                  <a:txBody>
                    <a:bodyPr/>
                    <a:lstStyle/>
                    <a:p>
                      <a:pPr algn="ctr"/>
                      <a:endParaRPr lang="zh-CN" altLang="en-US" sz="2000" b="1" dirty="0"/>
                    </a:p>
                  </a:txBody>
                  <a:tcPr anchor="ctr"/>
                </a:tc>
              </a:tr>
            </a:tbl>
          </a:graphicData>
        </a:graphic>
      </p:graphicFrame>
    </p:spTree>
  </p:cSld>
  <p:clrMapOvr>
    <a:masterClrMapping/>
  </p:clrMapOvr>
  <p:transition>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mn-lt"/>
              </a:rPr>
              <a:t>7.1.2 </a:t>
            </a:r>
            <a:r>
              <a:rPr lang="zh-CN" altLang="en-US" sz="3200" b="1" dirty="0">
                <a:effectLst>
                  <a:outerShdw blurRad="38100" dist="38100" dir="2700000" algn="tl">
                    <a:srgbClr val="000000">
                      <a:alpha val="43137"/>
                    </a:srgbClr>
                  </a:outerShdw>
                </a:effectLst>
                <a:latin typeface="+mn-lt"/>
              </a:rPr>
              <a:t>聚类分析的要求</a:t>
            </a:r>
            <a:br>
              <a:rPr lang="zh-CN" altLang="en-US" sz="3200" b="1" dirty="0">
                <a:effectLst>
                  <a:outerShdw blurRad="38100" dist="38100" dir="2700000" algn="tl">
                    <a:srgbClr val="000000">
                      <a:alpha val="43137"/>
                    </a:srgbClr>
                  </a:outerShdw>
                </a:effectLst>
                <a:latin typeface="+mn-lt"/>
              </a:rPr>
            </a:br>
            <a:endParaRPr lang="zh-CN" altLang="en-US" sz="3200" b="1" dirty="0">
              <a:effectLst>
                <a:outerShdw blurRad="38100" dist="38100" dir="2700000" algn="tl">
                  <a:srgbClr val="000000">
                    <a:alpha val="43137"/>
                  </a:srgbClr>
                </a:outerShdw>
              </a:effectLst>
              <a:latin typeface="+mn-lt"/>
            </a:endParaRPr>
          </a:p>
        </p:txBody>
      </p:sp>
      <p:sp>
        <p:nvSpPr>
          <p:cNvPr id="3" name="内容占位符 2"/>
          <p:cNvSpPr>
            <a:spLocks noGrp="1"/>
          </p:cNvSpPr>
          <p:nvPr>
            <p:ph idx="1"/>
          </p:nvPr>
        </p:nvSpPr>
        <p:spPr>
          <a:xfrm>
            <a:off x="684213" y="1484313"/>
            <a:ext cx="8229600" cy="3886200"/>
          </a:xfrm>
        </p:spPr>
        <p:txBody>
          <a:bodyPr/>
          <a:lstStyle/>
          <a:p>
            <a:pPr>
              <a:buClrTx/>
              <a:buFont typeface="Wingdings" panose="05000000000000000000" pitchFamily="2" charset="2"/>
              <a:buChar char="Ø"/>
              <a:defRPr/>
            </a:pPr>
            <a:r>
              <a:rPr lang="zh-CN" altLang="en-US" sz="2800" b="1" dirty="0">
                <a:latin typeface="宋体" panose="02010600030101010101" pitchFamily="2" charset="-122"/>
              </a:rPr>
              <a:t>可伸缩性</a:t>
            </a:r>
            <a:endParaRPr lang="en-US" altLang="zh-CN" sz="2800" b="1" dirty="0">
              <a:latin typeface="宋体" panose="02010600030101010101" pitchFamily="2" charset="-122"/>
            </a:endParaRPr>
          </a:p>
          <a:p>
            <a:pPr>
              <a:buClrTx/>
              <a:buFont typeface="Wingdings" panose="05000000000000000000" pitchFamily="2" charset="2"/>
              <a:buChar char="Ø"/>
              <a:defRPr/>
            </a:pPr>
            <a:r>
              <a:rPr lang="zh-CN" altLang="en-US" sz="2800" b="1" dirty="0">
                <a:latin typeface="宋体" panose="02010600030101010101" pitchFamily="2" charset="-122"/>
              </a:rPr>
              <a:t>处理不同类型属性的能力</a:t>
            </a:r>
            <a:endParaRPr lang="en-US" altLang="zh-CN" sz="2800" b="1" dirty="0">
              <a:latin typeface="宋体" panose="02010600030101010101" pitchFamily="2" charset="-122"/>
            </a:endParaRPr>
          </a:p>
          <a:p>
            <a:pPr>
              <a:buClrTx/>
              <a:buFont typeface="Wingdings" panose="05000000000000000000" pitchFamily="2" charset="2"/>
              <a:buChar char="Ø"/>
              <a:defRPr/>
            </a:pPr>
            <a:r>
              <a:rPr lang="zh-CN" altLang="en-US" sz="2800" b="1" dirty="0">
                <a:latin typeface="宋体" panose="02010600030101010101" pitchFamily="2" charset="-122"/>
              </a:rPr>
              <a:t>发现任意形状的聚类</a:t>
            </a:r>
            <a:endParaRPr lang="zh-CN" altLang="en-US" sz="2800" b="1" dirty="0">
              <a:latin typeface="宋体" panose="02010600030101010101" pitchFamily="2" charset="-122"/>
            </a:endParaRPr>
          </a:p>
          <a:p>
            <a:pPr>
              <a:buClrTx/>
              <a:buFont typeface="Wingdings" panose="05000000000000000000" pitchFamily="2" charset="2"/>
              <a:buChar char="Ø"/>
              <a:defRPr/>
            </a:pPr>
            <a:r>
              <a:rPr lang="zh-CN" altLang="en-US" sz="2800" b="1" dirty="0">
                <a:latin typeface="宋体" panose="02010600030101010101" pitchFamily="2" charset="-122"/>
              </a:rPr>
              <a:t>用于决定输入参数的领域知识最小化</a:t>
            </a:r>
            <a:endParaRPr lang="zh-CN" altLang="en-US" sz="2800" b="1" dirty="0">
              <a:latin typeface="宋体" panose="02010600030101010101" pitchFamily="2" charset="-122"/>
            </a:endParaRPr>
          </a:p>
          <a:p>
            <a:pPr>
              <a:buClrTx/>
              <a:buFont typeface="Wingdings" panose="05000000000000000000" pitchFamily="2" charset="2"/>
              <a:buChar char="Ø"/>
              <a:defRPr/>
            </a:pPr>
            <a:r>
              <a:rPr lang="zh-CN" altLang="en-US" sz="2800" b="1" dirty="0">
                <a:latin typeface="宋体" panose="02010600030101010101" pitchFamily="2" charset="-122"/>
              </a:rPr>
              <a:t>处理噪声数据的能力</a:t>
            </a:r>
            <a:endParaRPr lang="zh-CN" altLang="en-US" sz="2800" b="1" dirty="0">
              <a:latin typeface="宋体" panose="02010600030101010101" pitchFamily="2" charset="-122"/>
            </a:endParaRPr>
          </a:p>
          <a:p>
            <a:pPr>
              <a:buClrTx/>
              <a:buFont typeface="Wingdings" panose="05000000000000000000" pitchFamily="2" charset="2"/>
              <a:buChar char="Ø"/>
              <a:defRPr/>
            </a:pPr>
            <a:r>
              <a:rPr lang="zh-CN" altLang="en-US" sz="2800" b="1" dirty="0">
                <a:latin typeface="宋体" panose="02010600030101010101" pitchFamily="2" charset="-122"/>
              </a:rPr>
              <a:t>对于输入记录的顺序不敏感</a:t>
            </a:r>
            <a:endParaRPr lang="en-US" altLang="zh-CN" sz="2800" b="1" dirty="0">
              <a:latin typeface="宋体" panose="02010600030101010101" pitchFamily="2" charset="-122"/>
            </a:endParaRPr>
          </a:p>
          <a:p>
            <a:pPr>
              <a:buClrTx/>
              <a:buFont typeface="Wingdings" panose="05000000000000000000" pitchFamily="2" charset="2"/>
              <a:buChar char="Ø"/>
              <a:defRPr/>
            </a:pPr>
            <a:r>
              <a:rPr lang="zh-CN" altLang="en-US" sz="2800" b="1" dirty="0">
                <a:latin typeface="宋体" panose="02010600030101010101" pitchFamily="2" charset="-122"/>
              </a:rPr>
              <a:t>高维性</a:t>
            </a:r>
            <a:endParaRPr lang="en-US" altLang="zh-CN" sz="2800" b="1" dirty="0">
              <a:latin typeface="宋体" panose="02010600030101010101" pitchFamily="2" charset="-122"/>
            </a:endParaRPr>
          </a:p>
          <a:p>
            <a:pPr>
              <a:buClrTx/>
              <a:buFont typeface="Wingdings" panose="05000000000000000000" pitchFamily="2" charset="2"/>
              <a:buChar char="Ø"/>
              <a:defRPr/>
            </a:pPr>
            <a:r>
              <a:rPr lang="zh-CN" altLang="en-US" sz="2800" b="1" dirty="0">
                <a:latin typeface="宋体" panose="02010600030101010101" pitchFamily="2" charset="-122"/>
              </a:rPr>
              <a:t>基于约束的聚类</a:t>
            </a:r>
            <a:endParaRPr lang="zh-CN" altLang="en-US" sz="2800" b="1" dirty="0">
              <a:latin typeface="宋体" panose="02010600030101010101" pitchFamily="2" charset="-122"/>
            </a:endParaRPr>
          </a:p>
          <a:p>
            <a:pPr>
              <a:buClrTx/>
              <a:buFont typeface="Wingdings" panose="05000000000000000000" pitchFamily="2" charset="2"/>
              <a:buChar char="Ø"/>
              <a:defRPr/>
            </a:pPr>
            <a:r>
              <a:rPr lang="zh-CN" altLang="en-US" sz="2800" b="1" dirty="0">
                <a:latin typeface="宋体" panose="02010600030101010101" pitchFamily="2" charset="-122"/>
              </a:rPr>
              <a:t>可解释性和可用性</a:t>
            </a:r>
            <a:endParaRPr lang="zh-CN" altLang="en-US" sz="2800" b="1" dirty="0">
              <a:latin typeface="宋体" panose="02010600030101010101" pitchFamily="2" charset="-122"/>
            </a:endParaRPr>
          </a:p>
          <a:p>
            <a:pPr marL="514350" indent="-514350">
              <a:buFont typeface="+mj-lt"/>
              <a:buAutoNum type="arabicPeriod"/>
              <a:defRPr/>
            </a:pPr>
            <a:endParaRPr lang="zh-CN" altLang="en-US" sz="2800" b="1" dirty="0">
              <a:latin typeface="宋体" panose="02010600030101010101" pitchFamily="2" charset="-122"/>
            </a:endParaRPr>
          </a:p>
          <a:p>
            <a:pPr marL="514350" indent="-514350">
              <a:buFont typeface="+mj-lt"/>
              <a:buAutoNum type="arabicPeriod"/>
              <a:defRPr/>
            </a:pPr>
            <a:endParaRPr lang="zh-CN" altLang="en-US" sz="2800" b="1" dirty="0">
              <a:latin typeface="宋体" panose="02010600030101010101" pitchFamily="2" charset="-122"/>
            </a:endParaRPr>
          </a:p>
          <a:p>
            <a:pPr marL="514350" indent="-514350">
              <a:buFont typeface="+mj-lt"/>
              <a:buAutoNum type="arabicPeriod"/>
              <a:defRPr/>
            </a:pPr>
            <a:endParaRPr lang="zh-CN" altLang="en-US" sz="2800" b="1" dirty="0">
              <a:latin typeface="宋体" panose="02010600030101010101" pitchFamily="2" charset="-122"/>
            </a:endParaRPr>
          </a:p>
          <a:p>
            <a:pPr marL="514350" indent="-514350">
              <a:buFont typeface="+mj-lt"/>
              <a:buAutoNum type="arabicPeriod"/>
              <a:defRPr/>
            </a:pPr>
            <a:endParaRPr lang="zh-CN" altLang="en-US" sz="2800" b="1" dirty="0">
              <a:latin typeface="宋体" panose="02010600030101010101" pitchFamily="2" charset="-122"/>
            </a:endParaRPr>
          </a:p>
          <a:p>
            <a:pPr marL="514350" indent="-514350">
              <a:buFont typeface="+mj-lt"/>
              <a:buAutoNum type="arabicPeriod"/>
              <a:defRPr/>
            </a:pPr>
            <a:endParaRPr lang="zh-CN" altLang="en-US" sz="2800" b="1" dirty="0">
              <a:latin typeface="宋体" panose="02010600030101010101" pitchFamily="2" charset="-122"/>
            </a:endParaRPr>
          </a:p>
        </p:txBody>
      </p:sp>
    </p:spTree>
  </p:cSld>
  <p:clrMapOvr>
    <a:masterClrMapping/>
  </p:clrMapOvr>
  <p:transition>
    <p:push/>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718852" y="779301"/>
            <a:ext cx="7706296" cy="5299398"/>
          </a:xfrm>
          <a:prstGeom prst="rect">
            <a:avLst/>
          </a:prstGeom>
        </p:spPr>
      </p:pic>
      <p:sp>
        <p:nvSpPr>
          <p:cNvPr id="5" name="文本框 4"/>
          <p:cNvSpPr txBox="1"/>
          <p:nvPr/>
        </p:nvSpPr>
        <p:spPr>
          <a:xfrm>
            <a:off x="2555776" y="6169967"/>
            <a:ext cx="5040560" cy="461665"/>
          </a:xfrm>
          <a:prstGeom prst="rect">
            <a:avLst/>
          </a:prstGeom>
          <a:noFill/>
        </p:spPr>
        <p:txBody>
          <a:bodyPr wrap="square" rtlCol="0">
            <a:spAutoFit/>
          </a:bodyPr>
          <a:lstStyle/>
          <a:p>
            <a:r>
              <a:rPr lang="zh-CN" altLang="en-US" sz="2400" b="1" dirty="0"/>
              <a:t>数据点的二维空间分布情况</a:t>
            </a:r>
            <a:endParaRPr lang="zh-CN" altLang="en-US" sz="2400" b="1" dirty="0"/>
          </a:p>
        </p:txBody>
      </p:sp>
      <p:sp>
        <p:nvSpPr>
          <p:cNvPr id="6" name="椭圆 5"/>
          <p:cNvSpPr/>
          <p:nvPr/>
        </p:nvSpPr>
        <p:spPr>
          <a:xfrm>
            <a:off x="2555776" y="4913003"/>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p:cNvSpPr txBox="1"/>
          <p:nvPr/>
        </p:nvSpPr>
        <p:spPr>
          <a:xfrm>
            <a:off x="2195736" y="2983788"/>
            <a:ext cx="2664296" cy="1323439"/>
          </a:xfrm>
          <a:prstGeom prst="rect">
            <a:avLst/>
          </a:prstGeom>
          <a:noFill/>
        </p:spPr>
        <p:txBody>
          <a:bodyPr wrap="square" rtlCol="0">
            <a:spAutoFit/>
          </a:bodyPr>
          <a:lstStyle/>
          <a:p>
            <a:r>
              <a:rPr lang="zh-CN" altLang="en-US" sz="2000" b="1" dirty="0">
                <a:solidFill>
                  <a:srgbClr val="FF0000"/>
                </a:solidFill>
              </a:rPr>
              <a:t>选取点</a:t>
            </a:r>
            <a:r>
              <a:rPr lang="en-US" altLang="zh-CN" sz="2000" b="1" dirty="0">
                <a:solidFill>
                  <a:srgbClr val="FF0000"/>
                </a:solidFill>
              </a:rPr>
              <a:t>a</a:t>
            </a:r>
            <a:r>
              <a:rPr lang="zh-CN" altLang="en-US" sz="2000" b="1" dirty="0">
                <a:solidFill>
                  <a:srgbClr val="FF0000"/>
                </a:solidFill>
              </a:rPr>
              <a:t>，判断是核心点，将其直接密度可达点放入有序队列，按可达距离升序排序</a:t>
            </a:r>
            <a:endParaRPr lang="zh-CN" altLang="en-US" sz="2000" b="1" dirty="0">
              <a:solidFill>
                <a:srgbClr val="FF0000"/>
              </a:solidFill>
            </a:endParaRPr>
          </a:p>
        </p:txBody>
      </p:sp>
      <p:sp>
        <p:nvSpPr>
          <p:cNvPr id="13" name="椭圆 12"/>
          <p:cNvSpPr/>
          <p:nvPr/>
        </p:nvSpPr>
        <p:spPr>
          <a:xfrm>
            <a:off x="2114735" y="4437433"/>
            <a:ext cx="1158545" cy="1172989"/>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箭头连接符 8"/>
          <p:cNvCxnSpPr>
            <a:stCxn id="7" idx="2"/>
            <a:endCxn id="6" idx="7"/>
          </p:cNvCxnSpPr>
          <p:nvPr/>
        </p:nvCxnSpPr>
        <p:spPr>
          <a:xfrm flipH="1">
            <a:off x="2740164" y="4307227"/>
            <a:ext cx="787720" cy="63741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文本框 14"/>
          <p:cNvSpPr txBox="1"/>
          <p:nvPr/>
        </p:nvSpPr>
        <p:spPr>
          <a:xfrm>
            <a:off x="2201998" y="3192023"/>
            <a:ext cx="2304256" cy="1015663"/>
          </a:xfrm>
          <a:prstGeom prst="rect">
            <a:avLst/>
          </a:prstGeom>
          <a:noFill/>
        </p:spPr>
        <p:txBody>
          <a:bodyPr wrap="square" rtlCol="0">
            <a:spAutoFit/>
          </a:bodyPr>
          <a:lstStyle/>
          <a:p>
            <a:r>
              <a:rPr lang="zh-CN" altLang="en-US" sz="2000" b="1" dirty="0">
                <a:solidFill>
                  <a:srgbClr val="FF0000"/>
                </a:solidFill>
              </a:rPr>
              <a:t>将</a:t>
            </a:r>
            <a:r>
              <a:rPr lang="en-US" altLang="zh-CN" sz="2000" b="1" dirty="0">
                <a:solidFill>
                  <a:srgbClr val="FF0000"/>
                </a:solidFill>
              </a:rPr>
              <a:t>a</a:t>
            </a:r>
            <a:r>
              <a:rPr lang="zh-CN" altLang="en-US" sz="2000" b="1" dirty="0">
                <a:solidFill>
                  <a:srgbClr val="FF0000"/>
                </a:solidFill>
              </a:rPr>
              <a:t>存入结果序列，更新有序队列中的可达距离排序</a:t>
            </a:r>
            <a:endParaRPr lang="zh-CN" altLang="en-US" sz="2000" b="1" dirty="0">
              <a:solidFill>
                <a:srgbClr val="FF0000"/>
              </a:solidFill>
            </a:endParaRPr>
          </a:p>
        </p:txBody>
      </p:sp>
      <p:sp>
        <p:nvSpPr>
          <p:cNvPr id="21" name="椭圆 20"/>
          <p:cNvSpPr/>
          <p:nvPr/>
        </p:nvSpPr>
        <p:spPr>
          <a:xfrm>
            <a:off x="2575962" y="5124658"/>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p:cNvSpPr txBox="1"/>
          <p:nvPr/>
        </p:nvSpPr>
        <p:spPr>
          <a:xfrm>
            <a:off x="2218323" y="2787315"/>
            <a:ext cx="2664296" cy="1631216"/>
          </a:xfrm>
          <a:prstGeom prst="rect">
            <a:avLst/>
          </a:prstGeom>
          <a:noFill/>
        </p:spPr>
        <p:txBody>
          <a:bodyPr wrap="square" rtlCol="0">
            <a:spAutoFit/>
          </a:bodyPr>
          <a:lstStyle/>
          <a:p>
            <a:r>
              <a:rPr lang="zh-CN" altLang="en-US" sz="2000" b="1" dirty="0">
                <a:solidFill>
                  <a:srgbClr val="FF0000"/>
                </a:solidFill>
              </a:rPr>
              <a:t>从有序序列中取出第一个点</a:t>
            </a:r>
            <a:r>
              <a:rPr lang="en-US" altLang="zh-CN" sz="2000" b="1" dirty="0">
                <a:solidFill>
                  <a:srgbClr val="FF0000"/>
                </a:solidFill>
              </a:rPr>
              <a:t>e</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23" name="椭圆 22"/>
          <p:cNvSpPr/>
          <p:nvPr/>
        </p:nvSpPr>
        <p:spPr>
          <a:xfrm>
            <a:off x="2109733" y="4690816"/>
            <a:ext cx="1158545" cy="1151310"/>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4" name="直接箭头连接符 23"/>
          <p:cNvCxnSpPr>
            <a:stCxn id="22" idx="2"/>
            <a:endCxn id="21" idx="7"/>
          </p:cNvCxnSpPr>
          <p:nvPr/>
        </p:nvCxnSpPr>
        <p:spPr>
          <a:xfrm flipH="1">
            <a:off x="2760350" y="4418531"/>
            <a:ext cx="790121" cy="7377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椭圆 27"/>
          <p:cNvSpPr/>
          <p:nvPr/>
        </p:nvSpPr>
        <p:spPr>
          <a:xfrm>
            <a:off x="2575962" y="4676568"/>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p:cNvSpPr txBox="1"/>
          <p:nvPr/>
        </p:nvSpPr>
        <p:spPr>
          <a:xfrm>
            <a:off x="2230837" y="2785846"/>
            <a:ext cx="2664296" cy="1631216"/>
          </a:xfrm>
          <a:prstGeom prst="rect">
            <a:avLst/>
          </a:prstGeom>
          <a:noFill/>
        </p:spPr>
        <p:txBody>
          <a:bodyPr wrap="square" rtlCol="0">
            <a:spAutoFit/>
          </a:bodyPr>
          <a:lstStyle/>
          <a:p>
            <a:r>
              <a:rPr lang="zh-CN" altLang="en-US" sz="2000" b="1" dirty="0">
                <a:solidFill>
                  <a:srgbClr val="FF0000"/>
                </a:solidFill>
              </a:rPr>
              <a:t>从有序序列中取出第一个点</a:t>
            </a:r>
            <a:r>
              <a:rPr lang="en-US" altLang="zh-CN" sz="2000" b="1" dirty="0">
                <a:solidFill>
                  <a:srgbClr val="FF0000"/>
                </a:solidFill>
              </a:rPr>
              <a:t>b</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30" name="椭圆 29"/>
          <p:cNvSpPr/>
          <p:nvPr/>
        </p:nvSpPr>
        <p:spPr>
          <a:xfrm>
            <a:off x="2011361" y="4343471"/>
            <a:ext cx="1112508" cy="107845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a:stCxn id="29" idx="2"/>
            <a:endCxn id="28" idx="7"/>
          </p:cNvCxnSpPr>
          <p:nvPr/>
        </p:nvCxnSpPr>
        <p:spPr>
          <a:xfrm flipH="1">
            <a:off x="2760350" y="4417062"/>
            <a:ext cx="802635" cy="291142"/>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乘号 37"/>
          <p:cNvSpPr/>
          <p:nvPr/>
        </p:nvSpPr>
        <p:spPr>
          <a:xfrm>
            <a:off x="2555776" y="4935116"/>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乘号 38"/>
          <p:cNvSpPr/>
          <p:nvPr/>
        </p:nvSpPr>
        <p:spPr>
          <a:xfrm>
            <a:off x="2567615" y="5144391"/>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乘号 39"/>
          <p:cNvSpPr/>
          <p:nvPr/>
        </p:nvSpPr>
        <p:spPr>
          <a:xfrm>
            <a:off x="2567615" y="4676134"/>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2137691" y="4944639"/>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a:off x="2219932" y="2784530"/>
            <a:ext cx="2664296" cy="1631216"/>
          </a:xfrm>
          <a:prstGeom prst="rect">
            <a:avLst/>
          </a:prstGeom>
          <a:noFill/>
        </p:spPr>
        <p:txBody>
          <a:bodyPr wrap="square" rtlCol="0">
            <a:spAutoFit/>
          </a:bodyPr>
          <a:lstStyle/>
          <a:p>
            <a:r>
              <a:rPr lang="zh-CN" altLang="en-US" sz="2000" b="1" dirty="0">
                <a:solidFill>
                  <a:srgbClr val="FF0000"/>
                </a:solidFill>
              </a:rPr>
              <a:t>从有序序列中取出第一个点</a:t>
            </a:r>
            <a:r>
              <a:rPr lang="en-US" altLang="zh-CN" sz="2000" b="1" dirty="0">
                <a:solidFill>
                  <a:srgbClr val="FF0000"/>
                </a:solidFill>
              </a:rPr>
              <a:t>d</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43" name="椭圆 42"/>
          <p:cNvSpPr/>
          <p:nvPr/>
        </p:nvSpPr>
        <p:spPr>
          <a:xfrm>
            <a:off x="2039765" y="4419247"/>
            <a:ext cx="1013738" cy="1002675"/>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4" name="直接箭头连接符 43"/>
          <p:cNvCxnSpPr>
            <a:endCxn id="41" idx="7"/>
          </p:cNvCxnSpPr>
          <p:nvPr/>
        </p:nvCxnSpPr>
        <p:spPr>
          <a:xfrm flipH="1">
            <a:off x="2322079" y="4296385"/>
            <a:ext cx="1130574" cy="67989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5" name="乘号 44"/>
          <p:cNvSpPr/>
          <p:nvPr/>
        </p:nvSpPr>
        <p:spPr>
          <a:xfrm>
            <a:off x="2119752" y="4935116"/>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149165" y="4711951"/>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文本框 67"/>
          <p:cNvSpPr txBox="1"/>
          <p:nvPr/>
        </p:nvSpPr>
        <p:spPr>
          <a:xfrm>
            <a:off x="2227847" y="2790473"/>
            <a:ext cx="2664296" cy="1631216"/>
          </a:xfrm>
          <a:prstGeom prst="rect">
            <a:avLst/>
          </a:prstGeom>
          <a:noFill/>
        </p:spPr>
        <p:txBody>
          <a:bodyPr wrap="square" rtlCol="0">
            <a:spAutoFit/>
          </a:bodyPr>
          <a:lstStyle/>
          <a:p>
            <a:r>
              <a:rPr lang="zh-CN" altLang="en-US" sz="2000" b="1" dirty="0">
                <a:solidFill>
                  <a:srgbClr val="FF0000"/>
                </a:solidFill>
              </a:rPr>
              <a:t>从有序序列中取出第一个点</a:t>
            </a:r>
            <a:r>
              <a:rPr lang="en-US" altLang="zh-CN" sz="2000" b="1" dirty="0">
                <a:solidFill>
                  <a:srgbClr val="FF0000"/>
                </a:solidFill>
              </a:rPr>
              <a:t>c</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69" name="椭圆 68"/>
          <p:cNvSpPr/>
          <p:nvPr/>
        </p:nvSpPr>
        <p:spPr>
          <a:xfrm>
            <a:off x="1976260" y="4381073"/>
            <a:ext cx="1013738" cy="1084551"/>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箭头连接符 69"/>
          <p:cNvCxnSpPr>
            <a:stCxn id="68" idx="2"/>
            <a:endCxn id="69" idx="6"/>
          </p:cNvCxnSpPr>
          <p:nvPr/>
        </p:nvCxnSpPr>
        <p:spPr>
          <a:xfrm flipH="1">
            <a:off x="2989998" y="4421689"/>
            <a:ext cx="569997" cy="5016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1" name="乘号 70"/>
          <p:cNvSpPr/>
          <p:nvPr/>
        </p:nvSpPr>
        <p:spPr>
          <a:xfrm>
            <a:off x="2137211" y="4702171"/>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4" name="椭圆 73"/>
          <p:cNvSpPr/>
          <p:nvPr/>
        </p:nvSpPr>
        <p:spPr>
          <a:xfrm>
            <a:off x="3030082" y="5131845"/>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文本框 74"/>
          <p:cNvSpPr txBox="1"/>
          <p:nvPr/>
        </p:nvSpPr>
        <p:spPr>
          <a:xfrm>
            <a:off x="2219932" y="2810206"/>
            <a:ext cx="2664296" cy="1631216"/>
          </a:xfrm>
          <a:prstGeom prst="rect">
            <a:avLst/>
          </a:prstGeom>
          <a:noFill/>
        </p:spPr>
        <p:txBody>
          <a:bodyPr wrap="square" rtlCol="0">
            <a:spAutoFit/>
          </a:bodyPr>
          <a:lstStyle/>
          <a:p>
            <a:r>
              <a:rPr lang="zh-CN" altLang="en-US" sz="2000" b="1" dirty="0">
                <a:solidFill>
                  <a:srgbClr val="FF0000"/>
                </a:solidFill>
              </a:rPr>
              <a:t>从有序序列中取出点</a:t>
            </a:r>
            <a:r>
              <a:rPr lang="en-US" altLang="zh-CN" sz="2000" b="1" dirty="0">
                <a:solidFill>
                  <a:srgbClr val="FF0000"/>
                </a:solidFill>
              </a:rPr>
              <a:t>f</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76" name="椭圆 75"/>
          <p:cNvSpPr/>
          <p:nvPr/>
        </p:nvSpPr>
        <p:spPr>
          <a:xfrm>
            <a:off x="2421930" y="4480807"/>
            <a:ext cx="1029918" cy="1035365"/>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7" name="直接箭头连接符 76"/>
          <p:cNvCxnSpPr>
            <a:stCxn id="75" idx="2"/>
            <a:endCxn id="76" idx="6"/>
          </p:cNvCxnSpPr>
          <p:nvPr/>
        </p:nvCxnSpPr>
        <p:spPr>
          <a:xfrm flipH="1">
            <a:off x="3451848" y="4441422"/>
            <a:ext cx="100232" cy="55706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乘号 77"/>
          <p:cNvSpPr/>
          <p:nvPr/>
        </p:nvSpPr>
        <p:spPr>
          <a:xfrm>
            <a:off x="3008610" y="5134160"/>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文本框 80"/>
          <p:cNvSpPr txBox="1"/>
          <p:nvPr/>
        </p:nvSpPr>
        <p:spPr>
          <a:xfrm>
            <a:off x="624924" y="432431"/>
            <a:ext cx="3240360" cy="369332"/>
          </a:xfrm>
          <a:prstGeom prst="rect">
            <a:avLst/>
          </a:prstGeom>
          <a:noFill/>
        </p:spPr>
        <p:txBody>
          <a:bodyPr wrap="square" rtlCol="0">
            <a:spAutoFit/>
          </a:bodyPr>
          <a:lstStyle/>
          <a:p>
            <a:r>
              <a:rPr lang="en-US" altLang="zh-CN" b="1" dirty="0">
                <a:solidFill>
                  <a:srgbClr val="FF0000"/>
                </a:solidFill>
              </a:rPr>
              <a:t>X</a:t>
            </a:r>
            <a:r>
              <a:rPr lang="zh-CN" altLang="en-US" b="1" dirty="0">
                <a:solidFill>
                  <a:srgbClr val="FF0000"/>
                </a:solidFill>
              </a:rPr>
              <a:t>表示数据点已存入结果队列</a:t>
            </a:r>
            <a:endParaRPr lang="zh-CN" altLang="en-US" b="1" dirty="0">
              <a:solidFill>
                <a:srgbClr val="FF0000"/>
              </a:solidFill>
            </a:endParaRPr>
          </a:p>
        </p:txBody>
      </p:sp>
      <p:sp>
        <p:nvSpPr>
          <p:cNvPr id="86" name="椭圆 85"/>
          <p:cNvSpPr/>
          <p:nvPr/>
        </p:nvSpPr>
        <p:spPr>
          <a:xfrm>
            <a:off x="5220072" y="4077072"/>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文本框 86"/>
          <p:cNvSpPr txBox="1"/>
          <p:nvPr/>
        </p:nvSpPr>
        <p:spPr>
          <a:xfrm>
            <a:off x="5103578" y="2268136"/>
            <a:ext cx="2664296" cy="1323439"/>
          </a:xfrm>
          <a:prstGeom prst="rect">
            <a:avLst/>
          </a:prstGeom>
          <a:noFill/>
        </p:spPr>
        <p:txBody>
          <a:bodyPr wrap="square" rtlCol="0">
            <a:spAutoFit/>
          </a:bodyPr>
          <a:lstStyle/>
          <a:p>
            <a:r>
              <a:rPr lang="zh-CN" altLang="en-US" sz="2000" b="1" dirty="0">
                <a:solidFill>
                  <a:srgbClr val="FF0000"/>
                </a:solidFill>
              </a:rPr>
              <a:t>选取点</a:t>
            </a:r>
            <a:r>
              <a:rPr lang="en-US" altLang="zh-CN" sz="2000" b="1" dirty="0">
                <a:solidFill>
                  <a:srgbClr val="FF0000"/>
                </a:solidFill>
              </a:rPr>
              <a:t>g</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88" name="椭圆 87"/>
          <p:cNvSpPr/>
          <p:nvPr/>
        </p:nvSpPr>
        <p:spPr>
          <a:xfrm>
            <a:off x="4710828" y="3978216"/>
            <a:ext cx="891871" cy="805714"/>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9" name="直接箭头连接符 88"/>
          <p:cNvCxnSpPr>
            <a:stCxn id="87" idx="2"/>
            <a:endCxn id="88" idx="6"/>
          </p:cNvCxnSpPr>
          <p:nvPr/>
        </p:nvCxnSpPr>
        <p:spPr>
          <a:xfrm flipH="1">
            <a:off x="5602699" y="3591575"/>
            <a:ext cx="833027" cy="7894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0" name="乘号 89"/>
          <p:cNvSpPr/>
          <p:nvPr/>
        </p:nvSpPr>
        <p:spPr>
          <a:xfrm>
            <a:off x="5206116" y="4071918"/>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9" name="文本框 98"/>
          <p:cNvSpPr txBox="1"/>
          <p:nvPr/>
        </p:nvSpPr>
        <p:spPr>
          <a:xfrm>
            <a:off x="2392400" y="2484091"/>
            <a:ext cx="2021823" cy="707886"/>
          </a:xfrm>
          <a:prstGeom prst="rect">
            <a:avLst/>
          </a:prstGeom>
          <a:noFill/>
        </p:spPr>
        <p:txBody>
          <a:bodyPr wrap="square" rtlCol="0">
            <a:spAutoFit/>
          </a:bodyPr>
          <a:lstStyle/>
          <a:p>
            <a:r>
              <a:rPr lang="zh-CN" altLang="en-US" sz="2000" b="1" dirty="0">
                <a:solidFill>
                  <a:srgbClr val="FF0000"/>
                </a:solidFill>
              </a:rPr>
              <a:t>同理，分析其他点的结果</a:t>
            </a:r>
            <a:endParaRPr lang="zh-CN" altLang="en-US" sz="2000" b="1" dirty="0">
              <a:solidFill>
                <a:srgbClr val="FF0000"/>
              </a:solidFill>
            </a:endParaRPr>
          </a:p>
        </p:txBody>
      </p:sp>
      <p:cxnSp>
        <p:nvCxnSpPr>
          <p:cNvPr id="101" name="直接箭头连接符 100"/>
          <p:cNvCxnSpPr>
            <a:stCxn id="99" idx="0"/>
          </p:cNvCxnSpPr>
          <p:nvPr/>
        </p:nvCxnSpPr>
        <p:spPr>
          <a:xfrm flipV="1">
            <a:off x="3403312" y="1781487"/>
            <a:ext cx="1040074" cy="70260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直接箭头连接符 102"/>
          <p:cNvCxnSpPr>
            <a:stCxn id="99" idx="2"/>
            <a:endCxn id="88" idx="1"/>
          </p:cNvCxnSpPr>
          <p:nvPr/>
        </p:nvCxnSpPr>
        <p:spPr>
          <a:xfrm>
            <a:off x="3403312" y="3191977"/>
            <a:ext cx="1438127" cy="9042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8" name="椭圆 107"/>
          <p:cNvSpPr/>
          <p:nvPr/>
        </p:nvSpPr>
        <p:spPr>
          <a:xfrm>
            <a:off x="4788893" y="4293096"/>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9" name="文本框 108"/>
          <p:cNvSpPr txBox="1"/>
          <p:nvPr/>
        </p:nvSpPr>
        <p:spPr>
          <a:xfrm>
            <a:off x="5116383" y="2307528"/>
            <a:ext cx="2664296" cy="1631216"/>
          </a:xfrm>
          <a:prstGeom prst="rect">
            <a:avLst/>
          </a:prstGeom>
          <a:noFill/>
        </p:spPr>
        <p:txBody>
          <a:bodyPr wrap="square" rtlCol="0">
            <a:spAutoFit/>
          </a:bodyPr>
          <a:lstStyle/>
          <a:p>
            <a:r>
              <a:rPr lang="zh-CN" altLang="en-US" sz="2000" b="1" dirty="0">
                <a:solidFill>
                  <a:srgbClr val="FF0000"/>
                </a:solidFill>
              </a:rPr>
              <a:t>从有序序列中取出点</a:t>
            </a:r>
            <a:r>
              <a:rPr lang="en-US" altLang="zh-CN" sz="2000" b="1" dirty="0">
                <a:solidFill>
                  <a:srgbClr val="FF0000"/>
                </a:solidFill>
              </a:rPr>
              <a:t>j</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110" name="椭圆 109"/>
          <p:cNvSpPr/>
          <p:nvPr/>
        </p:nvSpPr>
        <p:spPr>
          <a:xfrm>
            <a:off x="4701941" y="3949546"/>
            <a:ext cx="891871" cy="805714"/>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1" name="直接箭头连接符 110"/>
          <p:cNvCxnSpPr>
            <a:stCxn id="109" idx="2"/>
            <a:endCxn id="110" idx="6"/>
          </p:cNvCxnSpPr>
          <p:nvPr/>
        </p:nvCxnSpPr>
        <p:spPr>
          <a:xfrm flipH="1">
            <a:off x="5593812" y="3938744"/>
            <a:ext cx="854719" cy="41365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2" name="乘号 111"/>
          <p:cNvSpPr/>
          <p:nvPr/>
        </p:nvSpPr>
        <p:spPr>
          <a:xfrm>
            <a:off x="4751987" y="4280909"/>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椭圆 114"/>
          <p:cNvSpPr/>
          <p:nvPr/>
        </p:nvSpPr>
        <p:spPr>
          <a:xfrm>
            <a:off x="5234028" y="4516384"/>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文本框 115"/>
          <p:cNvSpPr txBox="1"/>
          <p:nvPr/>
        </p:nvSpPr>
        <p:spPr>
          <a:xfrm>
            <a:off x="5132741" y="2295806"/>
            <a:ext cx="2664296" cy="1631216"/>
          </a:xfrm>
          <a:prstGeom prst="rect">
            <a:avLst/>
          </a:prstGeom>
          <a:noFill/>
        </p:spPr>
        <p:txBody>
          <a:bodyPr wrap="square" rtlCol="0">
            <a:spAutoFit/>
          </a:bodyPr>
          <a:lstStyle/>
          <a:p>
            <a:r>
              <a:rPr lang="zh-CN" altLang="en-US" sz="2000" b="1" dirty="0">
                <a:solidFill>
                  <a:srgbClr val="FF0000"/>
                </a:solidFill>
              </a:rPr>
              <a:t>从有序序列中取出点</a:t>
            </a:r>
            <a:r>
              <a:rPr lang="en-US" altLang="zh-CN" sz="2000" b="1" dirty="0">
                <a:solidFill>
                  <a:srgbClr val="FF0000"/>
                </a:solidFill>
              </a:rPr>
              <a:t>k</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117" name="椭圆 116"/>
          <p:cNvSpPr/>
          <p:nvPr/>
        </p:nvSpPr>
        <p:spPr>
          <a:xfrm>
            <a:off x="4698951" y="3949546"/>
            <a:ext cx="891871" cy="805714"/>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8" name="直接箭头连接符 117"/>
          <p:cNvCxnSpPr>
            <a:stCxn id="116" idx="2"/>
            <a:endCxn id="117" idx="6"/>
          </p:cNvCxnSpPr>
          <p:nvPr/>
        </p:nvCxnSpPr>
        <p:spPr>
          <a:xfrm flipH="1">
            <a:off x="5590822" y="3927022"/>
            <a:ext cx="874067" cy="4253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9" name="乘号 118"/>
          <p:cNvSpPr/>
          <p:nvPr/>
        </p:nvSpPr>
        <p:spPr>
          <a:xfrm>
            <a:off x="5220072" y="4511230"/>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椭圆 121"/>
          <p:cNvSpPr/>
          <p:nvPr/>
        </p:nvSpPr>
        <p:spPr>
          <a:xfrm>
            <a:off x="4803451" y="4057339"/>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文本框 122"/>
          <p:cNvSpPr txBox="1"/>
          <p:nvPr/>
        </p:nvSpPr>
        <p:spPr>
          <a:xfrm>
            <a:off x="5138278" y="2298317"/>
            <a:ext cx="2664296" cy="1631216"/>
          </a:xfrm>
          <a:prstGeom prst="rect">
            <a:avLst/>
          </a:prstGeom>
          <a:noFill/>
        </p:spPr>
        <p:txBody>
          <a:bodyPr wrap="square" rtlCol="0">
            <a:spAutoFit/>
          </a:bodyPr>
          <a:lstStyle/>
          <a:p>
            <a:r>
              <a:rPr lang="zh-CN" altLang="en-US" sz="2000" b="1" dirty="0">
                <a:solidFill>
                  <a:srgbClr val="FF0000"/>
                </a:solidFill>
              </a:rPr>
              <a:t>从有序序列中取出点</a:t>
            </a:r>
            <a:r>
              <a:rPr lang="en-US" altLang="zh-CN" sz="2000" b="1" dirty="0" err="1">
                <a:solidFill>
                  <a:srgbClr val="FF0000"/>
                </a:solidFill>
              </a:rPr>
              <a:t>i</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124" name="椭圆 123"/>
          <p:cNvSpPr/>
          <p:nvPr/>
        </p:nvSpPr>
        <p:spPr>
          <a:xfrm>
            <a:off x="4708475" y="3958630"/>
            <a:ext cx="891871" cy="805714"/>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5" name="直接箭头连接符 124"/>
          <p:cNvCxnSpPr>
            <a:stCxn id="123" idx="2"/>
            <a:endCxn id="124" idx="6"/>
          </p:cNvCxnSpPr>
          <p:nvPr/>
        </p:nvCxnSpPr>
        <p:spPr>
          <a:xfrm flipH="1">
            <a:off x="5600346" y="3929533"/>
            <a:ext cx="870080" cy="43195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6" name="乘号 125"/>
          <p:cNvSpPr/>
          <p:nvPr/>
        </p:nvSpPr>
        <p:spPr>
          <a:xfrm>
            <a:off x="4789495" y="4052185"/>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9" name="椭圆 128"/>
          <p:cNvSpPr/>
          <p:nvPr/>
        </p:nvSpPr>
        <p:spPr>
          <a:xfrm>
            <a:off x="5223538" y="4271761"/>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0" name="文本框 129"/>
          <p:cNvSpPr txBox="1"/>
          <p:nvPr/>
        </p:nvSpPr>
        <p:spPr>
          <a:xfrm>
            <a:off x="5135126" y="2286595"/>
            <a:ext cx="2664296" cy="1631216"/>
          </a:xfrm>
          <a:prstGeom prst="rect">
            <a:avLst/>
          </a:prstGeom>
          <a:noFill/>
        </p:spPr>
        <p:txBody>
          <a:bodyPr wrap="square" rtlCol="0">
            <a:spAutoFit/>
          </a:bodyPr>
          <a:lstStyle/>
          <a:p>
            <a:r>
              <a:rPr lang="zh-CN" altLang="en-US" sz="2000" b="1" dirty="0">
                <a:solidFill>
                  <a:srgbClr val="FF0000"/>
                </a:solidFill>
              </a:rPr>
              <a:t>从有序序列中取出点</a:t>
            </a:r>
            <a:r>
              <a:rPr lang="en-US" altLang="zh-CN" sz="2000" b="1" dirty="0">
                <a:solidFill>
                  <a:srgbClr val="FF0000"/>
                </a:solidFill>
              </a:rPr>
              <a:t>h</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131" name="椭圆 130"/>
          <p:cNvSpPr/>
          <p:nvPr/>
        </p:nvSpPr>
        <p:spPr>
          <a:xfrm>
            <a:off x="4701941" y="3954088"/>
            <a:ext cx="891871" cy="805714"/>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32" name="直接箭头连接符 131"/>
          <p:cNvCxnSpPr>
            <a:stCxn id="130" idx="2"/>
            <a:endCxn id="131" idx="6"/>
          </p:cNvCxnSpPr>
          <p:nvPr/>
        </p:nvCxnSpPr>
        <p:spPr>
          <a:xfrm flipH="1">
            <a:off x="5593812" y="3917811"/>
            <a:ext cx="873462" cy="4391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3" name="乘号 132"/>
          <p:cNvSpPr/>
          <p:nvPr/>
        </p:nvSpPr>
        <p:spPr>
          <a:xfrm>
            <a:off x="5209582" y="4266607"/>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4" name="椭圆 143"/>
          <p:cNvSpPr/>
          <p:nvPr/>
        </p:nvSpPr>
        <p:spPr>
          <a:xfrm>
            <a:off x="5234028" y="1498036"/>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5" name="文本框 144"/>
          <p:cNvSpPr txBox="1"/>
          <p:nvPr/>
        </p:nvSpPr>
        <p:spPr>
          <a:xfrm>
            <a:off x="5833385" y="1809659"/>
            <a:ext cx="2664296" cy="1323439"/>
          </a:xfrm>
          <a:prstGeom prst="rect">
            <a:avLst/>
          </a:prstGeom>
          <a:noFill/>
        </p:spPr>
        <p:txBody>
          <a:bodyPr wrap="square" rtlCol="0">
            <a:spAutoFit/>
          </a:bodyPr>
          <a:lstStyle/>
          <a:p>
            <a:r>
              <a:rPr lang="zh-CN" altLang="en-US" sz="2000" b="1" dirty="0">
                <a:solidFill>
                  <a:srgbClr val="FF0000"/>
                </a:solidFill>
              </a:rPr>
              <a:t>选取点</a:t>
            </a:r>
            <a:r>
              <a:rPr lang="en-US" altLang="zh-CN" sz="2000" b="1" dirty="0">
                <a:solidFill>
                  <a:srgbClr val="FF0000"/>
                </a:solidFill>
              </a:rPr>
              <a:t>n</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146" name="椭圆 145"/>
          <p:cNvSpPr/>
          <p:nvPr/>
        </p:nvSpPr>
        <p:spPr>
          <a:xfrm>
            <a:off x="4594263" y="966160"/>
            <a:ext cx="1040074" cy="98359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7" name="直接箭头连接符 146"/>
          <p:cNvCxnSpPr>
            <a:stCxn id="145" idx="0"/>
            <a:endCxn id="146" idx="6"/>
          </p:cNvCxnSpPr>
          <p:nvPr/>
        </p:nvCxnSpPr>
        <p:spPr>
          <a:xfrm flipH="1" flipV="1">
            <a:off x="5634337" y="1457958"/>
            <a:ext cx="1531196" cy="3517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8" name="乘号 147"/>
          <p:cNvSpPr/>
          <p:nvPr/>
        </p:nvSpPr>
        <p:spPr>
          <a:xfrm>
            <a:off x="5220072" y="1492882"/>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5" name="椭圆 154"/>
          <p:cNvSpPr/>
          <p:nvPr/>
        </p:nvSpPr>
        <p:spPr>
          <a:xfrm>
            <a:off x="5234028" y="1012914"/>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6" name="文本框 155"/>
          <p:cNvSpPr txBox="1"/>
          <p:nvPr/>
        </p:nvSpPr>
        <p:spPr>
          <a:xfrm>
            <a:off x="5842782" y="1810361"/>
            <a:ext cx="2664296" cy="1631216"/>
          </a:xfrm>
          <a:prstGeom prst="rect">
            <a:avLst/>
          </a:prstGeom>
          <a:noFill/>
        </p:spPr>
        <p:txBody>
          <a:bodyPr wrap="square" rtlCol="0">
            <a:spAutoFit/>
          </a:bodyPr>
          <a:lstStyle/>
          <a:p>
            <a:r>
              <a:rPr lang="zh-CN" altLang="en-US" sz="2000" b="1" dirty="0">
                <a:solidFill>
                  <a:srgbClr val="FF0000"/>
                </a:solidFill>
              </a:rPr>
              <a:t>从有序序列中取出点</a:t>
            </a:r>
            <a:r>
              <a:rPr lang="en-US" altLang="zh-CN" sz="2000" b="1" dirty="0">
                <a:solidFill>
                  <a:srgbClr val="FF0000"/>
                </a:solidFill>
              </a:rPr>
              <a:t>q</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157" name="椭圆 156"/>
          <p:cNvSpPr/>
          <p:nvPr/>
        </p:nvSpPr>
        <p:spPr>
          <a:xfrm>
            <a:off x="4594263" y="972240"/>
            <a:ext cx="1040074" cy="98359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58" name="直接箭头连接符 157"/>
          <p:cNvCxnSpPr>
            <a:stCxn id="156" idx="0"/>
            <a:endCxn id="157" idx="6"/>
          </p:cNvCxnSpPr>
          <p:nvPr/>
        </p:nvCxnSpPr>
        <p:spPr>
          <a:xfrm flipH="1" flipV="1">
            <a:off x="5634337" y="1464038"/>
            <a:ext cx="1540593" cy="34632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9" name="乘号 158"/>
          <p:cNvSpPr/>
          <p:nvPr/>
        </p:nvSpPr>
        <p:spPr>
          <a:xfrm>
            <a:off x="5220072" y="1007760"/>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4" name="椭圆 163"/>
          <p:cNvSpPr/>
          <p:nvPr/>
        </p:nvSpPr>
        <p:spPr>
          <a:xfrm>
            <a:off x="4800476" y="1687477"/>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5" name="文本框 164"/>
          <p:cNvSpPr txBox="1"/>
          <p:nvPr/>
        </p:nvSpPr>
        <p:spPr>
          <a:xfrm>
            <a:off x="5823023" y="1822349"/>
            <a:ext cx="2664296" cy="1631216"/>
          </a:xfrm>
          <a:prstGeom prst="rect">
            <a:avLst/>
          </a:prstGeom>
          <a:noFill/>
        </p:spPr>
        <p:txBody>
          <a:bodyPr wrap="square" rtlCol="0">
            <a:spAutoFit/>
          </a:bodyPr>
          <a:lstStyle/>
          <a:p>
            <a:r>
              <a:rPr lang="zh-CN" altLang="en-US" sz="2000" b="1" dirty="0">
                <a:solidFill>
                  <a:srgbClr val="FF0000"/>
                </a:solidFill>
              </a:rPr>
              <a:t>从有序序列中取出点</a:t>
            </a:r>
            <a:r>
              <a:rPr lang="en-US" altLang="zh-CN" sz="2000" b="1" dirty="0">
                <a:solidFill>
                  <a:srgbClr val="FF0000"/>
                </a:solidFill>
              </a:rPr>
              <a:t>o</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166" name="椭圆 165"/>
          <p:cNvSpPr/>
          <p:nvPr/>
        </p:nvSpPr>
        <p:spPr>
          <a:xfrm>
            <a:off x="4594437" y="972598"/>
            <a:ext cx="1040074" cy="98359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67" name="直接箭头连接符 166"/>
          <p:cNvCxnSpPr>
            <a:stCxn id="165" idx="0"/>
            <a:endCxn id="166" idx="6"/>
          </p:cNvCxnSpPr>
          <p:nvPr/>
        </p:nvCxnSpPr>
        <p:spPr>
          <a:xfrm flipH="1" flipV="1">
            <a:off x="5634511" y="1464396"/>
            <a:ext cx="1520660" cy="3579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68" name="乘号 167"/>
          <p:cNvSpPr/>
          <p:nvPr/>
        </p:nvSpPr>
        <p:spPr>
          <a:xfrm>
            <a:off x="4786520" y="1682323"/>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1" name="椭圆 170"/>
          <p:cNvSpPr/>
          <p:nvPr/>
        </p:nvSpPr>
        <p:spPr>
          <a:xfrm>
            <a:off x="5233854" y="1236378"/>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2" name="文本框 171"/>
          <p:cNvSpPr txBox="1"/>
          <p:nvPr/>
        </p:nvSpPr>
        <p:spPr>
          <a:xfrm>
            <a:off x="5842782" y="1817278"/>
            <a:ext cx="2664296" cy="1631216"/>
          </a:xfrm>
          <a:prstGeom prst="rect">
            <a:avLst/>
          </a:prstGeom>
          <a:noFill/>
        </p:spPr>
        <p:txBody>
          <a:bodyPr wrap="square" rtlCol="0">
            <a:spAutoFit/>
          </a:bodyPr>
          <a:lstStyle/>
          <a:p>
            <a:r>
              <a:rPr lang="zh-CN" altLang="en-US" sz="2000" b="1" dirty="0">
                <a:solidFill>
                  <a:srgbClr val="FF0000"/>
                </a:solidFill>
              </a:rPr>
              <a:t>从有序序列中取出点</a:t>
            </a:r>
            <a:r>
              <a:rPr lang="en-US" altLang="zh-CN" sz="2000" b="1" dirty="0">
                <a:solidFill>
                  <a:srgbClr val="FF0000"/>
                </a:solidFill>
              </a:rPr>
              <a:t>q</a:t>
            </a:r>
            <a:r>
              <a:rPr lang="zh-CN" altLang="en-US" sz="2000" b="1" dirty="0">
                <a:solidFill>
                  <a:srgbClr val="FF0000"/>
                </a:solidFill>
              </a:rPr>
              <a:t>，判断是核心点，存入结果队列，更新有序队列中的可达距离排序</a:t>
            </a:r>
            <a:endParaRPr lang="zh-CN" altLang="en-US" sz="2000" b="1" dirty="0">
              <a:solidFill>
                <a:srgbClr val="FF0000"/>
              </a:solidFill>
            </a:endParaRPr>
          </a:p>
        </p:txBody>
      </p:sp>
      <p:sp>
        <p:nvSpPr>
          <p:cNvPr id="173" name="椭圆 172"/>
          <p:cNvSpPr/>
          <p:nvPr/>
        </p:nvSpPr>
        <p:spPr>
          <a:xfrm>
            <a:off x="4583541" y="979279"/>
            <a:ext cx="1040074" cy="983596"/>
          </a:xfrm>
          <a:prstGeom prst="ellipse">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4" name="直接箭头连接符 173"/>
          <p:cNvCxnSpPr>
            <a:stCxn id="172" idx="0"/>
            <a:endCxn id="173" idx="6"/>
          </p:cNvCxnSpPr>
          <p:nvPr/>
        </p:nvCxnSpPr>
        <p:spPr>
          <a:xfrm flipH="1" flipV="1">
            <a:off x="5623615" y="1471077"/>
            <a:ext cx="1551315" cy="34620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5" name="乘号 174"/>
          <p:cNvSpPr/>
          <p:nvPr/>
        </p:nvSpPr>
        <p:spPr>
          <a:xfrm>
            <a:off x="5219898" y="1231224"/>
            <a:ext cx="250704" cy="221178"/>
          </a:xfrm>
          <a:prstGeom prst="mathMultiply">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8" name="椭圆 177"/>
          <p:cNvSpPr/>
          <p:nvPr/>
        </p:nvSpPr>
        <p:spPr>
          <a:xfrm>
            <a:off x="4769327" y="1953691"/>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9" name="椭圆 178"/>
          <p:cNvSpPr/>
          <p:nvPr/>
        </p:nvSpPr>
        <p:spPr>
          <a:xfrm>
            <a:off x="7488324" y="5124658"/>
            <a:ext cx="216024" cy="216024"/>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80" name="直接箭头连接符 179"/>
          <p:cNvCxnSpPr>
            <a:endCxn id="178" idx="6"/>
          </p:cNvCxnSpPr>
          <p:nvPr/>
        </p:nvCxnSpPr>
        <p:spPr>
          <a:xfrm flipH="1" flipV="1">
            <a:off x="4985351" y="2061703"/>
            <a:ext cx="2587939" cy="105175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直接箭头连接符 182"/>
          <p:cNvCxnSpPr>
            <a:stCxn id="188" idx="2"/>
            <a:endCxn id="179" idx="0"/>
          </p:cNvCxnSpPr>
          <p:nvPr/>
        </p:nvCxnSpPr>
        <p:spPr>
          <a:xfrm flipH="1">
            <a:off x="7596336" y="4094678"/>
            <a:ext cx="78077" cy="10299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8" name="文本框 187"/>
          <p:cNvSpPr txBox="1"/>
          <p:nvPr/>
        </p:nvSpPr>
        <p:spPr>
          <a:xfrm>
            <a:off x="6519673" y="3079015"/>
            <a:ext cx="2309479" cy="1015663"/>
          </a:xfrm>
          <a:prstGeom prst="rect">
            <a:avLst/>
          </a:prstGeom>
          <a:noFill/>
        </p:spPr>
        <p:txBody>
          <a:bodyPr wrap="square" rtlCol="0">
            <a:spAutoFit/>
          </a:bodyPr>
          <a:lstStyle/>
          <a:p>
            <a:r>
              <a:rPr lang="zh-CN" altLang="en-US" sz="2000" b="1" dirty="0">
                <a:solidFill>
                  <a:srgbClr val="FF0000"/>
                </a:solidFill>
              </a:rPr>
              <a:t>这两个点的可达距离没有定义，故未输出 </a:t>
            </a:r>
            <a:endParaRPr lang="zh-CN" altLang="en-US" sz="2000" b="1" dirty="0">
              <a:solidFill>
                <a:srgbClr val="FF0000"/>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50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nodeType="withEffect">
                                  <p:stCondLst>
                                    <p:cond delay="50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50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3"/>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50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50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50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1" nodeType="clickEffect">
                                  <p:stCondLst>
                                    <p:cond delay="0"/>
                                  </p:stCondLst>
                                  <p:childTnLst>
                                    <p:set>
                                      <p:cBhvr>
                                        <p:cTn id="50" dur="1" fill="hold">
                                          <p:stCondLst>
                                            <p:cond delay="0"/>
                                          </p:stCondLst>
                                        </p:cTn>
                                        <p:tgtEl>
                                          <p:spTgt spid="21"/>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23"/>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24"/>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2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28"/>
                                        </p:tgtEl>
                                        <p:attrNameLst>
                                          <p:attrName>style.visibility</p:attrName>
                                        </p:attrNameLst>
                                      </p:cBhvr>
                                      <p:to>
                                        <p:strVal val="visible"/>
                                      </p:to>
                                    </p:set>
                                  </p:childTnLst>
                                </p:cTn>
                              </p:par>
                              <p:par>
                                <p:cTn id="65" presetID="1" presetClass="entr" presetSubtype="0" fill="hold" grpId="0" nodeType="withEffect">
                                  <p:stCondLst>
                                    <p:cond delay="500"/>
                                  </p:stCondLst>
                                  <p:childTnLst>
                                    <p:set>
                                      <p:cBhvr>
                                        <p:cTn id="66" dur="1" fill="hold">
                                          <p:stCondLst>
                                            <p:cond delay="0"/>
                                          </p:stCondLst>
                                        </p:cTn>
                                        <p:tgtEl>
                                          <p:spTgt spid="30"/>
                                        </p:tgtEl>
                                        <p:attrNameLst>
                                          <p:attrName>style.visibility</p:attrName>
                                        </p:attrNameLst>
                                      </p:cBhvr>
                                      <p:to>
                                        <p:strVal val="visible"/>
                                      </p:to>
                                    </p:set>
                                  </p:childTnLst>
                                </p:cTn>
                              </p:par>
                              <p:par>
                                <p:cTn id="67" presetID="1" presetClass="entr" presetSubtype="0" fill="hold" nodeType="withEffect">
                                  <p:stCondLst>
                                    <p:cond delay="50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50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2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30"/>
                                        </p:tgtEl>
                                        <p:attrNameLst>
                                          <p:attrName>style.visibility</p:attrName>
                                        </p:attrNameLst>
                                      </p:cBhvr>
                                      <p:to>
                                        <p:strVal val="hidden"/>
                                      </p:to>
                                    </p:set>
                                  </p:childTnLst>
                                </p:cTn>
                              </p:par>
                              <p:par>
                                <p:cTn id="77" presetID="1" presetClass="exit" presetSubtype="0" fill="hold" nodeType="withEffect">
                                  <p:stCondLst>
                                    <p:cond delay="0"/>
                                  </p:stCondLst>
                                  <p:childTnLst>
                                    <p:set>
                                      <p:cBhvr>
                                        <p:cTn id="78" dur="1" fill="hold">
                                          <p:stCondLst>
                                            <p:cond delay="0"/>
                                          </p:stCondLst>
                                        </p:cTn>
                                        <p:tgtEl>
                                          <p:spTgt spid="31"/>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9"/>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0"/>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500"/>
                                  </p:stCondLst>
                                  <p:childTnLst>
                                    <p:set>
                                      <p:cBhvr>
                                        <p:cTn id="90" dur="1" fill="hold">
                                          <p:stCondLst>
                                            <p:cond delay="0"/>
                                          </p:stCondLst>
                                        </p:cTn>
                                        <p:tgtEl>
                                          <p:spTgt spid="43"/>
                                        </p:tgtEl>
                                        <p:attrNameLst>
                                          <p:attrName>style.visibility</p:attrName>
                                        </p:attrNameLst>
                                      </p:cBhvr>
                                      <p:to>
                                        <p:strVal val="visible"/>
                                      </p:to>
                                    </p:set>
                                  </p:childTnLst>
                                </p:cTn>
                              </p:par>
                              <p:par>
                                <p:cTn id="91" presetID="1" presetClass="entr" presetSubtype="0" fill="hold" nodeType="withEffect">
                                  <p:stCondLst>
                                    <p:cond delay="500"/>
                                  </p:stCondLst>
                                  <p:childTnLst>
                                    <p:set>
                                      <p:cBhvr>
                                        <p:cTn id="92" dur="1" fill="hold">
                                          <p:stCondLst>
                                            <p:cond delay="0"/>
                                          </p:stCondLst>
                                        </p:cTn>
                                        <p:tgtEl>
                                          <p:spTgt spid="44"/>
                                        </p:tgtEl>
                                        <p:attrNameLst>
                                          <p:attrName>style.visibility</p:attrName>
                                        </p:attrNameLst>
                                      </p:cBhvr>
                                      <p:to>
                                        <p:strVal val="visible"/>
                                      </p:to>
                                    </p:set>
                                  </p:childTnLst>
                                </p:cTn>
                              </p:par>
                              <p:par>
                                <p:cTn id="93" presetID="1" presetClass="entr" presetSubtype="0" fill="hold" grpId="0" nodeType="withEffect">
                                  <p:stCondLst>
                                    <p:cond delay="500"/>
                                  </p:stCondLst>
                                  <p:childTnLst>
                                    <p:set>
                                      <p:cBhvr>
                                        <p:cTn id="94" dur="1" fill="hold">
                                          <p:stCondLst>
                                            <p:cond delay="0"/>
                                          </p:stCondLst>
                                        </p:cTn>
                                        <p:tgtEl>
                                          <p:spTgt spid="42"/>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xit" presetSubtype="0" fill="hold" grpId="1" nodeType="clickEffect">
                                  <p:stCondLst>
                                    <p:cond delay="0"/>
                                  </p:stCondLst>
                                  <p:childTnLst>
                                    <p:set>
                                      <p:cBhvr>
                                        <p:cTn id="98" dur="1" fill="hold">
                                          <p:stCondLst>
                                            <p:cond delay="0"/>
                                          </p:stCondLst>
                                        </p:cTn>
                                        <p:tgtEl>
                                          <p:spTgt spid="43"/>
                                        </p:tgtEl>
                                        <p:attrNameLst>
                                          <p:attrName>style.visibility</p:attrName>
                                        </p:attrNameLst>
                                      </p:cBhvr>
                                      <p:to>
                                        <p:strVal val="hidden"/>
                                      </p:to>
                                    </p:set>
                                  </p:childTnLst>
                                </p:cTn>
                              </p:par>
                              <p:par>
                                <p:cTn id="99" presetID="1" presetClass="exit" presetSubtype="0" fill="hold" nodeType="withEffect">
                                  <p:stCondLst>
                                    <p:cond delay="0"/>
                                  </p:stCondLst>
                                  <p:childTnLst>
                                    <p:set>
                                      <p:cBhvr>
                                        <p:cTn id="100" dur="1" fill="hold">
                                          <p:stCondLst>
                                            <p:cond delay="0"/>
                                          </p:stCondLst>
                                        </p:cTn>
                                        <p:tgtEl>
                                          <p:spTgt spid="44"/>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2"/>
                                        </p:tgtEl>
                                        <p:attrNameLst>
                                          <p:attrName>style.visibility</p:attrName>
                                        </p:attrNameLst>
                                      </p:cBhvr>
                                      <p:to>
                                        <p:strVal val="hidden"/>
                                      </p:to>
                                    </p:set>
                                  </p:childTnLst>
                                </p:cTn>
                              </p:par>
                              <p:par>
                                <p:cTn id="103" presetID="1" presetClass="exit" presetSubtype="0" fill="hold" grpId="1" nodeType="withEffect">
                                  <p:stCondLst>
                                    <p:cond delay="0"/>
                                  </p:stCondLst>
                                  <p:childTnLst>
                                    <p:set>
                                      <p:cBhvr>
                                        <p:cTn id="104" dur="1" fill="hold">
                                          <p:stCondLst>
                                            <p:cond delay="0"/>
                                          </p:stCondLst>
                                        </p:cTn>
                                        <p:tgtEl>
                                          <p:spTgt spid="41"/>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45"/>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67"/>
                                        </p:tgtEl>
                                        <p:attrNameLst>
                                          <p:attrName>style.visibility</p:attrName>
                                        </p:attrNameLst>
                                      </p:cBhvr>
                                      <p:to>
                                        <p:strVal val="visible"/>
                                      </p:to>
                                    </p:set>
                                  </p:childTnLst>
                                </p:cTn>
                              </p:par>
                              <p:par>
                                <p:cTn id="113" presetID="1" presetClass="entr" presetSubtype="0" fill="hold" grpId="0" nodeType="withEffect">
                                  <p:stCondLst>
                                    <p:cond delay="500"/>
                                  </p:stCondLst>
                                  <p:childTnLst>
                                    <p:set>
                                      <p:cBhvr>
                                        <p:cTn id="114" dur="1" fill="hold">
                                          <p:stCondLst>
                                            <p:cond delay="0"/>
                                          </p:stCondLst>
                                        </p:cTn>
                                        <p:tgtEl>
                                          <p:spTgt spid="69"/>
                                        </p:tgtEl>
                                        <p:attrNameLst>
                                          <p:attrName>style.visibility</p:attrName>
                                        </p:attrNameLst>
                                      </p:cBhvr>
                                      <p:to>
                                        <p:strVal val="visible"/>
                                      </p:to>
                                    </p:set>
                                  </p:childTnLst>
                                </p:cTn>
                              </p:par>
                              <p:par>
                                <p:cTn id="115" presetID="1" presetClass="entr" presetSubtype="0" fill="hold" nodeType="withEffect">
                                  <p:stCondLst>
                                    <p:cond delay="500"/>
                                  </p:stCondLst>
                                  <p:childTnLst>
                                    <p:set>
                                      <p:cBhvr>
                                        <p:cTn id="116" dur="1" fill="hold">
                                          <p:stCondLst>
                                            <p:cond delay="0"/>
                                          </p:stCondLst>
                                        </p:cTn>
                                        <p:tgtEl>
                                          <p:spTgt spid="70"/>
                                        </p:tgtEl>
                                        <p:attrNameLst>
                                          <p:attrName>style.visibility</p:attrName>
                                        </p:attrNameLst>
                                      </p:cBhvr>
                                      <p:to>
                                        <p:strVal val="visible"/>
                                      </p:to>
                                    </p:set>
                                  </p:childTnLst>
                                </p:cTn>
                              </p:par>
                              <p:par>
                                <p:cTn id="117" presetID="1" presetClass="entr" presetSubtype="0" fill="hold" grpId="0" nodeType="withEffect">
                                  <p:stCondLst>
                                    <p:cond delay="500"/>
                                  </p:stCondLst>
                                  <p:childTnLst>
                                    <p:set>
                                      <p:cBhvr>
                                        <p:cTn id="118" dur="1" fill="hold">
                                          <p:stCondLst>
                                            <p:cond delay="0"/>
                                          </p:stCondLst>
                                        </p:cTn>
                                        <p:tgtEl>
                                          <p:spTgt spid="6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xit" presetSubtype="0" fill="hold" grpId="1" nodeType="clickEffect">
                                  <p:stCondLst>
                                    <p:cond delay="0"/>
                                  </p:stCondLst>
                                  <p:childTnLst>
                                    <p:set>
                                      <p:cBhvr>
                                        <p:cTn id="122" dur="1" fill="hold">
                                          <p:stCondLst>
                                            <p:cond delay="0"/>
                                          </p:stCondLst>
                                        </p:cTn>
                                        <p:tgtEl>
                                          <p:spTgt spid="67"/>
                                        </p:tgtEl>
                                        <p:attrNameLst>
                                          <p:attrName>style.visibility</p:attrName>
                                        </p:attrNameLst>
                                      </p:cBhvr>
                                      <p:to>
                                        <p:strVal val="hidden"/>
                                      </p:to>
                                    </p:set>
                                  </p:childTnLst>
                                </p:cTn>
                              </p:par>
                              <p:par>
                                <p:cTn id="123" presetID="1" presetClass="exit" presetSubtype="0" fill="hold" grpId="1" nodeType="withEffect">
                                  <p:stCondLst>
                                    <p:cond delay="0"/>
                                  </p:stCondLst>
                                  <p:childTnLst>
                                    <p:set>
                                      <p:cBhvr>
                                        <p:cTn id="124" dur="1" fill="hold">
                                          <p:stCondLst>
                                            <p:cond delay="0"/>
                                          </p:stCondLst>
                                        </p:cTn>
                                        <p:tgtEl>
                                          <p:spTgt spid="69"/>
                                        </p:tgtEl>
                                        <p:attrNameLst>
                                          <p:attrName>style.visibility</p:attrName>
                                        </p:attrNameLst>
                                      </p:cBhvr>
                                      <p:to>
                                        <p:strVal val="hidden"/>
                                      </p:to>
                                    </p:set>
                                  </p:childTnLst>
                                </p:cTn>
                              </p:par>
                              <p:par>
                                <p:cTn id="125" presetID="1" presetClass="exit" presetSubtype="0" fill="hold" nodeType="withEffect">
                                  <p:stCondLst>
                                    <p:cond delay="0"/>
                                  </p:stCondLst>
                                  <p:childTnLst>
                                    <p:set>
                                      <p:cBhvr>
                                        <p:cTn id="126" dur="1" fill="hold">
                                          <p:stCondLst>
                                            <p:cond delay="0"/>
                                          </p:stCondLst>
                                        </p:cTn>
                                        <p:tgtEl>
                                          <p:spTgt spid="70"/>
                                        </p:tgtEl>
                                        <p:attrNameLst>
                                          <p:attrName>style.visibility</p:attrName>
                                        </p:attrNameLst>
                                      </p:cBhvr>
                                      <p:to>
                                        <p:strVal val="hidden"/>
                                      </p:to>
                                    </p:set>
                                  </p:childTnLst>
                                </p:cTn>
                              </p:par>
                              <p:par>
                                <p:cTn id="127" presetID="1" presetClass="exit" presetSubtype="0" fill="hold" grpId="1" nodeType="withEffect">
                                  <p:stCondLst>
                                    <p:cond delay="0"/>
                                  </p:stCondLst>
                                  <p:childTnLst>
                                    <p:set>
                                      <p:cBhvr>
                                        <p:cTn id="128" dur="1" fill="hold">
                                          <p:stCondLst>
                                            <p:cond delay="0"/>
                                          </p:stCondLst>
                                        </p:cTn>
                                        <p:tgtEl>
                                          <p:spTgt spid="68"/>
                                        </p:tgtEl>
                                        <p:attrNameLst>
                                          <p:attrName>style.visibility</p:attrName>
                                        </p:attrNameLst>
                                      </p:cBhvr>
                                      <p:to>
                                        <p:strVal val="hidden"/>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4"/>
                                        </p:tgtEl>
                                        <p:attrNameLst>
                                          <p:attrName>style.visibility</p:attrName>
                                        </p:attrNameLst>
                                      </p:cBhvr>
                                      <p:to>
                                        <p:strVal val="visible"/>
                                      </p:to>
                                    </p:set>
                                  </p:childTnLst>
                                </p:cTn>
                              </p:par>
                              <p:par>
                                <p:cTn id="137" presetID="1" presetClass="entr" presetSubtype="0" fill="hold" grpId="0" nodeType="withEffect">
                                  <p:stCondLst>
                                    <p:cond delay="500"/>
                                  </p:stCondLst>
                                  <p:childTnLst>
                                    <p:set>
                                      <p:cBhvr>
                                        <p:cTn id="138" dur="1" fill="hold">
                                          <p:stCondLst>
                                            <p:cond delay="0"/>
                                          </p:stCondLst>
                                        </p:cTn>
                                        <p:tgtEl>
                                          <p:spTgt spid="76"/>
                                        </p:tgtEl>
                                        <p:attrNameLst>
                                          <p:attrName>style.visibility</p:attrName>
                                        </p:attrNameLst>
                                      </p:cBhvr>
                                      <p:to>
                                        <p:strVal val="visible"/>
                                      </p:to>
                                    </p:set>
                                  </p:childTnLst>
                                </p:cTn>
                              </p:par>
                              <p:par>
                                <p:cTn id="139" presetID="1" presetClass="entr" presetSubtype="0" fill="hold" nodeType="withEffect">
                                  <p:stCondLst>
                                    <p:cond delay="500"/>
                                  </p:stCondLst>
                                  <p:childTnLst>
                                    <p:set>
                                      <p:cBhvr>
                                        <p:cTn id="140" dur="1" fill="hold">
                                          <p:stCondLst>
                                            <p:cond delay="0"/>
                                          </p:stCondLst>
                                        </p:cTn>
                                        <p:tgtEl>
                                          <p:spTgt spid="77"/>
                                        </p:tgtEl>
                                        <p:attrNameLst>
                                          <p:attrName>style.visibility</p:attrName>
                                        </p:attrNameLst>
                                      </p:cBhvr>
                                      <p:to>
                                        <p:strVal val="visible"/>
                                      </p:to>
                                    </p:set>
                                  </p:childTnLst>
                                </p:cTn>
                              </p:par>
                              <p:par>
                                <p:cTn id="141" presetID="1" presetClass="entr" presetSubtype="0" fill="hold" grpId="0" nodeType="withEffect">
                                  <p:stCondLst>
                                    <p:cond delay="500"/>
                                  </p:stCondLst>
                                  <p:childTnLst>
                                    <p:set>
                                      <p:cBhvr>
                                        <p:cTn id="142" dur="1" fill="hold">
                                          <p:stCondLst>
                                            <p:cond delay="0"/>
                                          </p:stCondLst>
                                        </p:cTn>
                                        <p:tgtEl>
                                          <p:spTgt spid="75"/>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xit" presetSubtype="0" fill="hold" grpId="1" nodeType="clickEffect">
                                  <p:stCondLst>
                                    <p:cond delay="0"/>
                                  </p:stCondLst>
                                  <p:childTnLst>
                                    <p:set>
                                      <p:cBhvr>
                                        <p:cTn id="146" dur="1" fill="hold">
                                          <p:stCondLst>
                                            <p:cond delay="0"/>
                                          </p:stCondLst>
                                        </p:cTn>
                                        <p:tgtEl>
                                          <p:spTgt spid="74"/>
                                        </p:tgtEl>
                                        <p:attrNameLst>
                                          <p:attrName>style.visibility</p:attrName>
                                        </p:attrNameLst>
                                      </p:cBhvr>
                                      <p:to>
                                        <p:strVal val="hidden"/>
                                      </p:to>
                                    </p:set>
                                  </p:childTnLst>
                                </p:cTn>
                              </p:par>
                              <p:par>
                                <p:cTn id="147" presetID="1" presetClass="exit" presetSubtype="0" fill="hold" grpId="1" nodeType="withEffect">
                                  <p:stCondLst>
                                    <p:cond delay="0"/>
                                  </p:stCondLst>
                                  <p:childTnLst>
                                    <p:set>
                                      <p:cBhvr>
                                        <p:cTn id="148" dur="1" fill="hold">
                                          <p:stCondLst>
                                            <p:cond delay="0"/>
                                          </p:stCondLst>
                                        </p:cTn>
                                        <p:tgtEl>
                                          <p:spTgt spid="76"/>
                                        </p:tgtEl>
                                        <p:attrNameLst>
                                          <p:attrName>style.visibility</p:attrName>
                                        </p:attrNameLst>
                                      </p:cBhvr>
                                      <p:to>
                                        <p:strVal val="hidden"/>
                                      </p:to>
                                    </p:set>
                                  </p:childTnLst>
                                </p:cTn>
                              </p:par>
                              <p:par>
                                <p:cTn id="149" presetID="1" presetClass="exit" presetSubtype="0" fill="hold" nodeType="withEffect">
                                  <p:stCondLst>
                                    <p:cond delay="0"/>
                                  </p:stCondLst>
                                  <p:childTnLst>
                                    <p:set>
                                      <p:cBhvr>
                                        <p:cTn id="150" dur="1" fill="hold">
                                          <p:stCondLst>
                                            <p:cond delay="0"/>
                                          </p:stCondLst>
                                        </p:cTn>
                                        <p:tgtEl>
                                          <p:spTgt spid="77"/>
                                        </p:tgtEl>
                                        <p:attrNameLst>
                                          <p:attrName>style.visibility</p:attrName>
                                        </p:attrNameLst>
                                      </p:cBhvr>
                                      <p:to>
                                        <p:strVal val="hidden"/>
                                      </p:to>
                                    </p:set>
                                  </p:childTnLst>
                                </p:cTn>
                              </p:par>
                              <p:par>
                                <p:cTn id="151" presetID="1" presetClass="exit" presetSubtype="0" fill="hold" grpId="1" nodeType="withEffect">
                                  <p:stCondLst>
                                    <p:cond delay="0"/>
                                  </p:stCondLst>
                                  <p:childTnLst>
                                    <p:set>
                                      <p:cBhvr>
                                        <p:cTn id="152" dur="1" fill="hold">
                                          <p:stCondLst>
                                            <p:cond delay="0"/>
                                          </p:stCondLst>
                                        </p:cTn>
                                        <p:tgtEl>
                                          <p:spTgt spid="75"/>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 presetClass="entr" presetSubtype="0" fill="hold" grpId="0" nodeType="clickEffect">
                                  <p:stCondLst>
                                    <p:cond delay="0"/>
                                  </p:stCondLst>
                                  <p:childTnLst>
                                    <p:set>
                                      <p:cBhvr>
                                        <p:cTn id="156" dur="1" fill="hold">
                                          <p:stCondLst>
                                            <p:cond delay="0"/>
                                          </p:stCondLst>
                                        </p:cTn>
                                        <p:tgtEl>
                                          <p:spTgt spid="78"/>
                                        </p:tgtEl>
                                        <p:attrNameLst>
                                          <p:attrName>style.visibility</p:attrName>
                                        </p:attrNameLst>
                                      </p:cBhvr>
                                      <p:to>
                                        <p:strVal val="visible"/>
                                      </p:to>
                                    </p:set>
                                  </p:childTnLst>
                                </p:cTn>
                              </p:par>
                            </p:childTnLst>
                          </p:cTn>
                        </p:par>
                      </p:childTnLst>
                    </p:cTn>
                  </p:par>
                  <p:par>
                    <p:cTn id="157" fill="hold">
                      <p:stCondLst>
                        <p:cond delay="indefinite"/>
                      </p:stCondLst>
                      <p:childTnLst>
                        <p:par>
                          <p:cTn id="158" fill="hold">
                            <p:stCondLst>
                              <p:cond delay="0"/>
                            </p:stCondLst>
                            <p:childTnLst>
                              <p:par>
                                <p:cTn id="159" presetID="1" presetClass="entr" presetSubtype="0" fill="hold" grpId="0" nodeType="clickEffect">
                                  <p:stCondLst>
                                    <p:cond delay="0"/>
                                  </p:stCondLst>
                                  <p:childTnLst>
                                    <p:set>
                                      <p:cBhvr>
                                        <p:cTn id="160" dur="1" fill="hold">
                                          <p:stCondLst>
                                            <p:cond delay="0"/>
                                          </p:stCondLst>
                                        </p:cTn>
                                        <p:tgtEl>
                                          <p:spTgt spid="99"/>
                                        </p:tgtEl>
                                        <p:attrNameLst>
                                          <p:attrName>style.visibility</p:attrName>
                                        </p:attrNameLst>
                                      </p:cBhvr>
                                      <p:to>
                                        <p:strVal val="visible"/>
                                      </p:to>
                                    </p:set>
                                  </p:childTnLst>
                                </p:cTn>
                              </p:par>
                              <p:par>
                                <p:cTn id="161" presetID="1" presetClass="entr" presetSubtype="0" fill="hold" nodeType="withEffect">
                                  <p:stCondLst>
                                    <p:cond delay="0"/>
                                  </p:stCondLst>
                                  <p:childTnLst>
                                    <p:set>
                                      <p:cBhvr>
                                        <p:cTn id="162" dur="1" fill="hold">
                                          <p:stCondLst>
                                            <p:cond delay="0"/>
                                          </p:stCondLst>
                                        </p:cTn>
                                        <p:tgtEl>
                                          <p:spTgt spid="101"/>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03"/>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xit" presetSubtype="0" fill="hold" grpId="1" nodeType="clickEffect">
                                  <p:stCondLst>
                                    <p:cond delay="0"/>
                                  </p:stCondLst>
                                  <p:childTnLst>
                                    <p:set>
                                      <p:cBhvr>
                                        <p:cTn id="168" dur="1" fill="hold">
                                          <p:stCondLst>
                                            <p:cond delay="0"/>
                                          </p:stCondLst>
                                        </p:cTn>
                                        <p:tgtEl>
                                          <p:spTgt spid="99"/>
                                        </p:tgtEl>
                                        <p:attrNameLst>
                                          <p:attrName>style.visibility</p:attrName>
                                        </p:attrNameLst>
                                      </p:cBhvr>
                                      <p:to>
                                        <p:strVal val="hidden"/>
                                      </p:to>
                                    </p:set>
                                  </p:childTnLst>
                                </p:cTn>
                              </p:par>
                              <p:par>
                                <p:cTn id="169" presetID="1" presetClass="exit" presetSubtype="0" fill="hold" nodeType="withEffect">
                                  <p:stCondLst>
                                    <p:cond delay="0"/>
                                  </p:stCondLst>
                                  <p:childTnLst>
                                    <p:set>
                                      <p:cBhvr>
                                        <p:cTn id="170" dur="1" fill="hold">
                                          <p:stCondLst>
                                            <p:cond delay="0"/>
                                          </p:stCondLst>
                                        </p:cTn>
                                        <p:tgtEl>
                                          <p:spTgt spid="101"/>
                                        </p:tgtEl>
                                        <p:attrNameLst>
                                          <p:attrName>style.visibility</p:attrName>
                                        </p:attrNameLst>
                                      </p:cBhvr>
                                      <p:to>
                                        <p:strVal val="hidden"/>
                                      </p:to>
                                    </p:set>
                                  </p:childTnLst>
                                </p:cTn>
                              </p:par>
                              <p:par>
                                <p:cTn id="171" presetID="1" presetClass="exit" presetSubtype="0" fill="hold" nodeType="withEffect">
                                  <p:stCondLst>
                                    <p:cond delay="0"/>
                                  </p:stCondLst>
                                  <p:childTnLst>
                                    <p:set>
                                      <p:cBhvr>
                                        <p:cTn id="172" dur="1" fill="hold">
                                          <p:stCondLst>
                                            <p:cond delay="0"/>
                                          </p:stCondLst>
                                        </p:cTn>
                                        <p:tgtEl>
                                          <p:spTgt spid="103"/>
                                        </p:tgtEl>
                                        <p:attrNameLst>
                                          <p:attrName>style.visibility</p:attrName>
                                        </p:attrNameLst>
                                      </p:cBhvr>
                                      <p:to>
                                        <p:strVal val="hidden"/>
                                      </p:to>
                                    </p:set>
                                  </p:child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86"/>
                                        </p:tgtEl>
                                        <p:attrNameLst>
                                          <p:attrName>style.visibility</p:attrName>
                                        </p:attrNameLst>
                                      </p:cBhvr>
                                      <p:to>
                                        <p:strVal val="visible"/>
                                      </p:to>
                                    </p:set>
                                  </p:childTnLst>
                                </p:cTn>
                              </p:par>
                              <p:par>
                                <p:cTn id="177" presetID="1" presetClass="entr" presetSubtype="0" fill="hold" grpId="0" nodeType="withEffect">
                                  <p:stCondLst>
                                    <p:cond delay="500"/>
                                  </p:stCondLst>
                                  <p:childTnLst>
                                    <p:set>
                                      <p:cBhvr>
                                        <p:cTn id="178" dur="1" fill="hold">
                                          <p:stCondLst>
                                            <p:cond delay="0"/>
                                          </p:stCondLst>
                                        </p:cTn>
                                        <p:tgtEl>
                                          <p:spTgt spid="88"/>
                                        </p:tgtEl>
                                        <p:attrNameLst>
                                          <p:attrName>style.visibility</p:attrName>
                                        </p:attrNameLst>
                                      </p:cBhvr>
                                      <p:to>
                                        <p:strVal val="visible"/>
                                      </p:to>
                                    </p:set>
                                  </p:childTnLst>
                                </p:cTn>
                              </p:par>
                              <p:par>
                                <p:cTn id="179" presetID="1" presetClass="entr" presetSubtype="0" fill="hold" nodeType="withEffect">
                                  <p:stCondLst>
                                    <p:cond delay="500"/>
                                  </p:stCondLst>
                                  <p:childTnLst>
                                    <p:set>
                                      <p:cBhvr>
                                        <p:cTn id="180" dur="1" fill="hold">
                                          <p:stCondLst>
                                            <p:cond delay="0"/>
                                          </p:stCondLst>
                                        </p:cTn>
                                        <p:tgtEl>
                                          <p:spTgt spid="89"/>
                                        </p:tgtEl>
                                        <p:attrNameLst>
                                          <p:attrName>style.visibility</p:attrName>
                                        </p:attrNameLst>
                                      </p:cBhvr>
                                      <p:to>
                                        <p:strVal val="visible"/>
                                      </p:to>
                                    </p:set>
                                  </p:childTnLst>
                                </p:cTn>
                              </p:par>
                              <p:par>
                                <p:cTn id="181" presetID="1" presetClass="entr" presetSubtype="0" fill="hold" grpId="0" nodeType="withEffect">
                                  <p:stCondLst>
                                    <p:cond delay="500"/>
                                  </p:stCondLst>
                                  <p:childTnLst>
                                    <p:set>
                                      <p:cBhvr>
                                        <p:cTn id="182" dur="1" fill="hold">
                                          <p:stCondLst>
                                            <p:cond delay="0"/>
                                          </p:stCondLst>
                                        </p:cTn>
                                        <p:tgtEl>
                                          <p:spTgt spid="87"/>
                                        </p:tgtEl>
                                        <p:attrNameLst>
                                          <p:attrName>style.visibility</p:attrName>
                                        </p:attrNameLst>
                                      </p:cBhvr>
                                      <p:to>
                                        <p:strVal val="visible"/>
                                      </p:to>
                                    </p:set>
                                  </p:childTnLst>
                                </p:cTn>
                              </p:par>
                            </p:childTnLst>
                          </p:cTn>
                        </p:par>
                      </p:childTnLst>
                    </p:cTn>
                  </p:par>
                  <p:par>
                    <p:cTn id="183" fill="hold">
                      <p:stCondLst>
                        <p:cond delay="indefinite"/>
                      </p:stCondLst>
                      <p:childTnLst>
                        <p:par>
                          <p:cTn id="184" fill="hold">
                            <p:stCondLst>
                              <p:cond delay="0"/>
                            </p:stCondLst>
                            <p:childTnLst>
                              <p:par>
                                <p:cTn id="185" presetID="1" presetClass="exit" presetSubtype="0" fill="hold" grpId="1" nodeType="clickEffect">
                                  <p:stCondLst>
                                    <p:cond delay="0"/>
                                  </p:stCondLst>
                                  <p:childTnLst>
                                    <p:set>
                                      <p:cBhvr>
                                        <p:cTn id="186" dur="1" fill="hold">
                                          <p:stCondLst>
                                            <p:cond delay="0"/>
                                          </p:stCondLst>
                                        </p:cTn>
                                        <p:tgtEl>
                                          <p:spTgt spid="86"/>
                                        </p:tgtEl>
                                        <p:attrNameLst>
                                          <p:attrName>style.visibility</p:attrName>
                                        </p:attrNameLst>
                                      </p:cBhvr>
                                      <p:to>
                                        <p:strVal val="hidden"/>
                                      </p:to>
                                    </p:set>
                                  </p:childTnLst>
                                </p:cTn>
                              </p:par>
                              <p:par>
                                <p:cTn id="187" presetID="1" presetClass="exit" presetSubtype="0" fill="hold" grpId="1" nodeType="withEffect">
                                  <p:stCondLst>
                                    <p:cond delay="0"/>
                                  </p:stCondLst>
                                  <p:childTnLst>
                                    <p:set>
                                      <p:cBhvr>
                                        <p:cTn id="188" dur="1" fill="hold">
                                          <p:stCondLst>
                                            <p:cond delay="0"/>
                                          </p:stCondLst>
                                        </p:cTn>
                                        <p:tgtEl>
                                          <p:spTgt spid="88"/>
                                        </p:tgtEl>
                                        <p:attrNameLst>
                                          <p:attrName>style.visibility</p:attrName>
                                        </p:attrNameLst>
                                      </p:cBhvr>
                                      <p:to>
                                        <p:strVal val="hidden"/>
                                      </p:to>
                                    </p:set>
                                  </p:childTnLst>
                                </p:cTn>
                              </p:par>
                              <p:par>
                                <p:cTn id="189" presetID="1" presetClass="exit" presetSubtype="0" fill="hold" nodeType="withEffect">
                                  <p:stCondLst>
                                    <p:cond delay="0"/>
                                  </p:stCondLst>
                                  <p:childTnLst>
                                    <p:set>
                                      <p:cBhvr>
                                        <p:cTn id="190" dur="1" fill="hold">
                                          <p:stCondLst>
                                            <p:cond delay="0"/>
                                          </p:stCondLst>
                                        </p:cTn>
                                        <p:tgtEl>
                                          <p:spTgt spid="89"/>
                                        </p:tgtEl>
                                        <p:attrNameLst>
                                          <p:attrName>style.visibility</p:attrName>
                                        </p:attrNameLst>
                                      </p:cBhvr>
                                      <p:to>
                                        <p:strVal val="hidden"/>
                                      </p:to>
                                    </p:set>
                                  </p:childTnLst>
                                </p:cTn>
                              </p:par>
                              <p:par>
                                <p:cTn id="191" presetID="1" presetClass="exit" presetSubtype="0" fill="hold" grpId="1" nodeType="withEffect">
                                  <p:stCondLst>
                                    <p:cond delay="0"/>
                                  </p:stCondLst>
                                  <p:childTnLst>
                                    <p:set>
                                      <p:cBhvr>
                                        <p:cTn id="192" dur="1" fill="hold">
                                          <p:stCondLst>
                                            <p:cond delay="0"/>
                                          </p:stCondLst>
                                        </p:cTn>
                                        <p:tgtEl>
                                          <p:spTgt spid="87"/>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90"/>
                                        </p:tgtEl>
                                        <p:attrNameLst>
                                          <p:attrName>style.visibility</p:attrName>
                                        </p:attrNameLst>
                                      </p:cBhvr>
                                      <p:to>
                                        <p:strVal val="visible"/>
                                      </p:to>
                                    </p:set>
                                  </p:childTnLst>
                                </p:cTn>
                              </p:par>
                            </p:childTnLst>
                          </p:cTn>
                        </p:par>
                      </p:childTnLst>
                    </p:cTn>
                  </p:par>
                  <p:par>
                    <p:cTn id="197" fill="hold">
                      <p:stCondLst>
                        <p:cond delay="indefinite"/>
                      </p:stCondLst>
                      <p:childTnLst>
                        <p:par>
                          <p:cTn id="198" fill="hold">
                            <p:stCondLst>
                              <p:cond delay="0"/>
                            </p:stCondLst>
                            <p:childTnLst>
                              <p:par>
                                <p:cTn id="199" presetID="1" presetClass="entr" presetSubtype="0" fill="hold" grpId="0" nodeType="clickEffect">
                                  <p:stCondLst>
                                    <p:cond delay="0"/>
                                  </p:stCondLst>
                                  <p:childTnLst>
                                    <p:set>
                                      <p:cBhvr>
                                        <p:cTn id="200" dur="1" fill="hold">
                                          <p:stCondLst>
                                            <p:cond delay="0"/>
                                          </p:stCondLst>
                                        </p:cTn>
                                        <p:tgtEl>
                                          <p:spTgt spid="108"/>
                                        </p:tgtEl>
                                        <p:attrNameLst>
                                          <p:attrName>style.visibility</p:attrName>
                                        </p:attrNameLst>
                                      </p:cBhvr>
                                      <p:to>
                                        <p:strVal val="visible"/>
                                      </p:to>
                                    </p:set>
                                  </p:childTnLst>
                                </p:cTn>
                              </p:par>
                              <p:par>
                                <p:cTn id="201" presetID="1" presetClass="entr" presetSubtype="0" fill="hold" grpId="0" nodeType="withEffect">
                                  <p:stCondLst>
                                    <p:cond delay="500"/>
                                  </p:stCondLst>
                                  <p:childTnLst>
                                    <p:set>
                                      <p:cBhvr>
                                        <p:cTn id="202" dur="1" fill="hold">
                                          <p:stCondLst>
                                            <p:cond delay="0"/>
                                          </p:stCondLst>
                                        </p:cTn>
                                        <p:tgtEl>
                                          <p:spTgt spid="110"/>
                                        </p:tgtEl>
                                        <p:attrNameLst>
                                          <p:attrName>style.visibility</p:attrName>
                                        </p:attrNameLst>
                                      </p:cBhvr>
                                      <p:to>
                                        <p:strVal val="visible"/>
                                      </p:to>
                                    </p:set>
                                  </p:childTnLst>
                                </p:cTn>
                              </p:par>
                              <p:par>
                                <p:cTn id="203" presetID="1" presetClass="entr" presetSubtype="0" fill="hold" nodeType="withEffect">
                                  <p:stCondLst>
                                    <p:cond delay="500"/>
                                  </p:stCondLst>
                                  <p:childTnLst>
                                    <p:set>
                                      <p:cBhvr>
                                        <p:cTn id="204" dur="1" fill="hold">
                                          <p:stCondLst>
                                            <p:cond delay="0"/>
                                          </p:stCondLst>
                                        </p:cTn>
                                        <p:tgtEl>
                                          <p:spTgt spid="111"/>
                                        </p:tgtEl>
                                        <p:attrNameLst>
                                          <p:attrName>style.visibility</p:attrName>
                                        </p:attrNameLst>
                                      </p:cBhvr>
                                      <p:to>
                                        <p:strVal val="visible"/>
                                      </p:to>
                                    </p:set>
                                  </p:childTnLst>
                                </p:cTn>
                              </p:par>
                              <p:par>
                                <p:cTn id="205" presetID="1" presetClass="entr" presetSubtype="0" fill="hold" grpId="0" nodeType="withEffect">
                                  <p:stCondLst>
                                    <p:cond delay="500"/>
                                  </p:stCondLst>
                                  <p:childTnLst>
                                    <p:set>
                                      <p:cBhvr>
                                        <p:cTn id="206" dur="1" fill="hold">
                                          <p:stCondLst>
                                            <p:cond delay="0"/>
                                          </p:stCondLst>
                                        </p:cTn>
                                        <p:tgtEl>
                                          <p:spTgt spid="109"/>
                                        </p:tgtEl>
                                        <p:attrNameLst>
                                          <p:attrName>style.visibility</p:attrName>
                                        </p:attrNameLst>
                                      </p:cBhvr>
                                      <p:to>
                                        <p:strVal val="visible"/>
                                      </p:to>
                                    </p:set>
                                  </p:childTnLst>
                                </p:cTn>
                              </p:par>
                            </p:childTnLst>
                          </p:cTn>
                        </p:par>
                      </p:childTnLst>
                    </p:cTn>
                  </p:par>
                  <p:par>
                    <p:cTn id="207" fill="hold">
                      <p:stCondLst>
                        <p:cond delay="indefinite"/>
                      </p:stCondLst>
                      <p:childTnLst>
                        <p:par>
                          <p:cTn id="208" fill="hold">
                            <p:stCondLst>
                              <p:cond delay="0"/>
                            </p:stCondLst>
                            <p:childTnLst>
                              <p:par>
                                <p:cTn id="209" presetID="1" presetClass="exit" presetSubtype="0" fill="hold" grpId="1" nodeType="clickEffect">
                                  <p:stCondLst>
                                    <p:cond delay="0"/>
                                  </p:stCondLst>
                                  <p:childTnLst>
                                    <p:set>
                                      <p:cBhvr>
                                        <p:cTn id="210" dur="1" fill="hold">
                                          <p:stCondLst>
                                            <p:cond delay="0"/>
                                          </p:stCondLst>
                                        </p:cTn>
                                        <p:tgtEl>
                                          <p:spTgt spid="108"/>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110"/>
                                        </p:tgtEl>
                                        <p:attrNameLst>
                                          <p:attrName>style.visibility</p:attrName>
                                        </p:attrNameLst>
                                      </p:cBhvr>
                                      <p:to>
                                        <p:strVal val="hidden"/>
                                      </p:to>
                                    </p:set>
                                  </p:childTnLst>
                                </p:cTn>
                              </p:par>
                              <p:par>
                                <p:cTn id="213" presetID="1" presetClass="exit" presetSubtype="0" fill="hold" nodeType="withEffect">
                                  <p:stCondLst>
                                    <p:cond delay="0"/>
                                  </p:stCondLst>
                                  <p:childTnLst>
                                    <p:set>
                                      <p:cBhvr>
                                        <p:cTn id="214" dur="1" fill="hold">
                                          <p:stCondLst>
                                            <p:cond delay="0"/>
                                          </p:stCondLst>
                                        </p:cTn>
                                        <p:tgtEl>
                                          <p:spTgt spid="111"/>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109"/>
                                        </p:tgtEl>
                                        <p:attrNameLst>
                                          <p:attrName>style.visibility</p:attrName>
                                        </p:attrNameLst>
                                      </p:cBhvr>
                                      <p:to>
                                        <p:strVal val="hidden"/>
                                      </p:to>
                                    </p:set>
                                  </p:childTnLst>
                                </p:cTn>
                              </p:par>
                            </p:childTnLst>
                          </p:cTn>
                        </p:par>
                      </p:childTnLst>
                    </p:cTn>
                  </p:par>
                  <p:par>
                    <p:cTn id="217" fill="hold">
                      <p:stCondLst>
                        <p:cond delay="indefinite"/>
                      </p:stCondLst>
                      <p:childTnLst>
                        <p:par>
                          <p:cTn id="218" fill="hold">
                            <p:stCondLst>
                              <p:cond delay="0"/>
                            </p:stCondLst>
                            <p:childTnLst>
                              <p:par>
                                <p:cTn id="219" presetID="1" presetClass="entr" presetSubtype="0" fill="hold" grpId="0" nodeType="clickEffect">
                                  <p:stCondLst>
                                    <p:cond delay="0"/>
                                  </p:stCondLst>
                                  <p:childTnLst>
                                    <p:set>
                                      <p:cBhvr>
                                        <p:cTn id="220" dur="1" fill="hold">
                                          <p:stCondLst>
                                            <p:cond delay="0"/>
                                          </p:stCondLst>
                                        </p:cTn>
                                        <p:tgtEl>
                                          <p:spTgt spid="112"/>
                                        </p:tgtEl>
                                        <p:attrNameLst>
                                          <p:attrName>style.visibility</p:attrName>
                                        </p:attrNameLst>
                                      </p:cBhvr>
                                      <p:to>
                                        <p:strVal val="visible"/>
                                      </p:to>
                                    </p:set>
                                  </p:childTnLst>
                                </p:cTn>
                              </p:par>
                            </p:childTnLst>
                          </p:cTn>
                        </p:par>
                      </p:childTnLst>
                    </p:cTn>
                  </p:par>
                  <p:par>
                    <p:cTn id="221" fill="hold">
                      <p:stCondLst>
                        <p:cond delay="indefinite"/>
                      </p:stCondLst>
                      <p:childTnLst>
                        <p:par>
                          <p:cTn id="222" fill="hold">
                            <p:stCondLst>
                              <p:cond delay="0"/>
                            </p:stCondLst>
                            <p:childTnLst>
                              <p:par>
                                <p:cTn id="223" presetID="1" presetClass="entr" presetSubtype="0" fill="hold" grpId="0" nodeType="clickEffect">
                                  <p:stCondLst>
                                    <p:cond delay="0"/>
                                  </p:stCondLst>
                                  <p:childTnLst>
                                    <p:set>
                                      <p:cBhvr>
                                        <p:cTn id="224" dur="1" fill="hold">
                                          <p:stCondLst>
                                            <p:cond delay="0"/>
                                          </p:stCondLst>
                                        </p:cTn>
                                        <p:tgtEl>
                                          <p:spTgt spid="115"/>
                                        </p:tgtEl>
                                        <p:attrNameLst>
                                          <p:attrName>style.visibility</p:attrName>
                                        </p:attrNameLst>
                                      </p:cBhvr>
                                      <p:to>
                                        <p:strVal val="visible"/>
                                      </p:to>
                                    </p:set>
                                  </p:childTnLst>
                                </p:cTn>
                              </p:par>
                              <p:par>
                                <p:cTn id="225" presetID="1" presetClass="entr" presetSubtype="0" fill="hold" grpId="0" nodeType="withEffect">
                                  <p:stCondLst>
                                    <p:cond delay="500"/>
                                  </p:stCondLst>
                                  <p:childTnLst>
                                    <p:set>
                                      <p:cBhvr>
                                        <p:cTn id="226" dur="1" fill="hold">
                                          <p:stCondLst>
                                            <p:cond delay="0"/>
                                          </p:stCondLst>
                                        </p:cTn>
                                        <p:tgtEl>
                                          <p:spTgt spid="117"/>
                                        </p:tgtEl>
                                        <p:attrNameLst>
                                          <p:attrName>style.visibility</p:attrName>
                                        </p:attrNameLst>
                                      </p:cBhvr>
                                      <p:to>
                                        <p:strVal val="visible"/>
                                      </p:to>
                                    </p:set>
                                  </p:childTnLst>
                                </p:cTn>
                              </p:par>
                              <p:par>
                                <p:cTn id="227" presetID="1" presetClass="entr" presetSubtype="0" fill="hold" nodeType="withEffect">
                                  <p:stCondLst>
                                    <p:cond delay="500"/>
                                  </p:stCondLst>
                                  <p:childTnLst>
                                    <p:set>
                                      <p:cBhvr>
                                        <p:cTn id="228" dur="1" fill="hold">
                                          <p:stCondLst>
                                            <p:cond delay="0"/>
                                          </p:stCondLst>
                                        </p:cTn>
                                        <p:tgtEl>
                                          <p:spTgt spid="118"/>
                                        </p:tgtEl>
                                        <p:attrNameLst>
                                          <p:attrName>style.visibility</p:attrName>
                                        </p:attrNameLst>
                                      </p:cBhvr>
                                      <p:to>
                                        <p:strVal val="visible"/>
                                      </p:to>
                                    </p:set>
                                  </p:childTnLst>
                                </p:cTn>
                              </p:par>
                              <p:par>
                                <p:cTn id="229" presetID="1" presetClass="entr" presetSubtype="0" fill="hold" grpId="0" nodeType="withEffect">
                                  <p:stCondLst>
                                    <p:cond delay="500"/>
                                  </p:stCondLst>
                                  <p:childTnLst>
                                    <p:set>
                                      <p:cBhvr>
                                        <p:cTn id="230" dur="1" fill="hold">
                                          <p:stCondLst>
                                            <p:cond delay="0"/>
                                          </p:stCondLst>
                                        </p:cTn>
                                        <p:tgtEl>
                                          <p:spTgt spid="116"/>
                                        </p:tgtEl>
                                        <p:attrNameLst>
                                          <p:attrName>style.visibility</p:attrName>
                                        </p:attrNameLst>
                                      </p:cBhvr>
                                      <p:to>
                                        <p:strVal val="visible"/>
                                      </p:to>
                                    </p:set>
                                  </p:childTnLst>
                                </p:cTn>
                              </p:par>
                            </p:childTnLst>
                          </p:cTn>
                        </p:par>
                      </p:childTnLst>
                    </p:cTn>
                  </p:par>
                  <p:par>
                    <p:cTn id="231" fill="hold">
                      <p:stCondLst>
                        <p:cond delay="indefinite"/>
                      </p:stCondLst>
                      <p:childTnLst>
                        <p:par>
                          <p:cTn id="232" fill="hold">
                            <p:stCondLst>
                              <p:cond delay="0"/>
                            </p:stCondLst>
                            <p:childTnLst>
                              <p:par>
                                <p:cTn id="233" presetID="1" presetClass="exit" presetSubtype="0" fill="hold" grpId="1" nodeType="clickEffect">
                                  <p:stCondLst>
                                    <p:cond delay="0"/>
                                  </p:stCondLst>
                                  <p:childTnLst>
                                    <p:set>
                                      <p:cBhvr>
                                        <p:cTn id="234" dur="1" fill="hold">
                                          <p:stCondLst>
                                            <p:cond delay="0"/>
                                          </p:stCondLst>
                                        </p:cTn>
                                        <p:tgtEl>
                                          <p:spTgt spid="115"/>
                                        </p:tgtEl>
                                        <p:attrNameLst>
                                          <p:attrName>style.visibility</p:attrName>
                                        </p:attrNameLst>
                                      </p:cBhvr>
                                      <p:to>
                                        <p:strVal val="hidden"/>
                                      </p:to>
                                    </p:set>
                                  </p:childTnLst>
                                </p:cTn>
                              </p:par>
                              <p:par>
                                <p:cTn id="235" presetID="1" presetClass="exit" presetSubtype="0" fill="hold" grpId="1" nodeType="withEffect">
                                  <p:stCondLst>
                                    <p:cond delay="0"/>
                                  </p:stCondLst>
                                  <p:childTnLst>
                                    <p:set>
                                      <p:cBhvr>
                                        <p:cTn id="236" dur="1" fill="hold">
                                          <p:stCondLst>
                                            <p:cond delay="0"/>
                                          </p:stCondLst>
                                        </p:cTn>
                                        <p:tgtEl>
                                          <p:spTgt spid="117"/>
                                        </p:tgtEl>
                                        <p:attrNameLst>
                                          <p:attrName>style.visibility</p:attrName>
                                        </p:attrNameLst>
                                      </p:cBhvr>
                                      <p:to>
                                        <p:strVal val="hidden"/>
                                      </p:to>
                                    </p:set>
                                  </p:childTnLst>
                                </p:cTn>
                              </p:par>
                              <p:par>
                                <p:cTn id="237" presetID="1" presetClass="exit" presetSubtype="0" fill="hold" nodeType="withEffect">
                                  <p:stCondLst>
                                    <p:cond delay="0"/>
                                  </p:stCondLst>
                                  <p:childTnLst>
                                    <p:set>
                                      <p:cBhvr>
                                        <p:cTn id="238" dur="1" fill="hold">
                                          <p:stCondLst>
                                            <p:cond delay="0"/>
                                          </p:stCondLst>
                                        </p:cTn>
                                        <p:tgtEl>
                                          <p:spTgt spid="118"/>
                                        </p:tgtEl>
                                        <p:attrNameLst>
                                          <p:attrName>style.visibility</p:attrName>
                                        </p:attrNameLst>
                                      </p:cBhvr>
                                      <p:to>
                                        <p:strVal val="hidden"/>
                                      </p:to>
                                    </p:set>
                                  </p:childTnLst>
                                </p:cTn>
                              </p:par>
                              <p:par>
                                <p:cTn id="239" presetID="1" presetClass="exit" presetSubtype="0" fill="hold" grpId="1" nodeType="withEffect">
                                  <p:stCondLst>
                                    <p:cond delay="0"/>
                                  </p:stCondLst>
                                  <p:childTnLst>
                                    <p:set>
                                      <p:cBhvr>
                                        <p:cTn id="240" dur="1" fill="hold">
                                          <p:stCondLst>
                                            <p:cond delay="0"/>
                                          </p:stCondLst>
                                        </p:cTn>
                                        <p:tgtEl>
                                          <p:spTgt spid="116"/>
                                        </p:tgtEl>
                                        <p:attrNameLst>
                                          <p:attrName>style.visibility</p:attrName>
                                        </p:attrNameLst>
                                      </p:cBhvr>
                                      <p:to>
                                        <p:strVal val="hidden"/>
                                      </p:to>
                                    </p:set>
                                  </p:childTnLst>
                                </p:cTn>
                              </p:par>
                            </p:childTnLst>
                          </p:cTn>
                        </p:par>
                      </p:childTnLst>
                    </p:cTn>
                  </p:par>
                  <p:par>
                    <p:cTn id="241" fill="hold">
                      <p:stCondLst>
                        <p:cond delay="indefinite"/>
                      </p:stCondLst>
                      <p:childTnLst>
                        <p:par>
                          <p:cTn id="242" fill="hold">
                            <p:stCondLst>
                              <p:cond delay="0"/>
                            </p:stCondLst>
                            <p:childTnLst>
                              <p:par>
                                <p:cTn id="243" presetID="1" presetClass="entr" presetSubtype="0" fill="hold" grpId="0" nodeType="clickEffect">
                                  <p:stCondLst>
                                    <p:cond delay="0"/>
                                  </p:stCondLst>
                                  <p:childTnLst>
                                    <p:set>
                                      <p:cBhvr>
                                        <p:cTn id="244" dur="1" fill="hold">
                                          <p:stCondLst>
                                            <p:cond delay="0"/>
                                          </p:stCondLst>
                                        </p:cTn>
                                        <p:tgtEl>
                                          <p:spTgt spid="119"/>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122"/>
                                        </p:tgtEl>
                                        <p:attrNameLst>
                                          <p:attrName>style.visibility</p:attrName>
                                        </p:attrNameLst>
                                      </p:cBhvr>
                                      <p:to>
                                        <p:strVal val="visible"/>
                                      </p:to>
                                    </p:set>
                                  </p:childTnLst>
                                </p:cTn>
                              </p:par>
                              <p:par>
                                <p:cTn id="249" presetID="1" presetClass="entr" presetSubtype="0" fill="hold" grpId="0" nodeType="withEffect">
                                  <p:stCondLst>
                                    <p:cond delay="500"/>
                                  </p:stCondLst>
                                  <p:childTnLst>
                                    <p:set>
                                      <p:cBhvr>
                                        <p:cTn id="250" dur="1" fill="hold">
                                          <p:stCondLst>
                                            <p:cond delay="0"/>
                                          </p:stCondLst>
                                        </p:cTn>
                                        <p:tgtEl>
                                          <p:spTgt spid="124"/>
                                        </p:tgtEl>
                                        <p:attrNameLst>
                                          <p:attrName>style.visibility</p:attrName>
                                        </p:attrNameLst>
                                      </p:cBhvr>
                                      <p:to>
                                        <p:strVal val="visible"/>
                                      </p:to>
                                    </p:set>
                                  </p:childTnLst>
                                </p:cTn>
                              </p:par>
                              <p:par>
                                <p:cTn id="251" presetID="1" presetClass="entr" presetSubtype="0" fill="hold" nodeType="withEffect">
                                  <p:stCondLst>
                                    <p:cond delay="500"/>
                                  </p:stCondLst>
                                  <p:childTnLst>
                                    <p:set>
                                      <p:cBhvr>
                                        <p:cTn id="252" dur="1" fill="hold">
                                          <p:stCondLst>
                                            <p:cond delay="0"/>
                                          </p:stCondLst>
                                        </p:cTn>
                                        <p:tgtEl>
                                          <p:spTgt spid="125"/>
                                        </p:tgtEl>
                                        <p:attrNameLst>
                                          <p:attrName>style.visibility</p:attrName>
                                        </p:attrNameLst>
                                      </p:cBhvr>
                                      <p:to>
                                        <p:strVal val="visible"/>
                                      </p:to>
                                    </p:set>
                                  </p:childTnLst>
                                </p:cTn>
                              </p:par>
                              <p:par>
                                <p:cTn id="253" presetID="1" presetClass="entr" presetSubtype="0" fill="hold" grpId="0" nodeType="withEffect">
                                  <p:stCondLst>
                                    <p:cond delay="500"/>
                                  </p:stCondLst>
                                  <p:childTnLst>
                                    <p:set>
                                      <p:cBhvr>
                                        <p:cTn id="254" dur="1" fill="hold">
                                          <p:stCondLst>
                                            <p:cond delay="0"/>
                                          </p:stCondLst>
                                        </p:cTn>
                                        <p:tgtEl>
                                          <p:spTgt spid="123"/>
                                        </p:tgtEl>
                                        <p:attrNameLst>
                                          <p:attrName>style.visibility</p:attrName>
                                        </p:attrNameLst>
                                      </p:cBhvr>
                                      <p:to>
                                        <p:strVal val="visible"/>
                                      </p:to>
                                    </p:set>
                                  </p:childTnLst>
                                </p:cTn>
                              </p:par>
                            </p:childTnLst>
                          </p:cTn>
                        </p:par>
                      </p:childTnLst>
                    </p:cTn>
                  </p:par>
                  <p:par>
                    <p:cTn id="255" fill="hold">
                      <p:stCondLst>
                        <p:cond delay="indefinite"/>
                      </p:stCondLst>
                      <p:childTnLst>
                        <p:par>
                          <p:cTn id="256" fill="hold">
                            <p:stCondLst>
                              <p:cond delay="0"/>
                            </p:stCondLst>
                            <p:childTnLst>
                              <p:par>
                                <p:cTn id="257" presetID="1" presetClass="exit" presetSubtype="0" fill="hold" grpId="1" nodeType="clickEffect">
                                  <p:stCondLst>
                                    <p:cond delay="0"/>
                                  </p:stCondLst>
                                  <p:childTnLst>
                                    <p:set>
                                      <p:cBhvr>
                                        <p:cTn id="258" dur="1" fill="hold">
                                          <p:stCondLst>
                                            <p:cond delay="0"/>
                                          </p:stCondLst>
                                        </p:cTn>
                                        <p:tgtEl>
                                          <p:spTgt spid="122"/>
                                        </p:tgtEl>
                                        <p:attrNameLst>
                                          <p:attrName>style.visibility</p:attrName>
                                        </p:attrNameLst>
                                      </p:cBhvr>
                                      <p:to>
                                        <p:strVal val="hidden"/>
                                      </p:to>
                                    </p:set>
                                  </p:childTnLst>
                                </p:cTn>
                              </p:par>
                              <p:par>
                                <p:cTn id="259" presetID="1" presetClass="exit" presetSubtype="0" fill="hold" grpId="1" nodeType="withEffect">
                                  <p:stCondLst>
                                    <p:cond delay="0"/>
                                  </p:stCondLst>
                                  <p:childTnLst>
                                    <p:set>
                                      <p:cBhvr>
                                        <p:cTn id="260" dur="1" fill="hold">
                                          <p:stCondLst>
                                            <p:cond delay="0"/>
                                          </p:stCondLst>
                                        </p:cTn>
                                        <p:tgtEl>
                                          <p:spTgt spid="124"/>
                                        </p:tgtEl>
                                        <p:attrNameLst>
                                          <p:attrName>style.visibility</p:attrName>
                                        </p:attrNameLst>
                                      </p:cBhvr>
                                      <p:to>
                                        <p:strVal val="hidden"/>
                                      </p:to>
                                    </p:set>
                                  </p:childTnLst>
                                </p:cTn>
                              </p:par>
                              <p:par>
                                <p:cTn id="261" presetID="1" presetClass="exit" presetSubtype="0" fill="hold" nodeType="withEffect">
                                  <p:stCondLst>
                                    <p:cond delay="0"/>
                                  </p:stCondLst>
                                  <p:childTnLst>
                                    <p:set>
                                      <p:cBhvr>
                                        <p:cTn id="262" dur="1" fill="hold">
                                          <p:stCondLst>
                                            <p:cond delay="0"/>
                                          </p:stCondLst>
                                        </p:cTn>
                                        <p:tgtEl>
                                          <p:spTgt spid="125"/>
                                        </p:tgtEl>
                                        <p:attrNameLst>
                                          <p:attrName>style.visibility</p:attrName>
                                        </p:attrNameLst>
                                      </p:cBhvr>
                                      <p:to>
                                        <p:strVal val="hidden"/>
                                      </p:to>
                                    </p:set>
                                  </p:childTnLst>
                                </p:cTn>
                              </p:par>
                              <p:par>
                                <p:cTn id="263" presetID="1" presetClass="exit" presetSubtype="0" fill="hold" grpId="1" nodeType="withEffect">
                                  <p:stCondLst>
                                    <p:cond delay="0"/>
                                  </p:stCondLst>
                                  <p:childTnLst>
                                    <p:set>
                                      <p:cBhvr>
                                        <p:cTn id="264" dur="1" fill="hold">
                                          <p:stCondLst>
                                            <p:cond delay="0"/>
                                          </p:stCondLst>
                                        </p:cTn>
                                        <p:tgtEl>
                                          <p:spTgt spid="123"/>
                                        </p:tgtEl>
                                        <p:attrNameLst>
                                          <p:attrName>style.visibility</p:attrName>
                                        </p:attrNameLst>
                                      </p:cBhvr>
                                      <p:to>
                                        <p:strVal val="hidden"/>
                                      </p:to>
                                    </p:set>
                                  </p:childTnLst>
                                </p:cTn>
                              </p:par>
                            </p:childTnLst>
                          </p:cTn>
                        </p:par>
                      </p:childTnLst>
                    </p:cTn>
                  </p:par>
                  <p:par>
                    <p:cTn id="265" fill="hold">
                      <p:stCondLst>
                        <p:cond delay="indefinite"/>
                      </p:stCondLst>
                      <p:childTnLst>
                        <p:par>
                          <p:cTn id="266" fill="hold">
                            <p:stCondLst>
                              <p:cond delay="0"/>
                            </p:stCondLst>
                            <p:childTnLst>
                              <p:par>
                                <p:cTn id="267" presetID="1" presetClass="entr" presetSubtype="0" fill="hold" grpId="0" nodeType="clickEffect">
                                  <p:stCondLst>
                                    <p:cond delay="0"/>
                                  </p:stCondLst>
                                  <p:childTnLst>
                                    <p:set>
                                      <p:cBhvr>
                                        <p:cTn id="268" dur="1" fill="hold">
                                          <p:stCondLst>
                                            <p:cond delay="0"/>
                                          </p:stCondLst>
                                        </p:cTn>
                                        <p:tgtEl>
                                          <p:spTgt spid="126"/>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0" nodeType="clickEffect">
                                  <p:stCondLst>
                                    <p:cond delay="0"/>
                                  </p:stCondLst>
                                  <p:childTnLst>
                                    <p:set>
                                      <p:cBhvr>
                                        <p:cTn id="272" dur="1" fill="hold">
                                          <p:stCondLst>
                                            <p:cond delay="0"/>
                                          </p:stCondLst>
                                        </p:cTn>
                                        <p:tgtEl>
                                          <p:spTgt spid="129"/>
                                        </p:tgtEl>
                                        <p:attrNameLst>
                                          <p:attrName>style.visibility</p:attrName>
                                        </p:attrNameLst>
                                      </p:cBhvr>
                                      <p:to>
                                        <p:strVal val="visible"/>
                                      </p:to>
                                    </p:set>
                                  </p:childTnLst>
                                </p:cTn>
                              </p:par>
                              <p:par>
                                <p:cTn id="273" presetID="1" presetClass="entr" presetSubtype="0" fill="hold" grpId="0" nodeType="withEffect">
                                  <p:stCondLst>
                                    <p:cond delay="500"/>
                                  </p:stCondLst>
                                  <p:childTnLst>
                                    <p:set>
                                      <p:cBhvr>
                                        <p:cTn id="274" dur="1" fill="hold">
                                          <p:stCondLst>
                                            <p:cond delay="0"/>
                                          </p:stCondLst>
                                        </p:cTn>
                                        <p:tgtEl>
                                          <p:spTgt spid="131"/>
                                        </p:tgtEl>
                                        <p:attrNameLst>
                                          <p:attrName>style.visibility</p:attrName>
                                        </p:attrNameLst>
                                      </p:cBhvr>
                                      <p:to>
                                        <p:strVal val="visible"/>
                                      </p:to>
                                    </p:set>
                                  </p:childTnLst>
                                </p:cTn>
                              </p:par>
                              <p:par>
                                <p:cTn id="275" presetID="1" presetClass="entr" presetSubtype="0" fill="hold" nodeType="withEffect">
                                  <p:stCondLst>
                                    <p:cond delay="500"/>
                                  </p:stCondLst>
                                  <p:childTnLst>
                                    <p:set>
                                      <p:cBhvr>
                                        <p:cTn id="276" dur="1" fill="hold">
                                          <p:stCondLst>
                                            <p:cond delay="0"/>
                                          </p:stCondLst>
                                        </p:cTn>
                                        <p:tgtEl>
                                          <p:spTgt spid="132"/>
                                        </p:tgtEl>
                                        <p:attrNameLst>
                                          <p:attrName>style.visibility</p:attrName>
                                        </p:attrNameLst>
                                      </p:cBhvr>
                                      <p:to>
                                        <p:strVal val="visible"/>
                                      </p:to>
                                    </p:set>
                                  </p:childTnLst>
                                </p:cTn>
                              </p:par>
                              <p:par>
                                <p:cTn id="277" presetID="1" presetClass="entr" presetSubtype="0" fill="hold" grpId="0" nodeType="withEffect">
                                  <p:stCondLst>
                                    <p:cond delay="500"/>
                                  </p:stCondLst>
                                  <p:childTnLst>
                                    <p:set>
                                      <p:cBhvr>
                                        <p:cTn id="278" dur="1" fill="hold">
                                          <p:stCondLst>
                                            <p:cond delay="0"/>
                                          </p:stCondLst>
                                        </p:cTn>
                                        <p:tgtEl>
                                          <p:spTgt spid="130"/>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xit" presetSubtype="0" fill="hold" grpId="1" nodeType="clickEffect">
                                  <p:stCondLst>
                                    <p:cond delay="0"/>
                                  </p:stCondLst>
                                  <p:childTnLst>
                                    <p:set>
                                      <p:cBhvr>
                                        <p:cTn id="282" dur="1" fill="hold">
                                          <p:stCondLst>
                                            <p:cond delay="0"/>
                                          </p:stCondLst>
                                        </p:cTn>
                                        <p:tgtEl>
                                          <p:spTgt spid="129"/>
                                        </p:tgtEl>
                                        <p:attrNameLst>
                                          <p:attrName>style.visibility</p:attrName>
                                        </p:attrNameLst>
                                      </p:cBhvr>
                                      <p:to>
                                        <p:strVal val="hidden"/>
                                      </p:to>
                                    </p:set>
                                  </p:childTnLst>
                                </p:cTn>
                              </p:par>
                              <p:par>
                                <p:cTn id="283" presetID="1" presetClass="exit" presetSubtype="0" fill="hold" grpId="1" nodeType="withEffect">
                                  <p:stCondLst>
                                    <p:cond delay="0"/>
                                  </p:stCondLst>
                                  <p:childTnLst>
                                    <p:set>
                                      <p:cBhvr>
                                        <p:cTn id="284" dur="1" fill="hold">
                                          <p:stCondLst>
                                            <p:cond delay="0"/>
                                          </p:stCondLst>
                                        </p:cTn>
                                        <p:tgtEl>
                                          <p:spTgt spid="131"/>
                                        </p:tgtEl>
                                        <p:attrNameLst>
                                          <p:attrName>style.visibility</p:attrName>
                                        </p:attrNameLst>
                                      </p:cBhvr>
                                      <p:to>
                                        <p:strVal val="hidden"/>
                                      </p:to>
                                    </p:set>
                                  </p:childTnLst>
                                </p:cTn>
                              </p:par>
                              <p:par>
                                <p:cTn id="285" presetID="1" presetClass="exit" presetSubtype="0" fill="hold" nodeType="withEffect">
                                  <p:stCondLst>
                                    <p:cond delay="0"/>
                                  </p:stCondLst>
                                  <p:childTnLst>
                                    <p:set>
                                      <p:cBhvr>
                                        <p:cTn id="286" dur="1" fill="hold">
                                          <p:stCondLst>
                                            <p:cond delay="0"/>
                                          </p:stCondLst>
                                        </p:cTn>
                                        <p:tgtEl>
                                          <p:spTgt spid="132"/>
                                        </p:tgtEl>
                                        <p:attrNameLst>
                                          <p:attrName>style.visibility</p:attrName>
                                        </p:attrNameLst>
                                      </p:cBhvr>
                                      <p:to>
                                        <p:strVal val="hidden"/>
                                      </p:to>
                                    </p:set>
                                  </p:childTnLst>
                                </p:cTn>
                              </p:par>
                              <p:par>
                                <p:cTn id="287" presetID="1" presetClass="exit" presetSubtype="0" fill="hold" grpId="1" nodeType="withEffect">
                                  <p:stCondLst>
                                    <p:cond delay="0"/>
                                  </p:stCondLst>
                                  <p:childTnLst>
                                    <p:set>
                                      <p:cBhvr>
                                        <p:cTn id="288" dur="1" fill="hold">
                                          <p:stCondLst>
                                            <p:cond delay="0"/>
                                          </p:stCondLst>
                                        </p:cTn>
                                        <p:tgtEl>
                                          <p:spTgt spid="130"/>
                                        </p:tgtEl>
                                        <p:attrNameLst>
                                          <p:attrName>style.visibility</p:attrName>
                                        </p:attrNameLst>
                                      </p:cBhvr>
                                      <p:to>
                                        <p:strVal val="hidden"/>
                                      </p:to>
                                    </p:set>
                                  </p:child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33"/>
                                        </p:tgtEl>
                                        <p:attrNameLst>
                                          <p:attrName>style.visibility</p:attrName>
                                        </p:attrNameLst>
                                      </p:cBhvr>
                                      <p:to>
                                        <p:strVal val="visible"/>
                                      </p:to>
                                    </p:set>
                                  </p:child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44"/>
                                        </p:tgtEl>
                                        <p:attrNameLst>
                                          <p:attrName>style.visibility</p:attrName>
                                        </p:attrNameLst>
                                      </p:cBhvr>
                                      <p:to>
                                        <p:strVal val="visible"/>
                                      </p:to>
                                    </p:set>
                                  </p:childTnLst>
                                </p:cTn>
                              </p:par>
                              <p:par>
                                <p:cTn id="297" presetID="1" presetClass="entr" presetSubtype="0" fill="hold" grpId="0" nodeType="withEffect">
                                  <p:stCondLst>
                                    <p:cond delay="500"/>
                                  </p:stCondLst>
                                  <p:childTnLst>
                                    <p:set>
                                      <p:cBhvr>
                                        <p:cTn id="298" dur="1" fill="hold">
                                          <p:stCondLst>
                                            <p:cond delay="0"/>
                                          </p:stCondLst>
                                        </p:cTn>
                                        <p:tgtEl>
                                          <p:spTgt spid="146"/>
                                        </p:tgtEl>
                                        <p:attrNameLst>
                                          <p:attrName>style.visibility</p:attrName>
                                        </p:attrNameLst>
                                      </p:cBhvr>
                                      <p:to>
                                        <p:strVal val="visible"/>
                                      </p:to>
                                    </p:set>
                                  </p:childTnLst>
                                </p:cTn>
                              </p:par>
                              <p:par>
                                <p:cTn id="299" presetID="1" presetClass="entr" presetSubtype="0" fill="hold" nodeType="withEffect">
                                  <p:stCondLst>
                                    <p:cond delay="500"/>
                                  </p:stCondLst>
                                  <p:childTnLst>
                                    <p:set>
                                      <p:cBhvr>
                                        <p:cTn id="300" dur="1" fill="hold">
                                          <p:stCondLst>
                                            <p:cond delay="0"/>
                                          </p:stCondLst>
                                        </p:cTn>
                                        <p:tgtEl>
                                          <p:spTgt spid="147"/>
                                        </p:tgtEl>
                                        <p:attrNameLst>
                                          <p:attrName>style.visibility</p:attrName>
                                        </p:attrNameLst>
                                      </p:cBhvr>
                                      <p:to>
                                        <p:strVal val="visible"/>
                                      </p:to>
                                    </p:set>
                                  </p:childTnLst>
                                </p:cTn>
                              </p:par>
                              <p:par>
                                <p:cTn id="301" presetID="1" presetClass="entr" presetSubtype="0" fill="hold" grpId="0" nodeType="withEffect">
                                  <p:stCondLst>
                                    <p:cond delay="500"/>
                                  </p:stCondLst>
                                  <p:childTnLst>
                                    <p:set>
                                      <p:cBhvr>
                                        <p:cTn id="302" dur="1" fill="hold">
                                          <p:stCondLst>
                                            <p:cond delay="0"/>
                                          </p:stCondLst>
                                        </p:cTn>
                                        <p:tgtEl>
                                          <p:spTgt spid="145"/>
                                        </p:tgtEl>
                                        <p:attrNameLst>
                                          <p:attrName>style.visibility</p:attrName>
                                        </p:attrNameLst>
                                      </p:cBhvr>
                                      <p:to>
                                        <p:strVal val="visible"/>
                                      </p:to>
                                    </p:set>
                                  </p:childTnLst>
                                </p:cTn>
                              </p:par>
                            </p:childTnLst>
                          </p:cTn>
                        </p:par>
                      </p:childTnLst>
                    </p:cTn>
                  </p:par>
                  <p:par>
                    <p:cTn id="303" fill="hold">
                      <p:stCondLst>
                        <p:cond delay="indefinite"/>
                      </p:stCondLst>
                      <p:childTnLst>
                        <p:par>
                          <p:cTn id="304" fill="hold">
                            <p:stCondLst>
                              <p:cond delay="0"/>
                            </p:stCondLst>
                            <p:childTnLst>
                              <p:par>
                                <p:cTn id="305" presetID="1" presetClass="exit" presetSubtype="0" fill="hold" grpId="1" nodeType="clickEffect">
                                  <p:stCondLst>
                                    <p:cond delay="0"/>
                                  </p:stCondLst>
                                  <p:childTnLst>
                                    <p:set>
                                      <p:cBhvr>
                                        <p:cTn id="306" dur="1" fill="hold">
                                          <p:stCondLst>
                                            <p:cond delay="0"/>
                                          </p:stCondLst>
                                        </p:cTn>
                                        <p:tgtEl>
                                          <p:spTgt spid="144"/>
                                        </p:tgtEl>
                                        <p:attrNameLst>
                                          <p:attrName>style.visibility</p:attrName>
                                        </p:attrNameLst>
                                      </p:cBhvr>
                                      <p:to>
                                        <p:strVal val="hidden"/>
                                      </p:to>
                                    </p:set>
                                  </p:childTnLst>
                                </p:cTn>
                              </p:par>
                              <p:par>
                                <p:cTn id="307" presetID="1" presetClass="exit" presetSubtype="0" fill="hold" grpId="1" nodeType="withEffect">
                                  <p:stCondLst>
                                    <p:cond delay="0"/>
                                  </p:stCondLst>
                                  <p:childTnLst>
                                    <p:set>
                                      <p:cBhvr>
                                        <p:cTn id="308" dur="1" fill="hold">
                                          <p:stCondLst>
                                            <p:cond delay="0"/>
                                          </p:stCondLst>
                                        </p:cTn>
                                        <p:tgtEl>
                                          <p:spTgt spid="146"/>
                                        </p:tgtEl>
                                        <p:attrNameLst>
                                          <p:attrName>style.visibility</p:attrName>
                                        </p:attrNameLst>
                                      </p:cBhvr>
                                      <p:to>
                                        <p:strVal val="hidden"/>
                                      </p:to>
                                    </p:set>
                                  </p:childTnLst>
                                </p:cTn>
                              </p:par>
                              <p:par>
                                <p:cTn id="309" presetID="1" presetClass="exit" presetSubtype="0" fill="hold" nodeType="withEffect">
                                  <p:stCondLst>
                                    <p:cond delay="0"/>
                                  </p:stCondLst>
                                  <p:childTnLst>
                                    <p:set>
                                      <p:cBhvr>
                                        <p:cTn id="310" dur="1" fill="hold">
                                          <p:stCondLst>
                                            <p:cond delay="0"/>
                                          </p:stCondLst>
                                        </p:cTn>
                                        <p:tgtEl>
                                          <p:spTgt spid="147"/>
                                        </p:tgtEl>
                                        <p:attrNameLst>
                                          <p:attrName>style.visibility</p:attrName>
                                        </p:attrNameLst>
                                      </p:cBhvr>
                                      <p:to>
                                        <p:strVal val="hidden"/>
                                      </p:to>
                                    </p:set>
                                  </p:childTnLst>
                                </p:cTn>
                              </p:par>
                              <p:par>
                                <p:cTn id="311" presetID="1" presetClass="exit" presetSubtype="0" fill="hold" grpId="1" nodeType="withEffect">
                                  <p:stCondLst>
                                    <p:cond delay="0"/>
                                  </p:stCondLst>
                                  <p:childTnLst>
                                    <p:set>
                                      <p:cBhvr>
                                        <p:cTn id="312" dur="1" fill="hold">
                                          <p:stCondLst>
                                            <p:cond delay="0"/>
                                          </p:stCondLst>
                                        </p:cTn>
                                        <p:tgtEl>
                                          <p:spTgt spid="145"/>
                                        </p:tgtEl>
                                        <p:attrNameLst>
                                          <p:attrName>style.visibility</p:attrName>
                                        </p:attrNameLst>
                                      </p:cBhvr>
                                      <p:to>
                                        <p:strVal val="hidden"/>
                                      </p:to>
                                    </p:set>
                                  </p:childTnLst>
                                </p:cTn>
                              </p:par>
                            </p:childTnLst>
                          </p:cTn>
                        </p:par>
                      </p:childTnLst>
                    </p:cTn>
                  </p:par>
                  <p:par>
                    <p:cTn id="313" fill="hold">
                      <p:stCondLst>
                        <p:cond delay="indefinite"/>
                      </p:stCondLst>
                      <p:childTnLst>
                        <p:par>
                          <p:cTn id="314" fill="hold">
                            <p:stCondLst>
                              <p:cond delay="0"/>
                            </p:stCondLst>
                            <p:childTnLst>
                              <p:par>
                                <p:cTn id="315" presetID="1" presetClass="entr" presetSubtype="0" fill="hold" grpId="0" nodeType="clickEffect">
                                  <p:stCondLst>
                                    <p:cond delay="0"/>
                                  </p:stCondLst>
                                  <p:childTnLst>
                                    <p:set>
                                      <p:cBhvr>
                                        <p:cTn id="316" dur="1" fill="hold">
                                          <p:stCondLst>
                                            <p:cond delay="0"/>
                                          </p:stCondLst>
                                        </p:cTn>
                                        <p:tgtEl>
                                          <p:spTgt spid="148"/>
                                        </p:tgtEl>
                                        <p:attrNameLst>
                                          <p:attrName>style.visibility</p:attrName>
                                        </p:attrNameLst>
                                      </p:cBhvr>
                                      <p:to>
                                        <p:strVal val="visible"/>
                                      </p:to>
                                    </p:set>
                                  </p:childTnLst>
                                </p:cTn>
                              </p:par>
                            </p:childTnLst>
                          </p:cTn>
                        </p:par>
                      </p:childTnLst>
                    </p:cTn>
                  </p:par>
                  <p:par>
                    <p:cTn id="317" fill="hold">
                      <p:stCondLst>
                        <p:cond delay="indefinite"/>
                      </p:stCondLst>
                      <p:childTnLst>
                        <p:par>
                          <p:cTn id="318" fill="hold">
                            <p:stCondLst>
                              <p:cond delay="0"/>
                            </p:stCondLst>
                            <p:childTnLst>
                              <p:par>
                                <p:cTn id="319" presetID="1" presetClass="entr" presetSubtype="0" fill="hold" grpId="0" nodeType="clickEffect">
                                  <p:stCondLst>
                                    <p:cond delay="0"/>
                                  </p:stCondLst>
                                  <p:childTnLst>
                                    <p:set>
                                      <p:cBhvr>
                                        <p:cTn id="320" dur="1" fill="hold">
                                          <p:stCondLst>
                                            <p:cond delay="0"/>
                                          </p:stCondLst>
                                        </p:cTn>
                                        <p:tgtEl>
                                          <p:spTgt spid="155"/>
                                        </p:tgtEl>
                                        <p:attrNameLst>
                                          <p:attrName>style.visibility</p:attrName>
                                        </p:attrNameLst>
                                      </p:cBhvr>
                                      <p:to>
                                        <p:strVal val="visible"/>
                                      </p:to>
                                    </p:set>
                                  </p:childTnLst>
                                </p:cTn>
                              </p:par>
                              <p:par>
                                <p:cTn id="321" presetID="1" presetClass="entr" presetSubtype="0" fill="hold" grpId="0" nodeType="withEffect">
                                  <p:stCondLst>
                                    <p:cond delay="500"/>
                                  </p:stCondLst>
                                  <p:childTnLst>
                                    <p:set>
                                      <p:cBhvr>
                                        <p:cTn id="322" dur="1" fill="hold">
                                          <p:stCondLst>
                                            <p:cond delay="0"/>
                                          </p:stCondLst>
                                        </p:cTn>
                                        <p:tgtEl>
                                          <p:spTgt spid="157"/>
                                        </p:tgtEl>
                                        <p:attrNameLst>
                                          <p:attrName>style.visibility</p:attrName>
                                        </p:attrNameLst>
                                      </p:cBhvr>
                                      <p:to>
                                        <p:strVal val="visible"/>
                                      </p:to>
                                    </p:set>
                                  </p:childTnLst>
                                </p:cTn>
                              </p:par>
                              <p:par>
                                <p:cTn id="323" presetID="1" presetClass="entr" presetSubtype="0" fill="hold" nodeType="withEffect">
                                  <p:stCondLst>
                                    <p:cond delay="500"/>
                                  </p:stCondLst>
                                  <p:childTnLst>
                                    <p:set>
                                      <p:cBhvr>
                                        <p:cTn id="324" dur="1" fill="hold">
                                          <p:stCondLst>
                                            <p:cond delay="0"/>
                                          </p:stCondLst>
                                        </p:cTn>
                                        <p:tgtEl>
                                          <p:spTgt spid="158"/>
                                        </p:tgtEl>
                                        <p:attrNameLst>
                                          <p:attrName>style.visibility</p:attrName>
                                        </p:attrNameLst>
                                      </p:cBhvr>
                                      <p:to>
                                        <p:strVal val="visible"/>
                                      </p:to>
                                    </p:set>
                                  </p:childTnLst>
                                </p:cTn>
                              </p:par>
                              <p:par>
                                <p:cTn id="325" presetID="1" presetClass="entr" presetSubtype="0" fill="hold" grpId="0" nodeType="withEffect">
                                  <p:stCondLst>
                                    <p:cond delay="500"/>
                                  </p:stCondLst>
                                  <p:childTnLst>
                                    <p:set>
                                      <p:cBhvr>
                                        <p:cTn id="326" dur="1" fill="hold">
                                          <p:stCondLst>
                                            <p:cond delay="0"/>
                                          </p:stCondLst>
                                        </p:cTn>
                                        <p:tgtEl>
                                          <p:spTgt spid="156"/>
                                        </p:tgtEl>
                                        <p:attrNameLst>
                                          <p:attrName>style.visibility</p:attrName>
                                        </p:attrNameLst>
                                      </p:cBhvr>
                                      <p:to>
                                        <p:strVal val="visible"/>
                                      </p:to>
                                    </p:set>
                                  </p:childTnLst>
                                </p:cTn>
                              </p:par>
                            </p:childTnLst>
                          </p:cTn>
                        </p:par>
                      </p:childTnLst>
                    </p:cTn>
                  </p:par>
                  <p:par>
                    <p:cTn id="327" fill="hold">
                      <p:stCondLst>
                        <p:cond delay="indefinite"/>
                      </p:stCondLst>
                      <p:childTnLst>
                        <p:par>
                          <p:cTn id="328" fill="hold">
                            <p:stCondLst>
                              <p:cond delay="0"/>
                            </p:stCondLst>
                            <p:childTnLst>
                              <p:par>
                                <p:cTn id="329" presetID="1" presetClass="exit" presetSubtype="0" fill="hold" grpId="1" nodeType="clickEffect">
                                  <p:stCondLst>
                                    <p:cond delay="0"/>
                                  </p:stCondLst>
                                  <p:childTnLst>
                                    <p:set>
                                      <p:cBhvr>
                                        <p:cTn id="330" dur="1" fill="hold">
                                          <p:stCondLst>
                                            <p:cond delay="0"/>
                                          </p:stCondLst>
                                        </p:cTn>
                                        <p:tgtEl>
                                          <p:spTgt spid="155"/>
                                        </p:tgtEl>
                                        <p:attrNameLst>
                                          <p:attrName>style.visibility</p:attrName>
                                        </p:attrNameLst>
                                      </p:cBhvr>
                                      <p:to>
                                        <p:strVal val="hidden"/>
                                      </p:to>
                                    </p:set>
                                  </p:childTnLst>
                                </p:cTn>
                              </p:par>
                              <p:par>
                                <p:cTn id="331" presetID="1" presetClass="exit" presetSubtype="0" fill="hold" grpId="1" nodeType="withEffect">
                                  <p:stCondLst>
                                    <p:cond delay="0"/>
                                  </p:stCondLst>
                                  <p:childTnLst>
                                    <p:set>
                                      <p:cBhvr>
                                        <p:cTn id="332" dur="1" fill="hold">
                                          <p:stCondLst>
                                            <p:cond delay="0"/>
                                          </p:stCondLst>
                                        </p:cTn>
                                        <p:tgtEl>
                                          <p:spTgt spid="157"/>
                                        </p:tgtEl>
                                        <p:attrNameLst>
                                          <p:attrName>style.visibility</p:attrName>
                                        </p:attrNameLst>
                                      </p:cBhvr>
                                      <p:to>
                                        <p:strVal val="hidden"/>
                                      </p:to>
                                    </p:set>
                                  </p:childTnLst>
                                </p:cTn>
                              </p:par>
                              <p:par>
                                <p:cTn id="333" presetID="1" presetClass="exit" presetSubtype="0" fill="hold" nodeType="withEffect">
                                  <p:stCondLst>
                                    <p:cond delay="0"/>
                                  </p:stCondLst>
                                  <p:childTnLst>
                                    <p:set>
                                      <p:cBhvr>
                                        <p:cTn id="334" dur="1" fill="hold">
                                          <p:stCondLst>
                                            <p:cond delay="0"/>
                                          </p:stCondLst>
                                        </p:cTn>
                                        <p:tgtEl>
                                          <p:spTgt spid="158"/>
                                        </p:tgtEl>
                                        <p:attrNameLst>
                                          <p:attrName>style.visibility</p:attrName>
                                        </p:attrNameLst>
                                      </p:cBhvr>
                                      <p:to>
                                        <p:strVal val="hidden"/>
                                      </p:to>
                                    </p:set>
                                  </p:childTnLst>
                                </p:cTn>
                              </p:par>
                              <p:par>
                                <p:cTn id="335" presetID="1" presetClass="exit" presetSubtype="0" fill="hold" grpId="1" nodeType="withEffect">
                                  <p:stCondLst>
                                    <p:cond delay="0"/>
                                  </p:stCondLst>
                                  <p:childTnLst>
                                    <p:set>
                                      <p:cBhvr>
                                        <p:cTn id="336" dur="1" fill="hold">
                                          <p:stCondLst>
                                            <p:cond delay="0"/>
                                          </p:stCondLst>
                                        </p:cTn>
                                        <p:tgtEl>
                                          <p:spTgt spid="156"/>
                                        </p:tgtEl>
                                        <p:attrNameLst>
                                          <p:attrName>style.visibility</p:attrName>
                                        </p:attrNameLst>
                                      </p:cBhvr>
                                      <p:to>
                                        <p:strVal val="hidden"/>
                                      </p:to>
                                    </p:set>
                                  </p:childTnLst>
                                </p:cTn>
                              </p:par>
                            </p:childTnLst>
                          </p:cTn>
                        </p:par>
                      </p:childTnLst>
                    </p:cTn>
                  </p:par>
                  <p:par>
                    <p:cTn id="337" fill="hold">
                      <p:stCondLst>
                        <p:cond delay="indefinite"/>
                      </p:stCondLst>
                      <p:childTnLst>
                        <p:par>
                          <p:cTn id="338" fill="hold">
                            <p:stCondLst>
                              <p:cond delay="0"/>
                            </p:stCondLst>
                            <p:childTnLst>
                              <p:par>
                                <p:cTn id="339" presetID="1" presetClass="entr" presetSubtype="0" fill="hold" grpId="0" nodeType="clickEffect">
                                  <p:stCondLst>
                                    <p:cond delay="0"/>
                                  </p:stCondLst>
                                  <p:childTnLst>
                                    <p:set>
                                      <p:cBhvr>
                                        <p:cTn id="340" dur="1" fill="hold">
                                          <p:stCondLst>
                                            <p:cond delay="0"/>
                                          </p:stCondLst>
                                        </p:cTn>
                                        <p:tgtEl>
                                          <p:spTgt spid="159"/>
                                        </p:tgtEl>
                                        <p:attrNameLst>
                                          <p:attrName>style.visibility</p:attrName>
                                        </p:attrNameLst>
                                      </p:cBhvr>
                                      <p:to>
                                        <p:strVal val="visible"/>
                                      </p:to>
                                    </p:set>
                                  </p:childTnLst>
                                </p:cTn>
                              </p:par>
                            </p:childTnLst>
                          </p:cTn>
                        </p:par>
                      </p:childTnLst>
                    </p:cTn>
                  </p:par>
                  <p:par>
                    <p:cTn id="341" fill="hold">
                      <p:stCondLst>
                        <p:cond delay="indefinite"/>
                      </p:stCondLst>
                      <p:childTnLst>
                        <p:par>
                          <p:cTn id="342" fill="hold">
                            <p:stCondLst>
                              <p:cond delay="0"/>
                            </p:stCondLst>
                            <p:childTnLst>
                              <p:par>
                                <p:cTn id="343" presetID="1" presetClass="entr" presetSubtype="0" fill="hold" grpId="0" nodeType="clickEffect">
                                  <p:stCondLst>
                                    <p:cond delay="0"/>
                                  </p:stCondLst>
                                  <p:childTnLst>
                                    <p:set>
                                      <p:cBhvr>
                                        <p:cTn id="344" dur="1" fill="hold">
                                          <p:stCondLst>
                                            <p:cond delay="0"/>
                                          </p:stCondLst>
                                        </p:cTn>
                                        <p:tgtEl>
                                          <p:spTgt spid="164"/>
                                        </p:tgtEl>
                                        <p:attrNameLst>
                                          <p:attrName>style.visibility</p:attrName>
                                        </p:attrNameLst>
                                      </p:cBhvr>
                                      <p:to>
                                        <p:strVal val="visible"/>
                                      </p:to>
                                    </p:set>
                                  </p:childTnLst>
                                </p:cTn>
                              </p:par>
                              <p:par>
                                <p:cTn id="345" presetID="1" presetClass="entr" presetSubtype="0" fill="hold" grpId="0" nodeType="withEffect">
                                  <p:stCondLst>
                                    <p:cond delay="500"/>
                                  </p:stCondLst>
                                  <p:childTnLst>
                                    <p:set>
                                      <p:cBhvr>
                                        <p:cTn id="346" dur="1" fill="hold">
                                          <p:stCondLst>
                                            <p:cond delay="0"/>
                                          </p:stCondLst>
                                        </p:cTn>
                                        <p:tgtEl>
                                          <p:spTgt spid="166"/>
                                        </p:tgtEl>
                                        <p:attrNameLst>
                                          <p:attrName>style.visibility</p:attrName>
                                        </p:attrNameLst>
                                      </p:cBhvr>
                                      <p:to>
                                        <p:strVal val="visible"/>
                                      </p:to>
                                    </p:set>
                                  </p:childTnLst>
                                </p:cTn>
                              </p:par>
                              <p:par>
                                <p:cTn id="347" presetID="1" presetClass="entr" presetSubtype="0" fill="hold" nodeType="withEffect">
                                  <p:stCondLst>
                                    <p:cond delay="500"/>
                                  </p:stCondLst>
                                  <p:childTnLst>
                                    <p:set>
                                      <p:cBhvr>
                                        <p:cTn id="348" dur="1" fill="hold">
                                          <p:stCondLst>
                                            <p:cond delay="0"/>
                                          </p:stCondLst>
                                        </p:cTn>
                                        <p:tgtEl>
                                          <p:spTgt spid="167"/>
                                        </p:tgtEl>
                                        <p:attrNameLst>
                                          <p:attrName>style.visibility</p:attrName>
                                        </p:attrNameLst>
                                      </p:cBhvr>
                                      <p:to>
                                        <p:strVal val="visible"/>
                                      </p:to>
                                    </p:set>
                                  </p:childTnLst>
                                </p:cTn>
                              </p:par>
                              <p:par>
                                <p:cTn id="349" presetID="1" presetClass="entr" presetSubtype="0" fill="hold" grpId="0" nodeType="withEffect">
                                  <p:stCondLst>
                                    <p:cond delay="500"/>
                                  </p:stCondLst>
                                  <p:childTnLst>
                                    <p:set>
                                      <p:cBhvr>
                                        <p:cTn id="350" dur="1" fill="hold">
                                          <p:stCondLst>
                                            <p:cond delay="0"/>
                                          </p:stCondLst>
                                        </p:cTn>
                                        <p:tgtEl>
                                          <p:spTgt spid="165"/>
                                        </p:tgtEl>
                                        <p:attrNameLst>
                                          <p:attrName>style.visibility</p:attrName>
                                        </p:attrNameLst>
                                      </p:cBhvr>
                                      <p:to>
                                        <p:strVal val="visible"/>
                                      </p:to>
                                    </p:set>
                                  </p:childTnLst>
                                </p:cTn>
                              </p:par>
                            </p:childTnLst>
                          </p:cTn>
                        </p:par>
                      </p:childTnLst>
                    </p:cTn>
                  </p:par>
                  <p:par>
                    <p:cTn id="351" fill="hold">
                      <p:stCondLst>
                        <p:cond delay="indefinite"/>
                      </p:stCondLst>
                      <p:childTnLst>
                        <p:par>
                          <p:cTn id="352" fill="hold">
                            <p:stCondLst>
                              <p:cond delay="0"/>
                            </p:stCondLst>
                            <p:childTnLst>
                              <p:par>
                                <p:cTn id="353" presetID="1" presetClass="exit" presetSubtype="0" fill="hold" grpId="1" nodeType="clickEffect">
                                  <p:stCondLst>
                                    <p:cond delay="0"/>
                                  </p:stCondLst>
                                  <p:childTnLst>
                                    <p:set>
                                      <p:cBhvr>
                                        <p:cTn id="354" dur="1" fill="hold">
                                          <p:stCondLst>
                                            <p:cond delay="0"/>
                                          </p:stCondLst>
                                        </p:cTn>
                                        <p:tgtEl>
                                          <p:spTgt spid="164"/>
                                        </p:tgtEl>
                                        <p:attrNameLst>
                                          <p:attrName>style.visibility</p:attrName>
                                        </p:attrNameLst>
                                      </p:cBhvr>
                                      <p:to>
                                        <p:strVal val="hidden"/>
                                      </p:to>
                                    </p:set>
                                  </p:childTnLst>
                                </p:cTn>
                              </p:par>
                              <p:par>
                                <p:cTn id="355" presetID="1" presetClass="exit" presetSubtype="0" fill="hold" grpId="1" nodeType="withEffect">
                                  <p:stCondLst>
                                    <p:cond delay="0"/>
                                  </p:stCondLst>
                                  <p:childTnLst>
                                    <p:set>
                                      <p:cBhvr>
                                        <p:cTn id="356" dur="1" fill="hold">
                                          <p:stCondLst>
                                            <p:cond delay="0"/>
                                          </p:stCondLst>
                                        </p:cTn>
                                        <p:tgtEl>
                                          <p:spTgt spid="166"/>
                                        </p:tgtEl>
                                        <p:attrNameLst>
                                          <p:attrName>style.visibility</p:attrName>
                                        </p:attrNameLst>
                                      </p:cBhvr>
                                      <p:to>
                                        <p:strVal val="hidden"/>
                                      </p:to>
                                    </p:set>
                                  </p:childTnLst>
                                </p:cTn>
                              </p:par>
                              <p:par>
                                <p:cTn id="357" presetID="1" presetClass="exit" presetSubtype="0" fill="hold" nodeType="withEffect">
                                  <p:stCondLst>
                                    <p:cond delay="0"/>
                                  </p:stCondLst>
                                  <p:childTnLst>
                                    <p:set>
                                      <p:cBhvr>
                                        <p:cTn id="358" dur="1" fill="hold">
                                          <p:stCondLst>
                                            <p:cond delay="0"/>
                                          </p:stCondLst>
                                        </p:cTn>
                                        <p:tgtEl>
                                          <p:spTgt spid="167"/>
                                        </p:tgtEl>
                                        <p:attrNameLst>
                                          <p:attrName>style.visibility</p:attrName>
                                        </p:attrNameLst>
                                      </p:cBhvr>
                                      <p:to>
                                        <p:strVal val="hidden"/>
                                      </p:to>
                                    </p:set>
                                  </p:childTnLst>
                                </p:cTn>
                              </p:par>
                              <p:par>
                                <p:cTn id="359" presetID="1" presetClass="exit" presetSubtype="0" fill="hold" grpId="1" nodeType="withEffect">
                                  <p:stCondLst>
                                    <p:cond delay="0"/>
                                  </p:stCondLst>
                                  <p:childTnLst>
                                    <p:set>
                                      <p:cBhvr>
                                        <p:cTn id="360" dur="1" fill="hold">
                                          <p:stCondLst>
                                            <p:cond delay="0"/>
                                          </p:stCondLst>
                                        </p:cTn>
                                        <p:tgtEl>
                                          <p:spTgt spid="165"/>
                                        </p:tgtEl>
                                        <p:attrNameLst>
                                          <p:attrName>style.visibility</p:attrName>
                                        </p:attrNameLst>
                                      </p:cBhvr>
                                      <p:to>
                                        <p:strVal val="hidden"/>
                                      </p:to>
                                    </p:set>
                                  </p:childTnLst>
                                </p:cTn>
                              </p:par>
                            </p:childTnLst>
                          </p:cTn>
                        </p:par>
                      </p:childTnLst>
                    </p:cTn>
                  </p:par>
                  <p:par>
                    <p:cTn id="361" fill="hold">
                      <p:stCondLst>
                        <p:cond delay="indefinite"/>
                      </p:stCondLst>
                      <p:childTnLst>
                        <p:par>
                          <p:cTn id="362" fill="hold">
                            <p:stCondLst>
                              <p:cond delay="0"/>
                            </p:stCondLst>
                            <p:childTnLst>
                              <p:par>
                                <p:cTn id="363" presetID="1" presetClass="entr" presetSubtype="0" fill="hold" grpId="0" nodeType="clickEffect">
                                  <p:stCondLst>
                                    <p:cond delay="0"/>
                                  </p:stCondLst>
                                  <p:childTnLst>
                                    <p:set>
                                      <p:cBhvr>
                                        <p:cTn id="364" dur="1" fill="hold">
                                          <p:stCondLst>
                                            <p:cond delay="0"/>
                                          </p:stCondLst>
                                        </p:cTn>
                                        <p:tgtEl>
                                          <p:spTgt spid="168"/>
                                        </p:tgtEl>
                                        <p:attrNameLst>
                                          <p:attrName>style.visibility</p:attrName>
                                        </p:attrNameLst>
                                      </p:cBhvr>
                                      <p:to>
                                        <p:strVal val="visible"/>
                                      </p:to>
                                    </p:set>
                                  </p:childTnLst>
                                </p:cTn>
                              </p:par>
                            </p:childTnLst>
                          </p:cTn>
                        </p:par>
                      </p:childTnLst>
                    </p:cTn>
                  </p:par>
                  <p:par>
                    <p:cTn id="365" fill="hold">
                      <p:stCondLst>
                        <p:cond delay="indefinite"/>
                      </p:stCondLst>
                      <p:childTnLst>
                        <p:par>
                          <p:cTn id="366" fill="hold">
                            <p:stCondLst>
                              <p:cond delay="0"/>
                            </p:stCondLst>
                            <p:childTnLst>
                              <p:par>
                                <p:cTn id="367" presetID="1" presetClass="entr" presetSubtype="0" fill="hold" grpId="0" nodeType="clickEffect">
                                  <p:stCondLst>
                                    <p:cond delay="0"/>
                                  </p:stCondLst>
                                  <p:childTnLst>
                                    <p:set>
                                      <p:cBhvr>
                                        <p:cTn id="368" dur="1" fill="hold">
                                          <p:stCondLst>
                                            <p:cond delay="0"/>
                                          </p:stCondLst>
                                        </p:cTn>
                                        <p:tgtEl>
                                          <p:spTgt spid="171"/>
                                        </p:tgtEl>
                                        <p:attrNameLst>
                                          <p:attrName>style.visibility</p:attrName>
                                        </p:attrNameLst>
                                      </p:cBhvr>
                                      <p:to>
                                        <p:strVal val="visible"/>
                                      </p:to>
                                    </p:set>
                                  </p:childTnLst>
                                </p:cTn>
                              </p:par>
                              <p:par>
                                <p:cTn id="369" presetID="1" presetClass="entr" presetSubtype="0" fill="hold" grpId="0" nodeType="withEffect">
                                  <p:stCondLst>
                                    <p:cond delay="500"/>
                                  </p:stCondLst>
                                  <p:childTnLst>
                                    <p:set>
                                      <p:cBhvr>
                                        <p:cTn id="370" dur="1" fill="hold">
                                          <p:stCondLst>
                                            <p:cond delay="0"/>
                                          </p:stCondLst>
                                        </p:cTn>
                                        <p:tgtEl>
                                          <p:spTgt spid="173"/>
                                        </p:tgtEl>
                                        <p:attrNameLst>
                                          <p:attrName>style.visibility</p:attrName>
                                        </p:attrNameLst>
                                      </p:cBhvr>
                                      <p:to>
                                        <p:strVal val="visible"/>
                                      </p:to>
                                    </p:set>
                                  </p:childTnLst>
                                </p:cTn>
                              </p:par>
                              <p:par>
                                <p:cTn id="371" presetID="1" presetClass="entr" presetSubtype="0" fill="hold" nodeType="withEffect">
                                  <p:stCondLst>
                                    <p:cond delay="500"/>
                                  </p:stCondLst>
                                  <p:childTnLst>
                                    <p:set>
                                      <p:cBhvr>
                                        <p:cTn id="372" dur="1" fill="hold">
                                          <p:stCondLst>
                                            <p:cond delay="0"/>
                                          </p:stCondLst>
                                        </p:cTn>
                                        <p:tgtEl>
                                          <p:spTgt spid="174"/>
                                        </p:tgtEl>
                                        <p:attrNameLst>
                                          <p:attrName>style.visibility</p:attrName>
                                        </p:attrNameLst>
                                      </p:cBhvr>
                                      <p:to>
                                        <p:strVal val="visible"/>
                                      </p:to>
                                    </p:set>
                                  </p:childTnLst>
                                </p:cTn>
                              </p:par>
                              <p:par>
                                <p:cTn id="373" presetID="1" presetClass="entr" presetSubtype="0" fill="hold" grpId="0" nodeType="withEffect">
                                  <p:stCondLst>
                                    <p:cond delay="500"/>
                                  </p:stCondLst>
                                  <p:childTnLst>
                                    <p:set>
                                      <p:cBhvr>
                                        <p:cTn id="374" dur="1" fill="hold">
                                          <p:stCondLst>
                                            <p:cond delay="0"/>
                                          </p:stCondLst>
                                        </p:cTn>
                                        <p:tgtEl>
                                          <p:spTgt spid="172"/>
                                        </p:tgtEl>
                                        <p:attrNameLst>
                                          <p:attrName>style.visibility</p:attrName>
                                        </p:attrNameLst>
                                      </p:cBhvr>
                                      <p:to>
                                        <p:strVal val="visible"/>
                                      </p:to>
                                    </p:set>
                                  </p:childTnLst>
                                </p:cTn>
                              </p:par>
                            </p:childTnLst>
                          </p:cTn>
                        </p:par>
                      </p:childTnLst>
                    </p:cTn>
                  </p:par>
                  <p:par>
                    <p:cTn id="375" fill="hold">
                      <p:stCondLst>
                        <p:cond delay="indefinite"/>
                      </p:stCondLst>
                      <p:childTnLst>
                        <p:par>
                          <p:cTn id="376" fill="hold">
                            <p:stCondLst>
                              <p:cond delay="0"/>
                            </p:stCondLst>
                            <p:childTnLst>
                              <p:par>
                                <p:cTn id="377" presetID="1" presetClass="exit" presetSubtype="0" fill="hold" grpId="1" nodeType="clickEffect">
                                  <p:stCondLst>
                                    <p:cond delay="0"/>
                                  </p:stCondLst>
                                  <p:childTnLst>
                                    <p:set>
                                      <p:cBhvr>
                                        <p:cTn id="378" dur="1" fill="hold">
                                          <p:stCondLst>
                                            <p:cond delay="0"/>
                                          </p:stCondLst>
                                        </p:cTn>
                                        <p:tgtEl>
                                          <p:spTgt spid="171"/>
                                        </p:tgtEl>
                                        <p:attrNameLst>
                                          <p:attrName>style.visibility</p:attrName>
                                        </p:attrNameLst>
                                      </p:cBhvr>
                                      <p:to>
                                        <p:strVal val="hidden"/>
                                      </p:to>
                                    </p:set>
                                  </p:childTnLst>
                                </p:cTn>
                              </p:par>
                              <p:par>
                                <p:cTn id="379" presetID="1" presetClass="exit" presetSubtype="0" fill="hold" grpId="1" nodeType="withEffect">
                                  <p:stCondLst>
                                    <p:cond delay="0"/>
                                  </p:stCondLst>
                                  <p:childTnLst>
                                    <p:set>
                                      <p:cBhvr>
                                        <p:cTn id="380" dur="1" fill="hold">
                                          <p:stCondLst>
                                            <p:cond delay="0"/>
                                          </p:stCondLst>
                                        </p:cTn>
                                        <p:tgtEl>
                                          <p:spTgt spid="173"/>
                                        </p:tgtEl>
                                        <p:attrNameLst>
                                          <p:attrName>style.visibility</p:attrName>
                                        </p:attrNameLst>
                                      </p:cBhvr>
                                      <p:to>
                                        <p:strVal val="hidden"/>
                                      </p:to>
                                    </p:set>
                                  </p:childTnLst>
                                </p:cTn>
                              </p:par>
                              <p:par>
                                <p:cTn id="381" presetID="1" presetClass="exit" presetSubtype="0" fill="hold" nodeType="withEffect">
                                  <p:stCondLst>
                                    <p:cond delay="0"/>
                                  </p:stCondLst>
                                  <p:childTnLst>
                                    <p:set>
                                      <p:cBhvr>
                                        <p:cTn id="382" dur="1" fill="hold">
                                          <p:stCondLst>
                                            <p:cond delay="0"/>
                                          </p:stCondLst>
                                        </p:cTn>
                                        <p:tgtEl>
                                          <p:spTgt spid="174"/>
                                        </p:tgtEl>
                                        <p:attrNameLst>
                                          <p:attrName>style.visibility</p:attrName>
                                        </p:attrNameLst>
                                      </p:cBhvr>
                                      <p:to>
                                        <p:strVal val="hidden"/>
                                      </p:to>
                                    </p:set>
                                  </p:childTnLst>
                                </p:cTn>
                              </p:par>
                              <p:par>
                                <p:cTn id="383" presetID="1" presetClass="exit" presetSubtype="0" fill="hold" grpId="1" nodeType="withEffect">
                                  <p:stCondLst>
                                    <p:cond delay="0"/>
                                  </p:stCondLst>
                                  <p:childTnLst>
                                    <p:set>
                                      <p:cBhvr>
                                        <p:cTn id="384" dur="1" fill="hold">
                                          <p:stCondLst>
                                            <p:cond delay="0"/>
                                          </p:stCondLst>
                                        </p:cTn>
                                        <p:tgtEl>
                                          <p:spTgt spid="172"/>
                                        </p:tgtEl>
                                        <p:attrNameLst>
                                          <p:attrName>style.visibility</p:attrName>
                                        </p:attrNameLst>
                                      </p:cBhvr>
                                      <p:to>
                                        <p:strVal val="hidden"/>
                                      </p:to>
                                    </p:set>
                                  </p:childTnLst>
                                </p:cTn>
                              </p:par>
                            </p:childTnLst>
                          </p:cTn>
                        </p:par>
                      </p:childTnLst>
                    </p:cTn>
                  </p:par>
                  <p:par>
                    <p:cTn id="385" fill="hold">
                      <p:stCondLst>
                        <p:cond delay="indefinite"/>
                      </p:stCondLst>
                      <p:childTnLst>
                        <p:par>
                          <p:cTn id="386" fill="hold">
                            <p:stCondLst>
                              <p:cond delay="0"/>
                            </p:stCondLst>
                            <p:childTnLst>
                              <p:par>
                                <p:cTn id="387" presetID="1" presetClass="entr" presetSubtype="0" fill="hold" grpId="0" nodeType="clickEffect">
                                  <p:stCondLst>
                                    <p:cond delay="0"/>
                                  </p:stCondLst>
                                  <p:childTnLst>
                                    <p:set>
                                      <p:cBhvr>
                                        <p:cTn id="388" dur="1" fill="hold">
                                          <p:stCondLst>
                                            <p:cond delay="0"/>
                                          </p:stCondLst>
                                        </p:cTn>
                                        <p:tgtEl>
                                          <p:spTgt spid="175"/>
                                        </p:tgtEl>
                                        <p:attrNameLst>
                                          <p:attrName>style.visibility</p:attrName>
                                        </p:attrNameLst>
                                      </p:cBhvr>
                                      <p:to>
                                        <p:strVal val="visible"/>
                                      </p:to>
                                    </p:set>
                                  </p:childTnLst>
                                </p:cTn>
                              </p:par>
                            </p:childTnLst>
                          </p:cTn>
                        </p:par>
                      </p:childTnLst>
                    </p:cTn>
                  </p:par>
                  <p:par>
                    <p:cTn id="389" fill="hold">
                      <p:stCondLst>
                        <p:cond delay="indefinite"/>
                      </p:stCondLst>
                      <p:childTnLst>
                        <p:par>
                          <p:cTn id="390" fill="hold">
                            <p:stCondLst>
                              <p:cond delay="0"/>
                            </p:stCondLst>
                            <p:childTnLst>
                              <p:par>
                                <p:cTn id="391" presetID="10" presetClass="entr" presetSubtype="0" fill="hold" nodeType="clickEffect">
                                  <p:stCondLst>
                                    <p:cond delay="0"/>
                                  </p:stCondLst>
                                  <p:childTnLst>
                                    <p:set>
                                      <p:cBhvr>
                                        <p:cTn id="392" dur="1" fill="hold">
                                          <p:stCondLst>
                                            <p:cond delay="0"/>
                                          </p:stCondLst>
                                        </p:cTn>
                                        <p:tgtEl>
                                          <p:spTgt spid="180"/>
                                        </p:tgtEl>
                                        <p:attrNameLst>
                                          <p:attrName>style.visibility</p:attrName>
                                        </p:attrNameLst>
                                      </p:cBhvr>
                                      <p:to>
                                        <p:strVal val="visible"/>
                                      </p:to>
                                    </p:set>
                                    <p:animEffect transition="in" filter="fade">
                                      <p:cBhvr>
                                        <p:cTn id="393" dur="500"/>
                                        <p:tgtEl>
                                          <p:spTgt spid="180"/>
                                        </p:tgtEl>
                                      </p:cBhvr>
                                    </p:animEffect>
                                  </p:childTnLst>
                                </p:cTn>
                              </p:par>
                              <p:par>
                                <p:cTn id="394" presetID="10" presetClass="entr" presetSubtype="0" fill="hold" grpId="0" nodeType="withEffect">
                                  <p:stCondLst>
                                    <p:cond delay="0"/>
                                  </p:stCondLst>
                                  <p:childTnLst>
                                    <p:set>
                                      <p:cBhvr>
                                        <p:cTn id="395" dur="1" fill="hold">
                                          <p:stCondLst>
                                            <p:cond delay="0"/>
                                          </p:stCondLst>
                                        </p:cTn>
                                        <p:tgtEl>
                                          <p:spTgt spid="178"/>
                                        </p:tgtEl>
                                        <p:attrNameLst>
                                          <p:attrName>style.visibility</p:attrName>
                                        </p:attrNameLst>
                                      </p:cBhvr>
                                      <p:to>
                                        <p:strVal val="visible"/>
                                      </p:to>
                                    </p:set>
                                    <p:animEffect transition="in" filter="fade">
                                      <p:cBhvr>
                                        <p:cTn id="396" dur="500"/>
                                        <p:tgtEl>
                                          <p:spTgt spid="178"/>
                                        </p:tgtEl>
                                      </p:cBhvr>
                                    </p:animEffect>
                                  </p:childTnLst>
                                </p:cTn>
                              </p:par>
                              <p:par>
                                <p:cTn id="397" presetID="10" presetClass="entr" presetSubtype="0" fill="hold" grpId="0" nodeType="withEffect">
                                  <p:stCondLst>
                                    <p:cond delay="0"/>
                                  </p:stCondLst>
                                  <p:childTnLst>
                                    <p:set>
                                      <p:cBhvr>
                                        <p:cTn id="398" dur="1" fill="hold">
                                          <p:stCondLst>
                                            <p:cond delay="0"/>
                                          </p:stCondLst>
                                        </p:cTn>
                                        <p:tgtEl>
                                          <p:spTgt spid="188"/>
                                        </p:tgtEl>
                                        <p:attrNameLst>
                                          <p:attrName>style.visibility</p:attrName>
                                        </p:attrNameLst>
                                      </p:cBhvr>
                                      <p:to>
                                        <p:strVal val="visible"/>
                                      </p:to>
                                    </p:set>
                                    <p:animEffect transition="in" filter="fade">
                                      <p:cBhvr>
                                        <p:cTn id="399" dur="500"/>
                                        <p:tgtEl>
                                          <p:spTgt spid="188"/>
                                        </p:tgtEl>
                                      </p:cBhvr>
                                    </p:animEffect>
                                  </p:childTnLst>
                                </p:cTn>
                              </p:par>
                              <p:par>
                                <p:cTn id="400" presetID="10" presetClass="entr" presetSubtype="0" fill="hold" nodeType="withEffect">
                                  <p:stCondLst>
                                    <p:cond delay="0"/>
                                  </p:stCondLst>
                                  <p:childTnLst>
                                    <p:set>
                                      <p:cBhvr>
                                        <p:cTn id="401" dur="1" fill="hold">
                                          <p:stCondLst>
                                            <p:cond delay="0"/>
                                          </p:stCondLst>
                                        </p:cTn>
                                        <p:tgtEl>
                                          <p:spTgt spid="183"/>
                                        </p:tgtEl>
                                        <p:attrNameLst>
                                          <p:attrName>style.visibility</p:attrName>
                                        </p:attrNameLst>
                                      </p:cBhvr>
                                      <p:to>
                                        <p:strVal val="visible"/>
                                      </p:to>
                                    </p:set>
                                    <p:animEffect transition="in" filter="fade">
                                      <p:cBhvr>
                                        <p:cTn id="402" dur="500"/>
                                        <p:tgtEl>
                                          <p:spTgt spid="183"/>
                                        </p:tgtEl>
                                      </p:cBhvr>
                                    </p:animEffect>
                                  </p:childTnLst>
                                </p:cTn>
                              </p:par>
                              <p:par>
                                <p:cTn id="403" presetID="10" presetClass="entr" presetSubtype="0" fill="hold" grpId="0" nodeType="withEffect">
                                  <p:stCondLst>
                                    <p:cond delay="0"/>
                                  </p:stCondLst>
                                  <p:childTnLst>
                                    <p:set>
                                      <p:cBhvr>
                                        <p:cTn id="404" dur="1" fill="hold">
                                          <p:stCondLst>
                                            <p:cond delay="0"/>
                                          </p:stCondLst>
                                        </p:cTn>
                                        <p:tgtEl>
                                          <p:spTgt spid="179"/>
                                        </p:tgtEl>
                                        <p:attrNameLst>
                                          <p:attrName>style.visibility</p:attrName>
                                        </p:attrNameLst>
                                      </p:cBhvr>
                                      <p:to>
                                        <p:strVal val="visible"/>
                                      </p:to>
                                    </p:set>
                                    <p:animEffect transition="in" filter="fade">
                                      <p:cBhvr>
                                        <p:cTn id="405" dur="5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p:bldP spid="7" grpId="1"/>
      <p:bldP spid="13" grpId="0" animBg="1"/>
      <p:bldP spid="13" grpId="1" animBg="1"/>
      <p:bldP spid="15" grpId="0"/>
      <p:bldP spid="15" grpId="1"/>
      <p:bldP spid="21" grpId="0" animBg="1"/>
      <p:bldP spid="21" grpId="1" animBg="1"/>
      <p:bldP spid="22" grpId="0"/>
      <p:bldP spid="22" grpId="1"/>
      <p:bldP spid="23" grpId="0" animBg="1"/>
      <p:bldP spid="23" grpId="1" animBg="1"/>
      <p:bldP spid="28" grpId="0" animBg="1"/>
      <p:bldP spid="28" grpId="1" animBg="1"/>
      <p:bldP spid="29" grpId="0"/>
      <p:bldP spid="29" grpId="1"/>
      <p:bldP spid="30" grpId="0" animBg="1"/>
      <p:bldP spid="30" grpId="1" animBg="1"/>
      <p:bldP spid="38" grpId="0" animBg="1"/>
      <p:bldP spid="39" grpId="0" animBg="1"/>
      <p:bldP spid="40" grpId="0" animBg="1"/>
      <p:bldP spid="41" grpId="0" animBg="1"/>
      <p:bldP spid="41" grpId="1" animBg="1"/>
      <p:bldP spid="42" grpId="0"/>
      <p:bldP spid="42" grpId="1"/>
      <p:bldP spid="43" grpId="0" animBg="1"/>
      <p:bldP spid="43" grpId="1" animBg="1"/>
      <p:bldP spid="45" grpId="0" animBg="1"/>
      <p:bldP spid="67" grpId="0" animBg="1"/>
      <p:bldP spid="67" grpId="1" animBg="1"/>
      <p:bldP spid="68" grpId="0"/>
      <p:bldP spid="68" grpId="1"/>
      <p:bldP spid="69" grpId="0" animBg="1"/>
      <p:bldP spid="69" grpId="1" animBg="1"/>
      <p:bldP spid="71" grpId="0" animBg="1"/>
      <p:bldP spid="74" grpId="0" animBg="1"/>
      <p:bldP spid="74" grpId="1" animBg="1"/>
      <p:bldP spid="75" grpId="0"/>
      <p:bldP spid="75" grpId="1"/>
      <p:bldP spid="76" grpId="0" animBg="1"/>
      <p:bldP spid="76" grpId="1" animBg="1"/>
      <p:bldP spid="78" grpId="0" animBg="1"/>
      <p:bldP spid="81" grpId="0"/>
      <p:bldP spid="86" grpId="0" animBg="1"/>
      <p:bldP spid="86" grpId="1" animBg="1"/>
      <p:bldP spid="87" grpId="0"/>
      <p:bldP spid="87" grpId="1"/>
      <p:bldP spid="88" grpId="0" animBg="1"/>
      <p:bldP spid="88" grpId="1" animBg="1"/>
      <p:bldP spid="90" grpId="0" animBg="1"/>
      <p:bldP spid="99" grpId="0"/>
      <p:bldP spid="99" grpId="1"/>
      <p:bldP spid="108" grpId="0" animBg="1"/>
      <p:bldP spid="108" grpId="1" animBg="1"/>
      <p:bldP spid="109" grpId="0"/>
      <p:bldP spid="109" grpId="1"/>
      <p:bldP spid="110" grpId="0" animBg="1"/>
      <p:bldP spid="110" grpId="1" animBg="1"/>
      <p:bldP spid="112" grpId="0" animBg="1"/>
      <p:bldP spid="115" grpId="0" animBg="1"/>
      <p:bldP spid="115" grpId="1" animBg="1"/>
      <p:bldP spid="116" grpId="0"/>
      <p:bldP spid="116" grpId="1"/>
      <p:bldP spid="117" grpId="0" animBg="1"/>
      <p:bldP spid="117" grpId="1" animBg="1"/>
      <p:bldP spid="119" grpId="0" animBg="1"/>
      <p:bldP spid="122" grpId="0" animBg="1"/>
      <p:bldP spid="122" grpId="1" animBg="1"/>
      <p:bldP spid="123" grpId="0"/>
      <p:bldP spid="123" grpId="1"/>
      <p:bldP spid="124" grpId="0" animBg="1"/>
      <p:bldP spid="124" grpId="1" animBg="1"/>
      <p:bldP spid="126" grpId="0" animBg="1"/>
      <p:bldP spid="129" grpId="0" animBg="1"/>
      <p:bldP spid="129" grpId="1" animBg="1"/>
      <p:bldP spid="130" grpId="0"/>
      <p:bldP spid="130" grpId="1"/>
      <p:bldP spid="131" grpId="0" animBg="1"/>
      <p:bldP spid="131" grpId="1" animBg="1"/>
      <p:bldP spid="133" grpId="0" animBg="1"/>
      <p:bldP spid="144" grpId="0" animBg="1"/>
      <p:bldP spid="144" grpId="1" animBg="1"/>
      <p:bldP spid="145" grpId="0"/>
      <p:bldP spid="145" grpId="1"/>
      <p:bldP spid="146" grpId="0" animBg="1"/>
      <p:bldP spid="146" grpId="1" animBg="1"/>
      <p:bldP spid="148" grpId="0" animBg="1"/>
      <p:bldP spid="155" grpId="0" animBg="1"/>
      <p:bldP spid="155" grpId="1" animBg="1"/>
      <p:bldP spid="156" grpId="0"/>
      <p:bldP spid="156" grpId="1"/>
      <p:bldP spid="157" grpId="0" animBg="1"/>
      <p:bldP spid="157" grpId="1" animBg="1"/>
      <p:bldP spid="159" grpId="0" animBg="1"/>
      <p:bldP spid="164" grpId="0" animBg="1"/>
      <p:bldP spid="164" grpId="1" animBg="1"/>
      <p:bldP spid="165" grpId="0"/>
      <p:bldP spid="165" grpId="1"/>
      <p:bldP spid="166" grpId="0" animBg="1"/>
      <p:bldP spid="166" grpId="1" animBg="1"/>
      <p:bldP spid="168" grpId="0" animBg="1"/>
      <p:bldP spid="171" grpId="0" animBg="1"/>
      <p:bldP spid="171" grpId="1" animBg="1"/>
      <p:bldP spid="172" grpId="0"/>
      <p:bldP spid="172" grpId="1"/>
      <p:bldP spid="173" grpId="0" animBg="1"/>
      <p:bldP spid="173" grpId="1" animBg="1"/>
      <p:bldP spid="175" grpId="0" animBg="1"/>
      <p:bldP spid="178" grpId="0" animBg="1"/>
      <p:bldP spid="179" grpId="0" animBg="1"/>
      <p:bldP spid="188"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761256"/>
            <a:ext cx="8229600" cy="1371600"/>
          </a:xfrm>
        </p:spPr>
        <p:txBody>
          <a:bodyPr/>
          <a:lstStyle/>
          <a:p>
            <a:r>
              <a:rPr lang="zh-CN" altLang="en-US" sz="2400" b="1" dirty="0"/>
              <a:t>（</a:t>
            </a:r>
            <a:r>
              <a:rPr lang="en-US" altLang="zh-CN" sz="2400" b="1" dirty="0"/>
              <a:t>1</a:t>
            </a:r>
            <a:r>
              <a:rPr lang="zh-CN" altLang="en-US" sz="2400" b="1" dirty="0"/>
              <a:t>）求各个点的可达距离，其结果如表所示，表中序号指出输出次序，对于未输出的点，表示该点的可达距离没有定义，用</a:t>
            </a:r>
            <a:r>
              <a:rPr lang="en-US" altLang="zh-CN" sz="2400" b="1" dirty="0"/>
              <a:t>OPTICS</a:t>
            </a:r>
            <a:r>
              <a:rPr lang="zh-CN" altLang="en-US" sz="2400" b="1" dirty="0"/>
              <a:t>簇次序图表示，其结果如图所示，其中横坐标对应点的簇次序，纵坐标对应点的可达距离。</a:t>
            </a:r>
            <a:endParaRPr lang="zh-CN" altLang="en-US" sz="2400" b="1" dirty="0"/>
          </a:p>
        </p:txBody>
      </p:sp>
      <p:graphicFrame>
        <p:nvGraphicFramePr>
          <p:cNvPr id="4" name="内容占位符 3"/>
          <p:cNvGraphicFramePr>
            <a:graphicFrameLocks noGrp="1"/>
          </p:cNvGraphicFramePr>
          <p:nvPr>
            <p:ph idx="1"/>
          </p:nvPr>
        </p:nvGraphicFramePr>
        <p:xfrm>
          <a:off x="457200" y="2527136"/>
          <a:ext cx="8229600" cy="3566160"/>
        </p:xfrm>
        <a:graphic>
          <a:graphicData uri="http://schemas.openxmlformats.org/drawingml/2006/table">
            <a:tbl>
              <a:tblPr firstRow="1">
                <a:tableStyleId>{21E4AEA4-8DFA-4A89-87EB-49C32662AFE0}</a:tableStyleId>
              </a:tblPr>
              <a:tblGrid>
                <a:gridCol w="1371600"/>
                <a:gridCol w="1371600"/>
                <a:gridCol w="1371600"/>
                <a:gridCol w="1371600"/>
                <a:gridCol w="1371600"/>
                <a:gridCol w="1371600"/>
              </a:tblGrid>
              <a:tr h="370840">
                <a:tc>
                  <a:txBody>
                    <a:bodyPr/>
                    <a:lstStyle/>
                    <a:p>
                      <a:pPr algn="ctr"/>
                      <a:r>
                        <a:rPr lang="zh-CN" altLang="en-US" sz="2000" b="1" dirty="0"/>
                        <a:t>序号</a:t>
                      </a:r>
                      <a:endParaRPr lang="zh-CN" altLang="en-US" sz="2000" b="1" dirty="0"/>
                    </a:p>
                  </a:txBody>
                  <a:tcPr anchor="ctr"/>
                </a:tc>
                <a:tc>
                  <a:txBody>
                    <a:bodyPr/>
                    <a:lstStyle/>
                    <a:p>
                      <a:pPr algn="ctr"/>
                      <a:r>
                        <a:rPr lang="zh-CN" altLang="en-US" sz="2000" b="1" dirty="0"/>
                        <a:t>点名称</a:t>
                      </a:r>
                      <a:endParaRPr lang="zh-CN" altLang="en-US" sz="2000" b="1" dirty="0"/>
                    </a:p>
                  </a:txBody>
                  <a:tcPr anchor="ctr"/>
                </a:tc>
                <a:tc>
                  <a:txBody>
                    <a:bodyPr/>
                    <a:lstStyle/>
                    <a:p>
                      <a:pPr algn="ctr"/>
                      <a:r>
                        <a:rPr lang="zh-CN" altLang="en-US" sz="2000" b="1" dirty="0"/>
                        <a:t>可达距离</a:t>
                      </a:r>
                      <a:endParaRPr lang="zh-CN" altLang="en-US" sz="2000" b="1" dirty="0"/>
                    </a:p>
                  </a:txBody>
                  <a:tcPr anchor="ctr"/>
                </a:tc>
                <a:tc>
                  <a:txBody>
                    <a:bodyPr/>
                    <a:lstStyle/>
                    <a:p>
                      <a:pPr algn="ctr"/>
                      <a:r>
                        <a:rPr lang="zh-CN" altLang="en-US" sz="2000" b="1" dirty="0"/>
                        <a:t>序号</a:t>
                      </a:r>
                      <a:endParaRPr lang="zh-CN" altLang="en-US" sz="2000" b="1" dirty="0"/>
                    </a:p>
                  </a:txBody>
                  <a:tcPr anchor="ctr"/>
                </a:tc>
                <a:tc>
                  <a:txBody>
                    <a:bodyPr/>
                    <a:lstStyle/>
                    <a:p>
                      <a:pPr algn="ctr"/>
                      <a:r>
                        <a:rPr lang="zh-CN" altLang="en-US" sz="2000" b="1" dirty="0"/>
                        <a:t>点名称</a:t>
                      </a:r>
                      <a:endParaRPr lang="zh-CN" altLang="en-US" sz="2000" b="1" dirty="0"/>
                    </a:p>
                  </a:txBody>
                  <a:tcPr anchor="ctr"/>
                </a:tc>
                <a:tc>
                  <a:txBody>
                    <a:bodyPr/>
                    <a:lstStyle/>
                    <a:p>
                      <a:pPr algn="ctr"/>
                      <a:r>
                        <a:rPr lang="zh-CN" altLang="en-US" sz="2000" b="1" dirty="0"/>
                        <a:t>可达距离</a:t>
                      </a:r>
                      <a:endParaRPr lang="zh-CN" altLang="en-US" sz="2000" b="1" dirty="0"/>
                    </a:p>
                  </a:txBody>
                  <a:tcPr anchor="ctr"/>
                </a:tc>
              </a:tr>
              <a:tr h="370840">
                <a:tc>
                  <a:txBody>
                    <a:bodyPr/>
                    <a:lstStyle/>
                    <a:p>
                      <a:pPr algn="ctr"/>
                      <a:r>
                        <a:rPr lang="en-US" altLang="zh-CN" sz="2000" b="1" dirty="0"/>
                        <a:t>1</a:t>
                      </a:r>
                      <a:endParaRPr lang="zh-CN" altLang="en-US" sz="2000" b="1" dirty="0"/>
                    </a:p>
                  </a:txBody>
                  <a:tcPr anchor="ctr"/>
                </a:tc>
                <a:tc>
                  <a:txBody>
                    <a:bodyPr/>
                    <a:lstStyle/>
                    <a:p>
                      <a:pPr algn="ctr"/>
                      <a:r>
                        <a:rPr lang="en-US" altLang="zh-CN" sz="2000" b="1" dirty="0"/>
                        <a:t>a</a:t>
                      </a:r>
                      <a:endParaRPr lang="zh-CN" altLang="en-US" sz="2000" b="1" dirty="0"/>
                    </a:p>
                  </a:txBody>
                  <a:tcPr anchor="ctr"/>
                </a:tc>
                <a:tc>
                  <a:txBody>
                    <a:bodyPr/>
                    <a:lstStyle/>
                    <a:p>
                      <a:pPr algn="ctr"/>
                      <a:r>
                        <a:rPr lang="en-US" altLang="zh-CN" sz="2000" b="1" dirty="0"/>
                        <a:t>1.0</a:t>
                      </a:r>
                      <a:endParaRPr lang="zh-CN" altLang="en-US" sz="2000" b="1" dirty="0"/>
                    </a:p>
                  </a:txBody>
                  <a:tcPr anchor="ctr"/>
                </a:tc>
                <a:tc>
                  <a:txBody>
                    <a:bodyPr/>
                    <a:lstStyle/>
                    <a:p>
                      <a:pPr algn="ctr"/>
                      <a:r>
                        <a:rPr lang="en-US" altLang="zh-CN" sz="2000" b="1" dirty="0"/>
                        <a:t>9</a:t>
                      </a:r>
                      <a:endParaRPr lang="zh-CN" altLang="en-US" sz="2000" b="1" dirty="0"/>
                    </a:p>
                  </a:txBody>
                  <a:tcPr anchor="ctr"/>
                </a:tc>
                <a:tc>
                  <a:txBody>
                    <a:bodyPr/>
                    <a:lstStyle/>
                    <a:p>
                      <a:pPr algn="ctr"/>
                      <a:r>
                        <a:rPr lang="en-US" altLang="zh-CN" sz="2000" b="1" dirty="0"/>
                        <a:t>k</a:t>
                      </a:r>
                      <a:endParaRPr lang="zh-CN" altLang="en-US" sz="2000" b="1" dirty="0"/>
                    </a:p>
                  </a:txBody>
                  <a:tcPr anchor="ctr"/>
                </a:tc>
                <a:tc>
                  <a:txBody>
                    <a:bodyPr/>
                    <a:lstStyle/>
                    <a:p>
                      <a:pPr algn="ctr"/>
                      <a:r>
                        <a:rPr lang="en-US" altLang="zh-CN" sz="2000" b="1" dirty="0"/>
                        <a:t>1.41</a:t>
                      </a:r>
                      <a:endParaRPr lang="zh-CN" altLang="en-US" sz="2000" b="1" dirty="0"/>
                    </a:p>
                  </a:txBody>
                  <a:tcPr anchor="ctr"/>
                </a:tc>
              </a:tr>
              <a:tr h="370840">
                <a:tc>
                  <a:txBody>
                    <a:bodyPr/>
                    <a:lstStyle/>
                    <a:p>
                      <a:pPr algn="ctr"/>
                      <a:r>
                        <a:rPr lang="en-US" altLang="zh-CN" sz="2000" b="1" dirty="0"/>
                        <a:t>2</a:t>
                      </a:r>
                      <a:endParaRPr lang="zh-CN" altLang="en-US" sz="2000" b="1" dirty="0"/>
                    </a:p>
                  </a:txBody>
                  <a:tcPr anchor="ctr"/>
                </a:tc>
                <a:tc>
                  <a:txBody>
                    <a:bodyPr/>
                    <a:lstStyle/>
                    <a:p>
                      <a:pPr algn="ctr"/>
                      <a:r>
                        <a:rPr lang="en-US" altLang="zh-CN" sz="2000" b="1" dirty="0"/>
                        <a:t>e</a:t>
                      </a:r>
                      <a:endParaRPr lang="zh-CN" altLang="en-US" sz="2000" b="1" dirty="0"/>
                    </a:p>
                  </a:txBody>
                  <a:tcPr anchor="ctr"/>
                </a:tc>
                <a:tc>
                  <a:txBody>
                    <a:bodyPr/>
                    <a:lstStyle/>
                    <a:p>
                      <a:pPr algn="ctr"/>
                      <a:r>
                        <a:rPr lang="en-US" altLang="zh-CN" sz="2000" b="1" dirty="0"/>
                        <a:t>1.0</a:t>
                      </a:r>
                      <a:endParaRPr lang="zh-CN" altLang="en-US" sz="2000" b="1" dirty="0"/>
                    </a:p>
                  </a:txBody>
                  <a:tcPr anchor="ctr"/>
                </a:tc>
                <a:tc>
                  <a:txBody>
                    <a:bodyPr/>
                    <a:lstStyle/>
                    <a:p>
                      <a:pPr algn="ctr"/>
                      <a:r>
                        <a:rPr lang="en-US" altLang="zh-CN" sz="2000" b="1" dirty="0"/>
                        <a:t>10</a:t>
                      </a:r>
                      <a:endParaRPr lang="zh-CN" altLang="en-US" sz="2000" b="1" dirty="0"/>
                    </a:p>
                  </a:txBody>
                  <a:tcPr anchor="ctr"/>
                </a:tc>
                <a:tc>
                  <a:txBody>
                    <a:bodyPr/>
                    <a:lstStyle/>
                    <a:p>
                      <a:pPr algn="ctr"/>
                      <a:r>
                        <a:rPr lang="en-US" altLang="zh-CN" sz="2000" b="1" dirty="0" err="1"/>
                        <a:t>i</a:t>
                      </a:r>
                      <a:endParaRPr lang="zh-CN" altLang="en-US" sz="2000" b="1" dirty="0"/>
                    </a:p>
                  </a:txBody>
                  <a:tcPr anchor="ctr"/>
                </a:tc>
                <a:tc>
                  <a:txBody>
                    <a:bodyPr/>
                    <a:lstStyle/>
                    <a:p>
                      <a:pPr algn="ctr"/>
                      <a:r>
                        <a:rPr lang="en-US" altLang="zh-CN" sz="2000" b="1" dirty="0"/>
                        <a:t>1.41</a:t>
                      </a:r>
                      <a:endParaRPr lang="zh-CN" altLang="en-US" sz="2000" b="1" dirty="0"/>
                    </a:p>
                  </a:txBody>
                  <a:tcPr anchor="ctr"/>
                </a:tc>
              </a:tr>
              <a:tr h="370840">
                <a:tc>
                  <a:txBody>
                    <a:bodyPr/>
                    <a:lstStyle/>
                    <a:p>
                      <a:pPr algn="ctr"/>
                      <a:r>
                        <a:rPr lang="en-US" altLang="zh-CN" sz="2000" b="1" dirty="0"/>
                        <a:t>3</a:t>
                      </a:r>
                      <a:endParaRPr lang="zh-CN" altLang="en-US" sz="2000" b="1" dirty="0"/>
                    </a:p>
                  </a:txBody>
                  <a:tcPr anchor="ctr"/>
                </a:tc>
                <a:tc>
                  <a:txBody>
                    <a:bodyPr/>
                    <a:lstStyle/>
                    <a:p>
                      <a:pPr algn="ctr"/>
                      <a:r>
                        <a:rPr lang="en-US" altLang="zh-CN" sz="2000" b="1" dirty="0"/>
                        <a:t>b</a:t>
                      </a:r>
                      <a:endParaRPr lang="zh-CN" altLang="en-US" sz="2000" b="1" dirty="0"/>
                    </a:p>
                  </a:txBody>
                  <a:tcPr anchor="ctr"/>
                </a:tc>
                <a:tc>
                  <a:txBody>
                    <a:bodyPr/>
                    <a:lstStyle/>
                    <a:p>
                      <a:pPr algn="ctr"/>
                      <a:r>
                        <a:rPr lang="en-US" altLang="zh-CN" sz="2000" b="1" dirty="0"/>
                        <a:t>1.0</a:t>
                      </a:r>
                      <a:endParaRPr lang="zh-CN" altLang="en-US" sz="2000" b="1" dirty="0"/>
                    </a:p>
                  </a:txBody>
                  <a:tcPr anchor="ctr"/>
                </a:tc>
                <a:tc>
                  <a:txBody>
                    <a:bodyPr/>
                    <a:lstStyle/>
                    <a:p>
                      <a:pPr algn="ctr"/>
                      <a:r>
                        <a:rPr lang="en-US" altLang="zh-CN" sz="2000" b="1" dirty="0"/>
                        <a:t>11</a:t>
                      </a:r>
                      <a:endParaRPr lang="zh-CN" altLang="en-US" sz="2000" b="1" dirty="0"/>
                    </a:p>
                  </a:txBody>
                  <a:tcPr anchor="ctr"/>
                </a:tc>
                <a:tc>
                  <a:txBody>
                    <a:bodyPr/>
                    <a:lstStyle/>
                    <a:p>
                      <a:pPr algn="ctr"/>
                      <a:r>
                        <a:rPr lang="en-US" altLang="zh-CN" sz="2000" b="1" dirty="0"/>
                        <a:t>h</a:t>
                      </a:r>
                      <a:endParaRPr lang="zh-CN" altLang="en-US" sz="2000" b="1" dirty="0"/>
                    </a:p>
                  </a:txBody>
                  <a:tcPr anchor="ctr"/>
                </a:tc>
                <a:tc>
                  <a:txBody>
                    <a:bodyPr/>
                    <a:lstStyle/>
                    <a:p>
                      <a:pPr algn="ctr"/>
                      <a:r>
                        <a:rPr lang="en-US" altLang="zh-CN" sz="2000" b="1" dirty="0"/>
                        <a:t>1.41</a:t>
                      </a:r>
                      <a:endParaRPr lang="zh-CN" altLang="en-US" sz="2000" b="1" dirty="0"/>
                    </a:p>
                  </a:txBody>
                  <a:tcPr anchor="ctr"/>
                </a:tc>
              </a:tr>
              <a:tr h="370840">
                <a:tc>
                  <a:txBody>
                    <a:bodyPr/>
                    <a:lstStyle/>
                    <a:p>
                      <a:pPr algn="ctr"/>
                      <a:r>
                        <a:rPr lang="en-US" altLang="zh-CN" sz="2000" b="1" dirty="0"/>
                        <a:t>4</a:t>
                      </a:r>
                      <a:endParaRPr lang="zh-CN" altLang="en-US" sz="2000" b="1" dirty="0"/>
                    </a:p>
                  </a:txBody>
                  <a:tcPr anchor="ctr"/>
                </a:tc>
                <a:tc>
                  <a:txBody>
                    <a:bodyPr/>
                    <a:lstStyle/>
                    <a:p>
                      <a:pPr algn="ctr"/>
                      <a:r>
                        <a:rPr lang="en-US" altLang="zh-CN" sz="2000" b="1" dirty="0"/>
                        <a:t>d</a:t>
                      </a:r>
                      <a:endParaRPr lang="zh-CN" altLang="en-US" sz="2000" b="1" dirty="0"/>
                    </a:p>
                  </a:txBody>
                  <a:tcPr anchor="ctr"/>
                </a:tc>
                <a:tc>
                  <a:txBody>
                    <a:bodyPr/>
                    <a:lstStyle/>
                    <a:p>
                      <a:pPr algn="ctr"/>
                      <a:r>
                        <a:rPr lang="en-US" altLang="zh-CN" sz="2000" b="1" dirty="0"/>
                        <a:t>1.0</a:t>
                      </a:r>
                      <a:endParaRPr lang="zh-CN" altLang="en-US" sz="2000" b="1" dirty="0"/>
                    </a:p>
                  </a:txBody>
                  <a:tcPr anchor="ctr"/>
                </a:tc>
                <a:tc>
                  <a:txBody>
                    <a:bodyPr/>
                    <a:lstStyle/>
                    <a:p>
                      <a:pPr algn="ctr"/>
                      <a:r>
                        <a:rPr lang="en-US" altLang="zh-CN" sz="2000" b="1" dirty="0"/>
                        <a:t>12</a:t>
                      </a:r>
                      <a:endParaRPr lang="zh-CN" altLang="en-US" sz="2000" b="1" dirty="0"/>
                    </a:p>
                  </a:txBody>
                  <a:tcPr anchor="ctr"/>
                </a:tc>
                <a:tc>
                  <a:txBody>
                    <a:bodyPr/>
                    <a:lstStyle/>
                    <a:p>
                      <a:pPr algn="ctr"/>
                      <a:r>
                        <a:rPr lang="en-US" altLang="zh-CN" sz="2000" b="1" dirty="0"/>
                        <a:t>n</a:t>
                      </a:r>
                      <a:endParaRPr lang="zh-CN" altLang="en-US" sz="2000" b="1" dirty="0"/>
                    </a:p>
                  </a:txBody>
                  <a:tcPr anchor="ctr"/>
                </a:tc>
                <a:tc>
                  <a:txBody>
                    <a:bodyPr/>
                    <a:lstStyle/>
                    <a:p>
                      <a:pPr algn="ctr"/>
                      <a:r>
                        <a:rPr lang="en-US" altLang="zh-CN" sz="2000" b="1" dirty="0"/>
                        <a:t>2.0</a:t>
                      </a:r>
                      <a:endParaRPr lang="zh-CN" altLang="en-US" sz="2000" b="1" dirty="0"/>
                    </a:p>
                  </a:txBody>
                  <a:tcPr anchor="ctr"/>
                </a:tc>
              </a:tr>
              <a:tr h="370840">
                <a:tc>
                  <a:txBody>
                    <a:bodyPr/>
                    <a:lstStyle/>
                    <a:p>
                      <a:pPr algn="ctr"/>
                      <a:r>
                        <a:rPr lang="en-US" altLang="zh-CN" sz="2000" b="1" dirty="0"/>
                        <a:t>5</a:t>
                      </a:r>
                      <a:endParaRPr lang="zh-CN" altLang="en-US" sz="2000" b="1" dirty="0"/>
                    </a:p>
                  </a:txBody>
                  <a:tcPr anchor="ctr"/>
                </a:tc>
                <a:tc>
                  <a:txBody>
                    <a:bodyPr/>
                    <a:lstStyle/>
                    <a:p>
                      <a:pPr algn="ctr"/>
                      <a:r>
                        <a:rPr lang="en-US" altLang="zh-CN" sz="2000" b="1" dirty="0"/>
                        <a:t>c</a:t>
                      </a:r>
                      <a:endParaRPr lang="zh-CN" altLang="en-US" sz="2000" b="1" dirty="0"/>
                    </a:p>
                  </a:txBody>
                  <a:tcPr anchor="ctr"/>
                </a:tc>
                <a:tc>
                  <a:txBody>
                    <a:bodyPr/>
                    <a:lstStyle/>
                    <a:p>
                      <a:pPr algn="ctr"/>
                      <a:r>
                        <a:rPr lang="en-US" altLang="zh-CN" sz="2000" b="1" dirty="0"/>
                        <a:t>1.0</a:t>
                      </a:r>
                      <a:endParaRPr lang="zh-CN" altLang="en-US" sz="2000" b="1" dirty="0"/>
                    </a:p>
                  </a:txBody>
                  <a:tcPr anchor="ctr"/>
                </a:tc>
                <a:tc>
                  <a:txBody>
                    <a:bodyPr/>
                    <a:lstStyle/>
                    <a:p>
                      <a:pPr algn="ctr"/>
                      <a:r>
                        <a:rPr lang="en-US" altLang="zh-CN" sz="2000" b="1" dirty="0"/>
                        <a:t>13</a:t>
                      </a:r>
                      <a:endParaRPr lang="zh-CN" altLang="en-US" sz="2000" b="1" dirty="0"/>
                    </a:p>
                  </a:txBody>
                  <a:tcPr anchor="ctr"/>
                </a:tc>
                <a:tc>
                  <a:txBody>
                    <a:bodyPr/>
                    <a:lstStyle/>
                    <a:p>
                      <a:pPr algn="ctr"/>
                      <a:r>
                        <a:rPr lang="en-US" altLang="zh-CN" sz="2000" b="1" dirty="0"/>
                        <a:t>q</a:t>
                      </a:r>
                      <a:endParaRPr lang="zh-CN" altLang="en-US" sz="2000" b="1" dirty="0"/>
                    </a:p>
                  </a:txBody>
                  <a:tcPr anchor="ctr"/>
                </a:tc>
                <a:tc>
                  <a:txBody>
                    <a:bodyPr/>
                    <a:lstStyle/>
                    <a:p>
                      <a:pPr algn="ctr"/>
                      <a:r>
                        <a:rPr lang="en-US" altLang="zh-CN" sz="2000" b="1" dirty="0"/>
                        <a:t>2.0</a:t>
                      </a:r>
                      <a:endParaRPr lang="zh-CN" altLang="en-US" sz="2000" b="1" dirty="0"/>
                    </a:p>
                  </a:txBody>
                  <a:tcPr anchor="ctr"/>
                </a:tc>
              </a:tr>
              <a:tr h="370840">
                <a:tc>
                  <a:txBody>
                    <a:bodyPr/>
                    <a:lstStyle/>
                    <a:p>
                      <a:pPr algn="ctr"/>
                      <a:r>
                        <a:rPr lang="en-US" altLang="zh-CN" sz="2000" b="1" dirty="0"/>
                        <a:t>6</a:t>
                      </a:r>
                      <a:endParaRPr lang="zh-CN" altLang="en-US" sz="2000" b="1" dirty="0"/>
                    </a:p>
                  </a:txBody>
                  <a:tcPr anchor="ctr"/>
                </a:tc>
                <a:tc>
                  <a:txBody>
                    <a:bodyPr/>
                    <a:lstStyle/>
                    <a:p>
                      <a:pPr algn="ctr"/>
                      <a:r>
                        <a:rPr lang="en-US" altLang="zh-CN" sz="2000" b="1" dirty="0"/>
                        <a:t>f</a:t>
                      </a:r>
                      <a:endParaRPr lang="zh-CN" altLang="en-US" sz="2000" b="1" dirty="0"/>
                    </a:p>
                  </a:txBody>
                  <a:tcPr anchor="ctr"/>
                </a:tc>
                <a:tc>
                  <a:txBody>
                    <a:bodyPr/>
                    <a:lstStyle/>
                    <a:p>
                      <a:pPr algn="ctr"/>
                      <a:r>
                        <a:rPr lang="en-US" altLang="zh-CN" sz="2000" b="1" dirty="0"/>
                        <a:t>1.0</a:t>
                      </a:r>
                      <a:endParaRPr lang="zh-CN" altLang="en-US" sz="2000" b="1" dirty="0"/>
                    </a:p>
                  </a:txBody>
                  <a:tcPr anchor="ctr"/>
                </a:tc>
                <a:tc>
                  <a:txBody>
                    <a:bodyPr/>
                    <a:lstStyle/>
                    <a:p>
                      <a:pPr algn="ctr"/>
                      <a:r>
                        <a:rPr lang="en-US" altLang="zh-CN" sz="2000" b="1" dirty="0"/>
                        <a:t>14</a:t>
                      </a:r>
                      <a:endParaRPr lang="zh-CN" altLang="en-US" sz="2000" b="1" dirty="0"/>
                    </a:p>
                  </a:txBody>
                  <a:tcPr anchor="ctr"/>
                </a:tc>
                <a:tc>
                  <a:txBody>
                    <a:bodyPr/>
                    <a:lstStyle/>
                    <a:p>
                      <a:pPr algn="ctr"/>
                      <a:r>
                        <a:rPr lang="en-US" altLang="zh-CN" sz="2000" b="1" dirty="0"/>
                        <a:t>o</a:t>
                      </a:r>
                      <a:endParaRPr lang="zh-CN" altLang="en-US" sz="2000" b="1" dirty="0"/>
                    </a:p>
                  </a:txBody>
                  <a:tcPr anchor="ctr"/>
                </a:tc>
                <a:tc>
                  <a:txBody>
                    <a:bodyPr/>
                    <a:lstStyle/>
                    <a:p>
                      <a:pPr algn="ctr"/>
                      <a:r>
                        <a:rPr lang="en-US" altLang="zh-CN" sz="2000" b="1" dirty="0"/>
                        <a:t>2.0</a:t>
                      </a:r>
                      <a:endParaRPr lang="zh-CN" altLang="en-US" sz="2000" b="1" dirty="0"/>
                    </a:p>
                  </a:txBody>
                  <a:tcPr anchor="ctr"/>
                </a:tc>
              </a:tr>
              <a:tr h="370840">
                <a:tc>
                  <a:txBody>
                    <a:bodyPr/>
                    <a:lstStyle/>
                    <a:p>
                      <a:pPr algn="ctr"/>
                      <a:r>
                        <a:rPr lang="en-US" altLang="zh-CN" sz="2000" b="1" dirty="0"/>
                        <a:t>7</a:t>
                      </a:r>
                      <a:endParaRPr lang="zh-CN" altLang="en-US" sz="2000" b="1" dirty="0"/>
                    </a:p>
                  </a:txBody>
                  <a:tcPr anchor="ctr"/>
                </a:tc>
                <a:tc>
                  <a:txBody>
                    <a:bodyPr/>
                    <a:lstStyle/>
                    <a:p>
                      <a:pPr algn="ctr"/>
                      <a:r>
                        <a:rPr lang="en-US" altLang="zh-CN" sz="2000" b="1" dirty="0"/>
                        <a:t>g</a:t>
                      </a:r>
                      <a:endParaRPr lang="zh-CN" altLang="en-US" sz="2000" b="1" dirty="0"/>
                    </a:p>
                  </a:txBody>
                  <a:tcPr anchor="ctr"/>
                </a:tc>
                <a:tc>
                  <a:txBody>
                    <a:bodyPr/>
                    <a:lstStyle/>
                    <a:p>
                      <a:pPr algn="ctr"/>
                      <a:r>
                        <a:rPr lang="en-US" altLang="zh-CN" sz="2000" b="1" dirty="0"/>
                        <a:t>1.41</a:t>
                      </a:r>
                      <a:endParaRPr lang="zh-CN" altLang="en-US" sz="2000" b="1" dirty="0"/>
                    </a:p>
                  </a:txBody>
                  <a:tcPr anchor="ctr"/>
                </a:tc>
                <a:tc>
                  <a:txBody>
                    <a:bodyPr/>
                    <a:lstStyle/>
                    <a:p>
                      <a:pPr algn="ctr"/>
                      <a:r>
                        <a:rPr lang="en-US" altLang="zh-CN" sz="2000" b="1" dirty="0"/>
                        <a:t>15</a:t>
                      </a:r>
                      <a:endParaRPr lang="zh-CN" altLang="en-US" sz="2000" b="1" dirty="0"/>
                    </a:p>
                  </a:txBody>
                  <a:tcPr anchor="ctr"/>
                </a:tc>
                <a:tc>
                  <a:txBody>
                    <a:bodyPr/>
                    <a:lstStyle/>
                    <a:p>
                      <a:pPr algn="ctr"/>
                      <a:r>
                        <a:rPr lang="en-US" altLang="zh-CN" sz="2000" b="1" dirty="0"/>
                        <a:t>m</a:t>
                      </a:r>
                      <a:endParaRPr lang="zh-CN" altLang="en-US" sz="2000" b="1" dirty="0"/>
                    </a:p>
                  </a:txBody>
                  <a:tcPr anchor="ctr"/>
                </a:tc>
                <a:tc>
                  <a:txBody>
                    <a:bodyPr/>
                    <a:lstStyle/>
                    <a:p>
                      <a:pPr algn="ctr"/>
                      <a:r>
                        <a:rPr lang="en-US" altLang="zh-CN" sz="2000" b="1" dirty="0"/>
                        <a:t>2.0</a:t>
                      </a:r>
                      <a:endParaRPr lang="zh-CN" altLang="en-US" sz="2000" b="1" dirty="0"/>
                    </a:p>
                  </a:txBody>
                  <a:tcPr anchor="ctr"/>
                </a:tc>
              </a:tr>
              <a:tr h="370840">
                <a:tc>
                  <a:txBody>
                    <a:bodyPr/>
                    <a:lstStyle/>
                    <a:p>
                      <a:pPr algn="ctr"/>
                      <a:r>
                        <a:rPr lang="en-US" altLang="zh-CN" sz="2000" b="1" dirty="0"/>
                        <a:t>8</a:t>
                      </a:r>
                      <a:endParaRPr lang="zh-CN" altLang="en-US" sz="2000" b="1" dirty="0"/>
                    </a:p>
                  </a:txBody>
                  <a:tcPr anchor="ctr"/>
                </a:tc>
                <a:tc>
                  <a:txBody>
                    <a:bodyPr/>
                    <a:lstStyle/>
                    <a:p>
                      <a:pPr algn="ctr"/>
                      <a:r>
                        <a:rPr lang="en-US" altLang="zh-CN" sz="2000" b="1" dirty="0"/>
                        <a:t>j</a:t>
                      </a:r>
                      <a:endParaRPr lang="zh-CN" altLang="en-US" sz="2000" b="1" dirty="0"/>
                    </a:p>
                  </a:txBody>
                  <a:tcPr anchor="ctr"/>
                </a:tc>
                <a:tc>
                  <a:txBody>
                    <a:bodyPr/>
                    <a:lstStyle/>
                    <a:p>
                      <a:pPr algn="ctr"/>
                      <a:r>
                        <a:rPr lang="en-US" altLang="zh-CN" sz="2000" b="1" dirty="0"/>
                        <a:t>1.41</a:t>
                      </a:r>
                      <a:endParaRPr lang="zh-CN" altLang="en-US" sz="2000" b="1" dirty="0"/>
                    </a:p>
                  </a:txBody>
                  <a:tcPr anchor="ctr"/>
                </a:tc>
                <a:tc>
                  <a:txBody>
                    <a:bodyPr/>
                    <a:lstStyle/>
                    <a:p>
                      <a:pPr algn="ctr"/>
                      <a:endParaRPr lang="zh-CN" altLang="en-US" sz="2000" b="1"/>
                    </a:p>
                  </a:txBody>
                  <a:tcPr anchor="ctr"/>
                </a:tc>
                <a:tc>
                  <a:txBody>
                    <a:bodyPr/>
                    <a:lstStyle/>
                    <a:p>
                      <a:pPr algn="ctr"/>
                      <a:endParaRPr lang="zh-CN" altLang="en-US" sz="2000" b="1"/>
                    </a:p>
                  </a:txBody>
                  <a:tcPr anchor="ctr"/>
                </a:tc>
                <a:tc>
                  <a:txBody>
                    <a:bodyPr/>
                    <a:lstStyle/>
                    <a:p>
                      <a:pPr algn="ctr"/>
                      <a:endParaRPr lang="zh-CN" altLang="en-US" sz="2000" b="1" dirty="0"/>
                    </a:p>
                  </a:txBody>
                  <a:tcPr anchor="ctr"/>
                </a:tc>
              </a:tr>
            </a:tbl>
          </a:graphicData>
        </a:graphic>
      </p:graphicFrame>
    </p:spTree>
  </p:cSld>
  <p:clrMapOvr>
    <a:masterClrMapping/>
  </p:clrMapOvr>
  <p:transition>
    <p:push/>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17240"/>
            <a:ext cx="8363272" cy="1371600"/>
          </a:xfrm>
        </p:spPr>
        <p:txBody>
          <a:bodyPr/>
          <a:lstStyle/>
          <a:p>
            <a:r>
              <a:rPr lang="zh-CN" altLang="en-US" sz="2400" b="1" dirty="0"/>
              <a:t>（</a:t>
            </a:r>
            <a:r>
              <a:rPr lang="en-US" altLang="zh-CN" sz="2400" b="1" dirty="0"/>
              <a:t>2</a:t>
            </a:r>
            <a:r>
              <a:rPr lang="zh-CN" altLang="en-US" sz="2400" b="1" dirty="0"/>
              <a:t>）从图中看到，根据可达距离的大小可以分成</a:t>
            </a:r>
            <a:r>
              <a:rPr lang="en-US" altLang="zh-CN" sz="2400" b="1" dirty="0"/>
              <a:t>3</a:t>
            </a:r>
            <a:r>
              <a:rPr lang="zh-CN" altLang="en-US" sz="2400" b="1" dirty="0"/>
              <a:t>个簇，即</a:t>
            </a:r>
            <a:r>
              <a:rPr lang="en-US" altLang="zh-CN" sz="2400" b="1" dirty="0"/>
              <a:t>{a, e, b, d, c, f}</a:t>
            </a:r>
            <a:r>
              <a:rPr lang="zh-CN" altLang="en-US" sz="2400" b="1" dirty="0"/>
              <a:t>，</a:t>
            </a:r>
            <a:r>
              <a:rPr lang="en-US" altLang="zh-CN" sz="2400" b="1" dirty="0"/>
              <a:t>{g, j, k, </a:t>
            </a:r>
            <a:r>
              <a:rPr lang="en-US" altLang="zh-CN" sz="2400" b="1" dirty="0" err="1"/>
              <a:t>i</a:t>
            </a:r>
            <a:r>
              <a:rPr lang="en-US" altLang="zh-CN" sz="2400" b="1" dirty="0"/>
              <a:t>, h}</a:t>
            </a:r>
            <a:r>
              <a:rPr lang="zh-CN" altLang="en-US" sz="2400" b="1" dirty="0"/>
              <a:t>，</a:t>
            </a:r>
            <a:r>
              <a:rPr lang="en-US" altLang="zh-CN" sz="2400" b="1" dirty="0"/>
              <a:t>{n, q, o, m}</a:t>
            </a:r>
            <a:r>
              <a:rPr lang="zh-CN" altLang="en-US" sz="2400" b="1" dirty="0"/>
              <a:t>。这和</a:t>
            </a:r>
            <a:r>
              <a:rPr lang="en-US" altLang="zh-CN" sz="2400" b="1" dirty="0"/>
              <a:t>DBSCAN</a:t>
            </a:r>
            <a:r>
              <a:rPr lang="zh-CN" altLang="en-US" sz="2400" b="1" dirty="0"/>
              <a:t>算法设置</a:t>
            </a:r>
            <a:r>
              <a:rPr lang="en-US" altLang="zh-CN" sz="2400" b="1" dirty="0">
                <a:latin typeface="+mn-ea"/>
              </a:rPr>
              <a:t>ℇ=1.0</a:t>
            </a:r>
            <a:r>
              <a:rPr lang="zh-CN" altLang="en-US" sz="2400" b="1" dirty="0">
                <a:latin typeface="+mn-ea"/>
              </a:rPr>
              <a:t>，</a:t>
            </a:r>
            <a:r>
              <a:rPr lang="en-US" altLang="zh-CN" sz="2400" b="1" i="1" dirty="0" err="1">
                <a:latin typeface="+mn-ea"/>
              </a:rPr>
              <a:t>MinPts</a:t>
            </a:r>
            <a:r>
              <a:rPr lang="en-US" altLang="zh-CN" sz="2400" b="1" dirty="0">
                <a:latin typeface="+mn-ea"/>
              </a:rPr>
              <a:t>=4</a:t>
            </a:r>
            <a:r>
              <a:rPr lang="zh-CN" altLang="en-US" sz="2400" b="1" dirty="0">
                <a:latin typeface="+mn-ea"/>
              </a:rPr>
              <a:t>时的聚类结果是相同的。</a:t>
            </a:r>
            <a:endParaRPr lang="zh-CN" altLang="en-US" sz="2400" b="1" dirty="0"/>
          </a:p>
        </p:txBody>
      </p:sp>
      <p:pic>
        <p:nvPicPr>
          <p:cNvPr id="4" name="图片 3"/>
          <p:cNvPicPr>
            <a:picLocks noChangeAspect="1"/>
          </p:cNvPicPr>
          <p:nvPr/>
        </p:nvPicPr>
        <p:blipFill>
          <a:blip r:embed="rId1"/>
          <a:stretch>
            <a:fillRect/>
          </a:stretch>
        </p:blipFill>
        <p:spPr>
          <a:xfrm>
            <a:off x="1331640" y="2131367"/>
            <a:ext cx="5760640" cy="3785564"/>
          </a:xfrm>
          <a:prstGeom prst="rect">
            <a:avLst/>
          </a:prstGeom>
        </p:spPr>
      </p:pic>
      <p:sp>
        <p:nvSpPr>
          <p:cNvPr id="5" name="文本框 4"/>
          <p:cNvSpPr txBox="1"/>
          <p:nvPr/>
        </p:nvSpPr>
        <p:spPr>
          <a:xfrm>
            <a:off x="2915816" y="6169967"/>
            <a:ext cx="5040560" cy="461665"/>
          </a:xfrm>
          <a:prstGeom prst="rect">
            <a:avLst/>
          </a:prstGeom>
          <a:noFill/>
        </p:spPr>
        <p:txBody>
          <a:bodyPr wrap="square" rtlCol="0">
            <a:spAutoFit/>
          </a:bodyPr>
          <a:lstStyle/>
          <a:p>
            <a:r>
              <a:rPr lang="en-US" altLang="zh-CN" sz="2400" b="1" dirty="0"/>
              <a:t>OPTICS</a:t>
            </a:r>
            <a:r>
              <a:rPr lang="zh-CN" altLang="en-US" sz="2400" b="1" dirty="0"/>
              <a:t>中的簇次序图</a:t>
            </a:r>
            <a:endParaRPr lang="zh-CN" altLang="en-US" sz="2400" b="1" dirty="0"/>
          </a:p>
        </p:txBody>
      </p:sp>
    </p:spTree>
  </p:cSld>
  <p:clrMapOvr>
    <a:masterClrMapping/>
  </p:clrMapOvr>
  <p:transition>
    <p:push/>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689248"/>
            <a:ext cx="8229600" cy="1371600"/>
          </a:xfrm>
        </p:spPr>
        <p:txBody>
          <a:bodyPr/>
          <a:lstStyle/>
          <a:p>
            <a:pPr>
              <a:lnSpc>
                <a:spcPts val="2700"/>
              </a:lnSpc>
            </a:pPr>
            <a:r>
              <a:rPr lang="zh-CN" altLang="en-US" sz="2000" b="1" dirty="0"/>
              <a:t>（</a:t>
            </a:r>
            <a:r>
              <a:rPr lang="en-US" altLang="zh-CN" sz="2000" b="1" dirty="0"/>
              <a:t>3</a:t>
            </a:r>
            <a:r>
              <a:rPr lang="zh-CN" altLang="en-US" sz="2000" b="1" dirty="0"/>
              <a:t>）通过分析簇次序图还能得到这样的结果：当参数</a:t>
            </a:r>
            <a:r>
              <a:rPr lang="en-US" altLang="zh-CN" sz="2000" b="1" dirty="0">
                <a:latin typeface="+mn-ea"/>
              </a:rPr>
              <a:t>ℇ=1.5</a:t>
            </a:r>
            <a:r>
              <a:rPr lang="zh-CN" altLang="en-US" sz="2000" b="1" dirty="0">
                <a:latin typeface="+mn-ea"/>
              </a:rPr>
              <a:t>，</a:t>
            </a:r>
            <a:r>
              <a:rPr lang="en-US" altLang="zh-CN" sz="2000" b="1" i="1" dirty="0" err="1">
                <a:latin typeface="+mn-ea"/>
              </a:rPr>
              <a:t>MinPts</a:t>
            </a:r>
            <a:r>
              <a:rPr lang="en-US" altLang="zh-CN" sz="2000" b="1" dirty="0">
                <a:latin typeface="+mn-ea"/>
              </a:rPr>
              <a:t>=4</a:t>
            </a:r>
            <a:r>
              <a:rPr lang="zh-CN" altLang="en-US" sz="2000" b="1" dirty="0">
                <a:latin typeface="+mn-ea"/>
              </a:rPr>
              <a:t>时的聚类结果只有两个簇，即</a:t>
            </a:r>
            <a:r>
              <a:rPr lang="en-US" altLang="zh-CN" sz="2000" b="1" dirty="0">
                <a:latin typeface="+mn-ea"/>
              </a:rPr>
              <a:t>{</a:t>
            </a:r>
            <a:r>
              <a:rPr lang="en-US" altLang="zh-CN" sz="2000" b="1" dirty="0"/>
              <a:t>a, e, b, d, c, f</a:t>
            </a:r>
            <a:r>
              <a:rPr lang="en-US" altLang="zh-CN" sz="2000" b="1" dirty="0">
                <a:latin typeface="+mn-ea"/>
              </a:rPr>
              <a:t>}</a:t>
            </a:r>
            <a:r>
              <a:rPr lang="zh-CN" altLang="en-US" sz="2000" b="1" dirty="0">
                <a:latin typeface="+mn-ea"/>
              </a:rPr>
              <a:t>，</a:t>
            </a:r>
            <a:r>
              <a:rPr lang="en-US" altLang="zh-CN" sz="2000" b="1" dirty="0">
                <a:latin typeface="+mn-ea"/>
              </a:rPr>
              <a:t>{</a:t>
            </a:r>
            <a:r>
              <a:rPr lang="en-US" altLang="zh-CN" sz="2000" b="1" dirty="0"/>
              <a:t>g, j, k, </a:t>
            </a:r>
            <a:r>
              <a:rPr lang="en-US" altLang="zh-CN" sz="2000" b="1" dirty="0" err="1"/>
              <a:t>i</a:t>
            </a:r>
            <a:r>
              <a:rPr lang="en-US" altLang="zh-CN" sz="2000" b="1" dirty="0"/>
              <a:t>, h</a:t>
            </a:r>
            <a:r>
              <a:rPr lang="en-US" altLang="zh-CN" sz="2000" b="1" dirty="0">
                <a:latin typeface="+mn-ea"/>
              </a:rPr>
              <a:t>}</a:t>
            </a:r>
            <a:r>
              <a:rPr lang="zh-CN" altLang="en-US" sz="2000" b="1" dirty="0">
                <a:latin typeface="+mn-ea"/>
              </a:rPr>
              <a:t>，也就是说，在</a:t>
            </a:r>
            <a:r>
              <a:rPr lang="en-US" altLang="zh-CN" sz="2000" b="1" dirty="0">
                <a:latin typeface="+mn-ea"/>
              </a:rPr>
              <a:t>OPTICS</a:t>
            </a:r>
            <a:r>
              <a:rPr lang="zh-CN" altLang="en-US" sz="2000" b="1" dirty="0">
                <a:latin typeface="+mn-ea"/>
              </a:rPr>
              <a:t>簇次序图中所有可达距离</a:t>
            </a:r>
            <a:r>
              <a:rPr lang="en-US" altLang="zh-CN" sz="2000" b="1" dirty="0">
                <a:latin typeface="+mn-ea"/>
              </a:rPr>
              <a:t>Y</a:t>
            </a:r>
            <a:r>
              <a:rPr lang="zh-CN" altLang="en-US" sz="2000" b="1" dirty="0">
                <a:latin typeface="+mn-ea"/>
              </a:rPr>
              <a:t>值小于</a:t>
            </a:r>
            <a:r>
              <a:rPr lang="en-US" altLang="zh-CN" sz="2000" b="1" dirty="0">
                <a:latin typeface="+mn-ea"/>
              </a:rPr>
              <a:t>1.5</a:t>
            </a:r>
            <a:r>
              <a:rPr lang="zh-CN" altLang="en-US" sz="2000" b="1" dirty="0">
                <a:latin typeface="+mn-ea"/>
              </a:rPr>
              <a:t>的样本点都不加区分地划入一个簇中和</a:t>
            </a:r>
            <a:r>
              <a:rPr lang="en-US" altLang="zh-CN" sz="2000" b="1" dirty="0">
                <a:latin typeface="+mn-ea"/>
              </a:rPr>
              <a:t>DBSCAN</a:t>
            </a:r>
            <a:r>
              <a:rPr lang="zh-CN" altLang="en-US" sz="2000" b="1" dirty="0">
                <a:latin typeface="+mn-ea"/>
              </a:rPr>
              <a:t>算法设置</a:t>
            </a:r>
            <a:r>
              <a:rPr lang="en-US" altLang="zh-CN" sz="2000" b="1" dirty="0">
                <a:latin typeface="+mn-ea"/>
              </a:rPr>
              <a:t>ℇ=1.5</a:t>
            </a:r>
            <a:r>
              <a:rPr lang="zh-CN" altLang="en-US" sz="2000" b="1" dirty="0">
                <a:latin typeface="+mn-ea"/>
              </a:rPr>
              <a:t>，</a:t>
            </a:r>
            <a:r>
              <a:rPr lang="en-US" altLang="zh-CN" sz="2000" b="1" i="1" dirty="0" err="1">
                <a:latin typeface="+mn-ea"/>
              </a:rPr>
              <a:t>MinPts</a:t>
            </a:r>
            <a:r>
              <a:rPr lang="en-US" altLang="zh-CN" sz="2000" b="1" dirty="0">
                <a:latin typeface="+mn-ea"/>
              </a:rPr>
              <a:t>=4</a:t>
            </a:r>
            <a:r>
              <a:rPr lang="zh-CN" altLang="en-US" sz="2000" b="1" dirty="0">
                <a:latin typeface="+mn-ea"/>
              </a:rPr>
              <a:t>时地聚类结果是相同地。不在这两个簇中的其他点被认为是离群点。</a:t>
            </a:r>
            <a:endParaRPr lang="zh-CN" altLang="en-US" sz="2000" b="1" dirty="0"/>
          </a:p>
        </p:txBody>
      </p:sp>
      <p:pic>
        <p:nvPicPr>
          <p:cNvPr id="4" name="图片 3"/>
          <p:cNvPicPr>
            <a:picLocks noChangeAspect="1"/>
          </p:cNvPicPr>
          <p:nvPr/>
        </p:nvPicPr>
        <p:blipFill>
          <a:blip r:embed="rId1"/>
          <a:stretch>
            <a:fillRect/>
          </a:stretch>
        </p:blipFill>
        <p:spPr>
          <a:xfrm>
            <a:off x="1331640" y="2379740"/>
            <a:ext cx="5760640" cy="3785564"/>
          </a:xfrm>
          <a:prstGeom prst="rect">
            <a:avLst/>
          </a:prstGeom>
        </p:spPr>
      </p:pic>
      <p:sp>
        <p:nvSpPr>
          <p:cNvPr id="5" name="文本框 4"/>
          <p:cNvSpPr txBox="1"/>
          <p:nvPr/>
        </p:nvSpPr>
        <p:spPr>
          <a:xfrm>
            <a:off x="2915816" y="6269250"/>
            <a:ext cx="5040560" cy="400110"/>
          </a:xfrm>
          <a:prstGeom prst="rect">
            <a:avLst/>
          </a:prstGeom>
          <a:noFill/>
        </p:spPr>
        <p:txBody>
          <a:bodyPr wrap="square" rtlCol="0">
            <a:spAutoFit/>
          </a:bodyPr>
          <a:lstStyle/>
          <a:p>
            <a:r>
              <a:rPr lang="en-US" altLang="zh-CN" sz="2000" b="1" dirty="0"/>
              <a:t>OPTICS</a:t>
            </a:r>
            <a:r>
              <a:rPr lang="zh-CN" altLang="en-US" sz="2000" b="1" dirty="0"/>
              <a:t>中的簇次序图</a:t>
            </a:r>
            <a:endParaRPr lang="zh-CN" altLang="en-US" sz="2000" b="1" dirty="0"/>
          </a:p>
        </p:txBody>
      </p:sp>
    </p:spTree>
  </p:cSld>
  <p:clrMapOvr>
    <a:masterClrMapping/>
  </p:clrMapOvr>
  <p:transition>
    <p:push/>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1" dirty="0">
                <a:solidFill>
                  <a:schemeClr val="accent5">
                    <a:lumMod val="25000"/>
                  </a:schemeClr>
                </a:solidFill>
                <a:effectLst>
                  <a:outerShdw blurRad="38100" dist="38100" dir="2700000" algn="tl">
                    <a:srgbClr val="000000">
                      <a:alpha val="43137"/>
                    </a:srgbClr>
                  </a:outerShdw>
                </a:effectLst>
              </a:rPr>
              <a:t>OPTICS</a:t>
            </a:r>
            <a:r>
              <a:rPr lang="zh-CN" altLang="en-US" sz="2800" b="1" dirty="0">
                <a:solidFill>
                  <a:schemeClr val="accent5">
                    <a:lumMod val="25000"/>
                  </a:schemeClr>
                </a:solidFill>
                <a:effectLst>
                  <a:outerShdw blurRad="38100" dist="38100" dir="2700000" algn="tl">
                    <a:srgbClr val="000000">
                      <a:alpha val="43137"/>
                    </a:srgbClr>
                  </a:outerShdw>
                </a:effectLst>
              </a:rPr>
              <a:t>算法地特点如下：</a:t>
            </a:r>
            <a:endParaRPr lang="zh-CN" altLang="en-US" sz="2800" b="1" dirty="0">
              <a:solidFill>
                <a:schemeClr val="accent5">
                  <a:lumMod val="25000"/>
                </a:schemeClr>
              </a:solidFill>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43034" y="1485900"/>
            <a:ext cx="8229600" cy="3886200"/>
          </a:xfrm>
        </p:spPr>
        <p:txBody>
          <a:bodyPr/>
          <a:lstStyle/>
          <a:p>
            <a:pPr marL="0" indent="0">
              <a:lnSpc>
                <a:spcPts val="3500"/>
              </a:lnSpc>
              <a:buNone/>
            </a:pPr>
            <a:r>
              <a:rPr lang="zh-CN" altLang="en-US" sz="2400" b="1" dirty="0"/>
              <a:t>（</a:t>
            </a:r>
            <a:r>
              <a:rPr lang="en-US" altLang="zh-CN" sz="2400" b="1" dirty="0"/>
              <a:t>1</a:t>
            </a:r>
            <a:r>
              <a:rPr lang="zh-CN" altLang="en-US" sz="2400" b="1" dirty="0"/>
              <a:t>）对于真实的，高维的数据集合而言，绝大多数算法对参数值是非常敏感的，参数的设置通常是依靠经验，难以确定。而</a:t>
            </a:r>
            <a:r>
              <a:rPr lang="en-US" altLang="zh-CN" sz="2400" b="1" dirty="0"/>
              <a:t>OPTICS</a:t>
            </a:r>
            <a:r>
              <a:rPr lang="zh-CN" altLang="en-US" sz="2400" b="1" dirty="0"/>
              <a:t>算法可以帮助</a:t>
            </a:r>
            <a:r>
              <a:rPr lang="zh-CN" altLang="en-US" sz="2400" b="1" dirty="0">
                <a:solidFill>
                  <a:srgbClr val="FF0000"/>
                </a:solidFill>
              </a:rPr>
              <a:t>找出合适的参数</a:t>
            </a:r>
            <a:r>
              <a:rPr lang="zh-CN" altLang="en-US" sz="2400" b="1" dirty="0"/>
              <a:t>。</a:t>
            </a:r>
            <a:endParaRPr lang="en-US" altLang="zh-CN" sz="2400" b="1" dirty="0"/>
          </a:p>
          <a:p>
            <a:pPr marL="0" indent="0">
              <a:lnSpc>
                <a:spcPts val="3500"/>
              </a:lnSpc>
              <a:buNone/>
            </a:pPr>
            <a:r>
              <a:rPr lang="zh-CN" altLang="en-US" sz="2400" b="1" dirty="0"/>
              <a:t>（</a:t>
            </a:r>
            <a:r>
              <a:rPr lang="en-US" altLang="zh-CN" sz="2400" b="1" dirty="0"/>
              <a:t>2</a:t>
            </a:r>
            <a:r>
              <a:rPr lang="zh-CN" altLang="en-US" sz="2400" b="1" dirty="0"/>
              <a:t>）</a:t>
            </a:r>
            <a:r>
              <a:rPr lang="en-US" altLang="zh-CN" sz="2400" b="1" dirty="0"/>
              <a:t>OPTICS</a:t>
            </a:r>
            <a:r>
              <a:rPr lang="zh-CN" altLang="en-US" sz="2400" b="1" dirty="0"/>
              <a:t>算法通过</a:t>
            </a:r>
            <a:r>
              <a:rPr lang="zh-CN" altLang="en-US" sz="2400" b="1" dirty="0">
                <a:solidFill>
                  <a:srgbClr val="FF0000"/>
                </a:solidFill>
              </a:rPr>
              <a:t>对象排序</a:t>
            </a:r>
            <a:r>
              <a:rPr lang="zh-CN" altLang="en-US" sz="2400" b="1" dirty="0"/>
              <a:t>识别聚类结构。</a:t>
            </a:r>
            <a:endParaRPr lang="en-US" altLang="zh-CN" sz="2400" b="1" dirty="0"/>
          </a:p>
          <a:p>
            <a:pPr marL="0" indent="0">
              <a:lnSpc>
                <a:spcPts val="3500"/>
              </a:lnSpc>
              <a:buNone/>
            </a:pPr>
            <a:r>
              <a:rPr lang="zh-CN" altLang="en-US" sz="2400" b="1" dirty="0"/>
              <a:t>（</a:t>
            </a:r>
            <a:r>
              <a:rPr lang="en-US" altLang="zh-CN" sz="2400" b="1" dirty="0"/>
              <a:t>3</a:t>
            </a:r>
            <a:r>
              <a:rPr lang="zh-CN" altLang="en-US" sz="2400" b="1" dirty="0"/>
              <a:t>）</a:t>
            </a:r>
            <a:r>
              <a:rPr lang="en-US" altLang="zh-CN" sz="2400" b="1" dirty="0"/>
              <a:t>OPTICS</a:t>
            </a:r>
            <a:r>
              <a:rPr lang="zh-CN" altLang="en-US" sz="2400" b="1" dirty="0">
                <a:solidFill>
                  <a:srgbClr val="FF0000"/>
                </a:solidFill>
              </a:rPr>
              <a:t>没有显式地产生一个数据类簇</a:t>
            </a:r>
            <a:r>
              <a:rPr lang="zh-CN" altLang="en-US" sz="2400" b="1" dirty="0"/>
              <a:t>，它为</a:t>
            </a:r>
            <a:r>
              <a:rPr lang="zh-CN" altLang="en-US" sz="2400" b="1" dirty="0">
                <a:solidFill>
                  <a:srgbClr val="FF0000"/>
                </a:solidFill>
              </a:rPr>
              <a:t>自动和交互地聚类分析计算一个簇排序</a:t>
            </a:r>
            <a:r>
              <a:rPr lang="zh-CN" altLang="en-US" sz="2400" b="1" dirty="0"/>
              <a:t>。这个次序代表了数据地基于密度的聚类结构。</a:t>
            </a:r>
            <a:endParaRPr lang="zh-CN" altLang="en-US" sz="2400" b="1" dirty="0"/>
          </a:p>
        </p:txBody>
      </p:sp>
    </p:spTree>
  </p:cSld>
  <p:clrMapOvr>
    <a:masterClrMapping/>
  </p:clrMapOvr>
  <p:transition>
    <p:push/>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476250"/>
            <a:ext cx="8229600" cy="5246688"/>
          </a:xfrm>
        </p:spPr>
        <p:txBody>
          <a:bodyPr/>
          <a:lstStyle/>
          <a:p>
            <a:pPr marL="0" indent="0">
              <a:lnSpc>
                <a:spcPct val="150000"/>
              </a:lnSpc>
              <a:buNone/>
              <a:defRPr/>
            </a:pPr>
            <a:r>
              <a:rPr lang="en-US" altLang="zh-CN" sz="4000" b="1" dirty="0"/>
              <a:t>	</a:t>
            </a:r>
            <a:r>
              <a:rPr lang="en-US" altLang="zh-CN" sz="3600" b="1" dirty="0"/>
              <a:t>	</a:t>
            </a:r>
            <a:r>
              <a:rPr lang="zh-CN" altLang="en-US" sz="3600" dirty="0">
                <a:ea typeface="黑体" panose="02010609060101010101" pitchFamily="49" charset="-122"/>
                <a:cs typeface="+mj-cs"/>
              </a:rPr>
              <a:t>第 </a:t>
            </a:r>
            <a:r>
              <a:rPr lang="en-US" altLang="zh-CN" sz="3600" dirty="0">
                <a:ea typeface="黑体" panose="02010609060101010101" pitchFamily="49" charset="-122"/>
                <a:cs typeface="+mj-cs"/>
              </a:rPr>
              <a:t>7 </a:t>
            </a:r>
            <a:r>
              <a:rPr lang="zh-CN" altLang="en-US" sz="3600" dirty="0">
                <a:ea typeface="黑体" panose="02010609060101010101" pitchFamily="49" charset="-122"/>
                <a:cs typeface="+mj-cs"/>
              </a:rPr>
              <a:t>章 聚类分析</a:t>
            </a:r>
            <a:endParaRPr lang="en-US" altLang="zh-CN" sz="3600" dirty="0">
              <a:ea typeface="黑体" panose="02010609060101010101" pitchFamily="49" charset="-122"/>
              <a:cs typeface="+mj-cs"/>
            </a:endParaRPr>
          </a:p>
          <a:p>
            <a:pPr>
              <a:defRPr/>
            </a:pPr>
            <a:r>
              <a:rPr lang="en-US" altLang="zh-CN" sz="2800" b="1" dirty="0">
                <a:solidFill>
                  <a:schemeClr val="accent3">
                    <a:lumMod val="65000"/>
                  </a:schemeClr>
                </a:solidFill>
                <a:ea typeface="宋体" panose="02010600030101010101" pitchFamily="2" charset="-122"/>
              </a:rPr>
              <a:t>7.1 </a:t>
            </a:r>
            <a:r>
              <a:rPr lang="zh-CN" altLang="en-US" sz="2800" b="1" dirty="0">
                <a:solidFill>
                  <a:schemeClr val="accent3">
                    <a:lumMod val="65000"/>
                  </a:schemeClr>
                </a:solidFill>
                <a:ea typeface="宋体" panose="02010600030101010101" pitchFamily="2" charset="-122"/>
              </a:rPr>
              <a:t>聚类分析概述</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7.2 </a:t>
            </a:r>
            <a:r>
              <a:rPr lang="zh-CN" altLang="en-US" sz="2800" b="1" dirty="0">
                <a:solidFill>
                  <a:schemeClr val="accent3">
                    <a:lumMod val="65000"/>
                  </a:schemeClr>
                </a:solidFill>
                <a:ea typeface="宋体" panose="02010600030101010101" pitchFamily="2" charset="-122"/>
              </a:rPr>
              <a:t>差异度的计算方法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7.3 </a:t>
            </a:r>
            <a:r>
              <a:rPr lang="zh-CN" altLang="en-US" sz="2800" b="1" dirty="0">
                <a:solidFill>
                  <a:schemeClr val="accent3">
                    <a:lumMod val="65000"/>
                  </a:schemeClr>
                </a:solidFill>
                <a:ea typeface="宋体" panose="02010600030101010101" pitchFamily="2" charset="-122"/>
              </a:rPr>
              <a:t>基于分割的聚类方法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7.4 </a:t>
            </a:r>
            <a:r>
              <a:rPr lang="zh-CN" altLang="en-US" sz="2800" b="1" dirty="0">
                <a:solidFill>
                  <a:schemeClr val="accent3">
                    <a:lumMod val="65000"/>
                  </a:schemeClr>
                </a:solidFill>
                <a:ea typeface="宋体" panose="02010600030101010101" pitchFamily="2" charset="-122"/>
              </a:rPr>
              <a:t>基于密度的聚类方法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ea typeface="宋体" panose="02010600030101010101" pitchFamily="2" charset="-122"/>
              </a:rPr>
              <a:t>7.5 </a:t>
            </a:r>
            <a:r>
              <a:rPr lang="zh-CN" altLang="en-US" sz="2800" b="1" dirty="0">
                <a:ea typeface="宋体" panose="02010600030101010101" pitchFamily="2" charset="-122"/>
              </a:rPr>
              <a:t>谱聚类方法</a:t>
            </a:r>
            <a:endParaRPr lang="en-US" altLang="zh-CN" sz="2800" b="1" dirty="0">
              <a:ea typeface="宋体" panose="02010600030101010101" pitchFamily="2" charset="-122"/>
            </a:endParaRPr>
          </a:p>
          <a:p>
            <a:pPr lvl="1">
              <a:defRPr/>
            </a:pPr>
            <a:r>
              <a:rPr lang="en-US" altLang="zh-CN" sz="2400" b="1" dirty="0">
                <a:ea typeface="宋体" panose="02010600030101010101" pitchFamily="2" charset="-122"/>
              </a:rPr>
              <a:t>7.5.1 </a:t>
            </a:r>
            <a:r>
              <a:rPr lang="zh-CN" altLang="en-US" sz="2400" b="1" dirty="0">
                <a:ea typeface="宋体" panose="02010600030101010101" pitchFamily="2" charset="-122"/>
              </a:rPr>
              <a:t>谱聚类描述</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7.5.2 </a:t>
            </a:r>
            <a:r>
              <a:rPr lang="zh-CN" altLang="en-US" sz="2400" b="1" dirty="0">
                <a:ea typeface="宋体" panose="02010600030101010101" pitchFamily="2" charset="-122"/>
              </a:rPr>
              <a:t>谱聚类的步骤</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7.5.3 </a:t>
            </a:r>
            <a:r>
              <a:rPr lang="zh-CN" altLang="en-US" sz="2400" b="1" dirty="0">
                <a:ea typeface="宋体" panose="02010600030101010101" pitchFamily="2" charset="-122"/>
              </a:rPr>
              <a:t>谱聚类的优点</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7.5.4 </a:t>
            </a:r>
            <a:r>
              <a:rPr lang="zh-CN" altLang="en-US" sz="2400" b="1" dirty="0">
                <a:ea typeface="宋体" panose="02010600030101010101" pitchFamily="2" charset="-122"/>
              </a:rPr>
              <a:t>谱聚类实例</a:t>
            </a:r>
            <a:endParaRPr lang="zh-CN" altLang="en-US" sz="2400" b="1" dirty="0">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7.6 ICA </a:t>
            </a:r>
            <a:r>
              <a:rPr lang="zh-CN" altLang="en-US" sz="2800" b="1" dirty="0">
                <a:solidFill>
                  <a:schemeClr val="accent3">
                    <a:lumMod val="65000"/>
                  </a:schemeClr>
                </a:solidFill>
                <a:ea typeface="宋体" panose="02010600030101010101" pitchFamily="2" charset="-122"/>
              </a:rPr>
              <a:t>聚类分析</a:t>
            </a:r>
            <a:endParaRPr lang="zh-CN" altLang="en-US" sz="2800" b="1" dirty="0">
              <a:solidFill>
                <a:schemeClr val="accent3">
                  <a:lumMod val="65000"/>
                </a:schemeClr>
              </a:solidFill>
              <a:ea typeface="宋体" panose="02010600030101010101" pitchFamily="2" charset="-122"/>
            </a:endParaRPr>
          </a:p>
          <a:p>
            <a:pPr>
              <a:lnSpc>
                <a:spcPct val="150000"/>
              </a:lnSpc>
              <a:defRPr/>
            </a:pPr>
            <a:endParaRPr lang="zh-CN" altLang="en-US" dirty="0"/>
          </a:p>
        </p:txBody>
      </p:sp>
    </p:spTree>
  </p:cSld>
  <p:clrMapOvr>
    <a:masterClrMapping/>
  </p:clrMapOvr>
  <p:transition>
    <p:push/>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7.5.1 </a:t>
            </a:r>
            <a:r>
              <a:rPr lang="zh-CN" altLang="en-US" sz="3200" b="1" dirty="0">
                <a:effectLst>
                  <a:outerShdw blurRad="38100" dist="38100" dir="2700000" algn="tl">
                    <a:srgbClr val="000000">
                      <a:alpha val="43137"/>
                    </a:srgbClr>
                  </a:outerShdw>
                </a:effectLst>
                <a:latin typeface="宋体" panose="02010600030101010101" pitchFamily="2" charset="-122"/>
              </a:rPr>
              <a:t>谱聚类描述</a:t>
            </a:r>
            <a:br>
              <a:rPr lang="en-US" altLang="zh-CN"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57200" y="1484784"/>
            <a:ext cx="8229600" cy="3886200"/>
          </a:xfrm>
        </p:spPr>
        <p:txBody>
          <a:bodyPr/>
          <a:lstStyle/>
          <a:p>
            <a:pPr marL="0" indent="0">
              <a:lnSpc>
                <a:spcPct val="150000"/>
              </a:lnSpc>
              <a:buNone/>
            </a:pPr>
            <a:r>
              <a:rPr lang="en-US" altLang="zh-CN" sz="2400" b="1" dirty="0">
                <a:latin typeface="+mn-ea"/>
              </a:rPr>
              <a:t>    </a:t>
            </a:r>
            <a:r>
              <a:rPr lang="zh-CN" altLang="en-US" sz="2400" b="1" dirty="0">
                <a:solidFill>
                  <a:srgbClr val="FF0000"/>
                </a:solidFill>
                <a:latin typeface="+mn-ea"/>
              </a:rPr>
              <a:t>谱聚类</a:t>
            </a:r>
            <a:r>
              <a:rPr lang="en-US" altLang="zh-CN" sz="2400" b="1" dirty="0">
                <a:latin typeface="+mn-ea"/>
              </a:rPr>
              <a:t>(Spectral Clustering, SC)</a:t>
            </a:r>
            <a:r>
              <a:rPr lang="zh-CN" altLang="en-US" sz="2400" b="1" dirty="0">
                <a:latin typeface="+mn-ea"/>
              </a:rPr>
              <a:t>是一种</a:t>
            </a:r>
            <a:r>
              <a:rPr lang="zh-CN" altLang="en-US" sz="2400" b="1" dirty="0">
                <a:solidFill>
                  <a:srgbClr val="FF0000"/>
                </a:solidFill>
                <a:latin typeface="+mn-ea"/>
              </a:rPr>
              <a:t>基于图论</a:t>
            </a:r>
            <a:r>
              <a:rPr lang="zh-CN" altLang="en-US" sz="2400" b="1" dirty="0">
                <a:latin typeface="+mn-ea"/>
              </a:rPr>
              <a:t>的聚类方法</a:t>
            </a:r>
            <a:r>
              <a:rPr lang="en-US" altLang="zh-CN" sz="2400" b="1" dirty="0">
                <a:latin typeface="+mn-ea"/>
              </a:rPr>
              <a:t>——</a:t>
            </a:r>
            <a:r>
              <a:rPr lang="zh-CN" altLang="en-US" sz="2400" b="1" dirty="0">
                <a:latin typeface="+mn-ea"/>
              </a:rPr>
              <a:t>将带权无向图划分为两个或两个以上的</a:t>
            </a:r>
            <a:r>
              <a:rPr lang="zh-CN" altLang="en-US" sz="2400" b="1" dirty="0">
                <a:solidFill>
                  <a:srgbClr val="FF0000"/>
                </a:solidFill>
                <a:latin typeface="+mn-ea"/>
              </a:rPr>
              <a:t>最优</a:t>
            </a:r>
            <a:r>
              <a:rPr lang="zh-CN" altLang="en-US" sz="2400" b="1" dirty="0">
                <a:latin typeface="+mn-ea"/>
              </a:rPr>
              <a:t>子图，使</a:t>
            </a:r>
            <a:r>
              <a:rPr lang="zh-CN" altLang="en-US" sz="2400" b="1" dirty="0">
                <a:solidFill>
                  <a:srgbClr val="FF0000"/>
                </a:solidFill>
                <a:latin typeface="+mn-ea"/>
              </a:rPr>
              <a:t>子图内部尽量相似，而子图间距离尽量距离较远</a:t>
            </a:r>
            <a:r>
              <a:rPr lang="zh-CN" altLang="en-US" sz="2400" b="1" dirty="0">
                <a:latin typeface="+mn-ea"/>
              </a:rPr>
              <a:t>，以达到常见的聚类的目的。</a:t>
            </a:r>
            <a:endParaRPr lang="zh-CN" altLang="en-US" sz="2400" b="1" dirty="0">
              <a:latin typeface="+mn-ea"/>
            </a:endParaRPr>
          </a:p>
        </p:txBody>
      </p:sp>
      <p:pic>
        <p:nvPicPr>
          <p:cNvPr id="4" name="图片 3"/>
          <p:cNvPicPr>
            <a:picLocks noChangeAspect="1"/>
          </p:cNvPicPr>
          <p:nvPr/>
        </p:nvPicPr>
        <p:blipFill rotWithShape="1">
          <a:blip r:embed="rId1"/>
          <a:srcRect b="19077"/>
          <a:stretch>
            <a:fillRect/>
          </a:stretch>
        </p:blipFill>
        <p:spPr>
          <a:xfrm>
            <a:off x="539552" y="3700198"/>
            <a:ext cx="5152264" cy="2376264"/>
          </a:xfrm>
          <a:prstGeom prst="rect">
            <a:avLst/>
          </a:prstGeom>
        </p:spPr>
      </p:pic>
      <p:sp>
        <p:nvSpPr>
          <p:cNvPr id="5" name="文本框 4"/>
          <p:cNvSpPr txBox="1"/>
          <p:nvPr/>
        </p:nvSpPr>
        <p:spPr>
          <a:xfrm>
            <a:off x="1335840" y="6093297"/>
            <a:ext cx="1224136" cy="461665"/>
          </a:xfrm>
          <a:prstGeom prst="rect">
            <a:avLst/>
          </a:prstGeom>
          <a:noFill/>
        </p:spPr>
        <p:txBody>
          <a:bodyPr wrap="square" rtlCol="0">
            <a:spAutoFit/>
          </a:bodyPr>
          <a:lstStyle/>
          <a:p>
            <a:r>
              <a:rPr lang="en-US" altLang="zh-CN" sz="2400" dirty="0"/>
              <a:t>Min cut</a:t>
            </a:r>
            <a:endParaRPr lang="zh-CN" altLang="en-US" sz="2400" dirty="0"/>
          </a:p>
        </p:txBody>
      </p:sp>
      <p:sp>
        <p:nvSpPr>
          <p:cNvPr id="6" name="文本框 5"/>
          <p:cNvSpPr txBox="1"/>
          <p:nvPr/>
        </p:nvSpPr>
        <p:spPr>
          <a:xfrm>
            <a:off x="2703992" y="6076461"/>
            <a:ext cx="1440160" cy="461665"/>
          </a:xfrm>
          <a:prstGeom prst="rect">
            <a:avLst/>
          </a:prstGeom>
          <a:noFill/>
        </p:spPr>
        <p:txBody>
          <a:bodyPr wrap="square" rtlCol="0">
            <a:spAutoFit/>
          </a:bodyPr>
          <a:lstStyle/>
          <a:p>
            <a:r>
              <a:rPr lang="en-US" altLang="zh-CN" sz="2400" dirty="0"/>
              <a:t>Best cut</a:t>
            </a:r>
            <a:endParaRPr lang="zh-CN" altLang="en-US" sz="2400" dirty="0"/>
          </a:p>
        </p:txBody>
      </p:sp>
      <p:sp>
        <p:nvSpPr>
          <p:cNvPr id="7" name="矩形 6"/>
          <p:cNvSpPr/>
          <p:nvPr/>
        </p:nvSpPr>
        <p:spPr>
          <a:xfrm>
            <a:off x="6084168" y="4083273"/>
            <a:ext cx="2862064" cy="2031325"/>
          </a:xfrm>
          <a:prstGeom prst="rect">
            <a:avLst/>
          </a:prstGeom>
          <a:ln w="19050">
            <a:solidFill>
              <a:schemeClr val="tx1"/>
            </a:solidFill>
          </a:ln>
        </p:spPr>
        <p:txBody>
          <a:bodyPr wrap="square">
            <a:spAutoFit/>
          </a:bodyPr>
          <a:lstStyle/>
          <a:p>
            <a:r>
              <a:rPr lang="zh-CN" altLang="en-US" b="1" dirty="0"/>
              <a:t>其中的最优是指最优目标函数不同，可以是割边</a:t>
            </a:r>
            <a:r>
              <a:rPr lang="zh-CN" altLang="en-US" b="1" dirty="0">
                <a:solidFill>
                  <a:srgbClr val="FF0000"/>
                </a:solidFill>
              </a:rPr>
              <a:t>最小分割</a:t>
            </a:r>
            <a:r>
              <a:rPr lang="en-US" altLang="zh-CN" b="1" dirty="0"/>
              <a:t>——</a:t>
            </a:r>
            <a:r>
              <a:rPr lang="zh-CN" altLang="en-US" b="1" dirty="0"/>
              <a:t>如图中的</a:t>
            </a:r>
            <a:r>
              <a:rPr lang="en-US" altLang="zh-CN" b="1" dirty="0"/>
              <a:t>Min cut (Smallest cut) </a:t>
            </a:r>
            <a:r>
              <a:rPr lang="zh-CN" altLang="en-US" b="1" dirty="0"/>
              <a:t>， 也可以是分割规模差不多且割边最小的分割</a:t>
            </a:r>
            <a:r>
              <a:rPr lang="en-US" altLang="zh-CN" b="1" dirty="0"/>
              <a:t>——</a:t>
            </a:r>
            <a:r>
              <a:rPr lang="zh-CN" altLang="en-US" b="1" dirty="0"/>
              <a:t>如图中的</a:t>
            </a:r>
            <a:r>
              <a:rPr lang="en-US" altLang="zh-CN" b="1" dirty="0">
                <a:solidFill>
                  <a:srgbClr val="FF0000"/>
                </a:solidFill>
              </a:rPr>
              <a:t>Best cut</a:t>
            </a:r>
            <a:r>
              <a:rPr lang="zh-CN" altLang="en-US" b="1" dirty="0"/>
              <a:t>。</a:t>
            </a:r>
            <a:endParaRPr lang="zh-CN" altLang="en-US" b="1" dirty="0"/>
          </a:p>
        </p:txBody>
      </p:sp>
    </p:spTree>
  </p:cSld>
  <p:clrMapOvr>
    <a:masterClrMapping/>
  </p:clrMapOvr>
  <p:transition>
    <p:push/>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70992"/>
            <a:ext cx="8229600" cy="3886200"/>
          </a:xfrm>
        </p:spPr>
        <p:txBody>
          <a:bodyPr/>
          <a:lstStyle/>
          <a:p>
            <a:pPr marL="0" indent="0">
              <a:lnSpc>
                <a:spcPct val="150000"/>
              </a:lnSpc>
              <a:buClrTx/>
              <a:buNone/>
            </a:pPr>
            <a:r>
              <a:rPr lang="en-US" altLang="zh-CN" sz="2400" b="1" dirty="0"/>
              <a:t>       </a:t>
            </a:r>
            <a:r>
              <a:rPr lang="zh-CN" altLang="zh-CN" sz="2400" b="1" dirty="0"/>
              <a:t>谱聚类的思想来源于</a:t>
            </a:r>
            <a:r>
              <a:rPr lang="zh-CN" altLang="zh-CN" sz="2400" b="1" dirty="0">
                <a:solidFill>
                  <a:srgbClr val="FF0000"/>
                </a:solidFill>
              </a:rPr>
              <a:t>谱图划分</a:t>
            </a:r>
            <a:r>
              <a:rPr lang="zh-CN" altLang="zh-CN" sz="2400" b="1" dirty="0"/>
              <a:t>，它将数据聚类问题看成是一个</a:t>
            </a:r>
            <a:r>
              <a:rPr lang="zh-CN" altLang="zh-CN" sz="2400" b="1" dirty="0">
                <a:solidFill>
                  <a:srgbClr val="FF0000"/>
                </a:solidFill>
              </a:rPr>
              <a:t>无向图的多路划分问题</a:t>
            </a:r>
            <a:r>
              <a:rPr lang="zh-CN" altLang="zh-CN" sz="2400" b="1" dirty="0"/>
              <a:t>。</a:t>
            </a:r>
            <a:endParaRPr lang="en-US" altLang="zh-CN" sz="2400" b="1" dirty="0"/>
          </a:p>
          <a:p>
            <a:pPr marL="0" indent="0">
              <a:lnSpc>
                <a:spcPct val="150000"/>
              </a:lnSpc>
              <a:buClrTx/>
              <a:buNone/>
            </a:pPr>
            <a:r>
              <a:rPr lang="en-US" altLang="zh-CN" sz="2400" b="1" dirty="0"/>
              <a:t>       </a:t>
            </a:r>
            <a:r>
              <a:rPr lang="zh-CN" altLang="zh-CN" sz="2400" b="1" dirty="0"/>
              <a:t>将数据点看成是一个</a:t>
            </a:r>
            <a:r>
              <a:rPr lang="zh-CN" altLang="zh-CN" sz="2400" b="1" dirty="0">
                <a:solidFill>
                  <a:srgbClr val="FF0000"/>
                </a:solidFill>
              </a:rPr>
              <a:t>无向图</a:t>
            </a:r>
            <a:r>
              <a:rPr lang="zh-CN" altLang="zh-CN" sz="2400" b="1" dirty="0"/>
              <a:t>，</a:t>
            </a:r>
            <a:r>
              <a:rPr lang="en-US" altLang="zh-CN" sz="2400" b="1" dirty="0"/>
              <a:t>D</a:t>
            </a:r>
            <a:r>
              <a:rPr lang="zh-CN" altLang="zh-CN" sz="2400" b="1" dirty="0"/>
              <a:t>表示待聚类数据点间的</a:t>
            </a:r>
            <a:r>
              <a:rPr lang="zh-CN" altLang="zh-CN" sz="2400" b="1" dirty="0">
                <a:solidFill>
                  <a:srgbClr val="FF0000"/>
                </a:solidFill>
              </a:rPr>
              <a:t>相</a:t>
            </a:r>
            <a:r>
              <a:rPr lang="zh-CN" altLang="en-US" sz="2400" b="1" dirty="0">
                <a:solidFill>
                  <a:srgbClr val="FF0000"/>
                </a:solidFill>
              </a:rPr>
              <a:t>异</a:t>
            </a:r>
            <a:r>
              <a:rPr lang="zh-CN" altLang="zh-CN" sz="2400" b="1" dirty="0">
                <a:solidFill>
                  <a:srgbClr val="FF0000"/>
                </a:solidFill>
              </a:rPr>
              <a:t>度矩阵</a:t>
            </a:r>
            <a:r>
              <a:rPr lang="zh-CN" altLang="zh-CN" sz="2400" b="1" dirty="0"/>
              <a:t>，</a:t>
            </a:r>
            <a:r>
              <a:rPr lang="en-US" altLang="zh-CN" sz="2400" b="1" dirty="0"/>
              <a:t>W</a:t>
            </a:r>
            <a:r>
              <a:rPr lang="zh-CN" altLang="zh-CN" sz="2400" b="1" dirty="0"/>
              <a:t>看作是该无向图的</a:t>
            </a:r>
            <a:r>
              <a:rPr lang="zh-CN" altLang="zh-CN" sz="2400" b="1" dirty="0">
                <a:solidFill>
                  <a:srgbClr val="FF0000"/>
                </a:solidFill>
              </a:rPr>
              <a:t>邻接矩阵</a:t>
            </a:r>
            <a:r>
              <a:rPr lang="zh-CN" altLang="zh-CN" sz="2400" b="1" dirty="0"/>
              <a:t>，它包含了聚类所需的所有信息。然后定义一个</a:t>
            </a:r>
            <a:r>
              <a:rPr lang="zh-CN" altLang="zh-CN" sz="2400" b="1" dirty="0">
                <a:solidFill>
                  <a:srgbClr val="FF0000"/>
                </a:solidFill>
              </a:rPr>
              <a:t>划分准则</a:t>
            </a:r>
            <a:r>
              <a:rPr lang="zh-CN" altLang="zh-CN" sz="2400" b="1" dirty="0"/>
              <a:t>，并且</a:t>
            </a:r>
            <a:r>
              <a:rPr lang="zh-CN" altLang="zh-CN" sz="2400" b="1" dirty="0">
                <a:solidFill>
                  <a:srgbClr val="FF0000"/>
                </a:solidFill>
              </a:rPr>
              <a:t>最优化</a:t>
            </a:r>
            <a:r>
              <a:rPr lang="zh-CN" altLang="zh-CN" sz="2400" b="1" dirty="0"/>
              <a:t>这一准则，使得同一类内的点具有较高的相似性，而不同类之间的点具有较低的相似性甚至完全不同。</a:t>
            </a:r>
            <a:endParaRPr lang="zh-CN" altLang="zh-CN" sz="2400" b="1" dirty="0"/>
          </a:p>
          <a:p>
            <a:pPr marL="0" indent="0">
              <a:lnSpc>
                <a:spcPct val="150000"/>
              </a:lnSpc>
              <a:buClrTx/>
              <a:buNone/>
            </a:pPr>
            <a:endParaRPr lang="zh-CN" altLang="en-US" sz="2400" b="1" dirty="0"/>
          </a:p>
        </p:txBody>
      </p:sp>
      <p:sp>
        <p:nvSpPr>
          <p:cNvPr id="4" name="矩形 3"/>
          <p:cNvSpPr/>
          <p:nvPr/>
        </p:nvSpPr>
        <p:spPr>
          <a:xfrm>
            <a:off x="683568" y="620688"/>
            <a:ext cx="2592288" cy="584775"/>
          </a:xfrm>
          <a:prstGeom prst="rect">
            <a:avLst/>
          </a:prstGeom>
        </p:spPr>
        <p:txBody>
          <a:bodyPr wrap="square">
            <a:spAutoFit/>
          </a:bodyPr>
          <a:lstStyle/>
          <a:p>
            <a:r>
              <a:rPr lang="zh-CN" altLang="en-US" sz="3200" b="1" dirty="0">
                <a:solidFill>
                  <a:schemeClr val="accent1">
                    <a:lumMod val="25000"/>
                  </a:schemeClr>
                </a:solidFill>
                <a:effectLst>
                  <a:outerShdw blurRad="38100" dist="38100" dir="2700000" algn="tl">
                    <a:srgbClr val="000000">
                      <a:alpha val="43137"/>
                    </a:srgbClr>
                  </a:outerShdw>
                </a:effectLst>
                <a:latin typeface="宋体" panose="02010600030101010101" pitchFamily="2" charset="-122"/>
              </a:rPr>
              <a:t>谱聚类描述</a:t>
            </a:r>
            <a:endParaRPr lang="zh-CN" altLang="en-US" sz="3200" dirty="0">
              <a:solidFill>
                <a:schemeClr val="accent1">
                  <a:lumMod val="25000"/>
                </a:schemeClr>
              </a:solidFill>
            </a:endParaRPr>
          </a:p>
        </p:txBody>
      </p:sp>
    </p:spTree>
  </p:cSld>
  <p:clrMapOvr>
    <a:masterClrMapping/>
  </p:clrMapOvr>
  <p:transition>
    <p:push/>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7.5.2 </a:t>
            </a:r>
            <a:r>
              <a:rPr lang="zh-CN" altLang="en-US" sz="3200" b="1" dirty="0">
                <a:effectLst>
                  <a:outerShdw blurRad="38100" dist="38100" dir="2700000" algn="tl">
                    <a:srgbClr val="000000">
                      <a:alpha val="43137"/>
                    </a:srgbClr>
                  </a:outerShdw>
                </a:effectLst>
                <a:latin typeface="宋体" panose="02010600030101010101" pitchFamily="2" charset="-122"/>
              </a:rPr>
              <a:t>谱聚类的步骤</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49155" name="内容占位符 2"/>
          <p:cNvSpPr>
            <a:spLocks noGrp="1"/>
          </p:cNvSpPr>
          <p:nvPr>
            <p:ph idx="1"/>
          </p:nvPr>
        </p:nvSpPr>
        <p:spPr>
          <a:xfrm>
            <a:off x="457200" y="1556792"/>
            <a:ext cx="8229600" cy="3886200"/>
          </a:xfrm>
        </p:spPr>
        <p:txBody>
          <a:bodyPr/>
          <a:lstStyle/>
          <a:p>
            <a:pPr marL="0" indent="0">
              <a:lnSpc>
                <a:spcPct val="150000"/>
              </a:lnSpc>
              <a:buClrTx/>
              <a:buNone/>
            </a:pPr>
            <a:r>
              <a:rPr lang="zh-CN" altLang="en-US" sz="2400" b="1" dirty="0">
                <a:latin typeface="+mn-ea"/>
                <a:ea typeface="+mn-ea"/>
              </a:rPr>
              <a:t>（</a:t>
            </a:r>
            <a:r>
              <a:rPr lang="en-US" altLang="zh-CN" sz="2400" b="1" dirty="0">
                <a:latin typeface="+mn-ea"/>
                <a:ea typeface="+mn-ea"/>
              </a:rPr>
              <a:t>1</a:t>
            </a:r>
            <a:r>
              <a:rPr lang="zh-CN" altLang="en-US" sz="2400" b="1" dirty="0">
                <a:latin typeface="+mn-ea"/>
              </a:rPr>
              <a:t>）</a:t>
            </a:r>
            <a:r>
              <a:rPr lang="zh-CN" altLang="en-US" sz="2400" b="1" dirty="0">
                <a:latin typeface="+mn-ea"/>
                <a:ea typeface="+mn-ea"/>
              </a:rPr>
              <a:t>构建表示对象集的</a:t>
            </a:r>
            <a:r>
              <a:rPr lang="zh-CN" altLang="en-US" sz="2400" b="1" dirty="0">
                <a:solidFill>
                  <a:srgbClr val="FF0000"/>
                </a:solidFill>
                <a:latin typeface="+mn-ea"/>
                <a:ea typeface="+mn-ea"/>
              </a:rPr>
              <a:t>相似度矩阵</a:t>
            </a:r>
            <a:r>
              <a:rPr lang="en-US" altLang="zh-CN" sz="2400" b="1" dirty="0">
                <a:latin typeface="+mn-ea"/>
                <a:ea typeface="+mn-ea"/>
              </a:rPr>
              <a:t>W</a:t>
            </a:r>
            <a:endParaRPr lang="zh-CN" altLang="en-US" sz="2400" b="1" dirty="0">
              <a:latin typeface="+mn-ea"/>
              <a:ea typeface="+mn-ea"/>
            </a:endParaRPr>
          </a:p>
          <a:p>
            <a:pPr marL="0" indent="0">
              <a:lnSpc>
                <a:spcPct val="150000"/>
              </a:lnSpc>
              <a:buClrTx/>
              <a:buNone/>
            </a:pPr>
            <a:r>
              <a:rPr lang="zh-CN" altLang="en-US" sz="2400" b="1" dirty="0">
                <a:latin typeface="+mn-ea"/>
                <a:ea typeface="+mn-ea"/>
              </a:rPr>
              <a:t>（</a:t>
            </a:r>
            <a:r>
              <a:rPr lang="en-US" altLang="zh-CN" sz="2400" b="1" dirty="0">
                <a:latin typeface="+mn-ea"/>
                <a:ea typeface="+mn-ea"/>
              </a:rPr>
              <a:t>2</a:t>
            </a:r>
            <a:r>
              <a:rPr lang="zh-CN" altLang="en-US" sz="2400" b="1" dirty="0">
                <a:latin typeface="+mn-ea"/>
                <a:ea typeface="+mn-ea"/>
              </a:rPr>
              <a:t>）通过计算相似度矩阵或拉普拉斯矩阵的前</a:t>
            </a:r>
            <a:r>
              <a:rPr lang="en-US" altLang="zh-CN" sz="2400" b="1" dirty="0">
                <a:latin typeface="+mn-ea"/>
                <a:ea typeface="+mn-ea"/>
              </a:rPr>
              <a:t>k</a:t>
            </a:r>
            <a:r>
              <a:rPr lang="zh-CN" altLang="en-US" sz="2400" b="1" dirty="0">
                <a:latin typeface="+mn-ea"/>
                <a:ea typeface="+mn-ea"/>
              </a:rPr>
              <a:t>个特征值与特征向量，</a:t>
            </a:r>
            <a:r>
              <a:rPr lang="zh-CN" altLang="en-US" sz="2400" b="1" dirty="0">
                <a:solidFill>
                  <a:srgbClr val="FF0000"/>
                </a:solidFill>
                <a:latin typeface="+mn-ea"/>
                <a:ea typeface="+mn-ea"/>
              </a:rPr>
              <a:t>构建特征向量空间</a:t>
            </a:r>
            <a:endParaRPr lang="zh-CN" altLang="en-US" sz="2400" b="1" dirty="0">
              <a:solidFill>
                <a:srgbClr val="FF0000"/>
              </a:solidFill>
              <a:latin typeface="+mn-ea"/>
              <a:ea typeface="+mn-ea"/>
            </a:endParaRPr>
          </a:p>
          <a:p>
            <a:pPr marL="0" indent="0">
              <a:lnSpc>
                <a:spcPct val="150000"/>
              </a:lnSpc>
              <a:buClrTx/>
              <a:buNone/>
            </a:pPr>
            <a:r>
              <a:rPr lang="zh-CN" altLang="en-US" sz="2400" b="1" dirty="0">
                <a:latin typeface="+mn-ea"/>
                <a:ea typeface="+mn-ea"/>
              </a:rPr>
              <a:t>（</a:t>
            </a:r>
            <a:r>
              <a:rPr lang="en-US" altLang="zh-CN" sz="2400" b="1" dirty="0">
                <a:latin typeface="+mn-ea"/>
                <a:ea typeface="+mn-ea"/>
              </a:rPr>
              <a:t>3</a:t>
            </a:r>
            <a:r>
              <a:rPr lang="zh-CN" altLang="en-US" sz="2400" b="1" dirty="0">
                <a:latin typeface="+mn-ea"/>
              </a:rPr>
              <a:t>）</a:t>
            </a:r>
            <a:r>
              <a:rPr lang="zh-CN" altLang="en-US" sz="2400" b="1" dirty="0">
                <a:latin typeface="+mn-ea"/>
                <a:ea typeface="+mn-ea"/>
              </a:rPr>
              <a:t>利用</a:t>
            </a:r>
            <a:r>
              <a:rPr lang="en-US" altLang="zh-CN" sz="2400" b="1" dirty="0">
                <a:latin typeface="+mn-ea"/>
                <a:ea typeface="+mn-ea"/>
              </a:rPr>
              <a:t>K-means</a:t>
            </a:r>
            <a:r>
              <a:rPr lang="zh-CN" altLang="en-US" sz="2400" b="1" dirty="0">
                <a:latin typeface="+mn-ea"/>
                <a:ea typeface="+mn-ea"/>
              </a:rPr>
              <a:t>或其它经典聚类算法对特征向量空间中的特征向量进行</a:t>
            </a:r>
            <a:r>
              <a:rPr lang="zh-CN" altLang="en-US" sz="2400" b="1" dirty="0">
                <a:solidFill>
                  <a:srgbClr val="FF0000"/>
                </a:solidFill>
                <a:latin typeface="+mn-ea"/>
                <a:ea typeface="+mn-ea"/>
              </a:rPr>
              <a:t>聚类</a:t>
            </a:r>
            <a:endParaRPr lang="zh-CN" altLang="en-US" sz="2400" b="1" dirty="0">
              <a:solidFill>
                <a:srgbClr val="FF0000"/>
              </a:solidFill>
              <a:latin typeface="+mn-ea"/>
              <a:ea typeface="+mn-ea"/>
            </a:endParaRPr>
          </a:p>
          <a:p>
            <a:pPr marL="0" indent="0">
              <a:lnSpc>
                <a:spcPct val="150000"/>
              </a:lnSpc>
              <a:buClrTx/>
              <a:buNone/>
            </a:pPr>
            <a:endParaRPr lang="zh-CN" altLang="en-US" sz="2400" b="1" dirty="0"/>
          </a:p>
        </p:txBody>
      </p:sp>
    </p:spTree>
  </p:cSld>
  <p:clrMapOvr>
    <a:masterClrMapping/>
  </p:clrMapOvr>
  <p:transition>
    <p:push/>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2156" y="692696"/>
            <a:ext cx="8229600" cy="1371600"/>
          </a:xfrm>
        </p:spPr>
        <p:txBody>
          <a:bodyPr/>
          <a:lstStyle/>
          <a:p>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算法：谱聚类，一种基于图论的聚类算法。</a:t>
            </a:r>
            <a:b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b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输入：</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n</a:t>
            </a: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个数据点集合</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{x</a:t>
            </a:r>
            <a:r>
              <a:rPr lang="en-US" altLang="zh-CN" sz="2000" b="1" baseline="-25000"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1</a:t>
            </a: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x</a:t>
            </a:r>
            <a:r>
              <a:rPr lang="en-US" altLang="zh-CN" sz="2000" b="1" baseline="-25000"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2</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a:t>
            </a:r>
            <a:r>
              <a:rPr lang="en-US" altLang="zh-CN" sz="2000" b="1" dirty="0" err="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x</a:t>
            </a:r>
            <a:r>
              <a:rPr lang="en-US" altLang="zh-CN" sz="2000" b="1" baseline="-25000" dirty="0" err="1">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n</a:t>
            </a:r>
            <a:r>
              <a:rPr lang="en-US"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a:t>
            </a:r>
            <a:b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br>
            <a:r>
              <a:rPr lang="zh-CN" altLang="zh-CN" sz="2000" b="1" dirty="0">
                <a:effectLst>
                  <a:outerShdw blurRad="38100" dist="38100" dir="2700000" algn="tl">
                    <a:srgbClr val="000000">
                      <a:alpha val="43137"/>
                    </a:srgbClr>
                  </a:outerShdw>
                </a:effectLst>
                <a:latin typeface="幼圆" panose="02010509060101010101" pitchFamily="49" charset="-122"/>
                <a:ea typeface="幼圆" panose="02010509060101010101" pitchFamily="49" charset="-122"/>
              </a:rPr>
              <a:t>输出：数据点集的划分</a:t>
            </a:r>
            <a:br>
              <a:rPr lang="zh-CN" altLang="zh-CN" sz="2000" b="1" dirty="0"/>
            </a:br>
            <a:endParaRPr lang="zh-CN" altLang="en-US" sz="2000" b="1"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83978" y="1844824"/>
                <a:ext cx="8229600" cy="3886200"/>
              </a:xfrm>
            </p:spPr>
            <p:txBody>
              <a:bodyPr/>
              <a:lstStyle/>
              <a:p>
                <a:pPr marL="0" indent="0">
                  <a:spcBef>
                    <a:spcPts val="600"/>
                  </a:spcBef>
                  <a:buClrTx/>
                  <a:buNone/>
                </a:pPr>
                <a:r>
                  <a:rPr lang="zh-CN" altLang="zh-CN" sz="2000" b="1" dirty="0">
                    <a:solidFill>
                      <a:schemeClr val="accent5">
                        <a:lumMod val="25000"/>
                      </a:schemeClr>
                    </a:solidFill>
                  </a:rPr>
                  <a:t>方法：</a:t>
                </a:r>
                <a:endParaRPr lang="zh-CN" altLang="zh-CN" sz="2000" b="1" dirty="0">
                  <a:solidFill>
                    <a:schemeClr val="accent5">
                      <a:lumMod val="25000"/>
                    </a:schemeClr>
                  </a:solidFill>
                </a:endParaRPr>
              </a:p>
              <a:p>
                <a:pPr marL="0" lvl="0" indent="0">
                  <a:spcBef>
                    <a:spcPts val="600"/>
                  </a:spcBef>
                  <a:buClrTx/>
                  <a:buNone/>
                </a:pPr>
                <a:r>
                  <a:rPr lang="en-US" altLang="zh-CN" sz="2000" b="1" dirty="0">
                    <a:solidFill>
                      <a:schemeClr val="accent5">
                        <a:lumMod val="25000"/>
                      </a:schemeClr>
                    </a:solidFill>
                  </a:rPr>
                  <a:t>(1)</a:t>
                </a:r>
                <a:r>
                  <a:rPr lang="zh-CN" altLang="zh-CN" sz="2000" b="1" dirty="0">
                    <a:solidFill>
                      <a:schemeClr val="accent5">
                        <a:lumMod val="25000"/>
                      </a:schemeClr>
                    </a:solidFill>
                  </a:rPr>
                  <a:t>选取数据构造一个</a:t>
                </a:r>
                <a:r>
                  <a:rPr lang="en-US" altLang="zh-CN" sz="2000" b="1" dirty="0">
                    <a:solidFill>
                      <a:schemeClr val="accent5">
                        <a:lumMod val="25000"/>
                      </a:schemeClr>
                    </a:solidFill>
                  </a:rPr>
                  <a:t> Graph </a:t>
                </a:r>
                <a:r>
                  <a:rPr lang="zh-CN" altLang="zh-CN" sz="2000" b="1" dirty="0">
                    <a:solidFill>
                      <a:schemeClr val="accent5">
                        <a:lumMod val="25000"/>
                      </a:schemeClr>
                    </a:solidFill>
                  </a:rPr>
                  <a:t>，</a:t>
                </a:r>
                <a:r>
                  <a:rPr lang="en-US" altLang="zh-CN" sz="2000" b="1" dirty="0">
                    <a:solidFill>
                      <a:schemeClr val="accent5">
                        <a:lumMod val="25000"/>
                      </a:schemeClr>
                    </a:solidFill>
                  </a:rPr>
                  <a:t>Graph </a:t>
                </a:r>
                <a:r>
                  <a:rPr lang="zh-CN" altLang="zh-CN" sz="2000" b="1" dirty="0">
                    <a:solidFill>
                      <a:schemeClr val="accent5">
                        <a:lumMod val="25000"/>
                      </a:schemeClr>
                    </a:solidFill>
                  </a:rPr>
                  <a:t>的每一节点对应一个数据点，将相似点连接，使用边的权重表示数据之间相似度；</a:t>
                </a:r>
                <a:endParaRPr lang="zh-CN" altLang="zh-CN" sz="2000" b="1" dirty="0">
                  <a:solidFill>
                    <a:schemeClr val="accent5">
                      <a:lumMod val="25000"/>
                    </a:schemeClr>
                  </a:solidFill>
                </a:endParaRPr>
              </a:p>
              <a:p>
                <a:pPr marL="0" lvl="0" indent="0">
                  <a:spcBef>
                    <a:spcPts val="600"/>
                  </a:spcBef>
                  <a:buClrTx/>
                  <a:buNone/>
                </a:pPr>
                <a:r>
                  <a:rPr lang="en-US" altLang="zh-CN" sz="2000" b="1" dirty="0">
                    <a:solidFill>
                      <a:schemeClr val="accent5">
                        <a:lumMod val="25000"/>
                      </a:schemeClr>
                    </a:solidFill>
                  </a:rPr>
                  <a:t>(2)</a:t>
                </a:r>
                <a:r>
                  <a:rPr lang="zh-CN" altLang="zh-CN" sz="2000" b="1" dirty="0">
                    <a:solidFill>
                      <a:schemeClr val="accent5">
                        <a:lumMod val="25000"/>
                      </a:schemeClr>
                    </a:solidFill>
                  </a:rPr>
                  <a:t>将</a:t>
                </a:r>
                <a:r>
                  <a:rPr lang="en-US" altLang="zh-CN" sz="2000" b="1" dirty="0">
                    <a:solidFill>
                      <a:schemeClr val="accent5">
                        <a:lumMod val="25000"/>
                      </a:schemeClr>
                    </a:solidFill>
                  </a:rPr>
                  <a:t> Graph </a:t>
                </a:r>
                <a:r>
                  <a:rPr lang="zh-CN" altLang="zh-CN" sz="2000" b="1" dirty="0">
                    <a:solidFill>
                      <a:schemeClr val="accent5">
                        <a:lumMod val="25000"/>
                      </a:schemeClr>
                    </a:solidFill>
                  </a:rPr>
                  <a:t>用邻接矩阵的形式表示，记为</a:t>
                </a:r>
                <a:r>
                  <a:rPr lang="en-US" altLang="zh-CN" sz="2000" b="1" dirty="0">
                    <a:solidFill>
                      <a:schemeClr val="accent5">
                        <a:lumMod val="25000"/>
                      </a:schemeClr>
                    </a:solidFill>
                  </a:rPr>
                  <a:t> W </a:t>
                </a:r>
                <a:r>
                  <a:rPr lang="zh-CN" altLang="zh-CN" sz="2000" b="1" dirty="0">
                    <a:solidFill>
                      <a:schemeClr val="accent5">
                        <a:lumMod val="25000"/>
                      </a:schemeClr>
                    </a:solidFill>
                  </a:rPr>
                  <a:t>；</a:t>
                </a:r>
                <a:endParaRPr lang="zh-CN" altLang="zh-CN" sz="2000" b="1" dirty="0">
                  <a:solidFill>
                    <a:schemeClr val="accent5">
                      <a:lumMod val="25000"/>
                    </a:schemeClr>
                  </a:solidFill>
                </a:endParaRPr>
              </a:p>
              <a:p>
                <a:pPr marL="0" lvl="0" indent="0">
                  <a:spcBef>
                    <a:spcPts val="600"/>
                  </a:spcBef>
                  <a:buClrTx/>
                  <a:buNone/>
                </a:pPr>
                <a:r>
                  <a:rPr lang="en-US" altLang="zh-CN" sz="2000" b="1" dirty="0">
                    <a:solidFill>
                      <a:schemeClr val="accent5">
                        <a:lumMod val="25000"/>
                      </a:schemeClr>
                    </a:solidFill>
                  </a:rPr>
                  <a:t>(3)</a:t>
                </a:r>
                <a:r>
                  <a:rPr lang="zh-CN" altLang="zh-CN" sz="2000" b="1" dirty="0">
                    <a:solidFill>
                      <a:schemeClr val="accent5">
                        <a:lumMod val="25000"/>
                      </a:schemeClr>
                    </a:solidFill>
                  </a:rPr>
                  <a:t>将</a:t>
                </a:r>
                <a:r>
                  <a:rPr lang="en-US" altLang="zh-CN" sz="2000" b="1" dirty="0">
                    <a:solidFill>
                      <a:schemeClr val="accent5">
                        <a:lumMod val="25000"/>
                      </a:schemeClr>
                    </a:solidFill>
                  </a:rPr>
                  <a:t> W </a:t>
                </a:r>
                <a:r>
                  <a:rPr lang="zh-CN" altLang="zh-CN" sz="2000" b="1" dirty="0">
                    <a:solidFill>
                      <a:schemeClr val="accent5">
                        <a:lumMod val="25000"/>
                      </a:schemeClr>
                    </a:solidFill>
                  </a:rPr>
                  <a:t>每一列元素相加，得到</a:t>
                </a:r>
                <a:r>
                  <a:rPr lang="en-US" altLang="zh-CN" sz="2000" b="1" dirty="0">
                    <a:solidFill>
                      <a:schemeClr val="accent5">
                        <a:lumMod val="25000"/>
                      </a:schemeClr>
                    </a:solidFill>
                  </a:rPr>
                  <a:t> N </a:t>
                </a:r>
                <a:r>
                  <a:rPr lang="zh-CN" altLang="zh-CN" sz="2000" b="1" dirty="0">
                    <a:solidFill>
                      <a:schemeClr val="accent5">
                        <a:lumMod val="25000"/>
                      </a:schemeClr>
                    </a:solidFill>
                  </a:rPr>
                  <a:t>个数，将其放在对角线上（其他地方都是零），组成一个</a:t>
                </a:r>
                <a:r>
                  <a:rPr lang="en-US" altLang="zh-CN" sz="2000" b="1" dirty="0">
                    <a:solidFill>
                      <a:schemeClr val="accent5">
                        <a:lumMod val="25000"/>
                      </a:schemeClr>
                    </a:solidFill>
                  </a:rPr>
                  <a:t> N * N</a:t>
                </a:r>
                <a:r>
                  <a:rPr lang="zh-CN" altLang="zh-CN" sz="2000" b="1" dirty="0">
                    <a:solidFill>
                      <a:schemeClr val="accent5">
                        <a:lumMod val="25000"/>
                      </a:schemeClr>
                    </a:solidFill>
                  </a:rPr>
                  <a:t>的矩阵，记为</a:t>
                </a:r>
                <a:r>
                  <a:rPr lang="en-US" altLang="zh-CN" sz="2000" b="1" dirty="0">
                    <a:solidFill>
                      <a:schemeClr val="accent5">
                        <a:lumMod val="25000"/>
                      </a:schemeClr>
                    </a:solidFill>
                  </a:rPr>
                  <a:t> D </a:t>
                </a:r>
                <a:r>
                  <a:rPr lang="zh-CN" altLang="zh-CN" sz="2000" b="1" dirty="0">
                    <a:solidFill>
                      <a:schemeClr val="accent5">
                        <a:lumMod val="25000"/>
                      </a:schemeClr>
                    </a:solidFill>
                  </a:rPr>
                  <a:t>，令</a:t>
                </a:r>
                <a:r>
                  <a:rPr lang="en-US" altLang="zh-CN" sz="2000" b="1" dirty="0">
                    <a:solidFill>
                      <a:schemeClr val="accent5">
                        <a:lumMod val="25000"/>
                      </a:schemeClr>
                    </a:solidFill>
                  </a:rPr>
                  <a:t> L = D-W </a:t>
                </a:r>
                <a:r>
                  <a:rPr lang="zh-CN" altLang="zh-CN" sz="2000" b="1" dirty="0">
                    <a:solidFill>
                      <a:schemeClr val="accent5">
                        <a:lumMod val="25000"/>
                      </a:schemeClr>
                    </a:solidFill>
                  </a:rPr>
                  <a:t>；</a:t>
                </a:r>
                <a:endParaRPr lang="zh-CN" altLang="zh-CN" sz="2000" b="1" dirty="0">
                  <a:solidFill>
                    <a:schemeClr val="accent5">
                      <a:lumMod val="25000"/>
                    </a:schemeClr>
                  </a:solidFill>
                </a:endParaRPr>
              </a:p>
              <a:p>
                <a:pPr marL="0" lvl="0" indent="0">
                  <a:spcBef>
                    <a:spcPts val="600"/>
                  </a:spcBef>
                  <a:buClrTx/>
                  <a:buNone/>
                </a:pPr>
                <a:r>
                  <a:rPr lang="en-US" altLang="zh-CN" sz="2000" b="1" dirty="0">
                    <a:solidFill>
                      <a:schemeClr val="accent5">
                        <a:lumMod val="25000"/>
                      </a:schemeClr>
                    </a:solidFill>
                  </a:rPr>
                  <a:t>(4)</a:t>
                </a:r>
                <a:r>
                  <a:rPr lang="zh-CN" altLang="zh-CN" sz="2000" b="1" dirty="0">
                    <a:solidFill>
                      <a:schemeClr val="accent5">
                        <a:lumMod val="25000"/>
                      </a:schemeClr>
                    </a:solidFill>
                  </a:rPr>
                  <a:t>计算</a:t>
                </a:r>
                <a:r>
                  <a:rPr lang="en-US" altLang="zh-CN" sz="2000" b="1" dirty="0">
                    <a:solidFill>
                      <a:schemeClr val="accent5">
                        <a:lumMod val="25000"/>
                      </a:schemeClr>
                    </a:solidFill>
                  </a:rPr>
                  <a:t> L </a:t>
                </a:r>
                <a:r>
                  <a:rPr lang="zh-CN" altLang="zh-CN" sz="2000" b="1" dirty="0">
                    <a:solidFill>
                      <a:schemeClr val="accent5">
                        <a:lumMod val="25000"/>
                      </a:schemeClr>
                    </a:solidFill>
                  </a:rPr>
                  <a:t>的前</a:t>
                </a:r>
                <a:r>
                  <a:rPr lang="en-US" altLang="zh-CN" sz="2000" b="1" dirty="0">
                    <a:solidFill>
                      <a:schemeClr val="accent5">
                        <a:lumMod val="25000"/>
                      </a:schemeClr>
                    </a:solidFill>
                  </a:rPr>
                  <a:t> k </a:t>
                </a:r>
                <a:r>
                  <a:rPr lang="zh-CN" altLang="zh-CN" sz="2000" b="1" dirty="0">
                    <a:solidFill>
                      <a:schemeClr val="accent5">
                        <a:lumMod val="25000"/>
                      </a:schemeClr>
                    </a:solidFill>
                  </a:rPr>
                  <a:t>个特征值 </a:t>
                </a:r>
                <a14:m>
                  <m:oMath xmlns:m="http://schemas.openxmlformats.org/officeDocument/2006/math">
                    <m:d>
                      <m:dPr>
                        <m:begChr m:val="{"/>
                        <m:endChr m:val=""/>
                        <m:ctrlPr>
                          <a:rPr lang="zh-CN" altLang="zh-CN" sz="2000" b="1" i="1">
                            <a:solidFill>
                              <a:schemeClr val="accent5">
                                <a:lumMod val="25000"/>
                              </a:schemeClr>
                            </a:solidFill>
                            <a:latin typeface="Cambria Math" panose="02040503050406030204" pitchFamily="18" charset="0"/>
                          </a:rPr>
                        </m:ctrlPr>
                      </m:dPr>
                      <m:e>
                        <m:r>
                          <a:rPr lang="en-US" altLang="zh-CN" sz="2000" b="1" i="1" smtClean="0">
                            <a:solidFill>
                              <a:schemeClr val="accent5">
                                <a:lumMod val="25000"/>
                              </a:schemeClr>
                            </a:solidFill>
                            <a:latin typeface="Cambria Math" panose="02040503050406030204"/>
                          </a:rPr>
                          <m:t>𝝀</m:t>
                        </m:r>
                      </m:e>
                    </m:d>
                    <m:sSubSup>
                      <m:sSubSupPr>
                        <m:ctrlPr>
                          <a:rPr lang="zh-CN" altLang="zh-CN" sz="2000" b="1" i="1">
                            <a:solidFill>
                              <a:schemeClr val="accent5">
                                <a:lumMod val="25000"/>
                              </a:schemeClr>
                            </a:solidFill>
                            <a:latin typeface="Cambria Math" panose="02040503050406030204" pitchFamily="18" charset="0"/>
                          </a:rPr>
                        </m:ctrlPr>
                      </m:sSubSupPr>
                      <m:e>
                        <m:r>
                          <a:rPr lang="en-US" altLang="zh-CN" sz="2000" b="1" i="1" smtClean="0">
                            <a:solidFill>
                              <a:schemeClr val="accent5">
                                <a:lumMod val="25000"/>
                              </a:schemeClr>
                            </a:solidFill>
                            <a:latin typeface="Cambria Math" panose="02040503050406030204"/>
                          </a:rPr>
                          <m:t>}</m:t>
                        </m:r>
                      </m:e>
                      <m:sub>
                        <m:r>
                          <a:rPr lang="en-US" altLang="zh-CN" sz="2000" b="1" i="1" smtClean="0">
                            <a:solidFill>
                              <a:schemeClr val="accent5">
                                <a:lumMod val="25000"/>
                              </a:schemeClr>
                            </a:solidFill>
                            <a:latin typeface="Cambria Math" panose="02040503050406030204"/>
                          </a:rPr>
                          <m:t>𝒊</m:t>
                        </m:r>
                        <m:r>
                          <a:rPr lang="en-US" altLang="zh-CN" sz="2000" b="1" i="1" smtClean="0">
                            <a:solidFill>
                              <a:schemeClr val="accent5">
                                <a:lumMod val="25000"/>
                              </a:schemeClr>
                            </a:solidFill>
                            <a:latin typeface="Cambria Math" panose="02040503050406030204"/>
                          </a:rPr>
                          <m:t>=</m:t>
                        </m:r>
                        <m:r>
                          <a:rPr lang="en-US" altLang="zh-CN" sz="2000" b="1" i="1" smtClean="0">
                            <a:solidFill>
                              <a:schemeClr val="accent5">
                                <a:lumMod val="25000"/>
                              </a:schemeClr>
                            </a:solidFill>
                            <a:latin typeface="Cambria Math" panose="02040503050406030204"/>
                          </a:rPr>
                          <m:t>𝟏</m:t>
                        </m:r>
                      </m:sub>
                      <m:sup>
                        <m:r>
                          <a:rPr lang="en-US" altLang="zh-CN" sz="2000" b="1" i="1" smtClean="0">
                            <a:solidFill>
                              <a:schemeClr val="accent5">
                                <a:lumMod val="25000"/>
                              </a:schemeClr>
                            </a:solidFill>
                            <a:latin typeface="Cambria Math" panose="02040503050406030204"/>
                          </a:rPr>
                          <m:t>𝒌</m:t>
                        </m:r>
                      </m:sup>
                    </m:sSubSup>
                  </m:oMath>
                </a14:m>
                <a:r>
                  <a:rPr lang="zh-CN" altLang="zh-CN" sz="2000" b="1" dirty="0">
                    <a:solidFill>
                      <a:schemeClr val="accent5">
                        <a:lumMod val="25000"/>
                      </a:schemeClr>
                    </a:solidFill>
                  </a:rPr>
                  <a:t>及对应的特征向量</a:t>
                </a:r>
                <a14:m>
                  <m:oMath xmlns:m="http://schemas.openxmlformats.org/officeDocument/2006/math">
                    <m:d>
                      <m:dPr>
                        <m:begChr m:val="{"/>
                        <m:endChr m:val=""/>
                        <m:ctrlPr>
                          <a:rPr lang="zh-CN" altLang="zh-CN" sz="2000" b="1" i="1">
                            <a:solidFill>
                              <a:schemeClr val="accent5">
                                <a:lumMod val="25000"/>
                              </a:schemeClr>
                            </a:solidFill>
                            <a:latin typeface="Cambria Math" panose="02040503050406030204" pitchFamily="18" charset="0"/>
                          </a:rPr>
                        </m:ctrlPr>
                      </m:dPr>
                      <m:e>
                        <m:r>
                          <a:rPr lang="en-US" altLang="zh-CN" sz="2000" b="1" i="1" smtClean="0">
                            <a:solidFill>
                              <a:schemeClr val="accent5">
                                <a:lumMod val="25000"/>
                              </a:schemeClr>
                            </a:solidFill>
                            <a:latin typeface="Cambria Math" panose="02040503050406030204"/>
                          </a:rPr>
                          <m:t>𝒗</m:t>
                        </m:r>
                      </m:e>
                    </m:d>
                    <m:sSubSup>
                      <m:sSubSupPr>
                        <m:ctrlPr>
                          <a:rPr lang="zh-CN" altLang="zh-CN" sz="2000" b="1" i="1">
                            <a:solidFill>
                              <a:schemeClr val="accent5">
                                <a:lumMod val="25000"/>
                              </a:schemeClr>
                            </a:solidFill>
                            <a:latin typeface="Cambria Math" panose="02040503050406030204" pitchFamily="18" charset="0"/>
                          </a:rPr>
                        </m:ctrlPr>
                      </m:sSubSupPr>
                      <m:e>
                        <m:r>
                          <a:rPr lang="en-US" altLang="zh-CN" sz="2000" b="1" i="1" smtClean="0">
                            <a:solidFill>
                              <a:schemeClr val="accent5">
                                <a:lumMod val="25000"/>
                              </a:schemeClr>
                            </a:solidFill>
                            <a:latin typeface="Cambria Math" panose="02040503050406030204"/>
                          </a:rPr>
                          <m:t>}</m:t>
                        </m:r>
                      </m:e>
                      <m:sub>
                        <m:r>
                          <a:rPr lang="en-US" altLang="zh-CN" sz="2000" b="1" i="1" smtClean="0">
                            <a:solidFill>
                              <a:schemeClr val="accent5">
                                <a:lumMod val="25000"/>
                              </a:schemeClr>
                            </a:solidFill>
                            <a:latin typeface="Cambria Math" panose="02040503050406030204"/>
                          </a:rPr>
                          <m:t>𝒊</m:t>
                        </m:r>
                        <m:r>
                          <a:rPr lang="en-US" altLang="zh-CN" sz="2000" b="1" i="1" smtClean="0">
                            <a:solidFill>
                              <a:schemeClr val="accent5">
                                <a:lumMod val="25000"/>
                              </a:schemeClr>
                            </a:solidFill>
                            <a:latin typeface="Cambria Math" panose="02040503050406030204"/>
                          </a:rPr>
                          <m:t>=</m:t>
                        </m:r>
                        <m:r>
                          <a:rPr lang="en-US" altLang="zh-CN" sz="2000" b="1" i="1" smtClean="0">
                            <a:solidFill>
                              <a:schemeClr val="accent5">
                                <a:lumMod val="25000"/>
                              </a:schemeClr>
                            </a:solidFill>
                            <a:latin typeface="Cambria Math" panose="02040503050406030204"/>
                          </a:rPr>
                          <m:t>𝟏</m:t>
                        </m:r>
                      </m:sub>
                      <m:sup>
                        <m:r>
                          <a:rPr lang="en-US" altLang="zh-CN" sz="2000" b="1" i="1" smtClean="0">
                            <a:solidFill>
                              <a:schemeClr val="accent5">
                                <a:lumMod val="25000"/>
                              </a:schemeClr>
                            </a:solidFill>
                            <a:latin typeface="Cambria Math" panose="02040503050406030204"/>
                          </a:rPr>
                          <m:t>𝒌</m:t>
                        </m:r>
                      </m:sup>
                    </m:sSubSup>
                  </m:oMath>
                </a14:m>
                <a:r>
                  <a:rPr lang="zh-CN" altLang="zh-CN" sz="2000" b="1" dirty="0">
                    <a:solidFill>
                      <a:schemeClr val="accent5">
                        <a:lumMod val="25000"/>
                      </a:schemeClr>
                    </a:solidFill>
                  </a:rPr>
                  <a:t>；</a:t>
                </a:r>
                <a:endParaRPr lang="zh-CN" altLang="zh-CN" sz="2000" b="1" dirty="0">
                  <a:solidFill>
                    <a:schemeClr val="accent5">
                      <a:lumMod val="25000"/>
                    </a:schemeClr>
                  </a:solidFill>
                </a:endParaRPr>
              </a:p>
              <a:p>
                <a:pPr marL="0" lvl="0" indent="0">
                  <a:spcBef>
                    <a:spcPts val="600"/>
                  </a:spcBef>
                  <a:buClrTx/>
                  <a:buNone/>
                </a:pPr>
                <a:r>
                  <a:rPr lang="en-US" altLang="zh-CN" sz="2000" b="1" dirty="0">
                    <a:solidFill>
                      <a:schemeClr val="accent5">
                        <a:lumMod val="25000"/>
                      </a:schemeClr>
                    </a:solidFill>
                  </a:rPr>
                  <a:t>(5)</a:t>
                </a:r>
                <a:r>
                  <a:rPr lang="zh-CN" altLang="zh-CN" sz="2000" b="1" dirty="0">
                    <a:solidFill>
                      <a:schemeClr val="accent5">
                        <a:lumMod val="25000"/>
                      </a:schemeClr>
                    </a:solidFill>
                  </a:rPr>
                  <a:t>将这</a:t>
                </a:r>
                <a:r>
                  <a:rPr lang="en-US" altLang="zh-CN" sz="2000" b="1" dirty="0">
                    <a:solidFill>
                      <a:schemeClr val="accent5">
                        <a:lumMod val="25000"/>
                      </a:schemeClr>
                    </a:solidFill>
                  </a:rPr>
                  <a:t> k </a:t>
                </a:r>
                <a:r>
                  <a:rPr lang="zh-CN" altLang="zh-CN" sz="2000" b="1" dirty="0">
                    <a:solidFill>
                      <a:schemeClr val="accent5">
                        <a:lumMod val="25000"/>
                      </a:schemeClr>
                    </a:solidFill>
                  </a:rPr>
                  <a:t>个特征（列）向量排列，组成一个</a:t>
                </a:r>
                <a:r>
                  <a:rPr lang="en-US" altLang="zh-CN" sz="2000" b="1" dirty="0">
                    <a:solidFill>
                      <a:schemeClr val="accent5">
                        <a:lumMod val="25000"/>
                      </a:schemeClr>
                    </a:solidFill>
                  </a:rPr>
                  <a:t> N* k </a:t>
                </a:r>
                <a:r>
                  <a:rPr lang="zh-CN" altLang="zh-CN" sz="2000" b="1" dirty="0">
                    <a:solidFill>
                      <a:schemeClr val="accent5">
                        <a:lumMod val="25000"/>
                      </a:schemeClr>
                    </a:solidFill>
                  </a:rPr>
                  <a:t>矩阵，将其每一行看作</a:t>
                </a:r>
                <a:r>
                  <a:rPr lang="en-US" altLang="zh-CN" sz="2000" b="1" dirty="0">
                    <a:solidFill>
                      <a:schemeClr val="accent5">
                        <a:lumMod val="25000"/>
                      </a:schemeClr>
                    </a:solidFill>
                  </a:rPr>
                  <a:t> k </a:t>
                </a:r>
                <a:r>
                  <a:rPr lang="zh-CN" altLang="zh-CN" sz="2000" b="1" dirty="0">
                    <a:solidFill>
                      <a:schemeClr val="accent5">
                        <a:lumMod val="25000"/>
                      </a:schemeClr>
                    </a:solidFill>
                  </a:rPr>
                  <a:t>维空间中的一个向量，使用</a:t>
                </a:r>
                <a:r>
                  <a:rPr lang="en-US" altLang="zh-CN" sz="2000" b="1" dirty="0">
                    <a:solidFill>
                      <a:schemeClr val="accent5">
                        <a:lumMod val="25000"/>
                      </a:schemeClr>
                    </a:solidFill>
                  </a:rPr>
                  <a:t> K-means </a:t>
                </a:r>
                <a:r>
                  <a:rPr lang="zh-CN" altLang="zh-CN" sz="2000" b="1" dirty="0">
                    <a:solidFill>
                      <a:schemeClr val="accent5">
                        <a:lumMod val="25000"/>
                      </a:schemeClr>
                    </a:solidFill>
                  </a:rPr>
                  <a:t>算法进行聚类；</a:t>
                </a:r>
                <a:endParaRPr lang="zh-CN" altLang="zh-CN" sz="2000" b="1" dirty="0">
                  <a:solidFill>
                    <a:schemeClr val="accent5">
                      <a:lumMod val="25000"/>
                    </a:schemeClr>
                  </a:solidFill>
                </a:endParaRPr>
              </a:p>
              <a:p>
                <a:pPr marL="0" indent="0">
                  <a:spcBef>
                    <a:spcPts val="600"/>
                  </a:spcBef>
                  <a:buClrTx/>
                  <a:buNone/>
                </a:pPr>
                <a:r>
                  <a:rPr lang="en-US" altLang="zh-CN" sz="2000" b="1" dirty="0">
                    <a:solidFill>
                      <a:schemeClr val="accent5">
                        <a:lumMod val="25000"/>
                      </a:schemeClr>
                    </a:solidFill>
                  </a:rPr>
                  <a:t>(6) </a:t>
                </a:r>
                <a:r>
                  <a:rPr lang="zh-CN" altLang="zh-CN" sz="2000" b="1" dirty="0">
                    <a:solidFill>
                      <a:schemeClr val="accent5">
                        <a:lumMod val="25000"/>
                      </a:schemeClr>
                    </a:solidFill>
                  </a:rPr>
                  <a:t>聚类的结果中，每一行所属的类别就是原来</a:t>
                </a:r>
                <a:r>
                  <a:rPr lang="en-US" altLang="zh-CN" sz="2000" b="1" dirty="0">
                    <a:solidFill>
                      <a:schemeClr val="accent5">
                        <a:lumMod val="25000"/>
                      </a:schemeClr>
                    </a:solidFill>
                  </a:rPr>
                  <a:t> Graph </a:t>
                </a:r>
                <a:r>
                  <a:rPr lang="zh-CN" altLang="zh-CN" sz="2000" b="1" dirty="0">
                    <a:solidFill>
                      <a:schemeClr val="accent5">
                        <a:lumMod val="25000"/>
                      </a:schemeClr>
                    </a:solidFill>
                  </a:rPr>
                  <a:t>中的节点，亦即最初的</a:t>
                </a:r>
                <a:r>
                  <a:rPr lang="en-US" altLang="zh-CN" sz="2000" b="1" dirty="0">
                    <a:solidFill>
                      <a:schemeClr val="accent5">
                        <a:lumMod val="25000"/>
                      </a:schemeClr>
                    </a:solidFill>
                  </a:rPr>
                  <a:t>N </a:t>
                </a:r>
                <a:r>
                  <a:rPr lang="zh-CN" altLang="zh-CN" sz="2000" b="1" dirty="0">
                    <a:solidFill>
                      <a:schemeClr val="accent5">
                        <a:lumMod val="25000"/>
                      </a:schemeClr>
                    </a:solidFill>
                  </a:rPr>
                  <a:t>个数据点分别所属的类别。</a:t>
                </a:r>
                <a:endParaRPr lang="zh-CN" altLang="en-US" sz="2000" b="1" dirty="0">
                  <a:solidFill>
                    <a:schemeClr val="accent5">
                      <a:lumMod val="25000"/>
                    </a:schemeClr>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483978" y="1844824"/>
                <a:ext cx="8229600" cy="3886200"/>
              </a:xfrm>
              <a:blipFill rotWithShape="1">
                <a:blip r:embed="rId1"/>
                <a:stretch>
                  <a:fillRect l="-1" t="-4" r="1" b="4"/>
                </a:stretch>
              </a:blipFill>
            </p:spPr>
            <p:txBody>
              <a:bodyPr/>
              <a:lstStyle/>
              <a:p>
                <a:r>
                  <a:rPr lang="zh-CN" altLang="en-US">
                    <a:noFill/>
                  </a:rPr>
                  <a:t> </a:t>
                </a:r>
              </a:p>
            </p:txBody>
          </p:sp>
        </mc:Fallback>
      </mc:AlternateContent>
    </p:spTree>
  </p:cSld>
  <p:clrMapOvr>
    <a:masterClrMapping/>
  </p:clrMapOvr>
  <p:transition>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mn-lt"/>
              </a:rPr>
              <a:t>7.1.3 </a:t>
            </a:r>
            <a:r>
              <a:rPr lang="zh-CN" altLang="en-US" sz="3200" b="1" dirty="0">
                <a:effectLst>
                  <a:outerShdw blurRad="38100" dist="38100" dir="2700000" algn="tl">
                    <a:srgbClr val="000000">
                      <a:alpha val="43137"/>
                    </a:srgbClr>
                  </a:outerShdw>
                </a:effectLst>
                <a:latin typeface="+mn-lt"/>
              </a:rPr>
              <a:t>聚类方法的分类</a:t>
            </a:r>
            <a:br>
              <a:rPr lang="zh-CN" altLang="en-US" sz="3200" b="1" dirty="0">
                <a:effectLst>
                  <a:outerShdw blurRad="38100" dist="38100" dir="2700000" algn="tl">
                    <a:srgbClr val="000000">
                      <a:alpha val="43137"/>
                    </a:srgbClr>
                  </a:outerShdw>
                </a:effectLst>
                <a:latin typeface="+mn-lt"/>
              </a:rPr>
            </a:br>
            <a:endParaRPr lang="zh-CN" altLang="en-US" sz="3200" b="1" dirty="0">
              <a:effectLst>
                <a:outerShdw blurRad="38100" dist="38100" dir="2700000" algn="tl">
                  <a:srgbClr val="000000">
                    <a:alpha val="43137"/>
                  </a:srgbClr>
                </a:outerShdw>
              </a:effectLst>
              <a:latin typeface="+mn-lt"/>
            </a:endParaRPr>
          </a:p>
        </p:txBody>
      </p:sp>
      <p:sp>
        <p:nvSpPr>
          <p:cNvPr id="3" name="内容占位符 2"/>
          <p:cNvSpPr>
            <a:spLocks noGrp="1"/>
          </p:cNvSpPr>
          <p:nvPr>
            <p:ph idx="1"/>
          </p:nvPr>
        </p:nvSpPr>
        <p:spPr>
          <a:xfrm>
            <a:off x="611188" y="1628775"/>
            <a:ext cx="8229600" cy="3886200"/>
          </a:xfrm>
        </p:spPr>
        <p:txBody>
          <a:bodyPr/>
          <a:lstStyle/>
          <a:p>
            <a:pPr>
              <a:lnSpc>
                <a:spcPct val="150000"/>
              </a:lnSpc>
              <a:defRPr/>
            </a:pPr>
            <a:r>
              <a:rPr lang="zh-CN" altLang="en-US" dirty="0">
                <a:solidFill>
                  <a:schemeClr val="tx1">
                    <a:lumMod val="75000"/>
                    <a:lumOff val="25000"/>
                  </a:schemeClr>
                </a:solidFill>
              </a:rPr>
              <a:t>基于分割的方法</a:t>
            </a:r>
            <a:endParaRPr lang="zh-CN" altLang="en-US" dirty="0">
              <a:solidFill>
                <a:schemeClr val="tx1">
                  <a:lumMod val="75000"/>
                  <a:lumOff val="25000"/>
                </a:schemeClr>
              </a:solidFill>
            </a:endParaRPr>
          </a:p>
          <a:p>
            <a:pPr>
              <a:lnSpc>
                <a:spcPct val="150000"/>
              </a:lnSpc>
              <a:defRPr/>
            </a:pPr>
            <a:r>
              <a:rPr lang="zh-CN" altLang="en-US" dirty="0">
                <a:solidFill>
                  <a:schemeClr val="tx1">
                    <a:lumMod val="75000"/>
                    <a:lumOff val="25000"/>
                  </a:schemeClr>
                </a:solidFill>
              </a:rPr>
              <a:t>基于密度的方法</a:t>
            </a:r>
            <a:endParaRPr lang="zh-CN" altLang="en-US" dirty="0">
              <a:solidFill>
                <a:schemeClr val="tx1">
                  <a:lumMod val="75000"/>
                  <a:lumOff val="25000"/>
                </a:schemeClr>
              </a:solidFill>
            </a:endParaRPr>
          </a:p>
          <a:p>
            <a:pPr>
              <a:lnSpc>
                <a:spcPct val="150000"/>
              </a:lnSpc>
              <a:defRPr/>
            </a:pPr>
            <a:r>
              <a:rPr lang="zh-CN" altLang="en-US" dirty="0">
                <a:solidFill>
                  <a:schemeClr val="tx1">
                    <a:lumMod val="75000"/>
                    <a:lumOff val="25000"/>
                  </a:schemeClr>
                </a:solidFill>
              </a:rPr>
              <a:t>基于层次的方法</a:t>
            </a:r>
            <a:endParaRPr lang="zh-CN" altLang="en-US" dirty="0">
              <a:solidFill>
                <a:schemeClr val="tx1">
                  <a:lumMod val="75000"/>
                  <a:lumOff val="25000"/>
                </a:schemeClr>
              </a:solidFill>
            </a:endParaRPr>
          </a:p>
          <a:p>
            <a:pPr>
              <a:lnSpc>
                <a:spcPct val="150000"/>
              </a:lnSpc>
              <a:defRPr/>
            </a:pPr>
            <a:r>
              <a:rPr lang="zh-CN" altLang="en-US" dirty="0">
                <a:solidFill>
                  <a:schemeClr val="tx1">
                    <a:lumMod val="75000"/>
                    <a:lumOff val="25000"/>
                  </a:schemeClr>
                </a:solidFill>
              </a:rPr>
              <a:t>基于模型的方法</a:t>
            </a:r>
            <a:endParaRPr lang="zh-CN" altLang="en-US" dirty="0">
              <a:solidFill>
                <a:schemeClr val="tx1">
                  <a:lumMod val="75000"/>
                  <a:lumOff val="25000"/>
                </a:schemeClr>
              </a:solidFill>
            </a:endParaRPr>
          </a:p>
          <a:p>
            <a:pPr>
              <a:lnSpc>
                <a:spcPct val="150000"/>
              </a:lnSpc>
              <a:defRPr/>
            </a:pPr>
            <a:r>
              <a:rPr lang="zh-CN" altLang="en-US" dirty="0">
                <a:solidFill>
                  <a:schemeClr val="tx1">
                    <a:lumMod val="75000"/>
                    <a:lumOff val="25000"/>
                  </a:schemeClr>
                </a:solidFill>
              </a:rPr>
              <a:t>基于网格的方法</a:t>
            </a:r>
            <a:endParaRPr lang="zh-CN" altLang="en-US" dirty="0">
              <a:solidFill>
                <a:schemeClr val="tx1">
                  <a:lumMod val="75000"/>
                  <a:lumOff val="25000"/>
                </a:schemeClr>
              </a:solidFill>
            </a:endParaRPr>
          </a:p>
          <a:p>
            <a:pPr marL="0" indent="0">
              <a:lnSpc>
                <a:spcPct val="150000"/>
              </a:lnSpc>
              <a:buFont typeface="Wingdings" panose="05000000000000000000" pitchFamily="2" charset="2"/>
              <a:buNone/>
              <a:defRPr/>
            </a:pPr>
            <a:endParaRPr lang="zh-CN" altLang="en-US" dirty="0"/>
          </a:p>
        </p:txBody>
      </p:sp>
      <p:pic>
        <p:nvPicPr>
          <p:cNvPr id="2" name="图片 1"/>
          <p:cNvPicPr>
            <a:picLocks noChangeAspect="1"/>
          </p:cNvPicPr>
          <p:nvPr/>
        </p:nvPicPr>
        <p:blipFill>
          <a:blip r:embed="rId1"/>
          <a:stretch>
            <a:fillRect/>
          </a:stretch>
        </p:blipFill>
        <p:spPr>
          <a:xfrm>
            <a:off x="-108520" y="1197134"/>
            <a:ext cx="9255060" cy="5400600"/>
          </a:xfrm>
          <a:prstGeom prst="rect">
            <a:avLst/>
          </a:prstGeom>
        </p:spPr>
      </p:pic>
      <p:pic>
        <p:nvPicPr>
          <p:cNvPr id="4" name="图片 3"/>
          <p:cNvPicPr>
            <a:picLocks noChangeAspect="1"/>
          </p:cNvPicPr>
          <p:nvPr/>
        </p:nvPicPr>
        <p:blipFill>
          <a:blip r:embed="rId2"/>
          <a:stretch>
            <a:fillRect/>
          </a:stretch>
        </p:blipFill>
        <p:spPr>
          <a:xfrm>
            <a:off x="8109865" y="4365104"/>
            <a:ext cx="1034135" cy="504056"/>
          </a:xfrm>
          <a:prstGeom prst="rect">
            <a:avLst/>
          </a:prstGeom>
        </p:spPr>
      </p:pic>
    </p:spTree>
  </p:cSld>
  <p:clrMapOvr>
    <a:masterClrMapping/>
  </p:clrMapOvr>
  <p:transition>
    <p:push/>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z="3200" b="1" dirty="0">
                <a:solidFill>
                  <a:schemeClr val="accent5">
                    <a:lumMod val="25000"/>
                  </a:schemeClr>
                </a:solidFill>
                <a:effectLst>
                  <a:outerShdw blurRad="38100" dist="38100" dir="2700000" algn="tl">
                    <a:srgbClr val="000000">
                      <a:alpha val="43137"/>
                    </a:srgbClr>
                  </a:outerShdw>
                </a:effectLst>
              </a:rPr>
              <a:t>谱聚类过程：</a:t>
            </a:r>
            <a:endParaRPr lang="zh-CN" altLang="en-US" sz="3200" b="1" dirty="0">
              <a:solidFill>
                <a:schemeClr val="accent5">
                  <a:lumMod val="25000"/>
                </a:schemeClr>
              </a:solidFill>
              <a:effectLst>
                <a:outerShdw blurRad="38100" dist="38100" dir="2700000" algn="tl">
                  <a:srgbClr val="000000">
                    <a:alpha val="43137"/>
                  </a:srgbClr>
                </a:outerShdw>
              </a:effectLst>
            </a:endParaRPr>
          </a:p>
        </p:txBody>
      </p:sp>
      <p:pic>
        <p:nvPicPr>
          <p:cNvPr id="4" name="内容占位符 3"/>
          <p:cNvPicPr>
            <a:picLocks noGrp="1" noChangeAspect="1"/>
          </p:cNvPicPr>
          <p:nvPr>
            <p:ph idx="1"/>
          </p:nvPr>
        </p:nvPicPr>
        <p:blipFill>
          <a:blip r:embed="rId1"/>
          <a:stretch>
            <a:fillRect/>
          </a:stretch>
        </p:blipFill>
        <p:spPr>
          <a:xfrm>
            <a:off x="1403648" y="1412776"/>
            <a:ext cx="6140287" cy="2740926"/>
          </a:xfrm>
          <a:prstGeom prst="rect">
            <a:avLst/>
          </a:prstGeom>
        </p:spPr>
      </p:pic>
      <p:sp>
        <p:nvSpPr>
          <p:cNvPr id="5" name="文本框 4"/>
          <p:cNvSpPr txBox="1"/>
          <p:nvPr/>
        </p:nvSpPr>
        <p:spPr>
          <a:xfrm>
            <a:off x="214755" y="4062950"/>
            <a:ext cx="5293349" cy="2554545"/>
          </a:xfrm>
          <a:prstGeom prst="rect">
            <a:avLst/>
          </a:prstGeom>
          <a:noFill/>
        </p:spPr>
        <p:txBody>
          <a:bodyPr wrap="square" rtlCol="0">
            <a:spAutoFit/>
          </a:bodyPr>
          <a:lstStyle/>
          <a:p>
            <a:pPr algn="just">
              <a:lnSpc>
                <a:spcPts val="2400"/>
              </a:lnSpc>
            </a:pPr>
            <a:r>
              <a:rPr lang="zh-CN" altLang="en-US" sz="2000" b="1" dirty="0"/>
              <a:t>       如图所示，共有</a:t>
            </a:r>
            <a:r>
              <a:rPr lang="en-US" altLang="zh-CN" sz="2000" b="1" dirty="0"/>
              <a:t>6</a:t>
            </a:r>
            <a:r>
              <a:rPr lang="zh-CN" altLang="en-US" sz="2000" b="1" dirty="0"/>
              <a:t>个数据点，根据数据构造一个</a:t>
            </a:r>
            <a:r>
              <a:rPr lang="en-US" altLang="zh-CN" sz="2000" b="1" dirty="0"/>
              <a:t>Graph</a:t>
            </a:r>
            <a:r>
              <a:rPr lang="zh-CN" altLang="en-US" sz="2000" b="1" dirty="0"/>
              <a:t>，</a:t>
            </a:r>
            <a:r>
              <a:rPr lang="en-US" altLang="zh-CN" sz="2000" b="1" dirty="0"/>
              <a:t>Graph </a:t>
            </a:r>
            <a:r>
              <a:rPr lang="zh-CN" altLang="en-US" sz="2000" b="1" dirty="0"/>
              <a:t>的每一个节点对应一个数据点，</a:t>
            </a:r>
            <a:r>
              <a:rPr lang="zh-CN" altLang="en-US" sz="2000" b="1" dirty="0">
                <a:solidFill>
                  <a:srgbClr val="FF0000"/>
                </a:solidFill>
              </a:rPr>
              <a:t>将相似的点连接起来</a:t>
            </a:r>
            <a:r>
              <a:rPr lang="zh-CN" altLang="en-US" sz="2000" b="1" dirty="0"/>
              <a:t>，并且</a:t>
            </a:r>
            <a:r>
              <a:rPr lang="zh-CN" altLang="en-US" sz="2000" b="1" dirty="0">
                <a:solidFill>
                  <a:srgbClr val="FF0000"/>
                </a:solidFill>
              </a:rPr>
              <a:t>边的权重用于表示数据之间的相似度</a:t>
            </a:r>
            <a:r>
              <a:rPr lang="zh-CN" altLang="en-US" sz="2000" b="1" dirty="0"/>
              <a:t>。可见</a:t>
            </a:r>
            <a:r>
              <a:rPr lang="en-US" altLang="zh-CN" sz="2000" b="1" dirty="0"/>
              <a:t>1</a:t>
            </a:r>
            <a:r>
              <a:rPr lang="zh-CN" altLang="en-US" sz="2000" b="1" dirty="0"/>
              <a:t>，</a:t>
            </a:r>
            <a:r>
              <a:rPr lang="en-US" altLang="zh-CN" sz="2000" b="1" dirty="0"/>
              <a:t>2</a:t>
            </a:r>
            <a:r>
              <a:rPr lang="zh-CN" altLang="en-US" sz="2000" b="1" dirty="0"/>
              <a:t>，</a:t>
            </a:r>
            <a:r>
              <a:rPr lang="en-US" altLang="zh-CN" sz="2000" b="1" dirty="0"/>
              <a:t>3</a:t>
            </a:r>
            <a:r>
              <a:rPr lang="zh-CN" altLang="en-US" sz="2000" b="1" dirty="0"/>
              <a:t>点之间相似度较高，</a:t>
            </a:r>
            <a:r>
              <a:rPr lang="en-US" altLang="zh-CN" sz="2000" b="1" dirty="0"/>
              <a:t>4</a:t>
            </a:r>
            <a:r>
              <a:rPr lang="zh-CN" altLang="en-US" sz="2000" b="1" dirty="0"/>
              <a:t>，</a:t>
            </a:r>
            <a:r>
              <a:rPr lang="en-US" altLang="zh-CN" sz="2000" b="1" dirty="0"/>
              <a:t>5</a:t>
            </a:r>
            <a:r>
              <a:rPr lang="zh-CN" altLang="en-US" sz="2000" b="1" dirty="0"/>
              <a:t>，</a:t>
            </a:r>
            <a:r>
              <a:rPr lang="en-US" altLang="zh-CN" sz="2000" b="1" dirty="0"/>
              <a:t>6</a:t>
            </a:r>
            <a:r>
              <a:rPr lang="zh-CN" altLang="en-US" sz="2000" b="1" dirty="0"/>
              <a:t>点之间相似度较高，而</a:t>
            </a:r>
            <a:r>
              <a:rPr lang="en-US" altLang="zh-CN" sz="2000" b="1" dirty="0"/>
              <a:t>1</a:t>
            </a:r>
            <a:r>
              <a:rPr lang="zh-CN" altLang="en-US" sz="2000" b="1" dirty="0"/>
              <a:t>和</a:t>
            </a:r>
            <a:r>
              <a:rPr lang="en-US" altLang="zh-CN" sz="2000" b="1" dirty="0"/>
              <a:t>5</a:t>
            </a:r>
            <a:r>
              <a:rPr lang="zh-CN" altLang="en-US" sz="2000" b="1" dirty="0"/>
              <a:t>与</a:t>
            </a:r>
            <a:r>
              <a:rPr lang="en-US" altLang="zh-CN" sz="2000" b="1" dirty="0"/>
              <a:t>3</a:t>
            </a:r>
            <a:r>
              <a:rPr lang="zh-CN" altLang="en-US" sz="2000" b="1" dirty="0"/>
              <a:t>和</a:t>
            </a:r>
            <a:r>
              <a:rPr lang="en-US" altLang="zh-CN" sz="2000" b="1" dirty="0"/>
              <a:t>4</a:t>
            </a:r>
            <a:r>
              <a:rPr lang="zh-CN" altLang="en-US" sz="2000" b="1" dirty="0"/>
              <a:t>之间相似度较低。把这个 </a:t>
            </a:r>
            <a:r>
              <a:rPr lang="en-US" altLang="zh-CN" sz="2000" b="1" dirty="0"/>
              <a:t>Graph </a:t>
            </a:r>
            <a:r>
              <a:rPr lang="zh-CN" altLang="en-US" sz="2000" b="1" dirty="0"/>
              <a:t>用邻接矩阵的形式表示出来，记为</a:t>
            </a:r>
            <a:r>
              <a:rPr lang="en-US" altLang="zh-CN" sz="2000" b="1" dirty="0"/>
              <a:t>W </a:t>
            </a:r>
            <a:r>
              <a:rPr lang="zh-CN" altLang="en-US" sz="2000" b="1" dirty="0"/>
              <a:t>。</a:t>
            </a:r>
            <a:endParaRPr lang="en-US" altLang="zh-CN" sz="2000" b="1" dirty="0"/>
          </a:p>
        </p:txBody>
      </p:sp>
      <p:pic>
        <p:nvPicPr>
          <p:cNvPr id="6" name="图片 5"/>
          <p:cNvPicPr>
            <a:picLocks noChangeAspect="1"/>
          </p:cNvPicPr>
          <p:nvPr/>
        </p:nvPicPr>
        <p:blipFill rotWithShape="1">
          <a:blip r:embed="rId2"/>
          <a:srcRect l="6931"/>
          <a:stretch>
            <a:fillRect/>
          </a:stretch>
        </p:blipFill>
        <p:spPr>
          <a:xfrm>
            <a:off x="5796136" y="3835896"/>
            <a:ext cx="3133109" cy="2564904"/>
          </a:xfrm>
          <a:prstGeom prst="rect">
            <a:avLst/>
          </a:prstGeom>
        </p:spPr>
      </p:pic>
    </p:spTree>
  </p:cSld>
  <p:clrMapOvr>
    <a:masterClrMapping/>
  </p:clrMapOvr>
  <p:transition>
    <p:push/>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539552" y="1484784"/>
            <a:ext cx="4932040" cy="1015663"/>
          </a:xfrm>
          <a:prstGeom prst="rect">
            <a:avLst/>
          </a:prstGeom>
        </p:spPr>
        <p:txBody>
          <a:bodyPr wrap="square">
            <a:spAutoFit/>
          </a:bodyPr>
          <a:lstStyle/>
          <a:p>
            <a:r>
              <a:rPr lang="zh-CN" altLang="en-US" sz="2000" b="1" dirty="0"/>
              <a:t>       把</a:t>
            </a:r>
            <a:r>
              <a:rPr lang="en-US" altLang="zh-CN" sz="2000" b="1" dirty="0"/>
              <a:t>W</a:t>
            </a:r>
            <a:r>
              <a:rPr lang="zh-CN" altLang="en-US" sz="2000" b="1" dirty="0"/>
              <a:t>的每一列元素加起来得到</a:t>
            </a:r>
            <a:r>
              <a:rPr lang="en-US" altLang="zh-CN" sz="2000" b="1" dirty="0"/>
              <a:t>N</a:t>
            </a:r>
            <a:r>
              <a:rPr lang="zh-CN" altLang="en-US" sz="2000" b="1" dirty="0"/>
              <a:t>个数，把它们放在对角线上（其他地方都是零），组成一个</a:t>
            </a:r>
            <a:r>
              <a:rPr lang="en-US" altLang="zh-CN" sz="2000" b="1" dirty="0"/>
              <a:t>N*N</a:t>
            </a:r>
            <a:r>
              <a:rPr lang="zh-CN" altLang="en-US" sz="2000" b="1" dirty="0"/>
              <a:t>的矩阵，记为</a:t>
            </a:r>
            <a:r>
              <a:rPr lang="en-US" altLang="zh-CN" sz="2000" b="1" dirty="0"/>
              <a:t>D</a:t>
            </a:r>
            <a:r>
              <a:rPr lang="zh-CN" altLang="en-US" sz="2000" b="1" dirty="0"/>
              <a:t>。</a:t>
            </a:r>
            <a:endParaRPr lang="en-US" altLang="zh-CN" sz="2000" b="1" dirty="0"/>
          </a:p>
        </p:txBody>
      </p:sp>
      <p:pic>
        <p:nvPicPr>
          <p:cNvPr id="5" name="图片 4"/>
          <p:cNvPicPr>
            <a:picLocks noChangeAspect="1"/>
          </p:cNvPicPr>
          <p:nvPr/>
        </p:nvPicPr>
        <p:blipFill>
          <a:blip r:embed="rId1"/>
          <a:stretch>
            <a:fillRect/>
          </a:stretch>
        </p:blipFill>
        <p:spPr>
          <a:xfrm>
            <a:off x="5652120" y="692696"/>
            <a:ext cx="3329967" cy="2907382"/>
          </a:xfrm>
          <a:prstGeom prst="rect">
            <a:avLst/>
          </a:prstGeom>
        </p:spPr>
      </p:pic>
      <p:sp>
        <p:nvSpPr>
          <p:cNvPr id="6" name="矩形 5"/>
          <p:cNvSpPr/>
          <p:nvPr/>
        </p:nvSpPr>
        <p:spPr>
          <a:xfrm>
            <a:off x="1067777" y="4653136"/>
            <a:ext cx="4572000" cy="400110"/>
          </a:xfrm>
          <a:prstGeom prst="rect">
            <a:avLst/>
          </a:prstGeom>
        </p:spPr>
        <p:txBody>
          <a:bodyPr>
            <a:spAutoFit/>
          </a:bodyPr>
          <a:lstStyle/>
          <a:p>
            <a:r>
              <a:rPr lang="zh-CN" altLang="en-US" sz="2000" b="1" dirty="0"/>
              <a:t> 令</a:t>
            </a:r>
            <a:r>
              <a:rPr lang="en-US" altLang="zh-CN" sz="2000" b="1" dirty="0"/>
              <a:t>L=D-W</a:t>
            </a:r>
            <a:r>
              <a:rPr lang="zh-CN" altLang="en-US" sz="2000" b="1" dirty="0"/>
              <a:t>。</a:t>
            </a:r>
            <a:endParaRPr lang="zh-CN" altLang="en-US" sz="2000" b="1" dirty="0"/>
          </a:p>
        </p:txBody>
      </p:sp>
      <p:pic>
        <p:nvPicPr>
          <p:cNvPr id="7" name="图片 6"/>
          <p:cNvPicPr>
            <a:picLocks noChangeAspect="1"/>
          </p:cNvPicPr>
          <p:nvPr/>
        </p:nvPicPr>
        <p:blipFill>
          <a:blip r:embed="rId2"/>
          <a:stretch>
            <a:fillRect/>
          </a:stretch>
        </p:blipFill>
        <p:spPr>
          <a:xfrm>
            <a:off x="5652120" y="3840022"/>
            <a:ext cx="3264152" cy="2768129"/>
          </a:xfrm>
          <a:prstGeom prst="rect">
            <a:avLst/>
          </a:prstGeom>
        </p:spPr>
      </p:pic>
    </p:spTree>
  </p:cSld>
  <p:clrMapOvr>
    <a:masterClrMapping/>
  </p:clrMapOvr>
  <p:transition>
    <p:push/>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11560" y="1052736"/>
            <a:ext cx="7632848" cy="1879232"/>
          </a:xfrm>
          <a:prstGeom prst="rect">
            <a:avLst/>
          </a:prstGeom>
        </p:spPr>
        <p:txBody>
          <a:bodyPr wrap="square">
            <a:spAutoFit/>
          </a:bodyPr>
          <a:lstStyle/>
          <a:p>
            <a:pPr>
              <a:lnSpc>
                <a:spcPct val="150000"/>
              </a:lnSpc>
            </a:pPr>
            <a:r>
              <a:rPr lang="zh-CN" altLang="en-US" sz="2000" b="1" dirty="0"/>
              <a:t>       求出</a:t>
            </a:r>
            <a:r>
              <a:rPr lang="en-US" altLang="zh-CN" sz="2000" b="1" dirty="0"/>
              <a:t>L</a:t>
            </a:r>
            <a:r>
              <a:rPr lang="zh-CN" altLang="en-US" sz="2000" b="1" dirty="0"/>
              <a:t>的</a:t>
            </a:r>
            <a:r>
              <a:rPr lang="zh-CN" altLang="en-US" sz="2000" b="1" dirty="0">
                <a:solidFill>
                  <a:srgbClr val="FF0000"/>
                </a:solidFill>
              </a:rPr>
              <a:t>前</a:t>
            </a:r>
            <a:r>
              <a:rPr lang="en-US" altLang="zh-CN" sz="2000" b="1" dirty="0">
                <a:solidFill>
                  <a:srgbClr val="FF0000"/>
                </a:solidFill>
              </a:rPr>
              <a:t>k</a:t>
            </a:r>
            <a:r>
              <a:rPr lang="zh-CN" altLang="en-US" sz="2000" b="1" dirty="0">
                <a:solidFill>
                  <a:srgbClr val="FF0000"/>
                </a:solidFill>
              </a:rPr>
              <a:t>个特征值</a:t>
            </a:r>
            <a:r>
              <a:rPr lang="zh-CN" altLang="en-US" sz="2000" b="1" dirty="0"/>
              <a:t>（按照</a:t>
            </a:r>
            <a:r>
              <a:rPr lang="zh-CN" altLang="en-US" sz="2000" b="1" dirty="0">
                <a:solidFill>
                  <a:srgbClr val="FF0000"/>
                </a:solidFill>
              </a:rPr>
              <a:t>特征值的大小从小到大的顺序</a:t>
            </a:r>
            <a:r>
              <a:rPr lang="zh-CN" altLang="en-US" sz="2000" b="1" dirty="0"/>
              <a:t>）以及</a:t>
            </a:r>
            <a:r>
              <a:rPr lang="zh-CN" altLang="en-US" sz="2000" b="1" dirty="0">
                <a:solidFill>
                  <a:srgbClr val="FF0000"/>
                </a:solidFill>
              </a:rPr>
              <a:t>对应的特征向量</a:t>
            </a:r>
            <a:r>
              <a:rPr lang="zh-CN" altLang="en-US" sz="2000" b="1" dirty="0"/>
              <a:t>。对数据进行</a:t>
            </a:r>
            <a:r>
              <a:rPr lang="en-US" altLang="zh-CN" sz="2000" b="1" dirty="0"/>
              <a:t>k=2</a:t>
            </a:r>
            <a:r>
              <a:rPr lang="zh-CN" altLang="en-US" sz="2000" b="1" dirty="0"/>
              <a:t>的均值聚类，可得到第</a:t>
            </a:r>
            <a:r>
              <a:rPr lang="en-US" altLang="zh-CN" sz="2000" b="1" dirty="0"/>
              <a:t>5</a:t>
            </a:r>
            <a:r>
              <a:rPr lang="zh-CN" altLang="en-US" sz="2000" b="1" dirty="0"/>
              <a:t>个和第</a:t>
            </a:r>
            <a:r>
              <a:rPr lang="en-US" altLang="zh-CN" sz="2000" b="1" dirty="0"/>
              <a:t>6</a:t>
            </a:r>
            <a:r>
              <a:rPr lang="zh-CN" altLang="en-US" sz="2000" b="1" dirty="0"/>
              <a:t>个特征值最小，故其对应的特征向量为最后两列，组成一个</a:t>
            </a:r>
            <a:r>
              <a:rPr lang="en-US" altLang="zh-CN" sz="2000" b="1" dirty="0"/>
              <a:t>6</a:t>
            </a:r>
            <a:r>
              <a:rPr lang="zh-CN" altLang="en-US" sz="2000" b="1" dirty="0"/>
              <a:t>*</a:t>
            </a:r>
            <a:r>
              <a:rPr lang="en-US" altLang="zh-CN" sz="2000" b="1" dirty="0"/>
              <a:t>2</a:t>
            </a:r>
            <a:r>
              <a:rPr lang="zh-CN" altLang="en-US" sz="2000" b="1" dirty="0"/>
              <a:t>的矩阵。</a:t>
            </a:r>
            <a:endParaRPr lang="zh-CN" altLang="en-US" sz="2000" b="1" dirty="0"/>
          </a:p>
        </p:txBody>
      </p:sp>
      <p:pic>
        <p:nvPicPr>
          <p:cNvPr id="5" name="图片 4"/>
          <p:cNvPicPr>
            <a:picLocks noChangeAspect="1"/>
          </p:cNvPicPr>
          <p:nvPr/>
        </p:nvPicPr>
        <p:blipFill>
          <a:blip r:embed="rId1"/>
          <a:stretch>
            <a:fillRect/>
          </a:stretch>
        </p:blipFill>
        <p:spPr>
          <a:xfrm>
            <a:off x="100181" y="3086958"/>
            <a:ext cx="9008323" cy="2862322"/>
          </a:xfrm>
          <a:prstGeom prst="rect">
            <a:avLst/>
          </a:prstGeom>
        </p:spPr>
      </p:pic>
    </p:spTree>
  </p:cSld>
  <p:clrMapOvr>
    <a:masterClrMapping/>
  </p:clrMapOvr>
  <p:transition>
    <p:push/>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5576" y="836712"/>
            <a:ext cx="7560840" cy="1879232"/>
          </a:xfrm>
          <a:prstGeom prst="rect">
            <a:avLst/>
          </a:prstGeom>
        </p:spPr>
        <p:txBody>
          <a:bodyPr wrap="square">
            <a:spAutoFit/>
          </a:bodyPr>
          <a:lstStyle/>
          <a:p>
            <a:pPr>
              <a:lnSpc>
                <a:spcPct val="150000"/>
              </a:lnSpc>
            </a:pPr>
            <a:r>
              <a:rPr lang="zh-CN" altLang="en-US" sz="2000" b="1" dirty="0"/>
              <a:t>       把这</a:t>
            </a:r>
            <a:r>
              <a:rPr lang="en-US" altLang="zh-CN" sz="2000" b="1" dirty="0"/>
              <a:t>2</a:t>
            </a:r>
            <a:r>
              <a:rPr lang="zh-CN" altLang="en-US" sz="2000" b="1" dirty="0"/>
              <a:t>个特征（列）向量排列在一起组成一个</a:t>
            </a:r>
            <a:r>
              <a:rPr lang="en-US" altLang="zh-CN" sz="2000" b="1" dirty="0"/>
              <a:t>6</a:t>
            </a:r>
            <a:r>
              <a:rPr lang="zh-CN" altLang="en-US" sz="2000" b="1" dirty="0"/>
              <a:t>*</a:t>
            </a:r>
            <a:r>
              <a:rPr lang="en-US" altLang="zh-CN" sz="2000" b="1" dirty="0"/>
              <a:t>2</a:t>
            </a:r>
            <a:r>
              <a:rPr lang="zh-CN" altLang="en-US" sz="2000" b="1" dirty="0"/>
              <a:t>的矩阵，将其中</a:t>
            </a:r>
            <a:r>
              <a:rPr lang="zh-CN" altLang="en-US" sz="2000" b="1" dirty="0">
                <a:solidFill>
                  <a:srgbClr val="FF0000"/>
                </a:solidFill>
              </a:rPr>
              <a:t>每一行看作二维空间中的一个向量</a:t>
            </a:r>
            <a:r>
              <a:rPr lang="zh-CN" altLang="en-US" sz="2000" b="1" dirty="0"/>
              <a:t>，并使用 </a:t>
            </a:r>
            <a:r>
              <a:rPr lang="en-US" altLang="zh-CN" sz="2000" b="1" dirty="0"/>
              <a:t>K-means </a:t>
            </a:r>
            <a:r>
              <a:rPr lang="zh-CN" altLang="en-US" sz="2000" b="1" dirty="0"/>
              <a:t>算法进行聚类。聚类的结果中每一行所属的类别就是原来 </a:t>
            </a:r>
            <a:r>
              <a:rPr lang="en-US" altLang="zh-CN" sz="2000" b="1" dirty="0"/>
              <a:t>Graph </a:t>
            </a:r>
            <a:r>
              <a:rPr lang="zh-CN" altLang="en-US" sz="2000" b="1" dirty="0"/>
              <a:t>中的节点亦即最初的</a:t>
            </a:r>
            <a:r>
              <a:rPr lang="en-US" altLang="zh-CN" sz="2000" b="1" dirty="0"/>
              <a:t>6</a:t>
            </a:r>
            <a:r>
              <a:rPr lang="zh-CN" altLang="en-US" sz="2000" b="1" dirty="0"/>
              <a:t>个数据点分别所属的类别。</a:t>
            </a:r>
            <a:endParaRPr lang="zh-CN" altLang="en-US" sz="2000" dirty="0"/>
          </a:p>
        </p:txBody>
      </p:sp>
      <p:pic>
        <p:nvPicPr>
          <p:cNvPr id="5" name="图片 4"/>
          <p:cNvPicPr>
            <a:picLocks noChangeAspect="1"/>
          </p:cNvPicPr>
          <p:nvPr/>
        </p:nvPicPr>
        <p:blipFill>
          <a:blip r:embed="rId1"/>
          <a:stretch>
            <a:fillRect/>
          </a:stretch>
        </p:blipFill>
        <p:spPr>
          <a:xfrm>
            <a:off x="827584" y="2715944"/>
            <a:ext cx="7783891" cy="2292610"/>
          </a:xfrm>
          <a:prstGeom prst="rect">
            <a:avLst/>
          </a:prstGeom>
        </p:spPr>
      </p:pic>
      <p:pic>
        <p:nvPicPr>
          <p:cNvPr id="6" name="图片 5"/>
          <p:cNvPicPr>
            <a:picLocks noChangeAspect="1"/>
          </p:cNvPicPr>
          <p:nvPr/>
        </p:nvPicPr>
        <p:blipFill>
          <a:blip r:embed="rId2"/>
          <a:stretch>
            <a:fillRect/>
          </a:stretch>
        </p:blipFill>
        <p:spPr>
          <a:xfrm>
            <a:off x="1187624" y="4808654"/>
            <a:ext cx="7272808" cy="1244895"/>
          </a:xfrm>
          <a:prstGeom prst="rect">
            <a:avLst/>
          </a:prstGeom>
        </p:spPr>
      </p:pic>
      <p:sp>
        <p:nvSpPr>
          <p:cNvPr id="8" name="矩形 7"/>
          <p:cNvSpPr/>
          <p:nvPr/>
        </p:nvSpPr>
        <p:spPr>
          <a:xfrm>
            <a:off x="1112102" y="6053549"/>
            <a:ext cx="7423851" cy="400110"/>
          </a:xfrm>
          <a:prstGeom prst="rect">
            <a:avLst/>
          </a:prstGeom>
        </p:spPr>
        <p:txBody>
          <a:bodyPr wrap="square">
            <a:spAutoFit/>
          </a:bodyPr>
          <a:lstStyle/>
          <a:p>
            <a:r>
              <a:rPr lang="zh-CN" altLang="en-US" sz="2000" b="1" dirty="0"/>
              <a:t>最终可将</a:t>
            </a:r>
            <a:r>
              <a:rPr lang="en-US" altLang="zh-CN" sz="2000" b="1" dirty="0"/>
              <a:t>1</a:t>
            </a:r>
            <a:r>
              <a:rPr lang="zh-CN" altLang="en-US" sz="2000" b="1" dirty="0"/>
              <a:t>，</a:t>
            </a:r>
            <a:r>
              <a:rPr lang="en-US" altLang="zh-CN" sz="2000" b="1" dirty="0"/>
              <a:t>2</a:t>
            </a:r>
            <a:r>
              <a:rPr lang="zh-CN" altLang="en-US" sz="2000" b="1" dirty="0"/>
              <a:t>，</a:t>
            </a:r>
            <a:r>
              <a:rPr lang="en-US" altLang="zh-CN" sz="2000" b="1" dirty="0"/>
              <a:t>3</a:t>
            </a:r>
            <a:r>
              <a:rPr lang="zh-CN" altLang="en-US" sz="2000" b="1" dirty="0"/>
              <a:t>点聚成一簇，</a:t>
            </a:r>
            <a:r>
              <a:rPr lang="en-US" altLang="zh-CN" sz="2000" b="1" dirty="0"/>
              <a:t>4</a:t>
            </a:r>
            <a:r>
              <a:rPr lang="zh-CN" altLang="en-US" sz="2000" b="1" dirty="0"/>
              <a:t>，</a:t>
            </a:r>
            <a:r>
              <a:rPr lang="en-US" altLang="zh-CN" sz="2000" b="1" dirty="0"/>
              <a:t>5</a:t>
            </a:r>
            <a:r>
              <a:rPr lang="zh-CN" altLang="en-US" sz="2000" b="1" dirty="0"/>
              <a:t>，</a:t>
            </a:r>
            <a:r>
              <a:rPr lang="en-US" altLang="zh-CN" sz="2000" b="1" dirty="0"/>
              <a:t>6</a:t>
            </a:r>
            <a:r>
              <a:rPr lang="zh-CN" altLang="en-US" sz="2000" b="1" dirty="0"/>
              <a:t>点聚成一簇。</a:t>
            </a:r>
            <a:endParaRPr lang="zh-CN" altLang="en-US" sz="2000" dirty="0"/>
          </a:p>
        </p:txBody>
      </p:sp>
    </p:spTree>
  </p:cSld>
  <p:clrMapOvr>
    <a:masterClrMapping/>
  </p:clrMapOvr>
  <p:transition>
    <p:push/>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p:txBody>
          <a:bodyPr/>
          <a:lstStyle/>
          <a:p>
            <a:r>
              <a:rPr lang="en-US" altLang="zh-CN" sz="3200" b="1" dirty="0">
                <a:solidFill>
                  <a:schemeClr val="tx1">
                    <a:lumMod val="85000"/>
                    <a:lumOff val="15000"/>
                  </a:schemeClr>
                </a:solidFill>
                <a:effectLst>
                  <a:outerShdw blurRad="38100" dist="38100" dir="2700000" algn="tl">
                    <a:srgbClr val="000000">
                      <a:alpha val="43137"/>
                    </a:srgbClr>
                  </a:outerShdw>
                </a:effectLst>
                <a:latin typeface="宋体" panose="02010600030101010101" pitchFamily="2" charset="-122"/>
              </a:rPr>
              <a:t>7.5.3 </a:t>
            </a:r>
            <a:r>
              <a:rPr lang="zh-CN" altLang="en-US" sz="3200" b="1" dirty="0">
                <a:solidFill>
                  <a:schemeClr val="tx1">
                    <a:lumMod val="85000"/>
                    <a:lumOff val="15000"/>
                  </a:schemeClr>
                </a:solidFill>
                <a:effectLst>
                  <a:outerShdw blurRad="38100" dist="38100" dir="2700000" algn="tl">
                    <a:srgbClr val="000000">
                      <a:alpha val="43137"/>
                    </a:srgbClr>
                  </a:outerShdw>
                </a:effectLst>
                <a:latin typeface="+mn-ea"/>
              </a:rPr>
              <a:t>谱聚类的优点</a:t>
            </a:r>
            <a:br>
              <a:rPr lang="zh-CN" altLang="en-US" sz="3200" b="1" dirty="0">
                <a:solidFill>
                  <a:schemeClr val="tx1">
                    <a:lumMod val="85000"/>
                    <a:lumOff val="15000"/>
                  </a:schemeClr>
                </a:solidFill>
                <a:effectLst>
                  <a:outerShdw blurRad="38100" dist="38100" dir="2700000" algn="tl">
                    <a:srgbClr val="000000">
                      <a:alpha val="43137"/>
                    </a:srgbClr>
                  </a:outerShdw>
                </a:effectLst>
                <a:latin typeface="+mn-ea"/>
              </a:rPr>
            </a:br>
            <a:endParaRPr lang="zh-CN" altLang="en-US" sz="3200" b="1" dirty="0">
              <a:effectLst>
                <a:outerShdw blurRad="38100" dist="38100" dir="2700000" algn="tl">
                  <a:srgbClr val="000000">
                    <a:alpha val="43137"/>
                  </a:srgbClr>
                </a:outerShdw>
              </a:effectLst>
            </a:endParaRPr>
          </a:p>
        </p:txBody>
      </p:sp>
      <p:sp>
        <p:nvSpPr>
          <p:cNvPr id="50179" name="内容占位符 2"/>
          <p:cNvSpPr>
            <a:spLocks noGrp="1"/>
          </p:cNvSpPr>
          <p:nvPr>
            <p:ph idx="1"/>
          </p:nvPr>
        </p:nvSpPr>
        <p:spPr>
          <a:xfrm>
            <a:off x="457200" y="1559024"/>
            <a:ext cx="8229600" cy="3886200"/>
          </a:xfrm>
        </p:spPr>
        <p:txBody>
          <a:bodyPr/>
          <a:lstStyle/>
          <a:p>
            <a:pPr marL="0" indent="0">
              <a:lnSpc>
                <a:spcPct val="150000"/>
              </a:lnSpc>
              <a:buClrTx/>
              <a:buNone/>
            </a:pPr>
            <a:r>
              <a:rPr lang="zh-CN" altLang="en-US" sz="2400" b="1" dirty="0">
                <a:latin typeface="+mn-ea"/>
                <a:ea typeface="+mn-ea"/>
              </a:rPr>
              <a:t>    谱聚类算法建立在谱图理论基础上，与传统的聚类算法相比，它具有能在任意形状的样本空间上聚类且</a:t>
            </a:r>
            <a:r>
              <a:rPr lang="zh-CN" altLang="en-US" sz="2400" b="1" dirty="0">
                <a:solidFill>
                  <a:srgbClr val="FF0000"/>
                </a:solidFill>
                <a:latin typeface="+mn-ea"/>
                <a:ea typeface="+mn-ea"/>
              </a:rPr>
              <a:t>收敛于全局最优解</a:t>
            </a:r>
            <a:r>
              <a:rPr lang="zh-CN" altLang="en-US" sz="2400" b="1" dirty="0">
                <a:latin typeface="+mn-ea"/>
                <a:ea typeface="+mn-ea"/>
              </a:rPr>
              <a:t>的优点，</a:t>
            </a:r>
            <a:r>
              <a:rPr lang="zh-CN" altLang="en-US" sz="2400" b="1" dirty="0">
                <a:solidFill>
                  <a:srgbClr val="FF0000"/>
                </a:solidFill>
                <a:latin typeface="+mn-ea"/>
                <a:ea typeface="+mn-ea"/>
              </a:rPr>
              <a:t>实现简单</a:t>
            </a:r>
            <a:r>
              <a:rPr lang="zh-CN" altLang="en-US" sz="2400" b="1" dirty="0">
                <a:latin typeface="+mn-ea"/>
                <a:ea typeface="+mn-ea"/>
              </a:rPr>
              <a:t>，具有</a:t>
            </a:r>
            <a:r>
              <a:rPr lang="zh-CN" altLang="en-US" sz="2400" b="1" dirty="0">
                <a:solidFill>
                  <a:srgbClr val="FF0000"/>
                </a:solidFill>
                <a:latin typeface="+mn-ea"/>
                <a:ea typeface="+mn-ea"/>
              </a:rPr>
              <a:t>识别非凸分布聚类</a:t>
            </a:r>
            <a:r>
              <a:rPr lang="zh-CN" altLang="en-US" sz="2400" b="1" dirty="0">
                <a:latin typeface="+mn-ea"/>
                <a:ea typeface="+mn-ea"/>
              </a:rPr>
              <a:t>的能力。</a:t>
            </a:r>
            <a:endParaRPr lang="zh-CN" altLang="en-US" sz="2400" b="1" dirty="0">
              <a:latin typeface="+mn-ea"/>
              <a:ea typeface="+mn-ea"/>
            </a:endParaRPr>
          </a:p>
          <a:p>
            <a:pPr marL="0" indent="0">
              <a:lnSpc>
                <a:spcPct val="150000"/>
              </a:lnSpc>
              <a:buClrTx/>
              <a:buNone/>
            </a:pPr>
            <a:endParaRPr lang="zh-CN" altLang="en-US" sz="2400" b="1" dirty="0"/>
          </a:p>
        </p:txBody>
      </p:sp>
    </p:spTree>
  </p:cSld>
  <p:clrMapOvr>
    <a:masterClrMapping/>
  </p:clrMapOvr>
  <p:transition>
    <p:push/>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7.5.4 </a:t>
            </a:r>
            <a:r>
              <a:rPr lang="zh-CN" altLang="en-US" sz="3200" b="1" dirty="0">
                <a:effectLst>
                  <a:outerShdw blurRad="38100" dist="38100" dir="2700000" algn="tl">
                    <a:srgbClr val="000000">
                      <a:alpha val="43137"/>
                    </a:srgbClr>
                  </a:outerShdw>
                </a:effectLst>
                <a:latin typeface="宋体" panose="02010600030101010101" pitchFamily="2" charset="-122"/>
              </a:rPr>
              <a:t>谱聚类实例</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83568" y="1412776"/>
                <a:ext cx="8229600" cy="4608512"/>
              </a:xfrm>
            </p:spPr>
            <p:txBody>
              <a:bodyPr/>
              <a:lstStyle/>
              <a:p>
                <a:pPr marL="0" indent="0">
                  <a:buClrTx/>
                  <a:buNone/>
                </a:pPr>
                <a:r>
                  <a:rPr lang="zh-CN" altLang="en-US" sz="2800" b="1" dirty="0">
                    <a:solidFill>
                      <a:schemeClr val="bg2">
                        <a:lumMod val="75000"/>
                      </a:schemeClr>
                    </a:solidFill>
                    <a:effectLst>
                      <a:outerShdw blurRad="38100" dist="38100" dir="2700000" algn="tl">
                        <a:srgbClr val="000000">
                          <a:alpha val="43137"/>
                        </a:srgbClr>
                      </a:outerShdw>
                    </a:effectLst>
                    <a:latin typeface="+mn-ea"/>
                  </a:rPr>
                  <a:t>谱聚类可适用于多类应用场景：</a:t>
                </a:r>
                <a:endParaRPr lang="en-US" altLang="zh-CN" sz="2800" b="1" dirty="0">
                  <a:solidFill>
                    <a:schemeClr val="bg2">
                      <a:lumMod val="75000"/>
                    </a:schemeClr>
                  </a:solidFill>
                  <a:effectLst>
                    <a:outerShdw blurRad="38100" dist="38100" dir="2700000" algn="tl">
                      <a:srgbClr val="000000">
                        <a:alpha val="43137"/>
                      </a:srgbClr>
                    </a:outerShdw>
                  </a:effectLst>
                  <a:latin typeface="+mn-ea"/>
                </a:endParaRPr>
              </a:p>
              <a:p>
                <a:pPr marL="0" indent="0">
                  <a:buClrTx/>
                  <a:buNone/>
                </a:pPr>
                <a:r>
                  <a:rPr lang="en-US" altLang="zh-CN" sz="2400" b="1" dirty="0">
                    <a:solidFill>
                      <a:schemeClr val="tx1"/>
                    </a:solidFill>
                    <a:latin typeface="+mn-ea"/>
                  </a:rPr>
                  <a:t>(1)</a:t>
                </a:r>
                <a:r>
                  <a:rPr lang="zh-CN" altLang="en-US" sz="2400" b="1" dirty="0">
                    <a:solidFill>
                      <a:schemeClr val="tx1"/>
                    </a:solidFill>
                    <a:latin typeface="+mn-ea"/>
                  </a:rPr>
                  <a:t>图像分割</a:t>
                </a:r>
                <a:r>
                  <a:rPr lang="en-US" altLang="zh-CN" sz="2400" b="1" dirty="0">
                    <a:solidFill>
                      <a:schemeClr val="tx1"/>
                    </a:solidFill>
                    <a:latin typeface="+mn-ea"/>
                  </a:rPr>
                  <a:t>						</a:t>
                </a:r>
                <a:endParaRPr lang="en-US" altLang="zh-CN" sz="2400" b="1" dirty="0">
                  <a:solidFill>
                    <a:schemeClr val="tx1"/>
                  </a:solidFill>
                  <a:latin typeface="+mn-ea"/>
                </a:endParaRPr>
              </a:p>
              <a:p>
                <a:pPr marL="0" indent="0">
                  <a:buClrTx/>
                  <a:buNone/>
                </a:pPr>
                <a:r>
                  <a:rPr lang="en-US" altLang="zh-CN" sz="2400" b="1" dirty="0">
                    <a:solidFill>
                      <a:schemeClr val="tx1"/>
                    </a:solidFill>
                    <a:latin typeface="+mn-ea"/>
                  </a:rPr>
                  <a:t>(2)</a:t>
                </a:r>
                <a:r>
                  <a:rPr lang="zh-CN" altLang="en-US" sz="2400" b="1" dirty="0">
                    <a:solidFill>
                      <a:schemeClr val="tx1"/>
                    </a:solidFill>
                    <a:latin typeface="+mn-ea"/>
                  </a:rPr>
                  <a:t>构建相似矩阵</a:t>
                </a:r>
                <a:r>
                  <a:rPr lang="en-US" altLang="zh-CN" sz="2400" b="1" dirty="0">
                    <a:solidFill>
                      <a:schemeClr val="tx1"/>
                    </a:solidFill>
                    <a:latin typeface="+mn-ea"/>
                  </a:rPr>
                  <a:t>—</a:t>
                </a:r>
                <a:r>
                  <a:rPr lang="zh-CN" altLang="en-US" sz="2400" b="1" dirty="0">
                    <a:solidFill>
                      <a:schemeClr val="tx1"/>
                    </a:solidFill>
                    <a:latin typeface="+mn-ea"/>
                  </a:rPr>
                  <a:t>构建图像的</a:t>
                </a:r>
                <a:r>
                  <a:rPr lang="en-US" altLang="zh-CN" sz="2400" b="1" dirty="0">
                    <a:solidFill>
                      <a:schemeClr val="tx1"/>
                    </a:solidFill>
                    <a:latin typeface="+mn-ea"/>
                  </a:rPr>
                  <a:t>Laplace</a:t>
                </a:r>
                <a:r>
                  <a:rPr lang="zh-CN" altLang="en-US" sz="2400" b="1" dirty="0">
                    <a:solidFill>
                      <a:schemeClr val="tx1"/>
                    </a:solidFill>
                    <a:latin typeface="+mn-ea"/>
                  </a:rPr>
                  <a:t>矩阵</a:t>
                </a:r>
                <a:r>
                  <a:rPr lang="en-US" altLang="zh-CN" sz="2400" b="1" dirty="0">
                    <a:solidFill>
                      <a:schemeClr val="tx1"/>
                    </a:solidFill>
                    <a:latin typeface="+mn-ea"/>
                  </a:rPr>
                  <a:t>	</a:t>
                </a:r>
                <a:endParaRPr lang="en-US" altLang="zh-CN" sz="2400" b="1" dirty="0">
                  <a:solidFill>
                    <a:schemeClr val="tx1"/>
                  </a:solidFill>
                  <a:latin typeface="+mn-ea"/>
                </a:endParaRPr>
              </a:p>
              <a:p>
                <a:pPr marL="457200" lvl="1" indent="0">
                  <a:buClrTx/>
                  <a:buNone/>
                </a:pPr>
                <a:r>
                  <a:rPr lang="en-US" altLang="zh-CN" sz="2000" b="1" dirty="0">
                    <a:solidFill>
                      <a:schemeClr val="tx1"/>
                    </a:solidFill>
                    <a:latin typeface="+mn-ea"/>
                  </a:rPr>
                  <a:t>1)</a:t>
                </a:r>
                <a:r>
                  <a:rPr lang="zh-CN" altLang="en-US" sz="2000" b="1" dirty="0">
                    <a:solidFill>
                      <a:schemeClr val="tx1"/>
                    </a:solidFill>
                    <a:latin typeface="+mn-ea"/>
                  </a:rPr>
                  <a:t>合成纹理图像分割</a:t>
                </a:r>
                <a:r>
                  <a:rPr lang="en-US" altLang="zh-CN" sz="2000" b="1" dirty="0">
                    <a:solidFill>
                      <a:schemeClr val="tx1"/>
                    </a:solidFill>
                    <a:latin typeface="+mn-ea"/>
                  </a:rPr>
                  <a:t>					</a:t>
                </a:r>
                <a:endParaRPr lang="en-US" altLang="zh-CN" sz="2000" b="1" dirty="0">
                  <a:solidFill>
                    <a:schemeClr val="tx1"/>
                  </a:solidFill>
                  <a:latin typeface="+mn-ea"/>
                </a:endParaRPr>
              </a:p>
              <a:p>
                <a:pPr marL="457200" lvl="1" indent="0">
                  <a:buClrTx/>
                  <a:buNone/>
                </a:pPr>
                <a:r>
                  <a:rPr lang="en-US" altLang="zh-CN" sz="2000" b="1" dirty="0">
                    <a:solidFill>
                      <a:schemeClr val="tx1"/>
                    </a:solidFill>
                    <a:latin typeface="+mn-ea"/>
                  </a:rPr>
                  <a:t>2)</a:t>
                </a:r>
                <a:r>
                  <a:rPr lang="zh-CN" altLang="en-US" sz="2000" b="1" dirty="0">
                    <a:solidFill>
                      <a:schemeClr val="tx1"/>
                    </a:solidFill>
                    <a:latin typeface="+mn-ea"/>
                  </a:rPr>
                  <a:t>合成孔径雷达图像分割</a:t>
                </a:r>
                <a:r>
                  <a:rPr lang="en-US" altLang="zh-CN" sz="2000" b="1" dirty="0">
                    <a:solidFill>
                      <a:schemeClr val="tx1"/>
                    </a:solidFill>
                    <a:latin typeface="+mn-ea"/>
                  </a:rPr>
                  <a:t>				</a:t>
                </a:r>
                <a:endParaRPr lang="en-US" altLang="zh-CN" sz="2000" b="1" dirty="0">
                  <a:solidFill>
                    <a:schemeClr val="tx1"/>
                  </a:solidFill>
                  <a:latin typeface="+mn-ea"/>
                </a:endParaRPr>
              </a:p>
              <a:p>
                <a:pPr marL="457200" lvl="1" indent="0">
                  <a:buClrTx/>
                  <a:buNone/>
                </a:pPr>
                <a:r>
                  <a:rPr lang="en-US" altLang="zh-CN" sz="2000" b="1" dirty="0">
                    <a:solidFill>
                      <a:schemeClr val="tx1"/>
                    </a:solidFill>
                    <a:latin typeface="+mn-ea"/>
                  </a:rPr>
                  <a:t>3)</a:t>
                </a:r>
                <a:r>
                  <a:rPr lang="zh-CN" altLang="en-US" sz="2000" b="1" dirty="0">
                    <a:solidFill>
                      <a:schemeClr val="tx1"/>
                    </a:solidFill>
                    <a:latin typeface="+mn-ea"/>
                  </a:rPr>
                  <a:t>基于遗传优化谱聚类的图形分割方法</a:t>
                </a:r>
                <a:endParaRPr lang="en-US" altLang="zh-CN" sz="2000" b="1" dirty="0">
                  <a:solidFill>
                    <a:schemeClr val="tx1"/>
                  </a:solidFill>
                  <a:latin typeface="+mn-ea"/>
                </a:endParaRPr>
              </a:p>
              <a:p>
                <a:pPr marL="0" indent="0">
                  <a:buClrTx/>
                  <a:buNone/>
                </a:pPr>
                <a:r>
                  <a:rPr lang="en-US" altLang="zh-CN" sz="2400" b="1" dirty="0">
                    <a:solidFill>
                      <a:schemeClr val="tx1"/>
                    </a:solidFill>
                    <a:latin typeface="+mn-ea"/>
                  </a:rPr>
                  <a:t>(3)</a:t>
                </a:r>
                <a:r>
                  <a:rPr lang="zh-CN" altLang="en-US" sz="2400" b="1" dirty="0">
                    <a:solidFill>
                      <a:schemeClr val="tx1"/>
                    </a:solidFill>
                    <a:latin typeface="+mn-ea"/>
                  </a:rPr>
                  <a:t>数据聚类</a:t>
                </a:r>
                <a:endParaRPr lang="en-US" altLang="zh-CN" sz="2400" b="1" dirty="0">
                  <a:solidFill>
                    <a:schemeClr val="tx1"/>
                  </a:solidFill>
                  <a:latin typeface="+mn-ea"/>
                </a:endParaRPr>
              </a:p>
              <a:p>
                <a:pPr marL="0" indent="0">
                  <a:buClrTx/>
                  <a:buNone/>
                </a:pPr>
                <a:r>
                  <a:rPr lang="en-US" altLang="zh-CN" sz="2400" b="1" dirty="0">
                    <a:solidFill>
                      <a:schemeClr val="tx1"/>
                    </a:solidFill>
                    <a:latin typeface="+mn-ea"/>
                  </a:rPr>
                  <a:t>(4)</a:t>
                </a:r>
                <a:r>
                  <a:rPr lang="zh-CN" altLang="en-US" sz="2400" b="1" dirty="0">
                    <a:solidFill>
                      <a:schemeClr val="tx1"/>
                    </a:solidFill>
                    <a:latin typeface="+mn-ea"/>
                  </a:rPr>
                  <a:t>模式识别</a:t>
                </a:r>
                <a:endParaRPr lang="en-US" altLang="zh-CN" sz="2400" b="1" dirty="0">
                  <a:solidFill>
                    <a:schemeClr val="tx1"/>
                  </a:solidFill>
                  <a:latin typeface="+mn-ea"/>
                </a:endParaRPr>
              </a:p>
              <a:p>
                <a:pPr marL="0" indent="0">
                  <a:buClrTx/>
                  <a:buNone/>
                </a:pPr>
                <a:r>
                  <a:rPr lang="en-US" altLang="zh-CN" sz="2400" b="1" dirty="0">
                    <a:solidFill>
                      <a:schemeClr val="tx1"/>
                    </a:solidFill>
                    <a:latin typeface="+mn-ea"/>
                  </a:rPr>
                  <a:t>(5)</a:t>
                </a:r>
                <a:r>
                  <a:rPr lang="zh-CN" altLang="en-US" sz="2400" b="1" dirty="0">
                    <a:solidFill>
                      <a:schemeClr val="tx1"/>
                    </a:solidFill>
                    <a:latin typeface="+mn-ea"/>
                  </a:rPr>
                  <a:t>大数据处理</a:t>
                </a:r>
                <a:endParaRPr lang="en-US" altLang="zh-CN" sz="2400" b="1" dirty="0">
                  <a:solidFill>
                    <a:schemeClr val="tx1"/>
                  </a:solidFill>
                  <a:latin typeface="+mn-ea"/>
                </a:endParaRPr>
              </a:p>
              <a:p>
                <a:pPr marL="0" indent="0">
                  <a:buClrTx/>
                  <a:buNone/>
                </a:pPr>
                <a14:m>
                  <m:oMathPara xmlns:m="http://schemas.openxmlformats.org/officeDocument/2006/math">
                    <m:oMathParaPr>
                      <m:jc m:val="left"/>
                    </m:oMathParaPr>
                    <m:oMath xmlns:m="http://schemas.openxmlformats.org/officeDocument/2006/math">
                      <m:r>
                        <a:rPr lang="zh-CN" altLang="en-US" sz="2400" b="1" i="1" smtClean="0">
                          <a:solidFill>
                            <a:schemeClr val="tx1"/>
                          </a:solidFill>
                          <a:latin typeface="Cambria Math" panose="02040503050406030204" pitchFamily="18" charset="0"/>
                        </a:rPr>
                        <m:t>⋯</m:t>
                      </m:r>
                    </m:oMath>
                  </m:oMathPara>
                </a14:m>
                <a:endParaRPr lang="zh-CN" altLang="en-US" sz="2400" b="1" dirty="0">
                  <a:solidFill>
                    <a:schemeClr val="tx1"/>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83568" y="1412776"/>
                <a:ext cx="8229600" cy="4608512"/>
              </a:xfrm>
              <a:blipFill rotWithShape="1">
                <a:blip r:embed="rId1"/>
                <a:stretch>
                  <a:fillRect l="-4" t="-12" r="4" b="5"/>
                </a:stretch>
              </a:blipFill>
            </p:spPr>
            <p:txBody>
              <a:bodyPr/>
              <a:lstStyle/>
              <a:p>
                <a:r>
                  <a:rPr lang="zh-CN" altLang="en-US">
                    <a:noFill/>
                  </a:rPr>
                  <a:t> </a:t>
                </a:r>
              </a:p>
            </p:txBody>
          </p:sp>
        </mc:Fallback>
      </mc:AlternateContent>
    </p:spTree>
  </p:cSld>
  <p:clrMapOvr>
    <a:masterClrMapping/>
  </p:clrMapOvr>
  <p:transition>
    <p:push/>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1371600"/>
          </a:xfrm>
        </p:spPr>
        <p:txBody>
          <a:bodyPr/>
          <a:lstStyle/>
          <a:p>
            <a:r>
              <a:rPr lang="zh-CN" altLang="en-US" sz="3200" b="1" dirty="0">
                <a:solidFill>
                  <a:schemeClr val="accent1">
                    <a:lumMod val="25000"/>
                  </a:schemeClr>
                </a:solidFill>
                <a:effectLst>
                  <a:outerShdw blurRad="38100" dist="38100" dir="2700000" algn="tl">
                    <a:srgbClr val="000000">
                      <a:alpha val="43137"/>
                    </a:srgbClr>
                  </a:outerShdw>
                </a:effectLst>
              </a:rPr>
              <a:t>谱聚类实例</a:t>
            </a:r>
            <a:endParaRPr lang="zh-CN" altLang="en-US" sz="3200" b="1" dirty="0">
              <a:solidFill>
                <a:schemeClr val="accent1">
                  <a:lumMod val="25000"/>
                </a:schemeClr>
              </a:solidFill>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90872" y="1343000"/>
                <a:ext cx="8013576" cy="3886200"/>
              </a:xfrm>
            </p:spPr>
            <p:txBody>
              <a:bodyPr/>
              <a:lstStyle/>
              <a:p>
                <a:pPr marL="0" indent="0">
                  <a:buNone/>
                </a:pPr>
                <a:r>
                  <a:rPr lang="en-US" altLang="zh-CN" sz="1800" b="1" dirty="0"/>
                  <a:t>       </a:t>
                </a:r>
                <a:r>
                  <a:rPr lang="zh-CN" altLang="zh-CN" sz="1800" b="1" dirty="0"/>
                  <a:t>假设</a:t>
                </a:r>
                <a:r>
                  <a:rPr lang="zh-CN" altLang="en-US" sz="1800" b="1" dirty="0"/>
                  <a:t>某某</a:t>
                </a:r>
                <a:r>
                  <a:rPr lang="zh-CN" altLang="zh-CN" sz="1800" b="1" dirty="0"/>
                  <a:t>大学有</a:t>
                </a:r>
                <a:r>
                  <a:rPr lang="en-US" altLang="zh-CN" sz="1800" b="1" dirty="0"/>
                  <a:t>3</a:t>
                </a:r>
                <a:r>
                  <a:rPr lang="zh-CN" altLang="zh-CN" sz="1800" b="1" dirty="0"/>
                  <a:t>个学生，分别记为甲，乙，丙，</a:t>
                </a:r>
                <a:r>
                  <a:rPr lang="en-US" altLang="zh-CN" sz="1800" b="1" dirty="0"/>
                  <a:t>3</a:t>
                </a:r>
                <a:r>
                  <a:rPr lang="zh-CN" altLang="zh-CN" sz="1800" b="1" dirty="0"/>
                  <a:t>个对象的相似度矩阵假设记为：</a:t>
                </a:r>
                <a:endParaRPr lang="zh-CN" altLang="zh-CN" sz="1800" b="1" dirty="0"/>
              </a:p>
              <a:p>
                <a:pPr marL="0" indent="0">
                  <a:buNone/>
                </a:pPr>
                <a14:m>
                  <m:oMathPara xmlns:m="http://schemas.openxmlformats.org/officeDocument/2006/math">
                    <m:oMathParaPr>
                      <m:jc m:val="centerGroup"/>
                    </m:oMathParaPr>
                    <m:oMath xmlns:m="http://schemas.openxmlformats.org/officeDocument/2006/math">
                      <m:r>
                        <a:rPr lang="en-US" altLang="zh-CN" sz="1800" b="1" i="1" smtClean="0">
                          <a:latin typeface="Cambria Math" panose="02040503050406030204" pitchFamily="18" charset="0"/>
                        </a:rPr>
                        <m:t>𝑾</m:t>
                      </m:r>
                      <m:r>
                        <a:rPr lang="en-US" altLang="zh-CN" sz="1800" b="1">
                          <a:latin typeface="Cambria Math" panose="02040503050406030204"/>
                        </a:rPr>
                        <m:t>=</m:t>
                      </m:r>
                      <m:d>
                        <m:dPr>
                          <m:begChr m:val="["/>
                          <m:endChr m:val="]"/>
                          <m:ctrlPr>
                            <a:rPr lang="zh-CN" altLang="zh-CN" sz="1800" b="1" i="1">
                              <a:latin typeface="Cambria Math" panose="02040503050406030204" pitchFamily="18" charset="0"/>
                            </a:rPr>
                          </m:ctrlPr>
                        </m:dPr>
                        <m:e>
                          <m:m>
                            <m:mPr>
                              <m:mcs>
                                <m:mc>
                                  <m:mcPr>
                                    <m:count m:val="3"/>
                                    <m:mcJc m:val="center"/>
                                  </m:mcPr>
                                </m:mc>
                              </m:mcs>
                              <m:ctrlPr>
                                <a:rPr lang="zh-CN" altLang="zh-CN" sz="1800" b="1" i="1">
                                  <a:latin typeface="Cambria Math" panose="02040503050406030204" pitchFamily="18" charset="0"/>
                                </a:rPr>
                              </m:ctrlPr>
                            </m:mPr>
                            <m:mr>
                              <m:e>
                                <m:r>
                                  <a:rPr lang="en-US" altLang="zh-CN" sz="1800" b="1" i="1" smtClean="0">
                                    <a:latin typeface="Cambria Math" panose="02040503050406030204"/>
                                  </a:rPr>
                                  <m:t>𝟏</m:t>
                                </m:r>
                              </m:e>
                              <m:e>
                                <m:r>
                                  <a:rPr lang="en-US" altLang="zh-CN" sz="1800" b="1" i="1" smtClean="0">
                                    <a:latin typeface="Cambria Math" panose="02040503050406030204"/>
                                  </a:rPr>
                                  <m:t>𝟏</m:t>
                                </m:r>
                              </m:e>
                              <m:e>
                                <m:r>
                                  <a:rPr lang="en-US" altLang="zh-CN" sz="1800" b="1" i="1" smtClean="0">
                                    <a:latin typeface="Cambria Math" panose="02040503050406030204"/>
                                  </a:rPr>
                                  <m:t>𝟎</m:t>
                                </m:r>
                              </m:e>
                            </m:mr>
                            <m:mr>
                              <m:e>
                                <m:r>
                                  <a:rPr lang="en-US" altLang="zh-CN" sz="1800" b="1" i="1" smtClean="0">
                                    <a:latin typeface="Cambria Math" panose="02040503050406030204"/>
                                  </a:rPr>
                                  <m:t>𝟏</m:t>
                                </m:r>
                              </m:e>
                              <m:e>
                                <m:r>
                                  <a:rPr lang="en-US" altLang="zh-CN" sz="1800" b="1" i="1" smtClean="0">
                                    <a:latin typeface="Cambria Math" panose="02040503050406030204"/>
                                  </a:rPr>
                                  <m:t>𝟏</m:t>
                                </m:r>
                              </m:e>
                              <m:e>
                                <m:r>
                                  <a:rPr lang="en-US" altLang="zh-CN" sz="1800" b="1" i="1" smtClean="0">
                                    <a:latin typeface="Cambria Math" panose="02040503050406030204"/>
                                  </a:rPr>
                                  <m:t>𝟎</m:t>
                                </m:r>
                              </m:e>
                            </m:mr>
                            <m:mr>
                              <m:e>
                                <m:r>
                                  <a:rPr lang="en-US" altLang="zh-CN" sz="1800" b="1" i="1" smtClean="0">
                                    <a:latin typeface="Cambria Math" panose="02040503050406030204"/>
                                  </a:rPr>
                                  <m:t>𝟎</m:t>
                                </m:r>
                              </m:e>
                              <m:e>
                                <m:r>
                                  <a:rPr lang="en-US" altLang="zh-CN" sz="1800" b="1" i="1" smtClean="0">
                                    <a:latin typeface="Cambria Math" panose="02040503050406030204"/>
                                  </a:rPr>
                                  <m:t>𝟎</m:t>
                                </m:r>
                              </m:e>
                              <m:e>
                                <m:r>
                                  <a:rPr lang="en-US" altLang="zh-CN" sz="1800" b="1" i="1" smtClean="0">
                                    <a:latin typeface="Cambria Math" panose="02040503050406030204"/>
                                  </a:rPr>
                                  <m:t>𝟏</m:t>
                                </m:r>
                              </m:e>
                            </m:mr>
                          </m:m>
                        </m:e>
                      </m:d>
                    </m:oMath>
                  </m:oMathPara>
                </a14:m>
                <a:endParaRPr lang="zh-CN" altLang="zh-CN" sz="1800" b="1" dirty="0"/>
              </a:p>
              <a:p>
                <a:pPr marL="0" indent="0">
                  <a:buNone/>
                </a:pPr>
                <a:r>
                  <a:rPr lang="en-US" altLang="zh-CN" sz="1800" b="1" dirty="0"/>
                  <a:t> </a:t>
                </a:r>
                <a:endParaRPr lang="zh-CN" altLang="zh-CN" sz="1800" b="1" dirty="0"/>
              </a:p>
              <a:p>
                <a:pPr marL="0" indent="0">
                  <a:buNone/>
                </a:pPr>
                <a:r>
                  <a:rPr lang="zh-CN" altLang="zh-CN" sz="1800" b="1" dirty="0"/>
                  <a:t>将矩阵</a:t>
                </a:r>
                <a:r>
                  <a:rPr lang="en-US" altLang="zh-CN" sz="1800" b="1" dirty="0"/>
                  <a:t>D</a:t>
                </a:r>
                <a:r>
                  <a:rPr lang="zh-CN" altLang="zh-CN" sz="1800" b="1" dirty="0"/>
                  <a:t>转换成对角矩阵：</a:t>
                </a:r>
                <a:r>
                  <a:rPr lang="en-US" altLang="zh-CN" sz="1800" b="1" dirty="0"/>
                  <a:t>D</a:t>
                </a:r>
                <a14:m>
                  <m:oMath xmlns:m="http://schemas.openxmlformats.org/officeDocument/2006/math">
                    <m:r>
                      <a:rPr lang="en-US" altLang="zh-CN" sz="1800" b="1">
                        <a:latin typeface="Cambria Math" panose="02040503050406030204"/>
                      </a:rPr>
                      <m:t>=</m:t>
                    </m:r>
                    <m:d>
                      <m:dPr>
                        <m:begChr m:val="["/>
                        <m:endChr m:val="]"/>
                        <m:ctrlPr>
                          <a:rPr lang="zh-CN" altLang="zh-CN" sz="1800" b="1" i="1">
                            <a:latin typeface="Cambria Math" panose="02040503050406030204" pitchFamily="18" charset="0"/>
                          </a:rPr>
                        </m:ctrlPr>
                      </m:dPr>
                      <m:e>
                        <m:m>
                          <m:mPr>
                            <m:mcs>
                              <m:mc>
                                <m:mcPr>
                                  <m:count m:val="3"/>
                                  <m:mcJc m:val="center"/>
                                </m:mcPr>
                              </m:mc>
                            </m:mcs>
                            <m:ctrlPr>
                              <a:rPr lang="zh-CN" altLang="zh-CN" sz="1800" b="1" i="1">
                                <a:latin typeface="Cambria Math" panose="02040503050406030204" pitchFamily="18" charset="0"/>
                              </a:rPr>
                            </m:ctrlPr>
                          </m:mPr>
                          <m:mr>
                            <m:e>
                              <m:r>
                                <a:rPr lang="en-US" altLang="zh-CN" sz="1800" b="1" i="1" smtClean="0">
                                  <a:latin typeface="Cambria Math" panose="02040503050406030204"/>
                                </a:rPr>
                                <m:t>𝟐</m:t>
                              </m:r>
                            </m:e>
                            <m:e>
                              <m:r>
                                <a:rPr lang="en-US" altLang="zh-CN" sz="1800" b="1" i="1" smtClean="0">
                                  <a:latin typeface="Cambria Math" panose="02040503050406030204"/>
                                </a:rPr>
                                <m:t>𝟎</m:t>
                              </m:r>
                            </m:e>
                            <m:e>
                              <m:r>
                                <a:rPr lang="en-US" altLang="zh-CN" sz="1800" b="1" i="1" smtClean="0">
                                  <a:latin typeface="Cambria Math" panose="02040503050406030204"/>
                                </a:rPr>
                                <m:t>𝟎</m:t>
                              </m:r>
                            </m:e>
                          </m:mr>
                          <m:mr>
                            <m:e>
                              <m:r>
                                <a:rPr lang="en-US" altLang="zh-CN" sz="1800" b="1" i="1" smtClean="0">
                                  <a:latin typeface="Cambria Math" panose="02040503050406030204"/>
                                </a:rPr>
                                <m:t>𝟎</m:t>
                              </m:r>
                            </m:e>
                            <m:e>
                              <m:r>
                                <a:rPr lang="en-US" altLang="zh-CN" sz="1800" b="1" i="1" smtClean="0">
                                  <a:latin typeface="Cambria Math" panose="02040503050406030204"/>
                                </a:rPr>
                                <m:t>𝟐</m:t>
                              </m:r>
                            </m:e>
                            <m:e>
                              <m:r>
                                <a:rPr lang="en-US" altLang="zh-CN" sz="1800" b="1" i="1" smtClean="0">
                                  <a:latin typeface="Cambria Math" panose="02040503050406030204"/>
                                </a:rPr>
                                <m:t>𝟎</m:t>
                              </m:r>
                            </m:e>
                          </m:mr>
                          <m:mr>
                            <m:e>
                              <m:r>
                                <a:rPr lang="en-US" altLang="zh-CN" sz="1800" b="1" i="1" smtClean="0">
                                  <a:latin typeface="Cambria Math" panose="02040503050406030204"/>
                                </a:rPr>
                                <m:t>𝟎</m:t>
                              </m:r>
                            </m:e>
                            <m:e>
                              <m:r>
                                <a:rPr lang="en-US" altLang="zh-CN" sz="1800" b="1" i="1" smtClean="0">
                                  <a:latin typeface="Cambria Math" panose="02040503050406030204"/>
                                </a:rPr>
                                <m:t>𝟎</m:t>
                              </m:r>
                            </m:e>
                            <m:e>
                              <m:r>
                                <a:rPr lang="en-US" altLang="zh-CN" sz="1800" b="1" i="1" smtClean="0">
                                  <a:latin typeface="Cambria Math" panose="02040503050406030204"/>
                                </a:rPr>
                                <m:t>𝟏</m:t>
                              </m:r>
                            </m:e>
                          </m:mr>
                        </m:m>
                      </m:e>
                    </m:d>
                  </m:oMath>
                </a14:m>
                <a:endParaRPr lang="zh-CN" altLang="zh-CN" sz="1800" b="1" dirty="0"/>
              </a:p>
              <a:p>
                <a:pPr marL="0" indent="0">
                  <a:buNone/>
                </a:pPr>
                <a:r>
                  <a:rPr lang="en-US" altLang="zh-CN" sz="1800" b="1" dirty="0"/>
                  <a:t> </a:t>
                </a:r>
                <a:endParaRPr lang="zh-CN" altLang="zh-CN" sz="1800" b="1" dirty="0"/>
              </a:p>
              <a:p>
                <a:pPr marL="0" indent="0">
                  <a:buNone/>
                </a:pPr>
                <a:r>
                  <a:rPr lang="zh-CN" altLang="zh-CN" sz="1800" b="1" dirty="0"/>
                  <a:t>矩阵 </a:t>
                </a:r>
                <a14:m>
                  <m:oMath xmlns:m="http://schemas.openxmlformats.org/officeDocument/2006/math">
                    <m:r>
                      <a:rPr lang="en-US" altLang="zh-CN" sz="1800" b="1" i="1" smtClean="0">
                        <a:latin typeface="Cambria Math" panose="02040503050406030204"/>
                      </a:rPr>
                      <m:t>𝐋</m:t>
                    </m:r>
                    <m:r>
                      <a:rPr lang="en-US" altLang="zh-CN" sz="1800" b="1">
                        <a:latin typeface="Cambria Math" panose="02040503050406030204"/>
                      </a:rPr>
                      <m:t>=</m:t>
                    </m:r>
                    <m:r>
                      <a:rPr lang="en-US" altLang="zh-CN" sz="1800" b="1" i="1" smtClean="0">
                        <a:latin typeface="Cambria Math" panose="02040503050406030204"/>
                      </a:rPr>
                      <m:t>𝑫</m:t>
                    </m:r>
                    <m:r>
                      <a:rPr lang="en-US" altLang="zh-CN" sz="1800" b="1" i="1" smtClean="0">
                        <a:latin typeface="Cambria Math" panose="02040503050406030204"/>
                      </a:rPr>
                      <m:t>−</m:t>
                    </m:r>
                    <m:r>
                      <a:rPr lang="en-US" altLang="zh-CN" sz="1800" b="1" i="1" smtClean="0">
                        <a:latin typeface="Cambria Math" panose="02040503050406030204"/>
                      </a:rPr>
                      <m:t>𝐖</m:t>
                    </m:r>
                    <m:r>
                      <a:rPr lang="en-US" altLang="zh-CN" sz="1800" b="1">
                        <a:latin typeface="Cambria Math" panose="02040503050406030204"/>
                      </a:rPr>
                      <m:t>=</m:t>
                    </m:r>
                    <m:d>
                      <m:dPr>
                        <m:begChr m:val="["/>
                        <m:endChr m:val="]"/>
                        <m:ctrlPr>
                          <a:rPr lang="zh-CN" altLang="zh-CN" sz="1800" b="1" i="1">
                            <a:latin typeface="Cambria Math" panose="02040503050406030204" pitchFamily="18" charset="0"/>
                          </a:rPr>
                        </m:ctrlPr>
                      </m:dPr>
                      <m:e>
                        <m:m>
                          <m:mPr>
                            <m:mcs>
                              <m:mc>
                                <m:mcPr>
                                  <m:count m:val="3"/>
                                  <m:mcJc m:val="center"/>
                                </m:mcPr>
                              </m:mc>
                            </m:mcs>
                            <m:ctrlPr>
                              <a:rPr lang="zh-CN" altLang="zh-CN" sz="1800" b="1" i="1">
                                <a:latin typeface="Cambria Math" panose="02040503050406030204" pitchFamily="18" charset="0"/>
                              </a:rPr>
                            </m:ctrlPr>
                          </m:mPr>
                          <m:mr>
                            <m:e>
                              <m:r>
                                <a:rPr lang="en-US" altLang="zh-CN" sz="1800" b="1" i="1" smtClean="0">
                                  <a:latin typeface="Cambria Math" panose="02040503050406030204"/>
                                </a:rPr>
                                <m:t>𝟏</m:t>
                              </m:r>
                            </m:e>
                            <m:e>
                              <m:r>
                                <a:rPr lang="en-US" altLang="zh-CN" sz="1800" b="1" i="1" smtClean="0">
                                  <a:latin typeface="Cambria Math" panose="02040503050406030204"/>
                                </a:rPr>
                                <m:t>−</m:t>
                              </m:r>
                              <m:r>
                                <a:rPr lang="en-US" altLang="zh-CN" sz="1800" b="1" i="1" smtClean="0">
                                  <a:latin typeface="Cambria Math" panose="02040503050406030204"/>
                                </a:rPr>
                                <m:t>𝟏</m:t>
                              </m:r>
                            </m:e>
                            <m:e>
                              <m:r>
                                <a:rPr lang="en-US" altLang="zh-CN" sz="1800" b="1" i="1" smtClean="0">
                                  <a:latin typeface="Cambria Math" panose="02040503050406030204"/>
                                </a:rPr>
                                <m:t>𝟎</m:t>
                              </m:r>
                            </m:e>
                          </m:mr>
                          <m:mr>
                            <m:e>
                              <m:r>
                                <a:rPr lang="en-US" altLang="zh-CN" sz="1800" b="1" i="1" smtClean="0">
                                  <a:latin typeface="Cambria Math" panose="02040503050406030204"/>
                                </a:rPr>
                                <m:t>−</m:t>
                              </m:r>
                              <m:r>
                                <a:rPr lang="en-US" altLang="zh-CN" sz="1800" b="1" i="1" smtClean="0">
                                  <a:latin typeface="Cambria Math" panose="02040503050406030204"/>
                                </a:rPr>
                                <m:t>𝟏</m:t>
                              </m:r>
                            </m:e>
                            <m:e>
                              <m:r>
                                <a:rPr lang="en-US" altLang="zh-CN" sz="1800" b="1" i="1" smtClean="0">
                                  <a:latin typeface="Cambria Math" panose="02040503050406030204"/>
                                </a:rPr>
                                <m:t>𝟏</m:t>
                              </m:r>
                            </m:e>
                            <m:e>
                              <m:r>
                                <a:rPr lang="en-US" altLang="zh-CN" sz="1800" b="1" i="1" smtClean="0">
                                  <a:latin typeface="Cambria Math" panose="02040503050406030204"/>
                                </a:rPr>
                                <m:t>𝟎</m:t>
                              </m:r>
                            </m:e>
                          </m:mr>
                          <m:mr>
                            <m:e>
                              <m:r>
                                <a:rPr lang="en-US" altLang="zh-CN" sz="1800" b="1" i="1" smtClean="0">
                                  <a:latin typeface="Cambria Math" panose="02040503050406030204"/>
                                </a:rPr>
                                <m:t>𝟎</m:t>
                              </m:r>
                            </m:e>
                            <m:e>
                              <m:r>
                                <a:rPr lang="en-US" altLang="zh-CN" sz="1800" b="1" i="1" smtClean="0">
                                  <a:latin typeface="Cambria Math" panose="02040503050406030204"/>
                                </a:rPr>
                                <m:t>𝟎</m:t>
                              </m:r>
                            </m:e>
                            <m:e>
                              <m:r>
                                <a:rPr lang="en-US" altLang="zh-CN" sz="1800" b="1" i="1" smtClean="0">
                                  <a:latin typeface="Cambria Math" panose="02040503050406030204"/>
                                </a:rPr>
                                <m:t>𝟎</m:t>
                              </m:r>
                            </m:e>
                          </m:mr>
                        </m:m>
                      </m:e>
                    </m:d>
                  </m:oMath>
                </a14:m>
                <a:r>
                  <a:rPr lang="zh-CN" altLang="zh-CN" sz="1800" b="1" dirty="0"/>
                  <a:t>，特征值为：</a:t>
                </a:r>
                <a:r>
                  <a:rPr lang="en-US" altLang="zh-CN" sz="1800" b="1" dirty="0"/>
                  <a:t>0</a:t>
                </a:r>
                <a:r>
                  <a:rPr lang="zh-CN" altLang="zh-CN" sz="1800" b="1" dirty="0"/>
                  <a:t>，</a:t>
                </a:r>
                <a:r>
                  <a:rPr lang="en-US" altLang="zh-CN" sz="1800" b="1" dirty="0"/>
                  <a:t>0</a:t>
                </a:r>
                <a:r>
                  <a:rPr lang="zh-CN" altLang="zh-CN" sz="1800" b="1" dirty="0"/>
                  <a:t>，</a:t>
                </a:r>
                <a:r>
                  <a:rPr lang="en-US" altLang="zh-CN" sz="1800" b="1" dirty="0"/>
                  <a:t>2</a:t>
                </a:r>
                <a:endParaRPr lang="zh-CN" altLang="zh-CN" sz="1800" b="1" dirty="0"/>
              </a:p>
              <a:p>
                <a:pPr marL="0" indent="0">
                  <a:buNone/>
                </a:pPr>
                <a:r>
                  <a:rPr lang="en-US" altLang="zh-CN" sz="1800" b="1" dirty="0"/>
                  <a:t> </a:t>
                </a:r>
                <a:endParaRPr lang="zh-CN" altLang="zh-CN" sz="1800" b="1" dirty="0"/>
              </a:p>
              <a:p>
                <a:pPr marL="0" indent="0">
                  <a:buNone/>
                </a:pPr>
                <a:r>
                  <a:rPr lang="zh-CN" altLang="zh-CN" sz="1800" b="1" dirty="0"/>
                  <a:t>特征向量为：</a:t>
                </a:r>
                <a14:m>
                  <m:oMath xmlns:m="http://schemas.openxmlformats.org/officeDocument/2006/math">
                    <m:d>
                      <m:dPr>
                        <m:begChr m:val="["/>
                        <m:endChr m:val="]"/>
                        <m:ctrlPr>
                          <a:rPr lang="zh-CN" altLang="zh-CN" sz="1800" b="1" i="1">
                            <a:latin typeface="Cambria Math" panose="02040503050406030204" pitchFamily="18" charset="0"/>
                          </a:rPr>
                        </m:ctrlPr>
                      </m:dPr>
                      <m:e>
                        <m:m>
                          <m:mPr>
                            <m:mcs>
                              <m:mc>
                                <m:mcPr>
                                  <m:count m:val="1"/>
                                  <m:mcJc m:val="center"/>
                                </m:mcPr>
                              </m:mc>
                            </m:mcs>
                            <m:ctrlPr>
                              <a:rPr lang="zh-CN" altLang="zh-CN" sz="1800" b="1" i="1">
                                <a:latin typeface="Cambria Math" panose="02040503050406030204" pitchFamily="18" charset="0"/>
                              </a:rPr>
                            </m:ctrlPr>
                          </m:mPr>
                          <m:mr>
                            <m:e>
                              <m:r>
                                <a:rPr lang="en-US" altLang="zh-CN" sz="1800" b="1" i="1" smtClean="0">
                                  <a:latin typeface="Cambria Math" panose="02040503050406030204"/>
                                </a:rPr>
                                <m:t>−</m:t>
                              </m:r>
                              <m:r>
                                <a:rPr lang="en-US" altLang="zh-CN" sz="1800" b="1" i="1" smtClean="0">
                                  <a:latin typeface="Cambria Math" panose="02040503050406030204"/>
                                </a:rPr>
                                <m:t>𝟎</m:t>
                              </m:r>
                              <m:r>
                                <a:rPr lang="en-US" altLang="zh-CN" sz="1800" b="1" i="1" smtClean="0">
                                  <a:latin typeface="Cambria Math" panose="02040503050406030204"/>
                                </a:rPr>
                                <m:t>.</m:t>
                              </m:r>
                              <m:r>
                                <a:rPr lang="en-US" altLang="zh-CN" sz="1800" b="1" i="1" smtClean="0">
                                  <a:latin typeface="Cambria Math" panose="02040503050406030204"/>
                                </a:rPr>
                                <m:t>𝟕𝟎𝟕𝟏</m:t>
                              </m:r>
                            </m:e>
                          </m:mr>
                          <m:mr>
                            <m:e>
                              <m:r>
                                <a:rPr lang="en-US" altLang="zh-CN" sz="1800" b="1" i="1" smtClean="0">
                                  <a:latin typeface="Cambria Math" panose="02040503050406030204"/>
                                </a:rPr>
                                <m:t>−</m:t>
                              </m:r>
                              <m:r>
                                <a:rPr lang="en-US" altLang="zh-CN" sz="1800" b="1" i="1" smtClean="0">
                                  <a:latin typeface="Cambria Math" panose="02040503050406030204"/>
                                </a:rPr>
                                <m:t>𝟎</m:t>
                              </m:r>
                              <m:r>
                                <a:rPr lang="en-US" altLang="zh-CN" sz="1800" b="1" i="1" smtClean="0">
                                  <a:latin typeface="Cambria Math" panose="02040503050406030204"/>
                                </a:rPr>
                                <m:t>.</m:t>
                              </m:r>
                              <m:r>
                                <a:rPr lang="en-US" altLang="zh-CN" sz="1800" b="1" i="1" smtClean="0">
                                  <a:latin typeface="Cambria Math" panose="02040503050406030204"/>
                                </a:rPr>
                                <m:t>𝟕𝟎𝟕𝟏</m:t>
                              </m:r>
                            </m:e>
                          </m:mr>
                          <m:mr>
                            <m:e>
                              <m:r>
                                <a:rPr lang="en-US" altLang="zh-CN" sz="1800" b="1" i="1" smtClean="0">
                                  <a:latin typeface="Cambria Math" panose="02040503050406030204"/>
                                </a:rPr>
                                <m:t>𝟎</m:t>
                              </m:r>
                            </m:e>
                          </m:mr>
                        </m:m>
                      </m:e>
                    </m:d>
                    <m:r>
                      <a:rPr lang="zh-CN" altLang="zh-CN" sz="1800" b="1" smtClean="0">
                        <a:latin typeface="Cambria Math" panose="02040503050406030204"/>
                      </a:rPr>
                      <m:t>，</m:t>
                    </m:r>
                    <m:d>
                      <m:dPr>
                        <m:begChr m:val="["/>
                        <m:endChr m:val="]"/>
                        <m:ctrlPr>
                          <a:rPr lang="zh-CN" altLang="zh-CN" sz="1800" b="1" i="1">
                            <a:latin typeface="Cambria Math" panose="02040503050406030204" pitchFamily="18" charset="0"/>
                          </a:rPr>
                        </m:ctrlPr>
                      </m:dPr>
                      <m:e>
                        <m:m>
                          <m:mPr>
                            <m:mcs>
                              <m:mc>
                                <m:mcPr>
                                  <m:count m:val="1"/>
                                  <m:mcJc m:val="center"/>
                                </m:mcPr>
                              </m:mc>
                            </m:mcs>
                            <m:ctrlPr>
                              <a:rPr lang="zh-CN" altLang="zh-CN" sz="1800" b="1" i="1">
                                <a:latin typeface="Cambria Math" panose="02040503050406030204" pitchFamily="18" charset="0"/>
                              </a:rPr>
                            </m:ctrlPr>
                          </m:mPr>
                          <m:mr>
                            <m:e>
                              <m:r>
                                <a:rPr lang="en-US" altLang="zh-CN" sz="1800" b="1" i="1" smtClean="0">
                                  <a:latin typeface="Cambria Math" panose="02040503050406030204"/>
                                </a:rPr>
                                <m:t>𝟎</m:t>
                              </m:r>
                            </m:e>
                          </m:mr>
                          <m:mr>
                            <m:e>
                              <m:r>
                                <a:rPr lang="en-US" altLang="zh-CN" sz="1800" b="1" i="1" smtClean="0">
                                  <a:latin typeface="Cambria Math" panose="02040503050406030204"/>
                                </a:rPr>
                                <m:t>𝟎</m:t>
                              </m:r>
                            </m:e>
                          </m:mr>
                          <m:mr>
                            <m:e>
                              <m:r>
                                <a:rPr lang="en-US" altLang="zh-CN" sz="1800" b="1" i="1" smtClean="0">
                                  <a:latin typeface="Cambria Math" panose="02040503050406030204"/>
                                </a:rPr>
                                <m:t>𝟏</m:t>
                              </m:r>
                            </m:e>
                          </m:mr>
                        </m:m>
                      </m:e>
                    </m:d>
                    <m:r>
                      <a:rPr lang="zh-CN" altLang="zh-CN" sz="1800" b="1" smtClean="0">
                        <a:latin typeface="Cambria Math" panose="02040503050406030204"/>
                      </a:rPr>
                      <m:t>，</m:t>
                    </m:r>
                    <m:d>
                      <m:dPr>
                        <m:begChr m:val="["/>
                        <m:endChr m:val="]"/>
                        <m:ctrlPr>
                          <a:rPr lang="zh-CN" altLang="zh-CN" sz="1800" b="1" i="1">
                            <a:latin typeface="Cambria Math" panose="02040503050406030204" pitchFamily="18" charset="0"/>
                          </a:rPr>
                        </m:ctrlPr>
                      </m:dPr>
                      <m:e>
                        <m:m>
                          <m:mPr>
                            <m:mcs>
                              <m:mc>
                                <m:mcPr>
                                  <m:count m:val="1"/>
                                  <m:mcJc m:val="center"/>
                                </m:mcPr>
                              </m:mc>
                            </m:mcs>
                            <m:ctrlPr>
                              <a:rPr lang="zh-CN" altLang="zh-CN" sz="1800" b="1" i="1">
                                <a:latin typeface="Cambria Math" panose="02040503050406030204" pitchFamily="18" charset="0"/>
                              </a:rPr>
                            </m:ctrlPr>
                          </m:mPr>
                          <m:mr>
                            <m:e>
                              <m:r>
                                <a:rPr lang="en-US" altLang="zh-CN" sz="1800" b="1" i="1" smtClean="0">
                                  <a:latin typeface="Cambria Math" panose="02040503050406030204"/>
                                </a:rPr>
                                <m:t>−</m:t>
                              </m:r>
                              <m:r>
                                <a:rPr lang="en-US" altLang="zh-CN" sz="1800" b="1" i="1" smtClean="0">
                                  <a:latin typeface="Cambria Math" panose="02040503050406030204"/>
                                </a:rPr>
                                <m:t>𝟎</m:t>
                              </m:r>
                              <m:r>
                                <a:rPr lang="en-US" altLang="zh-CN" sz="1800" b="1" i="1" smtClean="0">
                                  <a:latin typeface="Cambria Math" panose="02040503050406030204"/>
                                </a:rPr>
                                <m:t>.</m:t>
                              </m:r>
                              <m:r>
                                <a:rPr lang="en-US" altLang="zh-CN" sz="1800" b="1" i="1" smtClean="0">
                                  <a:latin typeface="Cambria Math" panose="02040503050406030204"/>
                                </a:rPr>
                                <m:t>𝟕𝟎𝟕𝟏</m:t>
                              </m:r>
                            </m:e>
                          </m:mr>
                          <m:mr>
                            <m:e>
                              <m:r>
                                <a:rPr lang="en-US" altLang="zh-CN" sz="1800" b="1" i="1" smtClean="0">
                                  <a:latin typeface="Cambria Math" panose="02040503050406030204"/>
                                </a:rPr>
                                <m:t>𝟎</m:t>
                              </m:r>
                              <m:r>
                                <a:rPr lang="en-US" altLang="zh-CN" sz="1800" b="1" i="1" smtClean="0">
                                  <a:latin typeface="Cambria Math" panose="02040503050406030204"/>
                                </a:rPr>
                                <m:t>.</m:t>
                              </m:r>
                              <m:r>
                                <a:rPr lang="en-US" altLang="zh-CN" sz="1800" b="1" i="1" smtClean="0">
                                  <a:latin typeface="Cambria Math" panose="02040503050406030204"/>
                                </a:rPr>
                                <m:t>𝟕𝟎𝟕𝟏</m:t>
                              </m:r>
                            </m:e>
                          </m:mr>
                          <m:mr>
                            <m:e>
                              <m:r>
                                <a:rPr lang="en-US" altLang="zh-CN" sz="1800" b="1" i="1" smtClean="0">
                                  <a:latin typeface="Cambria Math" panose="02040503050406030204"/>
                                </a:rPr>
                                <m:t>𝟎</m:t>
                              </m:r>
                            </m:e>
                          </m:mr>
                        </m:m>
                      </m:e>
                    </m:d>
                  </m:oMath>
                </a14:m>
                <a:r>
                  <a:rPr lang="zh-CN" altLang="zh-CN" sz="1800" b="1" dirty="0"/>
                  <a:t>。</a:t>
                </a:r>
                <a:endParaRPr lang="zh-CN" altLang="zh-CN" sz="1800" b="1" dirty="0"/>
              </a:p>
              <a:p>
                <a:pPr marL="0" indent="0">
                  <a:buNone/>
                </a:pPr>
                <a:r>
                  <a:rPr lang="en-US" altLang="zh-CN" sz="1800" b="1" dirty="0"/>
                  <a:t> </a:t>
                </a:r>
                <a:endParaRPr lang="zh-CN" altLang="zh-CN" sz="18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590872" y="1343000"/>
                <a:ext cx="8013576" cy="3886200"/>
              </a:xfrm>
              <a:blipFill rotWithShape="1">
                <a:blip r:embed="rId1"/>
                <a:stretch>
                  <a:fillRect l="-4" t="-16" r="2" b="-36112"/>
                </a:stretch>
              </a:blipFill>
            </p:spPr>
            <p:txBody>
              <a:bodyPr/>
              <a:lstStyle/>
              <a:p>
                <a:r>
                  <a:rPr lang="zh-CN" altLang="en-US">
                    <a:noFill/>
                  </a:rPr>
                  <a:t> </a:t>
                </a:r>
              </a:p>
            </p:txBody>
          </p:sp>
        </mc:Fallback>
      </mc:AlternateContent>
    </p:spTree>
  </p:cSld>
  <p:clrMapOvr>
    <a:masterClrMapping/>
  </p:clrMapOvr>
  <p:transition>
    <p:push/>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467544" y="1052736"/>
                <a:ext cx="8208912" cy="4930709"/>
              </a:xfrm>
              <a:prstGeom prst="rect">
                <a:avLst/>
              </a:prstGeom>
            </p:spPr>
            <p:txBody>
              <a:bodyPr wrap="square">
                <a:spAutoFit/>
              </a:bodyPr>
              <a:lstStyle/>
              <a:p>
                <a:pPr marL="0" indent="0">
                  <a:lnSpc>
                    <a:spcPct val="150000"/>
                  </a:lnSpc>
                  <a:buNone/>
                </a:pPr>
                <a:r>
                  <a:rPr lang="en-US" altLang="zh-CN" b="1" dirty="0"/>
                  <a:t>    </a:t>
                </a:r>
                <a:r>
                  <a:rPr lang="zh-CN" altLang="zh-CN" b="1" dirty="0"/>
                  <a:t>在谱聚类中，一般根据等于</a:t>
                </a:r>
                <a:r>
                  <a:rPr lang="en-US" altLang="zh-CN" b="1" dirty="0"/>
                  <a:t>0</a:t>
                </a:r>
                <a:r>
                  <a:rPr lang="zh-CN" altLang="zh-CN" b="1" dirty="0"/>
                  <a:t>或接近于</a:t>
                </a:r>
                <a:r>
                  <a:rPr lang="en-US" altLang="zh-CN" b="1" dirty="0"/>
                  <a:t>0</a:t>
                </a:r>
                <a:r>
                  <a:rPr lang="zh-CN" altLang="zh-CN" b="1" dirty="0"/>
                  <a:t>的特征值的个数来确定聚类数目。根据这个原则，</a:t>
                </a:r>
                <a:r>
                  <a:rPr lang="en-US" altLang="zh-CN" b="1" dirty="0"/>
                  <a:t>3</a:t>
                </a:r>
                <a:r>
                  <a:rPr lang="zh-CN" altLang="zh-CN" b="1" dirty="0"/>
                  <a:t>个对象应该聚成两类。</a:t>
                </a:r>
                <a:endParaRPr lang="zh-CN" altLang="zh-CN" b="1" dirty="0"/>
              </a:p>
              <a:p>
                <a:pPr marL="0" indent="0">
                  <a:lnSpc>
                    <a:spcPct val="150000"/>
                  </a:lnSpc>
                  <a:buNone/>
                </a:pPr>
                <a:r>
                  <a:rPr lang="zh-CN" altLang="zh-CN" b="1" dirty="0"/>
                  <a:t>取这两个特征值对应的特征向量构成矩阵：</a:t>
                </a:r>
                <a:endParaRPr lang="zh-CN" altLang="zh-CN" b="1" dirty="0"/>
              </a:p>
              <a:p>
                <a:pPr marL="0" indent="0">
                  <a:lnSpc>
                    <a:spcPct val="150000"/>
                  </a:lnSpc>
                  <a:buNone/>
                </a:pPr>
                <a:r>
                  <a:rPr lang="en-US" altLang="zh-CN" b="1" dirty="0"/>
                  <a:t> </a:t>
                </a:r>
                <a:endParaRPr lang="zh-CN" altLang="zh-CN" b="1" dirty="0"/>
              </a:p>
              <a:p>
                <a:pPr marL="0" indent="0">
                  <a:lnSpc>
                    <a:spcPct val="150000"/>
                  </a:lnSpc>
                  <a:buNone/>
                </a:pPr>
                <a14:m>
                  <m:oMathPara xmlns:m="http://schemas.openxmlformats.org/officeDocument/2006/math">
                    <m:oMathParaPr>
                      <m:jc m:val="centerGroup"/>
                    </m:oMathParaPr>
                    <m:oMath xmlns:m="http://schemas.openxmlformats.org/officeDocument/2006/math">
                      <m:d>
                        <m:dPr>
                          <m:begChr m:val="["/>
                          <m:endChr m:val="]"/>
                          <m:ctrlPr>
                            <a:rPr lang="zh-CN" altLang="zh-CN" b="1" i="1">
                              <a:latin typeface="Cambria Math" panose="02040503050406030204" pitchFamily="18" charset="0"/>
                            </a:rPr>
                          </m:ctrlPr>
                        </m:dPr>
                        <m:e>
                          <m:m>
                            <m:mPr>
                              <m:mcs>
                                <m:mc>
                                  <m:mcPr>
                                    <m:count m:val="2"/>
                                    <m:mcJc m:val="center"/>
                                  </m:mcPr>
                                </m:mc>
                              </m:mcs>
                              <m:ctrlPr>
                                <a:rPr lang="zh-CN" altLang="zh-CN" b="1" i="1">
                                  <a:latin typeface="Cambria Math" panose="02040503050406030204" pitchFamily="18" charset="0"/>
                                </a:rPr>
                              </m:ctrlPr>
                            </m:mPr>
                            <m:mr>
                              <m:e>
                                <m:r>
                                  <a:rPr lang="en-US" altLang="zh-CN" b="1" i="1" smtClean="0">
                                    <a:latin typeface="Cambria Math" panose="02040503050406030204"/>
                                  </a:rPr>
                                  <m:t>−</m:t>
                                </m:r>
                                <m:r>
                                  <a:rPr lang="en-US" altLang="zh-CN" b="1" i="1" smtClean="0">
                                    <a:latin typeface="Cambria Math" panose="02040503050406030204"/>
                                  </a:rPr>
                                  <m:t>𝟎</m:t>
                                </m:r>
                                <m:r>
                                  <a:rPr lang="en-US" altLang="zh-CN" b="1" i="1" smtClean="0">
                                    <a:latin typeface="Cambria Math" panose="02040503050406030204"/>
                                  </a:rPr>
                                  <m:t>.</m:t>
                                </m:r>
                                <m:r>
                                  <a:rPr lang="en-US" altLang="zh-CN" b="1" i="1" smtClean="0">
                                    <a:latin typeface="Cambria Math" panose="02040503050406030204"/>
                                  </a:rPr>
                                  <m:t>𝟕𝟎𝟕𝟏</m:t>
                                </m:r>
                              </m:e>
                              <m:e>
                                <m:r>
                                  <a:rPr lang="en-US" altLang="zh-CN" b="1" i="1" smtClean="0">
                                    <a:latin typeface="Cambria Math" panose="02040503050406030204"/>
                                  </a:rPr>
                                  <m:t>𝟎</m:t>
                                </m:r>
                              </m:e>
                            </m:mr>
                            <m:mr>
                              <m:e>
                                <m:r>
                                  <a:rPr lang="en-US" altLang="zh-CN" b="1" i="1" smtClean="0">
                                    <a:latin typeface="Cambria Math" panose="02040503050406030204"/>
                                  </a:rPr>
                                  <m:t>−</m:t>
                                </m:r>
                                <m:r>
                                  <a:rPr lang="en-US" altLang="zh-CN" b="1" i="1" smtClean="0">
                                    <a:latin typeface="Cambria Math" panose="02040503050406030204"/>
                                  </a:rPr>
                                  <m:t>𝟎</m:t>
                                </m:r>
                                <m:r>
                                  <a:rPr lang="en-US" altLang="zh-CN" b="1" i="1" smtClean="0">
                                    <a:latin typeface="Cambria Math" panose="02040503050406030204"/>
                                  </a:rPr>
                                  <m:t>.</m:t>
                                </m:r>
                                <m:r>
                                  <a:rPr lang="en-US" altLang="zh-CN" b="1" i="1" smtClean="0">
                                    <a:latin typeface="Cambria Math" panose="02040503050406030204"/>
                                  </a:rPr>
                                  <m:t>𝟕𝟎𝟕𝟏</m:t>
                                </m:r>
                              </m:e>
                              <m:e>
                                <m:r>
                                  <a:rPr lang="en-US" altLang="zh-CN" b="1" i="1" smtClean="0">
                                    <a:latin typeface="Cambria Math" panose="02040503050406030204"/>
                                  </a:rPr>
                                  <m:t>𝟎</m:t>
                                </m:r>
                              </m:e>
                            </m:mr>
                            <m:mr>
                              <m:e>
                                <m:r>
                                  <a:rPr lang="en-US" altLang="zh-CN" b="1" i="1" smtClean="0">
                                    <a:latin typeface="Cambria Math" panose="02040503050406030204"/>
                                  </a:rPr>
                                  <m:t>𝟎</m:t>
                                </m:r>
                              </m:e>
                              <m:e>
                                <m:r>
                                  <a:rPr lang="en-US" altLang="zh-CN" b="1" i="1" smtClean="0">
                                    <a:latin typeface="Cambria Math" panose="02040503050406030204"/>
                                  </a:rPr>
                                  <m:t>𝟏</m:t>
                                </m:r>
                              </m:e>
                            </m:mr>
                          </m:m>
                        </m:e>
                      </m:d>
                    </m:oMath>
                  </m:oMathPara>
                </a14:m>
                <a:endParaRPr lang="zh-CN" altLang="zh-CN" b="1" dirty="0"/>
              </a:p>
              <a:p>
                <a:pPr marL="0" indent="0">
                  <a:lnSpc>
                    <a:spcPct val="150000"/>
                  </a:lnSpc>
                  <a:buNone/>
                </a:pPr>
                <a:r>
                  <a:rPr lang="en-US" altLang="zh-CN" b="1" dirty="0"/>
                  <a:t> </a:t>
                </a:r>
                <a:endParaRPr lang="zh-CN" altLang="zh-CN" b="1" dirty="0"/>
              </a:p>
              <a:p>
                <a:pPr marL="0" indent="0">
                  <a:lnSpc>
                    <a:spcPct val="150000"/>
                  </a:lnSpc>
                  <a:buNone/>
                </a:pPr>
                <a:r>
                  <a:rPr lang="en-US" altLang="zh-CN" b="1" dirty="0"/>
                  <a:t>     </a:t>
                </a:r>
                <a:r>
                  <a:rPr lang="zh-CN" altLang="zh-CN" b="1" dirty="0"/>
                  <a:t>将这个矩阵每行看成一个点，共得到</a:t>
                </a:r>
                <a:r>
                  <a:rPr lang="en-US" altLang="zh-CN" b="1" dirty="0"/>
                  <a:t>3</a:t>
                </a:r>
                <a:r>
                  <a:rPr lang="zh-CN" altLang="zh-CN" b="1" dirty="0"/>
                  <a:t>个点，</a:t>
                </a:r>
                <a:r>
                  <a:rPr lang="en-US" altLang="zh-CN" b="1" dirty="0"/>
                  <a:t>a=(-0.7071, 0)</a:t>
                </a:r>
                <a:r>
                  <a:rPr lang="zh-CN" altLang="zh-CN" b="1" dirty="0"/>
                  <a:t>，</a:t>
                </a:r>
                <a:r>
                  <a:rPr lang="en-US" altLang="zh-CN" b="1" dirty="0"/>
                  <a:t>b=(-0.7071, 0)</a:t>
                </a:r>
                <a:r>
                  <a:rPr lang="zh-CN" altLang="zh-CN" b="1" dirty="0"/>
                  <a:t>，</a:t>
                </a:r>
                <a:r>
                  <a:rPr lang="en-US" altLang="zh-CN" b="1" dirty="0"/>
                  <a:t>c=(0, 1)</a:t>
                </a:r>
                <a:r>
                  <a:rPr lang="zh-CN" altLang="zh-CN" b="1" dirty="0"/>
                  <a:t>。</a:t>
                </a:r>
                <a:r>
                  <a:rPr lang="en-US" altLang="zh-CN" b="1" dirty="0"/>
                  <a:t>a</a:t>
                </a:r>
                <a:r>
                  <a:rPr lang="zh-CN" altLang="zh-CN" b="1" dirty="0"/>
                  <a:t>和</a:t>
                </a:r>
                <a:r>
                  <a:rPr lang="en-US" altLang="zh-CN" b="1" dirty="0"/>
                  <a:t>b</a:t>
                </a:r>
                <a:r>
                  <a:rPr lang="zh-CN" altLang="zh-CN" b="1" dirty="0"/>
                  <a:t>聚成一类，</a:t>
                </a:r>
                <a:r>
                  <a:rPr lang="en-US" altLang="zh-CN" b="1" dirty="0"/>
                  <a:t>c</a:t>
                </a:r>
                <a:r>
                  <a:rPr lang="zh-CN" altLang="zh-CN" b="1" dirty="0"/>
                  <a:t>聚成一类。即在对应的原来的</a:t>
                </a:r>
                <a:r>
                  <a:rPr lang="en-US" altLang="zh-CN" b="1" dirty="0"/>
                  <a:t>3</a:t>
                </a:r>
                <a:r>
                  <a:rPr lang="zh-CN" altLang="zh-CN" b="1" dirty="0"/>
                  <a:t>个对象中，甲、乙聚成一类，丙聚成一类。</a:t>
                </a:r>
                <a:endParaRPr lang="zh-CN" altLang="zh-CN" b="1" dirty="0"/>
              </a:p>
              <a:p>
                <a:pPr marL="0" indent="0">
                  <a:lnSpc>
                    <a:spcPct val="150000"/>
                  </a:lnSpc>
                  <a:buNone/>
                </a:pPr>
                <a:endParaRPr lang="zh-CN" altLang="en-US" b="1" dirty="0"/>
              </a:p>
            </p:txBody>
          </p:sp>
        </mc:Choice>
        <mc:Fallback>
          <p:sp>
            <p:nvSpPr>
              <p:cNvPr id="4" name="矩形 3"/>
              <p:cNvSpPr>
                <a:spLocks noRot="1" noChangeAspect="1" noMove="1" noResize="1" noEditPoints="1" noAdjustHandles="1" noChangeArrowheads="1" noChangeShapeType="1" noTextEdit="1"/>
              </p:cNvSpPr>
              <p:nvPr/>
            </p:nvSpPr>
            <p:spPr>
              <a:xfrm>
                <a:off x="467544" y="1052736"/>
                <a:ext cx="8208912" cy="4930709"/>
              </a:xfrm>
              <a:prstGeom prst="rect">
                <a:avLst/>
              </a:prstGeom>
              <a:blipFill rotWithShape="1">
                <a:blip r:embed="rId1"/>
                <a:stretch>
                  <a:fillRect l="-2" t="-11" r="5" b="10"/>
                </a:stretch>
              </a:blipFill>
            </p:spPr>
            <p:txBody>
              <a:bodyPr/>
              <a:lstStyle/>
              <a:p>
                <a:r>
                  <a:rPr lang="zh-CN" altLang="en-US">
                    <a:noFill/>
                  </a:rPr>
                  <a:t> </a:t>
                </a:r>
              </a:p>
            </p:txBody>
          </p:sp>
        </mc:Fallback>
      </mc:AlternateContent>
    </p:spTree>
  </p:cSld>
  <p:clrMapOvr>
    <a:masterClrMapping/>
  </p:clrMapOvr>
  <p:transition>
    <p:push/>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476250"/>
            <a:ext cx="8229600" cy="5246688"/>
          </a:xfrm>
        </p:spPr>
        <p:txBody>
          <a:bodyPr/>
          <a:lstStyle/>
          <a:p>
            <a:pPr marL="0" indent="0">
              <a:lnSpc>
                <a:spcPct val="150000"/>
              </a:lnSpc>
              <a:buNone/>
              <a:defRPr/>
            </a:pPr>
            <a:r>
              <a:rPr lang="en-US" altLang="zh-CN" sz="4000" b="1" dirty="0"/>
              <a:t>	</a:t>
            </a:r>
            <a:r>
              <a:rPr lang="en-US" altLang="zh-CN" sz="3600" b="1" dirty="0"/>
              <a:t>	</a:t>
            </a:r>
            <a:r>
              <a:rPr lang="zh-CN" altLang="en-US" sz="3600" dirty="0">
                <a:ea typeface="黑体" panose="02010609060101010101" pitchFamily="49" charset="-122"/>
                <a:cs typeface="+mj-cs"/>
              </a:rPr>
              <a:t>第 </a:t>
            </a:r>
            <a:r>
              <a:rPr lang="en-US" altLang="zh-CN" sz="3600" dirty="0">
                <a:ea typeface="黑体" panose="02010609060101010101" pitchFamily="49" charset="-122"/>
                <a:cs typeface="+mj-cs"/>
              </a:rPr>
              <a:t>7 </a:t>
            </a:r>
            <a:r>
              <a:rPr lang="zh-CN" altLang="en-US" sz="3600" dirty="0">
                <a:ea typeface="黑体" panose="02010609060101010101" pitchFamily="49" charset="-122"/>
                <a:cs typeface="+mj-cs"/>
              </a:rPr>
              <a:t>章 聚类分析</a:t>
            </a:r>
            <a:endParaRPr lang="en-US" altLang="zh-CN" sz="3600" dirty="0">
              <a:ea typeface="黑体" panose="02010609060101010101" pitchFamily="49" charset="-122"/>
              <a:cs typeface="+mj-cs"/>
            </a:endParaRPr>
          </a:p>
          <a:p>
            <a:pPr>
              <a:defRPr/>
            </a:pPr>
            <a:r>
              <a:rPr lang="en-US" altLang="zh-CN" sz="2800" b="1" dirty="0">
                <a:solidFill>
                  <a:schemeClr val="accent3">
                    <a:lumMod val="65000"/>
                  </a:schemeClr>
                </a:solidFill>
                <a:ea typeface="宋体" panose="02010600030101010101" pitchFamily="2" charset="-122"/>
              </a:rPr>
              <a:t>7.1 </a:t>
            </a:r>
            <a:r>
              <a:rPr lang="zh-CN" altLang="en-US" sz="2800" b="1" dirty="0">
                <a:solidFill>
                  <a:schemeClr val="accent3">
                    <a:lumMod val="65000"/>
                  </a:schemeClr>
                </a:solidFill>
                <a:ea typeface="宋体" panose="02010600030101010101" pitchFamily="2" charset="-122"/>
              </a:rPr>
              <a:t>聚类分析概述</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7.2 </a:t>
            </a:r>
            <a:r>
              <a:rPr lang="zh-CN" altLang="en-US" sz="2800" b="1" dirty="0">
                <a:solidFill>
                  <a:schemeClr val="accent3">
                    <a:lumMod val="65000"/>
                  </a:schemeClr>
                </a:solidFill>
                <a:ea typeface="宋体" panose="02010600030101010101" pitchFamily="2" charset="-122"/>
              </a:rPr>
              <a:t>差异度的计算方法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7.3 </a:t>
            </a:r>
            <a:r>
              <a:rPr lang="zh-CN" altLang="en-US" sz="2800" b="1" dirty="0">
                <a:solidFill>
                  <a:schemeClr val="accent3">
                    <a:lumMod val="65000"/>
                  </a:schemeClr>
                </a:solidFill>
                <a:ea typeface="宋体" panose="02010600030101010101" pitchFamily="2" charset="-122"/>
              </a:rPr>
              <a:t>基于分割的聚类方法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7.4 </a:t>
            </a:r>
            <a:r>
              <a:rPr lang="zh-CN" altLang="en-US" sz="2800" b="1" dirty="0">
                <a:solidFill>
                  <a:schemeClr val="accent3">
                    <a:lumMod val="65000"/>
                  </a:schemeClr>
                </a:solidFill>
                <a:ea typeface="宋体" panose="02010600030101010101" pitchFamily="2" charset="-122"/>
              </a:rPr>
              <a:t>基于密度的聚类方法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solidFill>
                  <a:schemeClr val="accent3">
                    <a:lumMod val="65000"/>
                  </a:schemeClr>
                </a:solidFill>
                <a:ea typeface="宋体" panose="02010600030101010101" pitchFamily="2" charset="-122"/>
              </a:rPr>
              <a:t>7.5 </a:t>
            </a:r>
            <a:r>
              <a:rPr lang="zh-CN" altLang="en-US" sz="2800" b="1" dirty="0">
                <a:solidFill>
                  <a:schemeClr val="accent3">
                    <a:lumMod val="65000"/>
                  </a:schemeClr>
                </a:solidFill>
                <a:ea typeface="宋体" panose="02010600030101010101" pitchFamily="2" charset="-122"/>
              </a:rPr>
              <a:t>谱聚类方法</a:t>
            </a:r>
            <a:endParaRPr lang="en-US" altLang="zh-CN" sz="2800" b="1" dirty="0">
              <a:solidFill>
                <a:schemeClr val="accent3">
                  <a:lumMod val="65000"/>
                </a:schemeClr>
              </a:solidFill>
              <a:ea typeface="宋体" panose="02010600030101010101" pitchFamily="2" charset="-122"/>
            </a:endParaRPr>
          </a:p>
          <a:p>
            <a:pPr>
              <a:defRPr/>
            </a:pPr>
            <a:r>
              <a:rPr lang="en-US" altLang="zh-CN" sz="2800" b="1" dirty="0">
                <a:ea typeface="宋体" panose="02010600030101010101" pitchFamily="2" charset="-122"/>
              </a:rPr>
              <a:t>7.6 ICA </a:t>
            </a:r>
            <a:r>
              <a:rPr lang="zh-CN" altLang="en-US" sz="2800" b="1" dirty="0">
                <a:ea typeface="宋体" panose="02010600030101010101" pitchFamily="2" charset="-122"/>
              </a:rPr>
              <a:t>聚类分析</a:t>
            </a:r>
            <a:endParaRPr lang="en-US" altLang="zh-CN" sz="2800" b="1" dirty="0">
              <a:ea typeface="宋体" panose="02010600030101010101" pitchFamily="2" charset="-122"/>
            </a:endParaRPr>
          </a:p>
          <a:p>
            <a:pPr lvl="1">
              <a:defRPr/>
            </a:pPr>
            <a:r>
              <a:rPr lang="en-US" altLang="zh-CN" sz="2400" b="1" dirty="0">
                <a:ea typeface="宋体" panose="02010600030101010101" pitchFamily="2" charset="-122"/>
              </a:rPr>
              <a:t>7.6.1 ICA</a:t>
            </a:r>
            <a:r>
              <a:rPr lang="zh-CN" altLang="en-US" sz="2400" b="1" dirty="0">
                <a:ea typeface="宋体" panose="02010600030101010101" pitchFamily="2" charset="-122"/>
              </a:rPr>
              <a:t>的起源和目的</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7.6.2 ICA</a:t>
            </a:r>
            <a:r>
              <a:rPr lang="zh-CN" altLang="en-US" sz="2400" b="1" dirty="0">
                <a:ea typeface="宋体" panose="02010600030101010101" pitchFamily="2" charset="-122"/>
              </a:rPr>
              <a:t>模型</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7.6.3 ICA</a:t>
            </a:r>
            <a:r>
              <a:rPr lang="zh-CN" altLang="en-US" sz="2400" b="1" dirty="0">
                <a:ea typeface="宋体" panose="02010600030101010101" pitchFamily="2" charset="-122"/>
              </a:rPr>
              <a:t>应用要求</a:t>
            </a:r>
            <a:endParaRPr lang="zh-CN" altLang="en-US" sz="2400" b="1" dirty="0">
              <a:ea typeface="宋体" panose="02010600030101010101" pitchFamily="2" charset="-122"/>
            </a:endParaRPr>
          </a:p>
          <a:p>
            <a:pPr lvl="1">
              <a:defRPr/>
            </a:pPr>
            <a:r>
              <a:rPr lang="en-US" altLang="zh-CN" sz="2400" b="1" dirty="0">
                <a:ea typeface="宋体" panose="02010600030101010101" pitchFamily="2" charset="-122"/>
              </a:rPr>
              <a:t>7.6.4 ICA</a:t>
            </a:r>
            <a:r>
              <a:rPr lang="zh-CN" altLang="en-US" sz="2400" b="1" dirty="0">
                <a:ea typeface="宋体" panose="02010600030101010101" pitchFamily="2" charset="-122"/>
              </a:rPr>
              <a:t>应用场合</a:t>
            </a:r>
            <a:endParaRPr lang="zh-CN" altLang="en-US" b="1" dirty="0">
              <a:solidFill>
                <a:schemeClr val="accent3">
                  <a:lumMod val="65000"/>
                </a:schemeClr>
              </a:solidFill>
              <a:ea typeface="宋体" panose="02010600030101010101" pitchFamily="2" charset="-122"/>
            </a:endParaRPr>
          </a:p>
          <a:p>
            <a:pPr>
              <a:lnSpc>
                <a:spcPct val="150000"/>
              </a:lnSpc>
              <a:defRPr/>
            </a:pPr>
            <a:endParaRPr lang="zh-CN" altLang="en-US" dirty="0"/>
          </a:p>
        </p:txBody>
      </p:sp>
    </p:spTree>
  </p:cSld>
  <p:clrMapOvr>
    <a:masterClrMapping/>
  </p:clrMapOvr>
  <p:transition>
    <p:push/>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mn-ea"/>
              </a:rPr>
              <a:t>7.6.1 ICA</a:t>
            </a:r>
            <a:r>
              <a:rPr lang="zh-CN" altLang="en-US" sz="3200" b="1" dirty="0">
                <a:effectLst>
                  <a:outerShdw blurRad="38100" dist="38100" dir="2700000" algn="tl">
                    <a:srgbClr val="000000">
                      <a:alpha val="43137"/>
                    </a:srgbClr>
                  </a:outerShdw>
                </a:effectLst>
                <a:latin typeface="+mn-ea"/>
              </a:rPr>
              <a:t>的起源和目的</a:t>
            </a:r>
            <a:br>
              <a:rPr lang="zh-CN" altLang="en-US" sz="3200" b="1" dirty="0">
                <a:effectLst>
                  <a:outerShdw blurRad="38100" dist="38100" dir="2700000" algn="tl">
                    <a:srgbClr val="000000">
                      <a:alpha val="43137"/>
                    </a:srgbClr>
                  </a:outerShdw>
                </a:effectLst>
                <a:latin typeface="+mn-ea"/>
              </a:rPr>
            </a:br>
            <a:endParaRPr lang="zh-CN" altLang="en-US" sz="32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662880" y="1270992"/>
            <a:ext cx="8229600" cy="3886200"/>
          </a:xfrm>
        </p:spPr>
        <p:txBody>
          <a:bodyPr/>
          <a:lstStyle/>
          <a:p>
            <a:pPr marL="0" indent="0">
              <a:buClr>
                <a:srgbClr val="00B0F0"/>
              </a:buClr>
              <a:buNone/>
            </a:pPr>
            <a:r>
              <a:rPr lang="en-US" altLang="zh-CN" sz="2400" b="1" dirty="0">
                <a:solidFill>
                  <a:srgbClr val="00B0F0"/>
                </a:solidFill>
                <a:effectLst>
                  <a:outerShdw blurRad="38100" dist="38100" dir="2700000" algn="tl">
                    <a:srgbClr val="000000">
                      <a:alpha val="43137"/>
                    </a:srgbClr>
                  </a:outerShdw>
                </a:effectLst>
                <a:latin typeface="+mn-ea"/>
              </a:rPr>
              <a:t>ICA</a:t>
            </a:r>
            <a:r>
              <a:rPr lang="zh-CN" altLang="en-US" sz="2400" b="1" dirty="0">
                <a:solidFill>
                  <a:srgbClr val="00B0F0"/>
                </a:solidFill>
                <a:effectLst>
                  <a:outerShdw blurRad="38100" dist="38100" dir="2700000" algn="tl">
                    <a:srgbClr val="000000">
                      <a:alpha val="43137"/>
                    </a:srgbClr>
                  </a:outerShdw>
                </a:effectLst>
                <a:latin typeface="+mn-ea"/>
              </a:rPr>
              <a:t>全称</a:t>
            </a:r>
            <a:r>
              <a:rPr lang="en-US" altLang="zh-CN" sz="2400" b="1" dirty="0">
                <a:solidFill>
                  <a:srgbClr val="00B0F0"/>
                </a:solidFill>
                <a:effectLst>
                  <a:outerShdw blurRad="38100" dist="38100" dir="2700000" algn="tl">
                    <a:srgbClr val="000000">
                      <a:alpha val="43137"/>
                    </a:srgbClr>
                  </a:outerShdw>
                </a:effectLst>
                <a:latin typeface="+mn-ea"/>
              </a:rPr>
              <a:t>:</a:t>
            </a:r>
            <a:r>
              <a:rPr lang="zh-CN" altLang="en-US" sz="2400" b="1" dirty="0">
                <a:solidFill>
                  <a:srgbClr val="00B0F0"/>
                </a:solidFill>
                <a:effectLst>
                  <a:outerShdw blurRad="38100" dist="38100" dir="2700000" algn="tl">
                    <a:srgbClr val="000000">
                      <a:alpha val="43137"/>
                    </a:srgbClr>
                  </a:outerShdw>
                </a:effectLst>
                <a:latin typeface="+mn-ea"/>
              </a:rPr>
              <a:t>独立成分分析</a:t>
            </a:r>
            <a:endParaRPr lang="zh-CN" altLang="en-US" sz="2400" b="1" dirty="0">
              <a:solidFill>
                <a:srgbClr val="00B0F0"/>
              </a:solidFill>
              <a:effectLst>
                <a:outerShdw blurRad="38100" dist="38100" dir="2700000" algn="tl">
                  <a:srgbClr val="000000">
                    <a:alpha val="43137"/>
                  </a:srgbClr>
                </a:outerShdw>
              </a:effectLst>
            </a:endParaRPr>
          </a:p>
        </p:txBody>
      </p:sp>
      <p:pic>
        <p:nvPicPr>
          <p:cNvPr id="4" name="图片 3"/>
          <p:cNvPicPr>
            <a:picLocks noChangeAspect="1"/>
          </p:cNvPicPr>
          <p:nvPr/>
        </p:nvPicPr>
        <p:blipFill>
          <a:blip r:embed="rId1"/>
          <a:stretch>
            <a:fillRect/>
          </a:stretch>
        </p:blipFill>
        <p:spPr>
          <a:xfrm>
            <a:off x="1691680" y="1828800"/>
            <a:ext cx="5904656" cy="2863106"/>
          </a:xfrm>
          <a:prstGeom prst="rect">
            <a:avLst/>
          </a:prstGeom>
        </p:spPr>
      </p:pic>
      <p:sp>
        <p:nvSpPr>
          <p:cNvPr id="5" name="文本框 4"/>
          <p:cNvSpPr txBox="1"/>
          <p:nvPr/>
        </p:nvSpPr>
        <p:spPr>
          <a:xfrm>
            <a:off x="2087724" y="4798368"/>
            <a:ext cx="4968552" cy="461665"/>
          </a:xfrm>
          <a:prstGeom prst="rect">
            <a:avLst/>
          </a:prstGeom>
          <a:noFill/>
        </p:spPr>
        <p:txBody>
          <a:bodyPr wrap="square" rtlCol="0">
            <a:spAutoFit/>
          </a:bodyPr>
          <a:lstStyle/>
          <a:p>
            <a:r>
              <a:rPr lang="en-US" altLang="zh-CN" sz="2400" b="1" dirty="0"/>
              <a:t>	</a:t>
            </a:r>
            <a:r>
              <a:rPr lang="zh-CN" altLang="en-US" sz="2400" b="1" dirty="0"/>
              <a:t>起源于“鸡尾酒会问题”</a:t>
            </a:r>
            <a:endParaRPr lang="zh-CN" altLang="en-US" sz="2400" b="1" dirty="0"/>
          </a:p>
        </p:txBody>
      </p:sp>
      <p:sp>
        <p:nvSpPr>
          <p:cNvPr id="6" name="文本框 5"/>
          <p:cNvSpPr txBox="1"/>
          <p:nvPr/>
        </p:nvSpPr>
        <p:spPr>
          <a:xfrm>
            <a:off x="697465" y="5229200"/>
            <a:ext cx="8229600" cy="1938992"/>
          </a:xfrm>
          <a:prstGeom prst="rect">
            <a:avLst/>
          </a:prstGeom>
          <a:noFill/>
        </p:spPr>
        <p:txBody>
          <a:bodyPr wrap="square" rtlCol="0">
            <a:spAutoFit/>
          </a:bodyPr>
          <a:lstStyle/>
          <a:p>
            <a:r>
              <a:rPr lang="zh-CN" altLang="en-US" sz="2400" b="1" dirty="0">
                <a:latin typeface="+mn-ea"/>
              </a:rPr>
              <a:t>    </a:t>
            </a:r>
            <a:r>
              <a:rPr lang="en-US" altLang="zh-CN" sz="2400" b="1" dirty="0">
                <a:solidFill>
                  <a:srgbClr val="FF0000"/>
                </a:solidFill>
                <a:latin typeface="+mn-ea"/>
              </a:rPr>
              <a:t>ICA</a:t>
            </a:r>
            <a:r>
              <a:rPr lang="zh-CN" altLang="en-US" sz="2400" b="1" dirty="0">
                <a:latin typeface="+mn-ea"/>
              </a:rPr>
              <a:t>就是将</a:t>
            </a:r>
            <a:r>
              <a:rPr lang="zh-CN" altLang="en-US" sz="2400" b="1" dirty="0">
                <a:solidFill>
                  <a:srgbClr val="FF0000"/>
                </a:solidFill>
                <a:latin typeface="+mn-ea"/>
              </a:rPr>
              <a:t>混合的信号分离</a:t>
            </a:r>
            <a:r>
              <a:rPr lang="zh-CN" altLang="en-US" sz="2400" b="1" dirty="0">
                <a:latin typeface="+mn-ea"/>
              </a:rPr>
              <a:t>，对于</a:t>
            </a:r>
            <a:r>
              <a:rPr lang="zh-CN" altLang="en-US" sz="2400" b="1" dirty="0">
                <a:solidFill>
                  <a:srgbClr val="FF0000"/>
                </a:solidFill>
                <a:latin typeface="+mn-ea"/>
              </a:rPr>
              <a:t>感兴趣的独立成分</a:t>
            </a:r>
            <a:r>
              <a:rPr lang="zh-CN" altLang="en-US" sz="2400" b="1" dirty="0">
                <a:latin typeface="+mn-ea"/>
              </a:rPr>
              <a:t>进行进一步的分析。</a:t>
            </a:r>
            <a:r>
              <a:rPr lang="en-US" altLang="zh-CN" sz="2400" b="1" dirty="0">
                <a:latin typeface="+mn-ea"/>
              </a:rPr>
              <a:t>ICA</a:t>
            </a:r>
            <a:r>
              <a:rPr lang="zh-CN" altLang="en-US" sz="2400" b="1" dirty="0">
                <a:latin typeface="+mn-ea"/>
              </a:rPr>
              <a:t>的</a:t>
            </a:r>
            <a:r>
              <a:rPr lang="zh-CN" altLang="en-US" sz="2400" b="1" dirty="0">
                <a:solidFill>
                  <a:srgbClr val="FF0000"/>
                </a:solidFill>
                <a:latin typeface="+mn-ea"/>
              </a:rPr>
              <a:t>目的</a:t>
            </a:r>
            <a:r>
              <a:rPr lang="zh-CN" altLang="en-US" sz="2400" b="1" dirty="0">
                <a:latin typeface="+mn-ea"/>
              </a:rPr>
              <a:t>：将观察到的数据进行某种线性分解，使其分解成</a:t>
            </a:r>
            <a:r>
              <a:rPr lang="zh-CN" altLang="en-US" sz="2400" b="1" dirty="0">
                <a:solidFill>
                  <a:srgbClr val="FF0000"/>
                </a:solidFill>
                <a:latin typeface="+mn-ea"/>
              </a:rPr>
              <a:t>统计独立</a:t>
            </a:r>
            <a:r>
              <a:rPr lang="zh-CN" altLang="en-US" sz="2400" b="1" dirty="0">
                <a:latin typeface="+mn-ea"/>
              </a:rPr>
              <a:t>的成分，即：从线性混合信号中恢复出基本的</a:t>
            </a:r>
            <a:r>
              <a:rPr lang="zh-CN" altLang="en-US" sz="2400" b="1" dirty="0">
                <a:solidFill>
                  <a:srgbClr val="FF0000"/>
                </a:solidFill>
                <a:latin typeface="+mn-ea"/>
              </a:rPr>
              <a:t>源信号</a:t>
            </a:r>
            <a:r>
              <a:rPr lang="zh-CN" altLang="en-US" sz="2400" b="1" dirty="0">
                <a:latin typeface="+mn-ea"/>
              </a:rPr>
              <a:t>。实际上就是一个</a:t>
            </a:r>
            <a:r>
              <a:rPr lang="zh-CN" altLang="en-US" sz="2400" b="1" dirty="0">
                <a:solidFill>
                  <a:srgbClr val="FF0000"/>
                </a:solidFill>
                <a:latin typeface="+mn-ea"/>
              </a:rPr>
              <a:t>寻优问题</a:t>
            </a:r>
            <a:r>
              <a:rPr lang="zh-CN" altLang="en-US" sz="2400" b="1" dirty="0">
                <a:latin typeface="+mn-ea"/>
              </a:rPr>
              <a:t>。</a:t>
            </a:r>
            <a:endParaRPr lang="en-US" altLang="zh-CN" sz="2400" b="1" dirty="0">
              <a:latin typeface="+mn-ea"/>
            </a:endParaRPr>
          </a:p>
          <a:p>
            <a:endParaRPr lang="zh-CN" altLang="en-US" sz="2400" b="1" dirty="0"/>
          </a:p>
        </p:txBody>
      </p:sp>
      <p:sp>
        <p:nvSpPr>
          <p:cNvPr id="7" name="思想气泡: 云 6"/>
          <p:cNvSpPr/>
          <p:nvPr/>
        </p:nvSpPr>
        <p:spPr>
          <a:xfrm>
            <a:off x="4849688" y="288757"/>
            <a:ext cx="4248472" cy="2160240"/>
          </a:xfrm>
          <a:prstGeom prst="cloud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b="1" dirty="0">
                <a:solidFill>
                  <a:schemeClr val="tx1"/>
                </a:solidFill>
              </a:rPr>
              <a:t>在上个世纪的某个鸡尾酒会上，许多嘈杂的声音混在一起，而人耳总是能分辨出其中特定的或者自己感兴趣的声音加以倾听。</a:t>
            </a:r>
            <a:endParaRPr lang="zh-CN" altLang="en-US" b="1" dirty="0">
              <a:solidFill>
                <a:schemeClr val="tx1"/>
              </a:solidFill>
            </a:endParaRPr>
          </a:p>
        </p:txBody>
      </p:sp>
    </p:spTree>
  </p:cSld>
  <p:clrMapOvr>
    <a:masterClrMapping/>
  </p:clrMapOvr>
  <p:transition>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914400" y="476250"/>
            <a:ext cx="8229600" cy="6265118"/>
          </a:xfrm>
        </p:spPr>
        <p:txBody>
          <a:bodyPr/>
          <a:lstStyle/>
          <a:p>
            <a:pPr marL="0" indent="0">
              <a:lnSpc>
                <a:spcPct val="150000"/>
              </a:lnSpc>
              <a:buNone/>
              <a:defRPr/>
            </a:pPr>
            <a:r>
              <a:rPr lang="en-US" altLang="zh-CN" sz="4000" b="1" dirty="0">
                <a:latin typeface="黑体" panose="02010609060101010101" pitchFamily="49" charset="-122"/>
                <a:ea typeface="黑体" panose="02010609060101010101" pitchFamily="49" charset="-122"/>
              </a:rPr>
              <a:t>	</a:t>
            </a:r>
            <a:r>
              <a:rPr lang="en-US" altLang="zh-CN" sz="3600" b="1" dirty="0">
                <a:latin typeface="黑体" panose="02010609060101010101" pitchFamily="49" charset="-122"/>
                <a:ea typeface="黑体" panose="02010609060101010101" pitchFamily="49" charset="-122"/>
              </a:rPr>
              <a:t>	</a:t>
            </a:r>
            <a:r>
              <a:rPr lang="zh-CN" altLang="en-US" sz="3600" dirty="0">
                <a:latin typeface="黑体" panose="02010609060101010101" pitchFamily="49" charset="-122"/>
                <a:ea typeface="黑体" panose="02010609060101010101" pitchFamily="49" charset="-122"/>
                <a:cs typeface="+mj-cs"/>
              </a:rPr>
              <a:t>第 </a:t>
            </a:r>
            <a:r>
              <a:rPr lang="en-US" altLang="zh-CN" sz="3600" dirty="0">
                <a:latin typeface="黑体" panose="02010609060101010101" pitchFamily="49" charset="-122"/>
                <a:ea typeface="黑体" panose="02010609060101010101" pitchFamily="49" charset="-122"/>
                <a:cs typeface="+mj-cs"/>
              </a:rPr>
              <a:t>7 </a:t>
            </a:r>
            <a:r>
              <a:rPr lang="zh-CN" altLang="en-US" sz="3600" dirty="0">
                <a:latin typeface="黑体" panose="02010609060101010101" pitchFamily="49" charset="-122"/>
                <a:ea typeface="黑体" panose="02010609060101010101" pitchFamily="49" charset="-122"/>
                <a:cs typeface="+mj-cs"/>
              </a:rPr>
              <a:t>章 聚类分析</a:t>
            </a:r>
            <a:endParaRPr lang="en-US" altLang="zh-CN" sz="3600" dirty="0">
              <a:latin typeface="黑体" panose="02010609060101010101" pitchFamily="49" charset="-122"/>
              <a:ea typeface="黑体" panose="02010609060101010101" pitchFamily="49" charset="-122"/>
              <a:cs typeface="+mj-cs"/>
            </a:endParaRPr>
          </a:p>
          <a:p>
            <a:pPr>
              <a:defRPr/>
            </a:pPr>
            <a:r>
              <a:rPr lang="en-US" altLang="zh-CN" sz="2400" b="1" dirty="0">
                <a:solidFill>
                  <a:schemeClr val="accent3">
                    <a:lumMod val="65000"/>
                  </a:schemeClr>
                </a:solidFill>
                <a:latin typeface="黑体" panose="02010609060101010101" pitchFamily="49" charset="-122"/>
                <a:ea typeface="黑体" panose="02010609060101010101" pitchFamily="49" charset="-122"/>
              </a:rPr>
              <a:t>7.1 </a:t>
            </a:r>
            <a:r>
              <a:rPr lang="zh-CN" altLang="en-US" sz="2400" b="1" dirty="0">
                <a:solidFill>
                  <a:schemeClr val="accent3">
                    <a:lumMod val="65000"/>
                  </a:schemeClr>
                </a:solidFill>
                <a:latin typeface="黑体" panose="02010609060101010101" pitchFamily="49" charset="-122"/>
                <a:ea typeface="黑体" panose="02010609060101010101" pitchFamily="49" charset="-122"/>
              </a:rPr>
              <a:t>聚类分析概述</a:t>
            </a:r>
            <a:endParaRPr lang="en-US" altLang="zh-CN" sz="2400"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sz="2400" b="1" dirty="0">
                <a:latin typeface="黑体" panose="02010609060101010101" pitchFamily="49" charset="-122"/>
                <a:ea typeface="黑体" panose="02010609060101010101" pitchFamily="49" charset="-122"/>
              </a:rPr>
              <a:t>7.2 </a:t>
            </a:r>
            <a:r>
              <a:rPr lang="zh-CN" altLang="en-US" sz="2400" b="1" dirty="0">
                <a:latin typeface="黑体" panose="02010609060101010101" pitchFamily="49" charset="-122"/>
                <a:ea typeface="黑体" panose="02010609060101010101" pitchFamily="49" charset="-122"/>
              </a:rPr>
              <a:t>差异度的计算方法</a:t>
            </a:r>
            <a:endParaRPr lang="en-US" altLang="zh-CN" sz="2400" b="1" dirty="0">
              <a:latin typeface="黑体" panose="02010609060101010101" pitchFamily="49" charset="-122"/>
              <a:ea typeface="黑体" panose="02010609060101010101" pitchFamily="49" charset="-122"/>
            </a:endParaRPr>
          </a:p>
          <a:p>
            <a:pPr lvl="1">
              <a:defRPr/>
            </a:pPr>
            <a:r>
              <a:rPr lang="en-US" altLang="zh-CN" sz="2000" b="1" dirty="0">
                <a:latin typeface="黑体" panose="02010609060101010101" pitchFamily="49" charset="-122"/>
                <a:ea typeface="黑体" panose="02010609060101010101" pitchFamily="49" charset="-122"/>
              </a:rPr>
              <a:t>7.2.1 </a:t>
            </a:r>
            <a:r>
              <a:rPr lang="zh-CN" altLang="en-US" sz="2000" b="1" dirty="0">
                <a:latin typeface="黑体" panose="02010609060101010101" pitchFamily="49" charset="-122"/>
                <a:ea typeface="黑体" panose="02010609060101010101" pitchFamily="49" charset="-122"/>
              </a:rPr>
              <a:t>聚类算法中的数据结构</a:t>
            </a:r>
            <a:endParaRPr lang="zh-CN" altLang="en-US" sz="2000" b="1" dirty="0">
              <a:latin typeface="黑体" panose="02010609060101010101" pitchFamily="49" charset="-122"/>
              <a:ea typeface="黑体" panose="02010609060101010101" pitchFamily="49" charset="-122"/>
            </a:endParaRPr>
          </a:p>
          <a:p>
            <a:pPr lvl="1">
              <a:defRPr/>
            </a:pPr>
            <a:r>
              <a:rPr lang="en-US" altLang="zh-CN" sz="2000" b="1" dirty="0">
                <a:latin typeface="黑体" panose="02010609060101010101" pitchFamily="49" charset="-122"/>
                <a:ea typeface="黑体" panose="02010609060101010101" pitchFamily="49" charset="-122"/>
              </a:rPr>
              <a:t>7.2.2 </a:t>
            </a:r>
            <a:r>
              <a:rPr lang="zh-CN" altLang="en-US" sz="2000" b="1" dirty="0">
                <a:latin typeface="黑体" panose="02010609060101010101" pitchFamily="49" charset="-122"/>
                <a:ea typeface="黑体" panose="02010609060101010101" pitchFamily="49" charset="-122"/>
              </a:rPr>
              <a:t>区间标度变量及其差异度计算</a:t>
            </a:r>
            <a:endParaRPr lang="zh-CN" altLang="en-US" sz="2000" b="1" dirty="0">
              <a:latin typeface="黑体" panose="02010609060101010101" pitchFamily="49" charset="-122"/>
              <a:ea typeface="黑体" panose="02010609060101010101" pitchFamily="49" charset="-122"/>
            </a:endParaRPr>
          </a:p>
          <a:p>
            <a:pPr lvl="1">
              <a:defRPr/>
            </a:pPr>
            <a:r>
              <a:rPr lang="en-US" altLang="zh-CN" sz="2000" b="1" dirty="0">
                <a:latin typeface="黑体" panose="02010609060101010101" pitchFamily="49" charset="-122"/>
                <a:ea typeface="黑体" panose="02010609060101010101" pitchFamily="49" charset="-122"/>
              </a:rPr>
              <a:t>7.2.3 </a:t>
            </a:r>
            <a:r>
              <a:rPr lang="zh-CN" altLang="en-US" sz="2000" b="1" dirty="0">
                <a:latin typeface="黑体" panose="02010609060101010101" pitchFamily="49" charset="-122"/>
                <a:ea typeface="黑体" panose="02010609060101010101" pitchFamily="49" charset="-122"/>
              </a:rPr>
              <a:t>二元变量的差异度计算</a:t>
            </a:r>
            <a:endParaRPr lang="zh-CN" altLang="en-US" sz="2000" b="1" dirty="0">
              <a:latin typeface="黑体" panose="02010609060101010101" pitchFamily="49" charset="-122"/>
              <a:ea typeface="黑体" panose="02010609060101010101" pitchFamily="49" charset="-122"/>
            </a:endParaRPr>
          </a:p>
          <a:p>
            <a:pPr lvl="1">
              <a:defRPr/>
            </a:pPr>
            <a:r>
              <a:rPr lang="en-US" altLang="zh-CN" sz="2000" b="1" dirty="0">
                <a:latin typeface="黑体" panose="02010609060101010101" pitchFamily="49" charset="-122"/>
                <a:ea typeface="黑体" panose="02010609060101010101" pitchFamily="49" charset="-122"/>
              </a:rPr>
              <a:t>7.2.4 </a:t>
            </a:r>
            <a:r>
              <a:rPr lang="zh-CN" altLang="en-US" sz="2000" b="1" dirty="0">
                <a:latin typeface="黑体" panose="02010609060101010101" pitchFamily="49" charset="-122"/>
                <a:ea typeface="黑体" panose="02010609060101010101" pitchFamily="49" charset="-122"/>
              </a:rPr>
              <a:t>标称型变量的差异度计算</a:t>
            </a:r>
            <a:endParaRPr lang="zh-CN" altLang="en-US" sz="2000" b="1" dirty="0">
              <a:latin typeface="黑体" panose="02010609060101010101" pitchFamily="49" charset="-122"/>
              <a:ea typeface="黑体" panose="02010609060101010101" pitchFamily="49" charset="-122"/>
            </a:endParaRPr>
          </a:p>
          <a:p>
            <a:pPr lvl="1">
              <a:defRPr/>
            </a:pPr>
            <a:r>
              <a:rPr lang="en-US" altLang="zh-CN" sz="2000" b="1" dirty="0">
                <a:latin typeface="黑体" panose="02010609060101010101" pitchFamily="49" charset="-122"/>
                <a:ea typeface="黑体" panose="02010609060101010101" pitchFamily="49" charset="-122"/>
              </a:rPr>
              <a:t>7.2.5 </a:t>
            </a:r>
            <a:r>
              <a:rPr lang="zh-CN" altLang="en-US" sz="2000" b="1" dirty="0">
                <a:latin typeface="黑体" panose="02010609060101010101" pitchFamily="49" charset="-122"/>
                <a:ea typeface="黑体" panose="02010609060101010101" pitchFamily="49" charset="-122"/>
              </a:rPr>
              <a:t>序数型变量的差异度计算</a:t>
            </a:r>
            <a:endParaRPr lang="zh-CN" altLang="en-US" sz="2000" b="1" dirty="0">
              <a:latin typeface="黑体" panose="02010609060101010101" pitchFamily="49" charset="-122"/>
              <a:ea typeface="黑体" panose="02010609060101010101" pitchFamily="49" charset="-122"/>
            </a:endParaRPr>
          </a:p>
          <a:p>
            <a:pPr lvl="1">
              <a:defRPr/>
            </a:pPr>
            <a:r>
              <a:rPr lang="en-US" altLang="zh-CN" sz="2000" b="1" dirty="0">
                <a:latin typeface="黑体" panose="02010609060101010101" pitchFamily="49" charset="-122"/>
                <a:ea typeface="黑体" panose="02010609060101010101" pitchFamily="49" charset="-122"/>
              </a:rPr>
              <a:t>7.2.6 </a:t>
            </a:r>
            <a:r>
              <a:rPr lang="zh-CN" altLang="en-US" sz="2000" b="1" dirty="0">
                <a:latin typeface="黑体" panose="02010609060101010101" pitchFamily="49" charset="-122"/>
                <a:ea typeface="黑体" panose="02010609060101010101" pitchFamily="49" charset="-122"/>
              </a:rPr>
              <a:t>比例标度型变量的差异度计算</a:t>
            </a:r>
            <a:endParaRPr lang="zh-CN" altLang="en-US" sz="2000" b="1" dirty="0">
              <a:latin typeface="黑体" panose="02010609060101010101" pitchFamily="49" charset="-122"/>
              <a:ea typeface="黑体" panose="02010609060101010101" pitchFamily="49" charset="-122"/>
            </a:endParaRPr>
          </a:p>
          <a:p>
            <a:pPr lvl="1">
              <a:defRPr/>
            </a:pPr>
            <a:r>
              <a:rPr lang="en-US" altLang="zh-CN" sz="2000" b="1" dirty="0">
                <a:latin typeface="黑体" panose="02010609060101010101" pitchFamily="49" charset="-122"/>
                <a:ea typeface="黑体" panose="02010609060101010101" pitchFamily="49" charset="-122"/>
              </a:rPr>
              <a:t>7.2.7 </a:t>
            </a:r>
            <a:r>
              <a:rPr lang="zh-CN" altLang="en-US" sz="2000" b="1" dirty="0">
                <a:latin typeface="黑体" panose="02010609060101010101" pitchFamily="49" charset="-122"/>
                <a:ea typeface="黑体" panose="02010609060101010101" pitchFamily="49" charset="-122"/>
              </a:rPr>
              <a:t>混合类型变量的差异度计算</a:t>
            </a:r>
            <a:endParaRPr lang="zh-CN" altLang="en-US" sz="2000" b="1" dirty="0">
              <a:latin typeface="黑体" panose="02010609060101010101" pitchFamily="49" charset="-122"/>
              <a:ea typeface="黑体" panose="02010609060101010101" pitchFamily="49" charset="-122"/>
            </a:endParaRPr>
          </a:p>
          <a:p>
            <a:pPr>
              <a:defRPr/>
            </a:pPr>
            <a:r>
              <a:rPr lang="en-US" altLang="zh-CN" sz="2400" b="1" dirty="0">
                <a:solidFill>
                  <a:schemeClr val="accent3">
                    <a:lumMod val="65000"/>
                  </a:schemeClr>
                </a:solidFill>
                <a:latin typeface="黑体" panose="02010609060101010101" pitchFamily="49" charset="-122"/>
                <a:ea typeface="黑体" panose="02010609060101010101" pitchFamily="49" charset="-122"/>
              </a:rPr>
              <a:t>7.3 </a:t>
            </a:r>
            <a:r>
              <a:rPr lang="zh-CN" altLang="en-US" sz="2400" b="1" dirty="0">
                <a:solidFill>
                  <a:schemeClr val="accent3">
                    <a:lumMod val="65000"/>
                  </a:schemeClr>
                </a:solidFill>
                <a:latin typeface="黑体" panose="02010609060101010101" pitchFamily="49" charset="-122"/>
                <a:ea typeface="黑体" panose="02010609060101010101" pitchFamily="49" charset="-122"/>
              </a:rPr>
              <a:t>基于分割的聚类方法</a:t>
            </a:r>
            <a:endParaRPr lang="zh-CN" altLang="en-US" sz="2400"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sz="2400" b="1" dirty="0">
                <a:solidFill>
                  <a:schemeClr val="accent3">
                    <a:lumMod val="65000"/>
                  </a:schemeClr>
                </a:solidFill>
                <a:latin typeface="黑体" panose="02010609060101010101" pitchFamily="49" charset="-122"/>
                <a:ea typeface="黑体" panose="02010609060101010101" pitchFamily="49" charset="-122"/>
              </a:rPr>
              <a:t>7.4 </a:t>
            </a:r>
            <a:r>
              <a:rPr lang="zh-CN" altLang="en-US" sz="2400" b="1" dirty="0">
                <a:solidFill>
                  <a:schemeClr val="accent3">
                    <a:lumMod val="65000"/>
                  </a:schemeClr>
                </a:solidFill>
                <a:latin typeface="黑体" panose="02010609060101010101" pitchFamily="49" charset="-122"/>
                <a:ea typeface="黑体" panose="02010609060101010101" pitchFamily="49" charset="-122"/>
              </a:rPr>
              <a:t>基于密度的聚类方法</a:t>
            </a:r>
            <a:endParaRPr lang="zh-CN" altLang="en-US" sz="2400"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sz="2400" b="1" dirty="0">
                <a:solidFill>
                  <a:schemeClr val="accent3">
                    <a:lumMod val="65000"/>
                  </a:schemeClr>
                </a:solidFill>
                <a:latin typeface="黑体" panose="02010609060101010101" pitchFamily="49" charset="-122"/>
                <a:ea typeface="黑体" panose="02010609060101010101" pitchFamily="49" charset="-122"/>
              </a:rPr>
              <a:t>7.5 </a:t>
            </a:r>
            <a:r>
              <a:rPr lang="zh-CN" altLang="en-US" sz="2400" b="1" dirty="0">
                <a:solidFill>
                  <a:schemeClr val="accent3">
                    <a:lumMod val="65000"/>
                  </a:schemeClr>
                </a:solidFill>
                <a:latin typeface="黑体" panose="02010609060101010101" pitchFamily="49" charset="-122"/>
                <a:ea typeface="黑体" panose="02010609060101010101" pitchFamily="49" charset="-122"/>
              </a:rPr>
              <a:t>谱聚类方法</a:t>
            </a:r>
            <a:endParaRPr lang="zh-CN" altLang="en-US" sz="2400" b="1" dirty="0">
              <a:solidFill>
                <a:schemeClr val="accent3">
                  <a:lumMod val="65000"/>
                </a:schemeClr>
              </a:solidFill>
              <a:latin typeface="黑体" panose="02010609060101010101" pitchFamily="49" charset="-122"/>
              <a:ea typeface="黑体" panose="02010609060101010101" pitchFamily="49" charset="-122"/>
            </a:endParaRPr>
          </a:p>
          <a:p>
            <a:pPr>
              <a:defRPr/>
            </a:pPr>
            <a:r>
              <a:rPr lang="en-US" altLang="zh-CN" sz="2400" b="1" dirty="0">
                <a:solidFill>
                  <a:schemeClr val="accent3">
                    <a:lumMod val="65000"/>
                  </a:schemeClr>
                </a:solidFill>
                <a:latin typeface="黑体" panose="02010609060101010101" pitchFamily="49" charset="-122"/>
                <a:ea typeface="黑体" panose="02010609060101010101" pitchFamily="49" charset="-122"/>
              </a:rPr>
              <a:t>7.6 ICA </a:t>
            </a:r>
            <a:r>
              <a:rPr lang="zh-CN" altLang="en-US" sz="2400" b="1" dirty="0">
                <a:solidFill>
                  <a:schemeClr val="accent3">
                    <a:lumMod val="65000"/>
                  </a:schemeClr>
                </a:solidFill>
                <a:latin typeface="黑体" panose="02010609060101010101" pitchFamily="49" charset="-122"/>
                <a:ea typeface="黑体" panose="02010609060101010101" pitchFamily="49" charset="-122"/>
              </a:rPr>
              <a:t>聚类分析</a:t>
            </a:r>
            <a:endParaRPr lang="zh-CN" altLang="en-US" sz="2400" b="1" dirty="0">
              <a:solidFill>
                <a:schemeClr val="accent3">
                  <a:lumMod val="65000"/>
                </a:schemeClr>
              </a:solidFill>
              <a:latin typeface="黑体" panose="02010609060101010101" pitchFamily="49" charset="-122"/>
              <a:ea typeface="黑体" panose="02010609060101010101" pitchFamily="49" charset="-122"/>
            </a:endParaRPr>
          </a:p>
          <a:p>
            <a:pPr>
              <a:lnSpc>
                <a:spcPct val="150000"/>
              </a:lnSpc>
              <a:defRPr/>
            </a:pPr>
            <a:endParaRPr lang="zh-CN" altLang="en-US" dirty="0">
              <a:latin typeface="黑体" panose="02010609060101010101" pitchFamily="49" charset="-122"/>
              <a:ea typeface="黑体" panose="02010609060101010101" pitchFamily="49" charset="-122"/>
            </a:endParaRPr>
          </a:p>
        </p:txBody>
      </p:sp>
    </p:spTree>
  </p:cSld>
  <p:clrMapOvr>
    <a:masterClrMapping/>
  </p:clrMapOvr>
  <p:transition>
    <p:push/>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mn-ea"/>
              </a:rPr>
              <a:t>7.6.2 ICA</a:t>
            </a:r>
            <a:r>
              <a:rPr lang="zh-CN" altLang="en-US" sz="3200" b="1" dirty="0">
                <a:effectLst>
                  <a:outerShdw blurRad="38100" dist="38100" dir="2700000" algn="tl">
                    <a:srgbClr val="000000">
                      <a:alpha val="43137"/>
                    </a:srgbClr>
                  </a:outerShdw>
                </a:effectLst>
                <a:latin typeface="+mn-ea"/>
              </a:rPr>
              <a:t>模型</a:t>
            </a:r>
            <a:br>
              <a:rPr lang="zh-CN" altLang="en-US" sz="3200" b="1" dirty="0">
                <a:effectLst>
                  <a:outerShdw blurRad="38100" dist="38100" dir="2700000" algn="tl">
                    <a:srgbClr val="000000">
                      <a:alpha val="43137"/>
                    </a:srgbClr>
                  </a:outerShdw>
                </a:effectLst>
                <a:latin typeface="+mn-ea"/>
              </a:rPr>
            </a:br>
            <a:endParaRPr lang="zh-CN" altLang="en-US" sz="3200" b="1" dirty="0">
              <a:effectLst>
                <a:outerShdw blurRad="38100" dist="38100" dir="2700000" algn="tl">
                  <a:srgbClr val="000000">
                    <a:alpha val="43137"/>
                  </a:srgbClr>
                </a:outerShdw>
              </a:effectLst>
            </a:endParaRPr>
          </a:p>
        </p:txBody>
      </p:sp>
      <p:pic>
        <p:nvPicPr>
          <p:cNvPr id="6" name="图片 5"/>
          <p:cNvPicPr/>
          <p:nvPr/>
        </p:nvPicPr>
        <p:blipFill>
          <a:blip r:embed="rId1">
            <a:extLst>
              <a:ext uri="{28A0092B-C50C-407E-A947-70E740481C1C}">
                <a14:useLocalDpi xmlns:a14="http://schemas.microsoft.com/office/drawing/2010/main" val="0"/>
              </a:ext>
            </a:extLst>
          </a:blip>
          <a:stretch>
            <a:fillRect/>
          </a:stretch>
        </p:blipFill>
        <p:spPr>
          <a:xfrm>
            <a:off x="2699792" y="3602919"/>
            <a:ext cx="4269105" cy="2332990"/>
          </a:xfrm>
          <a:prstGeom prst="rect">
            <a:avLst/>
          </a:prstGeom>
        </p:spPr>
      </p:pic>
      <p:sp>
        <p:nvSpPr>
          <p:cNvPr id="7" name="TextBox 6"/>
          <p:cNvSpPr txBox="1"/>
          <p:nvPr/>
        </p:nvSpPr>
        <p:spPr>
          <a:xfrm>
            <a:off x="4304601" y="6216134"/>
            <a:ext cx="2808312" cy="369332"/>
          </a:xfrm>
          <a:prstGeom prst="rect">
            <a:avLst/>
          </a:prstGeom>
          <a:noFill/>
        </p:spPr>
        <p:txBody>
          <a:bodyPr wrap="square" rtlCol="0">
            <a:spAutoFit/>
          </a:bodyPr>
          <a:lstStyle/>
          <a:p>
            <a:r>
              <a:rPr lang="zh-CN" altLang="en-US" b="1" dirty="0"/>
              <a:t>盲信号处理</a:t>
            </a:r>
            <a:endParaRPr lang="zh-CN" altLang="en-US" b="1" dirty="0"/>
          </a:p>
        </p:txBody>
      </p:sp>
      <p:sp>
        <p:nvSpPr>
          <p:cNvPr id="11" name="文本框 10"/>
          <p:cNvSpPr txBox="1"/>
          <p:nvPr/>
        </p:nvSpPr>
        <p:spPr>
          <a:xfrm>
            <a:off x="683568" y="1274479"/>
            <a:ext cx="7920880" cy="2677656"/>
          </a:xfrm>
          <a:prstGeom prst="rect">
            <a:avLst/>
          </a:prstGeom>
          <a:noFill/>
        </p:spPr>
        <p:txBody>
          <a:bodyPr wrap="square" rtlCol="0">
            <a:spAutoFit/>
          </a:bodyPr>
          <a:lstStyle/>
          <a:p>
            <a:r>
              <a:rPr lang="en-US" altLang="zh-CN" sz="2400" b="1" kern="100" dirty="0">
                <a:latin typeface="Times New Roman" panose="02020603050405020304" pitchFamily="18" charset="0"/>
                <a:cs typeface="Times New Roman" panose="02020603050405020304" pitchFamily="18" charset="0"/>
              </a:rPr>
              <a:t>       </a:t>
            </a:r>
            <a:r>
              <a:rPr lang="zh-CN" altLang="zh-CN" sz="2400" b="1" kern="100" dirty="0">
                <a:latin typeface="Times New Roman" panose="02020603050405020304" pitchFamily="18" charset="0"/>
                <a:cs typeface="Times New Roman" panose="02020603050405020304" pitchFamily="18" charset="0"/>
              </a:rPr>
              <a:t>在信号源和传输通道等先验知识缺乏的情况下，仅</a:t>
            </a:r>
            <a:r>
              <a:rPr lang="zh-CN" altLang="zh-CN" sz="2400" b="1" kern="100" dirty="0">
                <a:solidFill>
                  <a:srgbClr val="FF0000"/>
                </a:solidFill>
                <a:latin typeface="Times New Roman" panose="02020603050405020304" pitchFamily="18" charset="0"/>
                <a:cs typeface="Times New Roman" panose="02020603050405020304" pitchFamily="18" charset="0"/>
              </a:rPr>
              <a:t>从观测信号推测信号源和通道</a:t>
            </a:r>
            <a:r>
              <a:rPr lang="zh-CN" altLang="zh-CN" sz="2400" b="1" kern="100" dirty="0">
                <a:latin typeface="Times New Roman" panose="02020603050405020304" pitchFamily="18" charset="0"/>
                <a:cs typeface="Times New Roman" panose="02020603050405020304" pitchFamily="18" charset="0"/>
              </a:rPr>
              <a:t>的方法称为</a:t>
            </a:r>
            <a:r>
              <a:rPr lang="zh-CN" altLang="zh-CN" sz="2400" b="1" kern="100" dirty="0">
                <a:solidFill>
                  <a:srgbClr val="FF0000"/>
                </a:solidFill>
                <a:latin typeface="Times New Roman" panose="02020603050405020304" pitchFamily="18" charset="0"/>
                <a:cs typeface="Times New Roman" panose="02020603050405020304" pitchFamily="18" charset="0"/>
              </a:rPr>
              <a:t>盲信号处理</a:t>
            </a:r>
            <a:r>
              <a:rPr lang="en-US" altLang="zh-CN" sz="2400" b="1" kern="100" dirty="0">
                <a:latin typeface="Times New Roman" panose="02020603050405020304" pitchFamily="18" charset="0"/>
                <a:cs typeface="Times New Roman" panose="02020603050405020304" pitchFamily="18" charset="0"/>
              </a:rPr>
              <a:t>(Blind Signal Processing</a:t>
            </a:r>
            <a:r>
              <a:rPr lang="zh-CN" altLang="zh-CN" sz="2400" b="1" kern="100" dirty="0">
                <a:latin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cs typeface="Times New Roman" panose="02020603050405020304" pitchFamily="18" charset="0"/>
              </a:rPr>
              <a:t>BSP)</a:t>
            </a:r>
            <a:r>
              <a:rPr lang="zh-CN" altLang="zh-CN" sz="2400" b="1" kern="100" dirty="0">
                <a:latin typeface="Times New Roman" panose="02020603050405020304" pitchFamily="18" charset="0"/>
                <a:cs typeface="Times New Roman" panose="02020603050405020304" pitchFamily="18" charset="0"/>
              </a:rPr>
              <a:t>。盲信号处理主要包括</a:t>
            </a:r>
            <a:r>
              <a:rPr lang="zh-CN" altLang="zh-CN" sz="2400" b="1" kern="100" dirty="0">
                <a:solidFill>
                  <a:srgbClr val="FF0000"/>
                </a:solidFill>
                <a:latin typeface="Times New Roman" panose="02020603050405020304" pitchFamily="18" charset="0"/>
                <a:cs typeface="Times New Roman" panose="02020603050405020304" pitchFamily="18" charset="0"/>
              </a:rPr>
              <a:t>盲源分离</a:t>
            </a:r>
            <a:r>
              <a:rPr lang="zh-CN" altLang="zh-CN" sz="2400" b="1" kern="100" dirty="0">
                <a:latin typeface="Times New Roman" panose="02020603050405020304" pitchFamily="18" charset="0"/>
                <a:cs typeface="Times New Roman" panose="02020603050405020304" pitchFamily="18" charset="0"/>
              </a:rPr>
              <a:t>和</a:t>
            </a:r>
            <a:r>
              <a:rPr lang="zh-CN" altLang="zh-CN" sz="2400" b="1" kern="100" dirty="0">
                <a:solidFill>
                  <a:srgbClr val="FF0000"/>
                </a:solidFill>
                <a:latin typeface="Times New Roman" panose="02020603050405020304" pitchFamily="18" charset="0"/>
                <a:cs typeface="Times New Roman" panose="02020603050405020304" pitchFamily="18" charset="0"/>
              </a:rPr>
              <a:t>盲辨识</a:t>
            </a:r>
            <a:r>
              <a:rPr lang="zh-CN" altLang="zh-CN" sz="2400" b="1" kern="100" dirty="0">
                <a:latin typeface="Times New Roman" panose="02020603050405020304" pitchFamily="18" charset="0"/>
                <a:cs typeface="Times New Roman" panose="02020603050405020304" pitchFamily="18" charset="0"/>
              </a:rPr>
              <a:t>两大范畴，盲辨识的目的是恢复信号的传输通道，盲源分离是为了恢复出源信号。把该问题抽象为以下的数学模型</a:t>
            </a:r>
            <a:r>
              <a:rPr lang="en-US" altLang="zh-CN" sz="2400" b="1" kern="100" dirty="0">
                <a:latin typeface="Times New Roman" panose="02020603050405020304" pitchFamily="18" charset="0"/>
                <a:cs typeface="Times New Roman" panose="02020603050405020304" pitchFamily="18" charset="0"/>
              </a:rPr>
              <a:t>:</a:t>
            </a:r>
            <a:endParaRPr lang="zh-CN" altLang="zh-CN" sz="2400" b="1" kern="100" dirty="0">
              <a:latin typeface="Calibri" panose="020F0502020204030204" pitchFamily="34" charset="0"/>
              <a:cs typeface="Times New Roman" panose="02020603050405020304" pitchFamily="18" charset="0"/>
            </a:endParaRPr>
          </a:p>
          <a:p>
            <a:endParaRPr lang="zh-CN" altLang="en-US" sz="2400" dirty="0"/>
          </a:p>
        </p:txBody>
      </p:sp>
    </p:spTree>
  </p:cSld>
  <p:clrMapOvr>
    <a:masterClrMapping/>
  </p:clrMapOvr>
  <p:transition>
    <p:push/>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内容占位符 2"/>
          <p:cNvSpPr txBox="1"/>
          <p:nvPr/>
        </p:nvSpPr>
        <p:spPr bwMode="auto">
          <a:xfrm>
            <a:off x="539552" y="3212976"/>
            <a:ext cx="8418647"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None/>
            </a:pPr>
            <a:r>
              <a:rPr lang="zh-CN" altLang="en-US" sz="2400" b="1" dirty="0">
                <a:latin typeface="+mn-ea"/>
              </a:rPr>
              <a:t>问题的模型可描述为：</a:t>
            </a:r>
            <a:r>
              <a:rPr lang="en-US" altLang="zh-CN" sz="2400" b="1" dirty="0">
                <a:solidFill>
                  <a:srgbClr val="FF0000"/>
                </a:solidFill>
                <a:latin typeface="+mn-ea"/>
              </a:rPr>
              <a:t>X=As</a:t>
            </a:r>
            <a:endParaRPr lang="en-US" altLang="zh-CN" sz="2400" b="1" dirty="0">
              <a:solidFill>
                <a:srgbClr val="FF0000"/>
              </a:solidFill>
              <a:latin typeface="+mn-ea"/>
            </a:endParaRPr>
          </a:p>
          <a:p>
            <a:pPr marL="0" indent="0">
              <a:buClrTx/>
              <a:buFont typeface="Wingdings" panose="05000000000000000000" pitchFamily="2" charset="2"/>
              <a:buNone/>
            </a:pPr>
            <a:r>
              <a:rPr lang="en-US" altLang="zh-CN" sz="2400" b="1" dirty="0">
                <a:latin typeface="+mn-ea"/>
              </a:rPr>
              <a:t>    X </a:t>
            </a:r>
            <a:r>
              <a:rPr lang="zh-CN" altLang="en-US" sz="2400" b="1" dirty="0">
                <a:latin typeface="+mn-ea"/>
              </a:rPr>
              <a:t>为观测信号，</a:t>
            </a:r>
            <a:r>
              <a:rPr lang="en-US" altLang="zh-CN" sz="2400" b="1" dirty="0">
                <a:latin typeface="+mn-ea"/>
              </a:rPr>
              <a:t>A</a:t>
            </a:r>
            <a:r>
              <a:rPr lang="zh-CN" altLang="en-US" sz="2400" b="1" dirty="0">
                <a:latin typeface="+mn-ea"/>
              </a:rPr>
              <a:t>为混合矩阵，</a:t>
            </a:r>
            <a:r>
              <a:rPr lang="en-US" altLang="zh-CN" sz="2400" b="1" dirty="0">
                <a:latin typeface="+mn-ea"/>
              </a:rPr>
              <a:t>s</a:t>
            </a:r>
            <a:r>
              <a:rPr lang="zh-CN" altLang="en-US" sz="2400" b="1" dirty="0">
                <a:latin typeface="+mn-ea"/>
              </a:rPr>
              <a:t>为源信号；</a:t>
            </a:r>
            <a:endParaRPr lang="en-US" altLang="zh-CN" sz="2400" b="1" dirty="0">
              <a:latin typeface="+mn-ea"/>
            </a:endParaRPr>
          </a:p>
          <a:p>
            <a:pPr marL="0" indent="0">
              <a:buClrTx/>
              <a:buFont typeface="Wingdings" panose="05000000000000000000" pitchFamily="2" charset="2"/>
              <a:buNone/>
            </a:pPr>
            <a:r>
              <a:rPr lang="en-US" altLang="zh-CN" sz="2400" b="1" dirty="0">
                <a:latin typeface="+mn-ea"/>
              </a:rPr>
              <a:t>    ICA</a:t>
            </a:r>
            <a:r>
              <a:rPr lang="zh-CN" altLang="en-US" sz="2400" b="1" dirty="0">
                <a:latin typeface="+mn-ea"/>
              </a:rPr>
              <a:t>要做的事情就是：在已知被观测信号和尽可能少的假设条件下</a:t>
            </a:r>
            <a:r>
              <a:rPr lang="zh-CN" altLang="en-US" sz="2400" b="1" dirty="0">
                <a:solidFill>
                  <a:srgbClr val="FF0000"/>
                </a:solidFill>
                <a:latin typeface="+mn-ea"/>
              </a:rPr>
              <a:t>估计出</a:t>
            </a:r>
            <a:r>
              <a:rPr lang="en-US" altLang="zh-CN" sz="2400" b="1" dirty="0">
                <a:solidFill>
                  <a:srgbClr val="FF0000"/>
                </a:solidFill>
                <a:latin typeface="+mn-ea"/>
              </a:rPr>
              <a:t>A</a:t>
            </a:r>
            <a:r>
              <a:rPr lang="zh-CN" altLang="en-US" sz="2400" b="1" dirty="0">
                <a:solidFill>
                  <a:srgbClr val="FF0000"/>
                </a:solidFill>
                <a:latin typeface="+mn-ea"/>
              </a:rPr>
              <a:t>和</a:t>
            </a:r>
            <a:r>
              <a:rPr lang="en-US" altLang="zh-CN" sz="2400" b="1" dirty="0">
                <a:solidFill>
                  <a:srgbClr val="FF0000"/>
                </a:solidFill>
                <a:latin typeface="+mn-ea"/>
              </a:rPr>
              <a:t>s</a:t>
            </a:r>
            <a:r>
              <a:rPr lang="zh-CN" altLang="en-US" sz="2400" b="1" dirty="0">
                <a:latin typeface="+mn-ea"/>
              </a:rPr>
              <a:t>；需要找到一个</a:t>
            </a:r>
            <a:r>
              <a:rPr lang="zh-CN" altLang="en-US" sz="2400" b="1" dirty="0">
                <a:solidFill>
                  <a:srgbClr val="FF0000"/>
                </a:solidFill>
                <a:latin typeface="+mn-ea"/>
              </a:rPr>
              <a:t>分离矩阵</a:t>
            </a:r>
            <a:r>
              <a:rPr lang="en-US" altLang="zh-CN" sz="2400" b="1" dirty="0">
                <a:solidFill>
                  <a:srgbClr val="FF0000"/>
                </a:solidFill>
                <a:latin typeface="+mn-ea"/>
              </a:rPr>
              <a:t>W</a:t>
            </a:r>
            <a:r>
              <a:rPr lang="zh-CN" altLang="en-US" sz="2400" b="1" dirty="0">
                <a:latin typeface="+mn-ea"/>
              </a:rPr>
              <a:t>，使</a:t>
            </a:r>
            <a:r>
              <a:rPr lang="en-US" altLang="zh-CN" sz="2400" b="1" dirty="0">
                <a:latin typeface="+mn-ea"/>
              </a:rPr>
              <a:t>Y=</a:t>
            </a:r>
            <a:r>
              <a:rPr lang="en-US" altLang="zh-CN" sz="2400" b="1" dirty="0" err="1">
                <a:latin typeface="+mn-ea"/>
              </a:rPr>
              <a:t>Wx</a:t>
            </a:r>
            <a:r>
              <a:rPr lang="zh-CN" altLang="en-US" sz="2400" b="1" dirty="0">
                <a:latin typeface="+mn-ea"/>
              </a:rPr>
              <a:t>是</a:t>
            </a:r>
            <a:r>
              <a:rPr lang="en-US" altLang="zh-CN" sz="2400" b="1" dirty="0">
                <a:latin typeface="+mn-ea"/>
              </a:rPr>
              <a:t>s</a:t>
            </a:r>
            <a:r>
              <a:rPr lang="zh-CN" altLang="en-US" sz="2400" b="1" dirty="0">
                <a:latin typeface="+mn-ea"/>
              </a:rPr>
              <a:t>的最优逼近；即首先基于待求问题的真实解构建一个目标函数，然后通过</a:t>
            </a:r>
            <a:r>
              <a:rPr lang="zh-CN" altLang="en-US" sz="2400" b="1" dirty="0">
                <a:solidFill>
                  <a:srgbClr val="FF0000"/>
                </a:solidFill>
                <a:latin typeface="+mn-ea"/>
              </a:rPr>
              <a:t>优化算法</a:t>
            </a:r>
            <a:r>
              <a:rPr lang="zh-CN" altLang="en-US" sz="2400" b="1" dirty="0">
                <a:latin typeface="+mn-ea"/>
              </a:rPr>
              <a:t>不断的</a:t>
            </a:r>
            <a:r>
              <a:rPr lang="zh-CN" altLang="en-US" sz="2400" b="1" dirty="0">
                <a:solidFill>
                  <a:srgbClr val="FF0000"/>
                </a:solidFill>
                <a:latin typeface="+mn-ea"/>
              </a:rPr>
              <a:t>对目标函数进行优化使目标函数尽可能的逼近真实解</a:t>
            </a:r>
            <a:r>
              <a:rPr lang="zh-CN" altLang="en-US" sz="2400" b="1" dirty="0">
                <a:latin typeface="+mn-ea"/>
              </a:rPr>
              <a:t>。</a:t>
            </a:r>
            <a:endParaRPr lang="en-US" altLang="zh-CN" sz="2400" b="1" dirty="0">
              <a:latin typeface="+mn-ea"/>
            </a:endParaRPr>
          </a:p>
          <a:p>
            <a:pPr marL="0" indent="0" algn="ctr">
              <a:buFont typeface="Wingdings" panose="05000000000000000000" pitchFamily="2" charset="2"/>
              <a:buNone/>
            </a:pPr>
            <a:r>
              <a:rPr lang="en-US" altLang="zh-CN" sz="2400" b="1" dirty="0">
                <a:solidFill>
                  <a:srgbClr val="FF0000"/>
                </a:solidFill>
                <a:latin typeface="+mn-ea"/>
              </a:rPr>
              <a:t>ICA=</a:t>
            </a:r>
            <a:r>
              <a:rPr lang="zh-CN" altLang="en-US" sz="2400" b="1" dirty="0">
                <a:solidFill>
                  <a:srgbClr val="FF0000"/>
                </a:solidFill>
                <a:latin typeface="+mn-ea"/>
              </a:rPr>
              <a:t>目标函数</a:t>
            </a:r>
            <a:r>
              <a:rPr lang="en-US" altLang="zh-CN" sz="2400" b="1" dirty="0">
                <a:solidFill>
                  <a:srgbClr val="FF0000"/>
                </a:solidFill>
                <a:latin typeface="+mn-ea"/>
              </a:rPr>
              <a:t>+</a:t>
            </a:r>
            <a:r>
              <a:rPr lang="zh-CN" altLang="en-US" sz="2400" b="1" dirty="0">
                <a:solidFill>
                  <a:srgbClr val="FF0000"/>
                </a:solidFill>
                <a:latin typeface="+mn-ea"/>
              </a:rPr>
              <a:t>优化算法</a:t>
            </a:r>
            <a:endParaRPr lang="zh-CN" altLang="en-US" sz="2400" b="1" dirty="0">
              <a:solidFill>
                <a:srgbClr val="FF0000"/>
              </a:solidFill>
              <a:latin typeface="+mn-ea"/>
            </a:endParaRPr>
          </a:p>
          <a:p>
            <a:pPr marL="0" indent="0">
              <a:buFont typeface="Wingdings" panose="05000000000000000000" pitchFamily="2" charset="2"/>
              <a:buNone/>
            </a:pPr>
            <a:endParaRPr lang="zh-CN" altLang="en-US" sz="2400" dirty="0"/>
          </a:p>
        </p:txBody>
      </p:sp>
      <p:sp>
        <p:nvSpPr>
          <p:cNvPr id="4" name="矩形 3"/>
          <p:cNvSpPr/>
          <p:nvPr/>
        </p:nvSpPr>
        <p:spPr>
          <a:xfrm>
            <a:off x="677852" y="692696"/>
            <a:ext cx="7710572" cy="2677656"/>
          </a:xfrm>
          <a:prstGeom prst="rect">
            <a:avLst/>
          </a:prstGeom>
        </p:spPr>
        <p:txBody>
          <a:bodyPr wrap="square">
            <a:spAutoFit/>
          </a:bodyPr>
          <a:lstStyle/>
          <a:p>
            <a:pPr indent="266700" algn="just">
              <a:spcAft>
                <a:spcPts val="0"/>
              </a:spcAft>
            </a:pPr>
            <a:r>
              <a:rPr lang="zh-CN" altLang="zh-CN" sz="2400" b="1" kern="100" dirty="0">
                <a:latin typeface="Times New Roman" panose="02020603050405020304" pitchFamily="18" charset="0"/>
                <a:cs typeface="Times New Roman" panose="02020603050405020304" pitchFamily="18" charset="0"/>
              </a:rPr>
              <a:t>空间中有三个放置在不同位置的声源，它们同时发出的声音</a:t>
            </a:r>
            <a:r>
              <a:rPr lang="en-US" altLang="zh-CN" sz="2400" b="1" kern="100" dirty="0">
                <a:latin typeface="Times New Roman" panose="02020603050405020304" pitchFamily="18" charset="0"/>
                <a:cs typeface="Times New Roman" panose="02020603050405020304" pitchFamily="18" charset="0"/>
              </a:rPr>
              <a:t>(s</a:t>
            </a:r>
            <a:r>
              <a:rPr lang="en-US" altLang="zh-CN" sz="2400" b="1" kern="100" baseline="-25000" dirty="0">
                <a:latin typeface="Times New Roman" panose="02020603050405020304" pitchFamily="18" charset="0"/>
                <a:cs typeface="Times New Roman" panose="02020603050405020304" pitchFamily="18" charset="0"/>
              </a:rPr>
              <a:t>1</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cs typeface="Times New Roman" panose="02020603050405020304" pitchFamily="18" charset="0"/>
              </a:rPr>
              <a:t>s</a:t>
            </a:r>
            <a:r>
              <a:rPr lang="en-US" altLang="zh-CN" sz="2400" b="1" kern="100" baseline="-25000" dirty="0">
                <a:latin typeface="Times New Roman" panose="02020603050405020304" pitchFamily="18" charset="0"/>
                <a:cs typeface="Times New Roman" panose="02020603050405020304" pitchFamily="18" charset="0"/>
              </a:rPr>
              <a:t>2</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cs typeface="Times New Roman" panose="02020603050405020304" pitchFamily="18" charset="0"/>
              </a:rPr>
              <a:t>s</a:t>
            </a:r>
            <a:r>
              <a:rPr lang="en-US" altLang="zh-CN" sz="2400" b="1" kern="100" baseline="-25000" dirty="0">
                <a:latin typeface="Times New Roman" panose="02020603050405020304" pitchFamily="18" charset="0"/>
                <a:cs typeface="Times New Roman" panose="02020603050405020304" pitchFamily="18" charset="0"/>
              </a:rPr>
              <a:t>3</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被三个录音设备同时记录下来，将三个录音设备记录的信号依次记为</a:t>
            </a:r>
            <a:r>
              <a:rPr lang="en-US" altLang="zh-CN" sz="2400" b="1" kern="100" dirty="0">
                <a:latin typeface="Times New Roman" panose="02020603050405020304" pitchFamily="18" charset="0"/>
                <a:cs typeface="Times New Roman" panose="02020603050405020304" pitchFamily="18" charset="0"/>
              </a:rPr>
              <a:t>x</a:t>
            </a:r>
            <a:r>
              <a:rPr lang="en-US" altLang="zh-CN" sz="2400" b="1" kern="100" baseline="-25000" dirty="0">
                <a:latin typeface="Times New Roman" panose="02020603050405020304" pitchFamily="18" charset="0"/>
                <a:cs typeface="Times New Roman" panose="02020603050405020304" pitchFamily="18" charset="0"/>
              </a:rPr>
              <a:t>1</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cs typeface="Times New Roman" panose="02020603050405020304" pitchFamily="18" charset="0"/>
              </a:rPr>
              <a:t>x</a:t>
            </a:r>
            <a:r>
              <a:rPr lang="en-US" altLang="zh-CN" sz="2400" b="1" kern="100" baseline="-25000" dirty="0">
                <a:latin typeface="Times New Roman" panose="02020603050405020304" pitchFamily="18" charset="0"/>
                <a:cs typeface="Times New Roman" panose="02020603050405020304" pitchFamily="18" charset="0"/>
              </a:rPr>
              <a:t>2</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cs typeface="Times New Roman" panose="02020603050405020304" pitchFamily="18" charset="0"/>
              </a:rPr>
              <a:t>x</a:t>
            </a:r>
            <a:r>
              <a:rPr lang="en-US" altLang="zh-CN" sz="2400" b="1" kern="100" baseline="-25000" dirty="0">
                <a:latin typeface="Times New Roman" panose="02020603050405020304" pitchFamily="18" charset="0"/>
                <a:cs typeface="Times New Roman" panose="02020603050405020304" pitchFamily="18" charset="0"/>
              </a:rPr>
              <a:t>3</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表示时间序列，</a:t>
            </a:r>
            <a:r>
              <a:rPr lang="en-US" altLang="zh-CN" sz="2400" b="1" kern="100" dirty="0">
                <a:latin typeface="Times New Roman" panose="02020603050405020304" pitchFamily="18" charset="0"/>
                <a:cs typeface="Times New Roman" panose="02020603050405020304" pitchFamily="18" charset="0"/>
              </a:rPr>
              <a:t>x</a:t>
            </a:r>
            <a:r>
              <a:rPr lang="en-US" altLang="zh-CN" sz="2400" b="1" kern="100" baseline="-25000" dirty="0">
                <a:latin typeface="Times New Roman" panose="02020603050405020304" pitchFamily="18" charset="0"/>
                <a:cs typeface="Times New Roman" panose="02020603050405020304" pitchFamily="18" charset="0"/>
              </a:rPr>
              <a:t>i</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表示声音信号的幅度。每个录音设备记录的信号</a:t>
            </a:r>
            <a:r>
              <a:rPr lang="en-US" altLang="zh-CN" sz="2400" b="1" kern="100" dirty="0">
                <a:latin typeface="Times New Roman" panose="02020603050405020304" pitchFamily="18" charset="0"/>
                <a:cs typeface="Times New Roman" panose="02020603050405020304" pitchFamily="18" charset="0"/>
              </a:rPr>
              <a:t>x</a:t>
            </a:r>
            <a:r>
              <a:rPr lang="en-US" altLang="zh-CN" sz="2400" b="1" kern="100" baseline="-25000" dirty="0">
                <a:latin typeface="Times New Roman" panose="02020603050405020304" pitchFamily="18" charset="0"/>
                <a:cs typeface="Times New Roman" panose="02020603050405020304" pitchFamily="18" charset="0"/>
              </a:rPr>
              <a:t>i</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都是三个声源信号</a:t>
            </a:r>
            <a:r>
              <a:rPr lang="en-US" altLang="zh-CN" sz="2400" b="1" kern="100" dirty="0" err="1">
                <a:latin typeface="Times New Roman" panose="02020603050405020304" pitchFamily="18" charset="0"/>
                <a:cs typeface="Times New Roman" panose="02020603050405020304" pitchFamily="18" charset="0"/>
              </a:rPr>
              <a:t>s</a:t>
            </a:r>
            <a:r>
              <a:rPr lang="en-US" altLang="zh-CN" sz="2400" b="1" kern="100" baseline="-25000" dirty="0" err="1">
                <a:latin typeface="Times New Roman" panose="02020603050405020304" pitchFamily="18" charset="0"/>
                <a:cs typeface="Times New Roman" panose="02020603050405020304" pitchFamily="18" charset="0"/>
              </a:rPr>
              <a:t>i</a:t>
            </a:r>
            <a:r>
              <a:rPr lang="en-US" altLang="zh-CN" sz="2400" b="1" kern="100" dirty="0">
                <a:latin typeface="Times New Roman" panose="02020603050405020304" pitchFamily="18" charset="0"/>
                <a:cs typeface="Times New Roman" panose="02020603050405020304" pitchFamily="18" charset="0"/>
              </a:rPr>
              <a:t>(t)</a:t>
            </a:r>
            <a:r>
              <a:rPr lang="zh-CN" altLang="zh-CN" sz="2400" b="1" kern="100" dirty="0">
                <a:latin typeface="Times New Roman" panose="02020603050405020304" pitchFamily="18" charset="0"/>
                <a:cs typeface="Times New Roman" panose="02020603050405020304" pitchFamily="18" charset="0"/>
              </a:rPr>
              <a:t>的线性加权和，即：</a:t>
            </a:r>
            <a:endParaRPr lang="zh-CN" altLang="zh-CN" sz="2400" b="1" kern="100" dirty="0">
              <a:latin typeface="Calibri" panose="020F0502020204030204" pitchFamily="34" charset="0"/>
              <a:cs typeface="Times New Roman" panose="02020603050405020304" pitchFamily="18" charset="0"/>
            </a:endParaRPr>
          </a:p>
          <a:p>
            <a:pPr algn="ctr"/>
            <a:r>
              <a:rPr lang="en-US" altLang="zh-CN" sz="2400" b="1" kern="100" dirty="0">
                <a:latin typeface="Times New Roman" panose="02020603050405020304" pitchFamily="18" charset="0"/>
              </a:rPr>
              <a:t>x</a:t>
            </a:r>
            <a:r>
              <a:rPr lang="en-US" altLang="zh-CN" sz="2400" b="1" kern="100" baseline="-25000" dirty="0">
                <a:latin typeface="Times New Roman" panose="02020603050405020304" pitchFamily="18" charset="0"/>
              </a:rPr>
              <a:t>i</a:t>
            </a:r>
            <a:r>
              <a:rPr lang="en-US" altLang="zh-CN" sz="2400" b="1" kern="100" dirty="0">
                <a:latin typeface="Times New Roman" panose="02020603050405020304" pitchFamily="18" charset="0"/>
              </a:rPr>
              <a:t>(t)=a</a:t>
            </a:r>
            <a:r>
              <a:rPr lang="en-US" altLang="zh-CN" sz="2400" b="1" kern="100" baseline="-25000" dirty="0">
                <a:latin typeface="Times New Roman" panose="02020603050405020304" pitchFamily="18" charset="0"/>
              </a:rPr>
              <a:t>i1</a:t>
            </a:r>
            <a:r>
              <a:rPr lang="en-US" altLang="zh-CN" sz="2400" b="1" kern="100" dirty="0">
                <a:latin typeface="Times New Roman" panose="02020603050405020304" pitchFamily="18" charset="0"/>
              </a:rPr>
              <a:t>s</a:t>
            </a:r>
            <a:r>
              <a:rPr lang="en-US" altLang="zh-CN" sz="2400" b="1" kern="100" baseline="-25000" dirty="0">
                <a:latin typeface="Times New Roman" panose="02020603050405020304" pitchFamily="18" charset="0"/>
              </a:rPr>
              <a:t>1</a:t>
            </a:r>
            <a:r>
              <a:rPr lang="en-US" altLang="zh-CN" sz="2400" b="1" kern="100" dirty="0">
                <a:latin typeface="Times New Roman" panose="02020603050405020304" pitchFamily="18" charset="0"/>
              </a:rPr>
              <a:t>(t)+a</a:t>
            </a:r>
            <a:r>
              <a:rPr lang="en-US" altLang="zh-CN" sz="2400" b="1" kern="100" baseline="-25000" dirty="0">
                <a:latin typeface="Times New Roman" panose="02020603050405020304" pitchFamily="18" charset="0"/>
              </a:rPr>
              <a:t>i2</a:t>
            </a:r>
            <a:r>
              <a:rPr lang="en-US" altLang="zh-CN" sz="2400" b="1" kern="100" dirty="0">
                <a:latin typeface="Times New Roman" panose="02020603050405020304" pitchFamily="18" charset="0"/>
              </a:rPr>
              <a:t>s</a:t>
            </a:r>
            <a:r>
              <a:rPr lang="en-US" altLang="zh-CN" sz="2400" b="1" kern="100" baseline="-25000" dirty="0">
                <a:latin typeface="Times New Roman" panose="02020603050405020304" pitchFamily="18" charset="0"/>
              </a:rPr>
              <a:t>2</a:t>
            </a:r>
            <a:r>
              <a:rPr lang="en-US" altLang="zh-CN" sz="2400" b="1" kern="100" dirty="0">
                <a:latin typeface="Times New Roman" panose="02020603050405020304" pitchFamily="18" charset="0"/>
              </a:rPr>
              <a:t>(t)+a</a:t>
            </a:r>
            <a:r>
              <a:rPr lang="en-US" altLang="zh-CN" sz="2400" b="1" kern="100" baseline="-25000" dirty="0">
                <a:latin typeface="Times New Roman" panose="02020603050405020304" pitchFamily="18" charset="0"/>
              </a:rPr>
              <a:t>i3</a:t>
            </a:r>
            <a:r>
              <a:rPr lang="en-US" altLang="zh-CN" sz="2400" b="1" kern="100" dirty="0">
                <a:latin typeface="Times New Roman" panose="02020603050405020304" pitchFamily="18" charset="0"/>
              </a:rPr>
              <a:t>s</a:t>
            </a:r>
            <a:r>
              <a:rPr lang="en-US" altLang="zh-CN" sz="2400" b="1" kern="100" baseline="-25000" dirty="0">
                <a:latin typeface="Times New Roman" panose="02020603050405020304" pitchFamily="18" charset="0"/>
              </a:rPr>
              <a:t>3</a:t>
            </a:r>
            <a:r>
              <a:rPr lang="en-US" altLang="zh-CN" sz="2400" b="1" kern="100" dirty="0">
                <a:latin typeface="Times New Roman" panose="02020603050405020304" pitchFamily="18" charset="0"/>
              </a:rPr>
              <a:t>(t) </a:t>
            </a:r>
            <a:endParaRPr lang="zh-CN" altLang="en-US" sz="2400" b="1" dirty="0"/>
          </a:p>
        </p:txBody>
      </p:sp>
    </p:spTree>
  </p:cSld>
  <p:clrMapOvr>
    <a:masterClrMapping/>
  </p:clrMapOvr>
  <p:transition>
    <p:push/>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755576" y="1412776"/>
            <a:ext cx="8229600" cy="3886200"/>
          </a:xfrm>
        </p:spPr>
        <p:txBody>
          <a:bodyPr/>
          <a:lstStyle/>
          <a:p>
            <a:pPr marL="0" indent="0">
              <a:buClr>
                <a:srgbClr val="00B0F0"/>
              </a:buClr>
              <a:buNone/>
            </a:pPr>
            <a:r>
              <a:rPr lang="zh-CN" altLang="en-US" sz="2400" b="1" dirty="0">
                <a:effectLst>
                  <a:outerShdw blurRad="38100" dist="38100" dir="2700000" algn="tl">
                    <a:srgbClr val="000000">
                      <a:alpha val="43137"/>
                    </a:srgbClr>
                  </a:outerShdw>
                </a:effectLst>
              </a:rPr>
              <a:t>算法：</a:t>
            </a:r>
            <a:r>
              <a:rPr lang="en-US" altLang="zh-CN" sz="2400" b="1" dirty="0">
                <a:effectLst>
                  <a:outerShdw blurRad="38100" dist="38100" dir="2700000" algn="tl">
                    <a:srgbClr val="000000">
                      <a:alpha val="43137"/>
                    </a:srgbClr>
                  </a:outerShdw>
                </a:effectLst>
              </a:rPr>
              <a:t>ICA</a:t>
            </a:r>
            <a:r>
              <a:rPr lang="zh-CN" altLang="en-US" sz="2400" b="1" dirty="0">
                <a:effectLst>
                  <a:outerShdw blurRad="38100" dist="38100" dir="2700000" algn="tl">
                    <a:srgbClr val="000000">
                      <a:alpha val="43137"/>
                    </a:srgbClr>
                  </a:outerShdw>
                </a:effectLst>
              </a:rPr>
              <a:t>独立成分分析</a:t>
            </a:r>
            <a:endParaRPr lang="zh-CN" altLang="en-US" sz="2400" b="1" dirty="0">
              <a:effectLst>
                <a:outerShdw blurRad="38100" dist="38100" dir="2700000" algn="tl">
                  <a:srgbClr val="000000">
                    <a:alpha val="43137"/>
                  </a:srgbClr>
                </a:outerShdw>
              </a:effectLst>
            </a:endParaRPr>
          </a:p>
          <a:p>
            <a:pPr marL="0" indent="0">
              <a:buClr>
                <a:srgbClr val="00B0F0"/>
              </a:buClr>
              <a:buNone/>
            </a:pPr>
            <a:r>
              <a:rPr lang="zh-CN" altLang="en-US" sz="2400" b="1" dirty="0">
                <a:effectLst>
                  <a:outerShdw blurRad="38100" dist="38100" dir="2700000" algn="tl">
                    <a:srgbClr val="000000">
                      <a:alpha val="43137"/>
                    </a:srgbClr>
                  </a:outerShdw>
                </a:effectLst>
              </a:rPr>
              <a:t>输入：多维信号</a:t>
            </a:r>
            <a:r>
              <a:rPr lang="en-US" altLang="zh-CN" sz="2400" b="1" dirty="0">
                <a:effectLst>
                  <a:outerShdw blurRad="38100" dist="38100" dir="2700000" algn="tl">
                    <a:srgbClr val="000000">
                      <a:alpha val="43137"/>
                    </a:srgbClr>
                  </a:outerShdw>
                </a:effectLst>
              </a:rPr>
              <a:t>s</a:t>
            </a:r>
            <a:endParaRPr lang="en-US" altLang="zh-CN" sz="2400" b="1" dirty="0">
              <a:effectLst>
                <a:outerShdw blurRad="38100" dist="38100" dir="2700000" algn="tl">
                  <a:srgbClr val="000000">
                    <a:alpha val="43137"/>
                  </a:srgbClr>
                </a:outerShdw>
              </a:effectLst>
            </a:endParaRPr>
          </a:p>
          <a:p>
            <a:pPr marL="0" indent="0">
              <a:buClr>
                <a:srgbClr val="00B0F0"/>
              </a:buClr>
              <a:buNone/>
            </a:pPr>
            <a:r>
              <a:rPr lang="zh-CN" altLang="en-US" sz="2400" b="1" dirty="0">
                <a:effectLst>
                  <a:outerShdw blurRad="38100" dist="38100" dir="2700000" algn="tl">
                    <a:srgbClr val="000000">
                      <a:alpha val="43137"/>
                    </a:srgbClr>
                  </a:outerShdw>
                </a:effectLst>
              </a:rPr>
              <a:t>输出：最优逼近解</a:t>
            </a:r>
            <a:r>
              <a:rPr lang="en-US" altLang="zh-CN" sz="2400" b="1" dirty="0">
                <a:effectLst>
                  <a:outerShdw blurRad="38100" dist="38100" dir="2700000" algn="tl">
                    <a:srgbClr val="000000">
                      <a:alpha val="43137"/>
                    </a:srgbClr>
                  </a:outerShdw>
                </a:effectLst>
              </a:rPr>
              <a:t>Y</a:t>
            </a:r>
            <a:endParaRPr lang="en-US" altLang="zh-CN" sz="2400" b="1" dirty="0">
              <a:effectLst>
                <a:outerShdw blurRad="38100" dist="38100" dir="2700000" algn="tl">
                  <a:srgbClr val="000000">
                    <a:alpha val="43137"/>
                  </a:srgbClr>
                </a:outerShdw>
              </a:effectLst>
            </a:endParaRPr>
          </a:p>
          <a:p>
            <a:pPr marL="0" indent="0">
              <a:buClr>
                <a:srgbClr val="00B0F0"/>
              </a:buClr>
              <a:buNone/>
            </a:pPr>
            <a:r>
              <a:rPr lang="zh-CN" altLang="en-US" sz="2400" b="1" dirty="0">
                <a:effectLst>
                  <a:outerShdw blurRad="38100" dist="38100" dir="2700000" algn="tl">
                    <a:srgbClr val="000000">
                      <a:alpha val="43137"/>
                    </a:srgbClr>
                  </a:outerShdw>
                </a:effectLst>
              </a:rPr>
              <a:t>方法：</a:t>
            </a:r>
            <a:endParaRPr lang="zh-CN" altLang="en-US" sz="2400" b="1" dirty="0">
              <a:effectLst>
                <a:outerShdw blurRad="38100" dist="38100" dir="2700000" algn="tl">
                  <a:srgbClr val="000000">
                    <a:alpha val="43137"/>
                  </a:srgbClr>
                </a:outerShdw>
              </a:effectLst>
            </a:endParaRPr>
          </a:p>
          <a:p>
            <a:pPr marL="0" indent="0">
              <a:buNone/>
            </a:pPr>
            <a:r>
              <a:rPr lang="zh-CN" altLang="en-US" sz="2400" b="1" dirty="0"/>
              <a:t>（</a:t>
            </a:r>
            <a:r>
              <a:rPr lang="en-US" altLang="zh-CN" sz="2400" b="1" dirty="0"/>
              <a:t>1</a:t>
            </a:r>
            <a:r>
              <a:rPr lang="zh-CN" altLang="en-US" sz="2400" b="1" dirty="0"/>
              <a:t>）源信号</a:t>
            </a:r>
            <a:r>
              <a:rPr lang="en-US" altLang="zh-CN" sz="2400" b="1" dirty="0"/>
              <a:t>s</a:t>
            </a:r>
            <a:r>
              <a:rPr lang="zh-CN" altLang="en-US" sz="2400" b="1" dirty="0"/>
              <a:t>经混合系统</a:t>
            </a:r>
            <a:r>
              <a:rPr lang="en-US" altLang="zh-CN" sz="2400" b="1" dirty="0"/>
              <a:t>A</a:t>
            </a:r>
            <a:r>
              <a:rPr lang="zh-CN" altLang="en-US" sz="2400" b="1" dirty="0"/>
              <a:t>之后得到观测信号</a:t>
            </a:r>
            <a:r>
              <a:rPr lang="en-US" altLang="zh-CN" sz="2400" b="1" dirty="0"/>
              <a:t>X</a:t>
            </a:r>
            <a:endParaRPr lang="en-US" altLang="zh-CN" sz="2400" b="1" dirty="0"/>
          </a:p>
          <a:p>
            <a:pPr marL="0" indent="0">
              <a:buNone/>
            </a:pPr>
            <a:r>
              <a:rPr lang="zh-CN" altLang="en-US" sz="2400" b="1" dirty="0"/>
              <a:t>（</a:t>
            </a:r>
            <a:r>
              <a:rPr lang="en-US" altLang="zh-CN" sz="2400" b="1" dirty="0"/>
              <a:t>2</a:t>
            </a:r>
            <a:r>
              <a:rPr lang="zh-CN" altLang="en-US" sz="2400" b="1" dirty="0"/>
              <a:t>）找到分离矩阵</a:t>
            </a:r>
            <a:r>
              <a:rPr lang="en-US" altLang="zh-CN" sz="2400" b="1" dirty="0"/>
              <a:t>W</a:t>
            </a:r>
            <a:endParaRPr lang="en-US" altLang="zh-CN" sz="2400" b="1" dirty="0"/>
          </a:p>
          <a:p>
            <a:pPr marL="0" indent="0">
              <a:buNone/>
            </a:pPr>
            <a:r>
              <a:rPr lang="zh-CN" altLang="en-US" sz="2400" b="1" dirty="0"/>
              <a:t>（</a:t>
            </a:r>
            <a:r>
              <a:rPr lang="en-US" altLang="zh-CN" sz="2400" b="1" dirty="0"/>
              <a:t>3</a:t>
            </a:r>
            <a:r>
              <a:rPr lang="zh-CN" altLang="en-US" sz="2400" b="1" dirty="0"/>
              <a:t>）使得</a:t>
            </a:r>
            <a:r>
              <a:rPr lang="en-US" altLang="zh-CN" sz="2400" b="1" dirty="0"/>
              <a:t>Y=WX</a:t>
            </a:r>
            <a:r>
              <a:rPr lang="zh-CN" altLang="en-US" sz="2400" b="1" dirty="0"/>
              <a:t>是</a:t>
            </a:r>
            <a:r>
              <a:rPr lang="en-US" altLang="zh-CN" sz="2400" b="1" dirty="0"/>
              <a:t>s</a:t>
            </a:r>
            <a:r>
              <a:rPr lang="zh-CN" altLang="en-US" sz="2400" b="1" dirty="0"/>
              <a:t>最优逼近</a:t>
            </a:r>
            <a:endParaRPr lang="zh-CN" altLang="en-US" sz="2400" b="1" dirty="0"/>
          </a:p>
          <a:p>
            <a:pPr marL="0" indent="0">
              <a:buNone/>
            </a:pPr>
            <a:endParaRPr lang="zh-CN" altLang="en-US" sz="2400" b="1" dirty="0"/>
          </a:p>
        </p:txBody>
      </p:sp>
      <p:sp>
        <p:nvSpPr>
          <p:cNvPr id="2" name="文本框 1"/>
          <p:cNvSpPr txBox="1"/>
          <p:nvPr/>
        </p:nvSpPr>
        <p:spPr>
          <a:xfrm>
            <a:off x="755576" y="668170"/>
            <a:ext cx="2880320" cy="584775"/>
          </a:xfrm>
          <a:prstGeom prst="rect">
            <a:avLst/>
          </a:prstGeom>
          <a:noFill/>
        </p:spPr>
        <p:txBody>
          <a:bodyPr wrap="square" rtlCol="0">
            <a:spAutoFit/>
          </a:bodyPr>
          <a:lstStyle/>
          <a:p>
            <a:r>
              <a:rPr lang="en-US" altLang="zh-CN" sz="3200" b="1" dirty="0">
                <a:solidFill>
                  <a:schemeClr val="bg2">
                    <a:lumMod val="75000"/>
                  </a:schemeClr>
                </a:solidFill>
                <a:effectLst>
                  <a:outerShdw blurRad="38100" dist="38100" dir="2700000" algn="tl">
                    <a:srgbClr val="000000">
                      <a:alpha val="43137"/>
                    </a:srgbClr>
                  </a:outerShdw>
                </a:effectLst>
              </a:rPr>
              <a:t>ICA</a:t>
            </a:r>
            <a:r>
              <a:rPr lang="zh-CN" altLang="en-US" sz="3200" b="1" dirty="0">
                <a:solidFill>
                  <a:schemeClr val="bg2">
                    <a:lumMod val="75000"/>
                  </a:schemeClr>
                </a:solidFill>
                <a:effectLst>
                  <a:outerShdw blurRad="38100" dist="38100" dir="2700000" algn="tl">
                    <a:srgbClr val="000000">
                      <a:alpha val="43137"/>
                    </a:srgbClr>
                  </a:outerShdw>
                </a:effectLst>
              </a:rPr>
              <a:t>算法</a:t>
            </a:r>
            <a:endParaRPr lang="zh-CN" altLang="en-US" sz="3200" b="1" dirty="0">
              <a:solidFill>
                <a:schemeClr val="bg2">
                  <a:lumMod val="75000"/>
                </a:schemeClr>
              </a:solidFill>
              <a:effectLst>
                <a:outerShdw blurRad="38100" dist="38100" dir="2700000" algn="tl">
                  <a:srgbClr val="000000">
                    <a:alpha val="43137"/>
                  </a:srgbClr>
                </a:outerShdw>
              </a:effectLst>
            </a:endParaRPr>
          </a:p>
        </p:txBody>
      </p:sp>
    </p:spTree>
  </p:cSld>
  <p:clrMapOvr>
    <a:masterClrMapping/>
  </p:clrMapOvr>
  <p:transition>
    <p:push/>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mn-ea"/>
              </a:rPr>
              <a:t>7.6.3 ICA</a:t>
            </a:r>
            <a:r>
              <a:rPr lang="zh-CN" altLang="en-US" sz="3200" b="1" dirty="0">
                <a:effectLst>
                  <a:outerShdw blurRad="38100" dist="38100" dir="2700000" algn="tl">
                    <a:srgbClr val="000000">
                      <a:alpha val="43137"/>
                    </a:srgbClr>
                  </a:outerShdw>
                </a:effectLst>
                <a:latin typeface="+mn-ea"/>
              </a:rPr>
              <a:t>应用要求</a:t>
            </a:r>
            <a:br>
              <a:rPr lang="en-US" altLang="zh-CN" sz="3200" b="1" dirty="0">
                <a:effectLst>
                  <a:outerShdw blurRad="38100" dist="38100" dir="2700000" algn="tl">
                    <a:srgbClr val="000000">
                      <a:alpha val="43137"/>
                    </a:srgbClr>
                  </a:outerShdw>
                </a:effectLst>
                <a:latin typeface="+mn-ea"/>
              </a:rPr>
            </a:br>
            <a:endParaRPr lang="zh-CN" altLang="en-US" sz="3200" b="1" dirty="0">
              <a:effectLst>
                <a:outerShdw blurRad="38100" dist="38100" dir="2700000" algn="tl">
                  <a:srgbClr val="000000">
                    <a:alpha val="43137"/>
                  </a:srgbClr>
                </a:outerShdw>
              </a:effectLst>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11560" y="1556792"/>
                <a:ext cx="8075240" cy="3886200"/>
              </a:xfrm>
            </p:spPr>
            <p:txBody>
              <a:bodyPr/>
              <a:lstStyle/>
              <a:p>
                <a:pPr marL="0" indent="0">
                  <a:lnSpc>
                    <a:spcPct val="150000"/>
                  </a:lnSpc>
                  <a:buClr>
                    <a:schemeClr val="tx1"/>
                  </a:buClr>
                  <a:buNone/>
                </a:pPr>
                <a:r>
                  <a:rPr lang="zh-CN" altLang="en-US" sz="2400" b="1" dirty="0">
                    <a:solidFill>
                      <a:schemeClr val="tx1"/>
                    </a:solidFill>
                    <a:latin typeface="+mn-ea"/>
                  </a:rPr>
                  <a:t>（</a:t>
                </a:r>
                <a:r>
                  <a:rPr lang="en-US" altLang="zh-CN" sz="2400" b="1" dirty="0">
                    <a:solidFill>
                      <a:schemeClr val="tx1"/>
                    </a:solidFill>
                    <a:latin typeface="+mn-ea"/>
                  </a:rPr>
                  <a:t>1</a:t>
                </a:r>
                <a:r>
                  <a:rPr lang="zh-CN" altLang="en-US" sz="2400" b="1" dirty="0">
                    <a:solidFill>
                      <a:schemeClr val="tx1"/>
                    </a:solidFill>
                    <a:latin typeface="+mn-ea"/>
                  </a:rPr>
                  <a:t>）成分是</a:t>
                </a:r>
                <a:r>
                  <a:rPr lang="zh-CN" altLang="en-US" sz="2400" b="1" dirty="0">
                    <a:solidFill>
                      <a:srgbClr val="FF0000"/>
                    </a:solidFill>
                    <a:latin typeface="+mn-ea"/>
                  </a:rPr>
                  <a:t>统计独立</a:t>
                </a:r>
                <a:r>
                  <a:rPr lang="zh-CN" altLang="en-US" sz="2400" b="1" dirty="0">
                    <a:latin typeface="+mn-ea"/>
                  </a:rPr>
                  <a:t>；这是</a:t>
                </a:r>
                <a:r>
                  <a:rPr lang="en-US" altLang="zh-CN" sz="2400" b="1" dirty="0">
                    <a:latin typeface="+mn-ea"/>
                  </a:rPr>
                  <a:t>ICA</a:t>
                </a:r>
                <a:r>
                  <a:rPr lang="zh-CN" altLang="en-US" sz="2400" b="1" dirty="0">
                    <a:latin typeface="+mn-ea"/>
                  </a:rPr>
                  <a:t>成立的基本原则，同时，基本上可以说只需要这个原则就可以估计这个模型。</a:t>
                </a:r>
                <a:endParaRPr lang="zh-CN" altLang="en-US" sz="2400" b="1" dirty="0">
                  <a:solidFill>
                    <a:schemeClr val="tx1"/>
                  </a:solidFill>
                  <a:latin typeface="+mn-ea"/>
                </a:endParaRPr>
              </a:p>
              <a:p>
                <a:pPr marL="0" indent="0">
                  <a:lnSpc>
                    <a:spcPct val="150000"/>
                  </a:lnSpc>
                  <a:buClr>
                    <a:schemeClr val="tx1"/>
                  </a:buClr>
                  <a:buNone/>
                </a:pPr>
                <a:r>
                  <a:rPr lang="zh-CN" altLang="en-US" sz="2400" b="1" dirty="0">
                    <a:solidFill>
                      <a:schemeClr val="tx1"/>
                    </a:solidFill>
                    <a:latin typeface="+mn-ea"/>
                  </a:rPr>
                  <a:t>（</a:t>
                </a:r>
                <a:r>
                  <a:rPr lang="en-US" altLang="zh-CN" sz="2400" b="1" dirty="0">
                    <a:solidFill>
                      <a:schemeClr val="tx1"/>
                    </a:solidFill>
                    <a:latin typeface="+mn-ea"/>
                  </a:rPr>
                  <a:t>2</a:t>
                </a:r>
                <a:r>
                  <a:rPr lang="zh-CN" altLang="en-US" sz="2400" b="1" dirty="0">
                    <a:solidFill>
                      <a:schemeClr val="tx1"/>
                    </a:solidFill>
                    <a:latin typeface="+mn-ea"/>
                  </a:rPr>
                  <a:t>）独立成分是</a:t>
                </a:r>
                <a:r>
                  <a:rPr lang="zh-CN" altLang="en-US" sz="2400" b="1" dirty="0">
                    <a:solidFill>
                      <a:srgbClr val="FF0000"/>
                    </a:solidFill>
                    <a:latin typeface="+mn-ea"/>
                  </a:rPr>
                  <a:t>非高斯分布</a:t>
                </a:r>
                <a:r>
                  <a:rPr lang="zh-CN" altLang="en-US" sz="2400" b="1" dirty="0">
                    <a:latin typeface="+mn-ea"/>
                  </a:rPr>
                  <a:t>；高斯分布的高阶累计量</a:t>
                </a:r>
                <a:r>
                  <a:rPr lang="en-US" altLang="zh-CN" sz="2400" b="1" dirty="0">
                    <a:latin typeface="+mn-ea"/>
                  </a:rPr>
                  <a:t>0</a:t>
                </a:r>
                <a:r>
                  <a:rPr lang="zh-CN" altLang="en-US" sz="2400" b="1" dirty="0">
                    <a:latin typeface="+mn-ea"/>
                  </a:rPr>
                  <a:t>，但是高阶信息对于</a:t>
                </a:r>
                <a:r>
                  <a:rPr lang="en-US" altLang="zh-CN" sz="2400" b="1" dirty="0">
                    <a:latin typeface="+mn-ea"/>
                  </a:rPr>
                  <a:t>ICA</a:t>
                </a:r>
                <a:r>
                  <a:rPr lang="zh-CN" altLang="en-US" sz="2400" b="1" dirty="0">
                    <a:latin typeface="+mn-ea"/>
                  </a:rPr>
                  <a:t>的模型的估计却是十分必要的。</a:t>
                </a:r>
                <a:endParaRPr lang="zh-CN" altLang="en-US" sz="2400" b="1" dirty="0">
                  <a:solidFill>
                    <a:schemeClr val="tx1"/>
                  </a:solidFill>
                  <a:latin typeface="+mn-ea"/>
                </a:endParaRPr>
              </a:p>
              <a:p>
                <a:pPr marL="0" indent="0">
                  <a:lnSpc>
                    <a:spcPct val="150000"/>
                  </a:lnSpc>
                  <a:buClr>
                    <a:schemeClr val="tx1"/>
                  </a:buClr>
                  <a:buNone/>
                </a:pPr>
                <a:r>
                  <a:rPr lang="zh-CN" altLang="en-US" sz="2400" b="1" dirty="0">
                    <a:solidFill>
                      <a:schemeClr val="tx1"/>
                    </a:solidFill>
                    <a:latin typeface="+mn-ea"/>
                  </a:rPr>
                  <a:t>（</a:t>
                </a:r>
                <a:r>
                  <a:rPr lang="en-US" altLang="zh-CN" sz="2400" b="1" dirty="0">
                    <a:solidFill>
                      <a:schemeClr val="tx1"/>
                    </a:solidFill>
                    <a:latin typeface="+mn-ea"/>
                  </a:rPr>
                  <a:t>3</a:t>
                </a:r>
                <a:r>
                  <a:rPr lang="zh-CN" altLang="en-US" sz="2400" b="1" dirty="0">
                    <a:solidFill>
                      <a:schemeClr val="tx1"/>
                    </a:solidFill>
                    <a:latin typeface="+mn-ea"/>
                  </a:rPr>
                  <a:t>）未知的混合矩阵</a:t>
                </a:r>
                <a:r>
                  <a:rPr lang="en-US" altLang="zh-CN" sz="2400" b="1" dirty="0">
                    <a:solidFill>
                      <a:srgbClr val="FF0000"/>
                    </a:solidFill>
                    <a:latin typeface="+mn-ea"/>
                  </a:rPr>
                  <a:t>A</a:t>
                </a:r>
                <a:r>
                  <a:rPr lang="zh-CN" altLang="en-US" sz="2400" b="1" dirty="0">
                    <a:solidFill>
                      <a:srgbClr val="FF0000"/>
                    </a:solidFill>
                    <a:latin typeface="+mn-ea"/>
                  </a:rPr>
                  <a:t>是方阵</a:t>
                </a:r>
                <a:r>
                  <a:rPr lang="zh-CN" altLang="en-US" sz="2400" b="1" dirty="0">
                    <a:latin typeface="+mn-ea"/>
                  </a:rPr>
                  <a:t>；这样能够便于计算。</a:t>
                </a:r>
                <a:endParaRPr lang="zh-CN" altLang="en-US" sz="2400" b="1" dirty="0">
                  <a:solidFill>
                    <a:schemeClr val="tx1"/>
                  </a:solidFill>
                  <a:latin typeface="+mn-ea"/>
                </a:endParaRPr>
              </a:p>
              <a:p>
                <a:pPr marL="0" indent="0">
                  <a:lnSpc>
                    <a:spcPct val="150000"/>
                  </a:lnSpc>
                  <a:buClr>
                    <a:schemeClr val="tx1"/>
                  </a:buClr>
                  <a:buNone/>
                </a:pPr>
                <a:r>
                  <a:rPr lang="zh-CN" altLang="en-US" sz="2400" b="1" dirty="0">
                    <a:solidFill>
                      <a:schemeClr val="tx1"/>
                    </a:solidFill>
                    <a:latin typeface="+mn-ea"/>
                  </a:rPr>
                  <a:t>（</a:t>
                </a:r>
                <a:r>
                  <a:rPr lang="en-US" altLang="zh-CN" sz="2400" b="1" dirty="0">
                    <a:solidFill>
                      <a:schemeClr val="tx1"/>
                    </a:solidFill>
                    <a:latin typeface="+mn-ea"/>
                  </a:rPr>
                  <a:t>4</a:t>
                </a:r>
                <a:r>
                  <a:rPr lang="zh-CN" altLang="en-US" sz="2400" b="1" dirty="0">
                    <a:solidFill>
                      <a:schemeClr val="tx1"/>
                    </a:solidFill>
                    <a:latin typeface="+mn-ea"/>
                  </a:rPr>
                  <a:t>）一般假设被观测到的信号数量不小于源信号的数量（</a:t>
                </a:r>
                <a:r>
                  <a:rPr lang="en-US" altLang="zh-CN" sz="2400" b="1" dirty="0">
                    <a:solidFill>
                      <a:srgbClr val="FF0000"/>
                    </a:solidFill>
                    <a:latin typeface="+mn-ea"/>
                  </a:rPr>
                  <a:t>x</a:t>
                </a:r>
                <a14:m>
                  <m:oMath xmlns:m="http://schemas.openxmlformats.org/officeDocument/2006/math">
                    <m:r>
                      <a:rPr lang="en-US" altLang="zh-CN" sz="2400" b="1" i="1" smtClean="0">
                        <a:solidFill>
                          <a:srgbClr val="FF0000"/>
                        </a:solidFill>
                        <a:latin typeface="Cambria Math" panose="02040503050406030204" pitchFamily="18" charset="0"/>
                        <a:ea typeface="Cambria Math" panose="02040503050406030204" pitchFamily="18" charset="0"/>
                      </a:rPr>
                      <m:t>≥</m:t>
                    </m:r>
                  </m:oMath>
                </a14:m>
                <a:r>
                  <a:rPr lang="en-US" altLang="zh-CN" sz="2400" b="1" dirty="0">
                    <a:solidFill>
                      <a:srgbClr val="FF0000"/>
                    </a:solidFill>
                    <a:latin typeface="+mn-ea"/>
                  </a:rPr>
                  <a:t>s</a:t>
                </a:r>
                <a:r>
                  <a:rPr lang="zh-CN" altLang="en-US" sz="2400" b="1" dirty="0">
                    <a:latin typeface="+mn-ea"/>
                  </a:rPr>
                  <a:t>），否则不能列出足够的方程得到</a:t>
                </a:r>
                <a:r>
                  <a:rPr lang="en-US" altLang="zh-CN" sz="2400" b="1" dirty="0">
                    <a:latin typeface="+mn-ea"/>
                  </a:rPr>
                  <a:t>x</a:t>
                </a:r>
                <a:r>
                  <a:rPr lang="zh-CN" altLang="en-US" sz="2400" b="1" dirty="0">
                    <a:latin typeface="+mn-ea"/>
                  </a:rPr>
                  <a:t>。</a:t>
                </a:r>
                <a:endParaRPr lang="zh-CN" altLang="en-US" sz="2400" b="1" dirty="0">
                  <a:solidFill>
                    <a:schemeClr val="tx1"/>
                  </a:solidFill>
                  <a:latin typeface="+mn-ea"/>
                </a:endParaRPr>
              </a:p>
              <a:p>
                <a:pPr marL="0" indent="0">
                  <a:lnSpc>
                    <a:spcPct val="150000"/>
                  </a:lnSpc>
                  <a:buNone/>
                </a:pPr>
                <a:endParaRPr lang="zh-CN" altLang="en-US" sz="2400" b="1" dirty="0">
                  <a:solidFill>
                    <a:schemeClr val="tx1"/>
                  </a:solidFill>
                  <a:latin typeface="+mn-ea"/>
                </a:endParaRPr>
              </a:p>
              <a:p>
                <a:pPr marL="0" indent="0">
                  <a:lnSpc>
                    <a:spcPct val="150000"/>
                  </a:lnSpc>
                  <a:buNone/>
                </a:pPr>
                <a:endParaRPr lang="zh-CN" altLang="en-US" sz="2400" b="1" dirty="0">
                  <a:solidFill>
                    <a:schemeClr val="tx1"/>
                  </a:solidFill>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611560" y="1556792"/>
                <a:ext cx="8075240" cy="3886200"/>
              </a:xfrm>
              <a:blipFill rotWithShape="1">
                <a:blip r:embed="rId1"/>
                <a:stretch>
                  <a:fillRect l="-1" t="-10" b="-37620"/>
                </a:stretch>
              </a:blipFill>
            </p:spPr>
            <p:txBody>
              <a:bodyPr/>
              <a:lstStyle/>
              <a:p>
                <a:r>
                  <a:rPr lang="zh-CN" altLang="en-US">
                    <a:noFill/>
                  </a:rPr>
                  <a:t> </a:t>
                </a:r>
              </a:p>
            </p:txBody>
          </p:sp>
        </mc:Fallback>
      </mc:AlternateContent>
    </p:spTree>
  </p:cSld>
  <p:clrMapOvr>
    <a:masterClrMapping/>
  </p:clrMapOvr>
  <p:transition>
    <p:push/>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200" b="1" dirty="0">
                <a:effectLst>
                  <a:outerShdw blurRad="38100" dist="38100" dir="2700000" algn="tl">
                    <a:srgbClr val="000000">
                      <a:alpha val="43137"/>
                    </a:srgbClr>
                  </a:outerShdw>
                </a:effectLst>
                <a:latin typeface="宋体" panose="02010600030101010101" pitchFamily="2" charset="-122"/>
              </a:rPr>
              <a:t>7.6.4 ICA</a:t>
            </a:r>
            <a:r>
              <a:rPr lang="zh-CN" altLang="en-US" sz="3200" b="1" dirty="0">
                <a:effectLst>
                  <a:outerShdw blurRad="38100" dist="38100" dir="2700000" algn="tl">
                    <a:srgbClr val="000000">
                      <a:alpha val="43137"/>
                    </a:srgbClr>
                  </a:outerShdw>
                </a:effectLst>
                <a:latin typeface="宋体" panose="02010600030101010101" pitchFamily="2" charset="-122"/>
              </a:rPr>
              <a:t>应用场合</a:t>
            </a:r>
            <a:br>
              <a:rPr lang="zh-CN" altLang="en-US" sz="3200" b="1" dirty="0">
                <a:effectLst>
                  <a:outerShdw blurRad="38100" dist="38100" dir="2700000" algn="tl">
                    <a:srgbClr val="000000">
                      <a:alpha val="43137"/>
                    </a:srgbClr>
                  </a:outerShdw>
                </a:effectLst>
                <a:latin typeface="宋体" panose="02010600030101010101" pitchFamily="2" charset="-122"/>
              </a:rPr>
            </a:br>
            <a:endParaRPr lang="zh-CN" altLang="en-US" sz="3200" b="1" dirty="0">
              <a:effectLst>
                <a:outerShdw blurRad="38100" dist="38100" dir="2700000" algn="tl">
                  <a:srgbClr val="000000">
                    <a:alpha val="43137"/>
                  </a:srgbClr>
                </a:outerShdw>
              </a:effectLst>
            </a:endParaRPr>
          </a:p>
        </p:txBody>
      </p:sp>
      <p:sp>
        <p:nvSpPr>
          <p:cNvPr id="3" name="内容占位符 2"/>
          <p:cNvSpPr>
            <a:spLocks noGrp="1"/>
          </p:cNvSpPr>
          <p:nvPr>
            <p:ph idx="1"/>
          </p:nvPr>
        </p:nvSpPr>
        <p:spPr>
          <a:xfrm>
            <a:off x="457200" y="1340768"/>
            <a:ext cx="8229600" cy="3886200"/>
          </a:xfrm>
        </p:spPr>
        <p:txBody>
          <a:bodyPr/>
          <a:lstStyle/>
          <a:p>
            <a:pPr marL="0" indent="0">
              <a:buNone/>
            </a:pPr>
            <a:r>
              <a:rPr lang="en-US" altLang="zh-CN" sz="2400" b="1" dirty="0">
                <a:latin typeface="+mn-ea"/>
              </a:rPr>
              <a:t>    ICA </a:t>
            </a:r>
            <a:r>
              <a:rPr lang="zh-CN" altLang="en-US" sz="2400" b="1" dirty="0">
                <a:latin typeface="+mn-ea"/>
              </a:rPr>
              <a:t>的主要应用是特征提取、盲源信号分离、生理学数据分析、语音信号处理、图像处理及人脸识别等。在这部分</a:t>
            </a:r>
            <a:r>
              <a:rPr lang="en-US" altLang="zh-CN" sz="2400" b="1" dirty="0">
                <a:latin typeface="+mn-ea"/>
              </a:rPr>
              <a:t>,</a:t>
            </a:r>
            <a:r>
              <a:rPr lang="zh-CN" altLang="en-US" sz="2400" b="1" dirty="0">
                <a:latin typeface="+mn-ea"/>
              </a:rPr>
              <a:t>综述一下</a:t>
            </a:r>
            <a:r>
              <a:rPr lang="en-US" altLang="zh-CN" sz="2400" b="1" dirty="0">
                <a:latin typeface="+mn-ea"/>
              </a:rPr>
              <a:t>ICA </a:t>
            </a:r>
            <a:r>
              <a:rPr lang="zh-CN" altLang="en-US" sz="2400" b="1" dirty="0">
                <a:latin typeface="+mn-ea"/>
              </a:rPr>
              <a:t>的主要应用范例：</a:t>
            </a:r>
            <a:endParaRPr lang="zh-CN" altLang="en-US" sz="2400" b="1" dirty="0">
              <a:latin typeface="+mn-ea"/>
            </a:endParaRPr>
          </a:p>
          <a:p>
            <a:pPr marL="0" indent="0">
              <a:buNone/>
            </a:pPr>
            <a:r>
              <a:rPr lang="en-US" altLang="zh-CN" sz="2400" b="1" dirty="0">
                <a:latin typeface="+mn-ea"/>
              </a:rPr>
              <a:t>(1)</a:t>
            </a:r>
            <a:r>
              <a:rPr lang="zh-CN" altLang="en-US" sz="2400" b="1" dirty="0">
                <a:latin typeface="+mn-ea"/>
              </a:rPr>
              <a:t>在脑磁图</a:t>
            </a:r>
            <a:r>
              <a:rPr lang="en-US" altLang="zh-CN" sz="2400" b="1" dirty="0">
                <a:latin typeface="+mn-ea"/>
              </a:rPr>
              <a:t>(MEG) </a:t>
            </a:r>
            <a:r>
              <a:rPr lang="zh-CN" altLang="en-US" sz="2400" b="1" dirty="0">
                <a:latin typeface="+mn-ea"/>
              </a:rPr>
              <a:t>中分离非自然信号；</a:t>
            </a:r>
            <a:endParaRPr lang="zh-CN" altLang="en-US" sz="2400" b="1" dirty="0">
              <a:latin typeface="+mn-ea"/>
            </a:endParaRPr>
          </a:p>
          <a:p>
            <a:pPr marL="0" indent="0">
              <a:buNone/>
            </a:pPr>
            <a:r>
              <a:rPr lang="en-US" altLang="zh-CN" sz="2400" b="1" dirty="0">
                <a:latin typeface="+mn-ea"/>
              </a:rPr>
              <a:t>(2)</a:t>
            </a:r>
            <a:r>
              <a:rPr lang="zh-CN" altLang="en-US" sz="2400" b="1" dirty="0">
                <a:latin typeface="+mn-ea"/>
              </a:rPr>
              <a:t>在金融数据中找到隐藏的因素</a:t>
            </a:r>
            <a:endParaRPr lang="zh-CN" altLang="en-US" sz="2400" b="1" dirty="0">
              <a:latin typeface="+mn-ea"/>
            </a:endParaRPr>
          </a:p>
          <a:p>
            <a:pPr marL="0" indent="0">
              <a:buNone/>
            </a:pPr>
            <a:r>
              <a:rPr lang="en-US" altLang="zh-CN" sz="2400" b="1" dirty="0">
                <a:latin typeface="+mn-ea"/>
              </a:rPr>
              <a:t>(3)</a:t>
            </a:r>
            <a:r>
              <a:rPr lang="zh-CN" altLang="en-US" sz="2400" b="1" dirty="0">
                <a:latin typeface="+mn-ea"/>
              </a:rPr>
              <a:t>自然图像中减少噪声</a:t>
            </a:r>
            <a:endParaRPr lang="zh-CN" altLang="en-US" sz="2400" b="1" dirty="0">
              <a:latin typeface="+mn-ea"/>
            </a:endParaRPr>
          </a:p>
          <a:p>
            <a:pPr marL="0" indent="0">
              <a:buNone/>
            </a:pPr>
            <a:r>
              <a:rPr lang="en-US" altLang="zh-CN" sz="2400" b="1" dirty="0">
                <a:latin typeface="+mn-ea"/>
              </a:rPr>
              <a:t>(4)</a:t>
            </a:r>
            <a:r>
              <a:rPr lang="zh-CN" altLang="en-US" sz="2400" b="1" dirty="0">
                <a:latin typeface="+mn-ea"/>
              </a:rPr>
              <a:t>人脸识别</a:t>
            </a:r>
            <a:endParaRPr lang="zh-CN" altLang="en-US" sz="2400" b="1" dirty="0">
              <a:latin typeface="+mn-ea"/>
            </a:endParaRPr>
          </a:p>
          <a:p>
            <a:pPr marL="0" indent="0">
              <a:buNone/>
            </a:pPr>
            <a:r>
              <a:rPr lang="en-US" altLang="zh-CN" sz="2400" b="1" dirty="0">
                <a:latin typeface="+mn-ea"/>
              </a:rPr>
              <a:t>(5)</a:t>
            </a:r>
            <a:r>
              <a:rPr lang="zh-CN" altLang="en-US" sz="2400" b="1" dirty="0">
                <a:latin typeface="+mn-ea"/>
              </a:rPr>
              <a:t>图像分离</a:t>
            </a:r>
            <a:endParaRPr lang="zh-CN" altLang="en-US" sz="2400" b="1" dirty="0">
              <a:latin typeface="+mn-ea"/>
            </a:endParaRPr>
          </a:p>
          <a:p>
            <a:pPr marL="0" indent="0">
              <a:buNone/>
            </a:pPr>
            <a:r>
              <a:rPr lang="en-US" altLang="zh-CN" sz="2400" b="1" dirty="0">
                <a:latin typeface="+mn-ea"/>
              </a:rPr>
              <a:t>(6)</a:t>
            </a:r>
            <a:r>
              <a:rPr lang="zh-CN" altLang="en-US" sz="2400" b="1" dirty="0">
                <a:latin typeface="+mn-ea"/>
              </a:rPr>
              <a:t>语音信号处理</a:t>
            </a:r>
            <a:endParaRPr lang="zh-CN" altLang="en-US" sz="2400" b="1" dirty="0">
              <a:latin typeface="+mn-ea"/>
            </a:endParaRPr>
          </a:p>
          <a:p>
            <a:pPr marL="0" indent="0">
              <a:buNone/>
            </a:pPr>
            <a:r>
              <a:rPr lang="en-US" altLang="zh-CN" sz="2400" b="1" dirty="0">
                <a:latin typeface="+mn-ea"/>
              </a:rPr>
              <a:t>(7)</a:t>
            </a:r>
            <a:r>
              <a:rPr lang="zh-CN" altLang="en-US" sz="2400" b="1" dirty="0">
                <a:latin typeface="+mn-ea"/>
              </a:rPr>
              <a:t>远程通信</a:t>
            </a:r>
            <a:endParaRPr lang="zh-CN" altLang="en-US" sz="2400" b="1" dirty="0">
              <a:latin typeface="+mn-ea"/>
            </a:endParaRPr>
          </a:p>
          <a:p>
            <a:pPr marL="0" indent="0">
              <a:buNone/>
            </a:pPr>
            <a:br>
              <a:rPr lang="zh-CN" altLang="en-US" sz="2400" b="1" dirty="0"/>
            </a:br>
            <a:endParaRPr lang="zh-CN" altLang="en-US" sz="2400" b="1" dirty="0"/>
          </a:p>
        </p:txBody>
      </p:sp>
    </p:spTree>
  </p:cSld>
  <p:clrMapOvr>
    <a:masterClrMapping/>
  </p:clrMapOvr>
  <p:transition>
    <p:push/>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47564" y="1454073"/>
            <a:ext cx="7848872" cy="2677656"/>
          </a:xfrm>
          <a:prstGeom prst="rect">
            <a:avLst/>
          </a:prstGeom>
        </p:spPr>
        <p:txBody>
          <a:bodyPr wrap="square">
            <a:spAutoFit/>
          </a:bodyPr>
          <a:lstStyle/>
          <a:p>
            <a:r>
              <a:rPr lang="zh-CN" altLang="en-US" sz="2400" b="1" dirty="0">
                <a:latin typeface="+mn-ea"/>
              </a:rPr>
              <a:t>    采用独立成分分析实现</a:t>
            </a:r>
            <a:r>
              <a:rPr lang="zh-CN" altLang="en-US" sz="2400" b="1" dirty="0">
                <a:solidFill>
                  <a:srgbClr val="FF0000"/>
                </a:solidFill>
                <a:latin typeface="+mn-ea"/>
              </a:rPr>
              <a:t>盲源分离</a:t>
            </a:r>
            <a:r>
              <a:rPr lang="zh-CN" altLang="en-US" sz="2400" b="1" dirty="0">
                <a:latin typeface="+mn-ea"/>
              </a:rPr>
              <a:t>，对感兴趣的独立成分进行</a:t>
            </a:r>
            <a:r>
              <a:rPr lang="zh-CN" altLang="en-US" sz="2400" b="1" dirty="0">
                <a:solidFill>
                  <a:srgbClr val="FF0000"/>
                </a:solidFill>
                <a:latin typeface="+mn-ea"/>
              </a:rPr>
              <a:t>源定位</a:t>
            </a:r>
            <a:r>
              <a:rPr lang="zh-CN" altLang="en-US" sz="2400" b="1" dirty="0">
                <a:latin typeface="+mn-ea"/>
              </a:rPr>
              <a:t>是一个研究热点，在生物医学信号处理中主要用于</a:t>
            </a:r>
            <a:r>
              <a:rPr lang="zh-CN" altLang="en-US" sz="2400" b="1" dirty="0">
                <a:solidFill>
                  <a:srgbClr val="FF0000"/>
                </a:solidFill>
                <a:latin typeface="+mn-ea"/>
              </a:rPr>
              <a:t>去噪</a:t>
            </a:r>
            <a:r>
              <a:rPr lang="zh-CN" altLang="en-US" sz="2400" b="1" dirty="0">
                <a:latin typeface="+mn-ea"/>
              </a:rPr>
              <a:t>及提取所需的生物医学信号。</a:t>
            </a:r>
            <a:br>
              <a:rPr lang="zh-CN" altLang="en-US" sz="2400" b="1" dirty="0"/>
            </a:br>
            <a:r>
              <a:rPr lang="en-US" altLang="zh-CN" sz="2400" b="1" dirty="0"/>
              <a:t>       </a:t>
            </a:r>
            <a:r>
              <a:rPr lang="zh-CN" altLang="en-US" sz="2400" b="1" dirty="0"/>
              <a:t>利用聚类方法，将各个独立成分之间的相关特性进行</a:t>
            </a:r>
            <a:r>
              <a:rPr lang="zh-CN" altLang="en-US" sz="2400" b="1" dirty="0">
                <a:solidFill>
                  <a:srgbClr val="FF0000"/>
                </a:solidFill>
              </a:rPr>
              <a:t>有效归类</a:t>
            </a:r>
            <a:r>
              <a:rPr lang="zh-CN" altLang="en-US" sz="2400" b="1" dirty="0"/>
              <a:t>，剔除伪迹干扰，为感兴趣的独立成分的选取提供可靠依据， 减少人工特征识别和挑选中产生的误差，为后续的定位提供保障。 </a:t>
            </a:r>
            <a:endParaRPr lang="zh-CN" altLang="en-US" sz="2400" dirty="0"/>
          </a:p>
        </p:txBody>
      </p:sp>
      <p:sp>
        <p:nvSpPr>
          <p:cNvPr id="2" name="矩形 1"/>
          <p:cNvSpPr/>
          <p:nvPr/>
        </p:nvSpPr>
        <p:spPr>
          <a:xfrm>
            <a:off x="827584" y="764704"/>
            <a:ext cx="1835759" cy="584775"/>
          </a:xfrm>
          <a:prstGeom prst="rect">
            <a:avLst/>
          </a:prstGeom>
        </p:spPr>
        <p:txBody>
          <a:bodyPr wrap="none">
            <a:spAutoFit/>
          </a:bodyPr>
          <a:lstStyle/>
          <a:p>
            <a:r>
              <a:rPr lang="en-US" altLang="zh-CN" sz="3200" b="1" dirty="0">
                <a:solidFill>
                  <a:schemeClr val="bg2">
                    <a:lumMod val="75000"/>
                  </a:schemeClr>
                </a:solidFill>
                <a:effectLst>
                  <a:outerShdw blurRad="38100" dist="38100" dir="2700000" algn="tl">
                    <a:srgbClr val="000000">
                      <a:alpha val="43137"/>
                    </a:srgbClr>
                  </a:outerShdw>
                </a:effectLst>
                <a:latin typeface="+mn-ea"/>
              </a:rPr>
              <a:t>ICA</a:t>
            </a:r>
            <a:r>
              <a:rPr lang="zh-CN" altLang="en-US" sz="3200" b="1" dirty="0">
                <a:solidFill>
                  <a:schemeClr val="bg2">
                    <a:lumMod val="75000"/>
                  </a:schemeClr>
                </a:solidFill>
                <a:effectLst>
                  <a:outerShdw blurRad="38100" dist="38100" dir="2700000" algn="tl">
                    <a:srgbClr val="000000">
                      <a:alpha val="43137"/>
                    </a:srgbClr>
                  </a:outerShdw>
                </a:effectLst>
                <a:latin typeface="+mn-ea"/>
              </a:rPr>
              <a:t>应用</a:t>
            </a:r>
            <a:r>
              <a:rPr lang="en-US" altLang="zh-CN" sz="3200" b="1" dirty="0">
                <a:solidFill>
                  <a:schemeClr val="bg2">
                    <a:lumMod val="75000"/>
                  </a:schemeClr>
                </a:solidFill>
                <a:effectLst>
                  <a:outerShdw blurRad="38100" dist="38100" dir="2700000" algn="tl">
                    <a:srgbClr val="000000">
                      <a:alpha val="43137"/>
                    </a:srgbClr>
                  </a:outerShdw>
                </a:effectLst>
                <a:latin typeface="+mn-ea"/>
              </a:rPr>
              <a:t> </a:t>
            </a:r>
            <a:endParaRPr lang="zh-CN" altLang="en-US" sz="3200" dirty="0">
              <a:solidFill>
                <a:schemeClr val="bg2">
                  <a:lumMod val="75000"/>
                </a:schemeClr>
              </a:solidFill>
              <a:effectLst>
                <a:outerShdw blurRad="38100" dist="38100" dir="2700000" algn="tl">
                  <a:srgbClr val="000000">
                    <a:alpha val="43137"/>
                  </a:srgbClr>
                </a:outerShdw>
              </a:effectLst>
            </a:endParaRPr>
          </a:p>
        </p:txBody>
      </p:sp>
    </p:spTree>
  </p:cSld>
  <p:clrMapOvr>
    <a:masterClrMapping/>
  </p:clrMapOvr>
  <p:transition>
    <p:push/>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113184"/>
            <a:ext cx="8229600" cy="1371600"/>
          </a:xfrm>
        </p:spPr>
        <p:txBody>
          <a:bodyPr/>
          <a:lstStyle/>
          <a:p>
            <a:r>
              <a:rPr lang="zh-CN" altLang="en-US" sz="3200" b="1" dirty="0"/>
              <a:t>本章知识点汇总：</a:t>
            </a:r>
            <a:endParaRPr lang="zh-CN" altLang="en-US" sz="3200" b="1" dirty="0"/>
          </a:p>
        </p:txBody>
      </p:sp>
      <p:sp>
        <p:nvSpPr>
          <p:cNvPr id="3" name="内容占位符 2"/>
          <p:cNvSpPr>
            <a:spLocks noGrp="1"/>
          </p:cNvSpPr>
          <p:nvPr>
            <p:ph idx="1"/>
          </p:nvPr>
        </p:nvSpPr>
        <p:spPr>
          <a:xfrm>
            <a:off x="467544" y="1054968"/>
            <a:ext cx="8229600" cy="3886200"/>
          </a:xfrm>
        </p:spPr>
        <p:txBody>
          <a:bodyPr/>
          <a:lstStyle/>
          <a:p>
            <a:pPr marL="0" indent="0">
              <a:lnSpc>
                <a:spcPct val="200000"/>
              </a:lnSpc>
              <a:buNone/>
            </a:pPr>
            <a:r>
              <a:rPr lang="zh-CN" altLang="en-US" sz="2000" b="1" dirty="0">
                <a:latin typeface="Times New Roman" panose="02020603050405020304" pitchFamily="18" charset="0"/>
                <a:cs typeface="Times New Roman" panose="02020603050405020304" pitchFamily="18" charset="0"/>
              </a:rPr>
              <a:t>第一节 聚类分析概述</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1800" b="1" dirty="0">
                <a:latin typeface="Times New Roman" panose="02020603050405020304" pitchFamily="18" charset="0"/>
                <a:cs typeface="Times New Roman" panose="02020603050405020304" pitchFamily="18" charset="0"/>
              </a:rPr>
              <a:t>       </a:t>
            </a:r>
            <a:r>
              <a:rPr lang="zh-CN" altLang="en-US" sz="1800" b="1" dirty="0">
                <a:latin typeface="Times New Roman" panose="02020603050405020304" pitchFamily="18" charset="0"/>
                <a:cs typeface="Times New Roman" panose="02020603050405020304" pitchFamily="18" charset="0"/>
              </a:rPr>
              <a:t>聚类分析的定义、要求、分类</a:t>
            </a:r>
            <a:endParaRPr lang="en-US" altLang="zh-CN" sz="1800" b="1" dirty="0">
              <a:latin typeface="Times New Roman" panose="02020603050405020304" pitchFamily="18" charset="0"/>
              <a:cs typeface="Times New Roman" panose="02020603050405020304" pitchFamily="18" charset="0"/>
            </a:endParaRPr>
          </a:p>
          <a:p>
            <a:pPr marL="0" indent="0">
              <a:lnSpc>
                <a:spcPct val="150000"/>
              </a:lnSpc>
              <a:buNone/>
              <a:defRPr/>
            </a:pPr>
            <a:r>
              <a:rPr lang="zh-CN" altLang="en-US" sz="2000" b="1" dirty="0">
                <a:latin typeface="Times New Roman" panose="02020603050405020304" pitchFamily="18" charset="0"/>
                <a:cs typeface="Times New Roman" panose="02020603050405020304" pitchFamily="18" charset="0"/>
              </a:rPr>
              <a:t>第二节</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差异度的计算方法</a:t>
            </a:r>
            <a:endParaRPr lang="en-US" altLang="zh-CN" sz="2000" b="1" dirty="0">
              <a:latin typeface="Times New Roman" panose="02020603050405020304" pitchFamily="18" charset="0"/>
              <a:cs typeface="Times New Roman" panose="02020603050405020304" pitchFamily="18" charset="0"/>
            </a:endParaRPr>
          </a:p>
          <a:p>
            <a:pPr marL="0" indent="0">
              <a:lnSpc>
                <a:spcPct val="150000"/>
              </a:lnSpc>
              <a:buNone/>
              <a:defRPr/>
            </a:pPr>
            <a:r>
              <a:rPr lang="en-US" altLang="zh-CN" sz="1600" b="1"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聚类算法中的数据结构，区间标度变量、二元变量、标称型变量、序数型变量、比例标度型变量、混合类型变量等差异度计算</a:t>
            </a:r>
            <a:endParaRPr lang="zh-CN" altLang="en-US" sz="2000" b="1" dirty="0">
              <a:latin typeface="Times New Roman" panose="02020603050405020304" pitchFamily="18" charset="0"/>
              <a:cs typeface="Times New Roman" panose="02020603050405020304" pitchFamily="18" charset="0"/>
            </a:endParaRPr>
          </a:p>
          <a:p>
            <a:pPr marL="0" indent="0">
              <a:lnSpc>
                <a:spcPct val="150000"/>
              </a:lnSpc>
              <a:buNone/>
              <a:defRPr/>
            </a:pPr>
            <a:r>
              <a:rPr lang="zh-CN" altLang="en-US" sz="2000" b="1" dirty="0">
                <a:latin typeface="Times New Roman" panose="02020603050405020304" pitchFamily="18" charset="0"/>
                <a:cs typeface="Times New Roman" panose="02020603050405020304" pitchFamily="18" charset="0"/>
              </a:rPr>
              <a:t>第三节</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基于分割的聚类方法</a:t>
            </a:r>
            <a:endParaRPr lang="en-US" altLang="zh-CN" sz="2000" b="1" dirty="0">
              <a:latin typeface="Times New Roman" panose="02020603050405020304" pitchFamily="18" charset="0"/>
              <a:cs typeface="Times New Roman" panose="02020603050405020304" pitchFamily="18" charset="0"/>
            </a:endParaRPr>
          </a:p>
          <a:p>
            <a:pPr marL="0" indent="0">
              <a:buNone/>
            </a:pPr>
            <a:r>
              <a:rPr lang="en-US" altLang="zh-CN" sz="1600" b="1"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分割聚类方法的描述，</a:t>
            </a:r>
            <a:r>
              <a:rPr lang="en-US" altLang="zh-CN" sz="1600" b="1" dirty="0">
                <a:latin typeface="Times New Roman" panose="02020603050405020304" pitchFamily="18" charset="0"/>
                <a:cs typeface="Times New Roman" panose="02020603050405020304" pitchFamily="18" charset="0"/>
              </a:rPr>
              <a:t>K-means</a:t>
            </a:r>
            <a:r>
              <a:rPr lang="zh-CN" altLang="en-US" sz="1600" b="1" dirty="0">
                <a:latin typeface="Times New Roman" panose="02020603050405020304" pitchFamily="18" charset="0"/>
                <a:cs typeface="Times New Roman" panose="02020603050405020304" pitchFamily="18" charset="0"/>
              </a:rPr>
              <a:t>平均算法、</a:t>
            </a:r>
            <a:r>
              <a:rPr lang="en-US" altLang="zh-CN" sz="1600" b="1" dirty="0">
                <a:latin typeface="Times New Roman" panose="02020603050405020304" pitchFamily="18" charset="0"/>
                <a:cs typeface="Times New Roman" panose="02020603050405020304" pitchFamily="18" charset="0"/>
              </a:rPr>
              <a:t>PAM</a:t>
            </a:r>
            <a:r>
              <a:rPr lang="zh-CN" altLang="en-US" sz="1600" b="1" dirty="0">
                <a:latin typeface="Times New Roman" panose="02020603050405020304" pitchFamily="18" charset="0"/>
                <a:cs typeface="Times New Roman" panose="02020603050405020304" pitchFamily="18" charset="0"/>
              </a:rPr>
              <a:t>算法和</a:t>
            </a:r>
            <a:r>
              <a:rPr lang="en-US" altLang="zh-CN" sz="1600" b="1" dirty="0">
                <a:latin typeface="Times New Roman" panose="02020603050405020304" pitchFamily="18" charset="0"/>
                <a:cs typeface="Times New Roman" panose="02020603050405020304" pitchFamily="18" charset="0"/>
              </a:rPr>
              <a:t>CLARANS</a:t>
            </a:r>
            <a:r>
              <a:rPr lang="zh-CN" altLang="en-US" sz="1600" b="1" dirty="0">
                <a:latin typeface="Times New Roman" panose="02020603050405020304" pitchFamily="18" charset="0"/>
                <a:cs typeface="Times New Roman" panose="02020603050405020304" pitchFamily="18" charset="0"/>
              </a:rPr>
              <a:t>算法</a:t>
            </a:r>
            <a:endParaRPr lang="zh-CN" altLang="en-US" sz="2000" b="1" dirty="0">
              <a:latin typeface="Times New Roman" panose="02020603050405020304" pitchFamily="18" charset="0"/>
              <a:cs typeface="Times New Roman" panose="02020603050405020304" pitchFamily="18" charset="0"/>
            </a:endParaRPr>
          </a:p>
          <a:p>
            <a:pPr marL="0" indent="0">
              <a:lnSpc>
                <a:spcPct val="150000"/>
              </a:lnSpc>
              <a:buNone/>
              <a:defRPr/>
            </a:pPr>
            <a:r>
              <a:rPr lang="zh-CN" altLang="en-US" sz="2000" b="1" dirty="0">
                <a:latin typeface="Times New Roman" panose="02020603050405020304" pitchFamily="18" charset="0"/>
                <a:cs typeface="Times New Roman" panose="02020603050405020304" pitchFamily="18" charset="0"/>
              </a:rPr>
              <a:t>第四节</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基于密度的聚类方法</a:t>
            </a:r>
            <a:endParaRPr lang="en-US" altLang="zh-CN" sz="2000" b="1" dirty="0">
              <a:latin typeface="Times New Roman" panose="02020603050405020304" pitchFamily="18" charset="0"/>
              <a:cs typeface="Times New Roman" panose="02020603050405020304" pitchFamily="18" charset="0"/>
            </a:endParaRPr>
          </a:p>
          <a:p>
            <a:pPr marL="0" indent="0">
              <a:buNone/>
              <a:defRPr/>
            </a:pPr>
            <a:r>
              <a:rPr lang="en-US" altLang="zh-CN" sz="1600" b="1"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基于密度的聚类方法描述、</a:t>
            </a:r>
            <a:r>
              <a:rPr lang="en-US" altLang="zh-CN" sz="1600" b="1" dirty="0">
                <a:solidFill>
                  <a:schemeClr val="tx1">
                    <a:lumMod val="85000"/>
                    <a:lumOff val="15000"/>
                  </a:schemeClr>
                </a:solidFill>
                <a:latin typeface="Times New Roman" panose="02020603050405020304" pitchFamily="18" charset="0"/>
                <a:cs typeface="Times New Roman" panose="02020603050405020304" pitchFamily="18" charset="0"/>
              </a:rPr>
              <a:t>DBSCAN</a:t>
            </a:r>
            <a:r>
              <a:rPr lang="zh-CN" altLang="en-US" sz="1600" b="1" dirty="0">
                <a:solidFill>
                  <a:schemeClr val="tx1">
                    <a:lumMod val="85000"/>
                    <a:lumOff val="15000"/>
                  </a:schemeClr>
                </a:solidFill>
                <a:latin typeface="Times New Roman" panose="02020603050405020304" pitchFamily="18" charset="0"/>
                <a:cs typeface="Times New Roman" panose="02020603050405020304" pitchFamily="18" charset="0"/>
              </a:rPr>
              <a:t>算法</a:t>
            </a:r>
            <a:r>
              <a:rPr lang="zh-CN" altLang="en-US" sz="1600" b="1" dirty="0">
                <a:latin typeface="Times New Roman" panose="02020603050405020304" pitchFamily="18" charset="0"/>
                <a:cs typeface="Times New Roman" panose="02020603050405020304" pitchFamily="18" charset="0"/>
              </a:rPr>
              <a:t>和</a:t>
            </a:r>
            <a:r>
              <a:rPr lang="en-US" altLang="zh-CN" sz="1600" b="1" dirty="0">
                <a:latin typeface="Times New Roman" panose="02020603050405020304" pitchFamily="18" charset="0"/>
                <a:cs typeface="Times New Roman" panose="02020603050405020304" pitchFamily="18" charset="0"/>
              </a:rPr>
              <a:t>OPTICS</a:t>
            </a:r>
            <a:r>
              <a:rPr lang="zh-CN" altLang="en-US" sz="1600" b="1" dirty="0">
                <a:latin typeface="Times New Roman" panose="02020603050405020304" pitchFamily="18" charset="0"/>
                <a:cs typeface="Times New Roman" panose="02020603050405020304" pitchFamily="18" charset="0"/>
              </a:rPr>
              <a:t>算法</a:t>
            </a:r>
            <a:endParaRPr lang="zh-CN" altLang="en-US" sz="2000" b="1" dirty="0">
              <a:latin typeface="Times New Roman" panose="02020603050405020304" pitchFamily="18" charset="0"/>
              <a:cs typeface="Times New Roman" panose="02020603050405020304" pitchFamily="18" charset="0"/>
            </a:endParaRPr>
          </a:p>
          <a:p>
            <a:pPr marL="0" indent="0">
              <a:lnSpc>
                <a:spcPct val="150000"/>
              </a:lnSpc>
              <a:buNone/>
              <a:defRPr/>
            </a:pPr>
            <a:r>
              <a:rPr lang="zh-CN" altLang="en-US" sz="2000" b="1" dirty="0">
                <a:latin typeface="Times New Roman" panose="02020603050405020304" pitchFamily="18" charset="0"/>
                <a:cs typeface="Times New Roman" panose="02020603050405020304" pitchFamily="18" charset="0"/>
              </a:rPr>
              <a:t>第五节</a:t>
            </a:r>
            <a:r>
              <a:rPr lang="en-US" altLang="zh-CN" sz="2000" b="1" dirty="0">
                <a:latin typeface="Times New Roman" panose="02020603050405020304" pitchFamily="18" charset="0"/>
                <a:cs typeface="Times New Roman" panose="02020603050405020304" pitchFamily="18" charset="0"/>
              </a:rPr>
              <a:t> </a:t>
            </a:r>
            <a:r>
              <a:rPr lang="zh-CN" altLang="en-US" sz="2000" b="1" dirty="0">
                <a:latin typeface="Times New Roman" panose="02020603050405020304" pitchFamily="18" charset="0"/>
                <a:cs typeface="Times New Roman" panose="02020603050405020304" pitchFamily="18" charset="0"/>
              </a:rPr>
              <a:t>谱聚类方法</a:t>
            </a:r>
            <a:endParaRPr lang="en-US" altLang="zh-CN" sz="2000" b="1" dirty="0">
              <a:latin typeface="Times New Roman" panose="02020603050405020304" pitchFamily="18" charset="0"/>
              <a:cs typeface="Times New Roman" panose="02020603050405020304" pitchFamily="18" charset="0"/>
            </a:endParaRPr>
          </a:p>
          <a:p>
            <a:pPr marL="0" indent="0">
              <a:buNone/>
              <a:defRPr/>
            </a:pPr>
            <a:r>
              <a:rPr lang="en-US" altLang="zh-CN" sz="1600" b="1" dirty="0">
                <a:latin typeface="Times New Roman" panose="02020603050405020304" pitchFamily="18" charset="0"/>
                <a:cs typeface="Times New Roman" panose="02020603050405020304" pitchFamily="18" charset="0"/>
              </a:rPr>
              <a:t>       </a:t>
            </a:r>
            <a:r>
              <a:rPr lang="zh-CN" altLang="en-US" sz="1600" b="1" dirty="0">
                <a:latin typeface="Times New Roman" panose="02020603050405020304" pitchFamily="18" charset="0"/>
                <a:cs typeface="Times New Roman" panose="02020603050405020304" pitchFamily="18" charset="0"/>
              </a:rPr>
              <a:t>谱聚类描述、谱聚类的步骤</a:t>
            </a:r>
            <a:r>
              <a:rPr lang="zh-CN" altLang="en-US" sz="1600" b="1" dirty="0">
                <a:solidFill>
                  <a:schemeClr val="tx1">
                    <a:lumMod val="85000"/>
                    <a:lumOff val="15000"/>
                  </a:schemeClr>
                </a:solidFill>
                <a:latin typeface="Times New Roman" panose="02020603050405020304" pitchFamily="18" charset="0"/>
                <a:cs typeface="Times New Roman" panose="02020603050405020304" pitchFamily="18" charset="0"/>
              </a:rPr>
              <a:t>、优点</a:t>
            </a:r>
            <a:r>
              <a:rPr lang="zh-CN" altLang="en-US" sz="1600" b="1" dirty="0">
                <a:latin typeface="Times New Roman" panose="02020603050405020304" pitchFamily="18" charset="0"/>
                <a:cs typeface="Times New Roman" panose="02020603050405020304" pitchFamily="18" charset="0"/>
              </a:rPr>
              <a:t>和实例</a:t>
            </a:r>
            <a:endParaRPr lang="zh-CN" altLang="en-US" sz="2000" b="1" dirty="0">
              <a:latin typeface="Times New Roman" panose="02020603050405020304" pitchFamily="18" charset="0"/>
              <a:cs typeface="Times New Roman" panose="02020603050405020304" pitchFamily="18" charset="0"/>
            </a:endParaRPr>
          </a:p>
          <a:p>
            <a:pPr marL="0" indent="0">
              <a:buNone/>
              <a:defRPr/>
            </a:pPr>
            <a:r>
              <a:rPr lang="zh-CN" altLang="en-US" sz="1800" b="1" dirty="0">
                <a:latin typeface="Times New Roman" panose="02020603050405020304" pitchFamily="18" charset="0"/>
                <a:cs typeface="Times New Roman" panose="02020603050405020304" pitchFamily="18" charset="0"/>
              </a:rPr>
              <a:t>第六节</a:t>
            </a:r>
            <a:r>
              <a:rPr lang="en-US" altLang="zh-CN" sz="1800" b="1" dirty="0">
                <a:latin typeface="Times New Roman" panose="02020603050405020304" pitchFamily="18" charset="0"/>
                <a:cs typeface="Times New Roman" panose="02020603050405020304" pitchFamily="18" charset="0"/>
              </a:rPr>
              <a:t> ICA </a:t>
            </a:r>
            <a:r>
              <a:rPr lang="zh-CN" altLang="en-US" sz="1800" b="1" dirty="0">
                <a:latin typeface="Times New Roman" panose="02020603050405020304" pitchFamily="18" charset="0"/>
                <a:cs typeface="Times New Roman" panose="02020603050405020304" pitchFamily="18" charset="0"/>
              </a:rPr>
              <a:t>聚类分析</a:t>
            </a:r>
            <a:endParaRPr lang="zh-CN" altLang="en-US" sz="1800" b="1" dirty="0">
              <a:latin typeface="Times New Roman" panose="02020603050405020304" pitchFamily="18" charset="0"/>
              <a:cs typeface="Times New Roman" panose="02020603050405020304" pitchFamily="18" charset="0"/>
            </a:endParaRPr>
          </a:p>
          <a:p>
            <a:pPr marL="0" indent="0">
              <a:buNone/>
            </a:pPr>
            <a:r>
              <a:rPr lang="en-US" altLang="zh-CN" sz="1800" b="1" dirty="0">
                <a:latin typeface="Times New Roman" panose="02020603050405020304" pitchFamily="18" charset="0"/>
                <a:cs typeface="Times New Roman" panose="02020603050405020304" pitchFamily="18" charset="0"/>
              </a:rPr>
              <a:t>       ICA</a:t>
            </a:r>
            <a:r>
              <a:rPr lang="zh-CN" altLang="en-US" sz="1800" b="1" dirty="0">
                <a:latin typeface="Times New Roman" panose="02020603050405020304" pitchFamily="18" charset="0"/>
                <a:cs typeface="Times New Roman" panose="02020603050405020304" pitchFamily="18" charset="0"/>
              </a:rPr>
              <a:t>的起源和目的、</a:t>
            </a:r>
            <a:r>
              <a:rPr lang="en-US" altLang="zh-CN" sz="1800" b="1" dirty="0">
                <a:latin typeface="Times New Roman" panose="02020603050405020304" pitchFamily="18" charset="0"/>
                <a:cs typeface="Times New Roman" panose="02020603050405020304" pitchFamily="18" charset="0"/>
              </a:rPr>
              <a:t>ICA</a:t>
            </a:r>
            <a:r>
              <a:rPr lang="zh-CN" altLang="en-US" sz="1800" b="1" dirty="0">
                <a:latin typeface="Times New Roman" panose="02020603050405020304" pitchFamily="18" charset="0"/>
                <a:cs typeface="Times New Roman" panose="02020603050405020304" pitchFamily="18" charset="0"/>
              </a:rPr>
              <a:t>模型、应用要求和场合</a:t>
            </a:r>
            <a:endParaRPr lang="en-US" altLang="zh-CN" sz="1800" b="1" dirty="0">
              <a:latin typeface="Times New Roman" panose="02020603050405020304" pitchFamily="18" charset="0"/>
              <a:cs typeface="Times New Roman" panose="02020603050405020304" pitchFamily="18" charset="0"/>
            </a:endParaRPr>
          </a:p>
          <a:p>
            <a:pPr marL="0" indent="0">
              <a:buNone/>
              <a:defRPr/>
            </a:pPr>
            <a:endParaRPr lang="en-US" altLang="zh-CN" sz="1800" b="1" dirty="0">
              <a:latin typeface="Times New Roman" panose="02020603050405020304" pitchFamily="18" charset="0"/>
              <a:cs typeface="Times New Roman" panose="02020603050405020304" pitchFamily="18" charset="0"/>
            </a:endParaRPr>
          </a:p>
          <a:p>
            <a:pPr marL="0" indent="0">
              <a:buNone/>
              <a:defRPr/>
            </a:pPr>
            <a:r>
              <a:rPr lang="en-US" altLang="zh-CN" sz="1800" b="1" dirty="0">
                <a:latin typeface="Times New Roman" panose="02020603050405020304" pitchFamily="18" charset="0"/>
                <a:cs typeface="Times New Roman" panose="02020603050405020304" pitchFamily="18" charset="0"/>
              </a:rPr>
              <a:t>	</a:t>
            </a:r>
            <a:endParaRPr lang="zh-CN" altLang="en-US" sz="1800" b="1" dirty="0">
              <a:latin typeface="Times New Roman" panose="02020603050405020304" pitchFamily="18" charset="0"/>
              <a:cs typeface="Times New Roman" panose="02020603050405020304" pitchFamily="18" charset="0"/>
            </a:endParaRPr>
          </a:p>
          <a:p>
            <a:pPr marL="0" indent="0">
              <a:buNone/>
            </a:pPr>
            <a:endParaRPr lang="zh-CN" altLang="en-US" sz="2000" b="1" dirty="0">
              <a:latin typeface="Times New Roman" panose="02020603050405020304" pitchFamily="18" charset="0"/>
              <a:cs typeface="Times New Roman" panose="02020603050405020304" pitchFamily="18" charset="0"/>
            </a:endParaRPr>
          </a:p>
        </p:txBody>
      </p:sp>
    </p:spTree>
  </p:cSld>
  <p:clrMapOvr>
    <a:masterClrMapping/>
  </p:clrMapOvr>
  <p:transition>
    <p:push/>
  </p:transition>
</p:sld>
</file>

<file path=ppt/tags/tag1.xml><?xml version="1.0" encoding="utf-8"?>
<p:tagLst xmlns:p="http://schemas.openxmlformats.org/presentationml/2006/main">
  <p:tag name="commondata" val="eyJoZGlkIjoiY2JjMzIzZWU1Y2NiOTY3M2UyMTYzNGY2MzBlNWVlZGEifQ=="/>
</p:tagLst>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主题">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themeOverride>
</file>

<file path=docProps/app.xml><?xml version="1.0" encoding="utf-8"?>
<Properties xmlns="http://schemas.openxmlformats.org/officeDocument/2006/extended-properties" xmlns:vt="http://schemas.openxmlformats.org/officeDocument/2006/docPropsVTypes">
  <Template>Concourse</Template>
  <TotalTime>0</TotalTime>
  <Words>17983</Words>
  <Application>WPS 演示</Application>
  <PresentationFormat>全屏显示(4:3)</PresentationFormat>
  <Paragraphs>1469</Paragraphs>
  <Slides>96</Slides>
  <Notes>27</Notes>
  <HiddenSlides>0</HiddenSlides>
  <MMClips>0</MMClips>
  <ScaleCrop>false</ScaleCrop>
  <HeadingPairs>
    <vt:vector size="6" baseType="variant">
      <vt:variant>
        <vt:lpstr>已用的字体</vt:lpstr>
      </vt:variant>
      <vt:variant>
        <vt:i4>20</vt:i4>
      </vt:variant>
      <vt:variant>
        <vt:lpstr>主题</vt:lpstr>
      </vt:variant>
      <vt:variant>
        <vt:i4>3</vt:i4>
      </vt:variant>
      <vt:variant>
        <vt:lpstr>幻灯片标题</vt:lpstr>
      </vt:variant>
      <vt:variant>
        <vt:i4>96</vt:i4>
      </vt:variant>
    </vt:vector>
  </HeadingPairs>
  <TitlesOfParts>
    <vt:vector size="119" baseType="lpstr">
      <vt:lpstr>Arial</vt:lpstr>
      <vt:lpstr>宋体</vt:lpstr>
      <vt:lpstr>Wingdings</vt:lpstr>
      <vt:lpstr>Arial Black</vt:lpstr>
      <vt:lpstr>Times New Roman</vt:lpstr>
      <vt:lpstr>Tahoma</vt:lpstr>
      <vt:lpstr>PMingLiU</vt:lpstr>
      <vt:lpstr>PMingLiU-ExtB</vt:lpstr>
      <vt:lpstr>Calibri</vt:lpstr>
      <vt:lpstr>微软雅黑</vt:lpstr>
      <vt:lpstr>仿宋_GB2312</vt:lpstr>
      <vt:lpstr>仿宋</vt:lpstr>
      <vt:lpstr>黑体</vt:lpstr>
      <vt:lpstr>Arial Unicode MS</vt:lpstr>
      <vt:lpstr>Calibri Light</vt:lpstr>
      <vt:lpstr>Cambria Math</vt:lpstr>
      <vt:lpstr>-apple-system</vt:lpstr>
      <vt:lpstr>Segoe Print</vt:lpstr>
      <vt:lpstr>幼圆</vt:lpstr>
      <vt:lpstr>Cambria Math</vt:lpstr>
      <vt:lpstr>Pixel</vt:lpstr>
      <vt:lpstr>1_Pixel</vt:lpstr>
      <vt:lpstr>Office 主题​​</vt:lpstr>
      <vt:lpstr>PowerPoint 演示文稿</vt:lpstr>
      <vt:lpstr>第 7 章 聚类分析</vt:lpstr>
      <vt:lpstr>PowerPoint 演示文稿</vt:lpstr>
      <vt:lpstr>7.1.1 聚类分析的定义</vt:lpstr>
      <vt:lpstr>PowerPoint 演示文稿</vt:lpstr>
      <vt:lpstr>PowerPoint 演示文稿</vt:lpstr>
      <vt:lpstr>7.1.2 聚类分析的要求 </vt:lpstr>
      <vt:lpstr>7.1.3 聚类方法的分类 </vt:lpstr>
      <vt:lpstr>PowerPoint 演示文稿</vt:lpstr>
      <vt:lpstr>7.2.1 聚类算法中的数据结构 </vt:lpstr>
      <vt:lpstr>PowerPoint 演示文稿</vt:lpstr>
      <vt:lpstr>7.2.2 区间标度变量及其差异度计算 </vt:lpstr>
      <vt:lpstr>数据标准化</vt:lpstr>
      <vt:lpstr>    为了实现度量值的标准化，当给定一个变量f的值后，可以进行如下的变换将数据标准化：</vt:lpstr>
      <vt:lpstr>PowerPoint 演示文稿</vt:lpstr>
      <vt:lpstr>PowerPoint 演示文稿</vt:lpstr>
      <vt:lpstr>PowerPoint 演示文稿</vt:lpstr>
      <vt:lpstr>7.2.3 二元变量的差异度计算 </vt:lpstr>
      <vt:lpstr>       如表所示，列出张某、李某和王某的疾病情况，依据二元变量差异度的计算公式，比较三个人的差异度。</vt:lpstr>
      <vt:lpstr>7.2.4 标称型变量的差异度计算 </vt:lpstr>
      <vt:lpstr>       如表所示，对三个对象的5类属性进行标称型变量的差异度计算。</vt:lpstr>
      <vt:lpstr>7.2.5 序数型变量的差异度计算 </vt:lpstr>
      <vt:lpstr>PowerPoint 演示文稿</vt:lpstr>
      <vt:lpstr>PowerPoint 演示文稿</vt:lpstr>
      <vt:lpstr>7.2.6 比例标度型变量的差异度计算 </vt:lpstr>
      <vt:lpstr>PowerPoint 演示文稿</vt:lpstr>
      <vt:lpstr>7.2.7 混合类型变量的差异度计算 </vt:lpstr>
      <vt:lpstr>PowerPoint 演示文稿</vt:lpstr>
      <vt:lpstr>PowerPoint 演示文稿</vt:lpstr>
      <vt:lpstr>PowerPoint 演示文稿</vt:lpstr>
      <vt:lpstr>7.3.1 分割聚类方法的描述 </vt:lpstr>
      <vt:lpstr>PowerPoint 演示文稿</vt:lpstr>
      <vt:lpstr>	</vt:lpstr>
      <vt:lpstr>7.3.2 k-means均值算法</vt:lpstr>
      <vt:lpstr>k-means算法具体示例：</vt:lpstr>
      <vt:lpstr>PowerPoint 演示文稿</vt:lpstr>
      <vt:lpstr>PowerPoint 演示文稿</vt:lpstr>
      <vt:lpstr>PowerPoint 演示文稿</vt:lpstr>
      <vt:lpstr>K值的选取：</vt:lpstr>
      <vt:lpstr>K值的选取：</vt:lpstr>
      <vt:lpstr>K值的选取：</vt:lpstr>
      <vt:lpstr>PowerPoint 演示文稿</vt:lpstr>
      <vt:lpstr>PowerPoint 演示文稿</vt:lpstr>
      <vt:lpstr>7.3.3 PAM算法 </vt:lpstr>
      <vt:lpstr>分析对象交换过程</vt:lpstr>
      <vt:lpstr>PowerPoint 演示文稿</vt:lpstr>
      <vt:lpstr>PowerPoint 演示文稿</vt:lpstr>
      <vt:lpstr>PowerPoint 演示文稿</vt:lpstr>
      <vt:lpstr>7.3.4 CLARA算法和CLARANS算法 </vt:lpstr>
      <vt:lpstr>7.3.4 CLARA算法和CLARANS算法 </vt:lpstr>
      <vt:lpstr>PowerPoint 演示文稿</vt:lpstr>
      <vt:lpstr>7.4.1 基于密度的聚类方法描述 </vt:lpstr>
      <vt:lpstr>7.4.2 DBSCAN算法  </vt:lpstr>
      <vt:lpstr>PowerPoint 演示文稿</vt:lpstr>
      <vt:lpstr>PowerPoint 演示文稿</vt:lpstr>
      <vt:lpstr>PowerPoint 演示文稿</vt:lpstr>
      <vt:lpstr>例题：</vt:lpstr>
      <vt:lpstr>PowerPoint 演示文稿</vt:lpstr>
      <vt:lpstr>PowerPoint 演示文稿</vt:lpstr>
      <vt:lpstr>PowerPoint 演示文稿</vt:lpstr>
      <vt:lpstr>7.4.3 OPTICS算法：通过点排序识别聚类结构 </vt:lpstr>
      <vt:lpstr>算法：OPTICS算法 输入：数据集D, 邻域半径ℇ，MinPts 输出：按可达距离排序的数据集</vt:lpstr>
      <vt:lpstr>PowerPoint 演示文稿</vt:lpstr>
      <vt:lpstr>PowerPoint 演示文稿</vt:lpstr>
      <vt:lpstr>PowerPoint 演示文稿</vt:lpstr>
      <vt:lpstr>PowerPoint 演示文稿</vt:lpstr>
      <vt:lpstr>PowerPoint 演示文稿</vt:lpstr>
      <vt:lpstr>PowerPoint 演示文稿</vt:lpstr>
      <vt:lpstr>例题：</vt:lpstr>
      <vt:lpstr>PowerPoint 演示文稿</vt:lpstr>
      <vt:lpstr>（1）求各个点的可达距离，其结果如表所示，表中序号指出输出次序，对于未输出的点，表示该点的可达距离没有定义，用OPTICS簇次序图表示，其结果如图所示，其中横坐标对应点的簇次序，纵坐标对应点的可达距离。</vt:lpstr>
      <vt:lpstr>（2）从图中看到，根据可达距离的大小可以分成3个簇，即{a, e, b, d, c, f}，{g, j, k, i, h}，{n, q, o, m}。这和DBSCAN算法设置ℇ=1.0，MinPts=4时的聚类结果是相同的。</vt:lpstr>
      <vt:lpstr>（3）通过分析簇次序图还能得到这样的结果：当参数ℇ=1.5，MinPts=4时的聚类结果只有两个簇，即{a, e, b, d, c, f}，{g, j, k, i, h}，也就是说，在OPTICS簇次序图中所有可达距离Y值小于1.5的样本点都不加区分地划入一个簇中和DBSCAN算法设置ℇ=1.5，MinPts=4时地聚类结果是相同地。不在这两个簇中的其他点被认为是离群点。</vt:lpstr>
      <vt:lpstr>OPTICS算法地特点如下：</vt:lpstr>
      <vt:lpstr>PowerPoint 演示文稿</vt:lpstr>
      <vt:lpstr>7.5.1 谱聚类描述 </vt:lpstr>
      <vt:lpstr>PowerPoint 演示文稿</vt:lpstr>
      <vt:lpstr>7.5.2 谱聚类的步骤 </vt:lpstr>
      <vt:lpstr>算法：谱聚类，一种基于图论的聚类算法。 输入：n个数据点集合{x1，x2…xn} 输出：数据点集的划分 </vt:lpstr>
      <vt:lpstr>谱聚类过程：</vt:lpstr>
      <vt:lpstr>PowerPoint 演示文稿</vt:lpstr>
      <vt:lpstr>PowerPoint 演示文稿</vt:lpstr>
      <vt:lpstr>PowerPoint 演示文稿</vt:lpstr>
      <vt:lpstr>7.5.3 谱聚类的优点 </vt:lpstr>
      <vt:lpstr>7.5.4 谱聚类实例 </vt:lpstr>
      <vt:lpstr>谱聚类实例</vt:lpstr>
      <vt:lpstr>PowerPoint 演示文稿</vt:lpstr>
      <vt:lpstr>PowerPoint 演示文稿</vt:lpstr>
      <vt:lpstr>7.6.1 ICA的起源和目的 </vt:lpstr>
      <vt:lpstr>7.6.2 ICA模型 </vt:lpstr>
      <vt:lpstr>PowerPoint 演示文稿</vt:lpstr>
      <vt:lpstr>PowerPoint 演示文稿</vt:lpstr>
      <vt:lpstr>7.6.3 ICA应用要求 </vt:lpstr>
      <vt:lpstr>7.6.4 ICA应用场合 </vt:lpstr>
      <vt:lpstr>PowerPoint 演示文稿</vt:lpstr>
      <vt:lpstr>本章知识点汇总：</vt:lpstr>
    </vt:vector>
  </TitlesOfParts>
  <Company>Zhejiang University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dc:title>
  <dc:creator>Keykey</dc:creator>
  <cp:lastModifiedBy>张子洋</cp:lastModifiedBy>
  <cp:revision>844</cp:revision>
  <dcterms:created xsi:type="dcterms:W3CDTF">2004-02-06T08:11:00Z</dcterms:created>
  <dcterms:modified xsi:type="dcterms:W3CDTF">2024-11-14T02:00:00Z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008EADA33FE943A891263BD868808A76_12</vt:lpwstr>
  </property>
  <property fmtid="{D5CDD505-2E9C-101B-9397-08002B2CF9AE}" pid="3" name="KSOProductBuildVer">
    <vt:lpwstr>2052-12.1.0.15712</vt:lpwstr>
  </property>
</Properties>
</file>