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 id="2147484004" r:id="rId2"/>
  </p:sldMasterIdLst>
  <p:notesMasterIdLst>
    <p:notesMasterId r:id="rId64"/>
  </p:notesMasterIdLst>
  <p:sldIdLst>
    <p:sldId id="598" r:id="rId3"/>
    <p:sldId id="361" r:id="rId4"/>
    <p:sldId id="533" r:id="rId5"/>
    <p:sldId id="363" r:id="rId6"/>
    <p:sldId id="372" r:id="rId7"/>
    <p:sldId id="365" r:id="rId8"/>
    <p:sldId id="364" r:id="rId9"/>
    <p:sldId id="366" r:id="rId10"/>
    <p:sldId id="534" r:id="rId11"/>
    <p:sldId id="367" r:id="rId12"/>
    <p:sldId id="368" r:id="rId13"/>
    <p:sldId id="369" r:id="rId14"/>
    <p:sldId id="569" r:id="rId15"/>
    <p:sldId id="541" r:id="rId16"/>
    <p:sldId id="542" r:id="rId17"/>
    <p:sldId id="543" r:id="rId18"/>
    <p:sldId id="544" r:id="rId19"/>
    <p:sldId id="545" r:id="rId20"/>
    <p:sldId id="561" r:id="rId21"/>
    <p:sldId id="583" r:id="rId22"/>
    <p:sldId id="572" r:id="rId23"/>
    <p:sldId id="573" r:id="rId24"/>
    <p:sldId id="584" r:id="rId25"/>
    <p:sldId id="574" r:id="rId26"/>
    <p:sldId id="575" r:id="rId27"/>
    <p:sldId id="546" r:id="rId28"/>
    <p:sldId id="582" r:id="rId29"/>
    <p:sldId id="581" r:id="rId30"/>
    <p:sldId id="547" r:id="rId31"/>
    <p:sldId id="548" r:id="rId32"/>
    <p:sldId id="549" r:id="rId33"/>
    <p:sldId id="586" r:id="rId34"/>
    <p:sldId id="550" r:id="rId35"/>
    <p:sldId id="551" r:id="rId36"/>
    <p:sldId id="552" r:id="rId37"/>
    <p:sldId id="587" r:id="rId38"/>
    <p:sldId id="553" r:id="rId39"/>
    <p:sldId id="588" r:id="rId40"/>
    <p:sldId id="554" r:id="rId41"/>
    <p:sldId id="590" r:id="rId42"/>
    <p:sldId id="555" r:id="rId43"/>
    <p:sldId id="556" r:id="rId44"/>
    <p:sldId id="589" r:id="rId45"/>
    <p:sldId id="591" r:id="rId46"/>
    <p:sldId id="592" r:id="rId47"/>
    <p:sldId id="570" r:id="rId48"/>
    <p:sldId id="536" r:id="rId49"/>
    <p:sldId id="537" r:id="rId50"/>
    <p:sldId id="594" r:id="rId51"/>
    <p:sldId id="538" r:id="rId52"/>
    <p:sldId id="539" r:id="rId53"/>
    <p:sldId id="593" r:id="rId54"/>
    <p:sldId id="595" r:id="rId55"/>
    <p:sldId id="408" r:id="rId56"/>
    <p:sldId id="597" r:id="rId57"/>
    <p:sldId id="540" r:id="rId58"/>
    <p:sldId id="571" r:id="rId59"/>
    <p:sldId id="563" r:id="rId60"/>
    <p:sldId id="564" r:id="rId61"/>
    <p:sldId id="565" r:id="rId62"/>
    <p:sldId id="412" r:id="rId63"/>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118" autoAdjust="0"/>
    <p:restoredTop sz="75615" autoAdjust="0"/>
  </p:normalViewPr>
  <p:slideViewPr>
    <p:cSldViewPr>
      <p:cViewPr varScale="1">
        <p:scale>
          <a:sx n="69" d="100"/>
          <a:sy n="69" d="100"/>
        </p:scale>
        <p:origin x="3464"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708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EA89B24-9AD6-C547-A277-2AFB1E5C028A}"/>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宋体" charset="-122"/>
              </a:defRPr>
            </a:lvl1pPr>
          </a:lstStyle>
          <a:p>
            <a:pPr>
              <a:defRPr/>
            </a:pPr>
            <a:endParaRPr lang="zh-CN" altLang="en-US"/>
          </a:p>
        </p:txBody>
      </p:sp>
      <p:sp>
        <p:nvSpPr>
          <p:cNvPr id="3" name="日期占位符 2">
            <a:extLst>
              <a:ext uri="{FF2B5EF4-FFF2-40B4-BE49-F238E27FC236}">
                <a16:creationId xmlns:a16="http://schemas.microsoft.com/office/drawing/2014/main" id="{0989F127-15A2-AC43-8A4C-DB125FBD78BB}"/>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ea typeface="宋体" charset="-122"/>
              </a:defRPr>
            </a:lvl1pPr>
          </a:lstStyle>
          <a:p>
            <a:pPr>
              <a:defRPr/>
            </a:pPr>
            <a:fld id="{D374CE8B-9FCA-4EB1-BB7D-E07A0CC1B1AF}" type="datetimeFigureOut">
              <a:rPr lang="zh-CN" altLang="en-US"/>
              <a:pPr>
                <a:defRPr/>
              </a:pPr>
              <a:t>2022/11/29</a:t>
            </a:fld>
            <a:endParaRPr lang="zh-CN" altLang="en-US"/>
          </a:p>
        </p:txBody>
      </p:sp>
      <p:sp>
        <p:nvSpPr>
          <p:cNvPr id="4" name="幻灯片图像占位符 3">
            <a:extLst>
              <a:ext uri="{FF2B5EF4-FFF2-40B4-BE49-F238E27FC236}">
                <a16:creationId xmlns:a16="http://schemas.microsoft.com/office/drawing/2014/main" id="{658815C3-E322-5740-BD3C-3775C340E5CB}"/>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156AE31B-541E-A046-A2D6-B8A83FD9EE30}"/>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C1D274C1-AA13-4943-9762-B88B3CFE7061}"/>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宋体" charset="-122"/>
              </a:defRPr>
            </a:lvl1pPr>
          </a:lstStyle>
          <a:p>
            <a:pPr>
              <a:defRPr/>
            </a:pPr>
            <a:endParaRPr lang="zh-CN" altLang="en-US"/>
          </a:p>
        </p:txBody>
      </p:sp>
      <p:sp>
        <p:nvSpPr>
          <p:cNvPr id="7" name="灯片编号占位符 6">
            <a:extLst>
              <a:ext uri="{FF2B5EF4-FFF2-40B4-BE49-F238E27FC236}">
                <a16:creationId xmlns:a16="http://schemas.microsoft.com/office/drawing/2014/main" id="{A7688579-DA8B-B743-BB66-55A0E7EBC281}"/>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ea typeface="宋体" panose="02010600030101010101" pitchFamily="2" charset="-122"/>
              </a:defRPr>
            </a:lvl1pPr>
          </a:lstStyle>
          <a:p>
            <a:pPr>
              <a:defRPr/>
            </a:pPr>
            <a:fld id="{B7C1B42D-2826-437F-BB38-368266C7A267}" type="slidenum">
              <a:rPr lang="zh-CN" altLang="en-US"/>
              <a:pPr>
                <a:defRPr/>
              </a:pPr>
              <a:t>‹#›</a:t>
            </a:fld>
            <a:endParaRPr lang="en-US" altLang="zh-CN"/>
          </a:p>
        </p:txBody>
      </p:sp>
    </p:spTree>
    <p:extLst>
      <p:ext uri="{BB962C8B-B14F-4D97-AF65-F5344CB8AC3E}">
        <p14:creationId xmlns:p14="http://schemas.microsoft.com/office/powerpoint/2010/main" val="2232468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0013" y="1141413"/>
            <a:ext cx="4114800" cy="3086100"/>
          </a:xfrm>
        </p:spPr>
      </p:sp>
      <p:sp>
        <p:nvSpPr>
          <p:cNvPr id="3" name="备注占位符 2"/>
          <p:cNvSpPr>
            <a:spLocks noGrp="1"/>
          </p:cNvSpPr>
          <p:nvPr>
            <p:ph type="body" idx="1"/>
          </p:nvPr>
        </p:nvSpPr>
        <p:spPr/>
        <p:txBody>
          <a:bodyPr/>
          <a:lstStyle/>
          <a:p>
            <a:endParaRPr lang="zh-CN" altLang="en-US" b="0" dirty="0"/>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3DE80291-01A3-406F-8604-7844AD21EA8F}" type="slidenum">
              <a:rPr kumimoji="0" lang="zh-CN" altLang="en-US" sz="1200" b="0" i="0" u="none" strike="noStrike" kern="1200" cap="none" spc="0" normalizeH="0" baseline="0" noProof="0" smtClean="0">
                <a:ln>
                  <a:noFill/>
                </a:ln>
                <a:solidFill>
                  <a:srgbClr val="000000"/>
                </a:solidFill>
                <a:effectLst/>
                <a:uLnTx/>
                <a:uFillTx/>
                <a:latin typeface="Tahoma" panose="020B0604030504040204" pitchFamily="34" charset="0"/>
                <a:cs typeface="+mn-cs"/>
              </a:rPr>
              <a:pPr marL="0" marR="0" lvl="0" indent="0" algn="r" defTabSz="914400" rtl="0" eaLnBrk="0" fontAlgn="base" latinLnBrk="0" hangingPunct="0">
                <a:lnSpc>
                  <a:spcPct val="100000"/>
                </a:lnSpc>
                <a:spcBef>
                  <a:spcPct val="0"/>
                </a:spcBef>
                <a:spcAft>
                  <a:spcPct val="0"/>
                </a:spcAft>
                <a:buClrTx/>
                <a:buSzTx/>
                <a:buFontTx/>
                <a:buNone/>
                <a:tabLst/>
                <a:defRPr/>
              </a:pPr>
              <a:t>1</a:t>
            </a:fld>
            <a:endParaRPr kumimoji="0" lang="en-US" altLang="zh-CN" sz="1200" b="0" i="0" u="none" strike="noStrike" kern="1200" cap="none" spc="0" normalizeH="0" baseline="0" noProof="0" dirty="0">
              <a:ln>
                <a:noFill/>
              </a:ln>
              <a:solidFill>
                <a:srgbClr val="000000"/>
              </a:solidFill>
              <a:effectLst/>
              <a:uLnTx/>
              <a:uFillTx/>
              <a:latin typeface="Tahoma" panose="020B0604030504040204" pitchFamily="34" charset="0"/>
              <a:ea typeface="PMingLiU" panose="02020500000000000000" pitchFamily="18" charset="-120"/>
              <a:cs typeface="+mn-cs"/>
            </a:endParaRPr>
          </a:p>
        </p:txBody>
      </p:sp>
    </p:spTree>
    <p:extLst>
      <p:ext uri="{BB962C8B-B14F-4D97-AF65-F5344CB8AC3E}">
        <p14:creationId xmlns:p14="http://schemas.microsoft.com/office/powerpoint/2010/main" val="7323489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64026E-72A8-4C80-8BE8-96037E7B28B6}" type="slidenum">
              <a:rPr lang="zh-CN" altLang="en-US" smtClean="0"/>
              <a:pPr>
                <a:defRPr/>
              </a:pPr>
              <a:t>46</a:t>
            </a:fld>
            <a:endParaRPr lang="en-US" altLang="zh-CN" dirty="0"/>
          </a:p>
        </p:txBody>
      </p:sp>
    </p:spTree>
    <p:extLst>
      <p:ext uri="{BB962C8B-B14F-4D97-AF65-F5344CB8AC3E}">
        <p14:creationId xmlns:p14="http://schemas.microsoft.com/office/powerpoint/2010/main" val="5472787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B7C1B42D-2826-437F-BB38-368266C7A267}" type="slidenum">
              <a:rPr lang="zh-CN" altLang="en-US" smtClean="0"/>
              <a:pPr>
                <a:defRPr/>
              </a:pPr>
              <a:t>50</a:t>
            </a:fld>
            <a:endParaRPr lang="en-US" altLang="zh-CN"/>
          </a:p>
        </p:txBody>
      </p:sp>
    </p:spTree>
    <p:extLst>
      <p:ext uri="{BB962C8B-B14F-4D97-AF65-F5344CB8AC3E}">
        <p14:creationId xmlns:p14="http://schemas.microsoft.com/office/powerpoint/2010/main" val="16960466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64026E-72A8-4C80-8BE8-96037E7B28B6}" type="slidenum">
              <a:rPr lang="zh-CN" altLang="en-US" smtClean="0"/>
              <a:pPr>
                <a:defRPr/>
              </a:pPr>
              <a:t>57</a:t>
            </a:fld>
            <a:endParaRPr lang="en-US" altLang="zh-CN" dirty="0"/>
          </a:p>
        </p:txBody>
      </p:sp>
    </p:spTree>
    <p:extLst>
      <p:ext uri="{BB962C8B-B14F-4D97-AF65-F5344CB8AC3E}">
        <p14:creationId xmlns:p14="http://schemas.microsoft.com/office/powerpoint/2010/main" val="17022002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pPr>
              <a:defRPr/>
            </a:pPr>
            <a:fld id="{B7C1B42D-2826-437F-BB38-368266C7A267}" type="slidenum">
              <a:rPr lang="zh-CN" altLang="en-US" smtClean="0"/>
              <a:pPr>
                <a:defRPr/>
              </a:pPr>
              <a:t>61</a:t>
            </a:fld>
            <a:endParaRPr lang="en-US" altLang="zh-CN" dirty="0"/>
          </a:p>
        </p:txBody>
      </p:sp>
    </p:spTree>
    <p:extLst>
      <p:ext uri="{BB962C8B-B14F-4D97-AF65-F5344CB8AC3E}">
        <p14:creationId xmlns:p14="http://schemas.microsoft.com/office/powerpoint/2010/main" val="1215729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64026E-72A8-4C80-8BE8-96037E7B28B6}" type="slidenum">
              <a:rPr lang="zh-CN" altLang="en-US" smtClean="0"/>
              <a:pPr>
                <a:defRPr/>
              </a:pPr>
              <a:t>3</a:t>
            </a:fld>
            <a:endParaRPr lang="en-US" altLang="zh-CN" dirty="0"/>
          </a:p>
        </p:txBody>
      </p:sp>
    </p:spTree>
    <p:extLst>
      <p:ext uri="{BB962C8B-B14F-4D97-AF65-F5344CB8AC3E}">
        <p14:creationId xmlns:p14="http://schemas.microsoft.com/office/powerpoint/2010/main" val="244771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1" lang="zh-CN" altLang="en-US"/>
          </a:p>
        </p:txBody>
      </p:sp>
      <p:sp>
        <p:nvSpPr>
          <p:cNvPr id="10244" name="幻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8992919-12D5-44B9-9F4C-F18EB8995AB2}" type="slidenum">
              <a:rPr lang="zh-CN" altLang="en-US" smtClean="0"/>
              <a:pPr/>
              <a:t>4</a:t>
            </a:fld>
            <a:endParaRPr lang="en-US" altLang="zh-CN" dirty="0"/>
          </a:p>
        </p:txBody>
      </p:sp>
    </p:spTree>
    <p:extLst>
      <p:ext uri="{BB962C8B-B14F-4D97-AF65-F5344CB8AC3E}">
        <p14:creationId xmlns:p14="http://schemas.microsoft.com/office/powerpoint/2010/main" val="334072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7C1B42D-2826-437F-BB38-368266C7A267}" type="slidenum">
              <a:rPr lang="zh-CN" altLang="en-US" smtClean="0"/>
              <a:pPr>
                <a:defRPr/>
              </a:pPr>
              <a:t>9</a:t>
            </a:fld>
            <a:endParaRPr lang="en-US" altLang="zh-CN" dirty="0"/>
          </a:p>
        </p:txBody>
      </p:sp>
    </p:spTree>
    <p:extLst>
      <p:ext uri="{BB962C8B-B14F-4D97-AF65-F5344CB8AC3E}">
        <p14:creationId xmlns:p14="http://schemas.microsoft.com/office/powerpoint/2010/main" val="3554476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
        <p:nvSpPr>
          <p:cNvPr id="18436"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50CF9D6-F2A5-44CC-ACA0-3E2057610216}" type="slidenum">
              <a:rPr lang="zh-CN" altLang="en-US" smtClean="0"/>
              <a:pPr/>
              <a:t>12</a:t>
            </a:fld>
            <a:endParaRPr lang="en-US" altLang="zh-CN" dirty="0"/>
          </a:p>
        </p:txBody>
      </p:sp>
    </p:spTree>
    <p:extLst>
      <p:ext uri="{BB962C8B-B14F-4D97-AF65-F5344CB8AC3E}">
        <p14:creationId xmlns:p14="http://schemas.microsoft.com/office/powerpoint/2010/main" val="7748872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64026E-72A8-4C80-8BE8-96037E7B28B6}" type="slidenum">
              <a:rPr lang="zh-CN" altLang="en-US" smtClean="0"/>
              <a:pPr>
                <a:defRPr/>
              </a:pPr>
              <a:t>13</a:t>
            </a:fld>
            <a:endParaRPr lang="en-US" altLang="zh-CN" dirty="0"/>
          </a:p>
        </p:txBody>
      </p:sp>
    </p:spTree>
    <p:extLst>
      <p:ext uri="{BB962C8B-B14F-4D97-AF65-F5344CB8AC3E}">
        <p14:creationId xmlns:p14="http://schemas.microsoft.com/office/powerpoint/2010/main" val="4100156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7C1B42D-2826-437F-BB38-368266C7A267}" type="slidenum">
              <a:rPr lang="zh-CN" altLang="en-US" smtClean="0"/>
              <a:pPr>
                <a:defRPr/>
              </a:pPr>
              <a:t>15</a:t>
            </a:fld>
            <a:endParaRPr lang="en-US" altLang="zh-CN" dirty="0"/>
          </a:p>
        </p:txBody>
      </p:sp>
    </p:spTree>
    <p:extLst>
      <p:ext uri="{BB962C8B-B14F-4D97-AF65-F5344CB8AC3E}">
        <p14:creationId xmlns:p14="http://schemas.microsoft.com/office/powerpoint/2010/main" val="1691040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7C1B42D-2826-437F-BB38-368266C7A267}" type="slidenum">
              <a:rPr lang="zh-CN" altLang="en-US" smtClean="0"/>
              <a:pPr>
                <a:defRPr/>
              </a:pPr>
              <a:t>44</a:t>
            </a:fld>
            <a:endParaRPr lang="en-US" altLang="zh-CN"/>
          </a:p>
        </p:txBody>
      </p:sp>
    </p:spTree>
    <p:extLst>
      <p:ext uri="{BB962C8B-B14F-4D97-AF65-F5344CB8AC3E}">
        <p14:creationId xmlns:p14="http://schemas.microsoft.com/office/powerpoint/2010/main" val="42442607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B7C1B42D-2826-437F-BB38-368266C7A267}" type="slidenum">
              <a:rPr lang="zh-CN" altLang="en-US" smtClean="0"/>
              <a:pPr>
                <a:defRPr/>
              </a:pPr>
              <a:t>45</a:t>
            </a:fld>
            <a:endParaRPr lang="en-US" altLang="zh-CN"/>
          </a:p>
        </p:txBody>
      </p:sp>
    </p:spTree>
    <p:extLst>
      <p:ext uri="{BB962C8B-B14F-4D97-AF65-F5344CB8AC3E}">
        <p14:creationId xmlns:p14="http://schemas.microsoft.com/office/powerpoint/2010/main" val="5409307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a:extLst>
                <a:ext uri="{FF2B5EF4-FFF2-40B4-BE49-F238E27FC236}">
                  <a16:creationId xmlns:a16="http://schemas.microsoft.com/office/drawing/2014/main" id="{B3EE519A-4A9C-7040-A597-126B11F8D4AC}"/>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6" name="Rectangle 4">
              <a:extLst>
                <a:ext uri="{FF2B5EF4-FFF2-40B4-BE49-F238E27FC236}">
                  <a16:creationId xmlns:a16="http://schemas.microsoft.com/office/drawing/2014/main" id="{FEF76137-EA43-3849-BE4B-D908E1EC005D}"/>
                </a:ext>
              </a:extLst>
            </p:cNvPr>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grpSp>
          <p:nvGrpSpPr>
            <p:cNvPr id="7" name="Group 5"/>
            <p:cNvGrpSpPr>
              <a:grpSpLocks/>
            </p:cNvGrpSpPr>
            <p:nvPr/>
          </p:nvGrpSpPr>
          <p:grpSpPr bwMode="auto">
            <a:xfrm>
              <a:off x="0" y="672"/>
              <a:ext cx="1806" cy="1989"/>
              <a:chOff x="0" y="672"/>
              <a:chExt cx="1806" cy="1989"/>
            </a:xfrm>
          </p:grpSpPr>
          <p:sp>
            <p:nvSpPr>
              <p:cNvPr id="8" name="Rectangle 6">
                <a:extLst>
                  <a:ext uri="{FF2B5EF4-FFF2-40B4-BE49-F238E27FC236}">
                    <a16:creationId xmlns:a16="http://schemas.microsoft.com/office/drawing/2014/main" id="{FA065614-6ADC-954D-A0FA-912F4D4C66D2}"/>
                  </a:ext>
                </a:extLst>
              </p:cNvPr>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9" name="Rectangle 7">
                <a:extLst>
                  <a:ext uri="{FF2B5EF4-FFF2-40B4-BE49-F238E27FC236}">
                    <a16:creationId xmlns:a16="http://schemas.microsoft.com/office/drawing/2014/main" id="{92460292-793B-2E49-A8C7-37A47300FDB7}"/>
                  </a:ext>
                </a:extLst>
              </p:cNvPr>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 name="Rectangle 8">
                <a:extLst>
                  <a:ext uri="{FF2B5EF4-FFF2-40B4-BE49-F238E27FC236}">
                    <a16:creationId xmlns:a16="http://schemas.microsoft.com/office/drawing/2014/main" id="{C35B7A30-96C7-EA42-8A32-128CC19CFA9D}"/>
                  </a:ext>
                </a:extLst>
              </p:cNvPr>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1" name="Rectangle 9">
                <a:extLst>
                  <a:ext uri="{FF2B5EF4-FFF2-40B4-BE49-F238E27FC236}">
                    <a16:creationId xmlns:a16="http://schemas.microsoft.com/office/drawing/2014/main" id="{D2F9B380-BDFB-D047-9729-32B66E0FF460}"/>
                  </a:ext>
                </a:extLst>
              </p:cNvPr>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2" name="Rectangle 10">
                <a:extLst>
                  <a:ext uri="{FF2B5EF4-FFF2-40B4-BE49-F238E27FC236}">
                    <a16:creationId xmlns:a16="http://schemas.microsoft.com/office/drawing/2014/main" id="{B6759519-611D-5B47-AAD6-DD1128ACE111}"/>
                  </a:ext>
                </a:extLst>
              </p:cNvPr>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3" name="Rectangle 11">
                <a:extLst>
                  <a:ext uri="{FF2B5EF4-FFF2-40B4-BE49-F238E27FC236}">
                    <a16:creationId xmlns:a16="http://schemas.microsoft.com/office/drawing/2014/main" id="{C0AE0328-7380-EC42-BD32-1B1D7984E1D5}"/>
                  </a:ext>
                </a:extLst>
              </p:cNvPr>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4" name="Rectangle 12">
                <a:extLst>
                  <a:ext uri="{FF2B5EF4-FFF2-40B4-BE49-F238E27FC236}">
                    <a16:creationId xmlns:a16="http://schemas.microsoft.com/office/drawing/2014/main" id="{8D2B7B51-5242-C84B-B51E-56BE2C823BB7}"/>
                  </a:ext>
                </a:extLst>
              </p:cNvPr>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5" name="Rectangle 13">
                <a:extLst>
                  <a:ext uri="{FF2B5EF4-FFF2-40B4-BE49-F238E27FC236}">
                    <a16:creationId xmlns:a16="http://schemas.microsoft.com/office/drawing/2014/main" id="{8DDC819E-0EBB-AA48-A324-A5A6C00BD281}"/>
                  </a:ext>
                </a:extLst>
              </p:cNvPr>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6" name="Rectangle 14">
                <a:extLst>
                  <a:ext uri="{FF2B5EF4-FFF2-40B4-BE49-F238E27FC236}">
                    <a16:creationId xmlns:a16="http://schemas.microsoft.com/office/drawing/2014/main" id="{78DAC4A0-39F5-3541-9C39-F04A980CDEC6}"/>
                  </a:ext>
                </a:extLst>
              </p:cNvPr>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7" name="Rectangle 15">
                <a:extLst>
                  <a:ext uri="{FF2B5EF4-FFF2-40B4-BE49-F238E27FC236}">
                    <a16:creationId xmlns:a16="http://schemas.microsoft.com/office/drawing/2014/main" id="{2600BDBA-1D8F-194C-8B9A-C78976A84E77}"/>
                  </a:ext>
                </a:extLst>
              </p:cNvPr>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grpSp>
      </p:grpSp>
      <p:pic>
        <p:nvPicPr>
          <p:cNvPr id="18" name="图片 3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75" y="20638"/>
            <a:ext cx="1976438" cy="197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43"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zh-CN" altLang="en-US" noProof="0"/>
              <a:t>单击此处编辑母版标题样式</a:t>
            </a:r>
          </a:p>
        </p:txBody>
      </p:sp>
      <p:sp>
        <p:nvSpPr>
          <p:cNvPr id="129044" name="Rectangle 20"/>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3400"/>
            </a:lvl1pPr>
          </a:lstStyle>
          <a:p>
            <a:pPr lvl="0"/>
            <a:r>
              <a:rPr lang="zh-CN" altLang="en-US" noProof="0"/>
              <a:t>单击此处编辑母版副标题样式</a:t>
            </a:r>
          </a:p>
        </p:txBody>
      </p:sp>
      <p:sp>
        <p:nvSpPr>
          <p:cNvPr id="19" name="Rectangle 16">
            <a:extLst>
              <a:ext uri="{FF2B5EF4-FFF2-40B4-BE49-F238E27FC236}">
                <a16:creationId xmlns:a16="http://schemas.microsoft.com/office/drawing/2014/main" id="{9001B81E-DB56-4B43-A293-E1F15312936C}"/>
              </a:ext>
            </a:extLst>
          </p:cNvPr>
          <p:cNvSpPr>
            <a:spLocks noGrp="1" noChangeArrowheads="1"/>
          </p:cNvSpPr>
          <p:nvPr>
            <p:ph type="dt" sz="half" idx="10"/>
          </p:nvPr>
        </p:nvSpPr>
        <p:spPr>
          <a:xfrm>
            <a:off x="457200" y="6248400"/>
            <a:ext cx="2133600" cy="457200"/>
          </a:xfrm>
        </p:spPr>
        <p:txBody>
          <a:bodyPr/>
          <a:lstStyle>
            <a:lvl1pPr>
              <a:defRPr/>
            </a:lvl1pPr>
          </a:lstStyle>
          <a:p>
            <a:pPr>
              <a:defRPr/>
            </a:pPr>
            <a:fld id="{D51FECE1-976A-4D8D-944E-E99B6374A8C2}" type="datetimeFigureOut">
              <a:rPr lang="zh-CN" altLang="en-US"/>
              <a:pPr>
                <a:defRPr/>
              </a:pPr>
              <a:t>2022/11/29</a:t>
            </a:fld>
            <a:endParaRPr lang="en-US" altLang="zh-CN"/>
          </a:p>
        </p:txBody>
      </p:sp>
      <p:sp>
        <p:nvSpPr>
          <p:cNvPr id="20" name="Rectangle 17">
            <a:extLst>
              <a:ext uri="{FF2B5EF4-FFF2-40B4-BE49-F238E27FC236}">
                <a16:creationId xmlns:a16="http://schemas.microsoft.com/office/drawing/2014/main" id="{7A47199F-8C51-ED4F-AD79-9A20099E0847}"/>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21" name="Rectangle 18">
            <a:extLst>
              <a:ext uri="{FF2B5EF4-FFF2-40B4-BE49-F238E27FC236}">
                <a16:creationId xmlns:a16="http://schemas.microsoft.com/office/drawing/2014/main" id="{F368EEFE-44AA-164A-996C-4BC9FE7E129F}"/>
              </a:ext>
            </a:extLst>
          </p:cNvPr>
          <p:cNvSpPr>
            <a:spLocks noGrp="1" noChangeArrowheads="1"/>
          </p:cNvSpPr>
          <p:nvPr>
            <p:ph type="sldNum" sz="quarter" idx="12"/>
          </p:nvPr>
        </p:nvSpPr>
        <p:spPr/>
        <p:txBody>
          <a:bodyPr/>
          <a:lstStyle>
            <a:lvl1pPr>
              <a:defRPr/>
            </a:lvl1pPr>
          </a:lstStyle>
          <a:p>
            <a:pPr>
              <a:defRPr/>
            </a:pPr>
            <a:fld id="{2A4E4B08-CE23-49D3-A0C1-2D8A126EB15B}" type="slidenum">
              <a:rPr lang="zh-CN" altLang="en-US"/>
              <a:pPr>
                <a:defRPr/>
              </a:pPr>
              <a:t>‹#›</a:t>
            </a:fld>
            <a:endParaRPr lang="en-US" altLang="zh-CN"/>
          </a:p>
        </p:txBody>
      </p:sp>
    </p:spTree>
    <p:extLst>
      <p:ext uri="{BB962C8B-B14F-4D97-AF65-F5344CB8AC3E}">
        <p14:creationId xmlns:p14="http://schemas.microsoft.com/office/powerpoint/2010/main" val="3289286990"/>
      </p:ext>
    </p:extLst>
  </p:cSld>
  <p:clrMapOvr>
    <a:masterClrMapping/>
  </p:clrMapOvr>
  <p:transition>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a:extLst>
              <a:ext uri="{FF2B5EF4-FFF2-40B4-BE49-F238E27FC236}">
                <a16:creationId xmlns:a16="http://schemas.microsoft.com/office/drawing/2014/main" id="{DEA2D267-CFE4-034D-B478-F8362F6F2904}"/>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a:extLst>
              <a:ext uri="{FF2B5EF4-FFF2-40B4-BE49-F238E27FC236}">
                <a16:creationId xmlns:a16="http://schemas.microsoft.com/office/drawing/2014/main" id="{B29BA5B2-AE7B-A247-9790-97226F4D1722}"/>
              </a:ext>
            </a:extLst>
          </p:cNvPr>
          <p:cNvSpPr>
            <a:spLocks noGrp="1" noChangeArrowheads="1"/>
          </p:cNvSpPr>
          <p:nvPr>
            <p:ph type="sldNum" sz="quarter" idx="11"/>
          </p:nvPr>
        </p:nvSpPr>
        <p:spPr>
          <a:ln/>
        </p:spPr>
        <p:txBody>
          <a:bodyPr/>
          <a:lstStyle>
            <a:lvl1pPr>
              <a:defRPr/>
            </a:lvl1pPr>
          </a:lstStyle>
          <a:p>
            <a:pPr>
              <a:defRPr/>
            </a:pPr>
            <a:fld id="{56072586-853F-4E6E-9FA2-300F17803D99}" type="slidenum">
              <a:rPr lang="zh-CN" altLang="en-US"/>
              <a:pPr>
                <a:defRPr/>
              </a:pPr>
              <a:t>‹#›</a:t>
            </a:fld>
            <a:endParaRPr lang="en-US" altLang="zh-CN"/>
          </a:p>
        </p:txBody>
      </p:sp>
      <p:sp>
        <p:nvSpPr>
          <p:cNvPr id="6" name="Rectangle 16">
            <a:extLst>
              <a:ext uri="{FF2B5EF4-FFF2-40B4-BE49-F238E27FC236}">
                <a16:creationId xmlns:a16="http://schemas.microsoft.com/office/drawing/2014/main" id="{325653F4-7BB3-2543-9A3F-1F5AD5555EF2}"/>
              </a:ext>
            </a:extLst>
          </p:cNvPr>
          <p:cNvSpPr>
            <a:spLocks noGrp="1" noChangeArrowheads="1"/>
          </p:cNvSpPr>
          <p:nvPr>
            <p:ph type="dt" sz="half" idx="12"/>
          </p:nvPr>
        </p:nvSpPr>
        <p:spPr>
          <a:ln/>
        </p:spPr>
        <p:txBody>
          <a:bodyPr/>
          <a:lstStyle>
            <a:lvl1pPr>
              <a:defRPr/>
            </a:lvl1pPr>
          </a:lstStyle>
          <a:p>
            <a:pPr>
              <a:defRPr/>
            </a:pPr>
            <a:fld id="{62D737A2-B72F-467A-9323-2E0BB98210C0}" type="datetimeFigureOut">
              <a:rPr lang="zh-CN" altLang="en-US"/>
              <a:pPr>
                <a:defRPr/>
              </a:pPr>
              <a:t>2022/11/29</a:t>
            </a:fld>
            <a:endParaRPr lang="en-US" altLang="zh-CN"/>
          </a:p>
        </p:txBody>
      </p:sp>
    </p:spTree>
    <p:extLst>
      <p:ext uri="{BB962C8B-B14F-4D97-AF65-F5344CB8AC3E}">
        <p14:creationId xmlns:p14="http://schemas.microsoft.com/office/powerpoint/2010/main" val="1769853487"/>
      </p:ext>
    </p:extLst>
  </p:cSld>
  <p:clrMapOvr>
    <a:masterClrMapping/>
  </p:clrMapOvr>
  <p:transition>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a:extLst>
              <a:ext uri="{FF2B5EF4-FFF2-40B4-BE49-F238E27FC236}">
                <a16:creationId xmlns:a16="http://schemas.microsoft.com/office/drawing/2014/main" id="{DEA2D267-CFE4-034D-B478-F8362F6F2904}"/>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a:extLst>
              <a:ext uri="{FF2B5EF4-FFF2-40B4-BE49-F238E27FC236}">
                <a16:creationId xmlns:a16="http://schemas.microsoft.com/office/drawing/2014/main" id="{B29BA5B2-AE7B-A247-9790-97226F4D1722}"/>
              </a:ext>
            </a:extLst>
          </p:cNvPr>
          <p:cNvSpPr>
            <a:spLocks noGrp="1" noChangeArrowheads="1"/>
          </p:cNvSpPr>
          <p:nvPr>
            <p:ph type="sldNum" sz="quarter" idx="11"/>
          </p:nvPr>
        </p:nvSpPr>
        <p:spPr>
          <a:ln/>
        </p:spPr>
        <p:txBody>
          <a:bodyPr/>
          <a:lstStyle>
            <a:lvl1pPr>
              <a:defRPr/>
            </a:lvl1pPr>
          </a:lstStyle>
          <a:p>
            <a:pPr>
              <a:defRPr/>
            </a:pPr>
            <a:fld id="{6ACDFA07-1093-4455-8D73-F473C1731FA9}" type="slidenum">
              <a:rPr lang="zh-CN" altLang="en-US"/>
              <a:pPr>
                <a:defRPr/>
              </a:pPr>
              <a:t>‹#›</a:t>
            </a:fld>
            <a:endParaRPr lang="en-US" altLang="zh-CN"/>
          </a:p>
        </p:txBody>
      </p:sp>
      <p:sp>
        <p:nvSpPr>
          <p:cNvPr id="6" name="Rectangle 16">
            <a:extLst>
              <a:ext uri="{FF2B5EF4-FFF2-40B4-BE49-F238E27FC236}">
                <a16:creationId xmlns:a16="http://schemas.microsoft.com/office/drawing/2014/main" id="{325653F4-7BB3-2543-9A3F-1F5AD5555EF2}"/>
              </a:ext>
            </a:extLst>
          </p:cNvPr>
          <p:cNvSpPr>
            <a:spLocks noGrp="1" noChangeArrowheads="1"/>
          </p:cNvSpPr>
          <p:nvPr>
            <p:ph type="dt" sz="half" idx="12"/>
          </p:nvPr>
        </p:nvSpPr>
        <p:spPr>
          <a:ln/>
        </p:spPr>
        <p:txBody>
          <a:bodyPr/>
          <a:lstStyle>
            <a:lvl1pPr>
              <a:defRPr/>
            </a:lvl1pPr>
          </a:lstStyle>
          <a:p>
            <a:pPr>
              <a:defRPr/>
            </a:pPr>
            <a:fld id="{1F31716B-B3BF-4057-A08B-EC9905E95C6A}" type="datetimeFigureOut">
              <a:rPr lang="zh-CN" altLang="en-US"/>
              <a:pPr>
                <a:defRPr/>
              </a:pPr>
              <a:t>2022/11/29</a:t>
            </a:fld>
            <a:endParaRPr lang="en-US" altLang="zh-CN"/>
          </a:p>
        </p:txBody>
      </p:sp>
    </p:spTree>
    <p:extLst>
      <p:ext uri="{BB962C8B-B14F-4D97-AF65-F5344CB8AC3E}">
        <p14:creationId xmlns:p14="http://schemas.microsoft.com/office/powerpoint/2010/main" val="449923663"/>
      </p:ext>
    </p:extLst>
  </p:cSld>
  <p:clrMapOvr>
    <a:masterClrMapping/>
  </p:clrMapOvr>
  <p:transition>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7813"/>
            <a:ext cx="8229600" cy="58531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a:extLst>
              <a:ext uri="{FF2B5EF4-FFF2-40B4-BE49-F238E27FC236}">
                <a16:creationId xmlns:a16="http://schemas.microsoft.com/office/drawing/2014/main" id="{8EB87BAF-6E23-534F-9E45-AC921588C8AC}"/>
              </a:ext>
            </a:extLst>
          </p:cNvPr>
          <p:cNvSpPr>
            <a:spLocks noGrp="1" noChangeArrowheads="1"/>
          </p:cNvSpPr>
          <p:nvPr>
            <p:ph type="dt" sz="half" idx="10"/>
          </p:nvPr>
        </p:nvSpPr>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55F8CA04-48B2-6240-9EFA-B95B480ADD1A}"/>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4451B038-2946-DE4D-B629-7A008B52203A}"/>
              </a:ext>
            </a:extLst>
          </p:cNvPr>
          <p:cNvSpPr>
            <a:spLocks noGrp="1" noChangeArrowheads="1"/>
          </p:cNvSpPr>
          <p:nvPr>
            <p:ph type="sldNum" sz="quarter" idx="12"/>
          </p:nvPr>
        </p:nvSpPr>
        <p:spPr/>
        <p:txBody>
          <a:bodyPr/>
          <a:lstStyle>
            <a:lvl1pPr>
              <a:defRPr/>
            </a:lvl1pPr>
          </a:lstStyle>
          <a:p>
            <a:pPr>
              <a:defRPr/>
            </a:pPr>
            <a:fld id="{782D3994-FEDF-4589-8621-779D2DBF2DFE}" type="slidenum">
              <a:rPr lang="en-US" altLang="zh-CN"/>
              <a:pPr>
                <a:defRPr/>
              </a:pPr>
              <a:t>‹#›</a:t>
            </a:fld>
            <a:endParaRPr lang="en-US" altLang="zh-CN"/>
          </a:p>
        </p:txBody>
      </p:sp>
    </p:spTree>
    <p:extLst>
      <p:ext uri="{BB962C8B-B14F-4D97-AF65-F5344CB8AC3E}">
        <p14:creationId xmlns:p14="http://schemas.microsoft.com/office/powerpoint/2010/main" val="7639142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a:extLst>
              <a:ext uri="{FF2B5EF4-FFF2-40B4-BE49-F238E27FC236}">
                <a16:creationId xmlns:a16="http://schemas.microsoft.com/office/drawing/2014/main" id="{CCF45802-CE17-462E-BDA1-C153F8210A0D}"/>
              </a:ext>
            </a:extLst>
          </p:cNvPr>
          <p:cNvSpPr>
            <a:spLocks noGrp="1"/>
          </p:cNvSpPr>
          <p:nvPr>
            <p:ph type="dt" sz="half" idx="10"/>
          </p:nvPr>
        </p:nvSpPr>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id="{1CE5ADB8-6CAA-4C04-8260-C6454FA68BD8}"/>
              </a:ext>
            </a:extLst>
          </p:cNvPr>
          <p:cNvSpPr>
            <a:spLocks noGrp="1"/>
          </p:cNvSpPr>
          <p:nvPr>
            <p:ph type="ftr" sz="quarter" idx="11"/>
          </p:nvPr>
        </p:nvSpPr>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ADFC33C1-F39C-4AEE-8FCB-46EECABF6710}"/>
              </a:ext>
            </a:extLst>
          </p:cNvPr>
          <p:cNvSpPr>
            <a:spLocks noGrp="1"/>
          </p:cNvSpPr>
          <p:nvPr>
            <p:ph type="sldNum" sz="quarter" idx="12"/>
          </p:nvPr>
        </p:nvSpPr>
        <p:spPr/>
        <p:txBody>
          <a:bodyPr/>
          <a:lstStyle>
            <a:lvl1pPr>
              <a:defRPr/>
            </a:lvl1pPr>
          </a:lstStyle>
          <a:p>
            <a:pPr>
              <a:defRPr/>
            </a:pPr>
            <a:fld id="{B6B3B7F6-BAE9-44F1-BFD6-283E1E1334E2}" type="slidenum">
              <a:rPr lang="en-US" altLang="zh-CN"/>
              <a:pPr>
                <a:defRPr/>
              </a:pPr>
              <a:t>‹#›</a:t>
            </a:fld>
            <a:endParaRPr lang="en-US" altLang="zh-CN"/>
          </a:p>
        </p:txBody>
      </p:sp>
    </p:spTree>
    <p:extLst>
      <p:ext uri="{BB962C8B-B14F-4D97-AF65-F5344CB8AC3E}">
        <p14:creationId xmlns:p14="http://schemas.microsoft.com/office/powerpoint/2010/main" val="40824458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a:extLst>
              <a:ext uri="{FF2B5EF4-FFF2-40B4-BE49-F238E27FC236}">
                <a16:creationId xmlns:a16="http://schemas.microsoft.com/office/drawing/2014/main" id="{567A11CF-6916-4355-BDBB-D48202BCBE68}"/>
              </a:ext>
            </a:extLst>
          </p:cNvPr>
          <p:cNvSpPr>
            <a:spLocks noGrp="1"/>
          </p:cNvSpPr>
          <p:nvPr>
            <p:ph type="dt" sz="half" idx="10"/>
          </p:nvPr>
        </p:nvSpPr>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id="{CE32F1E4-B01E-45A7-BB50-36A31CFB3126}"/>
              </a:ext>
            </a:extLst>
          </p:cNvPr>
          <p:cNvSpPr>
            <a:spLocks noGrp="1"/>
          </p:cNvSpPr>
          <p:nvPr>
            <p:ph type="ftr" sz="quarter" idx="11"/>
          </p:nvPr>
        </p:nvSpPr>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1DCDEC51-7225-4FEC-A195-AC4FFA266DD5}"/>
              </a:ext>
            </a:extLst>
          </p:cNvPr>
          <p:cNvSpPr>
            <a:spLocks noGrp="1"/>
          </p:cNvSpPr>
          <p:nvPr>
            <p:ph type="sldNum" sz="quarter" idx="12"/>
          </p:nvPr>
        </p:nvSpPr>
        <p:spPr/>
        <p:txBody>
          <a:bodyPr/>
          <a:lstStyle>
            <a:lvl1pPr>
              <a:defRPr/>
            </a:lvl1pPr>
          </a:lstStyle>
          <a:p>
            <a:pPr>
              <a:defRPr/>
            </a:pPr>
            <a:fld id="{D70C0734-508C-484A-A3CD-FFD8D0684350}" type="slidenum">
              <a:rPr lang="en-US" altLang="zh-CN"/>
              <a:pPr>
                <a:defRPr/>
              </a:pPr>
              <a:t>‹#›</a:t>
            </a:fld>
            <a:endParaRPr lang="en-US" altLang="zh-CN"/>
          </a:p>
        </p:txBody>
      </p:sp>
    </p:spTree>
    <p:extLst>
      <p:ext uri="{BB962C8B-B14F-4D97-AF65-F5344CB8AC3E}">
        <p14:creationId xmlns:p14="http://schemas.microsoft.com/office/powerpoint/2010/main" val="3211281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a:extLst>
              <a:ext uri="{FF2B5EF4-FFF2-40B4-BE49-F238E27FC236}">
                <a16:creationId xmlns:a16="http://schemas.microsoft.com/office/drawing/2014/main" id="{B5A29108-56CA-4D51-BEB8-8F471C93D93C}"/>
              </a:ext>
            </a:extLst>
          </p:cNvPr>
          <p:cNvSpPr>
            <a:spLocks noGrp="1"/>
          </p:cNvSpPr>
          <p:nvPr>
            <p:ph type="dt" sz="half" idx="10"/>
          </p:nvPr>
        </p:nvSpPr>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id="{0AA9BC0A-077F-4C89-B790-DF40179F8AA7}"/>
              </a:ext>
            </a:extLst>
          </p:cNvPr>
          <p:cNvSpPr>
            <a:spLocks noGrp="1"/>
          </p:cNvSpPr>
          <p:nvPr>
            <p:ph type="ftr" sz="quarter" idx="11"/>
          </p:nvPr>
        </p:nvSpPr>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1C720A3F-8204-46D5-BD6A-81F32EADA74F}"/>
              </a:ext>
            </a:extLst>
          </p:cNvPr>
          <p:cNvSpPr>
            <a:spLocks noGrp="1"/>
          </p:cNvSpPr>
          <p:nvPr>
            <p:ph type="sldNum" sz="quarter" idx="12"/>
          </p:nvPr>
        </p:nvSpPr>
        <p:spPr/>
        <p:txBody>
          <a:bodyPr/>
          <a:lstStyle>
            <a:lvl1pPr>
              <a:defRPr/>
            </a:lvl1pPr>
          </a:lstStyle>
          <a:p>
            <a:pPr>
              <a:defRPr/>
            </a:pPr>
            <a:fld id="{322B3AE9-8B41-404B-8D9F-16C0A68C0FCF}" type="slidenum">
              <a:rPr lang="en-US" altLang="zh-CN"/>
              <a:pPr>
                <a:defRPr/>
              </a:pPr>
              <a:t>‹#›</a:t>
            </a:fld>
            <a:endParaRPr lang="en-US" altLang="zh-CN"/>
          </a:p>
        </p:txBody>
      </p:sp>
    </p:spTree>
    <p:extLst>
      <p:ext uri="{BB962C8B-B14F-4D97-AF65-F5344CB8AC3E}">
        <p14:creationId xmlns:p14="http://schemas.microsoft.com/office/powerpoint/2010/main" val="6446250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a:extLst>
              <a:ext uri="{FF2B5EF4-FFF2-40B4-BE49-F238E27FC236}">
                <a16:creationId xmlns:a16="http://schemas.microsoft.com/office/drawing/2014/main" id="{BBCBCF34-58D2-40EA-AA60-0C6071FE7163}"/>
              </a:ext>
            </a:extLst>
          </p:cNvPr>
          <p:cNvSpPr>
            <a:spLocks noGrp="1"/>
          </p:cNvSpPr>
          <p:nvPr>
            <p:ph type="dt" sz="half" idx="10"/>
          </p:nvPr>
        </p:nvSpPr>
        <p:spPr/>
        <p:txBody>
          <a:bodyPr/>
          <a:lstStyle>
            <a:lvl1pPr>
              <a:defRPr/>
            </a:lvl1pPr>
          </a:lstStyle>
          <a:p>
            <a:pPr>
              <a:defRPr/>
            </a:pPr>
            <a:endParaRPr lang="en-US" altLang="zh-CN"/>
          </a:p>
        </p:txBody>
      </p:sp>
      <p:sp>
        <p:nvSpPr>
          <p:cNvPr id="6" name="Footer Placeholder 4">
            <a:extLst>
              <a:ext uri="{FF2B5EF4-FFF2-40B4-BE49-F238E27FC236}">
                <a16:creationId xmlns:a16="http://schemas.microsoft.com/office/drawing/2014/main" id="{041EAE30-5B92-42EE-BA52-D2EB2F8DB45D}"/>
              </a:ext>
            </a:extLst>
          </p:cNvPr>
          <p:cNvSpPr>
            <a:spLocks noGrp="1"/>
          </p:cNvSpPr>
          <p:nvPr>
            <p:ph type="ftr" sz="quarter" idx="11"/>
          </p:nvPr>
        </p:nvSpPr>
        <p:spPr/>
        <p:txBody>
          <a:bodyPr/>
          <a:lstStyle>
            <a:lvl1pPr>
              <a:defRPr/>
            </a:lvl1pPr>
          </a:lstStyle>
          <a:p>
            <a:pPr>
              <a:defRPr/>
            </a:pPr>
            <a:endParaRPr lang="en-US" altLang="zh-CN"/>
          </a:p>
        </p:txBody>
      </p:sp>
      <p:sp>
        <p:nvSpPr>
          <p:cNvPr id="7" name="Slide Number Placeholder 5">
            <a:extLst>
              <a:ext uri="{FF2B5EF4-FFF2-40B4-BE49-F238E27FC236}">
                <a16:creationId xmlns:a16="http://schemas.microsoft.com/office/drawing/2014/main" id="{887AC7C0-9E1B-4830-AE7E-E840CB209965}"/>
              </a:ext>
            </a:extLst>
          </p:cNvPr>
          <p:cNvSpPr>
            <a:spLocks noGrp="1"/>
          </p:cNvSpPr>
          <p:nvPr>
            <p:ph type="sldNum" sz="quarter" idx="12"/>
          </p:nvPr>
        </p:nvSpPr>
        <p:spPr/>
        <p:txBody>
          <a:bodyPr/>
          <a:lstStyle>
            <a:lvl1pPr>
              <a:defRPr/>
            </a:lvl1pPr>
          </a:lstStyle>
          <a:p>
            <a:pPr>
              <a:defRPr/>
            </a:pPr>
            <a:fld id="{B8F036DA-A545-46FD-AF00-7138BC6641CA}" type="slidenum">
              <a:rPr lang="en-US" altLang="zh-CN"/>
              <a:pPr>
                <a:defRPr/>
              </a:pPr>
              <a:t>‹#›</a:t>
            </a:fld>
            <a:endParaRPr lang="en-US" altLang="zh-CN"/>
          </a:p>
        </p:txBody>
      </p:sp>
    </p:spTree>
    <p:extLst>
      <p:ext uri="{BB962C8B-B14F-4D97-AF65-F5344CB8AC3E}">
        <p14:creationId xmlns:p14="http://schemas.microsoft.com/office/powerpoint/2010/main" val="1799578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a:extLst>
              <a:ext uri="{FF2B5EF4-FFF2-40B4-BE49-F238E27FC236}">
                <a16:creationId xmlns:a16="http://schemas.microsoft.com/office/drawing/2014/main" id="{CE875DE3-B220-4192-BD8C-5CCF430714A1}"/>
              </a:ext>
            </a:extLst>
          </p:cNvPr>
          <p:cNvSpPr>
            <a:spLocks noGrp="1"/>
          </p:cNvSpPr>
          <p:nvPr>
            <p:ph type="dt" sz="half" idx="10"/>
          </p:nvPr>
        </p:nvSpPr>
        <p:spPr/>
        <p:txBody>
          <a:bodyPr/>
          <a:lstStyle>
            <a:lvl1pPr>
              <a:defRPr/>
            </a:lvl1pPr>
          </a:lstStyle>
          <a:p>
            <a:pPr>
              <a:defRPr/>
            </a:pPr>
            <a:endParaRPr lang="en-US" altLang="zh-CN"/>
          </a:p>
        </p:txBody>
      </p:sp>
      <p:sp>
        <p:nvSpPr>
          <p:cNvPr id="8" name="Footer Placeholder 4">
            <a:extLst>
              <a:ext uri="{FF2B5EF4-FFF2-40B4-BE49-F238E27FC236}">
                <a16:creationId xmlns:a16="http://schemas.microsoft.com/office/drawing/2014/main" id="{3F1091EE-4E5B-46E6-B74B-0E88A0A4A47B}"/>
              </a:ext>
            </a:extLst>
          </p:cNvPr>
          <p:cNvSpPr>
            <a:spLocks noGrp="1"/>
          </p:cNvSpPr>
          <p:nvPr>
            <p:ph type="ftr" sz="quarter" idx="11"/>
          </p:nvPr>
        </p:nvSpPr>
        <p:spPr/>
        <p:txBody>
          <a:bodyPr/>
          <a:lstStyle>
            <a:lvl1pPr>
              <a:defRPr/>
            </a:lvl1pPr>
          </a:lstStyle>
          <a:p>
            <a:pPr>
              <a:defRPr/>
            </a:pPr>
            <a:endParaRPr lang="en-US" altLang="zh-CN"/>
          </a:p>
        </p:txBody>
      </p:sp>
      <p:sp>
        <p:nvSpPr>
          <p:cNvPr id="9" name="Slide Number Placeholder 5">
            <a:extLst>
              <a:ext uri="{FF2B5EF4-FFF2-40B4-BE49-F238E27FC236}">
                <a16:creationId xmlns:a16="http://schemas.microsoft.com/office/drawing/2014/main" id="{D234360B-2759-41E5-9A3B-2ECE0F29FCC6}"/>
              </a:ext>
            </a:extLst>
          </p:cNvPr>
          <p:cNvSpPr>
            <a:spLocks noGrp="1"/>
          </p:cNvSpPr>
          <p:nvPr>
            <p:ph type="sldNum" sz="quarter" idx="12"/>
          </p:nvPr>
        </p:nvSpPr>
        <p:spPr/>
        <p:txBody>
          <a:bodyPr/>
          <a:lstStyle>
            <a:lvl1pPr>
              <a:defRPr/>
            </a:lvl1pPr>
          </a:lstStyle>
          <a:p>
            <a:pPr>
              <a:defRPr/>
            </a:pPr>
            <a:fld id="{3DFAAE46-6EFE-4BB6-A152-EA324ACB15C3}" type="slidenum">
              <a:rPr lang="en-US" altLang="zh-CN"/>
              <a:pPr>
                <a:defRPr/>
              </a:pPr>
              <a:t>‹#›</a:t>
            </a:fld>
            <a:endParaRPr lang="en-US" altLang="zh-CN"/>
          </a:p>
        </p:txBody>
      </p:sp>
    </p:spTree>
    <p:extLst>
      <p:ext uri="{BB962C8B-B14F-4D97-AF65-F5344CB8AC3E}">
        <p14:creationId xmlns:p14="http://schemas.microsoft.com/office/powerpoint/2010/main" val="283457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3">
            <a:extLst>
              <a:ext uri="{FF2B5EF4-FFF2-40B4-BE49-F238E27FC236}">
                <a16:creationId xmlns:a16="http://schemas.microsoft.com/office/drawing/2014/main" id="{55A3025F-E569-4632-84C3-9DB02EEE2BD5}"/>
              </a:ext>
            </a:extLst>
          </p:cNvPr>
          <p:cNvSpPr>
            <a:spLocks noGrp="1"/>
          </p:cNvSpPr>
          <p:nvPr>
            <p:ph type="dt" sz="half" idx="10"/>
          </p:nvPr>
        </p:nvSpPr>
        <p:spPr/>
        <p:txBody>
          <a:bodyPr/>
          <a:lstStyle>
            <a:lvl1pPr>
              <a:defRPr/>
            </a:lvl1pPr>
          </a:lstStyle>
          <a:p>
            <a:pPr>
              <a:defRPr/>
            </a:pPr>
            <a:endParaRPr lang="en-US" altLang="zh-CN"/>
          </a:p>
        </p:txBody>
      </p:sp>
      <p:sp>
        <p:nvSpPr>
          <p:cNvPr id="4" name="Footer Placeholder 4">
            <a:extLst>
              <a:ext uri="{FF2B5EF4-FFF2-40B4-BE49-F238E27FC236}">
                <a16:creationId xmlns:a16="http://schemas.microsoft.com/office/drawing/2014/main" id="{1B721BDE-1BB9-43B7-A790-509E9A98C9E0}"/>
              </a:ext>
            </a:extLst>
          </p:cNvPr>
          <p:cNvSpPr>
            <a:spLocks noGrp="1"/>
          </p:cNvSpPr>
          <p:nvPr>
            <p:ph type="ftr" sz="quarter" idx="11"/>
          </p:nvPr>
        </p:nvSpPr>
        <p:spPr/>
        <p:txBody>
          <a:bodyPr/>
          <a:lstStyle>
            <a:lvl1pPr>
              <a:defRPr/>
            </a:lvl1pPr>
          </a:lstStyle>
          <a:p>
            <a:pPr>
              <a:defRPr/>
            </a:pPr>
            <a:endParaRPr lang="en-US" altLang="zh-CN"/>
          </a:p>
        </p:txBody>
      </p:sp>
      <p:sp>
        <p:nvSpPr>
          <p:cNvPr id="5" name="Slide Number Placeholder 5">
            <a:extLst>
              <a:ext uri="{FF2B5EF4-FFF2-40B4-BE49-F238E27FC236}">
                <a16:creationId xmlns:a16="http://schemas.microsoft.com/office/drawing/2014/main" id="{D8AD3A48-C8D5-495F-BB9B-915A01368BF5}"/>
              </a:ext>
            </a:extLst>
          </p:cNvPr>
          <p:cNvSpPr>
            <a:spLocks noGrp="1"/>
          </p:cNvSpPr>
          <p:nvPr>
            <p:ph type="sldNum" sz="quarter" idx="12"/>
          </p:nvPr>
        </p:nvSpPr>
        <p:spPr/>
        <p:txBody>
          <a:bodyPr/>
          <a:lstStyle>
            <a:lvl1pPr>
              <a:defRPr/>
            </a:lvl1pPr>
          </a:lstStyle>
          <a:p>
            <a:pPr>
              <a:defRPr/>
            </a:pPr>
            <a:fld id="{C75C584A-876A-4A5E-AB20-4EA10A2C42AA}" type="slidenum">
              <a:rPr lang="en-US" altLang="zh-CN"/>
              <a:pPr>
                <a:defRPr/>
              </a:pPr>
              <a:t>‹#›</a:t>
            </a:fld>
            <a:endParaRPr lang="en-US" altLang="zh-CN"/>
          </a:p>
        </p:txBody>
      </p:sp>
    </p:spTree>
    <p:extLst>
      <p:ext uri="{BB962C8B-B14F-4D97-AF65-F5344CB8AC3E}">
        <p14:creationId xmlns:p14="http://schemas.microsoft.com/office/powerpoint/2010/main" val="42824544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2C250283-B149-4F65-B466-A85D18DAE9A4}"/>
              </a:ext>
            </a:extLst>
          </p:cNvPr>
          <p:cNvSpPr>
            <a:spLocks noGrp="1"/>
          </p:cNvSpPr>
          <p:nvPr>
            <p:ph type="dt" sz="half" idx="10"/>
          </p:nvPr>
        </p:nvSpPr>
        <p:spPr/>
        <p:txBody>
          <a:bodyPr/>
          <a:lstStyle>
            <a:lvl1pPr>
              <a:defRPr/>
            </a:lvl1pPr>
          </a:lstStyle>
          <a:p>
            <a:pPr>
              <a:defRPr/>
            </a:pPr>
            <a:endParaRPr lang="en-US" altLang="zh-CN"/>
          </a:p>
        </p:txBody>
      </p:sp>
      <p:sp>
        <p:nvSpPr>
          <p:cNvPr id="3" name="Footer Placeholder 4">
            <a:extLst>
              <a:ext uri="{FF2B5EF4-FFF2-40B4-BE49-F238E27FC236}">
                <a16:creationId xmlns:a16="http://schemas.microsoft.com/office/drawing/2014/main" id="{EA50FF02-0B7A-4C77-BFE5-760BFD3D85C9}"/>
              </a:ext>
            </a:extLst>
          </p:cNvPr>
          <p:cNvSpPr>
            <a:spLocks noGrp="1"/>
          </p:cNvSpPr>
          <p:nvPr>
            <p:ph type="ftr" sz="quarter" idx="11"/>
          </p:nvPr>
        </p:nvSpPr>
        <p:spPr/>
        <p:txBody>
          <a:bodyPr/>
          <a:lstStyle>
            <a:lvl1pPr>
              <a:defRPr/>
            </a:lvl1pPr>
          </a:lstStyle>
          <a:p>
            <a:pPr>
              <a:defRPr/>
            </a:pPr>
            <a:endParaRPr lang="en-US" altLang="zh-CN"/>
          </a:p>
        </p:txBody>
      </p:sp>
      <p:sp>
        <p:nvSpPr>
          <p:cNvPr id="4" name="Slide Number Placeholder 5">
            <a:extLst>
              <a:ext uri="{FF2B5EF4-FFF2-40B4-BE49-F238E27FC236}">
                <a16:creationId xmlns:a16="http://schemas.microsoft.com/office/drawing/2014/main" id="{499AB20C-6177-4646-B771-27246863F0FF}"/>
              </a:ext>
            </a:extLst>
          </p:cNvPr>
          <p:cNvSpPr>
            <a:spLocks noGrp="1"/>
          </p:cNvSpPr>
          <p:nvPr>
            <p:ph type="sldNum" sz="quarter" idx="12"/>
          </p:nvPr>
        </p:nvSpPr>
        <p:spPr/>
        <p:txBody>
          <a:bodyPr/>
          <a:lstStyle>
            <a:lvl1pPr>
              <a:defRPr/>
            </a:lvl1pPr>
          </a:lstStyle>
          <a:p>
            <a:pPr>
              <a:defRPr/>
            </a:pPr>
            <a:fld id="{854F99BF-9709-4871-89D1-7B376311D68A}" type="slidenum">
              <a:rPr lang="en-US" altLang="zh-CN"/>
              <a:pPr>
                <a:defRPr/>
              </a:pPr>
              <a:t>‹#›</a:t>
            </a:fld>
            <a:endParaRPr lang="en-US" altLang="zh-CN"/>
          </a:p>
        </p:txBody>
      </p:sp>
    </p:spTree>
    <p:extLst>
      <p:ext uri="{BB962C8B-B14F-4D97-AF65-F5344CB8AC3E}">
        <p14:creationId xmlns:p14="http://schemas.microsoft.com/office/powerpoint/2010/main" val="76385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a:extLst>
              <a:ext uri="{FF2B5EF4-FFF2-40B4-BE49-F238E27FC236}">
                <a16:creationId xmlns:a16="http://schemas.microsoft.com/office/drawing/2014/main" id="{DEA2D267-CFE4-034D-B478-F8362F6F2904}"/>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a:extLst>
              <a:ext uri="{FF2B5EF4-FFF2-40B4-BE49-F238E27FC236}">
                <a16:creationId xmlns:a16="http://schemas.microsoft.com/office/drawing/2014/main" id="{B29BA5B2-AE7B-A247-9790-97226F4D1722}"/>
              </a:ext>
            </a:extLst>
          </p:cNvPr>
          <p:cNvSpPr>
            <a:spLocks noGrp="1" noChangeArrowheads="1"/>
          </p:cNvSpPr>
          <p:nvPr>
            <p:ph type="sldNum" sz="quarter" idx="11"/>
          </p:nvPr>
        </p:nvSpPr>
        <p:spPr>
          <a:ln/>
        </p:spPr>
        <p:txBody>
          <a:bodyPr/>
          <a:lstStyle>
            <a:lvl1pPr>
              <a:defRPr/>
            </a:lvl1pPr>
          </a:lstStyle>
          <a:p>
            <a:pPr>
              <a:defRPr/>
            </a:pPr>
            <a:fld id="{3A2DA9BA-68E4-4ACF-BAF2-0CAF9B7C7191}" type="slidenum">
              <a:rPr lang="zh-CN" altLang="en-US"/>
              <a:pPr>
                <a:defRPr/>
              </a:pPr>
              <a:t>‹#›</a:t>
            </a:fld>
            <a:endParaRPr lang="en-US" altLang="zh-CN"/>
          </a:p>
        </p:txBody>
      </p:sp>
      <p:sp>
        <p:nvSpPr>
          <p:cNvPr id="6" name="Rectangle 16">
            <a:extLst>
              <a:ext uri="{FF2B5EF4-FFF2-40B4-BE49-F238E27FC236}">
                <a16:creationId xmlns:a16="http://schemas.microsoft.com/office/drawing/2014/main" id="{325653F4-7BB3-2543-9A3F-1F5AD5555EF2}"/>
              </a:ext>
            </a:extLst>
          </p:cNvPr>
          <p:cNvSpPr>
            <a:spLocks noGrp="1" noChangeArrowheads="1"/>
          </p:cNvSpPr>
          <p:nvPr>
            <p:ph type="dt" sz="half" idx="12"/>
          </p:nvPr>
        </p:nvSpPr>
        <p:spPr>
          <a:ln/>
        </p:spPr>
        <p:txBody>
          <a:bodyPr/>
          <a:lstStyle>
            <a:lvl1pPr>
              <a:defRPr/>
            </a:lvl1pPr>
          </a:lstStyle>
          <a:p>
            <a:pPr>
              <a:defRPr/>
            </a:pPr>
            <a:fld id="{CB949A89-4891-4EC5-A889-74D8D91FFD31}" type="datetimeFigureOut">
              <a:rPr lang="zh-CN" altLang="en-US"/>
              <a:pPr>
                <a:defRPr/>
              </a:pPr>
              <a:t>2022/11/29</a:t>
            </a:fld>
            <a:endParaRPr lang="en-US" altLang="zh-CN"/>
          </a:p>
        </p:txBody>
      </p:sp>
    </p:spTree>
    <p:extLst>
      <p:ext uri="{BB962C8B-B14F-4D97-AF65-F5344CB8AC3E}">
        <p14:creationId xmlns:p14="http://schemas.microsoft.com/office/powerpoint/2010/main" val="790242992"/>
      </p:ext>
    </p:extLst>
  </p:cSld>
  <p:clrMapOvr>
    <a:masterClrMapping/>
  </p:clrMapOvr>
  <p:transition>
    <p:push/>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3">
            <a:extLst>
              <a:ext uri="{FF2B5EF4-FFF2-40B4-BE49-F238E27FC236}">
                <a16:creationId xmlns:a16="http://schemas.microsoft.com/office/drawing/2014/main" id="{B1DB1837-53FF-470D-9E44-4620B0A053A2}"/>
              </a:ext>
            </a:extLst>
          </p:cNvPr>
          <p:cNvSpPr>
            <a:spLocks noGrp="1"/>
          </p:cNvSpPr>
          <p:nvPr>
            <p:ph type="dt" sz="half" idx="10"/>
          </p:nvPr>
        </p:nvSpPr>
        <p:spPr/>
        <p:txBody>
          <a:bodyPr/>
          <a:lstStyle>
            <a:lvl1pPr>
              <a:defRPr/>
            </a:lvl1pPr>
          </a:lstStyle>
          <a:p>
            <a:pPr>
              <a:defRPr/>
            </a:pPr>
            <a:endParaRPr lang="en-US" altLang="zh-CN"/>
          </a:p>
        </p:txBody>
      </p:sp>
      <p:sp>
        <p:nvSpPr>
          <p:cNvPr id="6" name="Footer Placeholder 4">
            <a:extLst>
              <a:ext uri="{FF2B5EF4-FFF2-40B4-BE49-F238E27FC236}">
                <a16:creationId xmlns:a16="http://schemas.microsoft.com/office/drawing/2014/main" id="{A247BC5E-FEF3-48EF-8123-C8E82A893318}"/>
              </a:ext>
            </a:extLst>
          </p:cNvPr>
          <p:cNvSpPr>
            <a:spLocks noGrp="1"/>
          </p:cNvSpPr>
          <p:nvPr>
            <p:ph type="ftr" sz="quarter" idx="11"/>
          </p:nvPr>
        </p:nvSpPr>
        <p:spPr/>
        <p:txBody>
          <a:bodyPr/>
          <a:lstStyle>
            <a:lvl1pPr>
              <a:defRPr/>
            </a:lvl1pPr>
          </a:lstStyle>
          <a:p>
            <a:pPr>
              <a:defRPr/>
            </a:pPr>
            <a:endParaRPr lang="en-US" altLang="zh-CN"/>
          </a:p>
        </p:txBody>
      </p:sp>
      <p:sp>
        <p:nvSpPr>
          <p:cNvPr id="7" name="Slide Number Placeholder 5">
            <a:extLst>
              <a:ext uri="{FF2B5EF4-FFF2-40B4-BE49-F238E27FC236}">
                <a16:creationId xmlns:a16="http://schemas.microsoft.com/office/drawing/2014/main" id="{A34D6331-033D-47A7-BFE6-E5FE9AD5673A}"/>
              </a:ext>
            </a:extLst>
          </p:cNvPr>
          <p:cNvSpPr>
            <a:spLocks noGrp="1"/>
          </p:cNvSpPr>
          <p:nvPr>
            <p:ph type="sldNum" sz="quarter" idx="12"/>
          </p:nvPr>
        </p:nvSpPr>
        <p:spPr/>
        <p:txBody>
          <a:bodyPr/>
          <a:lstStyle>
            <a:lvl1pPr>
              <a:defRPr/>
            </a:lvl1pPr>
          </a:lstStyle>
          <a:p>
            <a:pPr>
              <a:defRPr/>
            </a:pPr>
            <a:fld id="{42474BD8-5C1D-465F-8A2F-6FF09D71D452}" type="slidenum">
              <a:rPr lang="en-US" altLang="zh-CN"/>
              <a:pPr>
                <a:defRPr/>
              </a:pPr>
              <a:t>‹#›</a:t>
            </a:fld>
            <a:endParaRPr lang="en-US" altLang="zh-CN"/>
          </a:p>
        </p:txBody>
      </p:sp>
    </p:spTree>
    <p:extLst>
      <p:ext uri="{BB962C8B-B14F-4D97-AF65-F5344CB8AC3E}">
        <p14:creationId xmlns:p14="http://schemas.microsoft.com/office/powerpoint/2010/main" val="13598213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3">
            <a:extLst>
              <a:ext uri="{FF2B5EF4-FFF2-40B4-BE49-F238E27FC236}">
                <a16:creationId xmlns:a16="http://schemas.microsoft.com/office/drawing/2014/main" id="{8B4469D6-E416-4EBF-B5CC-5E01582E822C}"/>
              </a:ext>
            </a:extLst>
          </p:cNvPr>
          <p:cNvSpPr>
            <a:spLocks noGrp="1"/>
          </p:cNvSpPr>
          <p:nvPr>
            <p:ph type="dt" sz="half" idx="10"/>
          </p:nvPr>
        </p:nvSpPr>
        <p:spPr/>
        <p:txBody>
          <a:bodyPr/>
          <a:lstStyle>
            <a:lvl1pPr>
              <a:defRPr/>
            </a:lvl1pPr>
          </a:lstStyle>
          <a:p>
            <a:pPr>
              <a:defRPr/>
            </a:pPr>
            <a:endParaRPr lang="en-US" altLang="zh-CN"/>
          </a:p>
        </p:txBody>
      </p:sp>
      <p:sp>
        <p:nvSpPr>
          <p:cNvPr id="6" name="Footer Placeholder 4">
            <a:extLst>
              <a:ext uri="{FF2B5EF4-FFF2-40B4-BE49-F238E27FC236}">
                <a16:creationId xmlns:a16="http://schemas.microsoft.com/office/drawing/2014/main" id="{14D70294-A783-4433-ADDB-FA87A21EA49A}"/>
              </a:ext>
            </a:extLst>
          </p:cNvPr>
          <p:cNvSpPr>
            <a:spLocks noGrp="1"/>
          </p:cNvSpPr>
          <p:nvPr>
            <p:ph type="ftr" sz="quarter" idx="11"/>
          </p:nvPr>
        </p:nvSpPr>
        <p:spPr/>
        <p:txBody>
          <a:bodyPr/>
          <a:lstStyle>
            <a:lvl1pPr>
              <a:defRPr/>
            </a:lvl1pPr>
          </a:lstStyle>
          <a:p>
            <a:pPr>
              <a:defRPr/>
            </a:pPr>
            <a:endParaRPr lang="en-US" altLang="zh-CN"/>
          </a:p>
        </p:txBody>
      </p:sp>
      <p:sp>
        <p:nvSpPr>
          <p:cNvPr id="7" name="Slide Number Placeholder 5">
            <a:extLst>
              <a:ext uri="{FF2B5EF4-FFF2-40B4-BE49-F238E27FC236}">
                <a16:creationId xmlns:a16="http://schemas.microsoft.com/office/drawing/2014/main" id="{5F9E3457-25EF-48FB-BC21-050A4C6D7870}"/>
              </a:ext>
            </a:extLst>
          </p:cNvPr>
          <p:cNvSpPr>
            <a:spLocks noGrp="1"/>
          </p:cNvSpPr>
          <p:nvPr>
            <p:ph type="sldNum" sz="quarter" idx="12"/>
          </p:nvPr>
        </p:nvSpPr>
        <p:spPr/>
        <p:txBody>
          <a:bodyPr/>
          <a:lstStyle>
            <a:lvl1pPr>
              <a:defRPr/>
            </a:lvl1pPr>
          </a:lstStyle>
          <a:p>
            <a:pPr>
              <a:defRPr/>
            </a:pPr>
            <a:fld id="{7AA36B95-35BA-44CA-969F-0FAB33CB57D9}" type="slidenum">
              <a:rPr lang="en-US" altLang="zh-CN"/>
              <a:pPr>
                <a:defRPr/>
              </a:pPr>
              <a:t>‹#›</a:t>
            </a:fld>
            <a:endParaRPr lang="en-US" altLang="zh-CN"/>
          </a:p>
        </p:txBody>
      </p:sp>
    </p:spTree>
    <p:extLst>
      <p:ext uri="{BB962C8B-B14F-4D97-AF65-F5344CB8AC3E}">
        <p14:creationId xmlns:p14="http://schemas.microsoft.com/office/powerpoint/2010/main" val="9878339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a:extLst>
              <a:ext uri="{FF2B5EF4-FFF2-40B4-BE49-F238E27FC236}">
                <a16:creationId xmlns:a16="http://schemas.microsoft.com/office/drawing/2014/main" id="{61693F55-06C8-4CB1-B21F-8D869F2AC8F4}"/>
              </a:ext>
            </a:extLst>
          </p:cNvPr>
          <p:cNvSpPr>
            <a:spLocks noGrp="1"/>
          </p:cNvSpPr>
          <p:nvPr>
            <p:ph type="dt" sz="half" idx="10"/>
          </p:nvPr>
        </p:nvSpPr>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id="{7D9F017B-9880-41B2-AC85-7780367F48D8}"/>
              </a:ext>
            </a:extLst>
          </p:cNvPr>
          <p:cNvSpPr>
            <a:spLocks noGrp="1"/>
          </p:cNvSpPr>
          <p:nvPr>
            <p:ph type="ftr" sz="quarter" idx="11"/>
          </p:nvPr>
        </p:nvSpPr>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6A61075D-E96E-4244-8774-99DDB99309AC}"/>
              </a:ext>
            </a:extLst>
          </p:cNvPr>
          <p:cNvSpPr>
            <a:spLocks noGrp="1"/>
          </p:cNvSpPr>
          <p:nvPr>
            <p:ph type="sldNum" sz="quarter" idx="12"/>
          </p:nvPr>
        </p:nvSpPr>
        <p:spPr/>
        <p:txBody>
          <a:bodyPr/>
          <a:lstStyle>
            <a:lvl1pPr>
              <a:defRPr/>
            </a:lvl1pPr>
          </a:lstStyle>
          <a:p>
            <a:pPr>
              <a:defRPr/>
            </a:pPr>
            <a:fld id="{8EFD584D-1A3B-4D61-ABE4-F1F464601A2F}" type="slidenum">
              <a:rPr lang="en-US" altLang="zh-CN"/>
              <a:pPr>
                <a:defRPr/>
              </a:pPr>
              <a:t>‹#›</a:t>
            </a:fld>
            <a:endParaRPr lang="en-US" altLang="zh-CN"/>
          </a:p>
        </p:txBody>
      </p:sp>
    </p:spTree>
    <p:extLst>
      <p:ext uri="{BB962C8B-B14F-4D97-AF65-F5344CB8AC3E}">
        <p14:creationId xmlns:p14="http://schemas.microsoft.com/office/powerpoint/2010/main" val="41265818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a:extLst>
              <a:ext uri="{FF2B5EF4-FFF2-40B4-BE49-F238E27FC236}">
                <a16:creationId xmlns:a16="http://schemas.microsoft.com/office/drawing/2014/main" id="{90BA810A-DD5A-423C-8B91-91272E56AAD2}"/>
              </a:ext>
            </a:extLst>
          </p:cNvPr>
          <p:cNvSpPr>
            <a:spLocks noGrp="1"/>
          </p:cNvSpPr>
          <p:nvPr>
            <p:ph type="dt" sz="half" idx="10"/>
          </p:nvPr>
        </p:nvSpPr>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id="{07B62FBF-492A-45FC-AF10-99C12FC2C815}"/>
              </a:ext>
            </a:extLst>
          </p:cNvPr>
          <p:cNvSpPr>
            <a:spLocks noGrp="1"/>
          </p:cNvSpPr>
          <p:nvPr>
            <p:ph type="ftr" sz="quarter" idx="11"/>
          </p:nvPr>
        </p:nvSpPr>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BAA692F3-C896-405D-BB28-9B3B515B2077}"/>
              </a:ext>
            </a:extLst>
          </p:cNvPr>
          <p:cNvSpPr>
            <a:spLocks noGrp="1"/>
          </p:cNvSpPr>
          <p:nvPr>
            <p:ph type="sldNum" sz="quarter" idx="12"/>
          </p:nvPr>
        </p:nvSpPr>
        <p:spPr/>
        <p:txBody>
          <a:bodyPr/>
          <a:lstStyle>
            <a:lvl1pPr>
              <a:defRPr/>
            </a:lvl1pPr>
          </a:lstStyle>
          <a:p>
            <a:pPr>
              <a:defRPr/>
            </a:pPr>
            <a:fld id="{6A85BB82-C753-4486-9297-86CA5760AC52}" type="slidenum">
              <a:rPr lang="en-US" altLang="zh-CN"/>
              <a:pPr>
                <a:defRPr/>
              </a:pPr>
              <a:t>‹#›</a:t>
            </a:fld>
            <a:endParaRPr lang="en-US" altLang="zh-CN"/>
          </a:p>
        </p:txBody>
      </p:sp>
    </p:spTree>
    <p:extLst>
      <p:ext uri="{BB962C8B-B14F-4D97-AF65-F5344CB8AC3E}">
        <p14:creationId xmlns:p14="http://schemas.microsoft.com/office/powerpoint/2010/main" val="1852687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2">
            <a:extLst>
              <a:ext uri="{FF2B5EF4-FFF2-40B4-BE49-F238E27FC236}">
                <a16:creationId xmlns:a16="http://schemas.microsoft.com/office/drawing/2014/main" id="{DEA2D267-CFE4-034D-B478-F8362F6F2904}"/>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a:extLst>
              <a:ext uri="{FF2B5EF4-FFF2-40B4-BE49-F238E27FC236}">
                <a16:creationId xmlns:a16="http://schemas.microsoft.com/office/drawing/2014/main" id="{B29BA5B2-AE7B-A247-9790-97226F4D1722}"/>
              </a:ext>
            </a:extLst>
          </p:cNvPr>
          <p:cNvSpPr>
            <a:spLocks noGrp="1" noChangeArrowheads="1"/>
          </p:cNvSpPr>
          <p:nvPr>
            <p:ph type="sldNum" sz="quarter" idx="11"/>
          </p:nvPr>
        </p:nvSpPr>
        <p:spPr>
          <a:ln/>
        </p:spPr>
        <p:txBody>
          <a:bodyPr/>
          <a:lstStyle>
            <a:lvl1pPr>
              <a:defRPr/>
            </a:lvl1pPr>
          </a:lstStyle>
          <a:p>
            <a:pPr>
              <a:defRPr/>
            </a:pPr>
            <a:fld id="{7FB9D90E-4B3C-4556-9F64-932656CC56AB}" type="slidenum">
              <a:rPr lang="zh-CN" altLang="en-US"/>
              <a:pPr>
                <a:defRPr/>
              </a:pPr>
              <a:t>‹#›</a:t>
            </a:fld>
            <a:endParaRPr lang="en-US" altLang="zh-CN"/>
          </a:p>
        </p:txBody>
      </p:sp>
      <p:sp>
        <p:nvSpPr>
          <p:cNvPr id="6" name="Rectangle 16">
            <a:extLst>
              <a:ext uri="{FF2B5EF4-FFF2-40B4-BE49-F238E27FC236}">
                <a16:creationId xmlns:a16="http://schemas.microsoft.com/office/drawing/2014/main" id="{325653F4-7BB3-2543-9A3F-1F5AD5555EF2}"/>
              </a:ext>
            </a:extLst>
          </p:cNvPr>
          <p:cNvSpPr>
            <a:spLocks noGrp="1" noChangeArrowheads="1"/>
          </p:cNvSpPr>
          <p:nvPr>
            <p:ph type="dt" sz="half" idx="12"/>
          </p:nvPr>
        </p:nvSpPr>
        <p:spPr>
          <a:ln/>
        </p:spPr>
        <p:txBody>
          <a:bodyPr/>
          <a:lstStyle>
            <a:lvl1pPr>
              <a:defRPr/>
            </a:lvl1pPr>
          </a:lstStyle>
          <a:p>
            <a:pPr>
              <a:defRPr/>
            </a:pPr>
            <a:fld id="{EDCCFEB6-F884-40D2-8643-687CFBBDF79B}" type="datetimeFigureOut">
              <a:rPr lang="zh-CN" altLang="en-US"/>
              <a:pPr>
                <a:defRPr/>
              </a:pPr>
              <a:t>2022/11/29</a:t>
            </a:fld>
            <a:endParaRPr lang="en-US" altLang="zh-CN"/>
          </a:p>
        </p:txBody>
      </p:sp>
    </p:spTree>
    <p:extLst>
      <p:ext uri="{BB962C8B-B14F-4D97-AF65-F5344CB8AC3E}">
        <p14:creationId xmlns:p14="http://schemas.microsoft.com/office/powerpoint/2010/main" val="3381325165"/>
      </p:ext>
    </p:extLst>
  </p:cSld>
  <p:clrMapOvr>
    <a:masterClrMapping/>
  </p:clrMapOvr>
  <p:transition>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81200"/>
            <a:ext cx="40386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40386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a:extLst>
              <a:ext uri="{FF2B5EF4-FFF2-40B4-BE49-F238E27FC236}">
                <a16:creationId xmlns:a16="http://schemas.microsoft.com/office/drawing/2014/main" id="{DEA2D267-CFE4-034D-B478-F8362F6F2904}"/>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a:extLst>
              <a:ext uri="{FF2B5EF4-FFF2-40B4-BE49-F238E27FC236}">
                <a16:creationId xmlns:a16="http://schemas.microsoft.com/office/drawing/2014/main" id="{B29BA5B2-AE7B-A247-9790-97226F4D1722}"/>
              </a:ext>
            </a:extLst>
          </p:cNvPr>
          <p:cNvSpPr>
            <a:spLocks noGrp="1" noChangeArrowheads="1"/>
          </p:cNvSpPr>
          <p:nvPr>
            <p:ph type="sldNum" sz="quarter" idx="11"/>
          </p:nvPr>
        </p:nvSpPr>
        <p:spPr>
          <a:ln/>
        </p:spPr>
        <p:txBody>
          <a:bodyPr/>
          <a:lstStyle>
            <a:lvl1pPr>
              <a:defRPr/>
            </a:lvl1pPr>
          </a:lstStyle>
          <a:p>
            <a:pPr>
              <a:defRPr/>
            </a:pPr>
            <a:fld id="{70545A13-E199-4515-8BC4-3710B18B5BE3}" type="slidenum">
              <a:rPr lang="zh-CN" altLang="en-US"/>
              <a:pPr>
                <a:defRPr/>
              </a:pPr>
              <a:t>‹#›</a:t>
            </a:fld>
            <a:endParaRPr lang="en-US" altLang="zh-CN"/>
          </a:p>
        </p:txBody>
      </p:sp>
      <p:sp>
        <p:nvSpPr>
          <p:cNvPr id="7" name="Rectangle 16">
            <a:extLst>
              <a:ext uri="{FF2B5EF4-FFF2-40B4-BE49-F238E27FC236}">
                <a16:creationId xmlns:a16="http://schemas.microsoft.com/office/drawing/2014/main" id="{325653F4-7BB3-2543-9A3F-1F5AD5555EF2}"/>
              </a:ext>
            </a:extLst>
          </p:cNvPr>
          <p:cNvSpPr>
            <a:spLocks noGrp="1" noChangeArrowheads="1"/>
          </p:cNvSpPr>
          <p:nvPr>
            <p:ph type="dt" sz="half" idx="12"/>
          </p:nvPr>
        </p:nvSpPr>
        <p:spPr>
          <a:ln/>
        </p:spPr>
        <p:txBody>
          <a:bodyPr/>
          <a:lstStyle>
            <a:lvl1pPr>
              <a:defRPr/>
            </a:lvl1pPr>
          </a:lstStyle>
          <a:p>
            <a:pPr>
              <a:defRPr/>
            </a:pPr>
            <a:fld id="{9C4F9D8E-3619-43F6-8836-12DCEEB05D20}" type="datetimeFigureOut">
              <a:rPr lang="zh-CN" altLang="en-US"/>
              <a:pPr>
                <a:defRPr/>
              </a:pPr>
              <a:t>2022/11/29</a:t>
            </a:fld>
            <a:endParaRPr lang="en-US" altLang="zh-CN"/>
          </a:p>
        </p:txBody>
      </p:sp>
    </p:spTree>
    <p:extLst>
      <p:ext uri="{BB962C8B-B14F-4D97-AF65-F5344CB8AC3E}">
        <p14:creationId xmlns:p14="http://schemas.microsoft.com/office/powerpoint/2010/main" val="2037717673"/>
      </p:ext>
    </p:extLst>
  </p:cSld>
  <p:clrMapOvr>
    <a:masterClrMapping/>
  </p:clrMapOvr>
  <p:transition>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
            <a:extLst>
              <a:ext uri="{FF2B5EF4-FFF2-40B4-BE49-F238E27FC236}">
                <a16:creationId xmlns:a16="http://schemas.microsoft.com/office/drawing/2014/main" id="{DEA2D267-CFE4-034D-B478-F8362F6F2904}"/>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8" name="Rectangle 3">
            <a:extLst>
              <a:ext uri="{FF2B5EF4-FFF2-40B4-BE49-F238E27FC236}">
                <a16:creationId xmlns:a16="http://schemas.microsoft.com/office/drawing/2014/main" id="{B29BA5B2-AE7B-A247-9790-97226F4D1722}"/>
              </a:ext>
            </a:extLst>
          </p:cNvPr>
          <p:cNvSpPr>
            <a:spLocks noGrp="1" noChangeArrowheads="1"/>
          </p:cNvSpPr>
          <p:nvPr>
            <p:ph type="sldNum" sz="quarter" idx="11"/>
          </p:nvPr>
        </p:nvSpPr>
        <p:spPr>
          <a:ln/>
        </p:spPr>
        <p:txBody>
          <a:bodyPr/>
          <a:lstStyle>
            <a:lvl1pPr>
              <a:defRPr/>
            </a:lvl1pPr>
          </a:lstStyle>
          <a:p>
            <a:pPr>
              <a:defRPr/>
            </a:pPr>
            <a:fld id="{224F6DFC-4935-4F7E-95A0-C55B95E78285}" type="slidenum">
              <a:rPr lang="zh-CN" altLang="en-US"/>
              <a:pPr>
                <a:defRPr/>
              </a:pPr>
              <a:t>‹#›</a:t>
            </a:fld>
            <a:endParaRPr lang="en-US" altLang="zh-CN"/>
          </a:p>
        </p:txBody>
      </p:sp>
      <p:sp>
        <p:nvSpPr>
          <p:cNvPr id="9" name="Rectangle 16">
            <a:extLst>
              <a:ext uri="{FF2B5EF4-FFF2-40B4-BE49-F238E27FC236}">
                <a16:creationId xmlns:a16="http://schemas.microsoft.com/office/drawing/2014/main" id="{325653F4-7BB3-2543-9A3F-1F5AD5555EF2}"/>
              </a:ext>
            </a:extLst>
          </p:cNvPr>
          <p:cNvSpPr>
            <a:spLocks noGrp="1" noChangeArrowheads="1"/>
          </p:cNvSpPr>
          <p:nvPr>
            <p:ph type="dt" sz="half" idx="12"/>
          </p:nvPr>
        </p:nvSpPr>
        <p:spPr>
          <a:ln/>
        </p:spPr>
        <p:txBody>
          <a:bodyPr/>
          <a:lstStyle>
            <a:lvl1pPr>
              <a:defRPr/>
            </a:lvl1pPr>
          </a:lstStyle>
          <a:p>
            <a:pPr>
              <a:defRPr/>
            </a:pPr>
            <a:fld id="{E39B7E59-4966-4DDF-A32E-DFF85A1B54DF}" type="datetimeFigureOut">
              <a:rPr lang="zh-CN" altLang="en-US"/>
              <a:pPr>
                <a:defRPr/>
              </a:pPr>
              <a:t>2022/11/29</a:t>
            </a:fld>
            <a:endParaRPr lang="en-US" altLang="zh-CN"/>
          </a:p>
        </p:txBody>
      </p:sp>
    </p:spTree>
    <p:extLst>
      <p:ext uri="{BB962C8B-B14F-4D97-AF65-F5344CB8AC3E}">
        <p14:creationId xmlns:p14="http://schemas.microsoft.com/office/powerpoint/2010/main" val="4111222428"/>
      </p:ext>
    </p:extLst>
  </p:cSld>
  <p:clrMapOvr>
    <a:masterClrMapping/>
  </p:clrMapOvr>
  <p:transition>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
            <a:extLst>
              <a:ext uri="{FF2B5EF4-FFF2-40B4-BE49-F238E27FC236}">
                <a16:creationId xmlns:a16="http://schemas.microsoft.com/office/drawing/2014/main" id="{DEA2D267-CFE4-034D-B478-F8362F6F2904}"/>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3">
            <a:extLst>
              <a:ext uri="{FF2B5EF4-FFF2-40B4-BE49-F238E27FC236}">
                <a16:creationId xmlns:a16="http://schemas.microsoft.com/office/drawing/2014/main" id="{B29BA5B2-AE7B-A247-9790-97226F4D1722}"/>
              </a:ext>
            </a:extLst>
          </p:cNvPr>
          <p:cNvSpPr>
            <a:spLocks noGrp="1" noChangeArrowheads="1"/>
          </p:cNvSpPr>
          <p:nvPr>
            <p:ph type="sldNum" sz="quarter" idx="11"/>
          </p:nvPr>
        </p:nvSpPr>
        <p:spPr>
          <a:ln/>
        </p:spPr>
        <p:txBody>
          <a:bodyPr/>
          <a:lstStyle>
            <a:lvl1pPr>
              <a:defRPr/>
            </a:lvl1pPr>
          </a:lstStyle>
          <a:p>
            <a:pPr>
              <a:defRPr/>
            </a:pPr>
            <a:fld id="{E118E288-8FD2-497B-B249-8372F027C7E7}" type="slidenum">
              <a:rPr lang="zh-CN" altLang="en-US"/>
              <a:pPr>
                <a:defRPr/>
              </a:pPr>
              <a:t>‹#›</a:t>
            </a:fld>
            <a:endParaRPr lang="en-US" altLang="zh-CN"/>
          </a:p>
        </p:txBody>
      </p:sp>
      <p:sp>
        <p:nvSpPr>
          <p:cNvPr id="5" name="Rectangle 16">
            <a:extLst>
              <a:ext uri="{FF2B5EF4-FFF2-40B4-BE49-F238E27FC236}">
                <a16:creationId xmlns:a16="http://schemas.microsoft.com/office/drawing/2014/main" id="{325653F4-7BB3-2543-9A3F-1F5AD5555EF2}"/>
              </a:ext>
            </a:extLst>
          </p:cNvPr>
          <p:cNvSpPr>
            <a:spLocks noGrp="1" noChangeArrowheads="1"/>
          </p:cNvSpPr>
          <p:nvPr>
            <p:ph type="dt" sz="half" idx="12"/>
          </p:nvPr>
        </p:nvSpPr>
        <p:spPr>
          <a:ln/>
        </p:spPr>
        <p:txBody>
          <a:bodyPr/>
          <a:lstStyle>
            <a:lvl1pPr>
              <a:defRPr/>
            </a:lvl1pPr>
          </a:lstStyle>
          <a:p>
            <a:pPr>
              <a:defRPr/>
            </a:pPr>
            <a:fld id="{F51F72AC-6DC4-4AFB-8345-780CCAD7787D}" type="datetimeFigureOut">
              <a:rPr lang="zh-CN" altLang="en-US"/>
              <a:pPr>
                <a:defRPr/>
              </a:pPr>
              <a:t>2022/11/29</a:t>
            </a:fld>
            <a:endParaRPr lang="en-US" altLang="zh-CN"/>
          </a:p>
        </p:txBody>
      </p:sp>
    </p:spTree>
    <p:extLst>
      <p:ext uri="{BB962C8B-B14F-4D97-AF65-F5344CB8AC3E}">
        <p14:creationId xmlns:p14="http://schemas.microsoft.com/office/powerpoint/2010/main" val="1378664894"/>
      </p:ext>
    </p:extLst>
  </p:cSld>
  <p:clrMapOvr>
    <a:masterClrMapping/>
  </p:clrMapOvr>
  <p:transition>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EA2D267-CFE4-034D-B478-F8362F6F2904}"/>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3">
            <a:extLst>
              <a:ext uri="{FF2B5EF4-FFF2-40B4-BE49-F238E27FC236}">
                <a16:creationId xmlns:a16="http://schemas.microsoft.com/office/drawing/2014/main" id="{B29BA5B2-AE7B-A247-9790-97226F4D1722}"/>
              </a:ext>
            </a:extLst>
          </p:cNvPr>
          <p:cNvSpPr>
            <a:spLocks noGrp="1" noChangeArrowheads="1"/>
          </p:cNvSpPr>
          <p:nvPr>
            <p:ph type="sldNum" sz="quarter" idx="11"/>
          </p:nvPr>
        </p:nvSpPr>
        <p:spPr>
          <a:ln/>
        </p:spPr>
        <p:txBody>
          <a:bodyPr/>
          <a:lstStyle>
            <a:lvl1pPr>
              <a:defRPr/>
            </a:lvl1pPr>
          </a:lstStyle>
          <a:p>
            <a:pPr>
              <a:defRPr/>
            </a:pPr>
            <a:fld id="{62D96942-A37B-49E8-92D3-D782E121664D}" type="slidenum">
              <a:rPr lang="zh-CN" altLang="en-US"/>
              <a:pPr>
                <a:defRPr/>
              </a:pPr>
              <a:t>‹#›</a:t>
            </a:fld>
            <a:endParaRPr lang="en-US" altLang="zh-CN"/>
          </a:p>
        </p:txBody>
      </p:sp>
      <p:sp>
        <p:nvSpPr>
          <p:cNvPr id="4" name="Rectangle 16">
            <a:extLst>
              <a:ext uri="{FF2B5EF4-FFF2-40B4-BE49-F238E27FC236}">
                <a16:creationId xmlns:a16="http://schemas.microsoft.com/office/drawing/2014/main" id="{325653F4-7BB3-2543-9A3F-1F5AD5555EF2}"/>
              </a:ext>
            </a:extLst>
          </p:cNvPr>
          <p:cNvSpPr>
            <a:spLocks noGrp="1" noChangeArrowheads="1"/>
          </p:cNvSpPr>
          <p:nvPr>
            <p:ph type="dt" sz="half" idx="12"/>
          </p:nvPr>
        </p:nvSpPr>
        <p:spPr>
          <a:ln/>
        </p:spPr>
        <p:txBody>
          <a:bodyPr/>
          <a:lstStyle>
            <a:lvl1pPr>
              <a:defRPr/>
            </a:lvl1pPr>
          </a:lstStyle>
          <a:p>
            <a:pPr>
              <a:defRPr/>
            </a:pPr>
            <a:fld id="{9DBF55C1-5434-49D2-92B3-6273A2F1D503}" type="datetimeFigureOut">
              <a:rPr lang="zh-CN" altLang="en-US"/>
              <a:pPr>
                <a:defRPr/>
              </a:pPr>
              <a:t>2022/11/29</a:t>
            </a:fld>
            <a:endParaRPr lang="en-US" altLang="zh-CN"/>
          </a:p>
        </p:txBody>
      </p:sp>
    </p:spTree>
    <p:extLst>
      <p:ext uri="{BB962C8B-B14F-4D97-AF65-F5344CB8AC3E}">
        <p14:creationId xmlns:p14="http://schemas.microsoft.com/office/powerpoint/2010/main" val="1691943604"/>
      </p:ext>
    </p:extLst>
  </p:cSld>
  <p:clrMapOvr>
    <a:masterClrMapping/>
  </p:clrMapOvr>
  <p:transition>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2">
            <a:extLst>
              <a:ext uri="{FF2B5EF4-FFF2-40B4-BE49-F238E27FC236}">
                <a16:creationId xmlns:a16="http://schemas.microsoft.com/office/drawing/2014/main" id="{DEA2D267-CFE4-034D-B478-F8362F6F2904}"/>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a:extLst>
              <a:ext uri="{FF2B5EF4-FFF2-40B4-BE49-F238E27FC236}">
                <a16:creationId xmlns:a16="http://schemas.microsoft.com/office/drawing/2014/main" id="{B29BA5B2-AE7B-A247-9790-97226F4D1722}"/>
              </a:ext>
            </a:extLst>
          </p:cNvPr>
          <p:cNvSpPr>
            <a:spLocks noGrp="1" noChangeArrowheads="1"/>
          </p:cNvSpPr>
          <p:nvPr>
            <p:ph type="sldNum" sz="quarter" idx="11"/>
          </p:nvPr>
        </p:nvSpPr>
        <p:spPr>
          <a:ln/>
        </p:spPr>
        <p:txBody>
          <a:bodyPr/>
          <a:lstStyle>
            <a:lvl1pPr>
              <a:defRPr/>
            </a:lvl1pPr>
          </a:lstStyle>
          <a:p>
            <a:pPr>
              <a:defRPr/>
            </a:pPr>
            <a:fld id="{B0949F18-8CD9-47FF-904D-4DE2BC6D0D44}" type="slidenum">
              <a:rPr lang="zh-CN" altLang="en-US"/>
              <a:pPr>
                <a:defRPr/>
              </a:pPr>
              <a:t>‹#›</a:t>
            </a:fld>
            <a:endParaRPr lang="en-US" altLang="zh-CN"/>
          </a:p>
        </p:txBody>
      </p:sp>
      <p:sp>
        <p:nvSpPr>
          <p:cNvPr id="7" name="Rectangle 16">
            <a:extLst>
              <a:ext uri="{FF2B5EF4-FFF2-40B4-BE49-F238E27FC236}">
                <a16:creationId xmlns:a16="http://schemas.microsoft.com/office/drawing/2014/main" id="{325653F4-7BB3-2543-9A3F-1F5AD5555EF2}"/>
              </a:ext>
            </a:extLst>
          </p:cNvPr>
          <p:cNvSpPr>
            <a:spLocks noGrp="1" noChangeArrowheads="1"/>
          </p:cNvSpPr>
          <p:nvPr>
            <p:ph type="dt" sz="half" idx="12"/>
          </p:nvPr>
        </p:nvSpPr>
        <p:spPr>
          <a:ln/>
        </p:spPr>
        <p:txBody>
          <a:bodyPr/>
          <a:lstStyle>
            <a:lvl1pPr>
              <a:defRPr/>
            </a:lvl1pPr>
          </a:lstStyle>
          <a:p>
            <a:pPr>
              <a:defRPr/>
            </a:pPr>
            <a:fld id="{5480985A-B451-4C3A-B77F-786E130873BE}" type="datetimeFigureOut">
              <a:rPr lang="zh-CN" altLang="en-US"/>
              <a:pPr>
                <a:defRPr/>
              </a:pPr>
              <a:t>2022/11/29</a:t>
            </a:fld>
            <a:endParaRPr lang="en-US" altLang="zh-CN"/>
          </a:p>
        </p:txBody>
      </p:sp>
    </p:spTree>
    <p:extLst>
      <p:ext uri="{BB962C8B-B14F-4D97-AF65-F5344CB8AC3E}">
        <p14:creationId xmlns:p14="http://schemas.microsoft.com/office/powerpoint/2010/main" val="1288744186"/>
      </p:ext>
    </p:extLst>
  </p:cSld>
  <p:clrMapOvr>
    <a:masterClrMapping/>
  </p:clrMapOvr>
  <p:transition>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2">
            <a:extLst>
              <a:ext uri="{FF2B5EF4-FFF2-40B4-BE49-F238E27FC236}">
                <a16:creationId xmlns:a16="http://schemas.microsoft.com/office/drawing/2014/main" id="{DEA2D267-CFE4-034D-B478-F8362F6F2904}"/>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a:extLst>
              <a:ext uri="{FF2B5EF4-FFF2-40B4-BE49-F238E27FC236}">
                <a16:creationId xmlns:a16="http://schemas.microsoft.com/office/drawing/2014/main" id="{B29BA5B2-AE7B-A247-9790-97226F4D1722}"/>
              </a:ext>
            </a:extLst>
          </p:cNvPr>
          <p:cNvSpPr>
            <a:spLocks noGrp="1" noChangeArrowheads="1"/>
          </p:cNvSpPr>
          <p:nvPr>
            <p:ph type="sldNum" sz="quarter" idx="11"/>
          </p:nvPr>
        </p:nvSpPr>
        <p:spPr>
          <a:ln/>
        </p:spPr>
        <p:txBody>
          <a:bodyPr/>
          <a:lstStyle>
            <a:lvl1pPr>
              <a:defRPr/>
            </a:lvl1pPr>
          </a:lstStyle>
          <a:p>
            <a:pPr>
              <a:defRPr/>
            </a:pPr>
            <a:fld id="{AC26D2E3-04BB-4DC2-9D79-E2E4547EE2A2}" type="slidenum">
              <a:rPr lang="zh-CN" altLang="en-US"/>
              <a:pPr>
                <a:defRPr/>
              </a:pPr>
              <a:t>‹#›</a:t>
            </a:fld>
            <a:endParaRPr lang="en-US" altLang="zh-CN"/>
          </a:p>
        </p:txBody>
      </p:sp>
      <p:sp>
        <p:nvSpPr>
          <p:cNvPr id="7" name="Rectangle 16">
            <a:extLst>
              <a:ext uri="{FF2B5EF4-FFF2-40B4-BE49-F238E27FC236}">
                <a16:creationId xmlns:a16="http://schemas.microsoft.com/office/drawing/2014/main" id="{325653F4-7BB3-2543-9A3F-1F5AD5555EF2}"/>
              </a:ext>
            </a:extLst>
          </p:cNvPr>
          <p:cNvSpPr>
            <a:spLocks noGrp="1" noChangeArrowheads="1"/>
          </p:cNvSpPr>
          <p:nvPr>
            <p:ph type="dt" sz="half" idx="12"/>
          </p:nvPr>
        </p:nvSpPr>
        <p:spPr>
          <a:ln/>
        </p:spPr>
        <p:txBody>
          <a:bodyPr/>
          <a:lstStyle>
            <a:lvl1pPr>
              <a:defRPr/>
            </a:lvl1pPr>
          </a:lstStyle>
          <a:p>
            <a:pPr>
              <a:defRPr/>
            </a:pPr>
            <a:fld id="{36DCC656-0EBF-44E1-9424-7CCA74963B2B}" type="datetimeFigureOut">
              <a:rPr lang="zh-CN" altLang="en-US"/>
              <a:pPr>
                <a:defRPr/>
              </a:pPr>
              <a:t>2022/11/29</a:t>
            </a:fld>
            <a:endParaRPr lang="en-US" altLang="zh-CN"/>
          </a:p>
        </p:txBody>
      </p:sp>
    </p:spTree>
    <p:extLst>
      <p:ext uri="{BB962C8B-B14F-4D97-AF65-F5344CB8AC3E}">
        <p14:creationId xmlns:p14="http://schemas.microsoft.com/office/powerpoint/2010/main" val="157444039"/>
      </p:ext>
    </p:extLst>
  </p:cSld>
  <p:clrMapOvr>
    <a:masterClrMapping/>
  </p:clrMapOvr>
  <p:transition>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DEA2D267-CFE4-034D-B478-F8362F6F2904}"/>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atin typeface="Arial" panose="020B0604020202020204" pitchFamily="34" charset="0"/>
                <a:ea typeface="宋体" panose="02010600030101010101" pitchFamily="2" charset="-122"/>
              </a:defRPr>
            </a:lvl1pPr>
          </a:lstStyle>
          <a:p>
            <a:pPr>
              <a:defRPr/>
            </a:pPr>
            <a:endParaRPr lang="en-US" altLang="zh-CN"/>
          </a:p>
        </p:txBody>
      </p:sp>
      <p:sp>
        <p:nvSpPr>
          <p:cNvPr id="128003" name="Rectangle 3">
            <a:extLst>
              <a:ext uri="{FF2B5EF4-FFF2-40B4-BE49-F238E27FC236}">
                <a16:creationId xmlns:a16="http://schemas.microsoft.com/office/drawing/2014/main" id="{B29BA5B2-AE7B-A247-9790-97226F4D1722}"/>
              </a:ext>
            </a:extLst>
          </p:cNvPr>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ea typeface="宋体" panose="02010600030101010101" pitchFamily="2" charset="-122"/>
              </a:defRPr>
            </a:lvl1pPr>
          </a:lstStyle>
          <a:p>
            <a:pPr>
              <a:defRPr/>
            </a:pPr>
            <a:fld id="{EA30DBB2-C566-49C2-926D-9937A81D4397}" type="slidenum">
              <a:rPr lang="zh-CN" altLang="en-US"/>
              <a:pPr>
                <a:defRPr/>
              </a:pPr>
              <a:t>‹#›</a:t>
            </a:fld>
            <a:endParaRPr lang="en-US" altLang="zh-CN"/>
          </a:p>
        </p:txBody>
      </p:sp>
      <p:grpSp>
        <p:nvGrpSpPr>
          <p:cNvPr id="1028" name="Group 4"/>
          <p:cNvGrpSpPr>
            <a:grpSpLocks/>
          </p:cNvGrpSpPr>
          <p:nvPr/>
        </p:nvGrpSpPr>
        <p:grpSpPr bwMode="auto">
          <a:xfrm>
            <a:off x="0" y="0"/>
            <a:ext cx="9144000" cy="546100"/>
            <a:chOff x="0" y="0"/>
            <a:chExt cx="5760" cy="344"/>
          </a:xfrm>
        </p:grpSpPr>
        <p:sp>
          <p:nvSpPr>
            <p:cNvPr id="2" name="Rectangle 5">
              <a:extLst>
                <a:ext uri="{FF2B5EF4-FFF2-40B4-BE49-F238E27FC236}">
                  <a16:creationId xmlns:a16="http://schemas.microsoft.com/office/drawing/2014/main" id="{7F0023E1-F6D6-E841-A0EB-54DEBC71F80F}"/>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1033" name="Rectangle 6">
              <a:extLst>
                <a:ext uri="{FF2B5EF4-FFF2-40B4-BE49-F238E27FC236}">
                  <a16:creationId xmlns:a16="http://schemas.microsoft.com/office/drawing/2014/main" id="{DDE464D3-E933-7B41-83FE-EB175B863AA2}"/>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34" name="Rectangle 7">
              <a:extLst>
                <a:ext uri="{FF2B5EF4-FFF2-40B4-BE49-F238E27FC236}">
                  <a16:creationId xmlns:a16="http://schemas.microsoft.com/office/drawing/2014/main" id="{D39CF3A2-CA6C-A64E-98EC-113CB26C89EE}"/>
                </a:ext>
              </a:extLst>
            </p:cNvPr>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solidFill>
                  <a:schemeClr val="hlink"/>
                </a:solidFill>
              </a:endParaRPr>
            </a:p>
          </p:txBody>
        </p:sp>
        <p:sp>
          <p:nvSpPr>
            <p:cNvPr id="1035" name="Rectangle 8">
              <a:extLst>
                <a:ext uri="{FF2B5EF4-FFF2-40B4-BE49-F238E27FC236}">
                  <a16:creationId xmlns:a16="http://schemas.microsoft.com/office/drawing/2014/main" id="{D9F4358F-271D-1E4A-AB29-8D5BC95BD14E}"/>
                </a:ext>
              </a:extLst>
            </p:cNvPr>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solidFill>
                  <a:schemeClr val="hlink"/>
                </a:solidFill>
              </a:endParaRPr>
            </a:p>
          </p:txBody>
        </p:sp>
        <p:sp>
          <p:nvSpPr>
            <p:cNvPr id="1036" name="Rectangle 9">
              <a:extLst>
                <a:ext uri="{FF2B5EF4-FFF2-40B4-BE49-F238E27FC236}">
                  <a16:creationId xmlns:a16="http://schemas.microsoft.com/office/drawing/2014/main" id="{31AE61B9-6B61-FB4E-9825-108B054C549F}"/>
                </a:ext>
              </a:extLst>
            </p:cNvPr>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solidFill>
                  <a:schemeClr val="accent2"/>
                </a:solidFill>
              </a:endParaRPr>
            </a:p>
          </p:txBody>
        </p:sp>
        <p:sp>
          <p:nvSpPr>
            <p:cNvPr id="1037" name="Rectangle 10">
              <a:extLst>
                <a:ext uri="{FF2B5EF4-FFF2-40B4-BE49-F238E27FC236}">
                  <a16:creationId xmlns:a16="http://schemas.microsoft.com/office/drawing/2014/main" id="{902C5307-ADC3-0345-8EB2-42B0092F9CE4}"/>
                </a:ext>
              </a:extLst>
            </p:cNvPr>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solidFill>
                  <a:schemeClr val="hlink"/>
                </a:solidFill>
              </a:endParaRPr>
            </a:p>
          </p:txBody>
        </p:sp>
        <p:sp>
          <p:nvSpPr>
            <p:cNvPr id="1038" name="Rectangle 11">
              <a:extLst>
                <a:ext uri="{FF2B5EF4-FFF2-40B4-BE49-F238E27FC236}">
                  <a16:creationId xmlns:a16="http://schemas.microsoft.com/office/drawing/2014/main" id="{DAEC8D3D-DE7C-C84E-BDB0-DF756D99B752}"/>
                </a:ext>
              </a:extLst>
            </p:cNvPr>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39" name="Rectangle 12">
              <a:extLst>
                <a:ext uri="{FF2B5EF4-FFF2-40B4-BE49-F238E27FC236}">
                  <a16:creationId xmlns:a16="http://schemas.microsoft.com/office/drawing/2014/main" id="{DCCEF60E-AD77-9641-BA9E-3E599994D7B1}"/>
                </a:ext>
              </a:extLst>
            </p:cNvPr>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solidFill>
                  <a:schemeClr val="accent2"/>
                </a:solidFill>
              </a:endParaRPr>
            </a:p>
          </p:txBody>
        </p:sp>
        <p:sp>
          <p:nvSpPr>
            <p:cNvPr id="1040" name="Rectangle 13">
              <a:extLst>
                <a:ext uri="{FF2B5EF4-FFF2-40B4-BE49-F238E27FC236}">
                  <a16:creationId xmlns:a16="http://schemas.microsoft.com/office/drawing/2014/main" id="{86D8FD75-69AE-814E-8962-9E8BEE5E33E2}"/>
                </a:ext>
              </a:extLst>
            </p:cNvPr>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solidFill>
                  <a:schemeClr val="accent2"/>
                </a:solidFill>
              </a:endParaRPr>
            </a:p>
          </p:txBody>
        </p:sp>
      </p:grpSp>
      <p:sp>
        <p:nvSpPr>
          <p:cNvPr id="1029" name="Rectangle 14">
            <a:extLst>
              <a:ext uri="{FF2B5EF4-FFF2-40B4-BE49-F238E27FC236}">
                <a16:creationId xmlns:a16="http://schemas.microsoft.com/office/drawing/2014/main" id="{90C5258F-EAEE-2842-9AE2-311EC0A01B37}"/>
              </a:ext>
            </a:extLst>
          </p:cNvPr>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Rectangle 15">
            <a:extLst>
              <a:ext uri="{FF2B5EF4-FFF2-40B4-BE49-F238E27FC236}">
                <a16:creationId xmlns:a16="http://schemas.microsoft.com/office/drawing/2014/main" id="{AFEDDE2F-5127-5342-8519-BECAD128B9FF}"/>
              </a:ext>
            </a:extLst>
          </p:cNvPr>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28016" name="Rectangle 16">
            <a:extLst>
              <a:ext uri="{FF2B5EF4-FFF2-40B4-BE49-F238E27FC236}">
                <a16:creationId xmlns:a16="http://schemas.microsoft.com/office/drawing/2014/main" id="{325653F4-7BB3-2543-9A3F-1F5AD5555EF2}"/>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panose="020B0604020202020204" pitchFamily="34" charset="0"/>
                <a:ea typeface="宋体" panose="02010600030101010101" pitchFamily="2" charset="-122"/>
              </a:defRPr>
            </a:lvl1pPr>
          </a:lstStyle>
          <a:p>
            <a:pPr>
              <a:defRPr/>
            </a:pPr>
            <a:fld id="{2460DE4D-04D6-4CD3-BE95-FC352B6646E3}" type="datetimeFigureOut">
              <a:rPr lang="zh-CN" altLang="en-US"/>
              <a:pPr>
                <a:defRPr/>
              </a:pPr>
              <a:t>2022/11/29</a:t>
            </a:fld>
            <a:endParaRPr lang="en-US" altLang="zh-CN"/>
          </a:p>
        </p:txBody>
      </p:sp>
      <p:pic>
        <p:nvPicPr>
          <p:cNvPr id="1032" name="图片 4"/>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8307388" y="0"/>
            <a:ext cx="836612"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02" r:id="rId1"/>
    <p:sldLayoutId id="2147483992" r:id="rId2"/>
    <p:sldLayoutId id="2147483993" r:id="rId3"/>
    <p:sldLayoutId id="2147483994" r:id="rId4"/>
    <p:sldLayoutId id="2147483995" r:id="rId5"/>
    <p:sldLayoutId id="2147483996" r:id="rId6"/>
    <p:sldLayoutId id="2147483997" r:id="rId7"/>
    <p:sldLayoutId id="2147483998" r:id="rId8"/>
    <p:sldLayoutId id="2147483999" r:id="rId9"/>
    <p:sldLayoutId id="2147484000" r:id="rId10"/>
    <p:sldLayoutId id="2147484001" r:id="rId11"/>
    <p:sldLayoutId id="2147484003" r:id="rId12"/>
  </p:sldLayoutIdLst>
  <p:transition>
    <p:push/>
  </p:transition>
  <p:txStyles>
    <p:titleStyle>
      <a:lvl1pPr algn="l" rtl="0" eaLnBrk="0" fontAlgn="base" hangingPunct="0">
        <a:spcBef>
          <a:spcPct val="0"/>
        </a:spcBef>
        <a:spcAft>
          <a:spcPct val="0"/>
        </a:spcAft>
        <a:defRPr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Title Placeholder 1">
            <a:extLst>
              <a:ext uri="{FF2B5EF4-FFF2-40B4-BE49-F238E27FC236}">
                <a16:creationId xmlns:a16="http://schemas.microsoft.com/office/drawing/2014/main" id="{487AB664-D590-4DC1-9C50-4BD35CC1877A}"/>
              </a:ext>
            </a:extLst>
          </p:cNvPr>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3075" name="Text Placeholder 2">
            <a:extLst>
              <a:ext uri="{FF2B5EF4-FFF2-40B4-BE49-F238E27FC236}">
                <a16:creationId xmlns:a16="http://schemas.microsoft.com/office/drawing/2014/main" id="{865BBC99-D300-456D-AF1E-A01036343F78}"/>
              </a:ext>
            </a:extLst>
          </p:cNvPr>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4" name="Date Placeholder 3">
            <a:extLst>
              <a:ext uri="{FF2B5EF4-FFF2-40B4-BE49-F238E27FC236}">
                <a16:creationId xmlns:a16="http://schemas.microsoft.com/office/drawing/2014/main" id="{386ABA98-FDE3-4287-B42B-D3707408A616}"/>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defTabSz="685800">
              <a:defRPr sz="900">
                <a:solidFill>
                  <a:prstClr val="black">
                    <a:tint val="75000"/>
                  </a:prstClr>
                </a:solidFill>
                <a:latin typeface="Tahoma" panose="020B0604030504040204" pitchFamily="34" charset="0"/>
                <a:ea typeface="PMingLiU" panose="02020500000000000000" pitchFamily="18" charset="-120"/>
              </a:defRPr>
            </a:lvl1pPr>
          </a:lstStyle>
          <a:p>
            <a:pPr>
              <a:defRPr/>
            </a:pPr>
            <a:endParaRPr lang="en-US" altLang="zh-CN"/>
          </a:p>
        </p:txBody>
      </p:sp>
      <p:sp>
        <p:nvSpPr>
          <p:cNvPr id="5" name="Footer Placeholder 4">
            <a:extLst>
              <a:ext uri="{FF2B5EF4-FFF2-40B4-BE49-F238E27FC236}">
                <a16:creationId xmlns:a16="http://schemas.microsoft.com/office/drawing/2014/main" id="{B0404DF6-B2F3-4176-9F9D-A2C26E09D9AE}"/>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defTabSz="685800">
              <a:defRPr sz="900">
                <a:solidFill>
                  <a:prstClr val="black">
                    <a:tint val="75000"/>
                  </a:prstClr>
                </a:solidFill>
                <a:latin typeface="Tahoma" panose="020B0604030504040204" pitchFamily="34" charset="0"/>
                <a:ea typeface="PMingLiU" panose="02020500000000000000" pitchFamily="18" charset="-120"/>
              </a:defRPr>
            </a:lvl1pPr>
          </a:lstStyle>
          <a:p>
            <a:pPr>
              <a:defRPr/>
            </a:pPr>
            <a:endParaRPr lang="en-US" altLang="zh-CN"/>
          </a:p>
        </p:txBody>
      </p:sp>
      <p:sp>
        <p:nvSpPr>
          <p:cNvPr id="6" name="Slide Number Placeholder 5">
            <a:extLst>
              <a:ext uri="{FF2B5EF4-FFF2-40B4-BE49-F238E27FC236}">
                <a16:creationId xmlns:a16="http://schemas.microsoft.com/office/drawing/2014/main" id="{30F39E51-5EFF-481B-846C-1404F3E2A239}"/>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defTabSz="685800">
              <a:defRPr sz="900">
                <a:solidFill>
                  <a:prstClr val="black">
                    <a:tint val="75000"/>
                  </a:prstClr>
                </a:solidFill>
                <a:latin typeface="Tahoma" panose="020B0604030504040204" pitchFamily="34" charset="0"/>
                <a:ea typeface="PMingLiU" panose="02020500000000000000" pitchFamily="18" charset="-120"/>
              </a:defRPr>
            </a:lvl1pPr>
          </a:lstStyle>
          <a:p>
            <a:pPr>
              <a:defRPr/>
            </a:pPr>
            <a:fld id="{CF8CD3FA-0652-42B0-AF02-61D53564FBE9}" type="slidenum">
              <a:rPr lang="en-US" altLang="zh-CN"/>
              <a:pPr>
                <a:defRPr/>
              </a:pPr>
              <a:t>‹#›</a:t>
            </a:fld>
            <a:endParaRPr lang="en-US" altLang="zh-CN"/>
          </a:p>
        </p:txBody>
      </p:sp>
    </p:spTree>
    <p:extLst>
      <p:ext uri="{BB962C8B-B14F-4D97-AF65-F5344CB8AC3E}">
        <p14:creationId xmlns:p14="http://schemas.microsoft.com/office/powerpoint/2010/main" val="1358049278"/>
      </p:ext>
    </p:extLst>
  </p:cSld>
  <p:clrMap bg1="lt1" tx1="dk1" bg2="lt2" tx2="dk2" accent1="accent1" accent2="accent2" accent3="accent3" accent4="accent4" accent5="accent5" accent6="accent6" hlink="hlink" folHlink="folHlink"/>
  <p:sldLayoutIdLst>
    <p:sldLayoutId id="2147484005" r:id="rId1"/>
    <p:sldLayoutId id="2147484006" r:id="rId2"/>
    <p:sldLayoutId id="2147484007" r:id="rId3"/>
    <p:sldLayoutId id="2147484008" r:id="rId4"/>
    <p:sldLayoutId id="2147484009" r:id="rId5"/>
    <p:sldLayoutId id="2147484010" r:id="rId6"/>
    <p:sldLayoutId id="2147484011" r:id="rId7"/>
    <p:sldLayoutId id="2147484012" r:id="rId8"/>
    <p:sldLayoutId id="2147484013" r:id="rId9"/>
    <p:sldLayoutId id="2147484014" r:id="rId10"/>
    <p:sldLayoutId id="2147484015" r:id="rId11"/>
  </p:sldLayoutIdLst>
  <p:hf hdr="0" ft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3.bin"/><Relationship Id="rId1" Type="http://schemas.openxmlformats.org/officeDocument/2006/relationships/slideLayout" Target="../slideLayouts/slideLayout2.xml"/><Relationship Id="rId5" Type="http://schemas.openxmlformats.org/officeDocument/2006/relationships/image" Target="../media/image15.wmf"/><Relationship Id="rId4" Type="http://schemas.openxmlformats.org/officeDocument/2006/relationships/oleObject" Target="../embeddings/oleObject4.bin"/></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slideLayout" Target="../slideLayouts/slideLayout2.xml"/><Relationship Id="rId5" Type="http://schemas.openxmlformats.org/officeDocument/2006/relationships/image" Target="../media/image15.wmf"/><Relationship Id="rId4" Type="http://schemas.openxmlformats.org/officeDocument/2006/relationships/image" Target="../media/image14.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slideLayout" Target="../slideLayouts/slideLayout2.xml"/><Relationship Id="rId6" Type="http://schemas.openxmlformats.org/officeDocument/2006/relationships/image" Target="../media/image20.wmf"/><Relationship Id="rId5" Type="http://schemas.openxmlformats.org/officeDocument/2006/relationships/image" Target="../media/image19.wmf"/><Relationship Id="rId4" Type="http://schemas.openxmlformats.org/officeDocument/2006/relationships/image" Target="../media/image18.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baike.baidu.com/item/ID3%E7%AE%97%E6%B3%95"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4.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4.wmf"/></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7.wmf"/><Relationship Id="rId7" Type="http://schemas.openxmlformats.org/officeDocument/2006/relationships/image" Target="../media/image31.wmf"/><Relationship Id="rId2" Type="http://schemas.openxmlformats.org/officeDocument/2006/relationships/image" Target="../media/image26.emf"/><Relationship Id="rId1" Type="http://schemas.openxmlformats.org/officeDocument/2006/relationships/slideLayout" Target="../slideLayouts/slideLayout2.xml"/><Relationship Id="rId6" Type="http://schemas.openxmlformats.org/officeDocument/2006/relationships/image" Target="../media/image30.wmf"/><Relationship Id="rId5" Type="http://schemas.openxmlformats.org/officeDocument/2006/relationships/image" Target="../media/image29.wmf"/><Relationship Id="rId4" Type="http://schemas.openxmlformats.org/officeDocument/2006/relationships/image" Target="../media/image28.wmf"/></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image" Target="../media/image32.wmf"/><Relationship Id="rId7" Type="http://schemas.openxmlformats.org/officeDocument/2006/relationships/image" Target="../media/image27.wmf"/><Relationship Id="rId2" Type="http://schemas.openxmlformats.org/officeDocument/2006/relationships/oleObject" Target="../embeddings/oleObject6.bin"/><Relationship Id="rId1" Type="http://schemas.openxmlformats.org/officeDocument/2006/relationships/slideLayout" Target="../slideLayouts/slideLayout2.xml"/><Relationship Id="rId6" Type="http://schemas.openxmlformats.org/officeDocument/2006/relationships/oleObject" Target="../embeddings/oleObject8.bin"/><Relationship Id="rId5" Type="http://schemas.openxmlformats.org/officeDocument/2006/relationships/image" Target="../media/image31.wmf"/><Relationship Id="rId4" Type="http://schemas.openxmlformats.org/officeDocument/2006/relationships/oleObject" Target="../embeddings/oleObject7.bin"/><Relationship Id="rId9" Type="http://schemas.openxmlformats.org/officeDocument/2006/relationships/image" Target="../media/image28.wmf"/></Relationships>
</file>

<file path=ppt/slides/_rels/slide54.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4.emf"/><Relationship Id="rId7" Type="http://schemas.openxmlformats.org/officeDocument/2006/relationships/image" Target="../media/image32.wmf"/><Relationship Id="rId2" Type="http://schemas.openxmlformats.org/officeDocument/2006/relationships/oleObject" Target="../embeddings/oleObject10.bin"/><Relationship Id="rId1" Type="http://schemas.openxmlformats.org/officeDocument/2006/relationships/slideLayout" Target="../slideLayouts/slideLayout2.xml"/><Relationship Id="rId6" Type="http://schemas.openxmlformats.org/officeDocument/2006/relationships/oleObject" Target="../embeddings/oleObject12.bin"/><Relationship Id="rId5" Type="http://schemas.openxmlformats.org/officeDocument/2006/relationships/image" Target="../media/image31.wmf"/><Relationship Id="rId4" Type="http://schemas.openxmlformats.org/officeDocument/2006/relationships/oleObject" Target="../embeddings/oleObject11.bin"/></Relationships>
</file>

<file path=ppt/slides/_rels/slide5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5.wmf"/><Relationship Id="rId1" Type="http://schemas.openxmlformats.org/officeDocument/2006/relationships/slideLayout" Target="../slideLayouts/slideLayout2.xml"/><Relationship Id="rId5" Type="http://schemas.openxmlformats.org/officeDocument/2006/relationships/image" Target="../media/image7.wmf"/><Relationship Id="rId4" Type="http://schemas.openxmlformats.org/officeDocument/2006/relationships/image" Target="../media/image6.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wmf"/><Relationship Id="rId7" Type="http://schemas.openxmlformats.org/officeDocument/2006/relationships/image" Target="../media/image12.wmf"/><Relationship Id="rId2" Type="http://schemas.openxmlformats.org/officeDocument/2006/relationships/image" Target="../media/image8.wmf"/><Relationship Id="rId1" Type="http://schemas.openxmlformats.org/officeDocument/2006/relationships/slideLayout" Target="../slideLayouts/slideLayout2.xml"/><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矩形 1"/>
          <p:cNvSpPr>
            <a:spLocks noChangeArrowheads="1"/>
          </p:cNvSpPr>
          <p:nvPr/>
        </p:nvSpPr>
        <p:spPr bwMode="auto">
          <a:xfrm>
            <a:off x="6247209" y="6669360"/>
            <a:ext cx="2896791" cy="19526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ahoma" panose="020B0604030504040204" pitchFamily="34" charset="0"/>
                <a:ea typeface="PMingLiU" panose="02020500000000000000" pitchFamily="18" charset="-120"/>
              </a:defRPr>
            </a:lvl1pPr>
            <a:lvl2pPr marL="742950" indent="-285750">
              <a:defRPr sz="2400">
                <a:solidFill>
                  <a:schemeClr val="tx1"/>
                </a:solidFill>
                <a:latin typeface="Tahoma" panose="020B0604030504040204" pitchFamily="34" charset="0"/>
                <a:ea typeface="PMingLiU" panose="02020500000000000000" pitchFamily="18" charset="-120"/>
              </a:defRPr>
            </a:lvl2pPr>
            <a:lvl3pPr marL="1143000" indent="-228600">
              <a:defRPr sz="2400">
                <a:solidFill>
                  <a:schemeClr val="tx1"/>
                </a:solidFill>
                <a:latin typeface="Tahoma" panose="020B0604030504040204" pitchFamily="34" charset="0"/>
                <a:ea typeface="PMingLiU" panose="02020500000000000000" pitchFamily="18" charset="-120"/>
              </a:defRPr>
            </a:lvl3pPr>
            <a:lvl4pPr marL="1600200" indent="-228600">
              <a:defRPr sz="2400">
                <a:solidFill>
                  <a:schemeClr val="tx1"/>
                </a:solidFill>
                <a:latin typeface="Tahoma" panose="020B0604030504040204" pitchFamily="34" charset="0"/>
                <a:ea typeface="PMingLiU" panose="02020500000000000000" pitchFamily="18" charset="-120"/>
              </a:defRPr>
            </a:lvl4pPr>
            <a:lvl5pPr marL="2057400" indent="-228600">
              <a:defRPr sz="2400">
                <a:solidFill>
                  <a:schemeClr val="tx1"/>
                </a:solidFill>
                <a:latin typeface="Tahoma" panose="020B0604030504040204" pitchFamily="34" charset="0"/>
                <a:ea typeface="PMingLiU" panose="02020500000000000000" pitchFamily="18" charset="-120"/>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PMingLiU" panose="02020500000000000000" pitchFamily="18" charset="-120"/>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PMingLiU" panose="02020500000000000000" pitchFamily="18" charset="-120"/>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PMingLiU" panose="02020500000000000000" pitchFamily="18" charset="-120"/>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PMingLiU" panose="02020500000000000000" pitchFamily="18" charset="-120"/>
              </a:defRPr>
            </a:lvl9pPr>
          </a:lstStyle>
          <a:p>
            <a:pPr algn="ctr" defTabSz="685800"/>
            <a:endParaRPr lang="zh-CN" altLang="en-US" sz="1800">
              <a:solidFill>
                <a:srgbClr val="FFFFFF"/>
              </a:solidFill>
              <a:latin typeface="Calibri" panose="020F0502020204030204" pitchFamily="34" charset="0"/>
              <a:ea typeface="宋体" panose="02010600030101010101" pitchFamily="2" charset="-122"/>
            </a:endParaRPr>
          </a:p>
        </p:txBody>
      </p:sp>
      <p:sp>
        <p:nvSpPr>
          <p:cNvPr id="8197" name="矩形 8"/>
          <p:cNvSpPr>
            <a:spLocks noChangeArrowheads="1"/>
          </p:cNvSpPr>
          <p:nvPr/>
        </p:nvSpPr>
        <p:spPr bwMode="auto">
          <a:xfrm>
            <a:off x="0" y="-10758"/>
            <a:ext cx="2288382" cy="24646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ahoma" panose="020B0604030504040204" pitchFamily="34" charset="0"/>
                <a:ea typeface="PMingLiU" panose="02020500000000000000" pitchFamily="18" charset="-120"/>
              </a:defRPr>
            </a:lvl1pPr>
            <a:lvl2pPr marL="742950" indent="-285750">
              <a:defRPr sz="2400">
                <a:solidFill>
                  <a:schemeClr val="tx1"/>
                </a:solidFill>
                <a:latin typeface="Tahoma" panose="020B0604030504040204" pitchFamily="34" charset="0"/>
                <a:ea typeface="PMingLiU" panose="02020500000000000000" pitchFamily="18" charset="-120"/>
              </a:defRPr>
            </a:lvl2pPr>
            <a:lvl3pPr marL="1143000" indent="-228600">
              <a:defRPr sz="2400">
                <a:solidFill>
                  <a:schemeClr val="tx1"/>
                </a:solidFill>
                <a:latin typeface="Tahoma" panose="020B0604030504040204" pitchFamily="34" charset="0"/>
                <a:ea typeface="PMingLiU" panose="02020500000000000000" pitchFamily="18" charset="-120"/>
              </a:defRPr>
            </a:lvl3pPr>
            <a:lvl4pPr marL="1600200" indent="-228600">
              <a:defRPr sz="2400">
                <a:solidFill>
                  <a:schemeClr val="tx1"/>
                </a:solidFill>
                <a:latin typeface="Tahoma" panose="020B0604030504040204" pitchFamily="34" charset="0"/>
                <a:ea typeface="PMingLiU" panose="02020500000000000000" pitchFamily="18" charset="-120"/>
              </a:defRPr>
            </a:lvl4pPr>
            <a:lvl5pPr marL="2057400" indent="-228600">
              <a:defRPr sz="2400">
                <a:solidFill>
                  <a:schemeClr val="tx1"/>
                </a:solidFill>
                <a:latin typeface="Tahoma" panose="020B0604030504040204" pitchFamily="34" charset="0"/>
                <a:ea typeface="PMingLiU" panose="02020500000000000000" pitchFamily="18" charset="-120"/>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PMingLiU" panose="02020500000000000000" pitchFamily="18" charset="-120"/>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PMingLiU" panose="02020500000000000000" pitchFamily="18" charset="-120"/>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PMingLiU" panose="02020500000000000000" pitchFamily="18" charset="-120"/>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PMingLiU" panose="02020500000000000000" pitchFamily="18" charset="-120"/>
              </a:defRPr>
            </a:lvl9pPr>
          </a:lstStyle>
          <a:p>
            <a:pPr algn="ctr" defTabSz="685800"/>
            <a:endParaRPr lang="zh-CN" altLang="en-US" sz="1800">
              <a:solidFill>
                <a:srgbClr val="FFFFFF"/>
              </a:solidFill>
              <a:latin typeface="Calibri" panose="020F0502020204030204" pitchFamily="34" charset="0"/>
              <a:ea typeface="宋体" panose="02010600030101010101" pitchFamily="2" charset="-122"/>
            </a:endParaRPr>
          </a:p>
        </p:txBody>
      </p:sp>
      <p:sp>
        <p:nvSpPr>
          <p:cNvPr id="8195" name="副标题 2"/>
          <p:cNvSpPr>
            <a:spLocks noGrp="1"/>
          </p:cNvSpPr>
          <p:nvPr>
            <p:ph type="subTitle" idx="4294967295"/>
          </p:nvPr>
        </p:nvSpPr>
        <p:spPr>
          <a:xfrm>
            <a:off x="6247209" y="6669583"/>
            <a:ext cx="2896791" cy="195263"/>
          </a:xfrm>
        </p:spPr>
        <p:txBody>
          <a:bodyPr>
            <a:noAutofit/>
          </a:bodyPr>
          <a:lstStyle/>
          <a:p>
            <a:pPr marL="0" indent="0" algn="r">
              <a:lnSpc>
                <a:spcPct val="100000"/>
              </a:lnSpc>
              <a:spcBef>
                <a:spcPts val="0"/>
              </a:spcBef>
              <a:buNone/>
            </a:pPr>
            <a:r>
              <a:rPr lang="en-US" altLang="zh-CN" sz="700" dirty="0">
                <a:solidFill>
                  <a:schemeClr val="bg1"/>
                </a:solidFill>
                <a:latin typeface="微软雅黑" panose="020B0503020204020204" pitchFamily="34" charset="-122"/>
                <a:ea typeface="微软雅黑" panose="020B0503020204020204" pitchFamily="34" charset="-122"/>
              </a:rPr>
              <a:t>2018-2019-1</a:t>
            </a:r>
            <a:endParaRPr lang="zh-CN" altLang="en-US" sz="700" dirty="0">
              <a:solidFill>
                <a:schemeClr val="bg1"/>
              </a:solidFill>
              <a:latin typeface="微软雅黑" panose="020B0503020204020204" pitchFamily="34" charset="-122"/>
              <a:ea typeface="微软雅黑" panose="020B0503020204020204" pitchFamily="34" charset="-122"/>
            </a:endParaRPr>
          </a:p>
        </p:txBody>
      </p:sp>
      <p:sp>
        <p:nvSpPr>
          <p:cNvPr id="10" name="标题 1"/>
          <p:cNvSpPr txBox="1">
            <a:spLocks/>
          </p:cNvSpPr>
          <p:nvPr/>
        </p:nvSpPr>
        <p:spPr>
          <a:xfrm>
            <a:off x="0" y="1268760"/>
            <a:ext cx="9144000" cy="2501504"/>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fontAlgn="auto">
              <a:lnSpc>
                <a:spcPct val="150000"/>
              </a:lnSpc>
              <a:spcAft>
                <a:spcPts val="0"/>
              </a:spcAft>
            </a:pPr>
            <a:r>
              <a:rPr lang="zh-CN" altLang="en-US" sz="6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数据仓库与数据挖掘</a:t>
            </a:r>
            <a:endParaRPr lang="zh-CN" altLang="en-US" sz="4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 name="Text Box 5">
            <a:extLst>
              <a:ext uri="{FF2B5EF4-FFF2-40B4-BE49-F238E27FC236}">
                <a16:creationId xmlns:a16="http://schemas.microsoft.com/office/drawing/2014/main" id="{70E81591-4BC7-4C72-89E7-7334CA2DA9FE}"/>
              </a:ext>
            </a:extLst>
          </p:cNvPr>
          <p:cNvSpPr txBox="1">
            <a:spLocks noChangeArrowheads="1"/>
          </p:cNvSpPr>
          <p:nvPr/>
        </p:nvSpPr>
        <p:spPr bwMode="auto">
          <a:xfrm>
            <a:off x="11868" y="3582342"/>
            <a:ext cx="9144000" cy="1862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lnSpc>
                <a:spcPct val="150000"/>
              </a:lnSpc>
              <a:spcBef>
                <a:spcPct val="50000"/>
              </a:spcBef>
              <a:buFontTx/>
              <a:buNone/>
            </a:pPr>
            <a:r>
              <a:rPr kumimoji="1" lang="zh-CN" altLang="en-US" sz="2400" b="1" dirty="0">
                <a:solidFill>
                  <a:schemeClr val="tx2"/>
                </a:solidFill>
                <a:latin typeface="微软雅黑" panose="020B0503020204020204" pitchFamily="34" charset="-122"/>
                <a:ea typeface="微软雅黑" panose="020B0503020204020204" pitchFamily="34" charset="-122"/>
                <a:cs typeface="仿宋_GB2312"/>
              </a:rPr>
              <a:t>龙  军 </a:t>
            </a:r>
            <a:endParaRPr kumimoji="1" lang="en-US" altLang="zh-CN" sz="2400" b="1" dirty="0">
              <a:solidFill>
                <a:schemeClr val="tx2"/>
              </a:solidFill>
              <a:latin typeface="微软雅黑" panose="020B0503020204020204" pitchFamily="34" charset="-122"/>
              <a:ea typeface="微软雅黑" panose="020B0503020204020204" pitchFamily="34" charset="-122"/>
              <a:cs typeface="仿宋_GB2312"/>
            </a:endParaRPr>
          </a:p>
          <a:p>
            <a:pPr algn="ctr" eaLnBrk="1" hangingPunct="1">
              <a:lnSpc>
                <a:spcPct val="150000"/>
              </a:lnSpc>
              <a:spcBef>
                <a:spcPts val="0"/>
              </a:spcBef>
              <a:buFontTx/>
              <a:buNone/>
            </a:pPr>
            <a:r>
              <a:rPr lang="en-US" altLang="zh-CN" sz="2800" b="1" dirty="0">
                <a:solidFill>
                  <a:schemeClr val="tx2"/>
                </a:solidFill>
                <a:latin typeface="微软雅黑" panose="020B0503020204020204" pitchFamily="34" charset="-122"/>
                <a:ea typeface="微软雅黑" panose="020B0503020204020204" pitchFamily="34" charset="-122"/>
                <a:cs typeface="+mj-cs"/>
              </a:rPr>
              <a:t>jlong@csu.edu.cn  18673197878</a:t>
            </a:r>
          </a:p>
          <a:p>
            <a:pPr algn="ctr" eaLnBrk="1" hangingPunct="1">
              <a:lnSpc>
                <a:spcPct val="150000"/>
              </a:lnSpc>
              <a:spcBef>
                <a:spcPts val="0"/>
              </a:spcBef>
              <a:buFontTx/>
              <a:buNone/>
            </a:pPr>
            <a:r>
              <a:rPr lang="zh-CN" altLang="en-US" sz="2800" b="1" dirty="0">
                <a:solidFill>
                  <a:schemeClr val="tx2"/>
                </a:solidFill>
                <a:latin typeface="微软雅黑" panose="020B0503020204020204" pitchFamily="34" charset="-122"/>
                <a:ea typeface="微软雅黑" panose="020B0503020204020204" pitchFamily="34" charset="-122"/>
                <a:cs typeface="+mj-cs"/>
              </a:rPr>
              <a:t>计算机学院数据科学与工程系</a:t>
            </a:r>
            <a:endParaRPr lang="en-US" altLang="zh-CN" sz="2800" b="1" dirty="0">
              <a:solidFill>
                <a:schemeClr val="tx2"/>
              </a:solidFill>
              <a:latin typeface="微软雅黑" panose="020B0503020204020204" pitchFamily="34" charset="-122"/>
              <a:ea typeface="微软雅黑" panose="020B0503020204020204" pitchFamily="34" charset="-122"/>
              <a:cs typeface="+mj-cs"/>
            </a:endParaRPr>
          </a:p>
        </p:txBody>
      </p:sp>
      <p:pic>
        <p:nvPicPr>
          <p:cNvPr id="3" name="图片 2" descr="（蓝）大数据研究院LOGO">
            <a:extLst>
              <a:ext uri="{FF2B5EF4-FFF2-40B4-BE49-F238E27FC236}">
                <a16:creationId xmlns:a16="http://schemas.microsoft.com/office/drawing/2014/main" id="{59227CFE-FCE8-14BC-C344-2E36DC42809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7795" y="6191677"/>
            <a:ext cx="3260482" cy="646547"/>
          </a:xfrm>
          <a:prstGeom prst="rect">
            <a:avLst/>
          </a:prstGeom>
        </p:spPr>
      </p:pic>
    </p:spTree>
    <p:extLst>
      <p:ext uri="{BB962C8B-B14F-4D97-AF65-F5344CB8AC3E}">
        <p14:creationId xmlns:p14="http://schemas.microsoft.com/office/powerpoint/2010/main" val="3827052141"/>
      </p:ext>
    </p:extLst>
  </p:cSld>
  <p:clrMapOvr>
    <a:masterClrMapping/>
  </p:clrMapOvr>
  <mc:AlternateContent xmlns:mc="http://schemas.openxmlformats.org/markup-compatibility/2006" xmlns:p14="http://schemas.microsoft.com/office/powerpoint/2010/main">
    <mc:Choice Requires="p14">
      <p:transition spd="slow" p14:dur="2000" advTm="542"/>
    </mc:Choice>
    <mc:Fallback xmlns="">
      <p:transition spd="slow" advTm="54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6A3B4712-6E25-C549-ACC2-743F03DE5D9D}"/>
              </a:ext>
            </a:extLst>
          </p:cNvPr>
          <p:cNvSpPr>
            <a:spLocks noGrp="1" noChangeArrowheads="1"/>
          </p:cNvSpPr>
          <p:nvPr>
            <p:ph type="title"/>
          </p:nvPr>
        </p:nvSpPr>
        <p:spPr>
          <a:xfrm>
            <a:off x="457200" y="277813"/>
            <a:ext cx="8229600" cy="1139825"/>
          </a:xfrm>
        </p:spPr>
        <p:txBody>
          <a:bodyPr/>
          <a:lstStyle/>
          <a:p>
            <a:pPr>
              <a:defRPr/>
            </a:pPr>
            <a:r>
              <a:rPr lang="en-US" altLang="zh-CN" b="1" dirty="0">
                <a:solidFill>
                  <a:schemeClr val="accent1">
                    <a:lumMod val="25000"/>
                  </a:schemeClr>
                </a:solidFill>
                <a:effectLst>
                  <a:outerShdw blurRad="38100" dist="38100" dir="2700000" algn="tl">
                    <a:srgbClr val="000000">
                      <a:alpha val="43137"/>
                    </a:srgbClr>
                  </a:outerShdw>
                </a:effectLst>
              </a:rPr>
              <a:t>8.1.2</a:t>
            </a:r>
            <a:r>
              <a:rPr lang="zh-CN" altLang="en-US" b="1" dirty="0">
                <a:solidFill>
                  <a:schemeClr val="accent1">
                    <a:lumMod val="25000"/>
                  </a:schemeClr>
                </a:solidFill>
                <a:effectLst>
                  <a:outerShdw blurRad="38100" dist="38100" dir="2700000" algn="tl">
                    <a:srgbClr val="000000">
                      <a:alpha val="43137"/>
                    </a:srgbClr>
                  </a:outerShdw>
                </a:effectLst>
              </a:rPr>
              <a:t>分类的评价标准</a:t>
            </a:r>
            <a:endParaRPr lang="zh-CN" altLang="en-US" dirty="0"/>
          </a:p>
        </p:txBody>
      </p:sp>
      <p:sp>
        <p:nvSpPr>
          <p:cNvPr id="4" name="内容占位符 2">
            <a:extLst>
              <a:ext uri="{FF2B5EF4-FFF2-40B4-BE49-F238E27FC236}">
                <a16:creationId xmlns:a16="http://schemas.microsoft.com/office/drawing/2014/main" id="{2F827BBD-52D3-2D4E-B5FC-A7FE4B053620}"/>
              </a:ext>
            </a:extLst>
          </p:cNvPr>
          <p:cNvSpPr>
            <a:spLocks noGrp="1" noChangeArrowheads="1"/>
          </p:cNvSpPr>
          <p:nvPr>
            <p:ph idx="1"/>
          </p:nvPr>
        </p:nvSpPr>
        <p:spPr>
          <a:xfrm>
            <a:off x="457200" y="1600200"/>
            <a:ext cx="8229600" cy="4530725"/>
          </a:xfrm>
        </p:spPr>
        <p:txBody>
          <a:bodyPr/>
          <a:lstStyle/>
          <a:p>
            <a:pPr marL="0" indent="0">
              <a:buNone/>
              <a:defRPr/>
            </a:pPr>
            <a:r>
              <a:rPr lang="en-US" altLang="zh-CN" sz="2400" b="1" dirty="0">
                <a:solidFill>
                  <a:srgbClr val="00B0F0"/>
                </a:solidFill>
                <a:latin typeface="+mn-ea"/>
              </a:rPr>
              <a:t>1</a:t>
            </a:r>
            <a:r>
              <a:rPr lang="zh-CN" altLang="en-US" sz="2400" b="1" dirty="0">
                <a:solidFill>
                  <a:srgbClr val="00B0F0"/>
                </a:solidFill>
                <a:latin typeface="+mn-ea"/>
              </a:rPr>
              <a:t>）正确率（</a:t>
            </a:r>
            <a:r>
              <a:rPr lang="en-US" altLang="zh-CN" sz="2400" b="1" dirty="0">
                <a:solidFill>
                  <a:srgbClr val="00B0F0"/>
                </a:solidFill>
                <a:latin typeface="+mn-ea"/>
              </a:rPr>
              <a:t>accuracy</a:t>
            </a:r>
            <a:r>
              <a:rPr lang="zh-CN" altLang="en-US" sz="2400" b="1" dirty="0">
                <a:solidFill>
                  <a:srgbClr val="00B0F0"/>
                </a:solidFill>
                <a:latin typeface="+mn-ea"/>
              </a:rPr>
              <a:t>）</a:t>
            </a:r>
          </a:p>
          <a:p>
            <a:pPr marL="0" indent="0">
              <a:buNone/>
              <a:defRPr/>
            </a:pPr>
            <a:r>
              <a:rPr lang="en-US" altLang="zh-CN" sz="2400" b="1" dirty="0">
                <a:latin typeface="+mn-ea"/>
              </a:rPr>
              <a:t>   </a:t>
            </a:r>
            <a:r>
              <a:rPr lang="zh-CN" altLang="en-US" sz="2400" b="1" dirty="0">
                <a:latin typeface="+mn-ea"/>
              </a:rPr>
              <a:t>正确率是我们最常见的评价指标， </a:t>
            </a:r>
            <a:r>
              <a:rPr lang="en-US" altLang="zh-CN" sz="2400" b="1" dirty="0">
                <a:latin typeface="+mn-ea"/>
              </a:rPr>
              <a:t>accuracy = </a:t>
            </a:r>
            <a:r>
              <a:rPr lang="zh-CN" altLang="en-US" sz="2400" b="1" dirty="0">
                <a:latin typeface="+mn-ea"/>
              </a:rPr>
              <a:t>（</a:t>
            </a:r>
            <a:r>
              <a:rPr lang="en-US" altLang="zh-CN" sz="2400" b="1" dirty="0">
                <a:latin typeface="+mn-ea"/>
              </a:rPr>
              <a:t>TP+TN</a:t>
            </a:r>
            <a:r>
              <a:rPr lang="zh-CN" altLang="en-US" sz="2400" b="1" dirty="0">
                <a:latin typeface="+mn-ea"/>
              </a:rPr>
              <a:t>）</a:t>
            </a:r>
            <a:r>
              <a:rPr lang="en-US" altLang="zh-CN" sz="2400" b="1" dirty="0">
                <a:latin typeface="+mn-ea"/>
              </a:rPr>
              <a:t>/(P+N)</a:t>
            </a:r>
            <a:r>
              <a:rPr lang="zh-CN" altLang="en-US" sz="2400" b="1" dirty="0">
                <a:latin typeface="+mn-ea"/>
              </a:rPr>
              <a:t>，这个很容易理解，就是被</a:t>
            </a:r>
            <a:r>
              <a:rPr lang="zh-CN" altLang="en-US" sz="2400" b="1" dirty="0">
                <a:solidFill>
                  <a:srgbClr val="FF0000"/>
                </a:solidFill>
                <a:latin typeface="+mn-ea"/>
              </a:rPr>
              <a:t>分对的样本数除以所有的样本数</a:t>
            </a:r>
            <a:r>
              <a:rPr lang="zh-CN" altLang="en-US" sz="2400" b="1" dirty="0">
                <a:latin typeface="+mn-ea"/>
              </a:rPr>
              <a:t>，通常来说，正确率越高，分类器越好；</a:t>
            </a:r>
            <a:endParaRPr lang="en-US" altLang="zh-CN" sz="2400" b="1" dirty="0">
              <a:latin typeface="+mn-ea"/>
            </a:endParaRPr>
          </a:p>
          <a:p>
            <a:pPr marL="0" indent="0">
              <a:buNone/>
              <a:defRPr/>
            </a:pPr>
            <a:r>
              <a:rPr lang="en-US" altLang="zh-CN" sz="2400" b="1" dirty="0">
                <a:solidFill>
                  <a:srgbClr val="00B0F0"/>
                </a:solidFill>
                <a:latin typeface="+mn-ea"/>
              </a:rPr>
              <a:t>2</a:t>
            </a:r>
            <a:r>
              <a:rPr lang="zh-CN" altLang="en-US" sz="2400" b="1" dirty="0">
                <a:solidFill>
                  <a:srgbClr val="00B0F0"/>
                </a:solidFill>
                <a:latin typeface="+mn-ea"/>
              </a:rPr>
              <a:t>）错误率（</a:t>
            </a:r>
            <a:r>
              <a:rPr lang="en-US" altLang="zh-CN" sz="2400" b="1" dirty="0">
                <a:solidFill>
                  <a:srgbClr val="00B0F0"/>
                </a:solidFill>
                <a:latin typeface="+mn-ea"/>
              </a:rPr>
              <a:t>error rate)</a:t>
            </a:r>
          </a:p>
          <a:p>
            <a:pPr marL="0" indent="0">
              <a:buNone/>
              <a:defRPr/>
            </a:pPr>
            <a:r>
              <a:rPr lang="zh-CN" altLang="en-US" sz="2400" b="1" dirty="0">
                <a:latin typeface="+mn-ea"/>
              </a:rPr>
              <a:t>   错误率则与正确率相反，描述被</a:t>
            </a:r>
            <a:r>
              <a:rPr lang="zh-CN" altLang="en-US" sz="2400" b="1" dirty="0">
                <a:solidFill>
                  <a:srgbClr val="FF0000"/>
                </a:solidFill>
                <a:latin typeface="+mn-ea"/>
              </a:rPr>
              <a:t>分类器错分的比例</a:t>
            </a:r>
            <a:r>
              <a:rPr lang="zh-CN" altLang="en-US" sz="2400" b="1" dirty="0">
                <a:latin typeface="+mn-ea"/>
              </a:rPr>
              <a:t>，</a:t>
            </a:r>
            <a:r>
              <a:rPr lang="en-US" altLang="zh-CN" sz="2400" b="1" dirty="0">
                <a:latin typeface="+mn-ea"/>
              </a:rPr>
              <a:t>error rate = (FP+FN)/(P+N)</a:t>
            </a:r>
            <a:r>
              <a:rPr lang="zh-CN" altLang="en-US" sz="2400" b="1" dirty="0">
                <a:latin typeface="+mn-ea"/>
              </a:rPr>
              <a:t>，对某一个实例来说，分对与分错是互斥事件，所以 </a:t>
            </a:r>
            <a:r>
              <a:rPr lang="en-US" altLang="zh-CN" sz="2400" b="1" dirty="0">
                <a:latin typeface="+mn-ea"/>
              </a:rPr>
              <a:t>accuracy =1 -  error rate</a:t>
            </a:r>
            <a:r>
              <a:rPr lang="zh-CN" altLang="en-US" sz="2400" b="1" dirty="0">
                <a:latin typeface="+mn-ea"/>
              </a:rPr>
              <a:t>；</a:t>
            </a:r>
            <a:endParaRPr lang="en-US" altLang="zh-CN" sz="2400" b="1" dirty="0">
              <a:latin typeface="+mn-ea"/>
            </a:endParaRPr>
          </a:p>
          <a:p>
            <a:pPr marL="0" indent="0">
              <a:buNone/>
              <a:defRPr/>
            </a:pPr>
            <a:r>
              <a:rPr lang="en-US" altLang="zh-CN" sz="2400" b="1" dirty="0">
                <a:solidFill>
                  <a:srgbClr val="00B0F0"/>
                </a:solidFill>
                <a:latin typeface="+mn-ea"/>
              </a:rPr>
              <a:t>3</a:t>
            </a:r>
            <a:r>
              <a:rPr lang="zh-CN" altLang="en-US" sz="2400" b="1" dirty="0">
                <a:solidFill>
                  <a:srgbClr val="00B0F0"/>
                </a:solidFill>
                <a:latin typeface="+mn-ea"/>
              </a:rPr>
              <a:t>）灵敏度（</a:t>
            </a:r>
            <a:r>
              <a:rPr lang="en-US" altLang="zh-CN" sz="2400" b="1" dirty="0">
                <a:solidFill>
                  <a:srgbClr val="00B0F0"/>
                </a:solidFill>
                <a:latin typeface="+mn-ea"/>
              </a:rPr>
              <a:t>sensitive</a:t>
            </a:r>
            <a:r>
              <a:rPr lang="zh-CN" altLang="en-US" sz="2400" b="1" dirty="0">
                <a:solidFill>
                  <a:srgbClr val="00B0F0"/>
                </a:solidFill>
                <a:latin typeface="+mn-ea"/>
              </a:rPr>
              <a:t>）</a:t>
            </a:r>
          </a:p>
          <a:p>
            <a:pPr marL="0" indent="0">
              <a:buNone/>
              <a:defRPr/>
            </a:pPr>
            <a:r>
              <a:rPr lang="en-US" altLang="zh-CN" sz="2400" b="1" dirty="0">
                <a:latin typeface="+mn-ea"/>
              </a:rPr>
              <a:t>   sensitive = TP/P</a:t>
            </a:r>
            <a:r>
              <a:rPr lang="zh-CN" altLang="en-US" sz="2400" b="1" dirty="0">
                <a:latin typeface="+mn-ea"/>
              </a:rPr>
              <a:t>，表示的是</a:t>
            </a:r>
            <a:r>
              <a:rPr lang="zh-CN" altLang="en-US" sz="2400" b="1" dirty="0">
                <a:solidFill>
                  <a:srgbClr val="FF0000"/>
                </a:solidFill>
                <a:latin typeface="+mn-ea"/>
              </a:rPr>
              <a:t>所有正例中被分对的比例</a:t>
            </a:r>
            <a:r>
              <a:rPr lang="zh-CN" altLang="en-US" sz="2400" b="1" dirty="0">
                <a:latin typeface="+mn-ea"/>
              </a:rPr>
              <a:t>，衡量了分类器对正例的识别能力；</a:t>
            </a:r>
          </a:p>
        </p:txBody>
      </p:sp>
    </p:spTree>
  </p:cSld>
  <p:clrMapOvr>
    <a:masterClrMapping/>
  </p:clrMapOvr>
  <p:transition>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CED72A01-F29D-424D-9322-FD85C204554E}"/>
              </a:ext>
            </a:extLst>
          </p:cNvPr>
          <p:cNvSpPr>
            <a:spLocks noGrp="1" noChangeArrowheads="1"/>
          </p:cNvSpPr>
          <p:nvPr>
            <p:ph type="title"/>
          </p:nvPr>
        </p:nvSpPr>
        <p:spPr>
          <a:xfrm>
            <a:off x="457200" y="312738"/>
            <a:ext cx="8229600" cy="1139825"/>
          </a:xfrm>
        </p:spPr>
        <p:txBody>
          <a:bodyPr/>
          <a:lstStyle/>
          <a:p>
            <a:pPr>
              <a:defRPr/>
            </a:pPr>
            <a:r>
              <a:rPr lang="en-US" altLang="zh-CN" b="1" dirty="0">
                <a:solidFill>
                  <a:schemeClr val="accent1">
                    <a:lumMod val="25000"/>
                  </a:schemeClr>
                </a:solidFill>
                <a:effectLst>
                  <a:outerShdw blurRad="38100" dist="38100" dir="2700000" algn="tl">
                    <a:srgbClr val="000000">
                      <a:alpha val="43137"/>
                    </a:srgbClr>
                  </a:outerShdw>
                </a:effectLst>
              </a:rPr>
              <a:t>8.1.2</a:t>
            </a:r>
            <a:r>
              <a:rPr lang="zh-CN" altLang="en-US" b="1" dirty="0">
                <a:solidFill>
                  <a:schemeClr val="accent1">
                    <a:lumMod val="25000"/>
                  </a:schemeClr>
                </a:solidFill>
                <a:effectLst>
                  <a:outerShdw blurRad="38100" dist="38100" dir="2700000" algn="tl">
                    <a:srgbClr val="000000">
                      <a:alpha val="43137"/>
                    </a:srgbClr>
                  </a:outerShdw>
                </a:effectLst>
              </a:rPr>
              <a:t>分类的评价标准</a:t>
            </a:r>
            <a:endParaRPr lang="zh-CN" altLang="en-US" dirty="0"/>
          </a:p>
        </p:txBody>
      </p:sp>
      <p:sp>
        <p:nvSpPr>
          <p:cNvPr id="4" name="内容占位符 2">
            <a:extLst>
              <a:ext uri="{FF2B5EF4-FFF2-40B4-BE49-F238E27FC236}">
                <a16:creationId xmlns:a16="http://schemas.microsoft.com/office/drawing/2014/main" id="{36042192-9F9E-2542-BBAC-E3A0A82C8998}"/>
              </a:ext>
            </a:extLst>
          </p:cNvPr>
          <p:cNvSpPr>
            <a:spLocks noGrp="1" noChangeArrowheads="1"/>
          </p:cNvSpPr>
          <p:nvPr>
            <p:ph idx="1"/>
          </p:nvPr>
        </p:nvSpPr>
        <p:spPr>
          <a:xfrm>
            <a:off x="457200" y="1635125"/>
            <a:ext cx="8229600" cy="4530725"/>
          </a:xfrm>
        </p:spPr>
        <p:txBody>
          <a:bodyPr/>
          <a:lstStyle/>
          <a:p>
            <a:pPr marL="0" indent="0">
              <a:buNone/>
              <a:defRPr/>
            </a:pPr>
            <a:r>
              <a:rPr lang="en-US" altLang="zh-CN" sz="2400" b="1" dirty="0">
                <a:solidFill>
                  <a:srgbClr val="00B0F0"/>
                </a:solidFill>
              </a:rPr>
              <a:t>4</a:t>
            </a:r>
            <a:r>
              <a:rPr lang="zh-CN" altLang="en-US" sz="2400" b="1" dirty="0">
                <a:solidFill>
                  <a:srgbClr val="00B0F0"/>
                </a:solidFill>
              </a:rPr>
              <a:t>）特效度（</a:t>
            </a:r>
            <a:r>
              <a:rPr lang="en-US" altLang="zh-CN" sz="2400" b="1" dirty="0">
                <a:solidFill>
                  <a:srgbClr val="00B0F0"/>
                </a:solidFill>
              </a:rPr>
              <a:t>specificity)</a:t>
            </a:r>
          </a:p>
          <a:p>
            <a:pPr marL="0" indent="0">
              <a:buNone/>
              <a:defRPr/>
            </a:pPr>
            <a:r>
              <a:rPr lang="en-US" altLang="zh-CN" sz="2400" dirty="0"/>
              <a:t>specificity = TN/N</a:t>
            </a:r>
            <a:r>
              <a:rPr lang="zh-CN" altLang="en-US" sz="2400" dirty="0"/>
              <a:t>， 表示的是</a:t>
            </a:r>
            <a:r>
              <a:rPr lang="zh-CN" altLang="en-US" sz="2400" dirty="0">
                <a:solidFill>
                  <a:srgbClr val="FF0000"/>
                </a:solidFill>
              </a:rPr>
              <a:t>所有负例中被分对的比例</a:t>
            </a:r>
            <a:r>
              <a:rPr lang="zh-CN" altLang="en-US" sz="2400" dirty="0"/>
              <a:t>，衡量了分类器对负例的识别能力；</a:t>
            </a:r>
          </a:p>
          <a:p>
            <a:pPr marL="0" indent="0">
              <a:buNone/>
              <a:defRPr/>
            </a:pPr>
            <a:r>
              <a:rPr lang="it-IT" altLang="zh-CN" sz="2400" b="1" dirty="0">
                <a:solidFill>
                  <a:srgbClr val="00B0F0"/>
                </a:solidFill>
              </a:rPr>
              <a:t>5</a:t>
            </a:r>
            <a:r>
              <a:rPr lang="zh-CN" altLang="it-IT" sz="2400" b="1" dirty="0">
                <a:solidFill>
                  <a:srgbClr val="00B0F0"/>
                </a:solidFill>
              </a:rPr>
              <a:t>）精度（</a:t>
            </a:r>
            <a:r>
              <a:rPr lang="it-IT" altLang="zh-CN" sz="2400" b="1" dirty="0">
                <a:solidFill>
                  <a:srgbClr val="00B0F0"/>
                </a:solidFill>
              </a:rPr>
              <a:t>precision</a:t>
            </a:r>
            <a:r>
              <a:rPr lang="zh-CN" altLang="it-IT" sz="2400" b="1" dirty="0">
                <a:solidFill>
                  <a:srgbClr val="00B0F0"/>
                </a:solidFill>
              </a:rPr>
              <a:t>）</a:t>
            </a:r>
            <a:r>
              <a:rPr lang="zh-CN" altLang="en-US" sz="2400" b="1" dirty="0">
                <a:solidFill>
                  <a:srgbClr val="00B0F0"/>
                </a:solidFill>
              </a:rPr>
              <a:t>：查准率</a:t>
            </a:r>
            <a:endParaRPr lang="it-IT" altLang="zh-CN" sz="2400" b="1" dirty="0">
              <a:solidFill>
                <a:srgbClr val="00B0F0"/>
              </a:solidFill>
            </a:endParaRPr>
          </a:p>
          <a:p>
            <a:pPr marL="0" indent="0">
              <a:buNone/>
              <a:defRPr/>
            </a:pPr>
            <a:r>
              <a:rPr lang="zh-CN" altLang="en-US" sz="2400" dirty="0"/>
              <a:t>精度是精确性的度量，表示被分为</a:t>
            </a:r>
            <a:r>
              <a:rPr lang="zh-CN" altLang="en-US" sz="2400" dirty="0">
                <a:solidFill>
                  <a:srgbClr val="FF0000"/>
                </a:solidFill>
              </a:rPr>
              <a:t>正例的示例中实际为正例的比例</a:t>
            </a:r>
            <a:r>
              <a:rPr lang="zh-CN" altLang="en-US" sz="2400" dirty="0"/>
              <a:t>， </a:t>
            </a:r>
            <a:r>
              <a:rPr lang="en-US" altLang="zh-CN" sz="2400" dirty="0"/>
              <a:t>precision=TP/</a:t>
            </a:r>
            <a:r>
              <a:rPr lang="zh-CN" altLang="en-US" sz="2400" dirty="0"/>
              <a:t>（</a:t>
            </a:r>
            <a:r>
              <a:rPr lang="en-US" altLang="zh-CN" sz="2400" dirty="0"/>
              <a:t>TP+FP</a:t>
            </a:r>
            <a:r>
              <a:rPr lang="zh-CN" altLang="en-US" sz="2400" dirty="0"/>
              <a:t>）；</a:t>
            </a:r>
          </a:p>
          <a:p>
            <a:pPr marL="0" indent="0">
              <a:buNone/>
              <a:defRPr/>
            </a:pPr>
            <a:r>
              <a:rPr lang="en-US" altLang="zh-CN" sz="2400" b="1" dirty="0">
                <a:solidFill>
                  <a:srgbClr val="00B0F0"/>
                </a:solidFill>
              </a:rPr>
              <a:t>6</a:t>
            </a:r>
            <a:r>
              <a:rPr lang="zh-CN" altLang="en-US" sz="2400" b="1" dirty="0">
                <a:solidFill>
                  <a:srgbClr val="00B0F0"/>
                </a:solidFill>
              </a:rPr>
              <a:t>）召回率（</a:t>
            </a:r>
            <a:r>
              <a:rPr lang="en-US" altLang="zh-CN" sz="2400" b="1" dirty="0">
                <a:solidFill>
                  <a:srgbClr val="00B0F0"/>
                </a:solidFill>
              </a:rPr>
              <a:t>recall</a:t>
            </a:r>
            <a:r>
              <a:rPr lang="zh-CN" altLang="en-US" sz="2400" b="1" dirty="0">
                <a:solidFill>
                  <a:srgbClr val="00B0F0"/>
                </a:solidFill>
              </a:rPr>
              <a:t>）：查全率</a:t>
            </a:r>
            <a:endParaRPr lang="en-US" altLang="zh-CN" sz="2400" b="1" dirty="0">
              <a:solidFill>
                <a:srgbClr val="00B0F0"/>
              </a:solidFill>
            </a:endParaRPr>
          </a:p>
          <a:p>
            <a:pPr marL="0" indent="0">
              <a:buNone/>
              <a:defRPr/>
            </a:pPr>
            <a:r>
              <a:rPr lang="zh-CN" altLang="en-US" sz="2400" dirty="0"/>
              <a:t>召回率是覆盖面的度量，度量有</a:t>
            </a:r>
            <a:r>
              <a:rPr lang="zh-CN" altLang="en-US" sz="2400" dirty="0">
                <a:solidFill>
                  <a:srgbClr val="FF0000"/>
                </a:solidFill>
              </a:rPr>
              <a:t>多个正例被分为正例</a:t>
            </a:r>
            <a:r>
              <a:rPr lang="zh-CN" altLang="en-US" sz="2400" dirty="0"/>
              <a:t>， </a:t>
            </a:r>
            <a:r>
              <a:rPr lang="en-US" altLang="zh-CN" sz="2400" dirty="0"/>
              <a:t>recall=TP/(TP+FN)=TP/P=sensitive</a:t>
            </a:r>
            <a:r>
              <a:rPr lang="zh-CN" altLang="en-US" sz="2400" dirty="0"/>
              <a:t>，可以看到召回率与灵敏度是一样的。</a:t>
            </a:r>
          </a:p>
        </p:txBody>
      </p:sp>
    </p:spTree>
  </p:cSld>
  <p:clrMapOvr>
    <a:masterClrMapping/>
  </p:clrMapOvr>
  <p:transition>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18AE5FC3-82EE-C940-875C-426B8A8DB4FC}"/>
              </a:ext>
            </a:extLst>
          </p:cNvPr>
          <p:cNvSpPr>
            <a:spLocks noGrp="1" noChangeArrowheads="1"/>
          </p:cNvSpPr>
          <p:nvPr>
            <p:ph type="title"/>
          </p:nvPr>
        </p:nvSpPr>
        <p:spPr>
          <a:xfrm>
            <a:off x="457200" y="277813"/>
            <a:ext cx="8229600" cy="1139825"/>
          </a:xfrm>
        </p:spPr>
        <p:txBody>
          <a:bodyPr/>
          <a:lstStyle/>
          <a:p>
            <a:pPr eaLnBrk="1" hangingPunct="1">
              <a:defRPr/>
            </a:pPr>
            <a:r>
              <a:rPr lang="en-US" altLang="zh-CN" b="1" dirty="0">
                <a:solidFill>
                  <a:schemeClr val="accent1">
                    <a:lumMod val="25000"/>
                  </a:schemeClr>
                </a:solidFill>
                <a:effectLst>
                  <a:outerShdw blurRad="38100" dist="38100" dir="2700000" algn="tl">
                    <a:srgbClr val="000000">
                      <a:alpha val="43137"/>
                    </a:srgbClr>
                  </a:outerShdw>
                </a:effectLst>
              </a:rPr>
              <a:t>8.1.3</a:t>
            </a:r>
            <a:r>
              <a:rPr lang="zh-CN" altLang="en-US" b="1" dirty="0">
                <a:solidFill>
                  <a:schemeClr val="accent1">
                    <a:lumMod val="25000"/>
                  </a:schemeClr>
                </a:solidFill>
                <a:effectLst>
                  <a:outerShdw blurRad="38100" dist="38100" dir="2700000" algn="tl">
                    <a:srgbClr val="000000">
                      <a:alpha val="43137"/>
                    </a:srgbClr>
                  </a:outerShdw>
                </a:effectLst>
              </a:rPr>
              <a:t>分类的主要方法</a:t>
            </a:r>
            <a:endParaRPr lang="en-US" altLang="zh-CN" dirty="0"/>
          </a:p>
        </p:txBody>
      </p:sp>
      <p:sp>
        <p:nvSpPr>
          <p:cNvPr id="2" name="矩形 1">
            <a:extLst>
              <a:ext uri="{FF2B5EF4-FFF2-40B4-BE49-F238E27FC236}">
                <a16:creationId xmlns:a16="http://schemas.microsoft.com/office/drawing/2014/main" id="{23B74681-4AB0-4CF5-95BA-B5358211A337}"/>
              </a:ext>
            </a:extLst>
          </p:cNvPr>
          <p:cNvSpPr/>
          <p:nvPr/>
        </p:nvSpPr>
        <p:spPr>
          <a:xfrm>
            <a:off x="2627784" y="1628800"/>
            <a:ext cx="4572000" cy="3869329"/>
          </a:xfrm>
          <a:prstGeom prst="rect">
            <a:avLst/>
          </a:prstGeom>
        </p:spPr>
        <p:txBody>
          <a:bodyPr>
            <a:spAutoFit/>
          </a:bodyPr>
          <a:lstStyle/>
          <a:p>
            <a:pPr indent="304800">
              <a:lnSpc>
                <a:spcPct val="150000"/>
              </a:lnSpc>
              <a:spcAft>
                <a:spcPts val="0"/>
              </a:spcAft>
            </a:pPr>
            <a:r>
              <a:rPr lang="zh-CN" altLang="zh-CN" sz="2800" dirty="0">
                <a:solidFill>
                  <a:srgbClr val="FF0000"/>
                </a:solidFill>
                <a:latin typeface="黑体" panose="02010609060101010101" pitchFamily="49" charset="-122"/>
                <a:ea typeface="黑体" panose="02010609060101010101" pitchFamily="49" charset="-122"/>
                <a:cs typeface="宋体" panose="02010600030101010101" pitchFamily="2" charset="-122"/>
              </a:rPr>
              <a:t>决策树</a:t>
            </a:r>
            <a:endParaRPr lang="en-US" altLang="zh-CN" sz="2800" dirty="0">
              <a:solidFill>
                <a:srgbClr val="FF0000"/>
              </a:solidFill>
              <a:latin typeface="黑体" panose="02010609060101010101" pitchFamily="49" charset="-122"/>
              <a:ea typeface="黑体" panose="02010609060101010101" pitchFamily="49" charset="-122"/>
              <a:cs typeface="宋体" panose="02010600030101010101" pitchFamily="2" charset="-122"/>
            </a:endParaRPr>
          </a:p>
          <a:p>
            <a:pPr indent="304800">
              <a:lnSpc>
                <a:spcPct val="150000"/>
              </a:lnSpc>
              <a:spcAft>
                <a:spcPts val="0"/>
              </a:spcAft>
            </a:pPr>
            <a:r>
              <a:rPr lang="en-US" altLang="zh-CN" sz="2800" dirty="0">
                <a:solidFill>
                  <a:srgbClr val="FF0000"/>
                </a:solidFill>
                <a:latin typeface="黑体" panose="02010609060101010101" pitchFamily="49" charset="-122"/>
                <a:ea typeface="黑体" panose="02010609060101010101" pitchFamily="49" charset="-122"/>
                <a:cs typeface="宋体" panose="02010600030101010101" pitchFamily="2" charset="-122"/>
              </a:rPr>
              <a:t>KNN</a:t>
            </a:r>
            <a:r>
              <a:rPr lang="zh-CN" altLang="zh-CN" sz="2800" dirty="0">
                <a:solidFill>
                  <a:srgbClr val="FF0000"/>
                </a:solidFill>
                <a:latin typeface="黑体" panose="02010609060101010101" pitchFamily="49" charset="-122"/>
                <a:ea typeface="黑体" panose="02010609060101010101" pitchFamily="49" charset="-122"/>
                <a:cs typeface="宋体" panose="02010600030101010101" pitchFamily="2" charset="-122"/>
              </a:rPr>
              <a:t>法</a:t>
            </a:r>
            <a:endParaRPr lang="en-US" altLang="zh-CN" sz="2800" dirty="0">
              <a:solidFill>
                <a:srgbClr val="FF0000"/>
              </a:solidFill>
              <a:latin typeface="黑体" panose="02010609060101010101" pitchFamily="49" charset="-122"/>
              <a:ea typeface="黑体" panose="02010609060101010101" pitchFamily="49" charset="-122"/>
              <a:cs typeface="宋体" panose="02010600030101010101" pitchFamily="2" charset="-122"/>
            </a:endParaRPr>
          </a:p>
          <a:p>
            <a:pPr indent="304800">
              <a:lnSpc>
                <a:spcPct val="150000"/>
              </a:lnSpc>
              <a:spcAft>
                <a:spcPts val="0"/>
              </a:spcAft>
            </a:pPr>
            <a:r>
              <a:rPr lang="en-US" altLang="zh-CN" sz="2800" dirty="0">
                <a:solidFill>
                  <a:srgbClr val="FF0000"/>
                </a:solidFill>
                <a:latin typeface="黑体" panose="02010609060101010101" pitchFamily="49" charset="-122"/>
                <a:ea typeface="黑体" panose="02010609060101010101" pitchFamily="49" charset="-122"/>
                <a:cs typeface="宋体" panose="02010600030101010101" pitchFamily="2" charset="-122"/>
              </a:rPr>
              <a:t>SVM</a:t>
            </a:r>
            <a:r>
              <a:rPr lang="zh-CN" altLang="zh-CN" sz="2800" dirty="0">
                <a:solidFill>
                  <a:srgbClr val="FF0000"/>
                </a:solidFill>
                <a:latin typeface="黑体" panose="02010609060101010101" pitchFamily="49" charset="-122"/>
                <a:ea typeface="黑体" panose="02010609060101010101" pitchFamily="49" charset="-122"/>
                <a:cs typeface="宋体" panose="02010600030101010101" pitchFamily="2" charset="-122"/>
              </a:rPr>
              <a:t>法</a:t>
            </a:r>
            <a:endParaRPr lang="en-US" altLang="zh-CN" sz="2800" dirty="0">
              <a:solidFill>
                <a:srgbClr val="FF0000"/>
              </a:solidFill>
              <a:latin typeface="黑体" panose="02010609060101010101" pitchFamily="49" charset="-122"/>
              <a:ea typeface="黑体" panose="02010609060101010101" pitchFamily="49" charset="-122"/>
              <a:cs typeface="宋体" panose="02010600030101010101" pitchFamily="2" charset="-122"/>
            </a:endParaRPr>
          </a:p>
          <a:p>
            <a:pPr indent="304800">
              <a:lnSpc>
                <a:spcPct val="150000"/>
              </a:lnSpc>
              <a:spcAft>
                <a:spcPts val="0"/>
              </a:spcAft>
            </a:pPr>
            <a:r>
              <a:rPr lang="en-US" altLang="zh-CN" sz="2800" dirty="0">
                <a:solidFill>
                  <a:srgbClr val="000000"/>
                </a:solidFill>
                <a:latin typeface="黑体" panose="02010609060101010101" pitchFamily="49" charset="-122"/>
                <a:ea typeface="黑体" panose="02010609060101010101" pitchFamily="49" charset="-122"/>
                <a:cs typeface="宋体" panose="02010600030101010101" pitchFamily="2" charset="-122"/>
              </a:rPr>
              <a:t>VSM</a:t>
            </a:r>
            <a:r>
              <a:rPr lang="zh-CN" altLang="zh-CN" sz="2800" dirty="0">
                <a:solidFill>
                  <a:srgbClr val="000000"/>
                </a:solidFill>
                <a:latin typeface="黑体" panose="02010609060101010101" pitchFamily="49" charset="-122"/>
                <a:ea typeface="黑体" panose="02010609060101010101" pitchFamily="49" charset="-122"/>
                <a:cs typeface="宋体" panose="02010600030101010101" pitchFamily="2" charset="-122"/>
              </a:rPr>
              <a:t>法</a:t>
            </a:r>
            <a:endParaRPr lang="en-US" altLang="zh-CN" sz="2800" dirty="0">
              <a:solidFill>
                <a:srgbClr val="000000"/>
              </a:solidFill>
              <a:latin typeface="黑体" panose="02010609060101010101" pitchFamily="49" charset="-122"/>
              <a:ea typeface="黑体" panose="02010609060101010101" pitchFamily="49" charset="-122"/>
              <a:cs typeface="宋体" panose="02010600030101010101" pitchFamily="2" charset="-122"/>
            </a:endParaRPr>
          </a:p>
          <a:p>
            <a:pPr indent="304800">
              <a:lnSpc>
                <a:spcPct val="150000"/>
              </a:lnSpc>
              <a:spcAft>
                <a:spcPts val="0"/>
              </a:spcAft>
            </a:pPr>
            <a:r>
              <a:rPr lang="en-US" altLang="zh-CN" sz="2800" dirty="0">
                <a:solidFill>
                  <a:srgbClr val="000000"/>
                </a:solidFill>
                <a:latin typeface="黑体" panose="02010609060101010101" pitchFamily="49" charset="-122"/>
                <a:ea typeface="黑体" panose="02010609060101010101" pitchFamily="49" charset="-122"/>
                <a:cs typeface="宋体" panose="02010600030101010101" pitchFamily="2" charset="-122"/>
              </a:rPr>
              <a:t>Bayes</a:t>
            </a:r>
            <a:r>
              <a:rPr lang="zh-CN" altLang="zh-CN" sz="2800" dirty="0">
                <a:solidFill>
                  <a:srgbClr val="000000"/>
                </a:solidFill>
                <a:latin typeface="黑体" panose="02010609060101010101" pitchFamily="49" charset="-122"/>
                <a:ea typeface="黑体" panose="02010609060101010101" pitchFamily="49" charset="-122"/>
                <a:cs typeface="宋体" panose="02010600030101010101" pitchFamily="2" charset="-122"/>
              </a:rPr>
              <a:t>法</a:t>
            </a:r>
            <a:endParaRPr lang="en-US" altLang="zh-CN" sz="2800" dirty="0">
              <a:solidFill>
                <a:srgbClr val="000000"/>
              </a:solidFill>
              <a:latin typeface="黑体" panose="02010609060101010101" pitchFamily="49" charset="-122"/>
              <a:ea typeface="黑体" panose="02010609060101010101" pitchFamily="49" charset="-122"/>
              <a:cs typeface="宋体" panose="02010600030101010101" pitchFamily="2" charset="-122"/>
            </a:endParaRPr>
          </a:p>
          <a:p>
            <a:pPr indent="304800">
              <a:lnSpc>
                <a:spcPct val="150000"/>
              </a:lnSpc>
              <a:spcAft>
                <a:spcPts val="0"/>
              </a:spcAft>
            </a:pPr>
            <a:r>
              <a:rPr lang="zh-CN" altLang="zh-CN" sz="2800" dirty="0">
                <a:solidFill>
                  <a:srgbClr val="000000"/>
                </a:solidFill>
                <a:latin typeface="黑体" panose="02010609060101010101" pitchFamily="49" charset="-122"/>
                <a:ea typeface="黑体" panose="02010609060101010101" pitchFamily="49" charset="-122"/>
                <a:cs typeface="宋体" panose="02010600030101010101" pitchFamily="2" charset="-122"/>
              </a:rPr>
              <a:t>神经网络法</a:t>
            </a:r>
            <a:endParaRPr lang="zh-CN" altLang="zh-CN" sz="2800" kern="100" dirty="0">
              <a:latin typeface="黑体" panose="02010609060101010101" pitchFamily="49" charset="-122"/>
              <a:ea typeface="黑体" panose="02010609060101010101" pitchFamily="49" charset="-122"/>
              <a:cs typeface="Times New Roman" panose="02020603050405020304" pitchFamily="18" charset="0"/>
            </a:endParaRPr>
          </a:p>
        </p:txBody>
      </p:sp>
    </p:spTree>
  </p:cSld>
  <p:clrMapOvr>
    <a:masterClrMapping/>
  </p:clrMapOvr>
  <p:transition>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5576" y="1556792"/>
            <a:ext cx="8229600" cy="4464496"/>
          </a:xfrm>
        </p:spPr>
        <p:txBody>
          <a:bodyPr/>
          <a:lstStyle/>
          <a:p>
            <a:pPr>
              <a:defRPr/>
            </a:pPr>
            <a:r>
              <a:rPr lang="en-US" altLang="zh-CN" sz="2400" b="1" dirty="0">
                <a:solidFill>
                  <a:schemeClr val="tx1">
                    <a:lumMod val="50000"/>
                    <a:lumOff val="50000"/>
                  </a:schemeClr>
                </a:solidFill>
                <a:latin typeface="黑体" panose="02010609060101010101" pitchFamily="49" charset="-122"/>
                <a:ea typeface="黑体" panose="02010609060101010101" pitchFamily="49" charset="-122"/>
              </a:rPr>
              <a:t>8.1</a:t>
            </a:r>
            <a:r>
              <a:rPr lang="zh-CN" altLang="zh-CN" sz="2400" b="1" dirty="0">
                <a:solidFill>
                  <a:schemeClr val="tx1">
                    <a:lumMod val="50000"/>
                    <a:lumOff val="50000"/>
                  </a:schemeClr>
                </a:solidFill>
                <a:latin typeface="黑体" panose="02010609060101010101" pitchFamily="49" charset="-122"/>
                <a:ea typeface="黑体" panose="02010609060101010101" pitchFamily="49" charset="-122"/>
              </a:rPr>
              <a:t>分类的基本知识</a:t>
            </a:r>
            <a:endParaRPr lang="en-US" altLang="zh-CN" sz="2400" b="1" dirty="0">
              <a:solidFill>
                <a:schemeClr val="tx1">
                  <a:lumMod val="50000"/>
                  <a:lumOff val="50000"/>
                </a:schemeClr>
              </a:solidFill>
              <a:latin typeface="黑体" panose="02010609060101010101" pitchFamily="49" charset="-122"/>
              <a:ea typeface="黑体" panose="02010609060101010101" pitchFamily="49" charset="-122"/>
            </a:endParaRPr>
          </a:p>
          <a:p>
            <a:pPr>
              <a:defRPr/>
            </a:pPr>
            <a:r>
              <a:rPr lang="en-US" altLang="zh-CN" sz="2400" b="1" dirty="0">
                <a:latin typeface="黑体" panose="02010609060101010101" pitchFamily="49" charset="-122"/>
                <a:ea typeface="黑体" panose="02010609060101010101" pitchFamily="49" charset="-122"/>
              </a:rPr>
              <a:t>8.2 </a:t>
            </a:r>
            <a:r>
              <a:rPr lang="zh-CN" altLang="en-US" sz="2400" b="1" dirty="0">
                <a:latin typeface="黑体" panose="02010609060101010101" pitchFamily="49" charset="-122"/>
                <a:ea typeface="黑体" panose="02010609060101010101" pitchFamily="49" charset="-122"/>
              </a:rPr>
              <a:t>决策树分类</a:t>
            </a:r>
            <a:endParaRPr lang="en-US" altLang="zh-CN" sz="2400" b="1" dirty="0">
              <a:latin typeface="黑体" panose="02010609060101010101" pitchFamily="49" charset="-122"/>
              <a:ea typeface="黑体" panose="02010609060101010101" pitchFamily="49" charset="-122"/>
            </a:endParaRPr>
          </a:p>
          <a:p>
            <a:pPr lvl="1">
              <a:defRPr/>
            </a:pPr>
            <a:r>
              <a:rPr lang="en-US" altLang="zh-CN" sz="2400" b="1" dirty="0">
                <a:latin typeface="黑体" panose="02010609060101010101" pitchFamily="49" charset="-122"/>
                <a:ea typeface="黑体" panose="02010609060101010101" pitchFamily="49" charset="-122"/>
              </a:rPr>
              <a:t>8.3.1</a:t>
            </a:r>
            <a:r>
              <a:rPr lang="zh-CN" altLang="en-US" sz="2400" b="1" dirty="0">
                <a:latin typeface="黑体" panose="02010609060101010101" pitchFamily="49" charset="-122"/>
                <a:ea typeface="黑体" panose="02010609060101010101" pitchFamily="49" charset="-122"/>
              </a:rPr>
              <a:t>决策树算法概述</a:t>
            </a:r>
            <a:endParaRPr lang="en-US" altLang="zh-CN" sz="2400" b="1" dirty="0">
              <a:latin typeface="黑体" panose="02010609060101010101" pitchFamily="49" charset="-122"/>
              <a:ea typeface="黑体" panose="02010609060101010101" pitchFamily="49" charset="-122"/>
            </a:endParaRPr>
          </a:p>
          <a:p>
            <a:pPr lvl="1">
              <a:defRPr/>
            </a:pPr>
            <a:r>
              <a:rPr lang="en-US" altLang="zh-CN" sz="2400" b="1" dirty="0">
                <a:latin typeface="黑体" panose="02010609060101010101" pitchFamily="49" charset="-122"/>
                <a:ea typeface="黑体" panose="02010609060101010101" pitchFamily="49" charset="-122"/>
              </a:rPr>
              <a:t>8.3.2</a:t>
            </a:r>
            <a:r>
              <a:rPr lang="zh-CN" altLang="en-US" sz="2400" b="1" dirty="0">
                <a:latin typeface="黑体" panose="02010609060101010101" pitchFamily="49" charset="-122"/>
                <a:ea typeface="黑体" panose="02010609060101010101" pitchFamily="49" charset="-122"/>
              </a:rPr>
              <a:t>决策树的生成</a:t>
            </a:r>
            <a:endParaRPr lang="en-US" altLang="zh-CN" sz="2400" b="1" dirty="0">
              <a:latin typeface="黑体" panose="02010609060101010101" pitchFamily="49" charset="-122"/>
              <a:ea typeface="黑体" panose="02010609060101010101" pitchFamily="49" charset="-122"/>
            </a:endParaRPr>
          </a:p>
          <a:p>
            <a:pPr lvl="1">
              <a:defRPr/>
            </a:pPr>
            <a:r>
              <a:rPr lang="en-US" altLang="zh-CN" sz="2400" b="1" dirty="0">
                <a:latin typeface="黑体" panose="02010609060101010101" pitchFamily="49" charset="-122"/>
                <a:ea typeface="黑体" panose="02010609060101010101" pitchFamily="49" charset="-122"/>
              </a:rPr>
              <a:t>8.3.3</a:t>
            </a:r>
            <a:r>
              <a:rPr lang="zh-CN" altLang="en-US" sz="2400" b="1" dirty="0">
                <a:latin typeface="黑体" panose="02010609060101010101" pitchFamily="49" charset="-122"/>
                <a:ea typeface="黑体" panose="02010609060101010101" pitchFamily="49" charset="-122"/>
              </a:rPr>
              <a:t>决策树中规则的提取</a:t>
            </a:r>
            <a:endParaRPr lang="en-US" altLang="zh-CN" sz="2400" b="1" dirty="0">
              <a:latin typeface="黑体" panose="02010609060101010101" pitchFamily="49" charset="-122"/>
              <a:ea typeface="黑体" panose="02010609060101010101" pitchFamily="49" charset="-122"/>
            </a:endParaRPr>
          </a:p>
          <a:p>
            <a:pPr lvl="1">
              <a:defRPr/>
            </a:pPr>
            <a:r>
              <a:rPr lang="en-US" altLang="zh-CN" sz="2400" b="1" dirty="0">
                <a:latin typeface="黑体" panose="02010609060101010101" pitchFamily="49" charset="-122"/>
                <a:ea typeface="黑体" panose="02010609060101010101" pitchFamily="49" charset="-122"/>
              </a:rPr>
              <a:t>8.3.4 ID3</a:t>
            </a:r>
            <a:r>
              <a:rPr lang="zh-CN" altLang="en-US" sz="2400" b="1" dirty="0">
                <a:latin typeface="黑体" panose="02010609060101010101" pitchFamily="49" charset="-122"/>
                <a:ea typeface="黑体" panose="02010609060101010101" pitchFamily="49" charset="-122"/>
              </a:rPr>
              <a:t>算法</a:t>
            </a:r>
            <a:endParaRPr lang="en-US" altLang="zh-CN" sz="2400" b="1" dirty="0">
              <a:latin typeface="黑体" panose="02010609060101010101" pitchFamily="49" charset="-122"/>
              <a:ea typeface="黑体" panose="02010609060101010101" pitchFamily="49" charset="-122"/>
            </a:endParaRPr>
          </a:p>
          <a:p>
            <a:pPr lvl="1">
              <a:defRPr/>
            </a:pPr>
            <a:r>
              <a:rPr lang="en-US" altLang="zh-CN" sz="2400" b="1" dirty="0">
                <a:latin typeface="黑体" panose="02010609060101010101" pitchFamily="49" charset="-122"/>
                <a:ea typeface="黑体" panose="02010609060101010101" pitchFamily="49" charset="-122"/>
              </a:rPr>
              <a:t>8.3.5 C4.5</a:t>
            </a:r>
            <a:r>
              <a:rPr lang="zh-CN" altLang="en-US" sz="2400" b="1" dirty="0">
                <a:latin typeface="黑体" panose="02010609060101010101" pitchFamily="49" charset="-122"/>
                <a:ea typeface="黑体" panose="02010609060101010101" pitchFamily="49" charset="-122"/>
              </a:rPr>
              <a:t>算法</a:t>
            </a:r>
            <a:endParaRPr lang="en-US" altLang="zh-CN" sz="2400" b="1" dirty="0">
              <a:latin typeface="黑体" panose="02010609060101010101" pitchFamily="49" charset="-122"/>
              <a:ea typeface="黑体" panose="02010609060101010101" pitchFamily="49" charset="-122"/>
            </a:endParaRPr>
          </a:p>
          <a:p>
            <a:pPr lvl="1">
              <a:defRPr/>
            </a:pPr>
            <a:r>
              <a:rPr lang="en-US" altLang="zh-CN" sz="2400" b="1" dirty="0">
                <a:latin typeface="黑体" panose="02010609060101010101" pitchFamily="49" charset="-122"/>
                <a:ea typeface="黑体" panose="02010609060101010101" pitchFamily="49" charset="-122"/>
              </a:rPr>
              <a:t>8.3.6 </a:t>
            </a:r>
            <a:r>
              <a:rPr lang="zh-CN" altLang="en-US" sz="2400" b="1" dirty="0">
                <a:latin typeface="黑体" panose="02010609060101010101" pitchFamily="49" charset="-122"/>
                <a:ea typeface="黑体" panose="02010609060101010101" pitchFamily="49" charset="-122"/>
              </a:rPr>
              <a:t>蒙特卡洛树搜索（</a:t>
            </a:r>
            <a:r>
              <a:rPr lang="en-US" altLang="zh-CN" sz="2400" b="1" dirty="0">
                <a:latin typeface="黑体" panose="02010609060101010101" pitchFamily="49" charset="-122"/>
                <a:ea typeface="黑体" panose="02010609060101010101" pitchFamily="49" charset="-122"/>
              </a:rPr>
              <a:t>MCTS</a:t>
            </a:r>
            <a:r>
              <a:rPr lang="zh-CN" altLang="en-US" sz="2400" b="1" dirty="0">
                <a:latin typeface="黑体" panose="02010609060101010101" pitchFamily="49" charset="-122"/>
                <a:ea typeface="黑体" panose="02010609060101010101" pitchFamily="49" charset="-122"/>
              </a:rPr>
              <a:t>）算法</a:t>
            </a:r>
            <a:endParaRPr lang="en-US" altLang="zh-CN" sz="2400" b="1" dirty="0">
              <a:latin typeface="黑体" panose="02010609060101010101" pitchFamily="49" charset="-122"/>
              <a:ea typeface="黑体" panose="02010609060101010101" pitchFamily="49" charset="-122"/>
            </a:endParaRPr>
          </a:p>
          <a:p>
            <a:pPr>
              <a:defRPr/>
            </a:pPr>
            <a:r>
              <a:rPr lang="en-US" altLang="zh-CN" sz="2400" dirty="0">
                <a:solidFill>
                  <a:schemeClr val="tx1">
                    <a:lumMod val="50000"/>
                    <a:lumOff val="50000"/>
                  </a:schemeClr>
                </a:solidFill>
                <a:latin typeface="黑体" panose="02010609060101010101" pitchFamily="49" charset="-122"/>
                <a:ea typeface="黑体" panose="02010609060101010101" pitchFamily="49" charset="-122"/>
              </a:rPr>
              <a:t>8.3 SVM</a:t>
            </a:r>
            <a:r>
              <a:rPr lang="zh-CN" altLang="en-US" sz="2400" dirty="0">
                <a:solidFill>
                  <a:schemeClr val="tx1">
                    <a:lumMod val="50000"/>
                    <a:lumOff val="50000"/>
                  </a:schemeClr>
                </a:solidFill>
                <a:latin typeface="黑体" panose="02010609060101010101" pitchFamily="49" charset="-122"/>
                <a:ea typeface="黑体" panose="02010609060101010101" pitchFamily="49" charset="-122"/>
              </a:rPr>
              <a:t>预测</a:t>
            </a:r>
            <a:endParaRPr lang="en-US" altLang="zh-CN" sz="2400" dirty="0">
              <a:solidFill>
                <a:schemeClr val="tx1">
                  <a:lumMod val="50000"/>
                  <a:lumOff val="50000"/>
                </a:schemeClr>
              </a:solidFill>
              <a:latin typeface="黑体" panose="02010609060101010101" pitchFamily="49" charset="-122"/>
              <a:ea typeface="黑体" panose="02010609060101010101" pitchFamily="49" charset="-122"/>
            </a:endParaRPr>
          </a:p>
          <a:p>
            <a:pPr>
              <a:defRPr/>
            </a:pPr>
            <a:r>
              <a:rPr lang="en-US" altLang="zh-CN" sz="2400" dirty="0">
                <a:solidFill>
                  <a:schemeClr val="tx1">
                    <a:lumMod val="50000"/>
                    <a:lumOff val="50000"/>
                  </a:schemeClr>
                </a:solidFill>
                <a:latin typeface="黑体" panose="02010609060101010101" pitchFamily="49" charset="-122"/>
                <a:ea typeface="黑体" panose="02010609060101010101" pitchFamily="49" charset="-122"/>
              </a:rPr>
              <a:t>8.4 KNN</a:t>
            </a:r>
            <a:r>
              <a:rPr lang="zh-CN" altLang="en-US" sz="2400" dirty="0">
                <a:solidFill>
                  <a:schemeClr val="tx1">
                    <a:lumMod val="50000"/>
                    <a:lumOff val="50000"/>
                  </a:schemeClr>
                </a:solidFill>
                <a:latin typeface="黑体" panose="02010609060101010101" pitchFamily="49" charset="-122"/>
                <a:ea typeface="黑体" panose="02010609060101010101" pitchFamily="49" charset="-122"/>
              </a:rPr>
              <a:t>算法</a:t>
            </a:r>
            <a:endParaRPr lang="en-US" altLang="zh-CN" sz="2400" dirty="0">
              <a:solidFill>
                <a:schemeClr val="tx1">
                  <a:lumMod val="50000"/>
                  <a:lumOff val="50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084337770"/>
      </p:ext>
    </p:extLst>
  </p:cSld>
  <p:clrMapOvr>
    <a:masterClrMapping/>
  </p:clrMapOvr>
  <p:transition>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8642A2F2-77CA-AA49-B2A4-5621423F95D6}"/>
              </a:ext>
            </a:extLst>
          </p:cNvPr>
          <p:cNvSpPr>
            <a:spLocks noGrp="1" noChangeArrowheads="1"/>
          </p:cNvSpPr>
          <p:nvPr>
            <p:ph type="ctrTitle"/>
          </p:nvPr>
        </p:nvSpPr>
        <p:spPr/>
        <p:txBody>
          <a:bodyPr/>
          <a:lstStyle/>
          <a:p>
            <a:pPr algn="ctr" eaLnBrk="1" hangingPunct="1">
              <a:defRPr/>
            </a:pPr>
            <a:r>
              <a:rPr lang="zh-CN" altLang="en-US">
                <a:latin typeface="微软雅黑" panose="020B0503020204020204" pitchFamily="34" charset="-122"/>
                <a:ea typeface="微软雅黑" panose="020B0503020204020204" pitchFamily="34" charset="-122"/>
              </a:rPr>
              <a:t>决策树分类</a:t>
            </a:r>
          </a:p>
        </p:txBody>
      </p:sp>
    </p:spTree>
    <p:extLst>
      <p:ext uri="{BB962C8B-B14F-4D97-AF65-F5344CB8AC3E}">
        <p14:creationId xmlns:p14="http://schemas.microsoft.com/office/powerpoint/2010/main" val="94098876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26868665-F226-BE45-A496-AF4F022F0A47}"/>
              </a:ext>
            </a:extLst>
          </p:cNvPr>
          <p:cNvSpPr>
            <a:spLocks noGrp="1" noChangeArrowheads="1"/>
          </p:cNvSpPr>
          <p:nvPr>
            <p:ph type="title"/>
          </p:nvPr>
        </p:nvSpPr>
        <p:spPr>
          <a:xfrm>
            <a:off x="457200" y="457200"/>
            <a:ext cx="8229600" cy="811560"/>
          </a:xfrm>
        </p:spPr>
        <p:txBody>
          <a:bodyPr/>
          <a:lstStyle/>
          <a:p>
            <a:pPr eaLnBrk="1" hangingPunct="1">
              <a:defRPr/>
            </a:pPr>
            <a:r>
              <a:rPr lang="en-US" altLang="zh-CN" sz="3200" b="1" dirty="0">
                <a:solidFill>
                  <a:schemeClr val="accent1">
                    <a:lumMod val="25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8.2.1</a:t>
            </a:r>
            <a:r>
              <a:rPr lang="zh-CN" altLang="en-US" sz="3200" b="1" dirty="0">
                <a:solidFill>
                  <a:schemeClr val="accent1">
                    <a:lumMod val="25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决策树算法概述</a:t>
            </a:r>
            <a:endParaRPr lang="zh-CN" altLang="en-US" sz="3200" dirty="0">
              <a:latin typeface="黑体" panose="02010609060101010101" pitchFamily="49" charset="-122"/>
              <a:ea typeface="黑体" panose="02010609060101010101" pitchFamily="49" charset="-122"/>
            </a:endParaRPr>
          </a:p>
        </p:txBody>
      </p:sp>
      <p:sp>
        <p:nvSpPr>
          <p:cNvPr id="6147" name="Rectangle 3">
            <a:extLst>
              <a:ext uri="{FF2B5EF4-FFF2-40B4-BE49-F238E27FC236}">
                <a16:creationId xmlns:a16="http://schemas.microsoft.com/office/drawing/2014/main" id="{A631D547-9CC1-3944-9EA0-EB619B6A50EF}"/>
              </a:ext>
            </a:extLst>
          </p:cNvPr>
          <p:cNvSpPr>
            <a:spLocks noGrp="1" noChangeArrowheads="1"/>
          </p:cNvSpPr>
          <p:nvPr>
            <p:ph type="body" idx="1"/>
          </p:nvPr>
        </p:nvSpPr>
        <p:spPr>
          <a:xfrm>
            <a:off x="457200" y="1268760"/>
            <a:ext cx="8229600" cy="4852987"/>
          </a:xfrm>
        </p:spPr>
        <p:txBody>
          <a:bodyPr/>
          <a:lstStyle/>
          <a:p>
            <a:pPr eaLnBrk="1" hangingPunct="1">
              <a:lnSpc>
                <a:spcPct val="80000"/>
              </a:lnSpc>
              <a:spcBef>
                <a:spcPts val="1200"/>
              </a:spcBef>
              <a:defRPr/>
            </a:pPr>
            <a:r>
              <a:rPr lang="zh-CN" altLang="en-US" sz="2400" dirty="0">
                <a:latin typeface="黑体" panose="02010609060101010101" pitchFamily="49" charset="-122"/>
                <a:ea typeface="黑体" panose="02010609060101010101" pitchFamily="49" charset="-122"/>
              </a:rPr>
              <a:t>什么是决策树？</a:t>
            </a:r>
          </a:p>
          <a:p>
            <a:pPr lvl="1" eaLnBrk="1" hangingPunct="1">
              <a:lnSpc>
                <a:spcPct val="80000"/>
              </a:lnSpc>
              <a:spcBef>
                <a:spcPts val="1200"/>
              </a:spcBef>
              <a:buFont typeface="Wingdings" panose="05000000000000000000" pitchFamily="2" charset="2"/>
              <a:buChar char="Ø"/>
              <a:defRPr/>
            </a:pPr>
            <a:r>
              <a:rPr lang="zh-CN" altLang="en-US" sz="2400" dirty="0">
                <a:latin typeface="黑体" panose="02010609060101010101" pitchFamily="49" charset="-122"/>
                <a:ea typeface="黑体" panose="02010609060101010101" pitchFamily="49" charset="-122"/>
              </a:rPr>
              <a:t>类似于流程图的树结构</a:t>
            </a:r>
          </a:p>
          <a:p>
            <a:pPr lvl="1" eaLnBrk="1" hangingPunct="1">
              <a:lnSpc>
                <a:spcPct val="80000"/>
              </a:lnSpc>
              <a:spcBef>
                <a:spcPts val="1200"/>
              </a:spcBef>
              <a:buFont typeface="Wingdings" panose="05000000000000000000" pitchFamily="2" charset="2"/>
              <a:buChar char="Ø"/>
              <a:defRPr/>
            </a:pPr>
            <a:r>
              <a:rPr lang="zh-CN" altLang="en-US" sz="2400" dirty="0">
                <a:latin typeface="黑体" panose="02010609060101010101" pitchFamily="49" charset="-122"/>
                <a:ea typeface="黑体" panose="02010609060101010101" pitchFamily="49" charset="-122"/>
              </a:rPr>
              <a:t>每个内部节点表示在一个属性上的测试</a:t>
            </a:r>
          </a:p>
          <a:p>
            <a:pPr lvl="1" eaLnBrk="1" hangingPunct="1">
              <a:lnSpc>
                <a:spcPct val="80000"/>
              </a:lnSpc>
              <a:spcBef>
                <a:spcPts val="1200"/>
              </a:spcBef>
              <a:buFont typeface="Wingdings" panose="05000000000000000000" pitchFamily="2" charset="2"/>
              <a:buChar char="Ø"/>
              <a:defRPr/>
            </a:pPr>
            <a:r>
              <a:rPr lang="zh-CN" altLang="en-US" sz="2400" dirty="0">
                <a:latin typeface="黑体" panose="02010609060101010101" pitchFamily="49" charset="-122"/>
                <a:ea typeface="黑体" panose="02010609060101010101" pitchFamily="49" charset="-122"/>
              </a:rPr>
              <a:t>每个分枝代表一个测试输出</a:t>
            </a:r>
          </a:p>
          <a:p>
            <a:pPr lvl="1" eaLnBrk="1" hangingPunct="1">
              <a:lnSpc>
                <a:spcPct val="80000"/>
              </a:lnSpc>
              <a:spcBef>
                <a:spcPts val="1200"/>
              </a:spcBef>
              <a:buFont typeface="Wingdings" panose="05000000000000000000" pitchFamily="2" charset="2"/>
              <a:buChar char="Ø"/>
              <a:defRPr/>
            </a:pPr>
            <a:r>
              <a:rPr lang="zh-CN" altLang="en-US" sz="2400" dirty="0">
                <a:latin typeface="黑体" panose="02010609060101010101" pitchFamily="49" charset="-122"/>
                <a:ea typeface="黑体" panose="02010609060101010101" pitchFamily="49" charset="-122"/>
              </a:rPr>
              <a:t>每个树叶节点存放一个类编号</a:t>
            </a:r>
          </a:p>
        </p:txBody>
      </p:sp>
      <p:pic>
        <p:nvPicPr>
          <p:cNvPr id="32" name="图片 31" descr="未命名文件"/>
          <p:cNvPicPr/>
          <p:nvPr/>
        </p:nvPicPr>
        <p:blipFill>
          <a:blip r:embed="rId3" cstate="print"/>
          <a:srcRect t="7549" b="6379"/>
          <a:stretch>
            <a:fillRect/>
          </a:stretch>
        </p:blipFill>
        <p:spPr>
          <a:xfrm>
            <a:off x="1387192" y="3356992"/>
            <a:ext cx="5921112" cy="3384376"/>
          </a:xfrm>
          <a:prstGeom prst="rect">
            <a:avLst/>
          </a:prstGeom>
          <a:noFill/>
          <a:ln w="9525">
            <a:noFill/>
          </a:ln>
        </p:spPr>
      </p:pic>
    </p:spTree>
    <p:extLst>
      <p:ext uri="{BB962C8B-B14F-4D97-AF65-F5344CB8AC3E}">
        <p14:creationId xmlns:p14="http://schemas.microsoft.com/office/powerpoint/2010/main" val="1128630461"/>
      </p:ext>
    </p:extLst>
  </p:cSld>
  <p:clrMapOvr>
    <a:masterClrMapping/>
  </p:clrMapOvr>
  <p:transition>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8A42D623-50A7-8249-8382-8004A63F40D0}"/>
              </a:ext>
            </a:extLst>
          </p:cNvPr>
          <p:cNvSpPr>
            <a:spLocks noGrp="1" noChangeArrowheads="1"/>
          </p:cNvSpPr>
          <p:nvPr>
            <p:ph type="title"/>
          </p:nvPr>
        </p:nvSpPr>
        <p:spPr/>
        <p:txBody>
          <a:bodyPr/>
          <a:lstStyle/>
          <a:p>
            <a:pPr>
              <a:defRPr/>
            </a:pPr>
            <a:r>
              <a:rPr lang="en-US" altLang="zh-CN" b="1" dirty="0">
                <a:solidFill>
                  <a:schemeClr val="accent1">
                    <a:lumMod val="25000"/>
                  </a:schemeClr>
                </a:solidFill>
                <a:effectLst>
                  <a:outerShdw blurRad="38100" dist="38100" dir="2700000" algn="tl">
                    <a:srgbClr val="000000">
                      <a:alpha val="43137"/>
                    </a:srgbClr>
                  </a:outerShdw>
                </a:effectLst>
              </a:rPr>
              <a:t>8.2.2</a:t>
            </a:r>
            <a:r>
              <a:rPr lang="zh-CN" altLang="en-US" b="1" dirty="0">
                <a:solidFill>
                  <a:schemeClr val="accent1">
                    <a:lumMod val="25000"/>
                  </a:schemeClr>
                </a:solidFill>
                <a:effectLst>
                  <a:outerShdw blurRad="38100" dist="38100" dir="2700000" algn="tl">
                    <a:srgbClr val="000000">
                      <a:alpha val="43137"/>
                    </a:srgbClr>
                  </a:outerShdw>
                </a:effectLst>
              </a:rPr>
              <a:t>决策树的生成</a:t>
            </a:r>
            <a:endParaRPr lang="zh-CN" altLang="en-US" dirty="0"/>
          </a:p>
        </p:txBody>
      </p:sp>
      <p:sp>
        <p:nvSpPr>
          <p:cNvPr id="7171" name="内容占位符 2">
            <a:extLst>
              <a:ext uri="{FF2B5EF4-FFF2-40B4-BE49-F238E27FC236}">
                <a16:creationId xmlns:a16="http://schemas.microsoft.com/office/drawing/2014/main" id="{366D25C4-732A-F34E-B641-3C63C3CFDD91}"/>
              </a:ext>
            </a:extLst>
          </p:cNvPr>
          <p:cNvSpPr>
            <a:spLocks noGrp="1" noChangeArrowheads="1"/>
          </p:cNvSpPr>
          <p:nvPr>
            <p:ph idx="1"/>
          </p:nvPr>
        </p:nvSpPr>
        <p:spPr>
          <a:xfrm>
            <a:off x="457200" y="1700808"/>
            <a:ext cx="8229600" cy="4688160"/>
          </a:xfrm>
        </p:spPr>
        <p:txBody>
          <a:bodyPr/>
          <a:lstStyle/>
          <a:p>
            <a:pPr>
              <a:spcBef>
                <a:spcPts val="1200"/>
              </a:spcBef>
              <a:defRPr/>
            </a:pPr>
            <a:r>
              <a:rPr lang="zh-CN" altLang="en-US" sz="2800" b="1" dirty="0"/>
              <a:t>决策树的生成由两个阶段组成</a:t>
            </a:r>
          </a:p>
          <a:p>
            <a:pPr marL="457200" lvl="1" indent="0">
              <a:spcBef>
                <a:spcPts val="1200"/>
              </a:spcBef>
              <a:buNone/>
              <a:defRPr/>
            </a:pPr>
            <a:r>
              <a:rPr lang="zh-CN" altLang="en-US" sz="2400" b="1" dirty="0">
                <a:solidFill>
                  <a:srgbClr val="00B0F0"/>
                </a:solidFill>
              </a:rPr>
              <a:t>决策树构建</a:t>
            </a:r>
          </a:p>
          <a:p>
            <a:pPr lvl="2">
              <a:spcBef>
                <a:spcPts val="1200"/>
              </a:spcBef>
              <a:defRPr/>
            </a:pPr>
            <a:r>
              <a:rPr lang="zh-CN" altLang="en-US" b="1" dirty="0"/>
              <a:t>使用属性选择度量来选择将元组最好的划分为不同的类的属性</a:t>
            </a:r>
          </a:p>
          <a:p>
            <a:pPr lvl="2">
              <a:spcBef>
                <a:spcPts val="1200"/>
              </a:spcBef>
              <a:defRPr/>
            </a:pPr>
            <a:r>
              <a:rPr lang="zh-CN" altLang="en-US" b="1" dirty="0"/>
              <a:t>递归的通过选定的属性，来划分样本 （必须是离散值）</a:t>
            </a:r>
          </a:p>
          <a:p>
            <a:pPr marL="457200" lvl="1" indent="0">
              <a:spcBef>
                <a:spcPts val="1200"/>
              </a:spcBef>
              <a:buNone/>
              <a:defRPr/>
            </a:pPr>
            <a:r>
              <a:rPr lang="zh-CN" altLang="en-US" sz="2400" b="1" dirty="0">
                <a:solidFill>
                  <a:srgbClr val="00B0F0"/>
                </a:solidFill>
              </a:rPr>
              <a:t>树剪枝</a:t>
            </a:r>
          </a:p>
          <a:p>
            <a:pPr lvl="2">
              <a:spcBef>
                <a:spcPts val="1200"/>
              </a:spcBef>
              <a:defRPr/>
            </a:pPr>
            <a:r>
              <a:rPr lang="zh-CN" altLang="en-US" b="1" dirty="0"/>
              <a:t>决策树建立时，许多分枝反映的是训练数据中的噪声和离群点点，树剪枝试图识别并剪去这种分枝，以提高对未知数据分类的准确性</a:t>
            </a:r>
          </a:p>
        </p:txBody>
      </p:sp>
    </p:spTree>
    <p:extLst>
      <p:ext uri="{BB962C8B-B14F-4D97-AF65-F5344CB8AC3E}">
        <p14:creationId xmlns:p14="http://schemas.microsoft.com/office/powerpoint/2010/main" val="1011340351"/>
      </p:ext>
    </p:extLst>
  </p:cSld>
  <p:clrMapOvr>
    <a:masterClrMapping/>
  </p:clrMapOvr>
  <p:transition>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2A479591-A078-FB4D-A795-3B6AFD9CC522}"/>
              </a:ext>
            </a:extLst>
          </p:cNvPr>
          <p:cNvSpPr>
            <a:spLocks noGrp="1" noChangeArrowheads="1"/>
          </p:cNvSpPr>
          <p:nvPr>
            <p:ph type="title"/>
          </p:nvPr>
        </p:nvSpPr>
        <p:spPr/>
        <p:txBody>
          <a:bodyPr/>
          <a:lstStyle/>
          <a:p>
            <a:pPr eaLnBrk="1" hangingPunct="1">
              <a:defRPr/>
            </a:pPr>
            <a:r>
              <a:rPr lang="en-US" altLang="zh-CN" b="1" dirty="0">
                <a:solidFill>
                  <a:schemeClr val="accent1">
                    <a:lumMod val="25000"/>
                  </a:schemeClr>
                </a:solidFill>
                <a:effectLst>
                  <a:outerShdw blurRad="38100" dist="38100" dir="2700000" algn="tl">
                    <a:srgbClr val="000000">
                      <a:alpha val="43137"/>
                    </a:srgbClr>
                  </a:outerShdw>
                </a:effectLst>
              </a:rPr>
              <a:t>8.2.2</a:t>
            </a:r>
            <a:r>
              <a:rPr lang="zh-CN" altLang="en-US" b="1" dirty="0">
                <a:solidFill>
                  <a:schemeClr val="accent1">
                    <a:lumMod val="25000"/>
                  </a:schemeClr>
                </a:solidFill>
                <a:effectLst>
                  <a:outerShdw blurRad="38100" dist="38100" dir="2700000" algn="tl">
                    <a:srgbClr val="000000">
                      <a:alpha val="43137"/>
                    </a:srgbClr>
                  </a:outerShdw>
                </a:effectLst>
              </a:rPr>
              <a:t> 决策树的生成</a:t>
            </a:r>
            <a:endParaRPr lang="en-US" altLang="zh-CN" dirty="0"/>
          </a:p>
        </p:txBody>
      </p:sp>
      <p:sp>
        <p:nvSpPr>
          <p:cNvPr id="3" name="矩形 2"/>
          <p:cNvSpPr/>
          <p:nvPr/>
        </p:nvSpPr>
        <p:spPr>
          <a:xfrm>
            <a:off x="294267" y="1484784"/>
            <a:ext cx="8392533" cy="4401205"/>
          </a:xfrm>
          <a:prstGeom prst="rect">
            <a:avLst/>
          </a:prstGeom>
        </p:spPr>
        <p:txBody>
          <a:bodyPr wrap="square">
            <a:spAutoFit/>
          </a:bodyPr>
          <a:lstStyle/>
          <a:p>
            <a:pPr>
              <a:spcBef>
                <a:spcPts val="1200"/>
              </a:spcBef>
              <a:spcAft>
                <a:spcPts val="0"/>
              </a:spcAft>
            </a:pPr>
            <a:r>
              <a:rPr lang="zh-CN" altLang="zh-CN" sz="2400" b="1" dirty="0">
                <a:solidFill>
                  <a:srgbClr val="000000"/>
                </a:solidFill>
                <a:latin typeface="+mn-ea"/>
                <a:ea typeface="+mn-ea"/>
                <a:cs typeface="mj-cs" charset="0"/>
              </a:rPr>
              <a:t> 构建决策树的流程如下：</a:t>
            </a:r>
            <a:endParaRPr lang="zh-CN" altLang="zh-CN" sz="2400" b="1" dirty="0">
              <a:latin typeface="+mn-ea"/>
              <a:ea typeface="+mn-ea"/>
              <a:cs typeface="Times New Roman" charset="0"/>
            </a:endParaRPr>
          </a:p>
          <a:p>
            <a:pPr algn="just">
              <a:spcBef>
                <a:spcPts val="1200"/>
              </a:spcBef>
              <a:spcAft>
                <a:spcPts val="0"/>
              </a:spcAft>
            </a:pPr>
            <a:r>
              <a:rPr lang="zh-CN" altLang="zh-CN" sz="2400" b="1" dirty="0">
                <a:solidFill>
                  <a:srgbClr val="000000"/>
                </a:solidFill>
                <a:latin typeface="+mn-ea"/>
                <a:ea typeface="+mn-ea"/>
                <a:cs typeface="mj-cs" charset="0"/>
              </a:rPr>
              <a:t>（</a:t>
            </a:r>
            <a:r>
              <a:rPr lang="en-US" altLang="zh-CN" sz="2400" b="1" dirty="0">
                <a:solidFill>
                  <a:srgbClr val="000000"/>
                </a:solidFill>
                <a:latin typeface="+mn-ea"/>
                <a:ea typeface="+mn-ea"/>
                <a:cs typeface="mj-cs" charset="0"/>
              </a:rPr>
              <a:t>1</a:t>
            </a:r>
            <a:r>
              <a:rPr lang="zh-CN" altLang="zh-CN" sz="2400" b="1" dirty="0">
                <a:solidFill>
                  <a:srgbClr val="000000"/>
                </a:solidFill>
                <a:latin typeface="+mn-ea"/>
                <a:ea typeface="+mn-ea"/>
                <a:cs typeface="mj-cs" charset="0"/>
              </a:rPr>
              <a:t>）得到原始数据集；</a:t>
            </a:r>
            <a:endParaRPr lang="zh-CN" altLang="zh-CN" sz="2400" b="1" kern="100" dirty="0">
              <a:latin typeface="+mn-ea"/>
              <a:ea typeface="+mn-ea"/>
              <a:cs typeface="Times New Roman" charset="0"/>
            </a:endParaRPr>
          </a:p>
          <a:p>
            <a:pPr algn="just">
              <a:spcBef>
                <a:spcPts val="1200"/>
              </a:spcBef>
              <a:spcAft>
                <a:spcPts val="0"/>
              </a:spcAft>
            </a:pPr>
            <a:r>
              <a:rPr lang="zh-CN" altLang="zh-CN" sz="2400" b="1" dirty="0">
                <a:solidFill>
                  <a:srgbClr val="000000"/>
                </a:solidFill>
                <a:latin typeface="+mn-ea"/>
                <a:ea typeface="+mn-ea"/>
                <a:cs typeface="mj-cs" charset="0"/>
              </a:rPr>
              <a:t>（</a:t>
            </a:r>
            <a:r>
              <a:rPr lang="en-US" altLang="zh-CN" sz="2400" b="1" dirty="0">
                <a:solidFill>
                  <a:srgbClr val="000000"/>
                </a:solidFill>
                <a:latin typeface="+mn-ea"/>
                <a:ea typeface="+mn-ea"/>
                <a:cs typeface="mj-cs" charset="0"/>
              </a:rPr>
              <a:t>2</a:t>
            </a:r>
            <a:r>
              <a:rPr lang="zh-CN" altLang="zh-CN" sz="2400" b="1" dirty="0">
                <a:solidFill>
                  <a:srgbClr val="000000"/>
                </a:solidFill>
                <a:latin typeface="+mn-ea"/>
                <a:ea typeface="+mn-ea"/>
                <a:cs typeface="mj-cs" charset="0"/>
              </a:rPr>
              <a:t>）根据属性选择度量对数据集进行最优划分，由于特征值可能有多个，因此存在数据集的划分大于两个分支的情况； </a:t>
            </a:r>
            <a:endParaRPr lang="zh-CN" altLang="zh-CN" sz="2400" b="1" kern="100" dirty="0">
              <a:latin typeface="+mn-ea"/>
              <a:ea typeface="+mn-ea"/>
              <a:cs typeface="Times New Roman" charset="0"/>
            </a:endParaRPr>
          </a:p>
          <a:p>
            <a:pPr algn="just">
              <a:spcBef>
                <a:spcPts val="1200"/>
              </a:spcBef>
              <a:spcAft>
                <a:spcPts val="0"/>
              </a:spcAft>
            </a:pPr>
            <a:r>
              <a:rPr lang="zh-CN" altLang="zh-CN" sz="2400" b="1" dirty="0">
                <a:solidFill>
                  <a:srgbClr val="000000"/>
                </a:solidFill>
                <a:latin typeface="+mn-ea"/>
                <a:ea typeface="+mn-ea"/>
                <a:cs typeface="mj-cs" charset="0"/>
              </a:rPr>
              <a:t>（</a:t>
            </a:r>
            <a:r>
              <a:rPr lang="en-US" altLang="zh-CN" sz="2400" b="1" dirty="0">
                <a:solidFill>
                  <a:srgbClr val="000000"/>
                </a:solidFill>
                <a:latin typeface="+mn-ea"/>
                <a:ea typeface="+mn-ea"/>
                <a:cs typeface="mj-cs" charset="0"/>
              </a:rPr>
              <a:t>3</a:t>
            </a:r>
            <a:r>
              <a:rPr lang="zh-CN" altLang="zh-CN" sz="2400" b="1" dirty="0">
                <a:solidFill>
                  <a:srgbClr val="000000"/>
                </a:solidFill>
                <a:latin typeface="+mn-ea"/>
                <a:ea typeface="+mn-ea"/>
                <a:cs typeface="mj-cs" charset="0"/>
              </a:rPr>
              <a:t>）采用递归的原则对数据集进行处理，首次划分后，数据将会向下传递，到达树的分支的下一个节点，在该节点上，可对数据进行再次划分，不断重复该操作，直到达到递归结束条件，才结束递归； </a:t>
            </a:r>
            <a:endParaRPr lang="zh-CN" altLang="zh-CN" sz="2400" b="1" kern="100" dirty="0">
              <a:latin typeface="+mn-ea"/>
              <a:ea typeface="+mn-ea"/>
              <a:cs typeface="Times New Roman" charset="0"/>
            </a:endParaRPr>
          </a:p>
          <a:p>
            <a:pPr algn="just">
              <a:spcBef>
                <a:spcPts val="1200"/>
              </a:spcBef>
              <a:spcAft>
                <a:spcPts val="0"/>
              </a:spcAft>
            </a:pPr>
            <a:r>
              <a:rPr lang="zh-CN" altLang="zh-CN" sz="2400" b="1" dirty="0">
                <a:solidFill>
                  <a:srgbClr val="000000"/>
                </a:solidFill>
                <a:latin typeface="+mn-ea"/>
                <a:ea typeface="+mn-ea"/>
                <a:cs typeface="mj-cs" charset="0"/>
              </a:rPr>
              <a:t>（</a:t>
            </a:r>
            <a:r>
              <a:rPr lang="en-US" altLang="zh-CN" sz="2400" b="1" dirty="0">
                <a:solidFill>
                  <a:srgbClr val="000000"/>
                </a:solidFill>
                <a:latin typeface="+mn-ea"/>
                <a:ea typeface="+mn-ea"/>
                <a:cs typeface="mj-cs" charset="0"/>
              </a:rPr>
              <a:t>4</a:t>
            </a:r>
            <a:r>
              <a:rPr lang="zh-CN" altLang="zh-CN" sz="2400" b="1" dirty="0">
                <a:solidFill>
                  <a:srgbClr val="000000"/>
                </a:solidFill>
                <a:latin typeface="+mn-ea"/>
                <a:ea typeface="+mn-ea"/>
                <a:cs typeface="mj-cs" charset="0"/>
              </a:rPr>
              <a:t>）递归结束的条件是，算法遍历完所有划分好的数据集的属性，或每个分支下的所有实例都具有相同的分类。</a:t>
            </a:r>
            <a:endParaRPr lang="zh-CN" altLang="zh-CN" sz="2400" b="1" kern="100" dirty="0">
              <a:effectLst/>
              <a:latin typeface="+mn-ea"/>
              <a:ea typeface="+mn-ea"/>
              <a:cs typeface="Times New Roman" charset="0"/>
            </a:endParaRPr>
          </a:p>
        </p:txBody>
      </p:sp>
    </p:spTree>
    <p:extLst>
      <p:ext uri="{BB962C8B-B14F-4D97-AF65-F5344CB8AC3E}">
        <p14:creationId xmlns:p14="http://schemas.microsoft.com/office/powerpoint/2010/main" val="264213252"/>
      </p:ext>
    </p:extLst>
  </p:cSld>
  <p:clrMapOvr>
    <a:masterClrMapping/>
  </p:clrMapOvr>
  <p:transition>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0413BA4C-0B01-D64D-B275-AF360E85BF43}"/>
              </a:ext>
            </a:extLst>
          </p:cNvPr>
          <p:cNvSpPr>
            <a:spLocks noGrp="1" noChangeArrowheads="1"/>
          </p:cNvSpPr>
          <p:nvPr>
            <p:ph type="title"/>
          </p:nvPr>
        </p:nvSpPr>
        <p:spPr/>
        <p:txBody>
          <a:bodyPr/>
          <a:lstStyle/>
          <a:p>
            <a:pPr eaLnBrk="1" hangingPunct="1">
              <a:defRPr/>
            </a:pPr>
            <a:r>
              <a:rPr lang="en-US" altLang="zh-CN" b="1" dirty="0">
                <a:solidFill>
                  <a:schemeClr val="accent1">
                    <a:lumMod val="25000"/>
                  </a:schemeClr>
                </a:solidFill>
                <a:effectLst>
                  <a:outerShdw blurRad="38100" dist="38100" dir="2700000" algn="tl">
                    <a:srgbClr val="000000">
                      <a:alpha val="43137"/>
                    </a:srgbClr>
                  </a:outerShdw>
                </a:effectLst>
              </a:rPr>
              <a:t>8.2.3</a:t>
            </a:r>
            <a:r>
              <a:rPr lang="zh-CN" altLang="en-US" b="1" dirty="0">
                <a:solidFill>
                  <a:schemeClr val="accent1">
                    <a:lumMod val="25000"/>
                  </a:schemeClr>
                </a:solidFill>
                <a:effectLst>
                  <a:outerShdw blurRad="38100" dist="38100" dir="2700000" algn="tl">
                    <a:srgbClr val="000000">
                      <a:alpha val="43137"/>
                    </a:srgbClr>
                  </a:outerShdw>
                </a:effectLst>
              </a:rPr>
              <a:t> 决策树的规则提取</a:t>
            </a:r>
            <a:endParaRPr lang="zh-CN" altLang="en-US" dirty="0"/>
          </a:p>
        </p:txBody>
      </p:sp>
      <p:sp>
        <p:nvSpPr>
          <p:cNvPr id="10243" name="Rectangle 3">
            <a:extLst>
              <a:ext uri="{FF2B5EF4-FFF2-40B4-BE49-F238E27FC236}">
                <a16:creationId xmlns:a16="http://schemas.microsoft.com/office/drawing/2014/main" id="{95B26655-1933-E343-A42B-EECB5814445E}"/>
              </a:ext>
            </a:extLst>
          </p:cNvPr>
          <p:cNvSpPr>
            <a:spLocks noGrp="1" noChangeArrowheads="1"/>
          </p:cNvSpPr>
          <p:nvPr>
            <p:ph type="body" idx="1"/>
          </p:nvPr>
        </p:nvSpPr>
        <p:spPr>
          <a:xfrm>
            <a:off x="457200" y="1556792"/>
            <a:ext cx="8229600" cy="5112568"/>
          </a:xfrm>
        </p:spPr>
        <p:txBody>
          <a:bodyPr/>
          <a:lstStyle/>
          <a:p>
            <a:pPr marL="0" indent="0" eaLnBrk="1" hangingPunct="1">
              <a:spcBef>
                <a:spcPts val="1200"/>
              </a:spcBef>
              <a:buNone/>
              <a:defRPr/>
            </a:pPr>
            <a:r>
              <a:rPr lang="zh-CN" altLang="en-US" sz="2100" b="1" dirty="0"/>
              <a:t>可以提取决策树表示的知识，并以</a:t>
            </a:r>
            <a:r>
              <a:rPr lang="en-US" altLang="zh-CN" sz="2100" b="1" dirty="0"/>
              <a:t>IF-THEN</a:t>
            </a:r>
            <a:r>
              <a:rPr lang="zh-CN" altLang="en-US" sz="2100" b="1" dirty="0"/>
              <a:t>形式的分类规则表示</a:t>
            </a:r>
          </a:p>
          <a:p>
            <a:pPr marL="0" indent="0" eaLnBrk="1" hangingPunct="1">
              <a:spcBef>
                <a:spcPts val="1200"/>
              </a:spcBef>
              <a:buNone/>
              <a:defRPr/>
            </a:pPr>
            <a:r>
              <a:rPr lang="zh-CN" altLang="en-US" sz="2100" b="1" dirty="0"/>
              <a:t>对从根到树叶的每条路径创建一个规则</a:t>
            </a:r>
          </a:p>
          <a:p>
            <a:pPr marL="0" indent="0" eaLnBrk="1" hangingPunct="1">
              <a:spcBef>
                <a:spcPts val="1200"/>
              </a:spcBef>
              <a:buNone/>
              <a:defRPr/>
            </a:pPr>
            <a:r>
              <a:rPr lang="zh-CN" altLang="en-US" sz="2100" b="1" dirty="0"/>
              <a:t>沿着给定路径上的每个属性</a:t>
            </a:r>
            <a:r>
              <a:rPr lang="en-US" altLang="zh-CN" sz="2100" b="1" dirty="0"/>
              <a:t>-</a:t>
            </a:r>
            <a:r>
              <a:rPr lang="zh-CN" altLang="en-US" sz="2100" b="1" dirty="0"/>
              <a:t>值对形成规则前件（</a:t>
            </a:r>
            <a:r>
              <a:rPr lang="en-US" altLang="zh-CN" sz="2100" b="1" dirty="0"/>
              <a:t>"IF"</a:t>
            </a:r>
            <a:r>
              <a:rPr lang="zh-CN" altLang="en-US" sz="2100" b="1" dirty="0"/>
              <a:t>部分）的一个合取项</a:t>
            </a:r>
          </a:p>
          <a:p>
            <a:pPr marL="0" indent="0" eaLnBrk="1" hangingPunct="1">
              <a:spcBef>
                <a:spcPts val="1200"/>
              </a:spcBef>
              <a:buNone/>
              <a:defRPr/>
            </a:pPr>
            <a:r>
              <a:rPr lang="zh-CN" altLang="en-US" sz="2100" b="1" dirty="0"/>
              <a:t>叶节点包含类预测，形成规则后件（</a:t>
            </a:r>
            <a:r>
              <a:rPr lang="en-US" altLang="zh-CN" sz="2100" b="1" dirty="0"/>
              <a:t>"THEN"</a:t>
            </a:r>
            <a:r>
              <a:rPr lang="zh-CN" altLang="en-US" sz="2100" b="1" dirty="0"/>
              <a:t>部分）</a:t>
            </a:r>
          </a:p>
          <a:p>
            <a:pPr marL="0" indent="0" eaLnBrk="1" hangingPunct="1">
              <a:spcBef>
                <a:spcPts val="1200"/>
              </a:spcBef>
              <a:buNone/>
              <a:defRPr/>
            </a:pPr>
            <a:r>
              <a:rPr lang="en-US" altLang="zh-CN" sz="2100" b="1" dirty="0"/>
              <a:t>IF-THEN</a:t>
            </a:r>
            <a:r>
              <a:rPr lang="zh-CN" altLang="en-US" sz="2100" b="1" dirty="0"/>
              <a:t>规则易于理解，尤其树很大时</a:t>
            </a:r>
          </a:p>
          <a:p>
            <a:pPr marL="0" indent="0" eaLnBrk="1" hangingPunct="1">
              <a:spcBef>
                <a:spcPts val="1200"/>
              </a:spcBef>
              <a:buNone/>
              <a:defRPr/>
            </a:pPr>
            <a:r>
              <a:rPr lang="zh-CN" altLang="en-US" sz="2100" b="1" dirty="0"/>
              <a:t>示例：</a:t>
            </a:r>
          </a:p>
          <a:p>
            <a:pPr lvl="2" eaLnBrk="1" hangingPunct="1">
              <a:lnSpc>
                <a:spcPct val="90000"/>
              </a:lnSpc>
              <a:defRPr/>
            </a:pPr>
            <a:r>
              <a:rPr lang="en-US" altLang="zh-CN" sz="1800" dirty="0"/>
              <a:t>IF age = “youth” AND student = “no”   THEN </a:t>
            </a:r>
            <a:r>
              <a:rPr lang="en-US" altLang="zh-CN" sz="1800" dirty="0" err="1"/>
              <a:t>buys_computer</a:t>
            </a:r>
            <a:r>
              <a:rPr lang="en-US" altLang="zh-CN" sz="1800" dirty="0"/>
              <a:t> = “no”</a:t>
            </a:r>
          </a:p>
          <a:p>
            <a:pPr lvl="2" eaLnBrk="1" hangingPunct="1">
              <a:lnSpc>
                <a:spcPct val="90000"/>
              </a:lnSpc>
              <a:defRPr/>
            </a:pPr>
            <a:r>
              <a:rPr lang="en-US" altLang="zh-CN" sz="1800" dirty="0"/>
              <a:t>IF age = “youth” AND student = “yes”  THEN </a:t>
            </a:r>
            <a:r>
              <a:rPr lang="en-US" altLang="zh-CN" sz="1800" dirty="0" err="1"/>
              <a:t>buys_computer</a:t>
            </a:r>
            <a:r>
              <a:rPr lang="en-US" altLang="zh-CN" sz="1800" dirty="0"/>
              <a:t> = “yes”</a:t>
            </a:r>
          </a:p>
          <a:p>
            <a:pPr lvl="2" eaLnBrk="1" hangingPunct="1">
              <a:lnSpc>
                <a:spcPct val="90000"/>
              </a:lnSpc>
              <a:defRPr/>
            </a:pPr>
            <a:r>
              <a:rPr lang="en-US" altLang="zh-CN" sz="1800" dirty="0"/>
              <a:t>IF age = “</a:t>
            </a:r>
            <a:r>
              <a:rPr lang="en-US" altLang="zh-CN" sz="1800" dirty="0" err="1"/>
              <a:t>middle_aged</a:t>
            </a:r>
            <a:r>
              <a:rPr lang="en-US" altLang="zh-CN" sz="1800" dirty="0"/>
              <a:t>”  THEN </a:t>
            </a:r>
            <a:r>
              <a:rPr lang="en-US" altLang="zh-CN" sz="1800" dirty="0" err="1"/>
              <a:t>buys_computer</a:t>
            </a:r>
            <a:r>
              <a:rPr lang="en-US" altLang="zh-CN" sz="1800" dirty="0"/>
              <a:t> = “yes”</a:t>
            </a:r>
          </a:p>
          <a:p>
            <a:pPr lvl="2" eaLnBrk="1" hangingPunct="1">
              <a:lnSpc>
                <a:spcPct val="90000"/>
              </a:lnSpc>
              <a:defRPr/>
            </a:pPr>
            <a:r>
              <a:rPr lang="en-US" altLang="zh-CN" sz="1800" dirty="0"/>
              <a:t>IF age = “senior”   AND </a:t>
            </a:r>
            <a:r>
              <a:rPr lang="en-US" altLang="zh-CN" sz="1800" dirty="0" err="1"/>
              <a:t>credit_rating</a:t>
            </a:r>
            <a:r>
              <a:rPr lang="en-US" altLang="zh-CN" sz="1800" dirty="0"/>
              <a:t> = “excellent”   THEN </a:t>
            </a:r>
            <a:r>
              <a:rPr lang="en-US" altLang="zh-CN" sz="1800" dirty="0" err="1"/>
              <a:t>buys_computer</a:t>
            </a:r>
            <a:r>
              <a:rPr lang="en-US" altLang="zh-CN" sz="1800" dirty="0"/>
              <a:t> = “yes”</a:t>
            </a:r>
          </a:p>
          <a:p>
            <a:pPr lvl="2" eaLnBrk="1" hangingPunct="1">
              <a:lnSpc>
                <a:spcPct val="90000"/>
              </a:lnSpc>
              <a:defRPr/>
            </a:pPr>
            <a:r>
              <a:rPr lang="en-US" altLang="zh-CN" sz="1800" dirty="0"/>
              <a:t>IF age = “senior” AND </a:t>
            </a:r>
            <a:r>
              <a:rPr lang="en-US" altLang="zh-CN" sz="1800" dirty="0" err="1"/>
              <a:t>credit_rating</a:t>
            </a:r>
            <a:r>
              <a:rPr lang="en-US" altLang="zh-CN" sz="1800" dirty="0"/>
              <a:t> = “fair”  THEN </a:t>
            </a:r>
            <a:r>
              <a:rPr lang="en-US" altLang="zh-CN" sz="1800" dirty="0" err="1"/>
              <a:t>buys_computer</a:t>
            </a:r>
            <a:r>
              <a:rPr lang="en-US" altLang="zh-CN" sz="1800" dirty="0"/>
              <a:t> = “no”</a:t>
            </a:r>
          </a:p>
        </p:txBody>
      </p:sp>
    </p:spTree>
    <p:extLst>
      <p:ext uri="{BB962C8B-B14F-4D97-AF65-F5344CB8AC3E}">
        <p14:creationId xmlns:p14="http://schemas.microsoft.com/office/powerpoint/2010/main" val="1783428015"/>
      </p:ext>
    </p:extLst>
  </p:cSld>
  <p:clrMapOvr>
    <a:masterClrMapping/>
  </p:clrMapOvr>
  <p:transition>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AAAFA426-B790-CC46-90AF-EFFE32F285E8}"/>
              </a:ext>
            </a:extLst>
          </p:cNvPr>
          <p:cNvSpPr>
            <a:spLocks noGrp="1" noChangeArrowheads="1"/>
          </p:cNvSpPr>
          <p:nvPr>
            <p:ph type="title"/>
          </p:nvPr>
        </p:nvSpPr>
        <p:spPr/>
        <p:txBody>
          <a:bodyPr/>
          <a:lstStyle/>
          <a:p>
            <a:pPr eaLnBrk="1" hangingPunct="1">
              <a:defRPr/>
            </a:pPr>
            <a:r>
              <a:rPr lang="en-US" altLang="zh-CN" b="1" dirty="0">
                <a:solidFill>
                  <a:schemeClr val="accent1">
                    <a:lumMod val="25000"/>
                  </a:schemeClr>
                </a:solidFill>
                <a:effectLst>
                  <a:outerShdw blurRad="38100" dist="38100" dir="2700000" algn="tl">
                    <a:srgbClr val="000000">
                      <a:alpha val="43137"/>
                    </a:srgbClr>
                  </a:outerShdw>
                </a:effectLst>
              </a:rPr>
              <a:t>8.2.4</a:t>
            </a:r>
            <a:r>
              <a:rPr lang="zh-CN" altLang="en-US" b="1" dirty="0">
                <a:solidFill>
                  <a:schemeClr val="accent1">
                    <a:lumMod val="25000"/>
                  </a:schemeClr>
                </a:solidFill>
                <a:effectLst>
                  <a:outerShdw blurRad="38100" dist="38100" dir="2700000" algn="tl">
                    <a:srgbClr val="000000">
                      <a:alpha val="43137"/>
                    </a:srgbClr>
                  </a:outerShdw>
                </a:effectLst>
              </a:rPr>
              <a:t> </a:t>
            </a:r>
            <a:r>
              <a:rPr lang="en-US" altLang="zh-CN" b="1" dirty="0">
                <a:solidFill>
                  <a:schemeClr val="accent1">
                    <a:lumMod val="25000"/>
                  </a:schemeClr>
                </a:solidFill>
                <a:effectLst>
                  <a:outerShdw blurRad="38100" dist="38100" dir="2700000" algn="tl">
                    <a:srgbClr val="000000">
                      <a:alpha val="43137"/>
                    </a:srgbClr>
                  </a:outerShdw>
                </a:effectLst>
              </a:rPr>
              <a:t>ID3</a:t>
            </a:r>
            <a:r>
              <a:rPr lang="zh-CN" altLang="en-US" b="1" dirty="0">
                <a:solidFill>
                  <a:schemeClr val="accent1">
                    <a:lumMod val="25000"/>
                  </a:schemeClr>
                </a:solidFill>
                <a:effectLst>
                  <a:outerShdw blurRad="38100" dist="38100" dir="2700000" algn="tl">
                    <a:srgbClr val="000000">
                      <a:alpha val="43137"/>
                    </a:srgbClr>
                  </a:outerShdw>
                </a:effectLst>
              </a:rPr>
              <a:t>算法</a:t>
            </a:r>
            <a:endParaRPr lang="zh-CN" altLang="en-US" dirty="0"/>
          </a:p>
        </p:txBody>
      </p:sp>
      <p:sp>
        <p:nvSpPr>
          <p:cNvPr id="2" name="矩形 1"/>
          <p:cNvSpPr/>
          <p:nvPr/>
        </p:nvSpPr>
        <p:spPr>
          <a:xfrm>
            <a:off x="313184" y="1819672"/>
            <a:ext cx="8507288" cy="3883755"/>
          </a:xfrm>
          <a:prstGeom prst="rect">
            <a:avLst/>
          </a:prstGeom>
        </p:spPr>
        <p:txBody>
          <a:bodyPr wrap="square">
            <a:spAutoFit/>
          </a:bodyPr>
          <a:lstStyle/>
          <a:p>
            <a:pPr>
              <a:lnSpc>
                <a:spcPct val="150000"/>
              </a:lnSpc>
              <a:spcAft>
                <a:spcPts val="0"/>
              </a:spcAft>
            </a:pPr>
            <a:r>
              <a:rPr lang="zh-CN" altLang="en-US" sz="2400" b="1" kern="100" dirty="0">
                <a:solidFill>
                  <a:srgbClr val="00B0F0"/>
                </a:solidFill>
                <a:latin typeface="黑体" panose="02010609060101010101" pitchFamily="49" charset="-122"/>
                <a:ea typeface="黑体" panose="02010609060101010101" pitchFamily="49" charset="-122"/>
                <a:cs typeface="宋体" charset="-122"/>
              </a:rPr>
              <a:t>决策树算法</a:t>
            </a:r>
            <a:r>
              <a:rPr lang="en-US" altLang="zh-CN" sz="2400" b="1" kern="100" dirty="0">
                <a:solidFill>
                  <a:srgbClr val="00B0F0"/>
                </a:solidFill>
                <a:latin typeface="黑体" panose="02010609060101010101" pitchFamily="49" charset="-122"/>
                <a:ea typeface="黑体" panose="02010609060101010101" pitchFamily="49" charset="-122"/>
                <a:cs typeface="宋体" charset="-122"/>
              </a:rPr>
              <a:t>ID3</a:t>
            </a:r>
            <a:r>
              <a:rPr lang="zh-CN" altLang="en-US" sz="2400" b="1" kern="100" dirty="0">
                <a:solidFill>
                  <a:srgbClr val="00B0F0"/>
                </a:solidFill>
                <a:latin typeface="黑体" panose="02010609060101010101" pitchFamily="49" charset="-122"/>
                <a:ea typeface="黑体" panose="02010609060101010101" pitchFamily="49" charset="-122"/>
                <a:cs typeface="宋体" charset="-122"/>
              </a:rPr>
              <a:t>算法（</a:t>
            </a:r>
            <a:r>
              <a:rPr lang="en-US" altLang="zh-CN" sz="2400" b="1" kern="100" dirty="0">
                <a:solidFill>
                  <a:srgbClr val="00B0F0"/>
                </a:solidFill>
                <a:latin typeface="黑体" panose="02010609060101010101" pitchFamily="49" charset="-122"/>
                <a:ea typeface="黑体" panose="02010609060101010101" pitchFamily="49" charset="-122"/>
                <a:cs typeface="宋体" charset="-122"/>
              </a:rPr>
              <a:t>Iterative </a:t>
            </a:r>
            <a:r>
              <a:rPr lang="en-US" altLang="zh-CN" sz="2400" b="1" kern="100" dirty="0" err="1">
                <a:solidFill>
                  <a:srgbClr val="00B0F0"/>
                </a:solidFill>
                <a:latin typeface="黑体" panose="02010609060101010101" pitchFamily="49" charset="-122"/>
                <a:ea typeface="黑体" panose="02010609060101010101" pitchFamily="49" charset="-122"/>
                <a:cs typeface="宋体" charset="-122"/>
              </a:rPr>
              <a:t>Dischotomiser</a:t>
            </a:r>
            <a:r>
              <a:rPr lang="en-US" altLang="zh-CN" sz="2400" b="1" kern="100" dirty="0">
                <a:solidFill>
                  <a:srgbClr val="00B0F0"/>
                </a:solidFill>
                <a:latin typeface="黑体" panose="02010609060101010101" pitchFamily="49" charset="-122"/>
                <a:ea typeface="黑体" panose="02010609060101010101" pitchFamily="49" charset="-122"/>
                <a:cs typeface="宋体" charset="-122"/>
              </a:rPr>
              <a:t> 3</a:t>
            </a:r>
            <a:r>
              <a:rPr lang="zh-CN" altLang="en-US" sz="2400" b="1" kern="100" dirty="0">
                <a:solidFill>
                  <a:srgbClr val="00B0F0"/>
                </a:solidFill>
                <a:latin typeface="黑体" panose="02010609060101010101" pitchFamily="49" charset="-122"/>
                <a:ea typeface="黑体" panose="02010609060101010101" pitchFamily="49" charset="-122"/>
                <a:cs typeface="宋体" charset="-122"/>
              </a:rPr>
              <a:t>）</a:t>
            </a:r>
            <a:endParaRPr lang="en-US" altLang="zh-CN" sz="2400" b="1" kern="100" dirty="0">
              <a:solidFill>
                <a:srgbClr val="00B0F0"/>
              </a:solidFill>
              <a:latin typeface="黑体" panose="02010609060101010101" pitchFamily="49" charset="-122"/>
              <a:ea typeface="黑体" panose="02010609060101010101" pitchFamily="49" charset="-122"/>
              <a:cs typeface="宋体" charset="-122"/>
            </a:endParaRPr>
          </a:p>
          <a:p>
            <a:pPr>
              <a:lnSpc>
                <a:spcPct val="150000"/>
              </a:lnSpc>
              <a:spcAft>
                <a:spcPts val="0"/>
              </a:spcAft>
            </a:pPr>
            <a:r>
              <a:rPr lang="en-US" altLang="zh-CN" sz="2400" b="1" kern="100" dirty="0">
                <a:solidFill>
                  <a:srgbClr val="00B0F0"/>
                </a:solidFill>
                <a:latin typeface="黑体" panose="02010609060101010101" pitchFamily="49" charset="-122"/>
                <a:ea typeface="黑体" panose="02010609060101010101" pitchFamily="49" charset="-122"/>
                <a:cs typeface="宋体" charset="-122"/>
              </a:rPr>
              <a:t>  </a:t>
            </a:r>
            <a:r>
              <a:rPr lang="zh-CN" altLang="en-US" sz="2400" b="1" kern="100" dirty="0">
                <a:solidFill>
                  <a:srgbClr val="00B0F0"/>
                </a:solidFill>
                <a:latin typeface="黑体" panose="02010609060101010101" pitchFamily="49" charset="-122"/>
                <a:ea typeface="黑体" panose="02010609060101010101" pitchFamily="49" charset="-122"/>
                <a:cs typeface="宋体" charset="-122"/>
              </a:rPr>
              <a:t>即迭代二叉树</a:t>
            </a:r>
            <a:r>
              <a:rPr lang="en-US" altLang="zh-CN" sz="2400" b="1" kern="100" dirty="0">
                <a:solidFill>
                  <a:srgbClr val="00B0F0"/>
                </a:solidFill>
                <a:latin typeface="黑体" panose="02010609060101010101" pitchFamily="49" charset="-122"/>
                <a:ea typeface="黑体" panose="02010609060101010101" pitchFamily="49" charset="-122"/>
                <a:cs typeface="宋体" charset="-122"/>
              </a:rPr>
              <a:t>3</a:t>
            </a:r>
            <a:r>
              <a:rPr lang="zh-CN" altLang="en-US" sz="2400" b="1" kern="100" dirty="0">
                <a:solidFill>
                  <a:srgbClr val="00B0F0"/>
                </a:solidFill>
                <a:latin typeface="黑体" panose="02010609060101010101" pitchFamily="49" charset="-122"/>
                <a:ea typeface="黑体" panose="02010609060101010101" pitchFamily="49" charset="-122"/>
                <a:cs typeface="宋体" charset="-122"/>
              </a:rPr>
              <a:t>代，</a:t>
            </a:r>
            <a:r>
              <a:rPr lang="en-US" altLang="zh-CN" sz="2400" b="1" kern="100" dirty="0">
                <a:latin typeface="黑体" panose="02010609060101010101" pitchFamily="49" charset="-122"/>
                <a:ea typeface="黑体" panose="02010609060101010101" pitchFamily="49" charset="-122"/>
                <a:cs typeface="宋体" charset="-122"/>
              </a:rPr>
              <a:t>ID3</a:t>
            </a:r>
            <a:r>
              <a:rPr lang="zh-CN" altLang="zh-CN" sz="2400" b="1" kern="100" dirty="0">
                <a:latin typeface="黑体" panose="02010609060101010101" pitchFamily="49" charset="-122"/>
                <a:ea typeface="黑体" panose="02010609060101010101" pitchFamily="49" charset="-122"/>
                <a:cs typeface="宋体" charset="-122"/>
              </a:rPr>
              <a:t>算法依据“</a:t>
            </a:r>
            <a:r>
              <a:rPr lang="zh-CN" altLang="zh-CN" sz="2400" b="1" kern="100" dirty="0">
                <a:solidFill>
                  <a:srgbClr val="FF0000"/>
                </a:solidFill>
                <a:latin typeface="黑体" panose="02010609060101010101" pitchFamily="49" charset="-122"/>
                <a:ea typeface="黑体" panose="02010609060101010101" pitchFamily="49" charset="-122"/>
                <a:cs typeface="宋体" charset="-122"/>
              </a:rPr>
              <a:t>最大信息熵增益</a:t>
            </a:r>
            <a:r>
              <a:rPr lang="zh-CN" altLang="zh-CN" sz="2400" b="1" kern="100" dirty="0">
                <a:latin typeface="黑体" panose="02010609060101010101" pitchFamily="49" charset="-122"/>
                <a:ea typeface="黑体" panose="02010609060101010101" pitchFamily="49" charset="-122"/>
                <a:cs typeface="宋体" charset="-122"/>
              </a:rPr>
              <a:t>”原则，这里的熵描述的是数据集的</a:t>
            </a:r>
            <a:r>
              <a:rPr lang="zh-CN" altLang="zh-CN" sz="2400" b="1" kern="100" dirty="0">
                <a:solidFill>
                  <a:srgbClr val="FF0000"/>
                </a:solidFill>
                <a:latin typeface="黑体" panose="02010609060101010101" pitchFamily="49" charset="-122"/>
                <a:ea typeface="黑体" panose="02010609060101010101" pitchFamily="49" charset="-122"/>
                <a:cs typeface="宋体" charset="-122"/>
              </a:rPr>
              <a:t>混乱程度</a:t>
            </a:r>
            <a:r>
              <a:rPr lang="zh-CN" altLang="zh-CN" sz="2400" b="1" kern="100" dirty="0">
                <a:latin typeface="黑体" panose="02010609060101010101" pitchFamily="49" charset="-122"/>
                <a:ea typeface="黑体" panose="02010609060101010101" pitchFamily="49" charset="-122"/>
                <a:cs typeface="宋体" charset="-122"/>
              </a:rPr>
              <a:t>，数据越混乱，相应的熵就越大，算法每次都选择熵减少程度最大的特征，并用该特征对数据集进行划分，根据该原则，自顶向下遍历决策树空间。</a:t>
            </a:r>
            <a:r>
              <a:rPr lang="en-US" altLang="zh-CN" sz="2400" b="1" kern="100" dirty="0">
                <a:latin typeface="黑体" panose="02010609060101010101" pitchFamily="49" charset="-122"/>
                <a:ea typeface="黑体" panose="02010609060101010101" pitchFamily="49" charset="-122"/>
                <a:cs typeface="宋体" charset="-122"/>
              </a:rPr>
              <a:t>ID3</a:t>
            </a:r>
            <a:r>
              <a:rPr lang="zh-CN" altLang="zh-CN" sz="2400" b="1" kern="100" dirty="0">
                <a:latin typeface="黑体" panose="02010609060101010101" pitchFamily="49" charset="-122"/>
                <a:ea typeface="黑体" panose="02010609060101010101" pitchFamily="49" charset="-122"/>
                <a:cs typeface="宋体" charset="-122"/>
              </a:rPr>
              <a:t>算法的基本思想是，</a:t>
            </a:r>
            <a:r>
              <a:rPr lang="zh-CN" altLang="zh-CN" sz="2400" b="1" kern="100" dirty="0">
                <a:solidFill>
                  <a:srgbClr val="FF0000"/>
                </a:solidFill>
                <a:latin typeface="黑体" panose="02010609060101010101" pitchFamily="49" charset="-122"/>
                <a:ea typeface="黑体" panose="02010609060101010101" pitchFamily="49" charset="-122"/>
                <a:cs typeface="宋体" charset="-122"/>
              </a:rPr>
              <a:t>随着决策树深度的增加，节点的熵迅速地降低，熵降低的速度越快越好。</a:t>
            </a:r>
            <a:endParaRPr lang="zh-CN" altLang="zh-CN" sz="2400" b="1" dirty="0">
              <a:solidFill>
                <a:srgbClr val="FF0000"/>
              </a:solidFill>
              <a:effectLst/>
              <a:latin typeface="黑体" panose="02010609060101010101" pitchFamily="49" charset="-122"/>
              <a:ea typeface="黑体" panose="02010609060101010101" pitchFamily="49" charset="-122"/>
              <a:cs typeface="Times New Roman" charset="0"/>
            </a:endParaRPr>
          </a:p>
        </p:txBody>
      </p:sp>
    </p:spTree>
    <p:extLst>
      <p:ext uri="{BB962C8B-B14F-4D97-AF65-F5344CB8AC3E}">
        <p14:creationId xmlns:p14="http://schemas.microsoft.com/office/powerpoint/2010/main" val="1792905783"/>
      </p:ext>
    </p:extLst>
  </p:cSld>
  <p:clrMapOvr>
    <a:masterClrMapping/>
  </p:clrMapOvr>
  <p:transition>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5F8ED18A-7EED-C449-81E1-D8432AE350E0}"/>
              </a:ext>
            </a:extLst>
          </p:cNvPr>
          <p:cNvSpPr>
            <a:spLocks noGrp="1" noChangeArrowheads="1"/>
          </p:cNvSpPr>
          <p:nvPr>
            <p:ph type="ctrTitle"/>
          </p:nvPr>
        </p:nvSpPr>
        <p:spPr>
          <a:xfrm>
            <a:off x="2916238" y="1700213"/>
            <a:ext cx="6227762" cy="2520950"/>
          </a:xfrm>
        </p:spPr>
        <p:txBody>
          <a:bodyPr/>
          <a:lstStyle/>
          <a:p>
            <a:pPr eaLnBrk="1" hangingPunct="1">
              <a:defRPr/>
            </a:pPr>
            <a:r>
              <a:rPr lang="zh-CN" altLang="en-US" sz="4400" b="1" dirty="0">
                <a:solidFill>
                  <a:srgbClr val="FFC000"/>
                </a:solidFill>
                <a:latin typeface="微软雅黑" panose="020B0503020204020204" pitchFamily="34" charset="-122"/>
                <a:ea typeface="微软雅黑" panose="020B0503020204020204" pitchFamily="34" charset="-122"/>
              </a:rPr>
              <a:t>第 </a:t>
            </a:r>
            <a:r>
              <a:rPr lang="en-US" altLang="zh-CN" sz="4400" b="1" dirty="0">
                <a:solidFill>
                  <a:srgbClr val="FFC000"/>
                </a:solidFill>
                <a:latin typeface="微软雅黑" panose="020B0503020204020204" pitchFamily="34" charset="-122"/>
                <a:ea typeface="微软雅黑" panose="020B0503020204020204" pitchFamily="34" charset="-122"/>
              </a:rPr>
              <a:t>8 </a:t>
            </a:r>
            <a:r>
              <a:rPr lang="zh-CN" altLang="en-US" sz="4400" b="1" dirty="0">
                <a:solidFill>
                  <a:srgbClr val="FFC000"/>
                </a:solidFill>
                <a:latin typeface="微软雅黑" panose="020B0503020204020204" pitchFamily="34" charset="-122"/>
                <a:ea typeface="微软雅黑" panose="020B0503020204020204" pitchFamily="34" charset="-122"/>
              </a:rPr>
              <a:t>章  分类</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AAAFA426-B790-CC46-90AF-EFFE32F285E8}"/>
              </a:ext>
            </a:extLst>
          </p:cNvPr>
          <p:cNvSpPr>
            <a:spLocks noGrp="1" noChangeArrowheads="1"/>
          </p:cNvSpPr>
          <p:nvPr>
            <p:ph type="title"/>
          </p:nvPr>
        </p:nvSpPr>
        <p:spPr>
          <a:xfrm>
            <a:off x="457200" y="457200"/>
            <a:ext cx="8229600" cy="595536"/>
          </a:xfrm>
        </p:spPr>
        <p:txBody>
          <a:bodyPr/>
          <a:lstStyle/>
          <a:p>
            <a:pPr eaLnBrk="1" hangingPunct="1">
              <a:defRPr/>
            </a:pPr>
            <a:r>
              <a:rPr lang="en-US" altLang="zh-CN" b="1" dirty="0">
                <a:solidFill>
                  <a:schemeClr val="accent1">
                    <a:lumMod val="25000"/>
                  </a:schemeClr>
                </a:solidFill>
                <a:effectLst>
                  <a:outerShdw blurRad="38100" dist="38100" dir="2700000" algn="tl">
                    <a:srgbClr val="000000">
                      <a:alpha val="43137"/>
                    </a:srgbClr>
                  </a:outerShdw>
                </a:effectLst>
              </a:rPr>
              <a:t>8.2.4</a:t>
            </a:r>
            <a:r>
              <a:rPr lang="zh-CN" altLang="en-US" b="1" dirty="0">
                <a:solidFill>
                  <a:schemeClr val="accent1">
                    <a:lumMod val="25000"/>
                  </a:schemeClr>
                </a:solidFill>
                <a:effectLst>
                  <a:outerShdw blurRad="38100" dist="38100" dir="2700000" algn="tl">
                    <a:srgbClr val="000000">
                      <a:alpha val="43137"/>
                    </a:srgbClr>
                  </a:outerShdw>
                </a:effectLst>
              </a:rPr>
              <a:t> </a:t>
            </a:r>
            <a:r>
              <a:rPr lang="en-US" altLang="zh-CN" b="1" dirty="0">
                <a:solidFill>
                  <a:schemeClr val="accent1">
                    <a:lumMod val="25000"/>
                  </a:schemeClr>
                </a:solidFill>
                <a:effectLst>
                  <a:outerShdw blurRad="38100" dist="38100" dir="2700000" algn="tl">
                    <a:srgbClr val="000000">
                      <a:alpha val="43137"/>
                    </a:srgbClr>
                  </a:outerShdw>
                </a:effectLst>
              </a:rPr>
              <a:t>ID3</a:t>
            </a:r>
            <a:r>
              <a:rPr lang="zh-CN" altLang="en-US" b="1" dirty="0">
                <a:solidFill>
                  <a:schemeClr val="accent1">
                    <a:lumMod val="25000"/>
                  </a:schemeClr>
                </a:solidFill>
                <a:effectLst>
                  <a:outerShdw blurRad="38100" dist="38100" dir="2700000" algn="tl">
                    <a:srgbClr val="000000">
                      <a:alpha val="43137"/>
                    </a:srgbClr>
                  </a:outerShdw>
                </a:effectLst>
              </a:rPr>
              <a:t>算法</a:t>
            </a:r>
            <a:endParaRPr lang="zh-CN" altLang="en-US" dirty="0"/>
          </a:p>
        </p:txBody>
      </p:sp>
      <p:sp>
        <p:nvSpPr>
          <p:cNvPr id="3" name="内容占位符 2">
            <a:extLst>
              <a:ext uri="{FF2B5EF4-FFF2-40B4-BE49-F238E27FC236}">
                <a16:creationId xmlns:a16="http://schemas.microsoft.com/office/drawing/2014/main" id="{C8FD4006-E1EC-48A4-96DA-6106E25CA306}"/>
              </a:ext>
            </a:extLst>
          </p:cNvPr>
          <p:cNvSpPr txBox="1">
            <a:spLocks/>
          </p:cNvSpPr>
          <p:nvPr/>
        </p:nvSpPr>
        <p:spPr bwMode="auto">
          <a:xfrm>
            <a:off x="107504" y="1052736"/>
            <a:ext cx="9036496" cy="5805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SzPct val="70000"/>
              <a:buFont typeface="Wingdings" pitchFamily="2" charset="2"/>
              <a:buChar char="v"/>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Tx/>
              <a:buSzPct val="70000"/>
              <a:buFont typeface="Wingdings" pitchFamily="2" charset="2"/>
              <a:buChar char="v"/>
              <a:tabLst/>
              <a:defRPr/>
            </a:pPr>
            <a:r>
              <a:rPr kumimoji="1" lang="en-US" altLang="zh-CN" sz="2300" b="1" i="0" u="none" strike="noStrike" kern="0" cap="none" spc="0" normalizeH="0" baseline="0" noProof="0" dirty="0">
                <a:ln>
                  <a:noFill/>
                </a:ln>
                <a:uLnTx/>
                <a:uFillTx/>
                <a:latin typeface="+mn-ea"/>
                <a:cs typeface="+mn-cs"/>
              </a:rPr>
              <a:t>1</a:t>
            </a:r>
            <a:r>
              <a:rPr kumimoji="1" lang="zh-CN" altLang="en-US" sz="2300" b="1" i="0" u="none" strike="noStrike" kern="0" cap="none" spc="0" normalizeH="0" baseline="0" noProof="0" dirty="0">
                <a:ln>
                  <a:noFill/>
                </a:ln>
                <a:uLnTx/>
                <a:uFillTx/>
                <a:latin typeface="+mn-ea"/>
                <a:cs typeface="+mn-cs"/>
              </a:rPr>
              <a:t>、</a:t>
            </a:r>
            <a:r>
              <a:rPr kumimoji="1" lang="zh-CN" altLang="en-US" sz="2300" b="1" i="0" u="none" strike="noStrike" kern="0" cap="none" spc="0" normalizeH="0" baseline="0" noProof="0" dirty="0">
                <a:ln>
                  <a:noFill/>
                </a:ln>
                <a:solidFill>
                  <a:srgbClr val="FF0000"/>
                </a:solidFill>
                <a:uLnTx/>
                <a:uFillTx/>
                <a:latin typeface="+mn-ea"/>
                <a:cs typeface="+mn-cs"/>
              </a:rPr>
              <a:t>信息熵是用来衡量一个随机变量出现的期望值</a:t>
            </a:r>
            <a:r>
              <a:rPr kumimoji="1" lang="zh-CN" altLang="en-US" sz="2300" b="1" i="0" u="none" strike="noStrike" kern="0" cap="none" spc="0" normalizeH="0" baseline="0" noProof="0" dirty="0">
                <a:ln>
                  <a:noFill/>
                </a:ln>
                <a:uLnTx/>
                <a:uFillTx/>
                <a:latin typeface="+mn-ea"/>
                <a:cs typeface="+mn-cs"/>
              </a:rPr>
              <a:t>，一个变量的信息熵越大，那么它出现的各种情况也就越多，也就是包含的内容多，要描述它就需要付出更多的表达才可以，也就是需要更多的信息才能确定这个变量。</a:t>
            </a:r>
          </a:p>
          <a:p>
            <a:pPr marL="342900" marR="0" lvl="0" indent="-342900" algn="l" defTabSz="914400" rtl="0" eaLnBrk="1" fontAlgn="base" latinLnBrk="0" hangingPunct="1">
              <a:lnSpc>
                <a:spcPct val="100000"/>
              </a:lnSpc>
              <a:spcBef>
                <a:spcPct val="20000"/>
              </a:spcBef>
              <a:spcAft>
                <a:spcPct val="0"/>
              </a:spcAft>
              <a:buClrTx/>
              <a:buSzPct val="70000"/>
              <a:buFont typeface="Wingdings" pitchFamily="2" charset="2"/>
              <a:buChar char="v"/>
              <a:tabLst/>
              <a:defRPr/>
            </a:pPr>
            <a:r>
              <a:rPr kumimoji="1" lang="en-US" altLang="zh-CN" sz="2300" b="1" i="0" u="none" strike="noStrike" kern="0" cap="none" spc="0" normalizeH="0" baseline="0" noProof="0" dirty="0">
                <a:ln>
                  <a:noFill/>
                </a:ln>
                <a:uLnTx/>
                <a:uFillTx/>
                <a:latin typeface="+mn-ea"/>
                <a:cs typeface="+mn-cs"/>
              </a:rPr>
              <a:t>2</a:t>
            </a:r>
            <a:r>
              <a:rPr kumimoji="1" lang="zh-CN" altLang="en-US" sz="2300" b="1" i="0" u="none" strike="noStrike" kern="0" cap="none" spc="0" normalizeH="0" baseline="0" noProof="0" dirty="0">
                <a:ln>
                  <a:noFill/>
                </a:ln>
                <a:uLnTx/>
                <a:uFillTx/>
                <a:latin typeface="+mn-ea"/>
                <a:cs typeface="+mn-cs"/>
              </a:rPr>
              <a:t>、</a:t>
            </a:r>
            <a:r>
              <a:rPr kumimoji="1" lang="zh-CN" altLang="en-US" sz="2300" b="1" i="0" u="none" strike="noStrike" kern="0" cap="none" spc="0" normalizeH="0" baseline="0" noProof="0" dirty="0">
                <a:ln>
                  <a:noFill/>
                </a:ln>
                <a:solidFill>
                  <a:srgbClr val="FF0000"/>
                </a:solidFill>
                <a:uLnTx/>
                <a:uFillTx/>
                <a:latin typeface="+mn-ea"/>
                <a:cs typeface="+mn-cs"/>
              </a:rPr>
              <a:t>信息熵是随机变量的期望</a:t>
            </a:r>
            <a:r>
              <a:rPr kumimoji="1" lang="zh-CN" altLang="en-US" sz="2300" b="1" i="0" u="none" strike="noStrike" kern="0" cap="none" spc="0" normalizeH="0" baseline="0" noProof="0" dirty="0">
                <a:ln>
                  <a:noFill/>
                </a:ln>
                <a:uLnTx/>
                <a:uFillTx/>
                <a:latin typeface="+mn-ea"/>
                <a:cs typeface="+mn-cs"/>
              </a:rPr>
              <a:t>。度量信息的不确定程度。信息的熵越大，信息就越不容易搞清楚（杂乱）。</a:t>
            </a:r>
          </a:p>
          <a:p>
            <a:pPr marL="342900" marR="0" lvl="0" indent="-342900" algn="l" defTabSz="914400" rtl="0" eaLnBrk="1" fontAlgn="base" latinLnBrk="0" hangingPunct="1">
              <a:lnSpc>
                <a:spcPct val="100000"/>
              </a:lnSpc>
              <a:spcBef>
                <a:spcPct val="20000"/>
              </a:spcBef>
              <a:spcAft>
                <a:spcPct val="0"/>
              </a:spcAft>
              <a:buClrTx/>
              <a:buSzPct val="70000"/>
              <a:buFont typeface="Wingdings" pitchFamily="2" charset="2"/>
              <a:buChar char="v"/>
              <a:tabLst/>
              <a:defRPr/>
            </a:pPr>
            <a:r>
              <a:rPr kumimoji="1" lang="en-US" altLang="zh-CN" sz="2300" b="1" i="0" u="none" strike="noStrike" kern="0" cap="none" spc="0" normalizeH="0" baseline="0" noProof="0" dirty="0">
                <a:ln>
                  <a:noFill/>
                </a:ln>
                <a:uLnTx/>
                <a:uFillTx/>
                <a:latin typeface="+mn-ea"/>
                <a:cs typeface="+mn-cs"/>
              </a:rPr>
              <a:t>3</a:t>
            </a:r>
            <a:r>
              <a:rPr kumimoji="1" lang="zh-CN" altLang="en-US" sz="2300" b="1" i="0" u="none" strike="noStrike" kern="0" cap="none" spc="0" normalizeH="0" baseline="0" noProof="0" dirty="0">
                <a:ln>
                  <a:noFill/>
                </a:ln>
                <a:uLnTx/>
                <a:uFillTx/>
                <a:latin typeface="+mn-ea"/>
                <a:cs typeface="+mn-cs"/>
              </a:rPr>
              <a:t>、</a:t>
            </a:r>
            <a:r>
              <a:rPr kumimoji="1" lang="zh-CN" altLang="en-US" sz="2300" b="1" i="0" u="none" strike="noStrike" kern="0" cap="none" spc="0" normalizeH="0" baseline="0" noProof="0" dirty="0">
                <a:ln>
                  <a:noFill/>
                </a:ln>
                <a:solidFill>
                  <a:srgbClr val="FF0000"/>
                </a:solidFill>
                <a:uLnTx/>
                <a:uFillTx/>
                <a:latin typeface="+mn-ea"/>
                <a:cs typeface="+mn-cs"/>
              </a:rPr>
              <a:t>一个系统越是有序，信息熵就越低；反之，一个系统越是混乱，信息熵就越高。</a:t>
            </a:r>
            <a:r>
              <a:rPr kumimoji="1" lang="zh-CN" altLang="en-US" sz="2300" b="1" i="0" u="none" strike="noStrike" kern="0" cap="none" spc="0" normalizeH="0" baseline="0" noProof="0" dirty="0">
                <a:ln>
                  <a:noFill/>
                </a:ln>
                <a:uLnTx/>
                <a:uFillTx/>
                <a:latin typeface="+mn-ea"/>
                <a:cs typeface="+mn-cs"/>
              </a:rPr>
              <a:t>信息熵也可以说是系统有序化程度的一个度量。</a:t>
            </a:r>
          </a:p>
          <a:p>
            <a:pPr marL="342900" marR="0" lvl="0" indent="-342900" algn="l" defTabSz="914400" rtl="0" eaLnBrk="1" fontAlgn="base" latinLnBrk="0" hangingPunct="1">
              <a:lnSpc>
                <a:spcPct val="100000"/>
              </a:lnSpc>
              <a:spcBef>
                <a:spcPct val="20000"/>
              </a:spcBef>
              <a:spcAft>
                <a:spcPct val="0"/>
              </a:spcAft>
              <a:buClrTx/>
              <a:buSzPct val="70000"/>
              <a:buFont typeface="Wingdings" pitchFamily="2" charset="2"/>
              <a:buChar char="v"/>
              <a:tabLst/>
              <a:defRPr/>
            </a:pPr>
            <a:r>
              <a:rPr kumimoji="1" lang="en-US" altLang="zh-CN" sz="2300" b="1" i="0" u="none" strike="noStrike" kern="0" cap="none" spc="0" normalizeH="0" baseline="0" noProof="0" dirty="0">
                <a:ln>
                  <a:noFill/>
                </a:ln>
                <a:uLnTx/>
                <a:uFillTx/>
                <a:latin typeface="+mn-ea"/>
                <a:cs typeface="+mn-cs"/>
              </a:rPr>
              <a:t>4</a:t>
            </a:r>
            <a:r>
              <a:rPr kumimoji="1" lang="zh-CN" altLang="en-US" sz="2300" b="1" i="0" u="none" strike="noStrike" kern="0" cap="none" spc="0" normalizeH="0" baseline="0" noProof="0" dirty="0">
                <a:ln>
                  <a:noFill/>
                </a:ln>
                <a:uLnTx/>
                <a:uFillTx/>
                <a:latin typeface="+mn-ea"/>
                <a:cs typeface="+mn-cs"/>
              </a:rPr>
              <a:t>、</a:t>
            </a:r>
            <a:r>
              <a:rPr kumimoji="1" lang="zh-CN" altLang="en-US" sz="2300" b="1" i="0" u="none" strike="noStrike" kern="0" cap="none" spc="0" normalizeH="0" baseline="0" noProof="0" dirty="0">
                <a:ln>
                  <a:noFill/>
                </a:ln>
                <a:solidFill>
                  <a:srgbClr val="FF0000"/>
                </a:solidFill>
                <a:uLnTx/>
                <a:uFillTx/>
                <a:latin typeface="+mn-ea"/>
                <a:cs typeface="+mn-cs"/>
              </a:rPr>
              <a:t>信息熵用以表示一个事物的非确定性</a:t>
            </a:r>
            <a:r>
              <a:rPr kumimoji="1" lang="zh-CN" altLang="en-US" sz="2300" b="1" i="0" u="none" strike="noStrike" kern="0" cap="none" spc="0" normalizeH="0" baseline="0" noProof="0" dirty="0">
                <a:ln>
                  <a:noFill/>
                </a:ln>
                <a:uLnTx/>
                <a:uFillTx/>
                <a:latin typeface="+mn-ea"/>
                <a:cs typeface="+mn-cs"/>
              </a:rPr>
              <a:t>，如果该事物的非确定性越高，你的好奇心越重，该事物的信息熵就越高。</a:t>
            </a:r>
          </a:p>
          <a:p>
            <a:pPr marL="342900" marR="0" lvl="0" indent="-342900" algn="l" defTabSz="914400" rtl="0" eaLnBrk="1" fontAlgn="base" latinLnBrk="0" hangingPunct="1">
              <a:lnSpc>
                <a:spcPct val="100000"/>
              </a:lnSpc>
              <a:spcBef>
                <a:spcPct val="20000"/>
              </a:spcBef>
              <a:spcAft>
                <a:spcPct val="0"/>
              </a:spcAft>
              <a:buClrTx/>
              <a:buSzPct val="70000"/>
              <a:buFont typeface="Wingdings" pitchFamily="2" charset="2"/>
              <a:buChar char="v"/>
              <a:tabLst/>
              <a:defRPr/>
            </a:pPr>
            <a:r>
              <a:rPr kumimoji="1" lang="en-US" altLang="zh-CN" sz="2300" b="1" i="0" u="none" strike="noStrike" kern="0" cap="none" spc="0" normalizeH="0" baseline="0" noProof="0" dirty="0">
                <a:ln>
                  <a:noFill/>
                </a:ln>
                <a:uLnTx/>
                <a:uFillTx/>
                <a:latin typeface="+mn-ea"/>
                <a:cs typeface="+mn-cs"/>
              </a:rPr>
              <a:t>5</a:t>
            </a:r>
            <a:r>
              <a:rPr kumimoji="1" lang="zh-CN" altLang="en-US" sz="2300" b="1" i="0" u="none" strike="noStrike" kern="0" cap="none" spc="0" normalizeH="0" baseline="0" noProof="0" dirty="0">
                <a:ln>
                  <a:noFill/>
                </a:ln>
                <a:uLnTx/>
                <a:uFillTx/>
                <a:latin typeface="+mn-ea"/>
                <a:cs typeface="+mn-cs"/>
              </a:rPr>
              <a:t>、</a:t>
            </a:r>
            <a:r>
              <a:rPr kumimoji="1" lang="zh-CN" altLang="en-US" sz="2300" b="1" i="0" u="none" strike="noStrike" kern="0" cap="none" spc="0" normalizeH="0" baseline="0" noProof="0" dirty="0">
                <a:ln>
                  <a:noFill/>
                </a:ln>
                <a:solidFill>
                  <a:srgbClr val="FF0000"/>
                </a:solidFill>
                <a:uLnTx/>
                <a:uFillTx/>
                <a:latin typeface="+mn-ea"/>
                <a:cs typeface="+mn-cs"/>
              </a:rPr>
              <a:t>熵是整个系统的平均消息量</a:t>
            </a:r>
            <a:r>
              <a:rPr kumimoji="1" lang="zh-CN" altLang="en-US" sz="2300" b="1" i="0" u="none" strike="noStrike" kern="0" cap="none" spc="0" normalizeH="0" baseline="0" noProof="0" dirty="0">
                <a:ln>
                  <a:noFill/>
                </a:ln>
                <a:uLnTx/>
                <a:uFillTx/>
                <a:latin typeface="+mn-ea"/>
                <a:cs typeface="+mn-cs"/>
              </a:rPr>
              <a:t>。 </a:t>
            </a:r>
            <a:r>
              <a:rPr kumimoji="1" lang="zh-CN" altLang="en-US" sz="2300" b="1" i="0" u="none" strike="noStrike" kern="0" cap="none" spc="0" normalizeH="0" baseline="0" noProof="0" dirty="0">
                <a:ln>
                  <a:noFill/>
                </a:ln>
                <a:solidFill>
                  <a:srgbClr val="FF0000"/>
                </a:solidFill>
                <a:uLnTx/>
                <a:uFillTx/>
                <a:latin typeface="+mn-ea"/>
                <a:cs typeface="+mn-cs"/>
              </a:rPr>
              <a:t>信息熵是信息论中用于度量信息量的一个概念</a:t>
            </a:r>
            <a:r>
              <a:rPr kumimoji="1" lang="zh-CN" altLang="en-US" sz="2300" b="1" i="0" u="none" strike="noStrike" kern="0" cap="none" spc="0" normalizeH="0" baseline="0" noProof="0" dirty="0">
                <a:ln>
                  <a:noFill/>
                </a:ln>
                <a:uLnTx/>
                <a:uFillTx/>
                <a:latin typeface="+mn-ea"/>
                <a:cs typeface="+mn-cs"/>
              </a:rPr>
              <a:t>。一个系统越是有序，信息熵就越低；反之，一个系统越是混乱，信息熵就越高。</a:t>
            </a:r>
          </a:p>
          <a:p>
            <a:pPr marL="342900" marR="0" lvl="0" indent="-342900" algn="l" defTabSz="914400" rtl="0" eaLnBrk="1" fontAlgn="base" latinLnBrk="0" hangingPunct="1">
              <a:lnSpc>
                <a:spcPct val="100000"/>
              </a:lnSpc>
              <a:spcBef>
                <a:spcPct val="20000"/>
              </a:spcBef>
              <a:spcAft>
                <a:spcPct val="0"/>
              </a:spcAft>
              <a:buClrTx/>
              <a:buSzPct val="70000"/>
              <a:buFont typeface="Wingdings" pitchFamily="2" charset="2"/>
              <a:buChar char="v"/>
              <a:tabLst/>
              <a:defRPr/>
            </a:pPr>
            <a:r>
              <a:rPr kumimoji="1" lang="en-US" altLang="zh-CN" sz="2300" b="1" i="0" u="none" strike="noStrike" kern="0" cap="none" spc="0" normalizeH="0" baseline="0" noProof="0" dirty="0">
                <a:ln>
                  <a:noFill/>
                </a:ln>
                <a:uLnTx/>
                <a:uFillTx/>
                <a:latin typeface="+mn-ea"/>
                <a:cs typeface="+mn-cs"/>
              </a:rPr>
              <a:t>6</a:t>
            </a:r>
            <a:r>
              <a:rPr kumimoji="1" lang="zh-CN" altLang="en-US" sz="2300" b="1" i="0" u="none" strike="noStrike" kern="0" cap="none" spc="0" normalizeH="0" baseline="0" noProof="0" dirty="0">
                <a:ln>
                  <a:noFill/>
                </a:ln>
                <a:uLnTx/>
                <a:uFillTx/>
                <a:latin typeface="+mn-ea"/>
                <a:cs typeface="+mn-cs"/>
              </a:rPr>
              <a:t>、处理信息就是为了把信息搞清楚，实质上就是要想办法让信息熵变小。</a:t>
            </a:r>
          </a:p>
          <a:p>
            <a:pPr marL="342900" marR="0" lvl="0" indent="-342900" algn="l" defTabSz="914400" rtl="0" eaLnBrk="1" fontAlgn="base" latinLnBrk="0" hangingPunct="1">
              <a:lnSpc>
                <a:spcPct val="100000"/>
              </a:lnSpc>
              <a:spcBef>
                <a:spcPct val="20000"/>
              </a:spcBef>
              <a:spcAft>
                <a:spcPct val="0"/>
              </a:spcAft>
              <a:buClrTx/>
              <a:buSzPct val="70000"/>
              <a:buFont typeface="Wingdings" pitchFamily="2" charset="2"/>
              <a:buChar char="v"/>
              <a:tabLst/>
              <a:defRPr/>
            </a:pPr>
            <a:endParaRPr kumimoji="1" lang="zh-CN" altLang="en-US" sz="2300" b="1" i="0" u="none" strike="noStrike" kern="0" cap="none" spc="0" normalizeH="0" baseline="0" noProof="0" dirty="0">
              <a:ln>
                <a:noFill/>
              </a:ln>
              <a:uLnTx/>
              <a:uFillTx/>
              <a:latin typeface="+mn-ea"/>
              <a:cs typeface="+mn-cs"/>
            </a:endParaRPr>
          </a:p>
          <a:p>
            <a:pPr marL="342900" marR="0" lvl="0" indent="-342900" algn="l" defTabSz="914400" rtl="0" eaLnBrk="1" fontAlgn="base" latinLnBrk="0" hangingPunct="1">
              <a:lnSpc>
                <a:spcPct val="100000"/>
              </a:lnSpc>
              <a:spcBef>
                <a:spcPct val="20000"/>
              </a:spcBef>
              <a:spcAft>
                <a:spcPct val="0"/>
              </a:spcAft>
              <a:buClrTx/>
              <a:buSzPct val="70000"/>
              <a:buFont typeface="Wingdings" pitchFamily="2" charset="2"/>
              <a:buChar char="v"/>
              <a:tabLst/>
              <a:defRPr/>
            </a:pPr>
            <a:endParaRPr kumimoji="1" lang="zh-CN" altLang="en-US" sz="3200" b="1" i="0" u="none" strike="noStrike" kern="0" cap="none" spc="0" normalizeH="0" baseline="0" noProof="0" dirty="0">
              <a:ln>
                <a:noFill/>
              </a:ln>
              <a:uLnTx/>
              <a:uFillTx/>
              <a:latin typeface="+mn-ea"/>
              <a:cs typeface="+mn-cs"/>
            </a:endParaRPr>
          </a:p>
        </p:txBody>
      </p:sp>
    </p:spTree>
    <p:extLst>
      <p:ext uri="{BB962C8B-B14F-4D97-AF65-F5344CB8AC3E}">
        <p14:creationId xmlns:p14="http://schemas.microsoft.com/office/powerpoint/2010/main" val="396409600"/>
      </p:ext>
    </p:extLst>
  </p:cSld>
  <p:clrMapOvr>
    <a:masterClrMapping/>
  </p:clrMapOvr>
  <p:transition>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7">
            <a:extLst>
              <a:ext uri="{FF2B5EF4-FFF2-40B4-BE49-F238E27FC236}">
                <a16:creationId xmlns:a16="http://schemas.microsoft.com/office/drawing/2014/main" id="{138CB61B-4DE3-4621-A603-3C7CF9436EF6}"/>
              </a:ext>
            </a:extLst>
          </p:cNvPr>
          <p:cNvSpPr txBox="1">
            <a:spLocks noChangeArrowheads="1"/>
          </p:cNvSpPr>
          <p:nvPr/>
        </p:nvSpPr>
        <p:spPr bwMode="auto">
          <a:xfrm>
            <a:off x="221233" y="1700808"/>
            <a:ext cx="8701534"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ts val="1200"/>
              </a:spcBef>
            </a:pPr>
            <a:r>
              <a:rPr kumimoji="1" lang="en-US" altLang="zh-CN" sz="2400" b="1" dirty="0">
                <a:solidFill>
                  <a:srgbClr val="000000"/>
                </a:solidFill>
                <a:latin typeface="黑体" panose="02010609060101010101" pitchFamily="49" charset="-122"/>
                <a:ea typeface="黑体" panose="02010609060101010101" pitchFamily="49" charset="-122"/>
              </a:rPr>
              <a:t>    </a:t>
            </a:r>
            <a:r>
              <a:rPr lang="en-US" altLang="zh-CN" sz="2400" b="1" kern="0" dirty="0">
                <a:solidFill>
                  <a:schemeClr val="accent5">
                    <a:lumMod val="25000"/>
                  </a:schemeClr>
                </a:solidFill>
                <a:latin typeface="黑体" panose="02010609060101010101" pitchFamily="49" charset="-122"/>
                <a:ea typeface="黑体" panose="02010609060101010101" pitchFamily="49" charset="-122"/>
              </a:rPr>
              <a:t>1986</a:t>
            </a:r>
            <a:r>
              <a:rPr lang="zh-CN" altLang="en-US" sz="2400" b="1" kern="0" dirty="0">
                <a:solidFill>
                  <a:schemeClr val="accent5">
                    <a:lumMod val="25000"/>
                  </a:schemeClr>
                </a:solidFill>
                <a:latin typeface="黑体" panose="02010609060101010101" pitchFamily="49" charset="-122"/>
                <a:ea typeface="黑体" panose="02010609060101010101" pitchFamily="49" charset="-122"/>
              </a:rPr>
              <a:t>年由</a:t>
            </a:r>
            <a:r>
              <a:rPr lang="en-US" altLang="zh-CN" sz="2400" b="1" kern="0" dirty="0" err="1">
                <a:solidFill>
                  <a:schemeClr val="accent5">
                    <a:lumMod val="25000"/>
                  </a:schemeClr>
                </a:solidFill>
                <a:latin typeface="黑体" panose="02010609060101010101" pitchFamily="49" charset="-122"/>
                <a:ea typeface="黑体" panose="02010609060101010101" pitchFamily="49" charset="-122"/>
              </a:rPr>
              <a:t>Quilan</a:t>
            </a:r>
            <a:r>
              <a:rPr lang="zh-CN" altLang="en-US" sz="2400" b="1" kern="0" dirty="0">
                <a:solidFill>
                  <a:schemeClr val="accent5">
                    <a:lumMod val="25000"/>
                  </a:schemeClr>
                </a:solidFill>
                <a:latin typeface="黑体" panose="02010609060101010101" pitchFamily="49" charset="-122"/>
                <a:ea typeface="黑体" panose="02010609060101010101" pitchFamily="49" charset="-122"/>
              </a:rPr>
              <a:t>提出著名的</a:t>
            </a:r>
            <a:r>
              <a:rPr lang="en-US" altLang="zh-CN" sz="2400" b="1" kern="0" dirty="0">
                <a:solidFill>
                  <a:schemeClr val="accent5">
                    <a:lumMod val="25000"/>
                  </a:schemeClr>
                </a:solidFill>
                <a:latin typeface="黑体" panose="02010609060101010101" pitchFamily="49" charset="-122"/>
                <a:ea typeface="黑体" panose="02010609060101010101" pitchFamily="49" charset="-122"/>
              </a:rPr>
              <a:t>ID3</a:t>
            </a:r>
            <a:r>
              <a:rPr lang="zh-CN" altLang="en-US" sz="2400" b="1" kern="0" dirty="0">
                <a:solidFill>
                  <a:schemeClr val="accent5">
                    <a:lumMod val="25000"/>
                  </a:schemeClr>
                </a:solidFill>
                <a:latin typeface="黑体" panose="02010609060101010101" pitchFamily="49" charset="-122"/>
                <a:ea typeface="黑体" panose="02010609060101010101" pitchFamily="49" charset="-122"/>
              </a:rPr>
              <a:t>算法</a:t>
            </a:r>
            <a:endParaRPr lang="en-US" altLang="zh-CN" sz="2400" b="1" kern="0" dirty="0">
              <a:solidFill>
                <a:schemeClr val="accent5">
                  <a:lumMod val="25000"/>
                </a:schemeClr>
              </a:solidFill>
              <a:latin typeface="黑体" panose="02010609060101010101" pitchFamily="49" charset="-122"/>
              <a:ea typeface="黑体" panose="02010609060101010101" pitchFamily="49" charset="-122"/>
            </a:endParaRPr>
          </a:p>
          <a:p>
            <a:pPr eaLnBrk="1" hangingPunct="1">
              <a:spcBef>
                <a:spcPts val="1200"/>
              </a:spcBef>
            </a:pPr>
            <a:r>
              <a:rPr kumimoji="1" lang="en-US" altLang="zh-CN" sz="2400" b="1" kern="0" dirty="0">
                <a:solidFill>
                  <a:schemeClr val="accent5">
                    <a:lumMod val="25000"/>
                  </a:schemeClr>
                </a:solidFill>
                <a:latin typeface="黑体" panose="02010609060101010101" pitchFamily="49" charset="-122"/>
                <a:ea typeface="黑体" panose="02010609060101010101" pitchFamily="49" charset="-122"/>
              </a:rPr>
              <a:t>    </a:t>
            </a:r>
            <a:r>
              <a:rPr kumimoji="1" lang="en-US" altLang="zh-CN" sz="2400" b="1" dirty="0">
                <a:latin typeface="黑体" panose="02010609060101010101" pitchFamily="49" charset="-122"/>
                <a:ea typeface="黑体" panose="02010609060101010101" pitchFamily="49" charset="-122"/>
              </a:rPr>
              <a:t>ID3</a:t>
            </a:r>
            <a:r>
              <a:rPr kumimoji="1" lang="zh-CN" altLang="en-US" sz="2400" b="1" dirty="0">
                <a:latin typeface="黑体" panose="02010609060101010101" pitchFamily="49" charset="-122"/>
                <a:ea typeface="黑体" panose="02010609060101010101" pitchFamily="49" charset="-122"/>
              </a:rPr>
              <a:t>算法主要针对属性选择问题。是决策树学习方法中最</a:t>
            </a:r>
          </a:p>
          <a:p>
            <a:pPr eaLnBrk="1" hangingPunct="1">
              <a:spcBef>
                <a:spcPts val="1200"/>
              </a:spcBef>
            </a:pPr>
            <a:r>
              <a:rPr kumimoji="1" lang="zh-CN" altLang="en-US" sz="2400" b="1" dirty="0">
                <a:latin typeface="黑体" panose="02010609060101010101" pitchFamily="49" charset="-122"/>
                <a:ea typeface="黑体" panose="02010609060101010101" pitchFamily="49" charset="-122"/>
              </a:rPr>
              <a:t>具影响和最为典型的算法。</a:t>
            </a:r>
          </a:p>
          <a:p>
            <a:pPr eaLnBrk="1" hangingPunct="1">
              <a:spcBef>
                <a:spcPts val="1200"/>
              </a:spcBef>
            </a:pPr>
            <a:r>
              <a:rPr kumimoji="1" lang="zh-CN" altLang="en-US" sz="2400" b="1" dirty="0">
                <a:latin typeface="黑体" panose="02010609060101010101" pitchFamily="49" charset="-122"/>
                <a:ea typeface="黑体" panose="02010609060101010101" pitchFamily="49" charset="-122"/>
              </a:rPr>
              <a:t>    该方法使用</a:t>
            </a:r>
            <a:r>
              <a:rPr kumimoji="1" lang="zh-CN" altLang="en-US" sz="2400" b="1" dirty="0">
                <a:solidFill>
                  <a:srgbClr val="FF0000"/>
                </a:solidFill>
                <a:latin typeface="黑体" panose="02010609060101010101" pitchFamily="49" charset="-122"/>
                <a:ea typeface="黑体" panose="02010609060101010101" pitchFamily="49" charset="-122"/>
              </a:rPr>
              <a:t>信息增益</a:t>
            </a:r>
            <a:r>
              <a:rPr kumimoji="1" lang="zh-CN" altLang="en-US" sz="2400" b="1" dirty="0">
                <a:latin typeface="黑体" panose="02010609060101010101" pitchFamily="49" charset="-122"/>
                <a:ea typeface="黑体" panose="02010609060101010101" pitchFamily="49" charset="-122"/>
              </a:rPr>
              <a:t>度选择测试属性。</a:t>
            </a:r>
          </a:p>
          <a:p>
            <a:pPr eaLnBrk="1" hangingPunct="1">
              <a:spcBef>
                <a:spcPts val="1200"/>
              </a:spcBef>
            </a:pPr>
            <a:r>
              <a:rPr kumimoji="1" lang="zh-CN" altLang="en-US" sz="2400" b="1" dirty="0">
                <a:latin typeface="黑体" panose="02010609060101010101" pitchFamily="49" charset="-122"/>
                <a:ea typeface="黑体" panose="02010609060101010101" pitchFamily="49" charset="-122"/>
              </a:rPr>
              <a:t>    当获取信息时，</a:t>
            </a:r>
            <a:r>
              <a:rPr kumimoji="1" lang="zh-CN" altLang="en-US" sz="2400" b="1" dirty="0">
                <a:solidFill>
                  <a:srgbClr val="FF0000"/>
                </a:solidFill>
                <a:latin typeface="黑体" panose="02010609060101010101" pitchFamily="49" charset="-122"/>
                <a:ea typeface="黑体" panose="02010609060101010101" pitchFamily="49" charset="-122"/>
              </a:rPr>
              <a:t>将不确定的内容转为确定的内容</a:t>
            </a:r>
            <a:r>
              <a:rPr kumimoji="1" lang="zh-CN" altLang="en-US" sz="2400" b="1" dirty="0">
                <a:latin typeface="黑体" panose="02010609060101010101" pitchFamily="49" charset="-122"/>
                <a:ea typeface="黑体" panose="02010609060101010101" pitchFamily="49" charset="-122"/>
              </a:rPr>
              <a:t>，因此信</a:t>
            </a:r>
          </a:p>
          <a:p>
            <a:pPr eaLnBrk="1" hangingPunct="1">
              <a:spcBef>
                <a:spcPts val="1200"/>
              </a:spcBef>
            </a:pPr>
            <a:r>
              <a:rPr kumimoji="1" lang="zh-CN" altLang="en-US" sz="2400" b="1" dirty="0">
                <a:latin typeface="黑体" panose="02010609060101010101" pitchFamily="49" charset="-122"/>
                <a:ea typeface="黑体" panose="02010609060101010101" pitchFamily="49" charset="-122"/>
              </a:rPr>
              <a:t>息伴着不确定性。</a:t>
            </a:r>
          </a:p>
          <a:p>
            <a:pPr eaLnBrk="1" hangingPunct="1">
              <a:spcBef>
                <a:spcPts val="1200"/>
              </a:spcBef>
            </a:pPr>
            <a:r>
              <a:rPr kumimoji="1" lang="zh-CN" altLang="en-US" sz="2400" b="1" dirty="0">
                <a:latin typeface="黑体" panose="02010609060101010101" pitchFamily="49" charset="-122"/>
                <a:ea typeface="黑体" panose="02010609060101010101" pitchFamily="49" charset="-122"/>
              </a:rPr>
              <a:t>    从直觉上讲，</a:t>
            </a:r>
            <a:r>
              <a:rPr kumimoji="1" lang="zh-CN" altLang="en-US" sz="2400" b="1" dirty="0">
                <a:solidFill>
                  <a:srgbClr val="FF0000"/>
                </a:solidFill>
                <a:latin typeface="黑体" panose="02010609060101010101" pitchFamily="49" charset="-122"/>
                <a:ea typeface="黑体" panose="02010609060101010101" pitchFamily="49" charset="-122"/>
              </a:rPr>
              <a:t>小概率事件比大概率事件包含的信息量大</a:t>
            </a:r>
            <a:r>
              <a:rPr kumimoji="1" lang="zh-CN" altLang="en-US" sz="2400" b="1" dirty="0">
                <a:latin typeface="黑体" panose="02010609060101010101" pitchFamily="49" charset="-122"/>
                <a:ea typeface="黑体" panose="02010609060101010101" pitchFamily="49" charset="-122"/>
              </a:rPr>
              <a:t>。</a:t>
            </a:r>
          </a:p>
          <a:p>
            <a:pPr eaLnBrk="1" hangingPunct="1">
              <a:spcBef>
                <a:spcPts val="1200"/>
              </a:spcBef>
            </a:pPr>
            <a:r>
              <a:rPr kumimoji="1" lang="zh-CN" altLang="en-US" sz="2400" b="1" dirty="0">
                <a:latin typeface="黑体" panose="02010609060101010101" pitchFamily="49" charset="-122"/>
                <a:ea typeface="黑体" panose="02010609060101010101" pitchFamily="49" charset="-122"/>
              </a:rPr>
              <a:t>如果某件事情是“百年一见”则肯定比“习以为常”的事件包含的信息量大。</a:t>
            </a:r>
          </a:p>
          <a:p>
            <a:pPr eaLnBrk="1" hangingPunct="1">
              <a:spcBef>
                <a:spcPts val="1200"/>
              </a:spcBef>
            </a:pPr>
            <a:r>
              <a:rPr kumimoji="1" lang="zh-CN" altLang="en-US" sz="2400" b="1" dirty="0">
                <a:latin typeface="黑体" panose="02010609060101010101" pitchFamily="49" charset="-122"/>
                <a:ea typeface="黑体" panose="02010609060101010101" pitchFamily="49" charset="-122"/>
              </a:rPr>
              <a:t>    如何度量信息量的大小？</a:t>
            </a:r>
          </a:p>
        </p:txBody>
      </p:sp>
      <p:sp>
        <p:nvSpPr>
          <p:cNvPr id="13" name="Rectangle 2">
            <a:extLst>
              <a:ext uri="{FF2B5EF4-FFF2-40B4-BE49-F238E27FC236}">
                <a16:creationId xmlns:a16="http://schemas.microsoft.com/office/drawing/2014/main" id="{5414F035-77C9-4936-A3B6-7F1CA3D767AA}"/>
              </a:ext>
            </a:extLst>
          </p:cNvPr>
          <p:cNvSpPr>
            <a:spLocks noGrp="1" noChangeArrowheads="1"/>
          </p:cNvSpPr>
          <p:nvPr>
            <p:ph type="title"/>
          </p:nvPr>
        </p:nvSpPr>
        <p:spPr>
          <a:xfrm>
            <a:off x="457200" y="457200"/>
            <a:ext cx="8229600" cy="1371600"/>
          </a:xfrm>
        </p:spPr>
        <p:txBody>
          <a:bodyPr/>
          <a:lstStyle/>
          <a:p>
            <a:pPr eaLnBrk="1" hangingPunct="1">
              <a:defRPr/>
            </a:pPr>
            <a:r>
              <a:rPr lang="en-US" altLang="zh-CN" b="1" dirty="0">
                <a:solidFill>
                  <a:schemeClr val="accent1">
                    <a:lumMod val="25000"/>
                  </a:schemeClr>
                </a:solidFill>
                <a:effectLst>
                  <a:outerShdw blurRad="38100" dist="38100" dir="2700000" algn="tl">
                    <a:srgbClr val="000000">
                      <a:alpha val="43137"/>
                    </a:srgbClr>
                  </a:outerShdw>
                </a:effectLst>
              </a:rPr>
              <a:t>8.2.4</a:t>
            </a:r>
            <a:r>
              <a:rPr lang="zh-CN" altLang="en-US" b="1" dirty="0">
                <a:solidFill>
                  <a:schemeClr val="accent1">
                    <a:lumMod val="25000"/>
                  </a:schemeClr>
                </a:solidFill>
                <a:effectLst>
                  <a:outerShdw blurRad="38100" dist="38100" dir="2700000" algn="tl">
                    <a:srgbClr val="000000">
                      <a:alpha val="43137"/>
                    </a:srgbClr>
                  </a:outerShdw>
                </a:effectLst>
              </a:rPr>
              <a:t> </a:t>
            </a:r>
            <a:r>
              <a:rPr lang="en-US" altLang="zh-CN" b="1" dirty="0">
                <a:solidFill>
                  <a:schemeClr val="accent1">
                    <a:lumMod val="25000"/>
                  </a:schemeClr>
                </a:solidFill>
                <a:effectLst>
                  <a:outerShdw blurRad="38100" dist="38100" dir="2700000" algn="tl">
                    <a:srgbClr val="000000">
                      <a:alpha val="43137"/>
                    </a:srgbClr>
                  </a:outerShdw>
                </a:effectLst>
              </a:rPr>
              <a:t>ID3</a:t>
            </a:r>
            <a:r>
              <a:rPr lang="zh-CN" altLang="en-US" b="1" dirty="0">
                <a:solidFill>
                  <a:schemeClr val="accent1">
                    <a:lumMod val="25000"/>
                  </a:schemeClr>
                </a:solidFill>
                <a:effectLst>
                  <a:outerShdw blurRad="38100" dist="38100" dir="2700000" algn="tl">
                    <a:srgbClr val="000000">
                      <a:alpha val="43137"/>
                    </a:srgbClr>
                  </a:outerShdw>
                </a:effectLst>
              </a:rPr>
              <a:t>算法</a:t>
            </a:r>
            <a:endParaRPr lang="zh-CN" altLang="en-US" dirty="0"/>
          </a:p>
        </p:txBody>
      </p:sp>
    </p:spTree>
    <p:extLst>
      <p:ext uri="{BB962C8B-B14F-4D97-AF65-F5344CB8AC3E}">
        <p14:creationId xmlns:p14="http://schemas.microsoft.com/office/powerpoint/2010/main" val="1841483295"/>
      </p:ext>
    </p:extLst>
  </p:cSld>
  <p:clrMapOvr>
    <a:masterClrMapping/>
  </p:clrMapOvr>
  <p:transition>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241D780-8D72-46D0-AE19-DC3AA8D83453}"/>
              </a:ext>
            </a:extLst>
          </p:cNvPr>
          <p:cNvSpPr txBox="1">
            <a:spLocks noChangeArrowheads="1"/>
          </p:cNvSpPr>
          <p:nvPr/>
        </p:nvSpPr>
        <p:spPr bwMode="auto">
          <a:xfrm>
            <a:off x="482451" y="1484784"/>
            <a:ext cx="8049989" cy="3528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SzPct val="70000"/>
              <a:buFont typeface="Wingdings" pitchFamily="2" charset="2"/>
              <a:buChar char="v"/>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342900" marR="0" lvl="0" indent="-342900" algn="l" defTabSz="914400" rtl="0" eaLnBrk="1" fontAlgn="base" latinLnBrk="0" hangingPunct="1">
              <a:lnSpc>
                <a:spcPct val="120000"/>
              </a:lnSpc>
              <a:spcBef>
                <a:spcPct val="20000"/>
              </a:spcBef>
              <a:spcAft>
                <a:spcPct val="0"/>
              </a:spcAft>
              <a:buClrTx/>
              <a:buSzPct val="70000"/>
              <a:buFont typeface="Wingdings" pitchFamily="2" charset="2"/>
              <a:buChar char="v"/>
              <a:tabLst/>
              <a:defRPr/>
            </a:pPr>
            <a:r>
              <a:rPr kumimoji="1" lang="zh-CN" altLang="en-US" sz="2800" b="1" i="0" u="none" strike="noStrike" kern="0" cap="none" spc="0" normalizeH="0" baseline="0" noProof="0">
                <a:ln>
                  <a:noFill/>
                </a:ln>
                <a:solidFill>
                  <a:srgbClr val="000000"/>
                </a:solidFill>
                <a:effectLst/>
                <a:uLnTx/>
                <a:uFillTx/>
                <a:latin typeface="Times New Roman"/>
                <a:ea typeface="宋体"/>
                <a:cs typeface="+mn-cs"/>
              </a:rPr>
              <a:t>信息增益</a:t>
            </a:r>
          </a:p>
          <a:p>
            <a:pPr marL="742950" marR="0" lvl="1" indent="-285750" algn="l" defTabSz="914400" rtl="0" eaLnBrk="1" fontAlgn="base" latinLnBrk="0" hangingPunct="1">
              <a:lnSpc>
                <a:spcPct val="120000"/>
              </a:lnSpc>
              <a:spcBef>
                <a:spcPct val="20000"/>
              </a:spcBef>
              <a:spcAft>
                <a:spcPct val="0"/>
              </a:spcAft>
              <a:buClrTx/>
              <a:buSzTx/>
              <a:buFontTx/>
              <a:buChar char="–"/>
              <a:tabLst/>
              <a:defRPr/>
            </a:pPr>
            <a:r>
              <a:rPr kumimoji="1" lang="zh-CN" altLang="en-US" sz="2400" b="1" i="0" u="none" strike="noStrike" kern="0" cap="none" spc="0" normalizeH="0" baseline="0" noProof="0">
                <a:ln>
                  <a:noFill/>
                </a:ln>
                <a:solidFill>
                  <a:srgbClr val="000000"/>
                </a:solidFill>
                <a:effectLst/>
                <a:uLnTx/>
                <a:uFillTx/>
                <a:latin typeface="Times New Roman"/>
                <a:ea typeface="宋体"/>
              </a:rPr>
              <a:t>用来衡量给定的属性区分训练样例的能力，</a:t>
            </a:r>
            <a:r>
              <a:rPr kumimoji="1" lang="zh-CN" altLang="en-US" sz="2400" b="1" i="0" u="none" strike="noStrike" kern="0" cap="none" spc="0" normalizeH="0" baseline="0" noProof="0">
                <a:ln>
                  <a:noFill/>
                </a:ln>
                <a:solidFill>
                  <a:srgbClr val="0000FF"/>
                </a:solidFill>
                <a:effectLst>
                  <a:outerShdw blurRad="38100" dist="38100" dir="2700000" algn="tl">
                    <a:srgbClr val="C0C0C0"/>
                  </a:outerShdw>
                </a:effectLst>
                <a:uLnTx/>
                <a:uFillTx/>
                <a:latin typeface="Times New Roman"/>
                <a:ea typeface="宋体"/>
              </a:rPr>
              <a:t>中间（间接）表示属性</a:t>
            </a:r>
          </a:p>
          <a:p>
            <a:pPr marL="742950" marR="0" lvl="1" indent="-285750" algn="l" defTabSz="914400" rtl="0" eaLnBrk="1" fontAlgn="base" latinLnBrk="0" hangingPunct="1">
              <a:lnSpc>
                <a:spcPct val="120000"/>
              </a:lnSpc>
              <a:spcBef>
                <a:spcPct val="20000"/>
              </a:spcBef>
              <a:spcAft>
                <a:spcPct val="0"/>
              </a:spcAft>
              <a:buClrTx/>
              <a:buSzTx/>
              <a:buFontTx/>
              <a:buChar char="–"/>
              <a:tabLst/>
              <a:defRPr/>
            </a:pPr>
            <a:r>
              <a:rPr kumimoji="1" lang="en-US" altLang="zh-CN" sz="2400" b="1" i="0" u="none" strike="noStrike" kern="0" cap="none" spc="0" normalizeH="0" baseline="0" noProof="0">
                <a:ln>
                  <a:noFill/>
                </a:ln>
                <a:solidFill>
                  <a:srgbClr val="000000"/>
                </a:solidFill>
                <a:effectLst/>
                <a:uLnTx/>
                <a:uFillTx/>
                <a:latin typeface="Times New Roman"/>
                <a:ea typeface="宋体"/>
              </a:rPr>
              <a:t>ID3</a:t>
            </a:r>
            <a:r>
              <a:rPr kumimoji="1" lang="zh-CN" altLang="en-US" sz="2400" b="1" i="0" u="none" strike="noStrike" kern="0" cap="none" spc="0" normalizeH="0" baseline="0" noProof="0">
                <a:ln>
                  <a:noFill/>
                </a:ln>
                <a:solidFill>
                  <a:srgbClr val="000000"/>
                </a:solidFill>
                <a:effectLst/>
                <a:uLnTx/>
                <a:uFillTx/>
                <a:latin typeface="Times New Roman"/>
                <a:ea typeface="宋体"/>
              </a:rPr>
              <a:t>算法在生成 树的每一步使用</a:t>
            </a:r>
            <a:r>
              <a:rPr kumimoji="1" lang="zh-CN" altLang="en-US" sz="2400" b="1" i="0" u="sng" strike="noStrike" kern="0" cap="none" spc="0" normalizeH="0" baseline="0" noProof="0">
                <a:ln>
                  <a:noFill/>
                </a:ln>
                <a:solidFill>
                  <a:srgbClr val="0000FF"/>
                </a:solidFill>
                <a:effectLst/>
                <a:uLnTx/>
                <a:uFillTx/>
                <a:latin typeface="Times New Roman"/>
                <a:ea typeface="宋体"/>
              </a:rPr>
              <a:t>信息增益</a:t>
            </a:r>
            <a:r>
              <a:rPr kumimoji="1" lang="zh-CN" altLang="en-US" sz="2400" b="1" i="0" u="none" strike="noStrike" kern="0" cap="none" spc="0" normalizeH="0" baseline="0" noProof="0">
                <a:ln>
                  <a:noFill/>
                </a:ln>
                <a:solidFill>
                  <a:srgbClr val="000000"/>
                </a:solidFill>
                <a:effectLst/>
                <a:uLnTx/>
                <a:uFillTx/>
                <a:latin typeface="Times New Roman"/>
                <a:ea typeface="宋体"/>
              </a:rPr>
              <a:t>从候选属性中选择属性</a:t>
            </a:r>
          </a:p>
          <a:p>
            <a:pPr marL="342900" marR="0" lvl="0" indent="-342900" algn="l" defTabSz="914400" rtl="0" eaLnBrk="1" fontAlgn="base" latinLnBrk="0" hangingPunct="1">
              <a:lnSpc>
                <a:spcPct val="120000"/>
              </a:lnSpc>
              <a:spcBef>
                <a:spcPct val="20000"/>
              </a:spcBef>
              <a:spcAft>
                <a:spcPct val="0"/>
              </a:spcAft>
              <a:buClrTx/>
              <a:buSzPct val="70000"/>
              <a:buFont typeface="Wingdings" pitchFamily="2" charset="2"/>
              <a:buChar char="v"/>
              <a:tabLst/>
              <a:defRPr/>
            </a:pPr>
            <a:r>
              <a:rPr kumimoji="1" lang="zh-CN" altLang="en-US" sz="2800" b="1" i="0" u="none" strike="noStrike" kern="0" cap="none" spc="0" normalizeH="0" baseline="0" noProof="0">
                <a:ln>
                  <a:noFill/>
                </a:ln>
                <a:solidFill>
                  <a:srgbClr val="000000"/>
                </a:solidFill>
                <a:effectLst/>
                <a:uLnTx/>
                <a:uFillTx/>
                <a:latin typeface="Times New Roman"/>
                <a:ea typeface="宋体"/>
                <a:cs typeface="+mn-cs"/>
              </a:rPr>
              <a:t>用熵度量样例的均一性</a:t>
            </a:r>
          </a:p>
          <a:p>
            <a:pPr marL="742950" marR="0" lvl="1" indent="-285750" algn="l" defTabSz="914400" rtl="0" eaLnBrk="1" fontAlgn="base" latinLnBrk="0" hangingPunct="1">
              <a:lnSpc>
                <a:spcPct val="80000"/>
              </a:lnSpc>
              <a:spcBef>
                <a:spcPct val="20000"/>
              </a:spcBef>
              <a:spcAft>
                <a:spcPct val="0"/>
              </a:spcAft>
              <a:buClrTx/>
              <a:buSzTx/>
              <a:buFont typeface="Wingdings" pitchFamily="2" charset="2"/>
              <a:buNone/>
              <a:tabLst/>
              <a:defRPr/>
            </a:pPr>
            <a:r>
              <a:rPr kumimoji="1" lang="zh-CN" altLang="en-US" sz="1900" b="0" i="0" u="none" strike="noStrike" kern="0" cap="none" spc="0" normalizeH="0" baseline="0" noProof="0">
                <a:ln>
                  <a:noFill/>
                </a:ln>
                <a:solidFill>
                  <a:srgbClr val="000000"/>
                </a:solidFill>
                <a:effectLst/>
                <a:uLnTx/>
                <a:uFillTx/>
                <a:latin typeface="Times New Roman"/>
                <a:ea typeface="宋体"/>
              </a:rPr>
              <a:t>	</a:t>
            </a:r>
            <a:endParaRPr kumimoji="1" lang="zh-CN" altLang="en-US" sz="1900" b="0" i="0" u="none" strike="noStrike" kern="0" cap="none" spc="0" normalizeH="0" baseline="0" noProof="0" dirty="0">
              <a:ln>
                <a:noFill/>
              </a:ln>
              <a:solidFill>
                <a:srgbClr val="000000"/>
              </a:solidFill>
              <a:effectLst/>
              <a:uLnTx/>
              <a:uFillTx/>
              <a:latin typeface="Times New Roman"/>
              <a:ea typeface="宋体"/>
            </a:endParaRPr>
          </a:p>
        </p:txBody>
      </p:sp>
      <p:sp>
        <p:nvSpPr>
          <p:cNvPr id="5" name="Rectangle 2">
            <a:extLst>
              <a:ext uri="{FF2B5EF4-FFF2-40B4-BE49-F238E27FC236}">
                <a16:creationId xmlns:a16="http://schemas.microsoft.com/office/drawing/2014/main" id="{96C82193-2987-47FB-81FB-D3735288CF25}"/>
              </a:ext>
            </a:extLst>
          </p:cNvPr>
          <p:cNvSpPr>
            <a:spLocks noGrp="1" noChangeArrowheads="1"/>
          </p:cNvSpPr>
          <p:nvPr>
            <p:ph type="title"/>
          </p:nvPr>
        </p:nvSpPr>
        <p:spPr>
          <a:xfrm>
            <a:off x="364341" y="113184"/>
            <a:ext cx="8229600" cy="1371600"/>
          </a:xfrm>
        </p:spPr>
        <p:txBody>
          <a:bodyPr/>
          <a:lstStyle/>
          <a:p>
            <a:pPr eaLnBrk="1" hangingPunct="1">
              <a:defRPr/>
            </a:pPr>
            <a:r>
              <a:rPr lang="en-US" altLang="zh-CN" b="1" dirty="0">
                <a:solidFill>
                  <a:schemeClr val="accent1">
                    <a:lumMod val="25000"/>
                  </a:schemeClr>
                </a:solidFill>
                <a:effectLst>
                  <a:outerShdw blurRad="38100" dist="38100" dir="2700000" algn="tl">
                    <a:srgbClr val="000000">
                      <a:alpha val="43137"/>
                    </a:srgbClr>
                  </a:outerShdw>
                </a:effectLst>
              </a:rPr>
              <a:t>8.2.4</a:t>
            </a:r>
            <a:r>
              <a:rPr lang="zh-CN" altLang="en-US" b="1" dirty="0">
                <a:solidFill>
                  <a:schemeClr val="accent1">
                    <a:lumMod val="25000"/>
                  </a:schemeClr>
                </a:solidFill>
                <a:effectLst>
                  <a:outerShdw blurRad="38100" dist="38100" dir="2700000" algn="tl">
                    <a:srgbClr val="000000">
                      <a:alpha val="43137"/>
                    </a:srgbClr>
                  </a:outerShdw>
                </a:effectLst>
              </a:rPr>
              <a:t> </a:t>
            </a:r>
            <a:r>
              <a:rPr lang="en-US" altLang="zh-CN" b="1" dirty="0">
                <a:solidFill>
                  <a:schemeClr val="accent1">
                    <a:lumMod val="25000"/>
                  </a:schemeClr>
                </a:solidFill>
                <a:effectLst>
                  <a:outerShdw blurRad="38100" dist="38100" dir="2700000" algn="tl">
                    <a:srgbClr val="000000">
                      <a:alpha val="43137"/>
                    </a:srgbClr>
                  </a:outerShdw>
                </a:effectLst>
              </a:rPr>
              <a:t>ID3</a:t>
            </a:r>
            <a:r>
              <a:rPr lang="zh-CN" altLang="en-US" b="1" dirty="0">
                <a:solidFill>
                  <a:schemeClr val="accent1">
                    <a:lumMod val="25000"/>
                  </a:schemeClr>
                </a:solidFill>
                <a:effectLst>
                  <a:outerShdw blurRad="38100" dist="38100" dir="2700000" algn="tl">
                    <a:srgbClr val="000000">
                      <a:alpha val="43137"/>
                    </a:srgbClr>
                  </a:outerShdw>
                </a:effectLst>
              </a:rPr>
              <a:t>算法</a:t>
            </a:r>
            <a:endParaRPr lang="zh-CN" altLang="en-US" dirty="0"/>
          </a:p>
        </p:txBody>
      </p:sp>
    </p:spTree>
    <p:extLst>
      <p:ext uri="{BB962C8B-B14F-4D97-AF65-F5344CB8AC3E}">
        <p14:creationId xmlns:p14="http://schemas.microsoft.com/office/powerpoint/2010/main" val="183801154"/>
      </p:ext>
    </p:extLst>
  </p:cSld>
  <p:clrMapOvr>
    <a:masterClrMapping/>
  </p:clrMapOvr>
  <p:transition>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AAAFA426-B790-CC46-90AF-EFFE32F285E8}"/>
              </a:ext>
            </a:extLst>
          </p:cNvPr>
          <p:cNvSpPr>
            <a:spLocks noGrp="1" noChangeArrowheads="1"/>
          </p:cNvSpPr>
          <p:nvPr>
            <p:ph type="title"/>
          </p:nvPr>
        </p:nvSpPr>
        <p:spPr>
          <a:xfrm>
            <a:off x="457200" y="457200"/>
            <a:ext cx="8229600" cy="595536"/>
          </a:xfrm>
        </p:spPr>
        <p:txBody>
          <a:bodyPr/>
          <a:lstStyle/>
          <a:p>
            <a:pPr eaLnBrk="1" hangingPunct="1">
              <a:defRPr/>
            </a:pPr>
            <a:r>
              <a:rPr lang="en-US" altLang="zh-CN" b="1" dirty="0">
                <a:solidFill>
                  <a:schemeClr val="accent1">
                    <a:lumMod val="25000"/>
                  </a:schemeClr>
                </a:solidFill>
                <a:effectLst>
                  <a:outerShdw blurRad="38100" dist="38100" dir="2700000" algn="tl">
                    <a:srgbClr val="000000">
                      <a:alpha val="43137"/>
                    </a:srgbClr>
                  </a:outerShdw>
                </a:effectLst>
              </a:rPr>
              <a:t>8.2.4</a:t>
            </a:r>
            <a:r>
              <a:rPr lang="zh-CN" altLang="en-US" b="1" dirty="0">
                <a:solidFill>
                  <a:schemeClr val="accent1">
                    <a:lumMod val="25000"/>
                  </a:schemeClr>
                </a:solidFill>
                <a:effectLst>
                  <a:outerShdw blurRad="38100" dist="38100" dir="2700000" algn="tl">
                    <a:srgbClr val="000000">
                      <a:alpha val="43137"/>
                    </a:srgbClr>
                  </a:outerShdw>
                </a:effectLst>
              </a:rPr>
              <a:t> </a:t>
            </a:r>
            <a:r>
              <a:rPr lang="en-US" altLang="zh-CN" b="1" dirty="0">
                <a:solidFill>
                  <a:schemeClr val="accent1">
                    <a:lumMod val="25000"/>
                  </a:schemeClr>
                </a:solidFill>
                <a:effectLst>
                  <a:outerShdw blurRad="38100" dist="38100" dir="2700000" algn="tl">
                    <a:srgbClr val="000000">
                      <a:alpha val="43137"/>
                    </a:srgbClr>
                  </a:outerShdw>
                </a:effectLst>
              </a:rPr>
              <a:t>ID3</a:t>
            </a:r>
            <a:r>
              <a:rPr lang="zh-CN" altLang="en-US" b="1" dirty="0">
                <a:solidFill>
                  <a:schemeClr val="accent1">
                    <a:lumMod val="25000"/>
                  </a:schemeClr>
                </a:solidFill>
                <a:effectLst>
                  <a:outerShdw blurRad="38100" dist="38100" dir="2700000" algn="tl">
                    <a:srgbClr val="000000">
                      <a:alpha val="43137"/>
                    </a:srgbClr>
                  </a:outerShdw>
                </a:effectLst>
              </a:rPr>
              <a:t>算法</a:t>
            </a:r>
            <a:endParaRPr lang="zh-CN" altLang="en-US" dirty="0"/>
          </a:p>
        </p:txBody>
      </p:sp>
      <p:sp>
        <p:nvSpPr>
          <p:cNvPr id="3" name="内容占位符 2">
            <a:extLst>
              <a:ext uri="{FF2B5EF4-FFF2-40B4-BE49-F238E27FC236}">
                <a16:creationId xmlns:a16="http://schemas.microsoft.com/office/drawing/2014/main" id="{20D918FF-0D73-4405-8E92-FD499B04896D}"/>
              </a:ext>
            </a:extLst>
          </p:cNvPr>
          <p:cNvSpPr txBox="1">
            <a:spLocks/>
          </p:cNvSpPr>
          <p:nvPr/>
        </p:nvSpPr>
        <p:spPr bwMode="auto">
          <a:xfrm>
            <a:off x="125760" y="1225799"/>
            <a:ext cx="9018240" cy="50835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SzPct val="70000"/>
              <a:buFont typeface="Wingdings" pitchFamily="2" charset="2"/>
              <a:buChar char="v"/>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1" lang="zh-CN" altLang="en-US" sz="2400" b="1" i="0" u="none" strike="noStrike" kern="0" cap="none" spc="0" normalizeH="0" baseline="0" noProof="0" dirty="0">
                <a:ln>
                  <a:noFill/>
                </a:ln>
                <a:solidFill>
                  <a:schemeClr val="accent5">
                    <a:lumMod val="25000"/>
                  </a:schemeClr>
                </a:solidFill>
                <a:uLnTx/>
                <a:uFillTx/>
                <a:latin typeface="黑体" panose="02010609060101010101" pitchFamily="49" charset="-122"/>
                <a:ea typeface="黑体" panose="02010609060101010101" pitchFamily="49" charset="-122"/>
              </a:rPr>
              <a:t>熵：表示随机变量的不确定性。</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1" lang="zh-CN" altLang="en-US" sz="2400" b="1" i="0" u="none" strike="noStrike" kern="0" cap="none" spc="0" normalizeH="0" baseline="0" noProof="0" dirty="0">
                <a:ln>
                  <a:noFill/>
                </a:ln>
                <a:solidFill>
                  <a:schemeClr val="accent5">
                    <a:lumMod val="25000"/>
                  </a:schemeClr>
                </a:solidFill>
                <a:uLnTx/>
                <a:uFillTx/>
                <a:latin typeface="黑体" panose="02010609060101010101" pitchFamily="49" charset="-122"/>
                <a:ea typeface="黑体" panose="02010609060101010101" pitchFamily="49" charset="-122"/>
              </a:rPr>
              <a:t>条件熵：在一个条件下，随机变量的不确定性。</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1" lang="zh-CN" altLang="en-US" sz="2400" b="1" i="0" u="none" strike="noStrike" kern="0" cap="none" spc="0" normalizeH="0" baseline="0" noProof="0" dirty="0">
                <a:ln>
                  <a:noFill/>
                </a:ln>
                <a:solidFill>
                  <a:schemeClr val="accent5">
                    <a:lumMod val="25000"/>
                  </a:schemeClr>
                </a:solidFill>
                <a:uLnTx/>
                <a:uFillTx/>
                <a:latin typeface="黑体" panose="02010609060101010101" pitchFamily="49" charset="-122"/>
                <a:ea typeface="黑体" panose="02010609060101010101" pitchFamily="49" charset="-122"/>
              </a:rPr>
              <a:t>信息增益：熵 </a:t>
            </a:r>
            <a:r>
              <a:rPr kumimoji="1" lang="en-US" altLang="zh-CN" sz="2400" b="1" i="0" u="none" strike="noStrike" kern="0" cap="none" spc="0" normalizeH="0" baseline="0" noProof="0" dirty="0">
                <a:ln>
                  <a:noFill/>
                </a:ln>
                <a:solidFill>
                  <a:schemeClr val="accent5">
                    <a:lumMod val="25000"/>
                  </a:schemeClr>
                </a:solidFill>
                <a:uLnTx/>
                <a:uFillTx/>
                <a:latin typeface="黑体" panose="02010609060101010101" pitchFamily="49" charset="-122"/>
                <a:ea typeface="黑体" panose="02010609060101010101" pitchFamily="49" charset="-122"/>
              </a:rPr>
              <a:t>- </a:t>
            </a:r>
            <a:r>
              <a:rPr kumimoji="1" lang="zh-CN" altLang="en-US" sz="2400" b="1" i="0" u="none" strike="noStrike" kern="0" cap="none" spc="0" normalizeH="0" baseline="0" noProof="0" dirty="0">
                <a:ln>
                  <a:noFill/>
                </a:ln>
                <a:solidFill>
                  <a:schemeClr val="accent5">
                    <a:lumMod val="25000"/>
                  </a:schemeClr>
                </a:solidFill>
                <a:uLnTx/>
                <a:uFillTx/>
                <a:latin typeface="黑体" panose="02010609060101010101" pitchFamily="49" charset="-122"/>
                <a:ea typeface="黑体" panose="02010609060101010101" pitchFamily="49" charset="-122"/>
              </a:rPr>
              <a:t>条件熵。</a:t>
            </a:r>
            <a:r>
              <a:rPr kumimoji="1" lang="zh-CN" altLang="en-US" sz="2400" b="1" i="0" u="none" strike="noStrike" kern="0" cap="none" spc="0" normalizeH="0" baseline="0" noProof="0" dirty="0">
                <a:ln>
                  <a:noFill/>
                </a:ln>
                <a:solidFill>
                  <a:srgbClr val="FF0000"/>
                </a:solidFill>
                <a:uLnTx/>
                <a:uFillTx/>
                <a:latin typeface="黑体" panose="02010609060101010101" pitchFamily="49" charset="-122"/>
                <a:ea typeface="黑体" panose="02010609060101010101" pitchFamily="49" charset="-122"/>
              </a:rPr>
              <a:t>表示在一个条件下，信息不确定性减少的程度。</a:t>
            </a:r>
          </a:p>
          <a:p>
            <a:pPr marL="342900" marR="0" lvl="0" indent="-342900" algn="l" defTabSz="914400" rtl="0" eaLnBrk="1" fontAlgn="base" latinLnBrk="0" hangingPunct="1">
              <a:lnSpc>
                <a:spcPct val="100000"/>
              </a:lnSpc>
              <a:spcBef>
                <a:spcPts val="1800"/>
              </a:spcBef>
              <a:spcAft>
                <a:spcPct val="0"/>
              </a:spcAft>
              <a:buClrTx/>
              <a:buSzPct val="70000"/>
              <a:buFont typeface="Wingdings" pitchFamily="2" charset="2"/>
              <a:buChar char="v"/>
              <a:tabLst/>
              <a:defRPr/>
            </a:pPr>
            <a:r>
              <a:rPr kumimoji="1" lang="zh-CN" altLang="en-US" sz="2400" b="1" i="0" u="none" strike="noStrike" kern="0" cap="none" spc="0" normalizeH="0" baseline="0" noProof="0" dirty="0">
                <a:ln>
                  <a:noFill/>
                </a:ln>
                <a:solidFill>
                  <a:srgbClr val="000000"/>
                </a:solidFill>
                <a:uLnTx/>
                <a:uFillTx/>
                <a:latin typeface="黑体" panose="02010609060101010101" pitchFamily="49" charset="-122"/>
                <a:ea typeface="黑体" panose="02010609060101010101" pitchFamily="49" charset="-122"/>
              </a:rPr>
              <a:t>例如：</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1" lang="zh-CN" altLang="en-US" sz="2400" b="1" i="0" u="none" strike="noStrike" kern="0" cap="none" spc="0" normalizeH="0" baseline="0" noProof="0" dirty="0">
                <a:ln>
                  <a:noFill/>
                </a:ln>
                <a:solidFill>
                  <a:srgbClr val="000000"/>
                </a:solidFill>
                <a:uLnTx/>
                <a:uFillTx/>
                <a:latin typeface="黑体" panose="02010609060101010101" pitchFamily="49" charset="-122"/>
                <a:ea typeface="黑体" panose="02010609060101010101" pitchFamily="49" charset="-122"/>
              </a:rPr>
              <a:t>假设</a:t>
            </a:r>
            <a:r>
              <a:rPr kumimoji="1" lang="en-US" altLang="zh-CN" sz="2400" b="1" i="0" u="none" strike="noStrike" kern="0" cap="none" spc="0" normalizeH="0" baseline="0" noProof="0" dirty="0">
                <a:ln>
                  <a:noFill/>
                </a:ln>
                <a:solidFill>
                  <a:srgbClr val="000000"/>
                </a:solidFill>
                <a:uLnTx/>
                <a:uFillTx/>
                <a:latin typeface="黑体" panose="02010609060101010101" pitchFamily="49" charset="-122"/>
                <a:ea typeface="黑体" panose="02010609060101010101" pitchFamily="49" charset="-122"/>
              </a:rPr>
              <a:t>X(</a:t>
            </a:r>
            <a:r>
              <a:rPr kumimoji="1" lang="zh-CN" altLang="en-US" sz="2400" b="1" i="0" u="none" strike="noStrike" kern="0" cap="none" spc="0" normalizeH="0" baseline="0" noProof="0" dirty="0">
                <a:ln>
                  <a:noFill/>
                </a:ln>
                <a:solidFill>
                  <a:srgbClr val="000000"/>
                </a:solidFill>
                <a:uLnTx/>
                <a:uFillTx/>
                <a:latin typeface="黑体" panose="02010609060101010101" pitchFamily="49" charset="-122"/>
                <a:ea typeface="黑体" panose="02010609060101010101" pitchFamily="49" charset="-122"/>
              </a:rPr>
              <a:t>明天下雨</a:t>
            </a:r>
            <a:r>
              <a:rPr kumimoji="1" lang="en-US" altLang="zh-CN" sz="2400" b="1" i="0" u="none" strike="noStrike" kern="0" cap="none" spc="0" normalizeH="0" baseline="0" noProof="0" dirty="0">
                <a:ln>
                  <a:noFill/>
                </a:ln>
                <a:solidFill>
                  <a:srgbClr val="000000"/>
                </a:solidFill>
                <a:uLnTx/>
                <a:uFillTx/>
                <a:latin typeface="黑体" panose="02010609060101010101" pitchFamily="49" charset="-122"/>
                <a:ea typeface="黑体" panose="02010609060101010101" pitchFamily="49" charset="-122"/>
              </a:rPr>
              <a:t>)</a:t>
            </a:r>
            <a:r>
              <a:rPr kumimoji="1" lang="zh-CN" altLang="en-US" sz="2400" b="1" i="0" u="none" strike="noStrike" kern="0" cap="none" spc="0" normalizeH="0" baseline="0" noProof="0" dirty="0">
                <a:ln>
                  <a:noFill/>
                </a:ln>
                <a:solidFill>
                  <a:srgbClr val="000000"/>
                </a:solidFill>
                <a:uLnTx/>
                <a:uFillTx/>
                <a:latin typeface="黑体" panose="02010609060101010101" pitchFamily="49" charset="-122"/>
                <a:ea typeface="黑体" panose="02010609060101010101" pitchFamily="49" charset="-122"/>
              </a:rPr>
              <a:t>的信息熵为</a:t>
            </a:r>
            <a:r>
              <a:rPr kumimoji="1" lang="en-US" altLang="zh-CN" sz="2400" b="1" i="0" u="none" strike="noStrike" kern="0" cap="none" spc="0" normalizeH="0" baseline="0" noProof="0" dirty="0">
                <a:ln>
                  <a:noFill/>
                </a:ln>
                <a:solidFill>
                  <a:srgbClr val="000000"/>
                </a:solidFill>
                <a:uLnTx/>
                <a:uFillTx/>
                <a:latin typeface="黑体" panose="02010609060101010101" pitchFamily="49" charset="-122"/>
                <a:ea typeface="黑体" panose="02010609060101010101" pitchFamily="49" charset="-122"/>
              </a:rPr>
              <a:t>2</a:t>
            </a:r>
            <a:r>
              <a:rPr kumimoji="1" lang="zh-CN" altLang="en-US" sz="2400" b="1" i="0" u="none" strike="noStrike" kern="0" cap="none" spc="0" normalizeH="0" baseline="0" noProof="0" dirty="0">
                <a:ln>
                  <a:noFill/>
                </a:ln>
                <a:solidFill>
                  <a:srgbClr val="000000"/>
                </a:solidFill>
                <a:uLnTx/>
                <a:uFillTx/>
                <a:latin typeface="黑体" panose="02010609060101010101" pitchFamily="49" charset="-122"/>
                <a:ea typeface="黑体" panose="02010609060101010101" pitchFamily="49" charset="-122"/>
              </a:rPr>
              <a:t>（不确定明天是否下雨），</a:t>
            </a:r>
            <a:r>
              <a:rPr kumimoji="1" lang="en-US" altLang="zh-CN" sz="2400" b="1" i="0" u="none" strike="noStrike" kern="0" cap="none" spc="0" normalizeH="0" baseline="0" noProof="0" dirty="0">
                <a:ln>
                  <a:noFill/>
                </a:ln>
                <a:solidFill>
                  <a:srgbClr val="000000"/>
                </a:solidFill>
                <a:uLnTx/>
                <a:uFillTx/>
                <a:latin typeface="黑体" panose="02010609060101010101" pitchFamily="49" charset="-122"/>
                <a:ea typeface="黑体" panose="02010609060101010101" pitchFamily="49" charset="-122"/>
              </a:rPr>
              <a:t>Y(</a:t>
            </a:r>
            <a:r>
              <a:rPr kumimoji="1" lang="zh-CN" altLang="en-US" sz="2400" b="1" i="0" u="none" strike="noStrike" kern="0" cap="none" spc="0" normalizeH="0" baseline="0" noProof="0" dirty="0">
                <a:ln>
                  <a:noFill/>
                </a:ln>
                <a:solidFill>
                  <a:srgbClr val="000000"/>
                </a:solidFill>
                <a:uLnTx/>
                <a:uFillTx/>
                <a:latin typeface="黑体" panose="02010609060101010101" pitchFamily="49" charset="-122"/>
                <a:ea typeface="黑体" panose="02010609060101010101" pitchFamily="49" charset="-122"/>
              </a:rPr>
              <a:t>如果是阴天则下雨）的条件熵为</a:t>
            </a:r>
            <a:r>
              <a:rPr kumimoji="1" lang="en-US" altLang="zh-CN" sz="2400" b="1" i="0" u="none" strike="noStrike" kern="0" cap="none" spc="0" normalizeH="0" baseline="0" noProof="0" dirty="0">
                <a:ln>
                  <a:noFill/>
                </a:ln>
                <a:solidFill>
                  <a:srgbClr val="000000"/>
                </a:solidFill>
                <a:uLnTx/>
                <a:uFillTx/>
                <a:latin typeface="黑体" panose="02010609060101010101" pitchFamily="49" charset="-122"/>
                <a:ea typeface="黑体" panose="02010609060101010101" pitchFamily="49" charset="-122"/>
              </a:rPr>
              <a:t>0.01</a:t>
            </a:r>
            <a:r>
              <a:rPr kumimoji="1" lang="zh-CN" altLang="en-US" sz="2400" b="1" i="0" u="none" strike="noStrike" kern="0" cap="none" spc="0" normalizeH="0" baseline="0" noProof="0" dirty="0">
                <a:ln>
                  <a:noFill/>
                </a:ln>
                <a:solidFill>
                  <a:srgbClr val="000000"/>
                </a:solidFill>
                <a:uLnTx/>
                <a:uFillTx/>
                <a:latin typeface="黑体" panose="02010609060101010101" pitchFamily="49" charset="-122"/>
                <a:ea typeface="黑体" panose="02010609060101010101" pitchFamily="49" charset="-122"/>
              </a:rPr>
              <a:t>（因为如果是阴天就下雨的概率很大，信息就少了）信息增益</a:t>
            </a:r>
            <a:r>
              <a:rPr kumimoji="1" lang="en-US" altLang="zh-CN" sz="2400" b="1" i="0" u="none" strike="noStrike" kern="0" cap="none" spc="0" normalizeH="0" baseline="0" noProof="0" dirty="0">
                <a:ln>
                  <a:noFill/>
                </a:ln>
                <a:solidFill>
                  <a:srgbClr val="000000"/>
                </a:solidFill>
                <a:uLnTx/>
                <a:uFillTx/>
                <a:latin typeface="黑体" panose="02010609060101010101" pitchFamily="49" charset="-122"/>
                <a:ea typeface="黑体" panose="02010609060101010101" pitchFamily="49" charset="-122"/>
              </a:rPr>
              <a:t>=2-0.01=1.99</a:t>
            </a:r>
            <a:r>
              <a:rPr kumimoji="1" lang="zh-CN" altLang="en-US" sz="2400" b="1" i="0" u="none" strike="noStrike" kern="0" cap="none" spc="0" normalizeH="0" baseline="0" noProof="0" dirty="0">
                <a:ln>
                  <a:noFill/>
                </a:ln>
                <a:solidFill>
                  <a:srgbClr val="000000"/>
                </a:solidFill>
                <a:uLnTx/>
                <a:uFillTx/>
                <a:latin typeface="黑体" panose="02010609060101010101" pitchFamily="49" charset="-122"/>
                <a:ea typeface="黑体" panose="02010609060101010101" pitchFamily="49" charset="-122"/>
              </a:rPr>
              <a:t>。</a:t>
            </a:r>
            <a:endParaRPr kumimoji="1" lang="en-US" altLang="zh-CN" sz="2400" b="1" i="0" u="none" strike="noStrike" kern="0" cap="none" spc="0" normalizeH="0" baseline="0" noProof="0" dirty="0">
              <a:ln>
                <a:noFill/>
              </a:ln>
              <a:solidFill>
                <a:srgbClr val="000000"/>
              </a:solidFill>
              <a:uLnTx/>
              <a:uFillTx/>
              <a:latin typeface="黑体" panose="02010609060101010101" pitchFamily="49" charset="-122"/>
              <a:ea typeface="黑体" panose="02010609060101010101" pitchFamily="49" charset="-122"/>
            </a:endParaRP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1" lang="zh-CN" altLang="en-US" sz="2400" b="1" i="0" u="none" strike="noStrike" kern="0" cap="none" spc="0" normalizeH="0" baseline="0" noProof="0" dirty="0">
                <a:ln>
                  <a:noFill/>
                </a:ln>
                <a:solidFill>
                  <a:srgbClr val="000000"/>
                </a:solidFill>
                <a:uLnTx/>
                <a:uFillTx/>
                <a:latin typeface="黑体" panose="02010609060101010101" pitchFamily="49" charset="-122"/>
                <a:ea typeface="黑体" panose="02010609060101010101" pitchFamily="49" charset="-122"/>
              </a:rPr>
              <a:t>信息增益很大。说明在获得阴天这个信息后，明天是否下雨的信息不确定性减少了</a:t>
            </a:r>
            <a:r>
              <a:rPr kumimoji="1" lang="en-US" altLang="zh-CN" sz="2400" b="1" i="0" u="none" strike="noStrike" kern="0" cap="none" spc="0" normalizeH="0" baseline="0" noProof="0" dirty="0">
                <a:ln>
                  <a:noFill/>
                </a:ln>
                <a:solidFill>
                  <a:srgbClr val="000000"/>
                </a:solidFill>
                <a:uLnTx/>
                <a:uFillTx/>
                <a:latin typeface="黑体" panose="02010609060101010101" pitchFamily="49" charset="-122"/>
                <a:ea typeface="黑体" panose="02010609060101010101" pitchFamily="49" charset="-122"/>
              </a:rPr>
              <a:t>1.99</a:t>
            </a:r>
            <a:r>
              <a:rPr kumimoji="1" lang="zh-CN" altLang="en-US" sz="2400" b="1" i="0" u="none" strike="noStrike" kern="0" cap="none" spc="0" normalizeH="0" baseline="0" noProof="0" dirty="0">
                <a:ln>
                  <a:noFill/>
                </a:ln>
                <a:solidFill>
                  <a:srgbClr val="000000"/>
                </a:solidFill>
                <a:uLnTx/>
                <a:uFillTx/>
                <a:latin typeface="黑体" panose="02010609060101010101" pitchFamily="49" charset="-122"/>
                <a:ea typeface="黑体" panose="02010609060101010101" pitchFamily="49" charset="-122"/>
              </a:rPr>
              <a:t>，是很多的，所以信息增益大。也就是说阴天这个信息对下雨来说是很重要的。</a:t>
            </a:r>
          </a:p>
        </p:txBody>
      </p:sp>
    </p:spTree>
    <p:extLst>
      <p:ext uri="{BB962C8B-B14F-4D97-AF65-F5344CB8AC3E}">
        <p14:creationId xmlns:p14="http://schemas.microsoft.com/office/powerpoint/2010/main" val="1679460783"/>
      </p:ext>
    </p:extLst>
  </p:cSld>
  <p:clrMapOvr>
    <a:masterClrMapping/>
  </p:clrMapOvr>
  <p:transition>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a:extLst>
              <a:ext uri="{FF2B5EF4-FFF2-40B4-BE49-F238E27FC236}">
                <a16:creationId xmlns:a16="http://schemas.microsoft.com/office/drawing/2014/main" id="{5414F035-77C9-4936-A3B6-7F1CA3D767AA}"/>
              </a:ext>
            </a:extLst>
          </p:cNvPr>
          <p:cNvSpPr>
            <a:spLocks noGrp="1" noChangeArrowheads="1"/>
          </p:cNvSpPr>
          <p:nvPr>
            <p:ph type="title"/>
          </p:nvPr>
        </p:nvSpPr>
        <p:spPr>
          <a:xfrm>
            <a:off x="364341" y="19050"/>
            <a:ext cx="8229600" cy="1371600"/>
          </a:xfrm>
        </p:spPr>
        <p:txBody>
          <a:bodyPr/>
          <a:lstStyle/>
          <a:p>
            <a:pPr eaLnBrk="1" hangingPunct="1">
              <a:defRPr/>
            </a:pPr>
            <a:r>
              <a:rPr lang="en-US" altLang="zh-CN" b="1" dirty="0">
                <a:solidFill>
                  <a:schemeClr val="accent1">
                    <a:lumMod val="25000"/>
                  </a:schemeClr>
                </a:solidFill>
                <a:effectLst>
                  <a:outerShdw blurRad="38100" dist="38100" dir="2700000" algn="tl">
                    <a:srgbClr val="000000">
                      <a:alpha val="43137"/>
                    </a:srgbClr>
                  </a:outerShdw>
                </a:effectLst>
              </a:rPr>
              <a:t>8.2.4</a:t>
            </a:r>
            <a:r>
              <a:rPr lang="zh-CN" altLang="en-US" b="1" dirty="0">
                <a:solidFill>
                  <a:schemeClr val="accent1">
                    <a:lumMod val="25000"/>
                  </a:schemeClr>
                </a:solidFill>
                <a:effectLst>
                  <a:outerShdw blurRad="38100" dist="38100" dir="2700000" algn="tl">
                    <a:srgbClr val="000000">
                      <a:alpha val="43137"/>
                    </a:srgbClr>
                  </a:outerShdw>
                </a:effectLst>
              </a:rPr>
              <a:t> </a:t>
            </a:r>
            <a:r>
              <a:rPr lang="en-US" altLang="zh-CN" b="1" dirty="0">
                <a:solidFill>
                  <a:schemeClr val="accent1">
                    <a:lumMod val="25000"/>
                  </a:schemeClr>
                </a:solidFill>
                <a:effectLst>
                  <a:outerShdw blurRad="38100" dist="38100" dir="2700000" algn="tl">
                    <a:srgbClr val="000000">
                      <a:alpha val="43137"/>
                    </a:srgbClr>
                  </a:outerShdw>
                </a:effectLst>
              </a:rPr>
              <a:t>ID3</a:t>
            </a:r>
            <a:r>
              <a:rPr lang="zh-CN" altLang="en-US" b="1" dirty="0">
                <a:solidFill>
                  <a:schemeClr val="accent1">
                    <a:lumMod val="25000"/>
                  </a:schemeClr>
                </a:solidFill>
                <a:effectLst>
                  <a:outerShdw blurRad="38100" dist="38100" dir="2700000" algn="tl">
                    <a:srgbClr val="000000">
                      <a:alpha val="43137"/>
                    </a:srgbClr>
                  </a:outerShdw>
                </a:effectLst>
              </a:rPr>
              <a:t>算法</a:t>
            </a:r>
            <a:endParaRPr lang="zh-CN" altLang="en-US" dirty="0"/>
          </a:p>
        </p:txBody>
      </p:sp>
      <p:sp>
        <p:nvSpPr>
          <p:cNvPr id="14" name="Text Box 5">
            <a:extLst>
              <a:ext uri="{FF2B5EF4-FFF2-40B4-BE49-F238E27FC236}">
                <a16:creationId xmlns:a16="http://schemas.microsoft.com/office/drawing/2014/main" id="{C3001C6C-F9D3-42C6-AEAA-368C85FB3B99}"/>
              </a:ext>
            </a:extLst>
          </p:cNvPr>
          <p:cNvSpPr txBox="1">
            <a:spLocks noChangeArrowheads="1"/>
          </p:cNvSpPr>
          <p:nvPr/>
        </p:nvSpPr>
        <p:spPr bwMode="auto">
          <a:xfrm>
            <a:off x="250825" y="1243013"/>
            <a:ext cx="359104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400" b="1" dirty="0">
                <a:solidFill>
                  <a:schemeClr val="accent5">
                    <a:lumMod val="50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ID3 –</a:t>
            </a:r>
            <a:r>
              <a:rPr kumimoji="1" lang="zh-CN" altLang="en-US" sz="2400" b="1" dirty="0">
                <a:solidFill>
                  <a:schemeClr val="accent5">
                    <a:lumMod val="50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信息量大小的度量</a:t>
            </a:r>
          </a:p>
        </p:txBody>
      </p:sp>
      <p:sp>
        <p:nvSpPr>
          <p:cNvPr id="15" name="Text Box 7">
            <a:extLst>
              <a:ext uri="{FF2B5EF4-FFF2-40B4-BE49-F238E27FC236}">
                <a16:creationId xmlns:a16="http://schemas.microsoft.com/office/drawing/2014/main" id="{B2FA1520-5CCA-462C-AF9D-0B0A2FCB9791}"/>
              </a:ext>
            </a:extLst>
          </p:cNvPr>
          <p:cNvSpPr txBox="1">
            <a:spLocks noChangeArrowheads="1"/>
          </p:cNvSpPr>
          <p:nvPr/>
        </p:nvSpPr>
        <p:spPr bwMode="auto">
          <a:xfrm>
            <a:off x="385763" y="1844675"/>
            <a:ext cx="869981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400" b="1" dirty="0">
                <a:solidFill>
                  <a:srgbClr val="FF0000"/>
                </a:solidFill>
                <a:effectLst>
                  <a:outerShdw blurRad="38100" dist="38100" dir="2700000" algn="tl">
                    <a:srgbClr val="000000">
                      <a:alpha val="43137"/>
                    </a:srgbClr>
                  </a:outerShdw>
                </a:effectLst>
                <a:latin typeface="+mn-ea"/>
                <a:ea typeface="+mn-ea"/>
              </a:rPr>
              <a:t>Shannon1948</a:t>
            </a:r>
            <a:r>
              <a:rPr kumimoji="1" lang="zh-CN" altLang="en-US" sz="2400" b="1" dirty="0">
                <a:solidFill>
                  <a:srgbClr val="FF0000"/>
                </a:solidFill>
                <a:effectLst>
                  <a:outerShdw blurRad="38100" dist="38100" dir="2700000" algn="tl">
                    <a:srgbClr val="000000">
                      <a:alpha val="43137"/>
                    </a:srgbClr>
                  </a:outerShdw>
                </a:effectLst>
                <a:latin typeface="+mn-ea"/>
                <a:ea typeface="+mn-ea"/>
              </a:rPr>
              <a:t>年提出的信息论理论</a:t>
            </a:r>
            <a:r>
              <a:rPr kumimoji="1" lang="zh-CN" altLang="en-US" sz="2400" b="1" dirty="0">
                <a:solidFill>
                  <a:srgbClr val="000000"/>
                </a:solidFill>
                <a:effectLst>
                  <a:outerShdw blurRad="38100" dist="38100" dir="2700000" algn="tl">
                    <a:srgbClr val="000000">
                      <a:alpha val="43137"/>
                    </a:srgbClr>
                  </a:outerShdw>
                </a:effectLst>
                <a:latin typeface="+mn-ea"/>
                <a:ea typeface="+mn-ea"/>
              </a:rPr>
              <a:t>。事件</a:t>
            </a:r>
            <a:r>
              <a:rPr kumimoji="1" lang="en-US" altLang="zh-CN" sz="2400" b="1" dirty="0">
                <a:solidFill>
                  <a:srgbClr val="000000"/>
                </a:solidFill>
                <a:effectLst>
                  <a:outerShdw blurRad="38100" dist="38100" dir="2700000" algn="tl">
                    <a:srgbClr val="000000">
                      <a:alpha val="43137"/>
                    </a:srgbClr>
                  </a:outerShdw>
                </a:effectLst>
                <a:latin typeface="+mn-ea"/>
                <a:ea typeface="+mn-ea"/>
              </a:rPr>
              <a:t>a</a:t>
            </a:r>
            <a:r>
              <a:rPr kumimoji="1" lang="en-US" altLang="zh-CN" sz="2400" b="1" baseline="-25000" dirty="0">
                <a:solidFill>
                  <a:srgbClr val="000000"/>
                </a:solidFill>
                <a:effectLst>
                  <a:outerShdw blurRad="38100" dist="38100" dir="2700000" algn="tl">
                    <a:srgbClr val="000000">
                      <a:alpha val="43137"/>
                    </a:srgbClr>
                  </a:outerShdw>
                </a:effectLst>
                <a:latin typeface="+mn-ea"/>
                <a:ea typeface="+mn-ea"/>
              </a:rPr>
              <a:t>i</a:t>
            </a:r>
            <a:r>
              <a:rPr kumimoji="1" lang="zh-CN" altLang="en-US" sz="2400" b="1" dirty="0">
                <a:solidFill>
                  <a:srgbClr val="000000"/>
                </a:solidFill>
                <a:effectLst>
                  <a:outerShdw blurRad="38100" dist="38100" dir="2700000" algn="tl">
                    <a:srgbClr val="000000">
                      <a:alpha val="43137"/>
                    </a:srgbClr>
                  </a:outerShdw>
                </a:effectLst>
                <a:latin typeface="+mn-ea"/>
                <a:ea typeface="+mn-ea"/>
              </a:rPr>
              <a:t>的信息量</a:t>
            </a:r>
            <a:r>
              <a:rPr kumimoji="1" lang="en-US" altLang="zh-CN" sz="2400" b="1" dirty="0">
                <a:solidFill>
                  <a:srgbClr val="000000"/>
                </a:solidFill>
                <a:effectLst>
                  <a:outerShdw blurRad="38100" dist="38100" dir="2700000" algn="tl">
                    <a:srgbClr val="000000">
                      <a:alpha val="43137"/>
                    </a:srgbClr>
                  </a:outerShdw>
                </a:effectLst>
                <a:latin typeface="+mn-ea"/>
                <a:ea typeface="+mn-ea"/>
              </a:rPr>
              <a:t>I</a:t>
            </a:r>
            <a:r>
              <a:rPr kumimoji="1" lang="zh-CN" altLang="en-US" sz="2400" b="1" dirty="0">
                <a:solidFill>
                  <a:srgbClr val="000000"/>
                </a:solidFill>
                <a:effectLst>
                  <a:outerShdw blurRad="38100" dist="38100" dir="2700000" algn="tl">
                    <a:srgbClr val="000000">
                      <a:alpha val="43137"/>
                    </a:srgbClr>
                  </a:outerShdw>
                </a:effectLst>
                <a:latin typeface="+mn-ea"/>
                <a:ea typeface="+mn-ea"/>
              </a:rPr>
              <a:t>（</a:t>
            </a:r>
            <a:r>
              <a:rPr kumimoji="1" lang="en-US" altLang="zh-CN" sz="2400" b="1" dirty="0">
                <a:solidFill>
                  <a:srgbClr val="000000"/>
                </a:solidFill>
                <a:effectLst>
                  <a:outerShdw blurRad="38100" dist="38100" dir="2700000" algn="tl">
                    <a:srgbClr val="000000">
                      <a:alpha val="43137"/>
                    </a:srgbClr>
                  </a:outerShdw>
                </a:effectLst>
                <a:latin typeface="+mn-ea"/>
                <a:ea typeface="+mn-ea"/>
              </a:rPr>
              <a:t>a</a:t>
            </a:r>
            <a:r>
              <a:rPr kumimoji="1" lang="en-US" altLang="zh-CN" sz="2400" b="1" baseline="-25000" dirty="0">
                <a:solidFill>
                  <a:srgbClr val="000000"/>
                </a:solidFill>
                <a:effectLst>
                  <a:outerShdw blurRad="38100" dist="38100" dir="2700000" algn="tl">
                    <a:srgbClr val="000000">
                      <a:alpha val="43137"/>
                    </a:srgbClr>
                  </a:outerShdw>
                </a:effectLst>
                <a:latin typeface="+mn-ea"/>
                <a:ea typeface="+mn-ea"/>
              </a:rPr>
              <a:t>i</a:t>
            </a:r>
            <a:r>
              <a:rPr kumimoji="1" lang="zh-CN" altLang="en-US" sz="2400" b="1" dirty="0">
                <a:solidFill>
                  <a:srgbClr val="000000"/>
                </a:solidFill>
                <a:effectLst>
                  <a:outerShdw blurRad="38100" dist="38100" dir="2700000" algn="tl">
                    <a:srgbClr val="000000">
                      <a:alpha val="43137"/>
                    </a:srgbClr>
                  </a:outerShdw>
                </a:effectLst>
                <a:latin typeface="+mn-ea"/>
                <a:ea typeface="+mn-ea"/>
              </a:rPr>
              <a:t>）可</a:t>
            </a:r>
          </a:p>
          <a:p>
            <a:pPr eaLnBrk="1" hangingPunct="1"/>
            <a:r>
              <a:rPr kumimoji="1" lang="zh-CN" altLang="en-US" sz="2400" b="1" dirty="0">
                <a:solidFill>
                  <a:srgbClr val="000000"/>
                </a:solidFill>
                <a:effectLst>
                  <a:outerShdw blurRad="38100" dist="38100" dir="2700000" algn="tl">
                    <a:srgbClr val="000000">
                      <a:alpha val="43137"/>
                    </a:srgbClr>
                  </a:outerShdw>
                </a:effectLst>
                <a:latin typeface="+mn-ea"/>
                <a:ea typeface="+mn-ea"/>
              </a:rPr>
              <a:t>如下度量：</a:t>
            </a:r>
          </a:p>
        </p:txBody>
      </p:sp>
      <p:sp>
        <p:nvSpPr>
          <p:cNvPr id="16" name="Rectangle 9">
            <a:extLst>
              <a:ext uri="{FF2B5EF4-FFF2-40B4-BE49-F238E27FC236}">
                <a16:creationId xmlns:a16="http://schemas.microsoft.com/office/drawing/2014/main" id="{954B508A-354A-45D3-87F5-ABC3765827C2}"/>
              </a:ext>
            </a:extLst>
          </p:cNvPr>
          <p:cNvSpPr>
            <a:spLocks noChangeArrowheads="1"/>
          </p:cNvSpPr>
          <p:nvPr/>
        </p:nvSpPr>
        <p:spPr bwMode="auto">
          <a:xfrm>
            <a:off x="0" y="2983856"/>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endParaRPr kumimoji="1" lang="zh-CN" altLang="en-US" sz="2400" b="1">
              <a:solidFill>
                <a:srgbClr val="000000"/>
              </a:solidFill>
              <a:effectLst>
                <a:outerShdw blurRad="38100" dist="38100" dir="2700000" algn="tl">
                  <a:srgbClr val="000000">
                    <a:alpha val="43137"/>
                  </a:srgbClr>
                </a:outerShdw>
              </a:effectLst>
              <a:latin typeface="+mn-ea"/>
              <a:ea typeface="+mn-ea"/>
            </a:endParaRPr>
          </a:p>
        </p:txBody>
      </p:sp>
      <p:sp>
        <p:nvSpPr>
          <p:cNvPr id="17" name="Text Box 10">
            <a:extLst>
              <a:ext uri="{FF2B5EF4-FFF2-40B4-BE49-F238E27FC236}">
                <a16:creationId xmlns:a16="http://schemas.microsoft.com/office/drawing/2014/main" id="{40DA3337-DC1D-4131-BCBD-4E199813C7D4}"/>
              </a:ext>
            </a:extLst>
          </p:cNvPr>
          <p:cNvSpPr txBox="1">
            <a:spLocks noChangeArrowheads="1"/>
          </p:cNvSpPr>
          <p:nvPr/>
        </p:nvSpPr>
        <p:spPr bwMode="auto">
          <a:xfrm>
            <a:off x="395536" y="3740839"/>
            <a:ext cx="869981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kumimoji="1" lang="zh-CN" altLang="en-US" sz="2400" b="1" dirty="0">
                <a:solidFill>
                  <a:srgbClr val="000000"/>
                </a:solidFill>
                <a:effectLst>
                  <a:outerShdw blurRad="38100" dist="38100" dir="2700000" algn="tl">
                    <a:srgbClr val="000000">
                      <a:alpha val="43137"/>
                    </a:srgbClr>
                  </a:outerShdw>
                </a:effectLst>
                <a:latin typeface="+mn-ea"/>
                <a:ea typeface="+mn-ea"/>
              </a:rPr>
              <a:t>其中</a:t>
            </a:r>
            <a:r>
              <a:rPr kumimoji="1" lang="en-US" altLang="zh-CN" sz="2400" b="1" dirty="0">
                <a:solidFill>
                  <a:srgbClr val="000000"/>
                </a:solidFill>
                <a:effectLst>
                  <a:outerShdw blurRad="38100" dist="38100" dir="2700000" algn="tl">
                    <a:srgbClr val="000000">
                      <a:alpha val="43137"/>
                    </a:srgbClr>
                  </a:outerShdw>
                </a:effectLst>
                <a:latin typeface="+mn-ea"/>
                <a:ea typeface="+mn-ea"/>
              </a:rPr>
              <a:t>p(a</a:t>
            </a:r>
            <a:r>
              <a:rPr kumimoji="1" lang="en-US" altLang="zh-CN" sz="2400" b="1" baseline="-25000" dirty="0">
                <a:solidFill>
                  <a:srgbClr val="000000"/>
                </a:solidFill>
                <a:effectLst>
                  <a:outerShdw blurRad="38100" dist="38100" dir="2700000" algn="tl">
                    <a:srgbClr val="000000">
                      <a:alpha val="43137"/>
                    </a:srgbClr>
                  </a:outerShdw>
                </a:effectLst>
                <a:latin typeface="+mn-ea"/>
                <a:ea typeface="+mn-ea"/>
              </a:rPr>
              <a:t>i</a:t>
            </a:r>
            <a:r>
              <a:rPr kumimoji="1" lang="en-US" altLang="zh-CN" sz="2400" b="1" dirty="0">
                <a:solidFill>
                  <a:srgbClr val="000000"/>
                </a:solidFill>
                <a:effectLst>
                  <a:outerShdw blurRad="38100" dist="38100" dir="2700000" algn="tl">
                    <a:srgbClr val="000000">
                      <a:alpha val="43137"/>
                    </a:srgbClr>
                  </a:outerShdw>
                </a:effectLst>
                <a:latin typeface="+mn-ea"/>
                <a:ea typeface="+mn-ea"/>
              </a:rPr>
              <a:t>)</a:t>
            </a:r>
            <a:r>
              <a:rPr kumimoji="1" lang="zh-CN" altLang="en-US" sz="2400" b="1" dirty="0">
                <a:solidFill>
                  <a:srgbClr val="000000"/>
                </a:solidFill>
                <a:effectLst>
                  <a:outerShdw blurRad="38100" dist="38100" dir="2700000" algn="tl">
                    <a:srgbClr val="000000">
                      <a:alpha val="43137"/>
                    </a:srgbClr>
                  </a:outerShdw>
                </a:effectLst>
                <a:latin typeface="+mn-ea"/>
                <a:ea typeface="+mn-ea"/>
              </a:rPr>
              <a:t>表示事件</a:t>
            </a:r>
            <a:r>
              <a:rPr kumimoji="1" lang="en-US" altLang="zh-CN" sz="2400" b="1" dirty="0">
                <a:solidFill>
                  <a:srgbClr val="000000"/>
                </a:solidFill>
                <a:effectLst>
                  <a:outerShdw blurRad="38100" dist="38100" dir="2700000" algn="tl">
                    <a:srgbClr val="000000">
                      <a:alpha val="43137"/>
                    </a:srgbClr>
                  </a:outerShdw>
                </a:effectLst>
                <a:latin typeface="+mn-ea"/>
                <a:ea typeface="+mn-ea"/>
              </a:rPr>
              <a:t>a</a:t>
            </a:r>
            <a:r>
              <a:rPr kumimoji="1" lang="en-US" altLang="zh-CN" sz="2400" b="1" baseline="-25000" dirty="0">
                <a:solidFill>
                  <a:srgbClr val="000000"/>
                </a:solidFill>
                <a:effectLst>
                  <a:outerShdw blurRad="38100" dist="38100" dir="2700000" algn="tl">
                    <a:srgbClr val="000000">
                      <a:alpha val="43137"/>
                    </a:srgbClr>
                  </a:outerShdw>
                </a:effectLst>
                <a:latin typeface="+mn-ea"/>
                <a:ea typeface="+mn-ea"/>
              </a:rPr>
              <a:t>i</a:t>
            </a:r>
            <a:r>
              <a:rPr kumimoji="1" lang="zh-CN" altLang="en-US" sz="2400" b="1" dirty="0">
                <a:solidFill>
                  <a:srgbClr val="000000"/>
                </a:solidFill>
                <a:effectLst>
                  <a:outerShdw blurRad="38100" dist="38100" dir="2700000" algn="tl">
                    <a:srgbClr val="000000">
                      <a:alpha val="43137"/>
                    </a:srgbClr>
                  </a:outerShdw>
                </a:effectLst>
                <a:latin typeface="+mn-ea"/>
                <a:ea typeface="+mn-ea"/>
              </a:rPr>
              <a:t>发生的概率。</a:t>
            </a:r>
          </a:p>
          <a:p>
            <a:pPr eaLnBrk="1" hangingPunct="1"/>
            <a:r>
              <a:rPr kumimoji="1" lang="zh-CN" altLang="en-US" sz="2400" b="1" dirty="0">
                <a:solidFill>
                  <a:srgbClr val="000000"/>
                </a:solidFill>
                <a:effectLst>
                  <a:outerShdw blurRad="38100" dist="38100" dir="2700000" algn="tl">
                    <a:srgbClr val="000000">
                      <a:alpha val="43137"/>
                    </a:srgbClr>
                  </a:outerShdw>
                </a:effectLst>
                <a:latin typeface="+mn-ea"/>
                <a:ea typeface="+mn-ea"/>
              </a:rPr>
              <a:t>假设有</a:t>
            </a:r>
            <a:r>
              <a:rPr kumimoji="1" lang="en-US" altLang="zh-CN" sz="2400" b="1" dirty="0">
                <a:solidFill>
                  <a:srgbClr val="000000"/>
                </a:solidFill>
                <a:effectLst>
                  <a:outerShdw blurRad="38100" dist="38100" dir="2700000" algn="tl">
                    <a:srgbClr val="000000">
                      <a:alpha val="43137"/>
                    </a:srgbClr>
                  </a:outerShdw>
                </a:effectLst>
                <a:latin typeface="+mn-ea"/>
                <a:ea typeface="+mn-ea"/>
              </a:rPr>
              <a:t>n</a:t>
            </a:r>
            <a:r>
              <a:rPr kumimoji="1" lang="zh-CN" altLang="en-US" sz="2400" b="1" dirty="0">
                <a:solidFill>
                  <a:srgbClr val="000000"/>
                </a:solidFill>
                <a:effectLst>
                  <a:outerShdw blurRad="38100" dist="38100" dir="2700000" algn="tl">
                    <a:srgbClr val="000000">
                      <a:alpha val="43137"/>
                    </a:srgbClr>
                  </a:outerShdw>
                </a:effectLst>
                <a:latin typeface="+mn-ea"/>
                <a:ea typeface="+mn-ea"/>
              </a:rPr>
              <a:t>个互不相容的事件</a:t>
            </a:r>
            <a:r>
              <a:rPr kumimoji="1" lang="en-US" altLang="zh-CN" sz="2400" b="1" dirty="0">
                <a:solidFill>
                  <a:srgbClr val="000000"/>
                </a:solidFill>
                <a:effectLst>
                  <a:outerShdw blurRad="38100" dist="38100" dir="2700000" algn="tl">
                    <a:srgbClr val="000000">
                      <a:alpha val="43137"/>
                    </a:srgbClr>
                  </a:outerShdw>
                </a:effectLst>
                <a:latin typeface="+mn-ea"/>
                <a:ea typeface="+mn-ea"/>
              </a:rPr>
              <a:t>a1,a2,a3,….,an,</a:t>
            </a:r>
            <a:r>
              <a:rPr kumimoji="1" lang="zh-CN" altLang="en-US" sz="2400" b="1" dirty="0">
                <a:solidFill>
                  <a:srgbClr val="000000"/>
                </a:solidFill>
                <a:effectLst>
                  <a:outerShdw blurRad="38100" dist="38100" dir="2700000" algn="tl">
                    <a:srgbClr val="000000">
                      <a:alpha val="43137"/>
                    </a:srgbClr>
                  </a:outerShdw>
                </a:effectLst>
                <a:latin typeface="+mn-ea"/>
                <a:ea typeface="+mn-ea"/>
              </a:rPr>
              <a:t>它们中有且仅有一个发生，则其平均的信息量可如下度量：</a:t>
            </a:r>
          </a:p>
        </p:txBody>
      </p:sp>
      <p:sp>
        <p:nvSpPr>
          <p:cNvPr id="18" name="Rectangle 12">
            <a:extLst>
              <a:ext uri="{FF2B5EF4-FFF2-40B4-BE49-F238E27FC236}">
                <a16:creationId xmlns:a16="http://schemas.microsoft.com/office/drawing/2014/main" id="{5F9275A4-4E14-42A4-A7E9-DA1352A6D524}"/>
              </a:ext>
            </a:extLst>
          </p:cNvPr>
          <p:cNvSpPr>
            <a:spLocks noChangeArrowheads="1"/>
          </p:cNvSpPr>
          <p:nvPr/>
        </p:nvSpPr>
        <p:spPr bwMode="auto">
          <a:xfrm>
            <a:off x="0" y="2974331"/>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endParaRPr kumimoji="1" lang="zh-CN" altLang="en-US" sz="2400" b="1">
              <a:solidFill>
                <a:srgbClr val="000000"/>
              </a:solidFill>
              <a:effectLst>
                <a:outerShdw blurRad="38100" dist="38100" dir="2700000" algn="tl">
                  <a:srgbClr val="000000">
                    <a:alpha val="43137"/>
                  </a:srgbClr>
                </a:outerShdw>
              </a:effectLst>
              <a:latin typeface="+mn-ea"/>
              <a:ea typeface="+mn-ea"/>
            </a:endParaRPr>
          </a:p>
        </p:txBody>
      </p:sp>
      <mc:AlternateContent xmlns:mc="http://schemas.openxmlformats.org/markup-compatibility/2006" xmlns:a14="http://schemas.microsoft.com/office/drawing/2010/main">
        <mc:Choice Requires="a14">
          <p:sp>
            <p:nvSpPr>
              <p:cNvPr id="19" name="Object 11">
                <a:extLst>
                  <a:ext uri="{FF2B5EF4-FFF2-40B4-BE49-F238E27FC236}">
                    <a16:creationId xmlns:a16="http://schemas.microsoft.com/office/drawing/2014/main" id="{3C0AC5D8-741D-428A-826D-3EACFA0124B7}"/>
                  </a:ext>
                </a:extLst>
              </p:cNvPr>
              <p:cNvSpPr txBox="1"/>
              <p:nvPr/>
            </p:nvSpPr>
            <p:spPr bwMode="auto">
              <a:xfrm>
                <a:off x="1907183" y="5085184"/>
                <a:ext cx="5545137" cy="846137"/>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𝐼</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𝑎</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𝑎</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𝑎</m:t>
                          </m:r>
                        </m:e>
                        <m:sub>
                          <m:r>
                            <a:rPr lang="zh-CN" altLang="en-US" i="1">
                              <a:solidFill>
                                <a:srgbClr val="000000"/>
                              </a:solidFill>
                              <a:latin typeface="Cambria Math" panose="02040503050406030204" pitchFamily="18" charset="0"/>
                            </a:rPr>
                            <m:t>𝑛</m:t>
                          </m:r>
                        </m:sub>
                      </m:sSub>
                      <m:r>
                        <a:rPr lang="zh-CN" altLang="en-US" i="1">
                          <a:solidFill>
                            <a:srgbClr val="000000"/>
                          </a:solidFill>
                          <a:latin typeface="Cambria Math" panose="02040503050406030204" pitchFamily="18" charset="0"/>
                        </a:rPr>
                        <m:t>)=</m:t>
                      </m:r>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𝑛</m:t>
                          </m:r>
                        </m:sup>
                        <m:e>
                          <m:r>
                            <a:rPr lang="zh-CN" altLang="en-US" i="1">
                              <a:solidFill>
                                <a:srgbClr val="000000"/>
                              </a:solidFill>
                              <a:latin typeface="Cambria Math" panose="02040503050406030204" pitchFamily="18" charset="0"/>
                            </a:rPr>
                            <m:t>𝐼</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𝑎</m:t>
                              </m:r>
                            </m:e>
                            <m:sub>
                              <m:r>
                                <a:rPr lang="zh-CN" altLang="en-US" i="1">
                                  <a:solidFill>
                                    <a:srgbClr val="000000"/>
                                  </a:solidFill>
                                  <a:latin typeface="Cambria Math" panose="02040503050406030204" pitchFamily="18" charset="0"/>
                                </a:rPr>
                                <m:t>𝑖</m:t>
                              </m:r>
                            </m:sub>
                          </m:sSub>
                          <m:r>
                            <a:rPr lang="zh-CN" altLang="en-US" i="1">
                              <a:solidFill>
                                <a:srgbClr val="000000"/>
                              </a:solidFill>
                              <a:latin typeface="Cambria Math" panose="02040503050406030204" pitchFamily="18" charset="0"/>
                            </a:rPr>
                            <m:t>)</m:t>
                          </m:r>
                        </m:e>
                      </m:nary>
                      <m:r>
                        <a:rPr lang="zh-CN" altLang="en-US" i="1">
                          <a:solidFill>
                            <a:srgbClr val="000000"/>
                          </a:solidFill>
                          <a:latin typeface="Cambria Math" panose="02040503050406030204" pitchFamily="18" charset="0"/>
                        </a:rPr>
                        <m:t>=</m:t>
                      </m:r>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𝑛</m:t>
                          </m:r>
                        </m:sup>
                        <m:e>
                          <m:r>
                            <a:rPr lang="zh-CN" altLang="en-US" i="1">
                              <a:solidFill>
                                <a:srgbClr val="000000"/>
                              </a:solidFill>
                              <a:latin typeface="Cambria Math" panose="02040503050406030204" pitchFamily="18" charset="0"/>
                            </a:rPr>
                            <m:t>𝑝</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𝑎</m:t>
                              </m:r>
                            </m:e>
                            <m:sub>
                              <m:r>
                                <a:rPr lang="zh-CN" altLang="en-US" i="1">
                                  <a:solidFill>
                                    <a:srgbClr val="000000"/>
                                  </a:solidFill>
                                  <a:latin typeface="Cambria Math" panose="02040503050406030204" pitchFamily="18" charset="0"/>
                                </a:rPr>
                                <m:t>𝑖</m:t>
                              </m:r>
                            </m:sub>
                          </m:sSub>
                          <m:r>
                            <a:rPr lang="zh-CN" altLang="en-US" i="1">
                              <a:solidFill>
                                <a:srgbClr val="000000"/>
                              </a:solidFill>
                              <a:latin typeface="Cambria Math" panose="02040503050406030204" pitchFamily="18" charset="0"/>
                            </a:rPr>
                            <m:t>)</m:t>
                          </m:r>
                          <m:func>
                            <m:funcPr>
                              <m:ctrlPr>
                                <a:rPr lang="zh-CN" altLang="en-US" i="1">
                                  <a:solidFill>
                                    <a:srgbClr val="000000"/>
                                  </a:solidFill>
                                  <a:latin typeface="Cambria Math" panose="02040503050406030204" pitchFamily="18" charset="0"/>
                                </a:rPr>
                              </m:ctrlPr>
                            </m:funcPr>
                            <m:fName>
                              <m:sSub>
                                <m:sSubPr>
                                  <m:ctrlPr>
                                    <a:rPr lang="zh-CN" altLang="en-US" i="1">
                                      <a:solidFill>
                                        <a:srgbClr val="000000"/>
                                      </a:solidFill>
                                      <a:latin typeface="Cambria Math" panose="02040503050406030204" pitchFamily="18" charset="0"/>
                                    </a:rPr>
                                  </m:ctrlPr>
                                </m:sSubPr>
                                <m:e>
                                  <m:r>
                                    <m:rPr>
                                      <m:sty m:val="p"/>
                                    </m:rPr>
                                    <a:rPr lang="zh-CN" altLang="en-US" i="0">
                                      <a:solidFill>
                                        <a:srgbClr val="000000"/>
                                      </a:solidFill>
                                      <a:latin typeface="Cambria Math" panose="02040503050406030204" pitchFamily="18" charset="0"/>
                                    </a:rPr>
                                    <m:t>log</m:t>
                                  </m:r>
                                </m:e>
                                <m:sub>
                                  <m:r>
                                    <a:rPr lang="zh-CN" altLang="en-US" i="1">
                                      <a:solidFill>
                                        <a:srgbClr val="000000"/>
                                      </a:solidFill>
                                      <a:latin typeface="Cambria Math" panose="02040503050406030204" pitchFamily="18" charset="0"/>
                                    </a:rPr>
                                    <m:t>2</m:t>
                                  </m:r>
                                </m:sub>
                              </m:sSub>
                            </m:fName>
                            <m:e>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m:t>
                                  </m:r>
                                </m:num>
                                <m:den>
                                  <m:r>
                                    <a:rPr lang="zh-CN" altLang="en-US" i="1">
                                      <a:solidFill>
                                        <a:srgbClr val="000000"/>
                                      </a:solidFill>
                                      <a:latin typeface="Cambria Math" panose="02040503050406030204" pitchFamily="18" charset="0"/>
                                    </a:rPr>
                                    <m:t>𝑝</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𝑎</m:t>
                                      </m:r>
                                    </m:e>
                                    <m:sub>
                                      <m:r>
                                        <a:rPr lang="zh-CN" altLang="en-US" i="1">
                                          <a:solidFill>
                                            <a:srgbClr val="000000"/>
                                          </a:solidFill>
                                          <a:latin typeface="Cambria Math" panose="02040503050406030204" pitchFamily="18" charset="0"/>
                                        </a:rPr>
                                        <m:t>𝑖</m:t>
                                      </m:r>
                                    </m:sub>
                                  </m:sSub>
                                  <m:r>
                                    <a:rPr lang="zh-CN" altLang="en-US" i="1">
                                      <a:solidFill>
                                        <a:srgbClr val="000000"/>
                                      </a:solidFill>
                                      <a:latin typeface="Cambria Math" panose="02040503050406030204" pitchFamily="18" charset="0"/>
                                    </a:rPr>
                                    <m:t>)</m:t>
                                  </m:r>
                                </m:den>
                              </m:f>
                            </m:e>
                          </m:func>
                        </m:e>
                      </m:nary>
                    </m:oMath>
                  </m:oMathPara>
                </a14:m>
                <a:endParaRPr lang="zh-CN" altLang="en-US"/>
              </a:p>
            </p:txBody>
          </p:sp>
        </mc:Choice>
        <mc:Fallback xmlns="">
          <p:sp>
            <p:nvSpPr>
              <p:cNvPr id="19" name="Object 11">
                <a:extLst>
                  <a:ext uri="{FF2B5EF4-FFF2-40B4-BE49-F238E27FC236}">
                    <a16:creationId xmlns:a16="http://schemas.microsoft.com/office/drawing/2014/main" id="{3C0AC5D8-741D-428A-826D-3EACFA0124B7}"/>
                  </a:ext>
                </a:extLst>
              </p:cNvPr>
              <p:cNvSpPr txBox="1">
                <a:spLocks noRot="1" noChangeAspect="1" noMove="1" noResize="1" noEditPoints="1" noAdjustHandles="1" noChangeArrowheads="1" noChangeShapeType="1" noTextEdit="1"/>
              </p:cNvSpPr>
              <p:nvPr/>
            </p:nvSpPr>
            <p:spPr bwMode="auto">
              <a:xfrm>
                <a:off x="1907183" y="5085184"/>
                <a:ext cx="5545137" cy="846137"/>
              </a:xfrm>
              <a:prstGeom prst="rect">
                <a:avLst/>
              </a:prstGeom>
              <a:blipFill>
                <a:blip r:embed="rId2"/>
                <a:stretch>
                  <a:fillRect/>
                </a:stretch>
              </a:blipFill>
              <a:extLst/>
            </p:spPr>
            <p:txBody>
              <a:bodyPr/>
              <a:lstStyle/>
              <a:p>
                <a:r>
                  <a:rPr lang="zh-CN" altLang="en-US">
                    <a:noFill/>
                  </a:rPr>
                  <a:t> </a:t>
                </a:r>
              </a:p>
            </p:txBody>
          </p:sp>
        </mc:Fallback>
      </mc:AlternateContent>
      <p:sp>
        <p:nvSpPr>
          <p:cNvPr id="20" name="Rectangle 14">
            <a:extLst>
              <a:ext uri="{FF2B5EF4-FFF2-40B4-BE49-F238E27FC236}">
                <a16:creationId xmlns:a16="http://schemas.microsoft.com/office/drawing/2014/main" id="{CB79C2C6-DBBB-4447-950E-AD5093455BD5}"/>
              </a:ext>
            </a:extLst>
          </p:cNvPr>
          <p:cNvSpPr>
            <a:spLocks noChangeArrowheads="1"/>
          </p:cNvSpPr>
          <p:nvPr/>
        </p:nvSpPr>
        <p:spPr bwMode="auto">
          <a:xfrm>
            <a:off x="0" y="2983856"/>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endParaRPr kumimoji="1" lang="zh-CN" altLang="en-US" sz="2400" b="1">
              <a:solidFill>
                <a:srgbClr val="000000"/>
              </a:solidFill>
              <a:effectLst>
                <a:outerShdw blurRad="38100" dist="38100" dir="2700000" algn="tl">
                  <a:srgbClr val="000000">
                    <a:alpha val="43137"/>
                  </a:srgbClr>
                </a:outerShdw>
              </a:effectLst>
              <a:latin typeface="+mn-ea"/>
              <a:ea typeface="+mn-ea"/>
            </a:endParaRPr>
          </a:p>
        </p:txBody>
      </p:sp>
      <mc:AlternateContent xmlns:mc="http://schemas.openxmlformats.org/markup-compatibility/2006" xmlns:a14="http://schemas.microsoft.com/office/drawing/2010/main">
        <mc:Choice Requires="a14">
          <p:sp>
            <p:nvSpPr>
              <p:cNvPr id="21" name="Object 13">
                <a:extLst>
                  <a:ext uri="{FF2B5EF4-FFF2-40B4-BE49-F238E27FC236}">
                    <a16:creationId xmlns:a16="http://schemas.microsoft.com/office/drawing/2014/main" id="{DC5C2B4C-432A-485F-9BED-A7A6C2732E17}"/>
                  </a:ext>
                </a:extLst>
              </p:cNvPr>
              <p:cNvSpPr txBox="1"/>
              <p:nvPr/>
            </p:nvSpPr>
            <p:spPr bwMode="auto">
              <a:xfrm>
                <a:off x="2628900" y="2752725"/>
                <a:ext cx="3167063" cy="892175"/>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𝐼</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𝑎</m:t>
                          </m:r>
                        </m:e>
                        <m:sub>
                          <m:r>
                            <a:rPr lang="zh-CN" altLang="en-US" i="1">
                              <a:solidFill>
                                <a:srgbClr val="000000"/>
                              </a:solidFill>
                              <a:latin typeface="Cambria Math" panose="02040503050406030204" pitchFamily="18" charset="0"/>
                            </a:rPr>
                            <m:t>𝑖</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𝑝</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𝑎</m:t>
                          </m:r>
                        </m:e>
                        <m:sub>
                          <m:r>
                            <a:rPr lang="zh-CN" altLang="en-US" i="1">
                              <a:solidFill>
                                <a:srgbClr val="000000"/>
                              </a:solidFill>
                              <a:latin typeface="Cambria Math" panose="02040503050406030204" pitchFamily="18" charset="0"/>
                            </a:rPr>
                            <m:t>𝑖</m:t>
                          </m:r>
                        </m:sub>
                      </m:sSub>
                      <m:r>
                        <a:rPr lang="zh-CN" altLang="en-US" i="1">
                          <a:solidFill>
                            <a:srgbClr val="000000"/>
                          </a:solidFill>
                          <a:latin typeface="Cambria Math" panose="02040503050406030204" pitchFamily="18" charset="0"/>
                        </a:rPr>
                        <m:t>)</m:t>
                      </m:r>
                      <m:func>
                        <m:funcPr>
                          <m:ctrlPr>
                            <a:rPr lang="zh-CN" altLang="en-US" i="1">
                              <a:solidFill>
                                <a:srgbClr val="000000"/>
                              </a:solidFill>
                              <a:latin typeface="Cambria Math" panose="02040503050406030204" pitchFamily="18" charset="0"/>
                            </a:rPr>
                          </m:ctrlPr>
                        </m:funcPr>
                        <m:fName>
                          <m:sSub>
                            <m:sSubPr>
                              <m:ctrlPr>
                                <a:rPr lang="zh-CN" altLang="en-US" i="1">
                                  <a:solidFill>
                                    <a:srgbClr val="000000"/>
                                  </a:solidFill>
                                  <a:latin typeface="Cambria Math" panose="02040503050406030204" pitchFamily="18" charset="0"/>
                                </a:rPr>
                              </m:ctrlPr>
                            </m:sSubPr>
                            <m:e>
                              <m:r>
                                <m:rPr>
                                  <m:sty m:val="p"/>
                                </m:rPr>
                                <a:rPr lang="zh-CN" altLang="en-US" i="0">
                                  <a:solidFill>
                                    <a:srgbClr val="000000"/>
                                  </a:solidFill>
                                  <a:latin typeface="Cambria Math" panose="02040503050406030204" pitchFamily="18" charset="0"/>
                                </a:rPr>
                                <m:t>log</m:t>
                              </m:r>
                            </m:e>
                            <m:sub>
                              <m:r>
                                <a:rPr lang="zh-CN" altLang="en-US" i="1">
                                  <a:solidFill>
                                    <a:srgbClr val="000000"/>
                                  </a:solidFill>
                                  <a:latin typeface="Cambria Math" panose="02040503050406030204" pitchFamily="18" charset="0"/>
                                </a:rPr>
                                <m:t>2</m:t>
                              </m:r>
                            </m:sub>
                          </m:sSub>
                        </m:fName>
                        <m:e>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m:t>
                              </m:r>
                            </m:num>
                            <m:den>
                              <m:r>
                                <a:rPr lang="zh-CN" altLang="en-US" i="1">
                                  <a:solidFill>
                                    <a:srgbClr val="000000"/>
                                  </a:solidFill>
                                  <a:latin typeface="Cambria Math" panose="02040503050406030204" pitchFamily="18" charset="0"/>
                                </a:rPr>
                                <m:t>𝑝</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𝑎</m:t>
                                  </m:r>
                                </m:e>
                                <m:sub>
                                  <m:r>
                                    <a:rPr lang="zh-CN" altLang="en-US" i="1">
                                      <a:solidFill>
                                        <a:srgbClr val="000000"/>
                                      </a:solidFill>
                                      <a:latin typeface="Cambria Math" panose="02040503050406030204" pitchFamily="18" charset="0"/>
                                    </a:rPr>
                                    <m:t>𝑖</m:t>
                                  </m:r>
                                </m:sub>
                              </m:sSub>
                              <m:r>
                                <a:rPr lang="zh-CN" altLang="en-US" i="1">
                                  <a:solidFill>
                                    <a:srgbClr val="000000"/>
                                  </a:solidFill>
                                  <a:latin typeface="Cambria Math" panose="02040503050406030204" pitchFamily="18" charset="0"/>
                                </a:rPr>
                                <m:t>)</m:t>
                              </m:r>
                            </m:den>
                          </m:f>
                        </m:e>
                      </m:func>
                    </m:oMath>
                  </m:oMathPara>
                </a14:m>
                <a:endParaRPr lang="zh-CN" altLang="en-US" dirty="0"/>
              </a:p>
            </p:txBody>
          </p:sp>
        </mc:Choice>
        <mc:Fallback xmlns="">
          <p:sp>
            <p:nvSpPr>
              <p:cNvPr id="21" name="Object 13">
                <a:extLst>
                  <a:ext uri="{FF2B5EF4-FFF2-40B4-BE49-F238E27FC236}">
                    <a16:creationId xmlns:a16="http://schemas.microsoft.com/office/drawing/2014/main" id="{DC5C2B4C-432A-485F-9BED-A7A6C2732E17}"/>
                  </a:ext>
                </a:extLst>
              </p:cNvPr>
              <p:cNvSpPr txBox="1">
                <a:spLocks noRot="1" noChangeAspect="1" noMove="1" noResize="1" noEditPoints="1" noAdjustHandles="1" noChangeArrowheads="1" noChangeShapeType="1" noTextEdit="1"/>
              </p:cNvSpPr>
              <p:nvPr/>
            </p:nvSpPr>
            <p:spPr bwMode="auto">
              <a:xfrm>
                <a:off x="2628900" y="2752725"/>
                <a:ext cx="3167063" cy="892175"/>
              </a:xfrm>
              <a:prstGeom prst="rect">
                <a:avLst/>
              </a:prstGeom>
              <a:blipFill>
                <a:blip r:embed="rId3"/>
                <a:stretch>
                  <a:fillRect/>
                </a:stretch>
              </a:blipFill>
              <a:extLst/>
            </p:spPr>
            <p:txBody>
              <a:bodyPr/>
              <a:lstStyle/>
              <a:p>
                <a:r>
                  <a:rPr lang="zh-CN" altLang="en-US">
                    <a:noFill/>
                  </a:rPr>
                  <a:t> </a:t>
                </a:r>
              </a:p>
            </p:txBody>
          </p:sp>
        </mc:Fallback>
      </mc:AlternateContent>
    </p:spTree>
    <p:extLst>
      <p:ext uri="{BB962C8B-B14F-4D97-AF65-F5344CB8AC3E}">
        <p14:creationId xmlns:p14="http://schemas.microsoft.com/office/powerpoint/2010/main" val="2179801953"/>
      </p:ext>
    </p:extLst>
  </p:cSld>
  <p:clrMapOvr>
    <a:masterClrMapping/>
  </p:clrMapOvr>
  <p:transition>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a:extLst>
              <a:ext uri="{FF2B5EF4-FFF2-40B4-BE49-F238E27FC236}">
                <a16:creationId xmlns:a16="http://schemas.microsoft.com/office/drawing/2014/main" id="{5414F035-77C9-4936-A3B6-7F1CA3D767AA}"/>
              </a:ext>
            </a:extLst>
          </p:cNvPr>
          <p:cNvSpPr>
            <a:spLocks noGrp="1" noChangeArrowheads="1"/>
          </p:cNvSpPr>
          <p:nvPr>
            <p:ph type="title"/>
          </p:nvPr>
        </p:nvSpPr>
        <p:spPr>
          <a:xfrm>
            <a:off x="364341" y="113184"/>
            <a:ext cx="8229600" cy="1371600"/>
          </a:xfrm>
        </p:spPr>
        <p:txBody>
          <a:bodyPr/>
          <a:lstStyle/>
          <a:p>
            <a:pPr eaLnBrk="1" hangingPunct="1">
              <a:defRPr/>
            </a:pPr>
            <a:r>
              <a:rPr lang="en-US" altLang="zh-CN" b="1" dirty="0">
                <a:solidFill>
                  <a:schemeClr val="accent1">
                    <a:lumMod val="25000"/>
                  </a:schemeClr>
                </a:solidFill>
                <a:effectLst>
                  <a:outerShdw blurRad="38100" dist="38100" dir="2700000" algn="tl">
                    <a:srgbClr val="000000">
                      <a:alpha val="43137"/>
                    </a:srgbClr>
                  </a:outerShdw>
                </a:effectLst>
              </a:rPr>
              <a:t>8.2.4</a:t>
            </a:r>
            <a:r>
              <a:rPr lang="zh-CN" altLang="en-US" b="1" dirty="0">
                <a:solidFill>
                  <a:schemeClr val="accent1">
                    <a:lumMod val="25000"/>
                  </a:schemeClr>
                </a:solidFill>
                <a:effectLst>
                  <a:outerShdw blurRad="38100" dist="38100" dir="2700000" algn="tl">
                    <a:srgbClr val="000000">
                      <a:alpha val="43137"/>
                    </a:srgbClr>
                  </a:outerShdw>
                </a:effectLst>
              </a:rPr>
              <a:t> </a:t>
            </a:r>
            <a:r>
              <a:rPr lang="en-US" altLang="zh-CN" b="1" dirty="0">
                <a:solidFill>
                  <a:schemeClr val="accent1">
                    <a:lumMod val="25000"/>
                  </a:schemeClr>
                </a:solidFill>
                <a:effectLst>
                  <a:outerShdw blurRad="38100" dist="38100" dir="2700000" algn="tl">
                    <a:srgbClr val="000000">
                      <a:alpha val="43137"/>
                    </a:srgbClr>
                  </a:outerShdw>
                </a:effectLst>
              </a:rPr>
              <a:t>ID3</a:t>
            </a:r>
            <a:r>
              <a:rPr lang="zh-CN" altLang="en-US" b="1" dirty="0">
                <a:solidFill>
                  <a:schemeClr val="accent1">
                    <a:lumMod val="25000"/>
                  </a:schemeClr>
                </a:solidFill>
                <a:effectLst>
                  <a:outerShdw blurRad="38100" dist="38100" dir="2700000" algn="tl">
                    <a:srgbClr val="000000">
                      <a:alpha val="43137"/>
                    </a:srgbClr>
                  </a:outerShdw>
                </a:effectLst>
              </a:rPr>
              <a:t>算法</a:t>
            </a:r>
            <a:endParaRPr lang="zh-CN" altLang="en-US" dirty="0"/>
          </a:p>
        </p:txBody>
      </p:sp>
      <p:sp>
        <p:nvSpPr>
          <p:cNvPr id="14" name="Text Box 5">
            <a:extLst>
              <a:ext uri="{FF2B5EF4-FFF2-40B4-BE49-F238E27FC236}">
                <a16:creationId xmlns:a16="http://schemas.microsoft.com/office/drawing/2014/main" id="{C3001C6C-F9D3-42C6-AEAA-368C85FB3B99}"/>
              </a:ext>
            </a:extLst>
          </p:cNvPr>
          <p:cNvSpPr txBox="1">
            <a:spLocks noChangeArrowheads="1"/>
          </p:cNvSpPr>
          <p:nvPr/>
        </p:nvSpPr>
        <p:spPr bwMode="auto">
          <a:xfrm>
            <a:off x="250825" y="1243013"/>
            <a:ext cx="359104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400" b="1" dirty="0">
                <a:solidFill>
                  <a:schemeClr val="accent5">
                    <a:lumMod val="50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ID3 –</a:t>
            </a:r>
            <a:r>
              <a:rPr kumimoji="1" lang="zh-CN" altLang="en-US" sz="2400" b="1" dirty="0">
                <a:solidFill>
                  <a:schemeClr val="accent5">
                    <a:lumMod val="50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信息量大小的度量</a:t>
            </a:r>
          </a:p>
        </p:txBody>
      </p:sp>
      <mc:AlternateContent xmlns:mc="http://schemas.openxmlformats.org/markup-compatibility/2006" xmlns:a14="http://schemas.microsoft.com/office/drawing/2010/main">
        <mc:Choice Requires="a14">
          <p:sp>
            <p:nvSpPr>
              <p:cNvPr id="24" name="Object 7">
                <a:extLst>
                  <a:ext uri="{FF2B5EF4-FFF2-40B4-BE49-F238E27FC236}">
                    <a16:creationId xmlns:a16="http://schemas.microsoft.com/office/drawing/2014/main" id="{BB0DF382-725B-417C-A617-61F248BCCA05}"/>
                  </a:ext>
                </a:extLst>
              </p:cNvPr>
              <p:cNvSpPr txBox="1"/>
              <p:nvPr/>
            </p:nvSpPr>
            <p:spPr bwMode="auto">
              <a:xfrm>
                <a:off x="1439863" y="2276475"/>
                <a:ext cx="5545137" cy="846138"/>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𝐼</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𝑎</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𝑎</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𝑎</m:t>
                          </m:r>
                        </m:e>
                        <m:sub>
                          <m:r>
                            <a:rPr lang="zh-CN" altLang="en-US" i="1">
                              <a:solidFill>
                                <a:srgbClr val="000000"/>
                              </a:solidFill>
                              <a:latin typeface="Cambria Math" panose="02040503050406030204" pitchFamily="18" charset="0"/>
                            </a:rPr>
                            <m:t>𝑛</m:t>
                          </m:r>
                        </m:sub>
                      </m:sSub>
                      <m:r>
                        <a:rPr lang="zh-CN" altLang="en-US" i="1">
                          <a:solidFill>
                            <a:srgbClr val="000000"/>
                          </a:solidFill>
                          <a:latin typeface="Cambria Math" panose="02040503050406030204" pitchFamily="18" charset="0"/>
                        </a:rPr>
                        <m:t>)=</m:t>
                      </m:r>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𝑛</m:t>
                          </m:r>
                        </m:sup>
                        <m:e>
                          <m:r>
                            <a:rPr lang="zh-CN" altLang="en-US" i="1">
                              <a:solidFill>
                                <a:srgbClr val="000000"/>
                              </a:solidFill>
                              <a:latin typeface="Cambria Math" panose="02040503050406030204" pitchFamily="18" charset="0"/>
                            </a:rPr>
                            <m:t>𝐼</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𝑎</m:t>
                              </m:r>
                            </m:e>
                            <m:sub>
                              <m:r>
                                <a:rPr lang="zh-CN" altLang="en-US" i="1">
                                  <a:solidFill>
                                    <a:srgbClr val="000000"/>
                                  </a:solidFill>
                                  <a:latin typeface="Cambria Math" panose="02040503050406030204" pitchFamily="18" charset="0"/>
                                </a:rPr>
                                <m:t>𝑖</m:t>
                              </m:r>
                            </m:sub>
                          </m:sSub>
                          <m:r>
                            <a:rPr lang="zh-CN" altLang="en-US" i="1">
                              <a:solidFill>
                                <a:srgbClr val="000000"/>
                              </a:solidFill>
                              <a:latin typeface="Cambria Math" panose="02040503050406030204" pitchFamily="18" charset="0"/>
                            </a:rPr>
                            <m:t>)</m:t>
                          </m:r>
                        </m:e>
                      </m:nary>
                      <m:r>
                        <a:rPr lang="zh-CN" altLang="en-US" i="1">
                          <a:solidFill>
                            <a:srgbClr val="000000"/>
                          </a:solidFill>
                          <a:latin typeface="Cambria Math" panose="02040503050406030204" pitchFamily="18" charset="0"/>
                        </a:rPr>
                        <m:t>=</m:t>
                      </m:r>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=1</m:t>
                          </m:r>
                        </m:sub>
                        <m:sup>
                          <m:r>
                            <a:rPr lang="zh-CN" altLang="en-US" i="1">
                              <a:solidFill>
                                <a:srgbClr val="000000"/>
                              </a:solidFill>
                              <a:latin typeface="Cambria Math" panose="02040503050406030204" pitchFamily="18" charset="0"/>
                            </a:rPr>
                            <m:t>𝑛</m:t>
                          </m:r>
                        </m:sup>
                        <m:e>
                          <m:r>
                            <a:rPr lang="zh-CN" altLang="en-US" i="1">
                              <a:solidFill>
                                <a:srgbClr val="000000"/>
                              </a:solidFill>
                              <a:latin typeface="Cambria Math" panose="02040503050406030204" pitchFamily="18" charset="0"/>
                            </a:rPr>
                            <m:t>𝑝</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𝑎</m:t>
                              </m:r>
                            </m:e>
                            <m:sub>
                              <m:r>
                                <a:rPr lang="zh-CN" altLang="en-US" i="1">
                                  <a:solidFill>
                                    <a:srgbClr val="000000"/>
                                  </a:solidFill>
                                  <a:latin typeface="Cambria Math" panose="02040503050406030204" pitchFamily="18" charset="0"/>
                                </a:rPr>
                                <m:t>𝑖</m:t>
                              </m:r>
                            </m:sub>
                          </m:sSub>
                          <m:r>
                            <a:rPr lang="zh-CN" altLang="en-US" i="1">
                              <a:solidFill>
                                <a:srgbClr val="000000"/>
                              </a:solidFill>
                              <a:latin typeface="Cambria Math" panose="02040503050406030204" pitchFamily="18" charset="0"/>
                            </a:rPr>
                            <m:t>)</m:t>
                          </m:r>
                          <m:func>
                            <m:funcPr>
                              <m:ctrlPr>
                                <a:rPr lang="zh-CN" altLang="en-US" i="1">
                                  <a:solidFill>
                                    <a:srgbClr val="000000"/>
                                  </a:solidFill>
                                  <a:latin typeface="Cambria Math" panose="02040503050406030204" pitchFamily="18" charset="0"/>
                                </a:rPr>
                              </m:ctrlPr>
                            </m:funcPr>
                            <m:fName>
                              <m:sSub>
                                <m:sSubPr>
                                  <m:ctrlPr>
                                    <a:rPr lang="zh-CN" altLang="en-US" i="1">
                                      <a:solidFill>
                                        <a:srgbClr val="000000"/>
                                      </a:solidFill>
                                      <a:latin typeface="Cambria Math" panose="02040503050406030204" pitchFamily="18" charset="0"/>
                                    </a:rPr>
                                  </m:ctrlPr>
                                </m:sSubPr>
                                <m:e>
                                  <m:r>
                                    <m:rPr>
                                      <m:sty m:val="p"/>
                                    </m:rPr>
                                    <a:rPr lang="zh-CN" altLang="en-US" i="0">
                                      <a:solidFill>
                                        <a:srgbClr val="000000"/>
                                      </a:solidFill>
                                      <a:latin typeface="Cambria Math" panose="02040503050406030204" pitchFamily="18" charset="0"/>
                                    </a:rPr>
                                    <m:t>log</m:t>
                                  </m:r>
                                </m:e>
                                <m:sub>
                                  <m:r>
                                    <a:rPr lang="zh-CN" altLang="en-US" i="1">
                                      <a:solidFill>
                                        <a:srgbClr val="000000"/>
                                      </a:solidFill>
                                      <a:latin typeface="Cambria Math" panose="02040503050406030204" pitchFamily="18" charset="0"/>
                                    </a:rPr>
                                    <m:t>2</m:t>
                                  </m:r>
                                </m:sub>
                              </m:sSub>
                            </m:fName>
                            <m:e>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m:t>
                                  </m:r>
                                </m:num>
                                <m:den>
                                  <m:r>
                                    <a:rPr lang="zh-CN" altLang="en-US" i="1">
                                      <a:solidFill>
                                        <a:srgbClr val="000000"/>
                                      </a:solidFill>
                                      <a:latin typeface="Cambria Math" panose="02040503050406030204" pitchFamily="18" charset="0"/>
                                    </a:rPr>
                                    <m:t>𝑝</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𝑎</m:t>
                                      </m:r>
                                    </m:e>
                                    <m:sub>
                                      <m:r>
                                        <a:rPr lang="zh-CN" altLang="en-US" i="1">
                                          <a:solidFill>
                                            <a:srgbClr val="000000"/>
                                          </a:solidFill>
                                          <a:latin typeface="Cambria Math" panose="02040503050406030204" pitchFamily="18" charset="0"/>
                                        </a:rPr>
                                        <m:t>𝑖</m:t>
                                      </m:r>
                                    </m:sub>
                                  </m:sSub>
                                  <m:r>
                                    <a:rPr lang="zh-CN" altLang="en-US" i="1">
                                      <a:solidFill>
                                        <a:srgbClr val="000000"/>
                                      </a:solidFill>
                                      <a:latin typeface="Cambria Math" panose="02040503050406030204" pitchFamily="18" charset="0"/>
                                    </a:rPr>
                                    <m:t>)</m:t>
                                  </m:r>
                                </m:den>
                              </m:f>
                            </m:e>
                          </m:func>
                        </m:e>
                      </m:nary>
                    </m:oMath>
                  </m:oMathPara>
                </a14:m>
                <a:endParaRPr lang="zh-CN" altLang="en-US"/>
              </a:p>
            </p:txBody>
          </p:sp>
        </mc:Choice>
        <mc:Fallback xmlns="">
          <p:sp>
            <p:nvSpPr>
              <p:cNvPr id="24" name="Object 7">
                <a:extLst>
                  <a:ext uri="{FF2B5EF4-FFF2-40B4-BE49-F238E27FC236}">
                    <a16:creationId xmlns:a16="http://schemas.microsoft.com/office/drawing/2014/main" id="{BB0DF382-725B-417C-A617-61F248BCCA05}"/>
                  </a:ext>
                </a:extLst>
              </p:cNvPr>
              <p:cNvSpPr txBox="1">
                <a:spLocks noRot="1" noChangeAspect="1" noMove="1" noResize="1" noEditPoints="1" noAdjustHandles="1" noChangeArrowheads="1" noChangeShapeType="1" noTextEdit="1"/>
              </p:cNvSpPr>
              <p:nvPr/>
            </p:nvSpPr>
            <p:spPr bwMode="auto">
              <a:xfrm>
                <a:off x="1439863" y="2276475"/>
                <a:ext cx="5545137" cy="846138"/>
              </a:xfrm>
              <a:prstGeom prst="rect">
                <a:avLst/>
              </a:prstGeom>
              <a:blipFill>
                <a:blip r:embed="rId2"/>
                <a:stretch>
                  <a:fillRect/>
                </a:stretch>
              </a:blipFill>
              <a:extLst/>
            </p:spPr>
            <p:txBody>
              <a:bodyPr/>
              <a:lstStyle/>
              <a:p>
                <a:r>
                  <a:rPr lang="zh-CN" altLang="en-US">
                    <a:noFill/>
                  </a:rPr>
                  <a:t> </a:t>
                </a:r>
              </a:p>
            </p:txBody>
          </p:sp>
        </mc:Fallback>
      </mc:AlternateContent>
      <p:sp>
        <p:nvSpPr>
          <p:cNvPr id="25" name="Text Box 8">
            <a:extLst>
              <a:ext uri="{FF2B5EF4-FFF2-40B4-BE49-F238E27FC236}">
                <a16:creationId xmlns:a16="http://schemas.microsoft.com/office/drawing/2014/main" id="{37F94FE9-3738-475D-8454-A1DBE102AFB7}"/>
              </a:ext>
            </a:extLst>
          </p:cNvPr>
          <p:cNvSpPr txBox="1">
            <a:spLocks noChangeArrowheads="1"/>
          </p:cNvSpPr>
          <p:nvPr/>
        </p:nvSpPr>
        <p:spPr bwMode="auto">
          <a:xfrm>
            <a:off x="142875" y="3390900"/>
            <a:ext cx="911018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zh-CN" altLang="en-US" sz="2400" b="1" dirty="0">
                <a:effectLst>
                  <a:outerShdw blurRad="38100" dist="38100" dir="2700000" algn="tl">
                    <a:srgbClr val="000000">
                      <a:alpha val="43137"/>
                    </a:srgbClr>
                  </a:outerShdw>
                </a:effectLst>
                <a:latin typeface="+mn-ea"/>
                <a:ea typeface="+mn-ea"/>
              </a:rPr>
              <a:t>上式，对数底数可以为任何数，不同的取值对应了熵的不同单位。</a:t>
            </a:r>
          </a:p>
          <a:p>
            <a:pPr eaLnBrk="1" hangingPunct="1"/>
            <a:endParaRPr kumimoji="1" lang="zh-CN" altLang="en-US" sz="2400" b="1" dirty="0">
              <a:effectLst>
                <a:outerShdw blurRad="38100" dist="38100" dir="2700000" algn="tl">
                  <a:srgbClr val="000000">
                    <a:alpha val="43137"/>
                  </a:srgbClr>
                </a:outerShdw>
              </a:effectLst>
              <a:latin typeface="+mn-ea"/>
              <a:ea typeface="+mn-ea"/>
            </a:endParaRPr>
          </a:p>
          <a:p>
            <a:pPr eaLnBrk="1" hangingPunct="1"/>
            <a:r>
              <a:rPr kumimoji="1" lang="zh-CN" altLang="en-US" sz="2400" b="1" dirty="0">
                <a:effectLst>
                  <a:outerShdw blurRad="38100" dist="38100" dir="2700000" algn="tl">
                    <a:srgbClr val="000000">
                      <a:alpha val="43137"/>
                    </a:srgbClr>
                  </a:outerShdw>
                </a:effectLst>
                <a:latin typeface="+mn-ea"/>
                <a:ea typeface="+mn-ea"/>
              </a:rPr>
              <a:t>通常取</a:t>
            </a:r>
            <a:r>
              <a:rPr kumimoji="1" lang="en-US" altLang="zh-CN" sz="2400" b="1" dirty="0">
                <a:effectLst>
                  <a:outerShdw blurRad="38100" dist="38100" dir="2700000" algn="tl">
                    <a:srgbClr val="000000">
                      <a:alpha val="43137"/>
                    </a:srgbClr>
                  </a:outerShdw>
                </a:effectLst>
                <a:latin typeface="+mn-ea"/>
                <a:ea typeface="+mn-ea"/>
              </a:rPr>
              <a:t>2</a:t>
            </a:r>
            <a:r>
              <a:rPr kumimoji="1" lang="zh-CN" altLang="en-US" sz="2400" b="1" dirty="0">
                <a:effectLst>
                  <a:outerShdw blurRad="38100" dist="38100" dir="2700000" algn="tl">
                    <a:srgbClr val="000000">
                      <a:alpha val="43137"/>
                    </a:srgbClr>
                  </a:outerShdw>
                </a:effectLst>
                <a:latin typeface="+mn-ea"/>
                <a:ea typeface="+mn-ea"/>
              </a:rPr>
              <a:t>，并规定当</a:t>
            </a:r>
            <a:r>
              <a:rPr kumimoji="1" lang="en-US" altLang="zh-CN" sz="2400" b="1" dirty="0">
                <a:effectLst>
                  <a:outerShdw blurRad="38100" dist="38100" dir="2700000" algn="tl">
                    <a:srgbClr val="000000">
                      <a:alpha val="43137"/>
                    </a:srgbClr>
                  </a:outerShdw>
                </a:effectLst>
                <a:latin typeface="+mn-ea"/>
                <a:ea typeface="+mn-ea"/>
              </a:rPr>
              <a:t>p(a</a:t>
            </a:r>
            <a:r>
              <a:rPr kumimoji="1" lang="en-US" altLang="zh-CN" sz="2400" b="1" i="1" baseline="-25000" dirty="0">
                <a:effectLst>
                  <a:outerShdw blurRad="38100" dist="38100" dir="2700000" algn="tl">
                    <a:srgbClr val="000000">
                      <a:alpha val="43137"/>
                    </a:srgbClr>
                  </a:outerShdw>
                </a:effectLst>
                <a:latin typeface="+mn-ea"/>
                <a:ea typeface="+mn-ea"/>
              </a:rPr>
              <a:t>i</a:t>
            </a:r>
            <a:r>
              <a:rPr kumimoji="1" lang="en-US" altLang="zh-CN" sz="2400" b="1" dirty="0">
                <a:effectLst>
                  <a:outerShdw blurRad="38100" dist="38100" dir="2700000" algn="tl">
                    <a:srgbClr val="000000">
                      <a:alpha val="43137"/>
                    </a:srgbClr>
                  </a:outerShdw>
                </a:effectLst>
                <a:latin typeface="+mn-ea"/>
                <a:ea typeface="+mn-ea"/>
              </a:rPr>
              <a:t>)=0</a:t>
            </a:r>
            <a:r>
              <a:rPr kumimoji="1" lang="zh-CN" altLang="en-US" sz="2400" b="1" dirty="0">
                <a:effectLst>
                  <a:outerShdw blurRad="38100" dist="38100" dir="2700000" algn="tl">
                    <a:srgbClr val="000000">
                      <a:alpha val="43137"/>
                    </a:srgbClr>
                  </a:outerShdw>
                </a:effectLst>
                <a:latin typeface="+mn-ea"/>
                <a:ea typeface="+mn-ea"/>
              </a:rPr>
              <a:t>时 </a:t>
            </a:r>
            <a:r>
              <a:rPr kumimoji="1" lang="zh-CN" altLang="en-US" sz="2400" dirty="0">
                <a:solidFill>
                  <a:srgbClr val="000000"/>
                </a:solidFill>
                <a:latin typeface="Times New Roman" pitchFamily="18" charset="0"/>
                <a:ea typeface="华文新魏" pitchFamily="2" charset="-122"/>
              </a:rPr>
              <a:t>                               </a:t>
            </a:r>
            <a:r>
              <a:rPr kumimoji="1" lang="en-US" altLang="zh-CN" sz="2400" dirty="0">
                <a:solidFill>
                  <a:srgbClr val="000000"/>
                </a:solidFill>
                <a:latin typeface="Times New Roman" pitchFamily="18" charset="0"/>
                <a:ea typeface="华文新魏" pitchFamily="2" charset="-122"/>
              </a:rPr>
              <a:t>=0</a:t>
            </a:r>
          </a:p>
        </p:txBody>
      </p:sp>
      <mc:AlternateContent xmlns:mc="http://schemas.openxmlformats.org/markup-compatibility/2006" xmlns:a14="http://schemas.microsoft.com/office/drawing/2010/main">
        <mc:Choice Requires="a14">
          <p:sp>
            <p:nvSpPr>
              <p:cNvPr id="26" name="Object 9">
                <a:extLst>
                  <a:ext uri="{FF2B5EF4-FFF2-40B4-BE49-F238E27FC236}">
                    <a16:creationId xmlns:a16="http://schemas.microsoft.com/office/drawing/2014/main" id="{6A8A3851-1399-4B97-880A-DCE9801E094A}"/>
                  </a:ext>
                </a:extLst>
              </p:cNvPr>
              <p:cNvSpPr txBox="1"/>
              <p:nvPr/>
            </p:nvSpPr>
            <p:spPr bwMode="auto">
              <a:xfrm>
                <a:off x="4176713" y="3986213"/>
                <a:ext cx="2555527" cy="811212"/>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𝐼</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𝑎</m:t>
                          </m:r>
                        </m:e>
                        <m:sub>
                          <m:r>
                            <a:rPr lang="zh-CN" altLang="en-US" i="1">
                              <a:solidFill>
                                <a:srgbClr val="000000"/>
                              </a:solidFill>
                              <a:latin typeface="Cambria Math" panose="02040503050406030204" pitchFamily="18" charset="0"/>
                            </a:rPr>
                            <m:t>𝑖</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𝑝</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𝑎</m:t>
                          </m:r>
                        </m:e>
                        <m:sub>
                          <m:r>
                            <a:rPr lang="zh-CN" altLang="en-US" i="1">
                              <a:solidFill>
                                <a:srgbClr val="000000"/>
                              </a:solidFill>
                              <a:latin typeface="Cambria Math" panose="02040503050406030204" pitchFamily="18" charset="0"/>
                            </a:rPr>
                            <m:t>𝑖</m:t>
                          </m:r>
                        </m:sub>
                      </m:sSub>
                      <m:r>
                        <a:rPr lang="zh-CN" altLang="en-US" i="1">
                          <a:solidFill>
                            <a:srgbClr val="000000"/>
                          </a:solidFill>
                          <a:latin typeface="Cambria Math" panose="02040503050406030204" pitchFamily="18" charset="0"/>
                        </a:rPr>
                        <m:t>)</m:t>
                      </m:r>
                      <m:func>
                        <m:funcPr>
                          <m:ctrlPr>
                            <a:rPr lang="zh-CN" altLang="en-US" i="1">
                              <a:solidFill>
                                <a:srgbClr val="000000"/>
                              </a:solidFill>
                              <a:latin typeface="Cambria Math" panose="02040503050406030204" pitchFamily="18" charset="0"/>
                            </a:rPr>
                          </m:ctrlPr>
                        </m:funcPr>
                        <m:fName>
                          <m:sSub>
                            <m:sSubPr>
                              <m:ctrlPr>
                                <a:rPr lang="zh-CN" altLang="en-US" i="1">
                                  <a:solidFill>
                                    <a:srgbClr val="000000"/>
                                  </a:solidFill>
                                  <a:latin typeface="Cambria Math" panose="02040503050406030204" pitchFamily="18" charset="0"/>
                                </a:rPr>
                              </m:ctrlPr>
                            </m:sSubPr>
                            <m:e>
                              <m:r>
                                <m:rPr>
                                  <m:sty m:val="p"/>
                                </m:rPr>
                                <a:rPr lang="zh-CN" altLang="en-US" i="0">
                                  <a:solidFill>
                                    <a:srgbClr val="000000"/>
                                  </a:solidFill>
                                  <a:latin typeface="Cambria Math" panose="02040503050406030204" pitchFamily="18" charset="0"/>
                                </a:rPr>
                                <m:t>log</m:t>
                              </m:r>
                            </m:e>
                            <m:sub>
                              <m:r>
                                <a:rPr lang="zh-CN" altLang="en-US" i="1">
                                  <a:solidFill>
                                    <a:srgbClr val="000000"/>
                                  </a:solidFill>
                                  <a:latin typeface="Cambria Math" panose="02040503050406030204" pitchFamily="18" charset="0"/>
                                </a:rPr>
                                <m:t>2</m:t>
                              </m:r>
                            </m:sub>
                          </m:sSub>
                        </m:fName>
                        <m:e>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m:t>
                              </m:r>
                            </m:num>
                            <m:den>
                              <m:r>
                                <a:rPr lang="zh-CN" altLang="en-US" i="1">
                                  <a:solidFill>
                                    <a:srgbClr val="000000"/>
                                  </a:solidFill>
                                  <a:latin typeface="Cambria Math" panose="02040503050406030204" pitchFamily="18" charset="0"/>
                                </a:rPr>
                                <m:t>𝑝</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𝑎</m:t>
                                  </m:r>
                                </m:e>
                                <m:sub>
                                  <m:r>
                                    <a:rPr lang="zh-CN" altLang="en-US" i="1">
                                      <a:solidFill>
                                        <a:srgbClr val="000000"/>
                                      </a:solidFill>
                                      <a:latin typeface="Cambria Math" panose="02040503050406030204" pitchFamily="18" charset="0"/>
                                    </a:rPr>
                                    <m:t>𝑖</m:t>
                                  </m:r>
                                </m:sub>
                              </m:sSub>
                              <m:r>
                                <a:rPr lang="zh-CN" altLang="en-US" i="1">
                                  <a:solidFill>
                                    <a:srgbClr val="000000"/>
                                  </a:solidFill>
                                  <a:latin typeface="Cambria Math" panose="02040503050406030204" pitchFamily="18" charset="0"/>
                                </a:rPr>
                                <m:t>)</m:t>
                              </m:r>
                            </m:den>
                          </m:f>
                        </m:e>
                      </m:func>
                    </m:oMath>
                  </m:oMathPara>
                </a14:m>
                <a:endParaRPr lang="zh-CN" altLang="en-US" dirty="0"/>
              </a:p>
            </p:txBody>
          </p:sp>
        </mc:Choice>
        <mc:Fallback xmlns="">
          <p:sp>
            <p:nvSpPr>
              <p:cNvPr id="26" name="Object 9">
                <a:extLst>
                  <a:ext uri="{FF2B5EF4-FFF2-40B4-BE49-F238E27FC236}">
                    <a16:creationId xmlns:a16="http://schemas.microsoft.com/office/drawing/2014/main" id="{6A8A3851-1399-4B97-880A-DCE9801E094A}"/>
                  </a:ext>
                </a:extLst>
              </p:cNvPr>
              <p:cNvSpPr txBox="1">
                <a:spLocks noRot="1" noChangeAspect="1" noMove="1" noResize="1" noEditPoints="1" noAdjustHandles="1" noChangeArrowheads="1" noChangeShapeType="1" noTextEdit="1"/>
              </p:cNvSpPr>
              <p:nvPr/>
            </p:nvSpPr>
            <p:spPr bwMode="auto">
              <a:xfrm>
                <a:off x="4176713" y="3986213"/>
                <a:ext cx="2555527" cy="811212"/>
              </a:xfrm>
              <a:prstGeom prst="rect">
                <a:avLst/>
              </a:prstGeom>
              <a:blipFill>
                <a:blip r:embed="rId3"/>
                <a:stretch>
                  <a:fillRect/>
                </a:stretch>
              </a:blipFill>
            </p:spPr>
            <p:txBody>
              <a:bodyPr/>
              <a:lstStyle/>
              <a:p>
                <a:r>
                  <a:rPr lang="zh-CN" altLang="en-US">
                    <a:noFill/>
                  </a:rPr>
                  <a:t> </a:t>
                </a:r>
              </a:p>
            </p:txBody>
          </p:sp>
        </mc:Fallback>
      </mc:AlternateContent>
      <p:sp>
        <p:nvSpPr>
          <p:cNvPr id="27" name="Rectangle 12">
            <a:extLst>
              <a:ext uri="{FF2B5EF4-FFF2-40B4-BE49-F238E27FC236}">
                <a16:creationId xmlns:a16="http://schemas.microsoft.com/office/drawing/2014/main" id="{262A5512-B615-4280-A425-7207CE24C853}"/>
              </a:ext>
            </a:extLst>
          </p:cNvPr>
          <p:cNvSpPr>
            <a:spLocks noChangeArrowheads="1"/>
          </p:cNvSpPr>
          <p:nvPr/>
        </p:nvSpPr>
        <p:spPr bwMode="auto">
          <a:xfrm>
            <a:off x="-107950" y="3790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endParaRPr kumimoji="1" lang="zh-CN" altLang="en-US" sz="2400" b="1">
              <a:solidFill>
                <a:srgbClr val="000000"/>
              </a:solidFill>
              <a:latin typeface="Times New Roman" pitchFamily="18" charset="0"/>
              <a:ea typeface="华文新魏" pitchFamily="2" charset="-122"/>
            </a:endParaRPr>
          </a:p>
        </p:txBody>
      </p:sp>
    </p:spTree>
    <p:extLst>
      <p:ext uri="{BB962C8B-B14F-4D97-AF65-F5344CB8AC3E}">
        <p14:creationId xmlns:p14="http://schemas.microsoft.com/office/powerpoint/2010/main" val="1306659142"/>
      </p:ext>
    </p:extLst>
  </p:cSld>
  <p:clrMapOvr>
    <a:masterClrMapping/>
  </p:clrMapOvr>
  <p:transition>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AAAFA426-B790-CC46-90AF-EFFE32F285E8}"/>
              </a:ext>
            </a:extLst>
          </p:cNvPr>
          <p:cNvSpPr>
            <a:spLocks noGrp="1" noChangeArrowheads="1"/>
          </p:cNvSpPr>
          <p:nvPr>
            <p:ph type="title"/>
          </p:nvPr>
        </p:nvSpPr>
        <p:spPr>
          <a:xfrm>
            <a:off x="457200" y="0"/>
            <a:ext cx="8229600" cy="1371600"/>
          </a:xfrm>
        </p:spPr>
        <p:txBody>
          <a:bodyPr/>
          <a:lstStyle/>
          <a:p>
            <a:pPr eaLnBrk="1" hangingPunct="1">
              <a:defRPr/>
            </a:pPr>
            <a:r>
              <a:rPr lang="en-US" altLang="zh-CN" b="1" dirty="0">
                <a:solidFill>
                  <a:schemeClr val="accent1">
                    <a:lumMod val="25000"/>
                  </a:schemeClr>
                </a:solidFill>
                <a:effectLst>
                  <a:outerShdw blurRad="38100" dist="38100" dir="2700000" algn="tl">
                    <a:srgbClr val="000000">
                      <a:alpha val="43137"/>
                    </a:srgbClr>
                  </a:outerShdw>
                </a:effectLst>
              </a:rPr>
              <a:t>8.2.4</a:t>
            </a:r>
            <a:r>
              <a:rPr lang="zh-CN" altLang="en-US" b="1" dirty="0">
                <a:solidFill>
                  <a:schemeClr val="accent1">
                    <a:lumMod val="25000"/>
                  </a:schemeClr>
                </a:solidFill>
                <a:effectLst>
                  <a:outerShdw blurRad="38100" dist="38100" dir="2700000" algn="tl">
                    <a:srgbClr val="000000">
                      <a:alpha val="43137"/>
                    </a:srgbClr>
                  </a:outerShdw>
                </a:effectLst>
              </a:rPr>
              <a:t> </a:t>
            </a:r>
            <a:r>
              <a:rPr lang="en-US" altLang="zh-CN" b="1" dirty="0">
                <a:solidFill>
                  <a:schemeClr val="accent1">
                    <a:lumMod val="25000"/>
                  </a:schemeClr>
                </a:solidFill>
                <a:effectLst>
                  <a:outerShdw blurRad="38100" dist="38100" dir="2700000" algn="tl">
                    <a:srgbClr val="000000">
                      <a:alpha val="43137"/>
                    </a:srgbClr>
                  </a:outerShdw>
                </a:effectLst>
              </a:rPr>
              <a:t>ID3</a:t>
            </a:r>
            <a:r>
              <a:rPr lang="zh-CN" altLang="en-US" b="1" dirty="0">
                <a:solidFill>
                  <a:schemeClr val="accent1">
                    <a:lumMod val="25000"/>
                  </a:schemeClr>
                </a:solidFill>
                <a:effectLst>
                  <a:outerShdw blurRad="38100" dist="38100" dir="2700000" algn="tl">
                    <a:srgbClr val="000000">
                      <a:alpha val="43137"/>
                    </a:srgbClr>
                  </a:outerShdw>
                </a:effectLst>
              </a:rPr>
              <a:t>算法</a:t>
            </a:r>
            <a:endParaRPr lang="zh-CN" altLang="en-US" dirty="0"/>
          </a:p>
        </p:txBody>
      </p:sp>
      <p:sp>
        <p:nvSpPr>
          <p:cNvPr id="8" name="Rectangle 3">
            <a:extLst>
              <a:ext uri="{FF2B5EF4-FFF2-40B4-BE49-F238E27FC236}">
                <a16:creationId xmlns:a16="http://schemas.microsoft.com/office/drawing/2014/main" id="{801C1CC0-D98C-4965-9247-DE49F00632A6}"/>
              </a:ext>
            </a:extLst>
          </p:cNvPr>
          <p:cNvSpPr txBox="1">
            <a:spLocks noChangeArrowheads="1"/>
          </p:cNvSpPr>
          <p:nvPr/>
        </p:nvSpPr>
        <p:spPr bwMode="auto">
          <a:xfrm>
            <a:off x="539552" y="1258540"/>
            <a:ext cx="7772400" cy="4906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SzPct val="70000"/>
              <a:buFont typeface="Wingdings" pitchFamily="2" charset="2"/>
              <a:buChar char="v"/>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342900" marR="0" lvl="0" indent="-342900" algn="l" defTabSz="914400" rtl="0" eaLnBrk="1" fontAlgn="base" latinLnBrk="0" hangingPunct="1">
              <a:lnSpc>
                <a:spcPct val="80000"/>
              </a:lnSpc>
              <a:spcBef>
                <a:spcPts val="1200"/>
              </a:spcBef>
              <a:spcAft>
                <a:spcPct val="0"/>
              </a:spcAft>
              <a:buClrTx/>
              <a:buSzPct val="70000"/>
              <a:buFont typeface="Wingdings" pitchFamily="2" charset="2"/>
              <a:buChar char="v"/>
              <a:tabLst/>
              <a:defRPr/>
            </a:pPr>
            <a:r>
              <a:rPr kumimoji="1" lang="zh-CN" altLang="en-US" sz="2400" b="1" i="0" u="none" strike="noStrike" kern="0" cap="none" spc="0" normalizeH="0" baseline="0" noProof="0" dirty="0">
                <a:ln>
                  <a:noFill/>
                </a:ln>
                <a:solidFill>
                  <a:srgbClr val="000000"/>
                </a:solidFill>
                <a:effectLst/>
                <a:uLnTx/>
                <a:uFillTx/>
                <a:latin typeface="+mn-ea"/>
                <a:cs typeface="+mn-cs"/>
              </a:rPr>
              <a:t>用熵度量样例的均一性</a:t>
            </a:r>
          </a:p>
          <a:p>
            <a:pPr marL="742950" marR="0" lvl="1" indent="-285750" algn="l" defTabSz="914400" rtl="0" eaLnBrk="1" fontAlgn="base" latinLnBrk="0" hangingPunct="1">
              <a:lnSpc>
                <a:spcPct val="90000"/>
              </a:lnSpc>
              <a:spcBef>
                <a:spcPts val="1200"/>
              </a:spcBef>
              <a:spcAft>
                <a:spcPct val="0"/>
              </a:spcAft>
              <a:buClrTx/>
              <a:buSzTx/>
              <a:buFontTx/>
              <a:buChar char="–"/>
              <a:tabLst/>
              <a:defRPr/>
            </a:pPr>
            <a:r>
              <a:rPr kumimoji="1" lang="zh-CN" altLang="en-US" sz="2400" b="1" i="0" u="none" strike="noStrike" kern="0" cap="none" spc="0" normalizeH="0" baseline="0" noProof="0" dirty="0">
                <a:ln>
                  <a:noFill/>
                </a:ln>
                <a:solidFill>
                  <a:srgbClr val="0000FF"/>
                </a:solidFill>
                <a:effectLst/>
                <a:uLnTx/>
                <a:uFillTx/>
                <a:latin typeface="+mn-ea"/>
              </a:rPr>
              <a:t>熵刻画了任意样例集合 </a:t>
            </a:r>
            <a:r>
              <a:rPr kumimoji="1" lang="en-US" altLang="zh-CN" sz="2400" b="1" i="1" u="none" strike="noStrike" kern="0" cap="none" spc="0" normalizeH="0" baseline="0" noProof="0" dirty="0">
                <a:ln>
                  <a:noFill/>
                </a:ln>
                <a:solidFill>
                  <a:srgbClr val="0000FF"/>
                </a:solidFill>
                <a:effectLst/>
                <a:uLnTx/>
                <a:uFillTx/>
                <a:latin typeface="+mn-ea"/>
              </a:rPr>
              <a:t>S </a:t>
            </a:r>
            <a:r>
              <a:rPr kumimoji="1" lang="zh-CN" altLang="en-US" sz="2400" b="1" i="0" u="none" strike="noStrike" kern="0" cap="none" spc="0" normalizeH="0" baseline="0" noProof="0" dirty="0">
                <a:ln>
                  <a:noFill/>
                </a:ln>
                <a:solidFill>
                  <a:srgbClr val="0000FF"/>
                </a:solidFill>
                <a:effectLst/>
                <a:uLnTx/>
                <a:uFillTx/>
                <a:latin typeface="+mn-ea"/>
              </a:rPr>
              <a:t>的纯度</a:t>
            </a:r>
          </a:p>
          <a:p>
            <a:pPr marL="742950" marR="0" lvl="1" indent="-285750" algn="l" defTabSz="914400" rtl="0" eaLnBrk="1" fontAlgn="base" latinLnBrk="0" hangingPunct="1">
              <a:lnSpc>
                <a:spcPct val="90000"/>
              </a:lnSpc>
              <a:spcBef>
                <a:spcPts val="1200"/>
              </a:spcBef>
              <a:spcAft>
                <a:spcPct val="0"/>
              </a:spcAft>
              <a:buClrTx/>
              <a:buSzTx/>
              <a:buFontTx/>
              <a:buChar char="–"/>
              <a:tabLst/>
              <a:defRPr/>
            </a:pPr>
            <a:r>
              <a:rPr kumimoji="1" lang="zh-CN" altLang="en-US" sz="2400" b="1" i="0" u="none" strike="noStrike" kern="0" cap="none" spc="0" normalizeH="0" baseline="0" noProof="0" dirty="0">
                <a:ln>
                  <a:noFill/>
                </a:ln>
                <a:solidFill>
                  <a:srgbClr val="000000"/>
                </a:solidFill>
                <a:effectLst/>
                <a:uLnTx/>
                <a:uFillTx/>
                <a:latin typeface="+mn-ea"/>
              </a:rPr>
              <a:t>给定包含关于某个目标概念的正反样例的样例集</a:t>
            </a:r>
            <a:r>
              <a:rPr kumimoji="1" lang="en-US" altLang="zh-CN" sz="2400" b="1" i="1" u="none" strike="noStrike" kern="0" cap="none" spc="0" normalizeH="0" baseline="0" noProof="0" dirty="0">
                <a:ln>
                  <a:noFill/>
                </a:ln>
                <a:solidFill>
                  <a:srgbClr val="000000"/>
                </a:solidFill>
                <a:effectLst/>
                <a:uLnTx/>
                <a:uFillTx/>
                <a:latin typeface="+mn-ea"/>
              </a:rPr>
              <a:t>S</a:t>
            </a:r>
            <a:r>
              <a:rPr kumimoji="1" lang="zh-CN" altLang="en-US" sz="2400" b="1" i="0" u="none" strike="noStrike" kern="0" cap="none" spc="0" normalizeH="0" baseline="0" noProof="0" dirty="0">
                <a:ln>
                  <a:noFill/>
                </a:ln>
                <a:solidFill>
                  <a:srgbClr val="000000"/>
                </a:solidFill>
                <a:effectLst/>
                <a:uLnTx/>
                <a:uFillTx/>
                <a:latin typeface="+mn-ea"/>
              </a:rPr>
              <a:t>，那么 </a:t>
            </a:r>
            <a:r>
              <a:rPr kumimoji="1" lang="en-US" altLang="zh-CN" sz="2400" b="1" i="1" u="none" strike="noStrike" kern="0" cap="none" spc="0" normalizeH="0" baseline="0" noProof="0" dirty="0">
                <a:ln>
                  <a:noFill/>
                </a:ln>
                <a:solidFill>
                  <a:srgbClr val="000000"/>
                </a:solidFill>
                <a:effectLst/>
                <a:uLnTx/>
                <a:uFillTx/>
                <a:latin typeface="+mn-ea"/>
              </a:rPr>
              <a:t>S </a:t>
            </a:r>
            <a:r>
              <a:rPr kumimoji="1" lang="zh-CN" altLang="en-US" sz="2400" b="1" i="0" u="none" strike="noStrike" kern="0" cap="none" spc="0" normalizeH="0" baseline="0" noProof="0" dirty="0">
                <a:ln>
                  <a:noFill/>
                </a:ln>
                <a:solidFill>
                  <a:srgbClr val="000000"/>
                </a:solidFill>
                <a:effectLst/>
                <a:uLnTx/>
                <a:uFillTx/>
                <a:latin typeface="+mn-ea"/>
              </a:rPr>
              <a:t>相对这个布尔型分类（函数）的熵为</a:t>
            </a:r>
          </a:p>
          <a:p>
            <a:pPr marL="742950" marR="0" lvl="1" indent="-285750" algn="l" defTabSz="914400" rtl="0" eaLnBrk="1" fontAlgn="base" latinLnBrk="0" hangingPunct="1">
              <a:lnSpc>
                <a:spcPct val="90000"/>
              </a:lnSpc>
              <a:spcBef>
                <a:spcPts val="1200"/>
              </a:spcBef>
              <a:spcAft>
                <a:spcPct val="0"/>
              </a:spcAft>
              <a:buClrTx/>
              <a:buSzTx/>
              <a:buFont typeface="Wingdings" pitchFamily="2" charset="2"/>
              <a:buNone/>
              <a:tabLst/>
              <a:defRPr/>
            </a:pPr>
            <a:r>
              <a:rPr kumimoji="1" lang="zh-CN" altLang="en-US" sz="2400" b="1" i="0" u="none" strike="noStrike" kern="0" cap="none" spc="0" normalizeH="0" baseline="0" noProof="0" dirty="0">
                <a:ln>
                  <a:noFill/>
                </a:ln>
                <a:solidFill>
                  <a:srgbClr val="000000"/>
                </a:solidFill>
                <a:effectLst/>
                <a:uLnTx/>
                <a:uFillTx/>
                <a:latin typeface="+mn-ea"/>
              </a:rPr>
              <a:t>	</a:t>
            </a:r>
          </a:p>
          <a:p>
            <a:pPr marL="742950" marR="0" lvl="1" indent="-285750" algn="l" defTabSz="914400" rtl="0" eaLnBrk="1" fontAlgn="base" latinLnBrk="0" hangingPunct="1">
              <a:lnSpc>
                <a:spcPct val="90000"/>
              </a:lnSpc>
              <a:spcBef>
                <a:spcPts val="1200"/>
              </a:spcBef>
              <a:spcAft>
                <a:spcPct val="0"/>
              </a:spcAft>
              <a:buClrTx/>
              <a:buSzTx/>
              <a:buFontTx/>
              <a:buChar char="–"/>
              <a:tabLst/>
              <a:defRPr/>
            </a:pPr>
            <a:r>
              <a:rPr kumimoji="1" lang="zh-CN" altLang="en-US" sz="2400" b="1" i="0" u="none" strike="noStrike" kern="0" cap="none" spc="0" normalizeH="0" baseline="0" noProof="0" dirty="0">
                <a:ln>
                  <a:noFill/>
                </a:ln>
                <a:solidFill>
                  <a:srgbClr val="000000"/>
                </a:solidFill>
                <a:effectLst/>
                <a:uLnTx/>
                <a:uFillTx/>
                <a:latin typeface="+mn-ea"/>
              </a:rPr>
              <a:t>信息论中对熵的一种解释：</a:t>
            </a:r>
            <a:r>
              <a:rPr kumimoji="1" lang="zh-CN" altLang="en-US" sz="2400" b="1" i="0" u="none" strike="noStrike" kern="0" cap="none" spc="0" normalizeH="0" baseline="0" noProof="0" dirty="0">
                <a:ln>
                  <a:noFill/>
                </a:ln>
                <a:solidFill>
                  <a:srgbClr val="0000FF"/>
                </a:solidFill>
                <a:effectLst/>
                <a:uLnTx/>
                <a:uFillTx/>
                <a:latin typeface="+mn-ea"/>
              </a:rPr>
              <a:t>熵</a:t>
            </a:r>
            <a:r>
              <a:rPr kumimoji="1" lang="zh-CN" altLang="en-US" sz="2400" b="1" i="0" u="none" strike="noStrike" kern="0" cap="none" spc="0" normalizeH="0" baseline="0" noProof="0" dirty="0">
                <a:ln>
                  <a:noFill/>
                </a:ln>
                <a:solidFill>
                  <a:srgbClr val="000000"/>
                </a:solidFill>
                <a:effectLst/>
                <a:uLnTx/>
                <a:uFillTx/>
                <a:latin typeface="+mn-ea"/>
              </a:rPr>
              <a:t>确定了</a:t>
            </a:r>
            <a:r>
              <a:rPr kumimoji="1" lang="zh-CN" altLang="en-US" sz="2400" b="1" i="0" u="sng" strike="noStrike" kern="0" cap="none" spc="0" normalizeH="0" baseline="0" noProof="0" dirty="0">
                <a:ln>
                  <a:noFill/>
                </a:ln>
                <a:solidFill>
                  <a:srgbClr val="0000FF"/>
                </a:solidFill>
                <a:effectLst/>
                <a:uLnTx/>
                <a:uFillTx/>
                <a:latin typeface="+mn-ea"/>
              </a:rPr>
              <a:t>要编码集合</a:t>
            </a:r>
            <a:r>
              <a:rPr kumimoji="1" lang="en-US" altLang="zh-CN" sz="2400" b="1" i="1" u="sng" strike="noStrike" kern="0" cap="none" spc="0" normalizeH="0" baseline="0" noProof="0" dirty="0">
                <a:ln>
                  <a:noFill/>
                </a:ln>
                <a:solidFill>
                  <a:srgbClr val="0000FF"/>
                </a:solidFill>
                <a:effectLst/>
                <a:uLnTx/>
                <a:uFillTx/>
                <a:latin typeface="+mn-ea"/>
              </a:rPr>
              <a:t>S</a:t>
            </a:r>
            <a:r>
              <a:rPr kumimoji="1" lang="zh-CN" altLang="en-US" sz="2400" b="1" i="0" u="sng" strike="noStrike" kern="0" cap="none" spc="0" normalizeH="0" baseline="0" noProof="0" dirty="0">
                <a:ln>
                  <a:noFill/>
                </a:ln>
                <a:solidFill>
                  <a:srgbClr val="0000FF"/>
                </a:solidFill>
                <a:effectLst/>
                <a:uLnTx/>
                <a:uFillTx/>
                <a:latin typeface="+mn-ea"/>
              </a:rPr>
              <a:t>中任意成员的分类所需要的最少二进制位数；熵值越大，需要的位数越多</a:t>
            </a:r>
            <a:r>
              <a:rPr kumimoji="1" lang="zh-CN" altLang="en-US" sz="2400" b="1" i="0" u="sng" strike="noStrike" kern="0" cap="none" spc="0" normalizeH="0" baseline="0" noProof="0" dirty="0">
                <a:ln>
                  <a:noFill/>
                </a:ln>
                <a:solidFill>
                  <a:srgbClr val="000000"/>
                </a:solidFill>
                <a:effectLst/>
                <a:uLnTx/>
                <a:uFillTx/>
                <a:latin typeface="+mn-ea"/>
              </a:rPr>
              <a:t>。</a:t>
            </a:r>
          </a:p>
          <a:p>
            <a:pPr marL="742950" marR="0" lvl="1" indent="-285750" algn="l" defTabSz="914400" rtl="0" eaLnBrk="1" fontAlgn="base" latinLnBrk="0" hangingPunct="1">
              <a:lnSpc>
                <a:spcPct val="90000"/>
              </a:lnSpc>
              <a:spcBef>
                <a:spcPts val="1200"/>
              </a:spcBef>
              <a:spcAft>
                <a:spcPct val="0"/>
              </a:spcAft>
              <a:buClrTx/>
              <a:buSzTx/>
              <a:buFontTx/>
              <a:buChar char="–"/>
              <a:tabLst/>
              <a:defRPr/>
            </a:pPr>
            <a:r>
              <a:rPr kumimoji="1" lang="zh-CN" altLang="en-US" sz="2400" b="1" i="0" u="none" strike="noStrike" kern="0" cap="none" spc="0" normalizeH="0" baseline="0" noProof="0" dirty="0">
                <a:ln>
                  <a:noFill/>
                </a:ln>
                <a:solidFill>
                  <a:srgbClr val="000000"/>
                </a:solidFill>
                <a:effectLst/>
                <a:uLnTx/>
                <a:uFillTx/>
                <a:latin typeface="+mn-ea"/>
              </a:rPr>
              <a:t>更一般地，如果目标属性具有</a:t>
            </a:r>
            <a:r>
              <a:rPr kumimoji="1" lang="en-US" altLang="zh-CN" sz="2400" b="1" i="0" u="none" strike="noStrike" kern="0" cap="none" spc="0" normalizeH="0" baseline="0" noProof="0" dirty="0">
                <a:ln>
                  <a:noFill/>
                </a:ln>
                <a:solidFill>
                  <a:srgbClr val="000000"/>
                </a:solidFill>
                <a:effectLst/>
                <a:uLnTx/>
                <a:uFillTx/>
                <a:latin typeface="+mn-ea"/>
              </a:rPr>
              <a:t>c</a:t>
            </a:r>
            <a:r>
              <a:rPr kumimoji="1" lang="zh-CN" altLang="en-US" sz="2400" b="1" i="0" u="none" strike="noStrike" kern="0" cap="none" spc="0" normalizeH="0" baseline="0" noProof="0" dirty="0">
                <a:ln>
                  <a:noFill/>
                </a:ln>
                <a:solidFill>
                  <a:srgbClr val="000000"/>
                </a:solidFill>
                <a:effectLst/>
                <a:uLnTx/>
                <a:uFillTx/>
                <a:latin typeface="+mn-ea"/>
              </a:rPr>
              <a:t>个不同的值，那么 </a:t>
            </a:r>
            <a:r>
              <a:rPr kumimoji="1" lang="en-US" altLang="zh-CN" sz="2400" b="1" i="1" u="none" strike="noStrike" kern="0" cap="none" spc="0" normalizeH="0" baseline="0" noProof="0" dirty="0">
                <a:ln>
                  <a:noFill/>
                </a:ln>
                <a:solidFill>
                  <a:srgbClr val="000000"/>
                </a:solidFill>
                <a:effectLst/>
                <a:uLnTx/>
                <a:uFillTx/>
                <a:latin typeface="+mn-ea"/>
              </a:rPr>
              <a:t>S </a:t>
            </a:r>
            <a:r>
              <a:rPr kumimoji="1" lang="zh-CN" altLang="en-US" sz="2400" b="1" i="0" u="none" strike="noStrike" kern="0" cap="none" spc="0" normalizeH="0" baseline="0" noProof="0" dirty="0">
                <a:ln>
                  <a:noFill/>
                </a:ln>
                <a:solidFill>
                  <a:srgbClr val="000000"/>
                </a:solidFill>
                <a:effectLst/>
                <a:uLnTx/>
                <a:uFillTx/>
                <a:latin typeface="+mn-ea"/>
              </a:rPr>
              <a:t>相对于</a:t>
            </a:r>
            <a:r>
              <a:rPr kumimoji="1" lang="en-US" altLang="zh-CN" sz="2400" b="1" i="0" u="none" strike="noStrike" kern="0" cap="none" spc="0" normalizeH="0" baseline="0" noProof="0" dirty="0">
                <a:ln>
                  <a:noFill/>
                </a:ln>
                <a:solidFill>
                  <a:srgbClr val="000000"/>
                </a:solidFill>
                <a:effectLst/>
                <a:uLnTx/>
                <a:uFillTx/>
                <a:latin typeface="+mn-ea"/>
              </a:rPr>
              <a:t>c</a:t>
            </a:r>
            <a:r>
              <a:rPr kumimoji="1" lang="zh-CN" altLang="en-US" sz="2400" b="1" i="0" u="none" strike="noStrike" kern="0" cap="none" spc="0" normalizeH="0" baseline="0" noProof="0" dirty="0">
                <a:ln>
                  <a:noFill/>
                </a:ln>
                <a:solidFill>
                  <a:srgbClr val="000000"/>
                </a:solidFill>
                <a:effectLst/>
                <a:uLnTx/>
                <a:uFillTx/>
                <a:latin typeface="+mn-ea"/>
              </a:rPr>
              <a:t>个状态的分类的熵定义为</a:t>
            </a:r>
          </a:p>
          <a:p>
            <a:pPr marL="742950" marR="0" lvl="1" indent="-285750" algn="l" defTabSz="914400" rtl="0" eaLnBrk="1" fontAlgn="base" latinLnBrk="0" hangingPunct="1">
              <a:lnSpc>
                <a:spcPct val="80000"/>
              </a:lnSpc>
              <a:spcBef>
                <a:spcPct val="20000"/>
              </a:spcBef>
              <a:spcAft>
                <a:spcPct val="0"/>
              </a:spcAft>
              <a:buClrTx/>
              <a:buSzTx/>
              <a:buFont typeface="Wingdings" pitchFamily="2" charset="2"/>
              <a:buNone/>
              <a:tabLst/>
              <a:defRPr/>
            </a:pPr>
            <a:r>
              <a:rPr kumimoji="1" lang="zh-CN" altLang="en-US" sz="1900" b="0" i="0" u="none" strike="noStrike" kern="0" cap="none" spc="0" normalizeH="0" baseline="0" noProof="0" dirty="0">
                <a:ln>
                  <a:noFill/>
                </a:ln>
                <a:solidFill>
                  <a:srgbClr val="000000"/>
                </a:solidFill>
                <a:effectLst/>
                <a:uLnTx/>
                <a:uFillTx/>
                <a:latin typeface="Times New Roman"/>
                <a:ea typeface="宋体" charset="-122"/>
              </a:rPr>
              <a:t>	</a:t>
            </a:r>
          </a:p>
        </p:txBody>
      </p:sp>
      <p:graphicFrame>
        <p:nvGraphicFramePr>
          <p:cNvPr id="9" name="Object 4">
            <a:extLst>
              <a:ext uri="{FF2B5EF4-FFF2-40B4-BE49-F238E27FC236}">
                <a16:creationId xmlns:a16="http://schemas.microsoft.com/office/drawing/2014/main" id="{28727D4F-51DE-4F3F-97B9-0B807014C700}"/>
              </a:ext>
            </a:extLst>
          </p:cNvPr>
          <p:cNvGraphicFramePr>
            <a:graphicFrameLocks noChangeAspect="1"/>
          </p:cNvGraphicFramePr>
          <p:nvPr>
            <p:extLst>
              <p:ext uri="{D42A27DB-BD31-4B8C-83A1-F6EECF244321}">
                <p14:modId xmlns:p14="http://schemas.microsoft.com/office/powerpoint/2010/main" val="1995639318"/>
              </p:ext>
            </p:extLst>
          </p:nvPr>
        </p:nvGraphicFramePr>
        <p:xfrm>
          <a:off x="3059832" y="5517232"/>
          <a:ext cx="3668889" cy="677862"/>
        </p:xfrm>
        <a:graphic>
          <a:graphicData uri="http://schemas.openxmlformats.org/presentationml/2006/ole">
            <mc:AlternateContent xmlns:mc="http://schemas.openxmlformats.org/markup-compatibility/2006">
              <mc:Choice xmlns:v="urn:schemas-microsoft-com:vml" Requires="v">
                <p:oleObj name="Formula" r:id="rId2" imgW="1850390" imgH="341630" progId="Equation.Ribbit">
                  <p:embed/>
                </p:oleObj>
              </mc:Choice>
              <mc:Fallback>
                <p:oleObj name="Formula" r:id="rId2" imgW="1850390" imgH="341630" progId="Equation.Ribbit">
                  <p:embed/>
                  <p:pic>
                    <p:nvPicPr>
                      <p:cNvPr id="26631"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832" y="5517232"/>
                        <a:ext cx="3668889" cy="677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5">
            <a:extLst>
              <a:ext uri="{FF2B5EF4-FFF2-40B4-BE49-F238E27FC236}">
                <a16:creationId xmlns:a16="http://schemas.microsoft.com/office/drawing/2014/main" id="{3ACF960F-6212-4C08-B718-430295116980}"/>
              </a:ext>
            </a:extLst>
          </p:cNvPr>
          <p:cNvGraphicFramePr>
            <a:graphicFrameLocks noChangeAspect="1"/>
          </p:cNvGraphicFramePr>
          <p:nvPr>
            <p:extLst>
              <p:ext uri="{D42A27DB-BD31-4B8C-83A1-F6EECF244321}">
                <p14:modId xmlns:p14="http://schemas.microsoft.com/office/powerpoint/2010/main" val="1805903707"/>
              </p:ext>
            </p:extLst>
          </p:nvPr>
        </p:nvGraphicFramePr>
        <p:xfrm>
          <a:off x="2627784" y="3068960"/>
          <a:ext cx="4817533" cy="349250"/>
        </p:xfrm>
        <a:graphic>
          <a:graphicData uri="http://schemas.openxmlformats.org/presentationml/2006/ole">
            <mc:AlternateContent xmlns:mc="http://schemas.openxmlformats.org/markup-compatibility/2006">
              <mc:Choice xmlns:v="urn:schemas-microsoft-com:vml" Requires="v">
                <p:oleObj name="Formula" r:id="rId4" imgW="2430780" imgH="176530" progId="Equation.Ribbit">
                  <p:embed/>
                </p:oleObj>
              </mc:Choice>
              <mc:Fallback>
                <p:oleObj name="Formula" r:id="rId4" imgW="2430780" imgH="176530" progId="Equation.Ribbit">
                  <p:embed/>
                  <p:pic>
                    <p:nvPicPr>
                      <p:cNvPr id="26632"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7784" y="3068960"/>
                        <a:ext cx="4817533" cy="349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45386926"/>
      </p:ext>
    </p:extLst>
  </p:cSld>
  <p:clrMapOvr>
    <a:masterClrMapping/>
  </p:clrMapOvr>
  <p:transition>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AAAFA426-B790-CC46-90AF-EFFE32F285E8}"/>
              </a:ext>
            </a:extLst>
          </p:cNvPr>
          <p:cNvSpPr>
            <a:spLocks noGrp="1" noChangeArrowheads="1"/>
          </p:cNvSpPr>
          <p:nvPr>
            <p:ph type="title"/>
          </p:nvPr>
        </p:nvSpPr>
        <p:spPr/>
        <p:txBody>
          <a:bodyPr/>
          <a:lstStyle/>
          <a:p>
            <a:pPr eaLnBrk="1" hangingPunct="1">
              <a:defRPr/>
            </a:pPr>
            <a:r>
              <a:rPr lang="en-US" altLang="zh-CN" b="1" dirty="0">
                <a:solidFill>
                  <a:schemeClr val="accent1">
                    <a:lumMod val="25000"/>
                  </a:schemeClr>
                </a:solidFill>
                <a:effectLst>
                  <a:outerShdw blurRad="38100" dist="38100" dir="2700000" algn="tl">
                    <a:srgbClr val="000000">
                      <a:alpha val="43137"/>
                    </a:srgbClr>
                  </a:outerShdw>
                </a:effectLst>
              </a:rPr>
              <a:t>8.2.4</a:t>
            </a:r>
            <a:r>
              <a:rPr lang="zh-CN" altLang="en-US" b="1" dirty="0">
                <a:solidFill>
                  <a:schemeClr val="accent1">
                    <a:lumMod val="25000"/>
                  </a:schemeClr>
                </a:solidFill>
                <a:effectLst>
                  <a:outerShdw blurRad="38100" dist="38100" dir="2700000" algn="tl">
                    <a:srgbClr val="000000">
                      <a:alpha val="43137"/>
                    </a:srgbClr>
                  </a:outerShdw>
                </a:effectLst>
              </a:rPr>
              <a:t> </a:t>
            </a:r>
            <a:r>
              <a:rPr lang="en-US" altLang="zh-CN" b="1" dirty="0">
                <a:solidFill>
                  <a:schemeClr val="accent1">
                    <a:lumMod val="25000"/>
                  </a:schemeClr>
                </a:solidFill>
                <a:effectLst>
                  <a:outerShdw blurRad="38100" dist="38100" dir="2700000" algn="tl">
                    <a:srgbClr val="000000">
                      <a:alpha val="43137"/>
                    </a:srgbClr>
                  </a:outerShdw>
                </a:effectLst>
              </a:rPr>
              <a:t>ID3</a:t>
            </a:r>
            <a:r>
              <a:rPr lang="zh-CN" altLang="en-US" b="1" dirty="0">
                <a:solidFill>
                  <a:schemeClr val="accent1">
                    <a:lumMod val="25000"/>
                  </a:schemeClr>
                </a:solidFill>
                <a:effectLst>
                  <a:outerShdw blurRad="38100" dist="38100" dir="2700000" algn="tl">
                    <a:srgbClr val="000000">
                      <a:alpha val="43137"/>
                    </a:srgbClr>
                  </a:outerShdw>
                </a:effectLst>
              </a:rPr>
              <a:t>算法</a:t>
            </a:r>
            <a:endParaRPr lang="zh-CN" altLang="en-US" dirty="0"/>
          </a:p>
        </p:txBody>
      </p:sp>
      <p:sp>
        <p:nvSpPr>
          <p:cNvPr id="3" name="Rectangle 3">
            <a:extLst>
              <a:ext uri="{FF2B5EF4-FFF2-40B4-BE49-F238E27FC236}">
                <a16:creationId xmlns:a16="http://schemas.microsoft.com/office/drawing/2014/main" id="{50CC43D7-74CA-4775-BC39-BBE6480A69F5}"/>
              </a:ext>
            </a:extLst>
          </p:cNvPr>
          <p:cNvSpPr txBox="1">
            <a:spLocks noChangeArrowheads="1"/>
          </p:cNvSpPr>
          <p:nvPr/>
        </p:nvSpPr>
        <p:spPr bwMode="auto">
          <a:xfrm>
            <a:off x="331103" y="1772816"/>
            <a:ext cx="8273345"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SzPct val="70000"/>
              <a:buFont typeface="Wingdings" pitchFamily="2" charset="2"/>
              <a:buChar char="v"/>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342900" marR="0" lvl="0" indent="-342900" algn="l" defTabSz="914400" rtl="0" eaLnBrk="1" fontAlgn="base" latinLnBrk="0" hangingPunct="1">
              <a:lnSpc>
                <a:spcPct val="100000"/>
              </a:lnSpc>
              <a:spcBef>
                <a:spcPct val="20000"/>
              </a:spcBef>
              <a:spcAft>
                <a:spcPct val="0"/>
              </a:spcAft>
              <a:buClrTx/>
              <a:buSzPct val="70000"/>
              <a:buFont typeface="Wingdings" pitchFamily="2" charset="2"/>
              <a:buChar char="v"/>
              <a:tabLst/>
              <a:defRPr/>
            </a:pPr>
            <a:r>
              <a:rPr kumimoji="1" lang="zh-CN" altLang="en-US" sz="2400" b="0" i="0" u="none" strike="noStrike" kern="0" cap="none" spc="0" normalizeH="0" baseline="0" noProof="0" dirty="0">
                <a:ln>
                  <a:noFill/>
                </a:ln>
                <a:solidFill>
                  <a:srgbClr val="000000"/>
                </a:solidFill>
                <a:effectLst/>
                <a:uLnTx/>
                <a:uFillTx/>
                <a:latin typeface="Times New Roman"/>
                <a:ea typeface="宋体"/>
                <a:cs typeface="+mn-cs"/>
              </a:rPr>
              <a:t>用</a:t>
            </a:r>
            <a:r>
              <a:rPr kumimoji="1" lang="zh-CN" altLang="en-US" sz="2400" b="0" i="0" u="none" strike="noStrike" kern="0" cap="none" spc="0" normalizeH="0" baseline="0" noProof="0" dirty="0">
                <a:ln>
                  <a:noFill/>
                </a:ln>
                <a:solidFill>
                  <a:srgbClr val="0000FF"/>
                </a:solidFill>
                <a:effectLst/>
                <a:uLnTx/>
                <a:uFillTx/>
                <a:latin typeface="Times New Roman"/>
                <a:ea typeface="宋体"/>
                <a:cs typeface="+mn-cs"/>
              </a:rPr>
              <a:t>信息增益</a:t>
            </a:r>
            <a:r>
              <a:rPr kumimoji="1" lang="zh-CN" altLang="en-US" sz="2400" b="0" i="0" u="none" strike="noStrike" kern="0" cap="none" spc="0" normalizeH="0" baseline="0" noProof="0" dirty="0">
                <a:ln>
                  <a:noFill/>
                </a:ln>
                <a:solidFill>
                  <a:srgbClr val="000000"/>
                </a:solidFill>
                <a:effectLst/>
                <a:uLnTx/>
                <a:uFillTx/>
                <a:latin typeface="Times New Roman"/>
                <a:ea typeface="宋体"/>
                <a:cs typeface="+mn-cs"/>
              </a:rPr>
              <a:t>度量</a:t>
            </a:r>
            <a:r>
              <a:rPr kumimoji="1" lang="zh-CN" altLang="en-US" sz="2400" b="1" i="0" u="sng" strike="noStrike" kern="0" cap="none" spc="0" normalizeH="0" baseline="0" noProof="0" dirty="0">
                <a:ln>
                  <a:noFill/>
                </a:ln>
                <a:solidFill>
                  <a:srgbClr val="000000"/>
                </a:solidFill>
                <a:effectLst/>
                <a:uLnTx/>
                <a:uFillTx/>
                <a:latin typeface="Times New Roman"/>
                <a:ea typeface="宋体"/>
                <a:cs typeface="+mn-cs"/>
              </a:rPr>
              <a:t>熵的降低程度</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1" lang="zh-CN" altLang="en-US" sz="2400" b="0" i="0" u="none" strike="noStrike" kern="0" cap="none" spc="0" normalizeH="0" baseline="0" noProof="0" dirty="0">
                <a:ln>
                  <a:noFill/>
                </a:ln>
                <a:solidFill>
                  <a:srgbClr val="000000"/>
                </a:solidFill>
                <a:effectLst/>
                <a:uLnTx/>
                <a:uFillTx/>
                <a:latin typeface="Times New Roman"/>
                <a:ea typeface="宋体" charset="-122"/>
              </a:rPr>
              <a:t>属性</a:t>
            </a:r>
            <a:r>
              <a:rPr kumimoji="1" lang="en-US" altLang="zh-CN" sz="2400" b="1" i="1" u="none" strike="noStrike" kern="0" cap="none" spc="0" normalizeH="0" baseline="0" noProof="0" dirty="0">
                <a:ln>
                  <a:noFill/>
                </a:ln>
                <a:solidFill>
                  <a:srgbClr val="000000"/>
                </a:solidFill>
                <a:effectLst/>
                <a:uLnTx/>
                <a:uFillTx/>
                <a:latin typeface="Times New Roman"/>
                <a:ea typeface="宋体" charset="-122"/>
              </a:rPr>
              <a:t>A </a:t>
            </a:r>
            <a:r>
              <a:rPr kumimoji="1" lang="zh-CN" altLang="en-US" sz="2400" b="0" i="0" u="none" strike="noStrike" kern="0" cap="none" spc="0" normalizeH="0" baseline="0" noProof="0" dirty="0">
                <a:ln>
                  <a:noFill/>
                </a:ln>
                <a:solidFill>
                  <a:srgbClr val="000000"/>
                </a:solidFill>
                <a:effectLst/>
                <a:uLnTx/>
                <a:uFillTx/>
                <a:latin typeface="Times New Roman"/>
                <a:ea typeface="宋体" charset="-122"/>
              </a:rPr>
              <a:t>的</a:t>
            </a:r>
            <a:r>
              <a:rPr kumimoji="1" lang="zh-CN" altLang="en-US" sz="2400" b="0" i="0" u="none" strike="noStrike" kern="0" cap="none" spc="0" normalizeH="0" baseline="0" noProof="0" dirty="0">
                <a:ln>
                  <a:noFill/>
                </a:ln>
                <a:solidFill>
                  <a:srgbClr val="0000FF"/>
                </a:solidFill>
                <a:effectLst/>
                <a:uLnTx/>
                <a:uFillTx/>
                <a:latin typeface="Times New Roman"/>
                <a:ea typeface="宋体" charset="-122"/>
              </a:rPr>
              <a:t>信息增益</a:t>
            </a:r>
            <a:r>
              <a:rPr kumimoji="1" lang="zh-CN" altLang="en-US" sz="2400" b="0" i="0" u="none" strike="noStrike" kern="0" cap="none" spc="0" normalizeH="0" baseline="0" noProof="0" dirty="0">
                <a:ln>
                  <a:noFill/>
                </a:ln>
                <a:solidFill>
                  <a:srgbClr val="000000"/>
                </a:solidFill>
                <a:effectLst/>
                <a:uLnTx/>
                <a:uFillTx/>
                <a:latin typeface="Times New Roman"/>
                <a:ea typeface="宋体" charset="-122"/>
              </a:rPr>
              <a:t>，使用属性</a:t>
            </a:r>
            <a:r>
              <a:rPr kumimoji="1" lang="en-US" altLang="zh-CN" sz="2400" b="1" i="1" u="none" strike="noStrike" kern="0" cap="none" spc="0" normalizeH="0" baseline="0" noProof="0" dirty="0">
                <a:ln>
                  <a:noFill/>
                </a:ln>
                <a:solidFill>
                  <a:srgbClr val="000000"/>
                </a:solidFill>
                <a:effectLst/>
                <a:uLnTx/>
                <a:uFillTx/>
                <a:latin typeface="Times New Roman"/>
                <a:ea typeface="宋体" charset="-122"/>
              </a:rPr>
              <a:t>A</a:t>
            </a:r>
            <a:r>
              <a:rPr kumimoji="1" lang="zh-CN" altLang="en-US" sz="2400" b="0" i="0" u="none" strike="noStrike" kern="0" cap="none" spc="0" normalizeH="0" baseline="0" noProof="0" dirty="0">
                <a:ln>
                  <a:noFill/>
                </a:ln>
                <a:solidFill>
                  <a:srgbClr val="000000"/>
                </a:solidFill>
                <a:effectLst/>
                <a:uLnTx/>
                <a:uFillTx/>
                <a:latin typeface="Times New Roman"/>
                <a:ea typeface="宋体" charset="-122"/>
              </a:rPr>
              <a:t>分割样例集合</a:t>
            </a:r>
            <a:r>
              <a:rPr kumimoji="1" lang="en-US" altLang="zh-CN" sz="2400" b="1" i="1" u="none" strike="noStrike" kern="0" cap="none" spc="0" normalizeH="0" baseline="0" noProof="0" dirty="0">
                <a:ln>
                  <a:noFill/>
                </a:ln>
                <a:solidFill>
                  <a:srgbClr val="000000"/>
                </a:solidFill>
                <a:effectLst/>
                <a:uLnTx/>
                <a:uFillTx/>
                <a:latin typeface="Times New Roman"/>
                <a:ea typeface="宋体" charset="-122"/>
              </a:rPr>
              <a:t>S  </a:t>
            </a:r>
            <a:r>
              <a:rPr kumimoji="1" lang="zh-CN" altLang="en-US" sz="2400" b="0" i="0" u="none" strike="noStrike" kern="0" cap="none" spc="0" normalizeH="0" baseline="0" noProof="0" dirty="0">
                <a:ln>
                  <a:noFill/>
                </a:ln>
                <a:solidFill>
                  <a:srgbClr val="000000"/>
                </a:solidFill>
                <a:effectLst/>
                <a:uLnTx/>
                <a:uFillTx/>
                <a:latin typeface="Times New Roman"/>
                <a:ea typeface="宋体" charset="-122"/>
              </a:rPr>
              <a:t>而导致的熵的降低程度</a:t>
            </a:r>
          </a:p>
          <a:p>
            <a:pPr marL="742950" marR="0" lvl="1" indent="-285750" algn="l" defTabSz="914400" rtl="0" eaLnBrk="1" fontAlgn="base" latinLnBrk="0" hangingPunct="1">
              <a:lnSpc>
                <a:spcPct val="100000"/>
              </a:lnSpc>
              <a:spcBef>
                <a:spcPct val="20000"/>
              </a:spcBef>
              <a:spcAft>
                <a:spcPct val="0"/>
              </a:spcAft>
              <a:buClrTx/>
              <a:buSzTx/>
              <a:buFont typeface="Wingdings" pitchFamily="2" charset="2"/>
              <a:buNone/>
              <a:tabLst/>
              <a:defRPr/>
            </a:pPr>
            <a:r>
              <a:rPr kumimoji="1" lang="zh-CN" altLang="en-US" sz="2400" b="0" i="0" u="none" strike="noStrike" kern="0" cap="none" spc="0" normalizeH="0" baseline="0" noProof="0" dirty="0">
                <a:ln>
                  <a:noFill/>
                </a:ln>
                <a:solidFill>
                  <a:srgbClr val="000000"/>
                </a:solidFill>
                <a:effectLst/>
                <a:uLnTx/>
                <a:uFillTx/>
                <a:latin typeface="Times New Roman"/>
                <a:ea typeface="宋体" charset="-122"/>
              </a:rPr>
              <a:t>	</a:t>
            </a:r>
          </a:p>
          <a:p>
            <a:pPr marL="742950" marR="0" lvl="1" indent="-285750" algn="l" defTabSz="914400" rtl="0" eaLnBrk="1" fontAlgn="base" latinLnBrk="0" hangingPunct="1">
              <a:lnSpc>
                <a:spcPct val="100000"/>
              </a:lnSpc>
              <a:spcBef>
                <a:spcPct val="20000"/>
              </a:spcBef>
              <a:spcAft>
                <a:spcPct val="0"/>
              </a:spcAft>
              <a:buClrTx/>
              <a:buSzTx/>
              <a:buFont typeface="Wingdings" pitchFamily="2" charset="2"/>
              <a:buNone/>
              <a:tabLst/>
              <a:defRPr/>
            </a:pPr>
            <a:endParaRPr kumimoji="1" lang="zh-CN" altLang="en-US" sz="2400" b="0" i="0" u="none" strike="noStrike" kern="0" cap="none" spc="0" normalizeH="0" baseline="0" noProof="0" dirty="0">
              <a:ln>
                <a:noFill/>
              </a:ln>
              <a:solidFill>
                <a:srgbClr val="000000"/>
              </a:solidFill>
              <a:effectLst/>
              <a:uLnTx/>
              <a:uFillTx/>
              <a:latin typeface="Times New Roman"/>
              <a:ea typeface="宋体" charset="-122"/>
            </a:endParaRPr>
          </a:p>
          <a:p>
            <a:pPr marL="742950" marR="0" lvl="1" indent="-285750" algn="l" defTabSz="914400" rtl="0" eaLnBrk="1" fontAlgn="base" latinLnBrk="0" hangingPunct="1">
              <a:lnSpc>
                <a:spcPct val="100000"/>
              </a:lnSpc>
              <a:spcBef>
                <a:spcPct val="20000"/>
              </a:spcBef>
              <a:spcAft>
                <a:spcPct val="0"/>
              </a:spcAft>
              <a:buClrTx/>
              <a:buSzTx/>
              <a:buFontTx/>
              <a:buChar char="–"/>
              <a:tabLst/>
              <a:defRPr/>
            </a:pPr>
            <a:endParaRPr kumimoji="1" lang="en-US" altLang="zh-CN" sz="2400" b="0" i="1" u="none" strike="noStrike" kern="0" cap="none" spc="0" normalizeH="0" baseline="0" noProof="0" dirty="0">
              <a:ln>
                <a:noFill/>
              </a:ln>
              <a:solidFill>
                <a:srgbClr val="000000"/>
              </a:solidFill>
              <a:effectLst/>
              <a:uLnTx/>
              <a:uFillTx/>
              <a:latin typeface="Times New Roman"/>
              <a:ea typeface="宋体" charset="-122"/>
            </a:endParaRP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1" lang="en-US" altLang="zh-CN" sz="2400" b="0" i="1" u="none" strike="noStrike" kern="0" cap="none" spc="0" normalizeH="0" baseline="0" noProof="0" dirty="0">
                <a:ln>
                  <a:noFill/>
                </a:ln>
                <a:solidFill>
                  <a:srgbClr val="000000"/>
                </a:solidFill>
                <a:effectLst/>
                <a:uLnTx/>
                <a:uFillTx/>
                <a:latin typeface="Times New Roman"/>
                <a:ea typeface="宋体" charset="-122"/>
              </a:rPr>
              <a:t>Gain (</a:t>
            </a:r>
            <a:r>
              <a:rPr kumimoji="1" lang="en-US" altLang="zh-CN" sz="2400" b="1" i="1" u="none" strike="noStrike" kern="0" cap="none" spc="0" normalizeH="0" baseline="0" noProof="0" dirty="0">
                <a:ln>
                  <a:noFill/>
                </a:ln>
                <a:solidFill>
                  <a:srgbClr val="000000"/>
                </a:solidFill>
                <a:effectLst/>
                <a:uLnTx/>
                <a:uFillTx/>
                <a:latin typeface="Times New Roman"/>
                <a:ea typeface="宋体" charset="-122"/>
              </a:rPr>
              <a:t>S, A</a:t>
            </a:r>
            <a:r>
              <a:rPr kumimoji="1" lang="en-US" altLang="zh-CN" sz="2400" b="0" i="1" u="none" strike="noStrike" kern="0" cap="none" spc="0" normalizeH="0" baseline="0" noProof="0" dirty="0">
                <a:ln>
                  <a:noFill/>
                </a:ln>
                <a:solidFill>
                  <a:srgbClr val="000000"/>
                </a:solidFill>
                <a:effectLst/>
                <a:uLnTx/>
                <a:uFillTx/>
                <a:latin typeface="Times New Roman"/>
                <a:ea typeface="宋体" charset="-122"/>
              </a:rPr>
              <a:t>)</a:t>
            </a:r>
            <a:r>
              <a:rPr kumimoji="1" lang="zh-CN" altLang="en-US" sz="2400" b="0" i="0" u="none" strike="noStrike" kern="0" cap="none" spc="0" normalizeH="0" baseline="0" noProof="0" dirty="0">
                <a:ln>
                  <a:noFill/>
                </a:ln>
                <a:solidFill>
                  <a:srgbClr val="000000"/>
                </a:solidFill>
                <a:effectLst/>
                <a:uLnTx/>
                <a:uFillTx/>
                <a:latin typeface="Times New Roman"/>
                <a:ea typeface="宋体" charset="-122"/>
              </a:rPr>
              <a:t>是</a:t>
            </a:r>
            <a:br>
              <a:rPr kumimoji="1" lang="zh-CN" altLang="en-US" sz="2400" b="0" i="0" u="none" strike="noStrike" kern="0" cap="none" spc="0" normalizeH="0" baseline="0" noProof="0" dirty="0">
                <a:ln>
                  <a:noFill/>
                </a:ln>
                <a:solidFill>
                  <a:srgbClr val="000000"/>
                </a:solidFill>
                <a:effectLst/>
                <a:uLnTx/>
                <a:uFillTx/>
                <a:latin typeface="Times New Roman"/>
                <a:ea typeface="宋体" charset="-122"/>
              </a:rPr>
            </a:br>
            <a:r>
              <a:rPr kumimoji="1" lang="zh-CN" altLang="en-US" sz="2400" b="1" i="0" u="none" strike="noStrike" kern="0" cap="none" spc="0" normalizeH="0" baseline="0" noProof="0" dirty="0">
                <a:ln>
                  <a:noFill/>
                </a:ln>
                <a:solidFill>
                  <a:srgbClr val="0000FF"/>
                </a:solidFill>
                <a:effectLst/>
                <a:uLnTx/>
                <a:uFillTx/>
                <a:latin typeface="Times New Roman"/>
                <a:ea typeface="宋体" charset="-122"/>
              </a:rPr>
              <a:t>在知道属性</a:t>
            </a:r>
            <a:r>
              <a:rPr kumimoji="1" lang="en-US" altLang="zh-CN" sz="2400" b="1" i="0" u="none" strike="noStrike" kern="0" cap="none" spc="0" normalizeH="0" baseline="0" noProof="0" dirty="0">
                <a:ln>
                  <a:noFill/>
                </a:ln>
                <a:solidFill>
                  <a:srgbClr val="0000FF"/>
                </a:solidFill>
                <a:effectLst/>
                <a:uLnTx/>
                <a:uFillTx/>
                <a:latin typeface="Times New Roman"/>
                <a:ea typeface="宋体" charset="-122"/>
              </a:rPr>
              <a:t>A</a:t>
            </a:r>
            <a:r>
              <a:rPr kumimoji="1" lang="zh-CN" altLang="en-US" sz="2400" b="1" i="0" u="none" strike="noStrike" kern="0" cap="none" spc="0" normalizeH="0" baseline="0" noProof="0" dirty="0">
                <a:ln>
                  <a:noFill/>
                </a:ln>
                <a:solidFill>
                  <a:srgbClr val="0000FF"/>
                </a:solidFill>
                <a:effectLst/>
                <a:uLnTx/>
                <a:uFillTx/>
                <a:latin typeface="Times New Roman"/>
                <a:ea typeface="宋体" charset="-122"/>
              </a:rPr>
              <a:t>的值后可以节省的二进制位数</a:t>
            </a: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1" lang="zh-CN" altLang="en-US" sz="2400" b="0" i="0" u="none" strike="noStrike" kern="0" cap="none" spc="0" normalizeH="0" baseline="0" noProof="0" dirty="0">
                <a:ln>
                  <a:noFill/>
                </a:ln>
                <a:solidFill>
                  <a:srgbClr val="000000"/>
                </a:solidFill>
                <a:effectLst/>
                <a:uLnTx/>
                <a:uFillTx/>
                <a:latin typeface="Times New Roman"/>
                <a:ea typeface="宋体" charset="-122"/>
              </a:rPr>
              <a:t>例子，注意是对当前样例集合计算上式</a:t>
            </a:r>
          </a:p>
        </p:txBody>
      </p:sp>
      <mc:AlternateContent xmlns:mc="http://schemas.openxmlformats.org/markup-compatibility/2006" xmlns:a14="http://schemas.microsoft.com/office/drawing/2010/main">
        <mc:Choice Requires="a14">
          <p:sp>
            <p:nvSpPr>
              <p:cNvPr id="4" name="Object 4">
                <a:extLst>
                  <a:ext uri="{FF2B5EF4-FFF2-40B4-BE49-F238E27FC236}">
                    <a16:creationId xmlns:a16="http://schemas.microsoft.com/office/drawing/2014/main" id="{BD084616-7374-4B3F-BE88-64AD8D374023}"/>
                  </a:ext>
                </a:extLst>
              </p:cNvPr>
              <p:cNvSpPr txBox="1"/>
              <p:nvPr/>
            </p:nvSpPr>
            <p:spPr bwMode="auto">
              <a:xfrm>
                <a:off x="1259632" y="3284984"/>
                <a:ext cx="6989234" cy="100965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𝐺𝑎𝑖𝑛</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𝑆</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𝐴</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𝐸𝑛𝑡𝑟𝑜𝑝𝑦</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𝑆</m:t>
                      </m:r>
                      <m:r>
                        <a:rPr lang="zh-CN" altLang="en-US" i="1">
                          <a:solidFill>
                            <a:srgbClr val="000000"/>
                          </a:solidFill>
                          <a:latin typeface="Cambria Math" panose="02040503050406030204" pitchFamily="18" charset="0"/>
                        </a:rPr>
                        <m:t>)−</m:t>
                      </m:r>
                      <m:nary>
                        <m:naryPr>
                          <m:chr m:val="∑"/>
                          <m:supHide m:val="on"/>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𝑣</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𝑉𝑎𝑙𝑢𝑒𝑠</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𝐴</m:t>
                          </m:r>
                          <m:r>
                            <a:rPr lang="zh-CN" altLang="en-US" i="1">
                              <a:solidFill>
                                <a:srgbClr val="000000"/>
                              </a:solidFill>
                              <a:latin typeface="Cambria Math" panose="02040503050406030204" pitchFamily="18" charset="0"/>
                            </a:rPr>
                            <m:t>)</m:t>
                          </m:r>
                        </m:sub>
                        <m:sup/>
                        <m:e>
                          <m:f>
                            <m:fPr>
                              <m:ctrlPr>
                                <a:rPr lang="zh-CN" altLang="en-US" i="1">
                                  <a:solidFill>
                                    <a:srgbClr val="000000"/>
                                  </a:solidFill>
                                  <a:latin typeface="Cambria Math" panose="02040503050406030204" pitchFamily="18" charset="0"/>
                                </a:rPr>
                              </m:ctrlPr>
                            </m:fPr>
                            <m:num>
                              <m:d>
                                <m:dPr>
                                  <m:begChr m:val="|"/>
                                  <m:endChr m:val="|"/>
                                  <m:ctrlPr>
                                    <a:rPr lang="zh-CN" altLang="en-US" i="1">
                                      <a:solidFill>
                                        <a:srgbClr val="000000"/>
                                      </a:solidFill>
                                      <a:latin typeface="Cambria Math" panose="02040503050406030204" pitchFamily="18" charset="0"/>
                                    </a:rPr>
                                  </m:ctrlPr>
                                </m:dPr>
                                <m:e>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𝑆</m:t>
                                      </m:r>
                                    </m:e>
                                    <m:sub>
                                      <m:r>
                                        <a:rPr lang="zh-CN" altLang="en-US" i="1">
                                          <a:solidFill>
                                            <a:srgbClr val="000000"/>
                                          </a:solidFill>
                                          <a:latin typeface="Cambria Math" panose="02040503050406030204" pitchFamily="18" charset="0"/>
                                        </a:rPr>
                                        <m:t>𝑣</m:t>
                                      </m:r>
                                    </m:sub>
                                  </m:sSub>
                                </m:e>
                              </m:d>
                            </m:num>
                            <m:den>
                              <m:d>
                                <m:dPr>
                                  <m:begChr m:val="|"/>
                                  <m:endChr m:val="|"/>
                                  <m:ctrlPr>
                                    <a:rPr lang="zh-CN" altLang="en-US" i="1">
                                      <a:solidFill>
                                        <a:srgbClr val="000000"/>
                                      </a:solidFill>
                                      <a:latin typeface="Cambria Math" panose="02040503050406030204" pitchFamily="18" charset="0"/>
                                    </a:rPr>
                                  </m:ctrlPr>
                                </m:dPr>
                                <m:e>
                                  <m:r>
                                    <a:rPr lang="zh-CN" altLang="en-US" i="1">
                                      <a:solidFill>
                                        <a:srgbClr val="000000"/>
                                      </a:solidFill>
                                      <a:latin typeface="Cambria Math" panose="02040503050406030204" pitchFamily="18" charset="0"/>
                                    </a:rPr>
                                    <m:t>𝑆</m:t>
                                  </m:r>
                                </m:e>
                              </m:d>
                            </m:den>
                          </m:f>
                          <m:r>
                            <a:rPr lang="zh-CN" altLang="en-US" i="1">
                              <a:solidFill>
                                <a:srgbClr val="000000"/>
                              </a:solidFill>
                              <a:latin typeface="Cambria Math" panose="02040503050406030204" pitchFamily="18" charset="0"/>
                            </a:rPr>
                            <m:t>𝐸𝑛𝑡𝑟𝑜𝑝𝑦</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𝑆</m:t>
                              </m:r>
                            </m:e>
                            <m:sub>
                              <m:r>
                                <a:rPr lang="zh-CN" altLang="en-US" i="1">
                                  <a:solidFill>
                                    <a:srgbClr val="000000"/>
                                  </a:solidFill>
                                  <a:latin typeface="Cambria Math" panose="02040503050406030204" pitchFamily="18" charset="0"/>
                                </a:rPr>
                                <m:t>𝑣</m:t>
                              </m:r>
                            </m:sub>
                          </m:sSub>
                          <m:r>
                            <a:rPr lang="zh-CN" altLang="en-US" i="1">
                              <a:solidFill>
                                <a:srgbClr val="000000"/>
                              </a:solidFill>
                              <a:latin typeface="Cambria Math" panose="02040503050406030204" pitchFamily="18" charset="0"/>
                            </a:rPr>
                            <m:t>)</m:t>
                          </m:r>
                        </m:e>
                      </m:nary>
                    </m:oMath>
                  </m:oMathPara>
                </a14:m>
                <a:endParaRPr lang="zh-CN" altLang="en-US" dirty="0"/>
              </a:p>
            </p:txBody>
          </p:sp>
        </mc:Choice>
        <mc:Fallback xmlns="">
          <p:sp>
            <p:nvSpPr>
              <p:cNvPr id="4" name="Object 4">
                <a:extLst>
                  <a:ext uri="{FF2B5EF4-FFF2-40B4-BE49-F238E27FC236}">
                    <a16:creationId xmlns:a16="http://schemas.microsoft.com/office/drawing/2014/main" id="{BD084616-7374-4B3F-BE88-64AD8D374023}"/>
                  </a:ext>
                </a:extLst>
              </p:cNvPr>
              <p:cNvSpPr txBox="1">
                <a:spLocks noRot="1" noChangeAspect="1" noMove="1" noResize="1" noEditPoints="1" noAdjustHandles="1" noChangeArrowheads="1" noChangeShapeType="1" noTextEdit="1"/>
              </p:cNvSpPr>
              <p:nvPr/>
            </p:nvSpPr>
            <p:spPr bwMode="auto">
              <a:xfrm>
                <a:off x="1259632" y="3284984"/>
                <a:ext cx="6989234" cy="1009650"/>
              </a:xfrm>
              <a:prstGeom prst="rect">
                <a:avLst/>
              </a:prstGeom>
              <a:blipFill>
                <a:blip r:embed="rId2"/>
                <a:stretch>
                  <a:fillRect/>
                </a:stretch>
              </a:blipFill>
              <a:ln>
                <a:noFill/>
              </a:ln>
              <a:effectLst/>
              <a:extLst/>
            </p:spPr>
            <p:txBody>
              <a:bodyPr/>
              <a:lstStyle/>
              <a:p>
                <a:r>
                  <a:rPr lang="zh-CN" altLang="en-US">
                    <a:noFill/>
                  </a:rPr>
                  <a:t> </a:t>
                </a:r>
              </a:p>
            </p:txBody>
          </p:sp>
        </mc:Fallback>
      </mc:AlternateContent>
    </p:spTree>
    <p:extLst>
      <p:ext uri="{BB962C8B-B14F-4D97-AF65-F5344CB8AC3E}">
        <p14:creationId xmlns:p14="http://schemas.microsoft.com/office/powerpoint/2010/main" val="3975107055"/>
      </p:ext>
    </p:extLst>
  </p:cSld>
  <p:clrMapOvr>
    <a:masterClrMapping/>
  </p:clrMapOvr>
  <p:transition>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AAAFA426-B790-CC46-90AF-EFFE32F285E8}"/>
              </a:ext>
            </a:extLst>
          </p:cNvPr>
          <p:cNvSpPr>
            <a:spLocks noGrp="1" noChangeArrowheads="1"/>
          </p:cNvSpPr>
          <p:nvPr>
            <p:ph type="title"/>
          </p:nvPr>
        </p:nvSpPr>
        <p:spPr/>
        <p:txBody>
          <a:bodyPr/>
          <a:lstStyle/>
          <a:p>
            <a:pPr eaLnBrk="1" hangingPunct="1">
              <a:defRPr/>
            </a:pPr>
            <a:r>
              <a:rPr lang="en-US" altLang="zh-CN" b="1" dirty="0">
                <a:solidFill>
                  <a:schemeClr val="accent1">
                    <a:lumMod val="25000"/>
                  </a:schemeClr>
                </a:solidFill>
                <a:effectLst>
                  <a:outerShdw blurRad="38100" dist="38100" dir="2700000" algn="tl">
                    <a:srgbClr val="000000">
                      <a:alpha val="43137"/>
                    </a:srgbClr>
                  </a:outerShdw>
                </a:effectLst>
              </a:rPr>
              <a:t>8.2.4</a:t>
            </a:r>
            <a:r>
              <a:rPr lang="zh-CN" altLang="en-US" b="1" dirty="0">
                <a:solidFill>
                  <a:schemeClr val="accent1">
                    <a:lumMod val="25000"/>
                  </a:schemeClr>
                </a:solidFill>
                <a:effectLst>
                  <a:outerShdw blurRad="38100" dist="38100" dir="2700000" algn="tl">
                    <a:srgbClr val="000000">
                      <a:alpha val="43137"/>
                    </a:srgbClr>
                  </a:outerShdw>
                </a:effectLst>
              </a:rPr>
              <a:t> </a:t>
            </a:r>
            <a:r>
              <a:rPr lang="en-US" altLang="zh-CN" b="1" dirty="0">
                <a:solidFill>
                  <a:schemeClr val="accent1">
                    <a:lumMod val="25000"/>
                  </a:schemeClr>
                </a:solidFill>
                <a:effectLst>
                  <a:outerShdw blurRad="38100" dist="38100" dir="2700000" algn="tl">
                    <a:srgbClr val="000000">
                      <a:alpha val="43137"/>
                    </a:srgbClr>
                  </a:outerShdw>
                </a:effectLst>
              </a:rPr>
              <a:t>ID3</a:t>
            </a:r>
            <a:r>
              <a:rPr lang="zh-CN" altLang="en-US" b="1" dirty="0">
                <a:solidFill>
                  <a:schemeClr val="accent1">
                    <a:lumMod val="25000"/>
                  </a:schemeClr>
                </a:solidFill>
                <a:effectLst>
                  <a:outerShdw blurRad="38100" dist="38100" dir="2700000" algn="tl">
                    <a:srgbClr val="000000">
                      <a:alpha val="43137"/>
                    </a:srgbClr>
                  </a:outerShdw>
                </a:effectLst>
              </a:rPr>
              <a:t>算法</a:t>
            </a:r>
            <a:endParaRPr lang="zh-CN" altLang="en-US" dirty="0"/>
          </a:p>
        </p:txBody>
      </p:sp>
      <p:sp>
        <p:nvSpPr>
          <p:cNvPr id="30723" name="Rectangle 3"/>
          <p:cNvSpPr txBox="1">
            <a:spLocks noChangeArrowheads="1"/>
          </p:cNvSpPr>
          <p:nvPr/>
        </p:nvSpPr>
        <p:spPr bwMode="auto">
          <a:xfrm>
            <a:off x="457200" y="1196752"/>
            <a:ext cx="8229600" cy="492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669925" indent="-325438">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022350" indent="-350838">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339850" indent="-315913">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1681163" indent="-339725">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138363" indent="-3397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95563" indent="-3397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052763" indent="-3397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509963" indent="-3397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90000"/>
              </a:lnSpc>
              <a:buClr>
                <a:schemeClr val="accent1"/>
              </a:buClr>
              <a:buSzPct val="65000"/>
              <a:buFont typeface="Wingdings" panose="05000000000000000000" pitchFamily="2" charset="2"/>
              <a:buNone/>
            </a:pPr>
            <a:r>
              <a:rPr lang="zh-CN" altLang="zh-CN" sz="2400" b="1" dirty="0">
                <a:latin typeface="+mn-ea"/>
                <a:ea typeface="+mn-ea"/>
              </a:rPr>
              <a:t>           </a:t>
            </a:r>
          </a:p>
          <a:p>
            <a:pPr>
              <a:lnSpc>
                <a:spcPct val="90000"/>
              </a:lnSpc>
              <a:buClr>
                <a:schemeClr val="accent1"/>
              </a:buClr>
              <a:buSzPct val="65000"/>
              <a:buFont typeface="Wingdings" panose="05000000000000000000" pitchFamily="2" charset="2"/>
              <a:buNone/>
            </a:pPr>
            <a:r>
              <a:rPr lang="zh-CN" altLang="zh-CN" sz="2400" b="1" dirty="0">
                <a:solidFill>
                  <a:srgbClr val="00B0F0"/>
                </a:solidFill>
                <a:latin typeface="+mn-ea"/>
                <a:ea typeface="+mn-ea"/>
              </a:rPr>
              <a:t>定义</a:t>
            </a:r>
            <a:r>
              <a:rPr lang="zh-CN" altLang="en-US" sz="2400" b="1" dirty="0">
                <a:solidFill>
                  <a:srgbClr val="00B0F0"/>
                </a:solidFill>
                <a:latin typeface="+mn-ea"/>
                <a:ea typeface="+mn-ea"/>
              </a:rPr>
              <a:t>：</a:t>
            </a:r>
            <a:r>
              <a:rPr lang="zh-CN" altLang="zh-CN" sz="2400" b="1" dirty="0">
                <a:solidFill>
                  <a:srgbClr val="00B0F0"/>
                </a:solidFill>
                <a:latin typeface="+mn-ea"/>
                <a:ea typeface="+mn-ea"/>
              </a:rPr>
              <a:t>信息熵</a:t>
            </a:r>
          </a:p>
          <a:p>
            <a:pPr marL="0" indent="0">
              <a:buClr>
                <a:schemeClr val="accent1"/>
              </a:buClr>
              <a:buSzPct val="65000"/>
              <a:buNone/>
            </a:pPr>
            <a:r>
              <a:rPr lang="zh-CN" altLang="zh-CN" sz="2400" b="1" dirty="0">
                <a:latin typeface="+mn-ea"/>
                <a:ea typeface="+mn-ea"/>
              </a:rPr>
              <a:t>    自信息量只能反映符号的不确定性，而信息熵可以用来度量整个信源X整体的不确定性。设某事物具有n种相互独立的可能结果(或称状态)：</a:t>
            </a:r>
            <a:r>
              <a:rPr lang="en-US" altLang="zh-CN" sz="2400" b="1" dirty="0">
                <a:latin typeface="+mn-ea"/>
                <a:ea typeface="+mn-ea"/>
              </a:rPr>
              <a:t> </a:t>
            </a:r>
            <a:r>
              <a:rPr lang="zh-CN" altLang="zh-CN" sz="2400" b="1" dirty="0">
                <a:latin typeface="+mn-ea"/>
                <a:ea typeface="+mn-ea"/>
              </a:rPr>
              <a:t>        ，每一种结果出现的概率分别为</a:t>
            </a:r>
            <a:r>
              <a:rPr lang="zh-CN" altLang="en-US" sz="2400" b="1" dirty="0">
                <a:latin typeface="+mn-ea"/>
                <a:ea typeface="+mn-ea"/>
              </a:rPr>
              <a:t>：</a:t>
            </a:r>
            <a:r>
              <a:rPr lang="zh-CN" altLang="zh-CN" sz="2400" b="1" dirty="0">
                <a:latin typeface="+mn-ea"/>
                <a:ea typeface="+mn-ea"/>
              </a:rPr>
              <a:t>              且有： </a:t>
            </a:r>
          </a:p>
          <a:p>
            <a:pPr marL="0" indent="0">
              <a:lnSpc>
                <a:spcPct val="90000"/>
              </a:lnSpc>
              <a:buClr>
                <a:schemeClr val="accent1"/>
              </a:buClr>
              <a:buSzPct val="65000"/>
              <a:buNone/>
            </a:pPr>
            <a:r>
              <a:rPr lang="zh-CN" altLang="zh-CN" sz="2400" b="1" dirty="0">
                <a:latin typeface="+mn-ea"/>
                <a:ea typeface="+mn-ea"/>
              </a:rPr>
              <a:t>                                                                          </a:t>
            </a:r>
          </a:p>
          <a:p>
            <a:pPr marL="0" indent="0">
              <a:lnSpc>
                <a:spcPct val="90000"/>
              </a:lnSpc>
              <a:buClr>
                <a:schemeClr val="accent1"/>
              </a:buClr>
              <a:buSzPct val="65000"/>
              <a:buNone/>
            </a:pPr>
            <a:endParaRPr lang="en-US" altLang="zh-CN" sz="2400" b="1" dirty="0">
              <a:latin typeface="+mn-ea"/>
              <a:ea typeface="+mn-ea"/>
            </a:endParaRPr>
          </a:p>
          <a:p>
            <a:pPr marL="0" indent="0">
              <a:lnSpc>
                <a:spcPct val="90000"/>
              </a:lnSpc>
              <a:buClr>
                <a:schemeClr val="accent1"/>
              </a:buClr>
              <a:buSzPct val="65000"/>
              <a:buNone/>
            </a:pPr>
            <a:endParaRPr lang="en-US" altLang="zh-CN" sz="2400" b="1" dirty="0">
              <a:latin typeface="+mn-ea"/>
              <a:ea typeface="+mn-ea"/>
            </a:endParaRPr>
          </a:p>
          <a:p>
            <a:pPr marL="0" indent="0">
              <a:lnSpc>
                <a:spcPct val="90000"/>
              </a:lnSpc>
              <a:buClr>
                <a:schemeClr val="accent1"/>
              </a:buClr>
              <a:buSzPct val="65000"/>
              <a:buNone/>
            </a:pPr>
            <a:r>
              <a:rPr lang="zh-CN" altLang="zh-CN" sz="2400" b="1" dirty="0">
                <a:latin typeface="+mn-ea"/>
                <a:ea typeface="+mn-ea"/>
              </a:rPr>
              <a:t>那么，该事物所具有的不确定量为：</a:t>
            </a:r>
          </a:p>
          <a:p>
            <a:pPr marL="0" indent="0">
              <a:lnSpc>
                <a:spcPct val="90000"/>
              </a:lnSpc>
              <a:buClr>
                <a:schemeClr val="accent1"/>
              </a:buClr>
              <a:buSzPct val="65000"/>
              <a:buNone/>
            </a:pPr>
            <a:r>
              <a:rPr lang="zh-CN" altLang="zh-CN" sz="2400" dirty="0"/>
              <a:t>  </a:t>
            </a:r>
          </a:p>
        </p:txBody>
      </p:sp>
      <p:pic>
        <p:nvPicPr>
          <p:cNvPr id="30724" name="图片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87787" y="2778144"/>
            <a:ext cx="1368425"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5" name="图片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79712" y="3221514"/>
            <a:ext cx="2160588"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6" name="图片 10"/>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99601" y="3724561"/>
            <a:ext cx="1638286" cy="828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7" name="图片 1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17525" y="5469700"/>
            <a:ext cx="7708948" cy="996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2581994"/>
      </p:ext>
    </p:extLst>
  </p:cSld>
  <p:clrMapOvr>
    <a:masterClrMapping/>
  </p:clrMapOvr>
  <p:transition>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EA7BE1A5-C976-784B-870F-606A19EF71E7}"/>
              </a:ext>
            </a:extLst>
          </p:cNvPr>
          <p:cNvSpPr>
            <a:spLocks noGrp="1" noChangeArrowheads="1"/>
          </p:cNvSpPr>
          <p:nvPr>
            <p:ph type="title"/>
          </p:nvPr>
        </p:nvSpPr>
        <p:spPr>
          <a:xfrm>
            <a:off x="323850" y="476672"/>
            <a:ext cx="8229600" cy="1371600"/>
          </a:xfrm>
        </p:spPr>
        <p:txBody>
          <a:bodyPr/>
          <a:lstStyle/>
          <a:p>
            <a:pPr eaLnBrk="1" hangingPunct="1">
              <a:defRPr/>
            </a:pPr>
            <a:r>
              <a:rPr lang="en-US" altLang="zh-CN" b="1" dirty="0">
                <a:solidFill>
                  <a:schemeClr val="accent1">
                    <a:lumMod val="25000"/>
                  </a:schemeClr>
                </a:solidFill>
                <a:effectLst>
                  <a:outerShdw blurRad="38100" dist="38100" dir="2700000" algn="tl">
                    <a:srgbClr val="000000">
                      <a:alpha val="43137"/>
                    </a:srgbClr>
                  </a:outerShdw>
                </a:effectLst>
              </a:rPr>
              <a:t>8.2.4</a:t>
            </a:r>
            <a:r>
              <a:rPr lang="zh-CN" altLang="en-US" b="1" dirty="0">
                <a:solidFill>
                  <a:schemeClr val="accent1">
                    <a:lumMod val="25000"/>
                  </a:schemeClr>
                </a:solidFill>
                <a:effectLst>
                  <a:outerShdw blurRad="38100" dist="38100" dir="2700000" algn="tl">
                    <a:srgbClr val="000000">
                      <a:alpha val="43137"/>
                    </a:srgbClr>
                  </a:outerShdw>
                </a:effectLst>
              </a:rPr>
              <a:t> </a:t>
            </a:r>
            <a:r>
              <a:rPr lang="en-US" altLang="zh-CN" b="1" dirty="0">
                <a:solidFill>
                  <a:schemeClr val="accent1">
                    <a:lumMod val="25000"/>
                  </a:schemeClr>
                </a:solidFill>
                <a:effectLst>
                  <a:outerShdw blurRad="38100" dist="38100" dir="2700000" algn="tl">
                    <a:srgbClr val="000000">
                      <a:alpha val="43137"/>
                    </a:srgbClr>
                  </a:outerShdw>
                </a:effectLst>
              </a:rPr>
              <a:t>ID3</a:t>
            </a:r>
            <a:r>
              <a:rPr lang="zh-CN" altLang="en-US" b="1" dirty="0">
                <a:solidFill>
                  <a:schemeClr val="accent1">
                    <a:lumMod val="25000"/>
                  </a:schemeClr>
                </a:solidFill>
                <a:effectLst>
                  <a:outerShdw blurRad="38100" dist="38100" dir="2700000" algn="tl">
                    <a:srgbClr val="000000">
                      <a:alpha val="43137"/>
                    </a:srgbClr>
                  </a:outerShdw>
                </a:effectLst>
              </a:rPr>
              <a:t>算法</a:t>
            </a:r>
            <a:endParaRPr lang="zh-CN" altLang="en-US" dirty="0"/>
          </a:p>
        </p:txBody>
      </p:sp>
      <p:sp>
        <p:nvSpPr>
          <p:cNvPr id="31747" name="Rectangle 3"/>
          <p:cNvSpPr txBox="1">
            <a:spLocks noChangeArrowheads="1"/>
          </p:cNvSpPr>
          <p:nvPr/>
        </p:nvSpPr>
        <p:spPr bwMode="auto">
          <a:xfrm>
            <a:off x="457200" y="1628775"/>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669925" indent="-325438">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022350" indent="-350838">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339850" indent="-315913">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1681163" indent="-339725">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138363" indent="-3397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95563" indent="-3397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052763" indent="-3397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509963" indent="-3397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indent="0">
              <a:buClr>
                <a:schemeClr val="accent1"/>
              </a:buClr>
              <a:buSzPct val="65000"/>
              <a:buNone/>
            </a:pPr>
            <a:r>
              <a:rPr lang="zh-CN" altLang="zh-CN" sz="2800" b="1" dirty="0"/>
              <a:t>下面给出的是ID3算法中将香农的信息熵定义应用到决策树构造中，进而给出的信息增益的定义。</a:t>
            </a:r>
          </a:p>
          <a:p>
            <a:pPr>
              <a:buClr>
                <a:schemeClr val="accent1"/>
              </a:buClr>
              <a:buSzPct val="65000"/>
            </a:pPr>
            <a:endParaRPr lang="zh-CN" altLang="zh-CN" sz="3000" dirty="0"/>
          </a:p>
        </p:txBody>
      </p:sp>
      <p:sp>
        <p:nvSpPr>
          <p:cNvPr id="31748" name="Text Box 3"/>
          <p:cNvSpPr txBox="1">
            <a:spLocks noChangeArrowheads="1"/>
          </p:cNvSpPr>
          <p:nvPr/>
        </p:nvSpPr>
        <p:spPr bwMode="auto">
          <a:xfrm>
            <a:off x="626876" y="2852936"/>
            <a:ext cx="7926574" cy="3672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669925" indent="-325438">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022350" indent="-350838">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339850" indent="-315913">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1681163" indent="-339725">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138363" indent="-3397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95563" indent="-3397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052763" indent="-3397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509963" indent="-3397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indent="457200">
              <a:lnSpc>
                <a:spcPts val="3200"/>
              </a:lnSpc>
              <a:spcBef>
                <a:spcPts val="600"/>
              </a:spcBef>
              <a:buClrTx/>
              <a:buSzPct val="65000"/>
              <a:buFont typeface="Wingdings" panose="05000000000000000000" pitchFamily="2" charset="2"/>
              <a:buNone/>
            </a:pPr>
            <a:r>
              <a:rPr lang="zh-CN" altLang="zh-CN" sz="2400" b="1" dirty="0">
                <a:solidFill>
                  <a:srgbClr val="002060"/>
                </a:solidFill>
              </a:rPr>
              <a:t>假设训练数据集D中的正例集PD和反例集ND的大小分别为p和n，则ID3基于下面两个假设给出该决策树算法中信息增益的定义，因为信息是用二进制编码的，所以在下面的公式定义中都用以2为底的对数。</a:t>
            </a:r>
            <a:endParaRPr lang="en-US" altLang="zh-CN" sz="2400" b="1" dirty="0">
              <a:solidFill>
                <a:srgbClr val="002060"/>
              </a:solidFill>
            </a:endParaRPr>
          </a:p>
          <a:p>
            <a:pPr marL="0" indent="457200">
              <a:lnSpc>
                <a:spcPts val="3200"/>
              </a:lnSpc>
              <a:spcBef>
                <a:spcPts val="600"/>
              </a:spcBef>
              <a:buClrTx/>
              <a:buSzPct val="65000"/>
              <a:buFont typeface="Wingdings" panose="05000000000000000000" pitchFamily="2" charset="2"/>
              <a:buNone/>
            </a:pPr>
            <a:r>
              <a:rPr lang="zh-CN" altLang="zh-CN" sz="2400" b="1" dirty="0">
                <a:solidFill>
                  <a:srgbClr val="002060"/>
                </a:solidFill>
              </a:rPr>
              <a:t>（1）在训练数据集D上的一棵正确决策树对任意例子的分类概率同D中正反例的概率一致；</a:t>
            </a:r>
            <a:endParaRPr lang="en-US" altLang="zh-CN" sz="2400" b="1" dirty="0">
              <a:solidFill>
                <a:srgbClr val="002060"/>
              </a:solidFill>
            </a:endParaRPr>
          </a:p>
          <a:p>
            <a:pPr marL="0" indent="457200">
              <a:lnSpc>
                <a:spcPts val="3200"/>
              </a:lnSpc>
              <a:spcBef>
                <a:spcPts val="600"/>
              </a:spcBef>
              <a:buClrTx/>
              <a:buSzPct val="65000"/>
              <a:buFont typeface="Wingdings" panose="05000000000000000000" pitchFamily="2" charset="2"/>
              <a:buNone/>
            </a:pPr>
            <a:r>
              <a:rPr lang="zh-CN" altLang="zh-CN" sz="2400" b="1" dirty="0">
                <a:solidFill>
                  <a:srgbClr val="002060"/>
                </a:solidFill>
              </a:rPr>
              <a:t>（2）一棵决策树能对一个例子做出正确类别判断所需的信息量如下公式所示：</a:t>
            </a:r>
          </a:p>
        </p:txBody>
      </p:sp>
    </p:spTree>
    <p:extLst>
      <p:ext uri="{BB962C8B-B14F-4D97-AF65-F5344CB8AC3E}">
        <p14:creationId xmlns:p14="http://schemas.microsoft.com/office/powerpoint/2010/main" val="871142863"/>
      </p:ext>
    </p:extLst>
  </p:cSld>
  <p:clrMapOvr>
    <a:masterClrMapping/>
  </p:clrMapOvr>
  <p:transition>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83263" y="620688"/>
            <a:ext cx="8229600" cy="5246688"/>
          </a:xfrm>
        </p:spPr>
        <p:txBody>
          <a:bodyPr/>
          <a:lstStyle/>
          <a:p>
            <a:pPr>
              <a:spcBef>
                <a:spcPts val="600"/>
              </a:spcBef>
              <a:defRPr/>
            </a:pPr>
            <a:r>
              <a:rPr lang="en-US" altLang="zh-CN" b="1" dirty="0"/>
              <a:t>8.1</a:t>
            </a:r>
            <a:r>
              <a:rPr lang="zh-CN" altLang="zh-CN" b="1" dirty="0">
                <a:latin typeface="Times New Roman" panose="02020603050405020304" pitchFamily="18" charset="0"/>
              </a:rPr>
              <a:t>分类的基本知识</a:t>
            </a:r>
            <a:endParaRPr lang="en-US" altLang="zh-CN" b="1" dirty="0">
              <a:latin typeface="Times New Roman" panose="02020603050405020304" pitchFamily="18" charset="0"/>
            </a:endParaRPr>
          </a:p>
          <a:p>
            <a:pPr lvl="1">
              <a:defRPr/>
            </a:pPr>
            <a:r>
              <a:rPr lang="en-US" altLang="zh-CN" sz="3200" b="1" dirty="0"/>
              <a:t> 8.1.1</a:t>
            </a:r>
            <a:r>
              <a:rPr lang="zh-CN" altLang="en-US" sz="3200" b="1" dirty="0"/>
              <a:t>分类的概念</a:t>
            </a:r>
          </a:p>
          <a:p>
            <a:pPr lvl="1">
              <a:defRPr/>
            </a:pPr>
            <a:r>
              <a:rPr lang="zh-CN" altLang="en-US" sz="3200" b="1" dirty="0"/>
              <a:t> </a:t>
            </a:r>
            <a:r>
              <a:rPr lang="en-US" altLang="zh-CN" sz="3200" b="1" dirty="0"/>
              <a:t>8.1.2</a:t>
            </a:r>
            <a:r>
              <a:rPr lang="zh-CN" altLang="en-US" sz="3200" b="1" dirty="0"/>
              <a:t>分类的评价标准</a:t>
            </a:r>
          </a:p>
          <a:p>
            <a:pPr lvl="1">
              <a:defRPr/>
            </a:pPr>
            <a:r>
              <a:rPr lang="zh-CN" altLang="en-US" sz="3200" b="1" dirty="0"/>
              <a:t> </a:t>
            </a:r>
            <a:r>
              <a:rPr lang="en-US" altLang="zh-CN" sz="3200" b="1" dirty="0"/>
              <a:t>8.1.3</a:t>
            </a:r>
            <a:r>
              <a:rPr lang="zh-CN" altLang="en-US" sz="3200" b="1" dirty="0"/>
              <a:t>分类的主要方法</a:t>
            </a:r>
            <a:endParaRPr lang="en-US" altLang="zh-CN" dirty="0">
              <a:ea typeface="宋体" panose="02010600030101010101" pitchFamily="2" charset="-122"/>
            </a:endParaRPr>
          </a:p>
          <a:p>
            <a:pPr>
              <a:defRPr/>
            </a:pPr>
            <a:r>
              <a:rPr lang="en-US" altLang="zh-CN" dirty="0">
                <a:solidFill>
                  <a:schemeClr val="tx1">
                    <a:lumMod val="50000"/>
                    <a:lumOff val="50000"/>
                  </a:schemeClr>
                </a:solidFill>
                <a:ea typeface="宋体" panose="02010600030101010101" pitchFamily="2" charset="-122"/>
              </a:rPr>
              <a:t>8.2 </a:t>
            </a:r>
            <a:r>
              <a:rPr lang="zh-CN" altLang="en-US" dirty="0">
                <a:solidFill>
                  <a:schemeClr val="tx1">
                    <a:lumMod val="50000"/>
                    <a:lumOff val="50000"/>
                  </a:schemeClr>
                </a:solidFill>
                <a:ea typeface="宋体" panose="02010600030101010101" pitchFamily="2" charset="-122"/>
              </a:rPr>
              <a:t>决策树分类</a:t>
            </a:r>
            <a:endParaRPr lang="en-US" altLang="zh-CN" dirty="0">
              <a:solidFill>
                <a:schemeClr val="tx1">
                  <a:lumMod val="50000"/>
                  <a:lumOff val="50000"/>
                </a:schemeClr>
              </a:solidFill>
              <a:ea typeface="宋体" panose="02010600030101010101" pitchFamily="2" charset="-122"/>
            </a:endParaRPr>
          </a:p>
          <a:p>
            <a:pPr>
              <a:defRPr/>
            </a:pPr>
            <a:r>
              <a:rPr lang="en-US" altLang="zh-CN" dirty="0">
                <a:solidFill>
                  <a:schemeClr val="tx1">
                    <a:lumMod val="50000"/>
                    <a:lumOff val="50000"/>
                  </a:schemeClr>
                </a:solidFill>
                <a:ea typeface="宋体" panose="02010600030101010101" pitchFamily="2" charset="-122"/>
              </a:rPr>
              <a:t>8.3 SVM</a:t>
            </a:r>
            <a:r>
              <a:rPr lang="zh-CN" altLang="en-US" dirty="0">
                <a:solidFill>
                  <a:schemeClr val="tx1">
                    <a:lumMod val="50000"/>
                    <a:lumOff val="50000"/>
                  </a:schemeClr>
                </a:solidFill>
                <a:ea typeface="宋体" panose="02010600030101010101" pitchFamily="2" charset="-122"/>
              </a:rPr>
              <a:t>预测</a:t>
            </a:r>
            <a:endParaRPr lang="en-US" altLang="zh-CN" dirty="0">
              <a:solidFill>
                <a:schemeClr val="tx1">
                  <a:lumMod val="50000"/>
                  <a:lumOff val="50000"/>
                </a:schemeClr>
              </a:solidFill>
              <a:ea typeface="宋体" panose="02010600030101010101" pitchFamily="2" charset="-122"/>
            </a:endParaRPr>
          </a:p>
          <a:p>
            <a:pPr>
              <a:defRPr/>
            </a:pPr>
            <a:r>
              <a:rPr lang="en-US" altLang="zh-CN" dirty="0">
                <a:solidFill>
                  <a:schemeClr val="tx1">
                    <a:lumMod val="50000"/>
                    <a:lumOff val="50000"/>
                  </a:schemeClr>
                </a:solidFill>
                <a:ea typeface="宋体" panose="02010600030101010101" pitchFamily="2" charset="-122"/>
              </a:rPr>
              <a:t>8.4 KNN</a:t>
            </a:r>
            <a:r>
              <a:rPr lang="zh-CN" altLang="en-US" dirty="0">
                <a:solidFill>
                  <a:schemeClr val="tx1">
                    <a:lumMod val="50000"/>
                    <a:lumOff val="50000"/>
                  </a:schemeClr>
                </a:solidFill>
                <a:ea typeface="宋体" panose="02010600030101010101" pitchFamily="2" charset="-122"/>
              </a:rPr>
              <a:t>算法</a:t>
            </a:r>
            <a:endParaRPr lang="en-US" altLang="zh-CN" dirty="0">
              <a:solidFill>
                <a:schemeClr val="tx1">
                  <a:lumMod val="50000"/>
                  <a:lumOff val="50000"/>
                </a:schemeClr>
              </a:solidFill>
              <a:ea typeface="宋体" panose="02010600030101010101" pitchFamily="2" charset="-122"/>
            </a:endParaRPr>
          </a:p>
          <a:p>
            <a:pPr marL="0" indent="0">
              <a:lnSpc>
                <a:spcPct val="150000"/>
              </a:lnSpc>
              <a:buNone/>
              <a:defRPr/>
            </a:pPr>
            <a:endParaRPr lang="zh-CN" altLang="en-US" dirty="0"/>
          </a:p>
        </p:txBody>
      </p:sp>
    </p:spTree>
  </p:cSld>
  <p:clrMapOvr>
    <a:masterClrMapping/>
  </p:clrMapOvr>
  <p:transition>
    <p:pu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9323DC67-5B31-AE4B-AF5D-26FE77A1C853}"/>
              </a:ext>
            </a:extLst>
          </p:cNvPr>
          <p:cNvSpPr>
            <a:spLocks noGrp="1" noChangeArrowheads="1"/>
          </p:cNvSpPr>
          <p:nvPr>
            <p:ph type="title"/>
          </p:nvPr>
        </p:nvSpPr>
        <p:spPr/>
        <p:txBody>
          <a:bodyPr/>
          <a:lstStyle/>
          <a:p>
            <a:pPr eaLnBrk="1" hangingPunct="1">
              <a:defRPr/>
            </a:pPr>
            <a:r>
              <a:rPr lang="en-US" altLang="zh-CN" b="1" dirty="0">
                <a:solidFill>
                  <a:schemeClr val="accent1">
                    <a:lumMod val="25000"/>
                  </a:schemeClr>
                </a:solidFill>
                <a:effectLst>
                  <a:outerShdw blurRad="38100" dist="38100" dir="2700000" algn="tl">
                    <a:srgbClr val="000000">
                      <a:alpha val="43137"/>
                    </a:srgbClr>
                  </a:outerShdw>
                </a:effectLst>
              </a:rPr>
              <a:t>8.2.4</a:t>
            </a:r>
            <a:r>
              <a:rPr lang="zh-CN" altLang="en-US" b="1" dirty="0">
                <a:solidFill>
                  <a:schemeClr val="accent1">
                    <a:lumMod val="25000"/>
                  </a:schemeClr>
                </a:solidFill>
                <a:effectLst>
                  <a:outerShdw blurRad="38100" dist="38100" dir="2700000" algn="tl">
                    <a:srgbClr val="000000">
                      <a:alpha val="43137"/>
                    </a:srgbClr>
                  </a:outerShdw>
                </a:effectLst>
              </a:rPr>
              <a:t> </a:t>
            </a:r>
            <a:r>
              <a:rPr lang="en-US" altLang="zh-CN" b="1" dirty="0">
                <a:solidFill>
                  <a:schemeClr val="accent1">
                    <a:lumMod val="25000"/>
                  </a:schemeClr>
                </a:solidFill>
                <a:effectLst>
                  <a:outerShdw blurRad="38100" dist="38100" dir="2700000" algn="tl">
                    <a:srgbClr val="000000">
                      <a:alpha val="43137"/>
                    </a:srgbClr>
                  </a:outerShdw>
                </a:effectLst>
              </a:rPr>
              <a:t>ID3</a:t>
            </a:r>
            <a:r>
              <a:rPr lang="zh-CN" altLang="en-US" b="1" dirty="0">
                <a:solidFill>
                  <a:schemeClr val="accent1">
                    <a:lumMod val="25000"/>
                  </a:schemeClr>
                </a:solidFill>
                <a:effectLst>
                  <a:outerShdw blurRad="38100" dist="38100" dir="2700000" algn="tl">
                    <a:srgbClr val="000000">
                      <a:alpha val="43137"/>
                    </a:srgbClr>
                  </a:outerShdw>
                </a:effectLst>
              </a:rPr>
              <a:t>算法</a:t>
            </a:r>
            <a:endParaRPr lang="zh-CN" altLang="en-US" dirty="0"/>
          </a:p>
        </p:txBody>
      </p:sp>
      <p:pic>
        <p:nvPicPr>
          <p:cNvPr id="32771" name="图片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44687" y="1631156"/>
            <a:ext cx="4752975"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4">
            <a:extLst>
              <a:ext uri="{FF2B5EF4-FFF2-40B4-BE49-F238E27FC236}">
                <a16:creationId xmlns:a16="http://schemas.microsoft.com/office/drawing/2014/main" id="{E097FBCF-3422-7346-84CA-2A3C19FA0472}"/>
              </a:ext>
            </a:extLst>
          </p:cNvPr>
          <p:cNvSpPr>
            <a:spLocks noChangeArrowheads="1"/>
          </p:cNvSpPr>
          <p:nvPr/>
        </p:nvSpPr>
        <p:spPr bwMode="auto">
          <a:xfrm>
            <a:off x="611188" y="2403475"/>
            <a:ext cx="8353300" cy="157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defRPr/>
            </a:pPr>
            <a:r>
              <a:rPr lang="zh-CN" altLang="zh-CN" sz="2000" dirty="0"/>
              <a:t>        </a:t>
            </a:r>
            <a:r>
              <a:rPr lang="zh-CN" altLang="zh-CN" sz="2400" b="1" dirty="0">
                <a:solidFill>
                  <a:srgbClr val="002060"/>
                </a:solidFill>
              </a:rPr>
              <a:t>如果以属性A作为决策树的根，A具有v个值，它将A分为v个子集                 ，假设中含有p个正例和n个反例，那么子集所需的信息期望是</a:t>
            </a:r>
            <a:r>
              <a:rPr lang="en-US" altLang="zh-CN" sz="2400" b="1" dirty="0">
                <a:solidFill>
                  <a:srgbClr val="002060"/>
                </a:solidFill>
              </a:rPr>
              <a:t>                </a:t>
            </a:r>
            <a:r>
              <a:rPr lang="zh-CN" altLang="zh-CN" sz="2400" b="1" dirty="0">
                <a:solidFill>
                  <a:srgbClr val="002060"/>
                </a:solidFill>
              </a:rPr>
              <a:t>，那么，以属性A为根所需的信息期望如下公式所示：</a:t>
            </a:r>
          </a:p>
        </p:txBody>
      </p:sp>
      <p:pic>
        <p:nvPicPr>
          <p:cNvPr id="32773" name="图片 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31992" y="3206749"/>
            <a:ext cx="136842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4" name="图片 1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63688" y="2798762"/>
            <a:ext cx="1514475" cy="40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5" name="图片 1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16631" y="4005064"/>
            <a:ext cx="2951162"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ectangle 12">
            <a:extLst>
              <a:ext uri="{FF2B5EF4-FFF2-40B4-BE49-F238E27FC236}">
                <a16:creationId xmlns:a16="http://schemas.microsoft.com/office/drawing/2014/main" id="{93604153-1B48-4248-95B4-5AEB8A11F701}"/>
              </a:ext>
            </a:extLst>
          </p:cNvPr>
          <p:cNvSpPr>
            <a:spLocks noChangeArrowheads="1"/>
          </p:cNvSpPr>
          <p:nvPr/>
        </p:nvSpPr>
        <p:spPr bwMode="auto">
          <a:xfrm>
            <a:off x="780980" y="4996011"/>
            <a:ext cx="742246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anchor="ctr">
            <a:spAutoFit/>
          </a:bodyPr>
          <a:lstStyle>
            <a:lvl1pPr indent="276225">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defRPr/>
            </a:pPr>
            <a:r>
              <a:rPr lang="zh-CN" altLang="zh-CN" sz="2400" dirty="0">
                <a:latin typeface="Times New Roman" panose="02020603050405020304" pitchFamily="18" charset="0"/>
              </a:rPr>
              <a:t>因此，以A为根的信息增益如下公式所示</a:t>
            </a:r>
            <a:r>
              <a:rPr lang="zh-CN" altLang="en-US" sz="2400" dirty="0">
                <a:latin typeface="Times New Roman" panose="02020603050405020304" pitchFamily="18" charset="0"/>
              </a:rPr>
              <a:t>：</a:t>
            </a:r>
            <a:endParaRPr lang="zh-CN" altLang="zh-CN" sz="2400" dirty="0"/>
          </a:p>
        </p:txBody>
      </p:sp>
      <p:pic>
        <p:nvPicPr>
          <p:cNvPr id="32777" name="图片 2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059112" y="5774705"/>
            <a:ext cx="3025775"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2076842"/>
      </p:ext>
    </p:extLst>
  </p:cSld>
  <p:clrMapOvr>
    <a:masterClrMapping/>
  </p:clrMapOvr>
  <p:transition>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3250" name="Group 2">
            <a:extLst>
              <a:ext uri="{FF2B5EF4-FFF2-40B4-BE49-F238E27FC236}">
                <a16:creationId xmlns:a16="http://schemas.microsoft.com/office/drawing/2014/main" id="{1E8D8920-8BB7-A04D-94E1-577217D842A2}"/>
              </a:ext>
            </a:extLst>
          </p:cNvPr>
          <p:cNvGraphicFramePr>
            <a:graphicFrameLocks noGrp="1"/>
          </p:cNvGraphicFramePr>
          <p:nvPr>
            <p:ph/>
            <p:extLst>
              <p:ext uri="{D42A27DB-BD31-4B8C-83A1-F6EECF244321}">
                <p14:modId xmlns:p14="http://schemas.microsoft.com/office/powerpoint/2010/main" val="3411994384"/>
              </p:ext>
            </p:extLst>
          </p:nvPr>
        </p:nvGraphicFramePr>
        <p:xfrm>
          <a:off x="539552" y="692696"/>
          <a:ext cx="7848871" cy="6028356"/>
        </p:xfrm>
        <a:graphic>
          <a:graphicData uri="http://schemas.openxmlformats.org/drawingml/2006/table">
            <a:tbl>
              <a:tblPr/>
              <a:tblGrid>
                <a:gridCol w="1591476">
                  <a:extLst>
                    <a:ext uri="{9D8B030D-6E8A-4147-A177-3AD203B41FA5}">
                      <a16:colId xmlns:a16="http://schemas.microsoft.com/office/drawing/2014/main" val="20000"/>
                    </a:ext>
                  </a:extLst>
                </a:gridCol>
                <a:gridCol w="1072820">
                  <a:extLst>
                    <a:ext uri="{9D8B030D-6E8A-4147-A177-3AD203B41FA5}">
                      <a16:colId xmlns:a16="http://schemas.microsoft.com/office/drawing/2014/main" val="20001"/>
                    </a:ext>
                  </a:extLst>
                </a:gridCol>
                <a:gridCol w="1025036">
                  <a:extLst>
                    <a:ext uri="{9D8B030D-6E8A-4147-A177-3AD203B41FA5}">
                      <a16:colId xmlns:a16="http://schemas.microsoft.com/office/drawing/2014/main" val="20002"/>
                    </a:ext>
                  </a:extLst>
                </a:gridCol>
                <a:gridCol w="1736156">
                  <a:extLst>
                    <a:ext uri="{9D8B030D-6E8A-4147-A177-3AD203B41FA5}">
                      <a16:colId xmlns:a16="http://schemas.microsoft.com/office/drawing/2014/main" val="20003"/>
                    </a:ext>
                  </a:extLst>
                </a:gridCol>
                <a:gridCol w="2423383">
                  <a:extLst>
                    <a:ext uri="{9D8B030D-6E8A-4147-A177-3AD203B41FA5}">
                      <a16:colId xmlns:a16="http://schemas.microsoft.com/office/drawing/2014/main" val="20004"/>
                    </a:ext>
                  </a:extLst>
                </a:gridCol>
              </a:tblGrid>
              <a:tr h="251524">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age</a:t>
                      </a:r>
                      <a:endParaRPr kumimoji="0" lang="en-US" altLang="zh-CN" sz="2000" b="1" i="0" u="none" strike="noStrike" cap="none" normalizeH="0" baseline="0" dirty="0">
                        <a:ln>
                          <a:noFill/>
                        </a:ln>
                        <a:solidFill>
                          <a:schemeClr val="tx1"/>
                        </a:solidFill>
                        <a:effectLst/>
                        <a:latin typeface="Arial" charset="0"/>
                        <a:ea typeface="宋体" pitchFamily="2" charset="-122"/>
                      </a:endParaRPr>
                    </a:p>
                  </a:txBody>
                  <a:tcPr marT="45706" marB="4570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income</a:t>
                      </a:r>
                      <a:endParaRPr kumimoji="0" lang="en-US" altLang="zh-CN" sz="2000" b="1" i="0" u="none" strike="noStrike" cap="none" normalizeH="0" baseline="0" dirty="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student</a:t>
                      </a:r>
                      <a:endParaRPr kumimoji="0" lang="en-US" altLang="zh-CN" sz="2000" b="1" i="0" u="none" strike="noStrike" cap="none" normalizeH="0" baseline="0" dirty="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credit_rating</a:t>
                      </a:r>
                      <a:endParaRPr kumimoji="0" lang="en-US" altLang="zh-CN" sz="2000" b="1" i="0" u="none" strike="noStrike" cap="none" normalizeH="0" baseline="0" dirty="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buys_computer</a:t>
                      </a:r>
                      <a:endParaRPr kumimoji="0" lang="en-US" altLang="zh-CN" sz="2000" b="1" i="0" u="none" strike="noStrike" cap="none" normalizeH="0" baseline="0" dirty="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0"/>
                  </a:ext>
                </a:extLst>
              </a:tr>
              <a:tr h="402296">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youth</a:t>
                      </a:r>
                      <a:endParaRPr kumimoji="0" lang="en-US" altLang="zh-CN" sz="2000" b="1" i="0" u="none" strike="noStrike" cap="none" normalizeH="0" baseline="0" dirty="0">
                        <a:ln>
                          <a:noFill/>
                        </a:ln>
                        <a:solidFill>
                          <a:schemeClr val="tx1"/>
                        </a:solidFill>
                        <a:effectLst/>
                        <a:latin typeface="Arial" charset="0"/>
                        <a:ea typeface="宋体" pitchFamily="2" charset="-122"/>
                      </a:endParaRPr>
                    </a:p>
                  </a:txBody>
                  <a:tcPr marT="45706" marB="4570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high</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no</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fair</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no</a:t>
                      </a:r>
                      <a:endParaRPr kumimoji="0" lang="en-US" altLang="zh-CN" sz="2000" b="1" i="0" u="none" strike="noStrike" cap="none" normalizeH="0" baseline="0" dirty="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extLst>
                  <a:ext uri="{0D108BD9-81ED-4DB2-BD59-A6C34878D82A}">
                    <a16:rowId xmlns:a16="http://schemas.microsoft.com/office/drawing/2014/main" val="10001"/>
                  </a:ext>
                </a:extLst>
              </a:tr>
              <a:tr h="402296">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youth</a:t>
                      </a:r>
                      <a:endParaRPr kumimoji="0" lang="en-US" altLang="zh-CN" sz="2000" b="1" i="0" u="none" strike="noStrike" cap="none" normalizeH="0" baseline="0" dirty="0">
                        <a:ln>
                          <a:noFill/>
                        </a:ln>
                        <a:solidFill>
                          <a:schemeClr val="tx1"/>
                        </a:solidFill>
                        <a:effectLst/>
                        <a:latin typeface="Arial" charset="0"/>
                        <a:ea typeface="宋体" pitchFamily="2" charset="-122"/>
                      </a:endParaRPr>
                    </a:p>
                  </a:txBody>
                  <a:tcPr marT="45706" marB="4570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high</a:t>
                      </a:r>
                      <a:endParaRPr kumimoji="0" lang="en-US" altLang="zh-CN" sz="2000" b="1" i="0" u="none" strike="noStrike" cap="none" normalizeH="0" baseline="0" dirty="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no</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excellent</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no</a:t>
                      </a:r>
                      <a:endParaRPr kumimoji="0" lang="en-US" altLang="zh-CN" sz="2000" b="1" i="0" u="none" strike="noStrike" cap="none" normalizeH="0" baseline="0" dirty="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extLst>
                  <a:ext uri="{0D108BD9-81ED-4DB2-BD59-A6C34878D82A}">
                    <a16:rowId xmlns:a16="http://schemas.microsoft.com/office/drawing/2014/main" val="10002"/>
                  </a:ext>
                </a:extLst>
              </a:tr>
              <a:tr h="402296">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middle_aged</a:t>
                      </a:r>
                      <a:endParaRPr kumimoji="0" lang="en-US" altLang="zh-CN" sz="2000" b="1" i="0" u="none" strike="noStrike" cap="none" normalizeH="0" baseline="0" dirty="0">
                        <a:ln>
                          <a:noFill/>
                        </a:ln>
                        <a:solidFill>
                          <a:schemeClr val="tx1"/>
                        </a:solidFill>
                        <a:effectLst/>
                        <a:latin typeface="Arial" charset="0"/>
                        <a:ea typeface="宋体" pitchFamily="2" charset="-122"/>
                      </a:endParaRPr>
                    </a:p>
                  </a:txBody>
                  <a:tcPr marT="45706" marB="4570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high</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no</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fair</a:t>
                      </a:r>
                      <a:endParaRPr kumimoji="0" lang="en-US" altLang="zh-CN" sz="2000" b="1" i="0" u="none" strike="noStrike" cap="none" normalizeH="0" baseline="0" dirty="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yes</a:t>
                      </a:r>
                      <a:endParaRPr kumimoji="0" lang="en-US" altLang="zh-CN" sz="2000" b="1" i="0" u="none" strike="noStrike" cap="none" normalizeH="0" baseline="0" dirty="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extLst>
                  <a:ext uri="{0D108BD9-81ED-4DB2-BD59-A6C34878D82A}">
                    <a16:rowId xmlns:a16="http://schemas.microsoft.com/office/drawing/2014/main" val="10003"/>
                  </a:ext>
                </a:extLst>
              </a:tr>
              <a:tr h="402296">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senior</a:t>
                      </a:r>
                      <a:endParaRPr kumimoji="0" lang="en-US" altLang="zh-CN" sz="2000" b="1" i="0" u="none" strike="noStrike" cap="none" normalizeH="0" baseline="0" dirty="0">
                        <a:ln>
                          <a:noFill/>
                        </a:ln>
                        <a:solidFill>
                          <a:schemeClr val="tx1"/>
                        </a:solidFill>
                        <a:effectLst/>
                        <a:latin typeface="Arial" charset="0"/>
                        <a:ea typeface="宋体" pitchFamily="2" charset="-122"/>
                      </a:endParaRPr>
                    </a:p>
                  </a:txBody>
                  <a:tcPr marT="45706" marB="4570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medium</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no</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fair</a:t>
                      </a:r>
                      <a:endParaRPr kumimoji="0" lang="en-US" altLang="zh-CN" sz="2000" b="1" i="0" u="none" strike="noStrike" cap="none" normalizeH="0" baseline="0" dirty="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yes</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extLst>
                  <a:ext uri="{0D108BD9-81ED-4DB2-BD59-A6C34878D82A}">
                    <a16:rowId xmlns:a16="http://schemas.microsoft.com/office/drawing/2014/main" val="10004"/>
                  </a:ext>
                </a:extLst>
              </a:tr>
              <a:tr h="402296">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senior</a:t>
                      </a:r>
                      <a:endParaRPr kumimoji="0" lang="en-US" altLang="zh-CN" sz="2000" b="1" i="0" u="none" strike="noStrike" cap="none" normalizeH="0" baseline="0" dirty="0">
                        <a:ln>
                          <a:noFill/>
                        </a:ln>
                        <a:solidFill>
                          <a:schemeClr val="tx1"/>
                        </a:solidFill>
                        <a:effectLst/>
                        <a:latin typeface="Arial" charset="0"/>
                        <a:ea typeface="宋体" pitchFamily="2" charset="-122"/>
                      </a:endParaRPr>
                    </a:p>
                  </a:txBody>
                  <a:tcPr marT="45706" marB="4570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low</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yes</a:t>
                      </a:r>
                      <a:endParaRPr kumimoji="0" lang="en-US" altLang="zh-CN" sz="2000" b="1" i="0" u="none" strike="noStrike" cap="none" normalizeH="0" baseline="0" dirty="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fair</a:t>
                      </a:r>
                      <a:endParaRPr kumimoji="0" lang="en-US" altLang="zh-CN" sz="2000" b="1" i="0" u="none" strike="noStrike" cap="none" normalizeH="0" baseline="0" dirty="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yes</a:t>
                      </a:r>
                      <a:endParaRPr kumimoji="0" lang="en-US" altLang="zh-CN" sz="2000" b="1" i="0" u="none" strike="noStrike" cap="none" normalizeH="0" baseline="0" dirty="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extLst>
                  <a:ext uri="{0D108BD9-81ED-4DB2-BD59-A6C34878D82A}">
                    <a16:rowId xmlns:a16="http://schemas.microsoft.com/office/drawing/2014/main" val="10005"/>
                  </a:ext>
                </a:extLst>
              </a:tr>
              <a:tr h="402296">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senior</a:t>
                      </a:r>
                      <a:endParaRPr kumimoji="0" lang="en-US" altLang="zh-CN" sz="2000" b="1" i="0" u="none" strike="noStrike" cap="none" normalizeH="0" baseline="0" dirty="0">
                        <a:ln>
                          <a:noFill/>
                        </a:ln>
                        <a:solidFill>
                          <a:schemeClr val="tx1"/>
                        </a:solidFill>
                        <a:effectLst/>
                        <a:latin typeface="Arial" charset="0"/>
                        <a:ea typeface="宋体" pitchFamily="2" charset="-122"/>
                      </a:endParaRPr>
                    </a:p>
                  </a:txBody>
                  <a:tcPr marT="45706" marB="4570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low</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yes</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excellent</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no</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extLst>
                  <a:ext uri="{0D108BD9-81ED-4DB2-BD59-A6C34878D82A}">
                    <a16:rowId xmlns:a16="http://schemas.microsoft.com/office/drawing/2014/main" val="10006"/>
                  </a:ext>
                </a:extLst>
              </a:tr>
              <a:tr h="402296">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middle_aged</a:t>
                      </a:r>
                      <a:endParaRPr kumimoji="0" lang="en-US" altLang="zh-CN" sz="2000" b="1" i="0" u="none" strike="noStrike" cap="none" normalizeH="0" baseline="0" dirty="0">
                        <a:ln>
                          <a:noFill/>
                        </a:ln>
                        <a:solidFill>
                          <a:schemeClr val="tx1"/>
                        </a:solidFill>
                        <a:effectLst/>
                        <a:latin typeface="Arial" charset="0"/>
                        <a:ea typeface="宋体" pitchFamily="2" charset="-122"/>
                      </a:endParaRPr>
                    </a:p>
                  </a:txBody>
                  <a:tcPr marT="45706" marB="4570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low</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yes</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excellent</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yes</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extLst>
                  <a:ext uri="{0D108BD9-81ED-4DB2-BD59-A6C34878D82A}">
                    <a16:rowId xmlns:a16="http://schemas.microsoft.com/office/drawing/2014/main" val="10007"/>
                  </a:ext>
                </a:extLst>
              </a:tr>
              <a:tr h="402296">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youth</a:t>
                      </a:r>
                      <a:endParaRPr kumimoji="0" lang="en-US" altLang="zh-CN" sz="2000" b="1" i="0" u="none" strike="noStrike" cap="none" normalizeH="0" baseline="0" dirty="0">
                        <a:ln>
                          <a:noFill/>
                        </a:ln>
                        <a:solidFill>
                          <a:schemeClr val="tx1"/>
                        </a:solidFill>
                        <a:effectLst/>
                        <a:latin typeface="Arial" charset="0"/>
                        <a:ea typeface="宋体" pitchFamily="2" charset="-122"/>
                      </a:endParaRPr>
                    </a:p>
                  </a:txBody>
                  <a:tcPr marT="45706" marB="4570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medium</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no</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fair</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no</a:t>
                      </a:r>
                      <a:endParaRPr kumimoji="0" lang="en-US" altLang="zh-CN" sz="2000" b="1" i="0" u="none" strike="noStrike" cap="none" normalizeH="0" baseline="0" dirty="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extLst>
                  <a:ext uri="{0D108BD9-81ED-4DB2-BD59-A6C34878D82A}">
                    <a16:rowId xmlns:a16="http://schemas.microsoft.com/office/drawing/2014/main" val="10008"/>
                  </a:ext>
                </a:extLst>
              </a:tr>
              <a:tr h="402296">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youth</a:t>
                      </a:r>
                      <a:endParaRPr kumimoji="0" lang="en-US" altLang="zh-CN" sz="2000" b="1" i="0" u="none" strike="noStrike" cap="none" normalizeH="0" baseline="0" dirty="0">
                        <a:ln>
                          <a:noFill/>
                        </a:ln>
                        <a:solidFill>
                          <a:schemeClr val="tx1"/>
                        </a:solidFill>
                        <a:effectLst/>
                        <a:latin typeface="Arial" charset="0"/>
                        <a:ea typeface="宋体" pitchFamily="2" charset="-122"/>
                      </a:endParaRPr>
                    </a:p>
                  </a:txBody>
                  <a:tcPr marT="45706" marB="4570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low</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yes</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fair</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yes</a:t>
                      </a:r>
                      <a:endParaRPr kumimoji="0" lang="en-US" altLang="zh-CN" sz="2000" b="1" i="0" u="none" strike="noStrike" cap="none" normalizeH="0" baseline="0" dirty="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extLst>
                  <a:ext uri="{0D108BD9-81ED-4DB2-BD59-A6C34878D82A}">
                    <a16:rowId xmlns:a16="http://schemas.microsoft.com/office/drawing/2014/main" val="10009"/>
                  </a:ext>
                </a:extLst>
              </a:tr>
              <a:tr h="402296">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senior</a:t>
                      </a:r>
                      <a:endParaRPr kumimoji="0" lang="en-US" altLang="zh-CN" sz="2000" b="1" i="0" u="none" strike="noStrike" cap="none" normalizeH="0" baseline="0" dirty="0">
                        <a:ln>
                          <a:noFill/>
                        </a:ln>
                        <a:solidFill>
                          <a:schemeClr val="tx1"/>
                        </a:solidFill>
                        <a:effectLst/>
                        <a:latin typeface="Arial" charset="0"/>
                        <a:ea typeface="宋体" pitchFamily="2" charset="-122"/>
                      </a:endParaRPr>
                    </a:p>
                  </a:txBody>
                  <a:tcPr marT="45706" marB="4570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medium</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yes</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fair</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yes</a:t>
                      </a:r>
                      <a:endParaRPr kumimoji="0" lang="en-US" altLang="zh-CN" sz="2000" b="1" i="0" u="none" strike="noStrike" cap="none" normalizeH="0" baseline="0" dirty="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extLst>
                  <a:ext uri="{0D108BD9-81ED-4DB2-BD59-A6C34878D82A}">
                    <a16:rowId xmlns:a16="http://schemas.microsoft.com/office/drawing/2014/main" val="10010"/>
                  </a:ext>
                </a:extLst>
              </a:tr>
              <a:tr h="402296">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youth</a:t>
                      </a:r>
                      <a:endParaRPr kumimoji="0" lang="en-US" altLang="zh-CN" sz="2000" b="1" i="0" u="none" strike="noStrike" cap="none" normalizeH="0" baseline="0" dirty="0">
                        <a:ln>
                          <a:noFill/>
                        </a:ln>
                        <a:solidFill>
                          <a:schemeClr val="tx1"/>
                        </a:solidFill>
                        <a:effectLst/>
                        <a:latin typeface="Arial" charset="0"/>
                        <a:ea typeface="宋体" pitchFamily="2" charset="-122"/>
                      </a:endParaRPr>
                    </a:p>
                  </a:txBody>
                  <a:tcPr marT="45706" marB="4570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medium</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yes</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excellent</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yes</a:t>
                      </a:r>
                      <a:endParaRPr kumimoji="0" lang="en-US" altLang="zh-CN" sz="2000" b="1" i="0" u="none" strike="noStrike" cap="none" normalizeH="0" baseline="0" dirty="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extLst>
                  <a:ext uri="{0D108BD9-81ED-4DB2-BD59-A6C34878D82A}">
                    <a16:rowId xmlns:a16="http://schemas.microsoft.com/office/drawing/2014/main" val="10011"/>
                  </a:ext>
                </a:extLst>
              </a:tr>
              <a:tr h="402296">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middle_aged</a:t>
                      </a:r>
                      <a:endParaRPr kumimoji="0" lang="en-US" altLang="zh-CN" sz="2000" b="1" i="0" u="none" strike="noStrike" cap="none" normalizeH="0" baseline="0" dirty="0">
                        <a:ln>
                          <a:noFill/>
                        </a:ln>
                        <a:solidFill>
                          <a:schemeClr val="tx1"/>
                        </a:solidFill>
                        <a:effectLst/>
                        <a:latin typeface="Arial" charset="0"/>
                        <a:ea typeface="宋体" pitchFamily="2" charset="-122"/>
                      </a:endParaRPr>
                    </a:p>
                  </a:txBody>
                  <a:tcPr marT="45706" marB="4570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medium</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no</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excellent</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yes</a:t>
                      </a:r>
                      <a:endParaRPr kumimoji="0" lang="en-US" altLang="zh-CN" sz="2000" b="1" i="0" u="none" strike="noStrike" cap="none" normalizeH="0" baseline="0" dirty="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extLst>
                  <a:ext uri="{0D108BD9-81ED-4DB2-BD59-A6C34878D82A}">
                    <a16:rowId xmlns:a16="http://schemas.microsoft.com/office/drawing/2014/main" val="10012"/>
                  </a:ext>
                </a:extLst>
              </a:tr>
              <a:tr h="402296">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middle_aged</a:t>
                      </a:r>
                      <a:endParaRPr kumimoji="0" lang="en-US" altLang="zh-CN" sz="2000" b="1" i="0" u="none" strike="noStrike" cap="none" normalizeH="0" baseline="0" dirty="0">
                        <a:ln>
                          <a:noFill/>
                        </a:ln>
                        <a:solidFill>
                          <a:schemeClr val="tx1"/>
                        </a:solidFill>
                        <a:effectLst/>
                        <a:latin typeface="Arial" charset="0"/>
                        <a:ea typeface="宋体" pitchFamily="2" charset="-122"/>
                      </a:endParaRPr>
                    </a:p>
                  </a:txBody>
                  <a:tcPr marT="45706" marB="4570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high</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yes</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fair</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yes</a:t>
                      </a:r>
                      <a:endParaRPr kumimoji="0" lang="en-US" altLang="zh-CN" sz="2000" b="1" i="0" u="none" strike="noStrike" cap="none" normalizeH="0" baseline="0" dirty="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extLst>
                  <a:ext uri="{0D108BD9-81ED-4DB2-BD59-A6C34878D82A}">
                    <a16:rowId xmlns:a16="http://schemas.microsoft.com/office/drawing/2014/main" val="10013"/>
                  </a:ext>
                </a:extLst>
              </a:tr>
              <a:tr h="402296">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senior</a:t>
                      </a:r>
                      <a:endParaRPr kumimoji="0" lang="en-US" altLang="zh-CN" sz="2000" b="1" i="0" u="none" strike="noStrike" cap="none" normalizeH="0" baseline="0" dirty="0">
                        <a:ln>
                          <a:noFill/>
                        </a:ln>
                        <a:solidFill>
                          <a:schemeClr val="tx1"/>
                        </a:solidFill>
                        <a:effectLst/>
                        <a:latin typeface="Arial" charset="0"/>
                        <a:ea typeface="宋体" pitchFamily="2" charset="-122"/>
                      </a:endParaRPr>
                    </a:p>
                  </a:txBody>
                  <a:tcPr marT="45706" marB="45706" anchor="b"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medium</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no</a:t>
                      </a:r>
                      <a:endParaRPr kumimoji="0" lang="en-US" altLang="zh-CN" sz="2000" b="1" i="0" u="none" strike="noStrike" cap="none" normalizeH="0" baseline="0" dirty="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l"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excellent</a:t>
                      </a:r>
                      <a:endParaRPr kumimoji="0" lang="en-US" altLang="zh-CN" sz="2000" b="1" i="0" u="none" strike="noStrike" cap="none" normalizeH="0" baseline="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tc>
                  <a:txBody>
                    <a:bodyPr/>
                    <a:lstStyle/>
                    <a:p>
                      <a:pPr marL="342900" marR="0" lvl="0" indent="-342900" algn="ctr" defTabSz="914400" rtl="0" eaLnBrk="1" fontAlgn="b" latinLnBrk="0" hangingPunct="1">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no</a:t>
                      </a:r>
                      <a:endParaRPr kumimoji="0" lang="en-US" altLang="zh-CN" sz="2000" b="1" i="0" u="none" strike="noStrike" cap="none" normalizeH="0" baseline="0" dirty="0">
                        <a:ln>
                          <a:noFill/>
                        </a:ln>
                        <a:solidFill>
                          <a:schemeClr val="tx1"/>
                        </a:solidFill>
                        <a:effectLst/>
                        <a:latin typeface="Arial" charset="0"/>
                        <a:ea typeface="宋体" pitchFamily="2" charset="-122"/>
                      </a:endParaRPr>
                    </a:p>
                  </a:txBody>
                  <a:tcPr marT="45706" marB="45706" anchor="b"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33CCCC"/>
                    </a:solidFill>
                  </a:tcPr>
                </a:tc>
                <a:extLst>
                  <a:ext uri="{0D108BD9-81ED-4DB2-BD59-A6C34878D82A}">
                    <a16:rowId xmlns:a16="http://schemas.microsoft.com/office/drawing/2014/main" val="10014"/>
                  </a:ext>
                </a:extLst>
              </a:tr>
            </a:tbl>
          </a:graphicData>
        </a:graphic>
      </p:graphicFrame>
      <p:sp>
        <p:nvSpPr>
          <p:cNvPr id="2" name="文本框 1"/>
          <p:cNvSpPr txBox="1"/>
          <p:nvPr/>
        </p:nvSpPr>
        <p:spPr>
          <a:xfrm>
            <a:off x="539552" y="332656"/>
            <a:ext cx="700833" cy="400110"/>
          </a:xfrm>
          <a:prstGeom prst="rect">
            <a:avLst/>
          </a:prstGeom>
          <a:noFill/>
        </p:spPr>
        <p:txBody>
          <a:bodyPr wrap="none" rtlCol="0">
            <a:spAutoFit/>
          </a:bodyPr>
          <a:lstStyle/>
          <a:p>
            <a:r>
              <a:rPr kumimoji="1" lang="zh-CN" altLang="en-US" sz="2000" b="1" dirty="0"/>
              <a:t>练习</a:t>
            </a:r>
          </a:p>
        </p:txBody>
      </p:sp>
    </p:spTree>
    <p:extLst>
      <p:ext uri="{BB962C8B-B14F-4D97-AF65-F5344CB8AC3E}">
        <p14:creationId xmlns:p14="http://schemas.microsoft.com/office/powerpoint/2010/main" val="1449591598"/>
      </p:ext>
    </p:extLst>
  </p:cSld>
  <p:clrMapOvr>
    <a:masterClrMapping/>
  </p:clrMapOvr>
  <p:transition>
    <p:push/>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0E35371-D2CE-4586-9824-6B3320F1A0C5}"/>
              </a:ext>
            </a:extLst>
          </p:cNvPr>
          <p:cNvSpPr txBox="1">
            <a:spLocks noChangeArrowheads="1"/>
          </p:cNvSpPr>
          <p:nvPr/>
        </p:nvSpPr>
        <p:spPr bwMode="auto">
          <a:xfrm>
            <a:off x="465138" y="1557338"/>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defRPr/>
            </a:pPr>
            <a:r>
              <a:rPr lang="zh-CN" altLang="en-US" sz="2400" dirty="0"/>
              <a:t>步骤</a:t>
            </a:r>
            <a:r>
              <a:rPr lang="en-US" altLang="zh-CN" sz="2400" dirty="0"/>
              <a:t>1</a:t>
            </a:r>
            <a:r>
              <a:rPr lang="zh-CN" altLang="en-US" sz="2400" dirty="0"/>
              <a:t>，计算基于熵的度量</a:t>
            </a:r>
            <a:r>
              <a:rPr lang="en-US" altLang="zh-CN" sz="2400" dirty="0"/>
              <a:t>——</a:t>
            </a:r>
            <a:r>
              <a:rPr lang="zh-CN" altLang="en-US" sz="2400" dirty="0"/>
              <a:t>信息增益，作为样本划分的根据</a:t>
            </a:r>
          </a:p>
          <a:p>
            <a:pPr lvl="1" eaLnBrk="1" hangingPunct="1">
              <a:defRPr/>
            </a:pPr>
            <a:r>
              <a:rPr lang="en-US" altLang="zh-CN" sz="2400" b="1" i="1" dirty="0">
                <a:solidFill>
                  <a:srgbClr val="CC0000"/>
                </a:solidFill>
              </a:rPr>
              <a:t>Gain(age)=0.246</a:t>
            </a:r>
          </a:p>
          <a:p>
            <a:pPr lvl="1" eaLnBrk="1" hangingPunct="1">
              <a:defRPr/>
            </a:pPr>
            <a:r>
              <a:rPr lang="en-US" altLang="zh-CN" sz="2400" dirty="0"/>
              <a:t>Gain(income)=0.029</a:t>
            </a:r>
          </a:p>
          <a:p>
            <a:pPr lvl="1" eaLnBrk="1" hangingPunct="1">
              <a:defRPr/>
            </a:pPr>
            <a:r>
              <a:rPr lang="en-US" altLang="zh-CN" sz="2400" dirty="0"/>
              <a:t>Gain(student)=0.151</a:t>
            </a:r>
          </a:p>
          <a:p>
            <a:pPr lvl="1" eaLnBrk="1" hangingPunct="1">
              <a:defRPr/>
            </a:pPr>
            <a:r>
              <a:rPr lang="en-US" altLang="zh-CN" sz="2400" dirty="0"/>
              <a:t>Gain(</a:t>
            </a:r>
            <a:r>
              <a:rPr lang="en-US" altLang="zh-CN" sz="2400" dirty="0" err="1"/>
              <a:t>credit_rating</a:t>
            </a:r>
            <a:r>
              <a:rPr lang="en-US" altLang="zh-CN" sz="2400" dirty="0"/>
              <a:t>)=0.048</a:t>
            </a:r>
          </a:p>
          <a:p>
            <a:pPr eaLnBrk="1" hangingPunct="1">
              <a:defRPr/>
            </a:pPr>
            <a:endParaRPr lang="en-US" altLang="zh-CN" sz="2400" dirty="0"/>
          </a:p>
          <a:p>
            <a:pPr eaLnBrk="1" hangingPunct="1">
              <a:defRPr/>
            </a:pPr>
            <a:r>
              <a:rPr lang="zh-CN" altLang="en-US" sz="2400" dirty="0"/>
              <a:t>步骤</a:t>
            </a:r>
            <a:r>
              <a:rPr lang="en-US" altLang="zh-CN" sz="2400" dirty="0"/>
              <a:t>2</a:t>
            </a:r>
            <a:r>
              <a:rPr lang="zh-CN" altLang="en-US" sz="2400" dirty="0"/>
              <a:t>，根据年龄对数据集进行第一次划分</a:t>
            </a:r>
          </a:p>
        </p:txBody>
      </p:sp>
    </p:spTree>
    <p:extLst>
      <p:ext uri="{BB962C8B-B14F-4D97-AF65-F5344CB8AC3E}">
        <p14:creationId xmlns:p14="http://schemas.microsoft.com/office/powerpoint/2010/main" val="1976317599"/>
      </p:ext>
    </p:extLst>
  </p:cSld>
  <p:clrMapOvr>
    <a:masterClrMapping/>
  </p:clrMapOvr>
  <p:transition>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a:extLst>
              <a:ext uri="{FF2B5EF4-FFF2-40B4-BE49-F238E27FC236}">
                <a16:creationId xmlns:a16="http://schemas.microsoft.com/office/drawing/2014/main" id="{F46A0AC5-6BE9-0A47-8F0C-BAF7B92F289F}"/>
              </a:ext>
            </a:extLst>
          </p:cNvPr>
          <p:cNvSpPr>
            <a:spLocks noGrp="1" noChangeArrowheads="1"/>
          </p:cNvSpPr>
          <p:nvPr>
            <p:ph type="body" idx="1"/>
          </p:nvPr>
        </p:nvSpPr>
        <p:spPr>
          <a:xfrm>
            <a:off x="232569" y="1268760"/>
            <a:ext cx="8678862" cy="4824536"/>
          </a:xfrm>
        </p:spPr>
        <p:txBody>
          <a:bodyPr/>
          <a:lstStyle/>
          <a:p>
            <a:pPr marL="457200" lvl="1" indent="0" eaLnBrk="1" hangingPunct="1">
              <a:lnSpc>
                <a:spcPct val="150000"/>
              </a:lnSpc>
              <a:buNone/>
              <a:defRPr/>
            </a:pPr>
            <a:r>
              <a:rPr lang="en-US" altLang="zh-CN" b="1" i="1" dirty="0">
                <a:solidFill>
                  <a:srgbClr val="CC0000"/>
                </a:solidFill>
              </a:rPr>
              <a:t>Gain(age)=I(</a:t>
            </a:r>
            <a:r>
              <a:rPr lang="en-US" altLang="zh-CN" b="1" i="1" dirty="0" err="1">
                <a:solidFill>
                  <a:srgbClr val="CC0000"/>
                </a:solidFill>
              </a:rPr>
              <a:t>p,n</a:t>
            </a:r>
            <a:r>
              <a:rPr lang="en-US" altLang="zh-CN" b="1" i="1" dirty="0">
                <a:solidFill>
                  <a:srgbClr val="CC0000"/>
                </a:solidFill>
              </a:rPr>
              <a:t>)-E(age) = [(9/14)*</a:t>
            </a:r>
            <a:r>
              <a:rPr lang="en-US" altLang="zh-CN" b="1" i="1" dirty="0" err="1">
                <a:solidFill>
                  <a:srgbClr val="CC0000"/>
                </a:solidFill>
              </a:rPr>
              <a:t>lb</a:t>
            </a:r>
            <a:r>
              <a:rPr lang="en-US" altLang="zh-CN" b="1" i="1" dirty="0">
                <a:solidFill>
                  <a:srgbClr val="CC0000"/>
                </a:solidFill>
              </a:rPr>
              <a:t>(14/9)+(5/14)*</a:t>
            </a:r>
            <a:r>
              <a:rPr lang="en-US" altLang="zh-CN" b="1" i="1" dirty="0" err="1">
                <a:solidFill>
                  <a:srgbClr val="CC0000"/>
                </a:solidFill>
              </a:rPr>
              <a:t>lb</a:t>
            </a:r>
            <a:r>
              <a:rPr lang="en-US" altLang="zh-CN" b="1" i="1" dirty="0">
                <a:solidFill>
                  <a:srgbClr val="CC0000"/>
                </a:solidFill>
              </a:rPr>
              <a:t>(14/5)]-</a:t>
            </a:r>
          </a:p>
          <a:p>
            <a:pPr marL="457200" lvl="1" indent="0" eaLnBrk="1" hangingPunct="1">
              <a:lnSpc>
                <a:spcPct val="150000"/>
              </a:lnSpc>
              <a:buNone/>
              <a:defRPr/>
            </a:pPr>
            <a:r>
              <a:rPr lang="en-US" altLang="zh-CN" b="1" i="1" dirty="0">
                <a:solidFill>
                  <a:srgbClr val="CC0000"/>
                </a:solidFill>
              </a:rPr>
              <a:t>   [(5/14)*((2/5)*</a:t>
            </a:r>
            <a:r>
              <a:rPr lang="en-US" altLang="zh-CN" b="1" i="1" dirty="0" err="1">
                <a:solidFill>
                  <a:srgbClr val="CC0000"/>
                </a:solidFill>
              </a:rPr>
              <a:t>lb</a:t>
            </a:r>
            <a:r>
              <a:rPr lang="en-US" altLang="zh-CN" b="1" i="1" dirty="0">
                <a:solidFill>
                  <a:srgbClr val="CC0000"/>
                </a:solidFill>
              </a:rPr>
              <a:t>(5/2)+(3/5)*</a:t>
            </a:r>
            <a:r>
              <a:rPr lang="en-US" altLang="zh-CN" b="1" i="1" dirty="0" err="1">
                <a:solidFill>
                  <a:srgbClr val="CC0000"/>
                </a:solidFill>
              </a:rPr>
              <a:t>lb</a:t>
            </a:r>
            <a:r>
              <a:rPr lang="en-US" altLang="zh-CN" b="1" i="1" dirty="0">
                <a:solidFill>
                  <a:srgbClr val="CC0000"/>
                </a:solidFill>
              </a:rPr>
              <a:t>(5/3))+</a:t>
            </a:r>
          </a:p>
          <a:p>
            <a:pPr marL="457200" lvl="1" indent="0" eaLnBrk="1" hangingPunct="1">
              <a:lnSpc>
                <a:spcPct val="150000"/>
              </a:lnSpc>
              <a:buNone/>
              <a:defRPr/>
            </a:pPr>
            <a:r>
              <a:rPr lang="en-US" altLang="zh-CN" b="1" i="1" dirty="0">
                <a:solidFill>
                  <a:srgbClr val="CC0000"/>
                </a:solidFill>
              </a:rPr>
              <a:t>    (4/14)*((4/4)*</a:t>
            </a:r>
            <a:r>
              <a:rPr lang="en-US" altLang="zh-CN" b="1" i="1" dirty="0" err="1">
                <a:solidFill>
                  <a:srgbClr val="CC0000"/>
                </a:solidFill>
              </a:rPr>
              <a:t>lb</a:t>
            </a:r>
            <a:r>
              <a:rPr lang="en-US" altLang="zh-CN" b="1" i="1" dirty="0">
                <a:solidFill>
                  <a:srgbClr val="CC0000"/>
                </a:solidFill>
              </a:rPr>
              <a:t>(4/4)+0)+</a:t>
            </a:r>
          </a:p>
          <a:p>
            <a:pPr marL="457200" lvl="1" indent="0" eaLnBrk="1" hangingPunct="1">
              <a:lnSpc>
                <a:spcPct val="150000"/>
              </a:lnSpc>
              <a:buNone/>
              <a:defRPr/>
            </a:pPr>
            <a:r>
              <a:rPr lang="en-US" altLang="zh-CN" b="1" i="1" dirty="0">
                <a:solidFill>
                  <a:srgbClr val="CC0000"/>
                </a:solidFill>
              </a:rPr>
              <a:t>    (5/14)*((3/5)*</a:t>
            </a:r>
            <a:r>
              <a:rPr lang="en-US" altLang="zh-CN" b="1" i="1" dirty="0" err="1">
                <a:solidFill>
                  <a:srgbClr val="CC0000"/>
                </a:solidFill>
              </a:rPr>
              <a:t>lb</a:t>
            </a:r>
            <a:r>
              <a:rPr lang="en-US" altLang="zh-CN" b="1" i="1" dirty="0">
                <a:solidFill>
                  <a:srgbClr val="CC0000"/>
                </a:solidFill>
              </a:rPr>
              <a:t>(5/3)+(2/5)*</a:t>
            </a:r>
            <a:r>
              <a:rPr lang="en-US" altLang="zh-CN" b="1" i="1" dirty="0" err="1">
                <a:solidFill>
                  <a:srgbClr val="CC0000"/>
                </a:solidFill>
              </a:rPr>
              <a:t>lb</a:t>
            </a:r>
            <a:r>
              <a:rPr lang="en-US" altLang="zh-CN" b="1" i="1" dirty="0">
                <a:solidFill>
                  <a:srgbClr val="CC0000"/>
                </a:solidFill>
              </a:rPr>
              <a:t>(5/2))]</a:t>
            </a:r>
          </a:p>
          <a:p>
            <a:pPr marL="457200" lvl="1" indent="0" eaLnBrk="1" hangingPunct="1">
              <a:lnSpc>
                <a:spcPct val="150000"/>
              </a:lnSpc>
              <a:buNone/>
              <a:defRPr/>
            </a:pPr>
            <a:r>
              <a:rPr lang="en-US" altLang="zh-CN" b="1" i="1" dirty="0">
                <a:solidFill>
                  <a:srgbClr val="CC0000"/>
                </a:solidFill>
              </a:rPr>
              <a:t>=0.246</a:t>
            </a:r>
          </a:p>
        </p:txBody>
      </p:sp>
    </p:spTree>
    <p:extLst>
      <p:ext uri="{BB962C8B-B14F-4D97-AF65-F5344CB8AC3E}">
        <p14:creationId xmlns:p14="http://schemas.microsoft.com/office/powerpoint/2010/main" val="84012371"/>
      </p:ext>
    </p:extLst>
  </p:cSld>
  <p:clrMapOvr>
    <a:masterClrMapping/>
  </p:clrMapOvr>
  <p:transition>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764704"/>
            <a:ext cx="7776864" cy="5256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9163318"/>
      </p:ext>
    </p:extLst>
  </p:cSld>
  <p:clrMapOvr>
    <a:masterClrMapping/>
  </p:clrMapOvr>
  <p:transition>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ChangeArrowheads="1"/>
          </p:cNvSpPr>
          <p:nvPr/>
        </p:nvSpPr>
        <p:spPr bwMode="auto">
          <a:xfrm>
            <a:off x="3527425" y="1700213"/>
            <a:ext cx="754063" cy="469900"/>
          </a:xfrm>
          <a:prstGeom prst="rect">
            <a:avLst/>
          </a:prstGeom>
          <a:solidFill>
            <a:srgbClr val="00CCFF"/>
          </a:solidFill>
          <a:ln w="12700">
            <a:solidFill>
              <a:schemeClr val="tx1"/>
            </a:solidFill>
            <a:miter lim="800000"/>
            <a:headEnd/>
            <a:tailEnd/>
          </a:ln>
        </p:spPr>
        <p:txBody>
          <a:bodyPr wrap="none"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a:latin typeface="Times New Roman" panose="02020603050405020304" pitchFamily="18" charset="0"/>
              </a:rPr>
              <a:t>age?</a:t>
            </a:r>
          </a:p>
        </p:txBody>
      </p:sp>
      <p:sp>
        <p:nvSpPr>
          <p:cNvPr id="36868" name="Rectangle 4"/>
          <p:cNvSpPr>
            <a:spLocks noChangeArrowheads="1"/>
          </p:cNvSpPr>
          <p:nvPr/>
        </p:nvSpPr>
        <p:spPr bwMode="auto">
          <a:xfrm>
            <a:off x="3302000" y="2674938"/>
            <a:ext cx="1198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a:latin typeface="Times New Roman" panose="02020603050405020304" pitchFamily="18" charset="0"/>
              </a:rPr>
              <a:t>overcast</a:t>
            </a:r>
          </a:p>
        </p:txBody>
      </p:sp>
      <p:sp>
        <p:nvSpPr>
          <p:cNvPr id="36869" name="Rectangle 5"/>
          <p:cNvSpPr>
            <a:spLocks noChangeArrowheads="1"/>
          </p:cNvSpPr>
          <p:nvPr/>
        </p:nvSpPr>
        <p:spPr bwMode="auto">
          <a:xfrm>
            <a:off x="1689100" y="3589338"/>
            <a:ext cx="1211263" cy="469900"/>
          </a:xfrm>
          <a:prstGeom prst="rect">
            <a:avLst/>
          </a:prstGeom>
          <a:solidFill>
            <a:srgbClr val="00FFCC"/>
          </a:solidFill>
          <a:ln w="12700">
            <a:solidFill>
              <a:schemeClr val="tx1"/>
            </a:solidFill>
            <a:miter lim="800000"/>
            <a:headEnd/>
            <a:tailEnd/>
          </a:ln>
        </p:spPr>
        <p:txBody>
          <a:bodyPr wrap="none"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dirty="0">
                <a:latin typeface="Times New Roman" panose="02020603050405020304" pitchFamily="18" charset="0"/>
              </a:rPr>
              <a:t>student?</a:t>
            </a:r>
          </a:p>
        </p:txBody>
      </p:sp>
      <p:sp>
        <p:nvSpPr>
          <p:cNvPr id="36870" name="Rectangle 6"/>
          <p:cNvSpPr>
            <a:spLocks noChangeArrowheads="1"/>
          </p:cNvSpPr>
          <p:nvPr/>
        </p:nvSpPr>
        <p:spPr bwMode="auto">
          <a:xfrm>
            <a:off x="5186363" y="3589338"/>
            <a:ext cx="1809750" cy="469900"/>
          </a:xfrm>
          <a:prstGeom prst="rect">
            <a:avLst/>
          </a:prstGeom>
          <a:solidFill>
            <a:srgbClr val="99CCFF"/>
          </a:solidFill>
          <a:ln w="12700">
            <a:solidFill>
              <a:schemeClr val="tx1"/>
            </a:solidFill>
            <a:miter lim="800000"/>
            <a:headEnd/>
            <a:tailEnd/>
          </a:ln>
        </p:spPr>
        <p:txBody>
          <a:bodyPr wrap="none"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a:latin typeface="Times New Roman" panose="02020603050405020304" pitchFamily="18" charset="0"/>
              </a:rPr>
              <a:t>credit rating?</a:t>
            </a:r>
          </a:p>
        </p:txBody>
      </p:sp>
      <p:sp>
        <p:nvSpPr>
          <p:cNvPr id="36871" name="Rectangle 7"/>
          <p:cNvSpPr>
            <a:spLocks noChangeArrowheads="1"/>
          </p:cNvSpPr>
          <p:nvPr/>
        </p:nvSpPr>
        <p:spPr bwMode="auto">
          <a:xfrm>
            <a:off x="1187450" y="455612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a:latin typeface="Times New Roman" panose="02020603050405020304" pitchFamily="18" charset="0"/>
              </a:rPr>
              <a:t>no</a:t>
            </a:r>
          </a:p>
        </p:txBody>
      </p:sp>
      <p:sp>
        <p:nvSpPr>
          <p:cNvPr id="36872" name="Rectangle 8"/>
          <p:cNvSpPr>
            <a:spLocks noChangeArrowheads="1"/>
          </p:cNvSpPr>
          <p:nvPr/>
        </p:nvSpPr>
        <p:spPr bwMode="auto">
          <a:xfrm>
            <a:off x="2751138" y="4556125"/>
            <a:ext cx="590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a:latin typeface="Times New Roman" panose="02020603050405020304" pitchFamily="18" charset="0"/>
              </a:rPr>
              <a:t>yes</a:t>
            </a:r>
          </a:p>
        </p:txBody>
      </p:sp>
      <p:sp>
        <p:nvSpPr>
          <p:cNvPr id="36873" name="Rectangle 9"/>
          <p:cNvSpPr>
            <a:spLocks noChangeArrowheads="1"/>
          </p:cNvSpPr>
          <p:nvPr/>
        </p:nvSpPr>
        <p:spPr bwMode="auto">
          <a:xfrm>
            <a:off x="6513513" y="4570413"/>
            <a:ext cx="6064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a:latin typeface="Times New Roman" panose="02020603050405020304" pitchFamily="18" charset="0"/>
              </a:rPr>
              <a:t>fair</a:t>
            </a:r>
          </a:p>
        </p:txBody>
      </p:sp>
      <p:sp>
        <p:nvSpPr>
          <p:cNvPr id="36874" name="Rectangle 10"/>
          <p:cNvSpPr>
            <a:spLocks noChangeArrowheads="1"/>
          </p:cNvSpPr>
          <p:nvPr/>
        </p:nvSpPr>
        <p:spPr bwMode="auto">
          <a:xfrm>
            <a:off x="4879975" y="4584700"/>
            <a:ext cx="12811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a:latin typeface="Times New Roman" panose="02020603050405020304" pitchFamily="18" charset="0"/>
              </a:rPr>
              <a:t>excellent</a:t>
            </a:r>
          </a:p>
        </p:txBody>
      </p:sp>
      <p:sp>
        <p:nvSpPr>
          <p:cNvPr id="36875" name="Line 11"/>
          <p:cNvSpPr>
            <a:spLocks noChangeShapeType="1"/>
          </p:cNvSpPr>
          <p:nvPr/>
        </p:nvSpPr>
        <p:spPr bwMode="auto">
          <a:xfrm flipH="1">
            <a:off x="2308225" y="2192338"/>
            <a:ext cx="992188" cy="1323975"/>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76" name="Line 12"/>
          <p:cNvSpPr>
            <a:spLocks noChangeShapeType="1"/>
          </p:cNvSpPr>
          <p:nvPr/>
        </p:nvSpPr>
        <p:spPr bwMode="auto">
          <a:xfrm flipH="1">
            <a:off x="3900488" y="2238375"/>
            <a:ext cx="1587" cy="54610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77" name="Line 13"/>
          <p:cNvSpPr>
            <a:spLocks noChangeShapeType="1"/>
          </p:cNvSpPr>
          <p:nvPr/>
        </p:nvSpPr>
        <p:spPr bwMode="auto">
          <a:xfrm>
            <a:off x="4565650" y="2268538"/>
            <a:ext cx="1489075" cy="1309687"/>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78" name="Rectangle 14"/>
          <p:cNvSpPr>
            <a:spLocks noChangeArrowheads="1"/>
          </p:cNvSpPr>
          <p:nvPr/>
        </p:nvSpPr>
        <p:spPr bwMode="auto">
          <a:xfrm>
            <a:off x="2139950" y="2617788"/>
            <a:ext cx="939800" cy="461962"/>
          </a:xfrm>
          <a:prstGeom prst="rect">
            <a:avLst/>
          </a:prstGeom>
          <a:solidFill>
            <a:srgbClr val="FFFF00"/>
          </a:solidFill>
          <a:ln w="12700">
            <a:solidFill>
              <a:schemeClr val="bg1"/>
            </a:solidFill>
            <a:miter lim="800000"/>
            <a:headEnd/>
            <a:tailEnd/>
          </a:ln>
        </p:spPr>
        <p:txBody>
          <a:bodyPr wrap="none"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b="1">
                <a:latin typeface="Times New Roman" panose="02020603050405020304" pitchFamily="18" charset="0"/>
              </a:rPr>
              <a:t>youth</a:t>
            </a:r>
            <a:endParaRPr lang="en-US" altLang="zh-CN" sz="2400">
              <a:latin typeface="Times New Roman" panose="02020603050405020304" pitchFamily="18" charset="0"/>
            </a:endParaRPr>
          </a:p>
        </p:txBody>
      </p:sp>
      <p:sp>
        <p:nvSpPr>
          <p:cNvPr id="36879" name="Rectangle 15"/>
          <p:cNvSpPr>
            <a:spLocks noChangeArrowheads="1"/>
          </p:cNvSpPr>
          <p:nvPr/>
        </p:nvSpPr>
        <p:spPr bwMode="auto">
          <a:xfrm>
            <a:off x="5078413" y="2735263"/>
            <a:ext cx="989012" cy="461962"/>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b="1">
                <a:latin typeface="Times New Roman" panose="02020603050405020304" pitchFamily="18" charset="0"/>
              </a:rPr>
              <a:t>senior</a:t>
            </a:r>
            <a:endParaRPr lang="en-US" altLang="zh-CN" sz="2400">
              <a:latin typeface="Times New Roman" panose="02020603050405020304" pitchFamily="18" charset="0"/>
            </a:endParaRPr>
          </a:p>
        </p:txBody>
      </p:sp>
      <p:sp>
        <p:nvSpPr>
          <p:cNvPr id="36880" name="Line 16"/>
          <p:cNvSpPr>
            <a:spLocks noChangeShapeType="1"/>
          </p:cNvSpPr>
          <p:nvPr/>
        </p:nvSpPr>
        <p:spPr bwMode="auto">
          <a:xfrm flipH="1">
            <a:off x="1479550" y="4143375"/>
            <a:ext cx="493713" cy="515938"/>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1" name="Line 17"/>
          <p:cNvSpPr>
            <a:spLocks noChangeShapeType="1"/>
          </p:cNvSpPr>
          <p:nvPr/>
        </p:nvSpPr>
        <p:spPr bwMode="auto">
          <a:xfrm>
            <a:off x="2608263" y="4189413"/>
            <a:ext cx="420687" cy="423862"/>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2" name="Line 18"/>
          <p:cNvSpPr>
            <a:spLocks noChangeShapeType="1"/>
          </p:cNvSpPr>
          <p:nvPr/>
        </p:nvSpPr>
        <p:spPr bwMode="auto">
          <a:xfrm flipH="1">
            <a:off x="5454650" y="4189413"/>
            <a:ext cx="344488" cy="455612"/>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3" name="Line 19"/>
          <p:cNvSpPr>
            <a:spLocks noChangeShapeType="1"/>
          </p:cNvSpPr>
          <p:nvPr/>
        </p:nvSpPr>
        <p:spPr bwMode="auto">
          <a:xfrm>
            <a:off x="6434138" y="4203700"/>
            <a:ext cx="328612" cy="395288"/>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4" name="Line 20"/>
          <p:cNvSpPr>
            <a:spLocks noChangeShapeType="1"/>
          </p:cNvSpPr>
          <p:nvPr/>
        </p:nvSpPr>
        <p:spPr bwMode="auto">
          <a:xfrm>
            <a:off x="1430338" y="5027613"/>
            <a:ext cx="0" cy="439737"/>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5" name="Line 21"/>
          <p:cNvSpPr>
            <a:spLocks noChangeShapeType="1"/>
          </p:cNvSpPr>
          <p:nvPr/>
        </p:nvSpPr>
        <p:spPr bwMode="auto">
          <a:xfrm>
            <a:off x="6815138" y="4981575"/>
            <a:ext cx="0" cy="439738"/>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6" name="Line 22"/>
          <p:cNvSpPr>
            <a:spLocks noChangeShapeType="1"/>
          </p:cNvSpPr>
          <p:nvPr/>
        </p:nvSpPr>
        <p:spPr bwMode="auto">
          <a:xfrm>
            <a:off x="5516563" y="4997450"/>
            <a:ext cx="0" cy="439738"/>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7" name="Line 23"/>
          <p:cNvSpPr>
            <a:spLocks noChangeShapeType="1"/>
          </p:cNvSpPr>
          <p:nvPr/>
        </p:nvSpPr>
        <p:spPr bwMode="auto">
          <a:xfrm>
            <a:off x="3044825" y="4997450"/>
            <a:ext cx="0" cy="439738"/>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8" name="Line 24"/>
          <p:cNvSpPr>
            <a:spLocks noChangeShapeType="1"/>
          </p:cNvSpPr>
          <p:nvPr/>
        </p:nvSpPr>
        <p:spPr bwMode="auto">
          <a:xfrm>
            <a:off x="3902075" y="3092450"/>
            <a:ext cx="0" cy="439738"/>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9" name="Rectangle 25"/>
          <p:cNvSpPr>
            <a:spLocks noChangeArrowheads="1"/>
          </p:cNvSpPr>
          <p:nvPr/>
        </p:nvSpPr>
        <p:spPr bwMode="auto">
          <a:xfrm>
            <a:off x="1185863" y="5432425"/>
            <a:ext cx="488950" cy="45720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a:latin typeface="Times New Roman" panose="02020603050405020304" pitchFamily="18" charset="0"/>
              </a:rPr>
              <a:t>no</a:t>
            </a:r>
          </a:p>
        </p:txBody>
      </p:sp>
      <p:sp>
        <p:nvSpPr>
          <p:cNvPr id="36890" name="Rectangle 26"/>
          <p:cNvSpPr>
            <a:spLocks noChangeArrowheads="1"/>
          </p:cNvSpPr>
          <p:nvPr/>
        </p:nvSpPr>
        <p:spPr bwMode="auto">
          <a:xfrm>
            <a:off x="5268111" y="5432425"/>
            <a:ext cx="493726" cy="462307"/>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dirty="0">
                <a:latin typeface="Times New Roman" panose="02020603050405020304" pitchFamily="18" charset="0"/>
              </a:rPr>
              <a:t>no</a:t>
            </a:r>
          </a:p>
        </p:txBody>
      </p:sp>
      <p:sp>
        <p:nvSpPr>
          <p:cNvPr id="36891" name="Rectangle 27"/>
          <p:cNvSpPr>
            <a:spLocks noChangeArrowheads="1"/>
          </p:cNvSpPr>
          <p:nvPr/>
        </p:nvSpPr>
        <p:spPr bwMode="auto">
          <a:xfrm>
            <a:off x="2747963" y="5432425"/>
            <a:ext cx="590550" cy="457200"/>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a:latin typeface="Times New Roman" panose="02020603050405020304" pitchFamily="18" charset="0"/>
              </a:rPr>
              <a:t>yes</a:t>
            </a:r>
          </a:p>
        </p:txBody>
      </p:sp>
      <p:sp>
        <p:nvSpPr>
          <p:cNvPr id="36892" name="Rectangle 28"/>
          <p:cNvSpPr>
            <a:spLocks noChangeArrowheads="1"/>
          </p:cNvSpPr>
          <p:nvPr/>
        </p:nvSpPr>
        <p:spPr bwMode="auto">
          <a:xfrm>
            <a:off x="6516979" y="5432425"/>
            <a:ext cx="596317" cy="462307"/>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dirty="0">
                <a:latin typeface="Times New Roman" panose="02020603050405020304" pitchFamily="18" charset="0"/>
              </a:rPr>
              <a:t>yes</a:t>
            </a:r>
          </a:p>
        </p:txBody>
      </p:sp>
      <p:sp>
        <p:nvSpPr>
          <p:cNvPr id="36893" name="Rectangle 29"/>
          <p:cNvSpPr>
            <a:spLocks noChangeArrowheads="1"/>
          </p:cNvSpPr>
          <p:nvPr/>
        </p:nvSpPr>
        <p:spPr bwMode="auto">
          <a:xfrm>
            <a:off x="3606800" y="3592513"/>
            <a:ext cx="590550" cy="457200"/>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a:latin typeface="Times New Roman" panose="02020603050405020304" pitchFamily="18" charset="0"/>
              </a:rPr>
              <a:t>yes</a:t>
            </a:r>
          </a:p>
        </p:txBody>
      </p:sp>
      <p:sp>
        <p:nvSpPr>
          <p:cNvPr id="36894" name="Rectangle 30"/>
          <p:cNvSpPr>
            <a:spLocks noChangeArrowheads="1"/>
          </p:cNvSpPr>
          <p:nvPr/>
        </p:nvSpPr>
        <p:spPr bwMode="auto">
          <a:xfrm>
            <a:off x="3214688" y="2786063"/>
            <a:ext cx="1290637" cy="288925"/>
          </a:xfrm>
          <a:prstGeom prst="rect">
            <a:avLst/>
          </a:prstGeom>
          <a:solidFill>
            <a:srgbClr val="FFFF00"/>
          </a:solidFill>
          <a:ln w="12700">
            <a:solidFill>
              <a:schemeClr val="tx1"/>
            </a:solidFill>
            <a:miter lim="800000"/>
            <a:headEnd type="none" w="sm" len="sm"/>
            <a:tailEnd type="none" w="sm" len="sm"/>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1800">
                <a:latin typeface="Times New Roman" panose="02020603050405020304" pitchFamily="18" charset="0"/>
              </a:rPr>
              <a:t>Middle aged</a:t>
            </a:r>
          </a:p>
        </p:txBody>
      </p:sp>
      <p:sp>
        <p:nvSpPr>
          <p:cNvPr id="2" name="文本框 1"/>
          <p:cNvSpPr txBox="1"/>
          <p:nvPr/>
        </p:nvSpPr>
        <p:spPr>
          <a:xfrm>
            <a:off x="899592" y="836712"/>
            <a:ext cx="8230138" cy="461665"/>
          </a:xfrm>
          <a:prstGeom prst="rect">
            <a:avLst/>
          </a:prstGeom>
          <a:noFill/>
        </p:spPr>
        <p:txBody>
          <a:bodyPr wrap="none" rtlCol="0">
            <a:spAutoFit/>
          </a:bodyPr>
          <a:lstStyle/>
          <a:p>
            <a:r>
              <a:rPr kumimoji="1" lang="zh-CN" altLang="en-US" sz="2400" b="1" dirty="0"/>
              <a:t>继续按照上述步骤划分，直到决策树生成完成，结果如下</a:t>
            </a:r>
            <a:r>
              <a:rPr kumimoji="1" lang="zh-CN" altLang="en-US" sz="2400" dirty="0"/>
              <a:t>：</a:t>
            </a:r>
          </a:p>
        </p:txBody>
      </p:sp>
    </p:spTree>
    <p:extLst>
      <p:ext uri="{BB962C8B-B14F-4D97-AF65-F5344CB8AC3E}">
        <p14:creationId xmlns:p14="http://schemas.microsoft.com/office/powerpoint/2010/main" val="983554132"/>
      </p:ext>
    </p:extLst>
  </p:cSld>
  <p:clrMapOvr>
    <a:masterClrMapping/>
  </p:clrMapOvr>
  <p:transition>
    <p:push/>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08E4F230-D383-462F-AC52-AC024B874AF3}"/>
              </a:ext>
            </a:extLst>
          </p:cNvPr>
          <p:cNvSpPr/>
          <p:nvPr/>
        </p:nvSpPr>
        <p:spPr>
          <a:xfrm>
            <a:off x="1403648" y="2132856"/>
            <a:ext cx="7272808" cy="3724096"/>
          </a:xfrm>
          <a:prstGeom prst="rect">
            <a:avLst/>
          </a:prstGeom>
        </p:spPr>
        <p:txBody>
          <a:bodyPr wrap="square">
            <a:spAutoFit/>
          </a:bodyPr>
          <a:lstStyle/>
          <a:p>
            <a:pPr marL="0" lvl="2" eaLnBrk="1" hangingPunct="1">
              <a:lnSpc>
                <a:spcPts val="2400"/>
              </a:lnSpc>
              <a:spcBef>
                <a:spcPct val="20000"/>
              </a:spcBef>
              <a:buClr>
                <a:srgbClr val="00007D"/>
              </a:buClr>
              <a:buSzPct val="65000"/>
              <a:defRPr/>
            </a:pPr>
            <a:r>
              <a:rPr lang="en-US" altLang="zh-CN" sz="2000" dirty="0">
                <a:solidFill>
                  <a:srgbClr val="000000"/>
                </a:solidFill>
                <a:latin typeface="Arial"/>
                <a:ea typeface="宋体"/>
              </a:rPr>
              <a:t>IF age = “youth” AND student = “no”   THEN </a:t>
            </a:r>
          </a:p>
          <a:p>
            <a:pPr marL="0" lvl="2" eaLnBrk="1" hangingPunct="1">
              <a:lnSpc>
                <a:spcPts val="2400"/>
              </a:lnSpc>
              <a:spcBef>
                <a:spcPct val="20000"/>
              </a:spcBef>
              <a:buClr>
                <a:srgbClr val="00007D"/>
              </a:buClr>
              <a:buSzPct val="65000"/>
              <a:defRPr/>
            </a:pPr>
            <a:r>
              <a:rPr lang="en-US" altLang="zh-CN" sz="2000" dirty="0">
                <a:solidFill>
                  <a:srgbClr val="000000"/>
                </a:solidFill>
                <a:latin typeface="Arial"/>
                <a:ea typeface="宋体"/>
              </a:rPr>
              <a:t>    </a:t>
            </a:r>
            <a:r>
              <a:rPr lang="en-US" altLang="zh-CN" sz="2000" dirty="0" err="1">
                <a:solidFill>
                  <a:srgbClr val="000000"/>
                </a:solidFill>
                <a:latin typeface="Arial"/>
                <a:ea typeface="宋体"/>
              </a:rPr>
              <a:t>buys_computer</a:t>
            </a:r>
            <a:r>
              <a:rPr lang="en-US" altLang="zh-CN" sz="2000" dirty="0">
                <a:solidFill>
                  <a:srgbClr val="000000"/>
                </a:solidFill>
                <a:latin typeface="Arial"/>
                <a:ea typeface="宋体"/>
              </a:rPr>
              <a:t> = “no”</a:t>
            </a:r>
          </a:p>
          <a:p>
            <a:pPr marL="0" lvl="2" eaLnBrk="1" hangingPunct="1">
              <a:lnSpc>
                <a:spcPts val="2400"/>
              </a:lnSpc>
              <a:spcBef>
                <a:spcPct val="20000"/>
              </a:spcBef>
              <a:buClr>
                <a:srgbClr val="00007D"/>
              </a:buClr>
              <a:buSzPct val="65000"/>
              <a:defRPr/>
            </a:pPr>
            <a:r>
              <a:rPr lang="en-US" altLang="zh-CN" sz="2000" dirty="0">
                <a:solidFill>
                  <a:srgbClr val="000000"/>
                </a:solidFill>
                <a:latin typeface="Arial"/>
                <a:ea typeface="宋体"/>
              </a:rPr>
              <a:t>IF age = “youth” AND student = “yes”  THEN </a:t>
            </a:r>
          </a:p>
          <a:p>
            <a:pPr marL="0" lvl="2" eaLnBrk="1" hangingPunct="1">
              <a:lnSpc>
                <a:spcPts val="2400"/>
              </a:lnSpc>
              <a:spcBef>
                <a:spcPct val="20000"/>
              </a:spcBef>
              <a:buClr>
                <a:srgbClr val="00007D"/>
              </a:buClr>
              <a:buSzPct val="65000"/>
              <a:defRPr/>
            </a:pPr>
            <a:r>
              <a:rPr lang="en-US" altLang="zh-CN" sz="2000" dirty="0">
                <a:solidFill>
                  <a:srgbClr val="000000"/>
                </a:solidFill>
                <a:latin typeface="Arial"/>
                <a:ea typeface="宋体"/>
              </a:rPr>
              <a:t>    </a:t>
            </a:r>
            <a:r>
              <a:rPr lang="en-US" altLang="zh-CN" sz="2000" dirty="0" err="1">
                <a:solidFill>
                  <a:srgbClr val="000000"/>
                </a:solidFill>
                <a:latin typeface="Arial"/>
                <a:ea typeface="宋体"/>
              </a:rPr>
              <a:t>buys_computer</a:t>
            </a:r>
            <a:r>
              <a:rPr lang="en-US" altLang="zh-CN" sz="2000" dirty="0">
                <a:solidFill>
                  <a:srgbClr val="000000"/>
                </a:solidFill>
                <a:latin typeface="Arial"/>
                <a:ea typeface="宋体"/>
              </a:rPr>
              <a:t> = “yes”</a:t>
            </a:r>
          </a:p>
          <a:p>
            <a:pPr marL="0" lvl="2" eaLnBrk="1" hangingPunct="1">
              <a:lnSpc>
                <a:spcPts val="2400"/>
              </a:lnSpc>
              <a:spcBef>
                <a:spcPct val="20000"/>
              </a:spcBef>
              <a:buClr>
                <a:srgbClr val="00007D"/>
              </a:buClr>
              <a:buSzPct val="65000"/>
              <a:defRPr/>
            </a:pPr>
            <a:r>
              <a:rPr lang="en-US" altLang="zh-CN" sz="2000" dirty="0">
                <a:solidFill>
                  <a:srgbClr val="000000"/>
                </a:solidFill>
                <a:latin typeface="Arial"/>
                <a:ea typeface="宋体"/>
              </a:rPr>
              <a:t>IF age = “</a:t>
            </a:r>
            <a:r>
              <a:rPr lang="en-US" altLang="zh-CN" sz="2000" dirty="0" err="1">
                <a:solidFill>
                  <a:srgbClr val="000000"/>
                </a:solidFill>
                <a:latin typeface="Arial"/>
                <a:ea typeface="宋体"/>
              </a:rPr>
              <a:t>middle_aged</a:t>
            </a:r>
            <a:r>
              <a:rPr lang="en-US" altLang="zh-CN" sz="2000" dirty="0">
                <a:solidFill>
                  <a:srgbClr val="000000"/>
                </a:solidFill>
                <a:latin typeface="Arial"/>
                <a:ea typeface="宋体"/>
              </a:rPr>
              <a:t>”  THEN </a:t>
            </a:r>
          </a:p>
          <a:p>
            <a:pPr marL="0" lvl="2" eaLnBrk="1" hangingPunct="1">
              <a:lnSpc>
                <a:spcPts val="2400"/>
              </a:lnSpc>
              <a:spcBef>
                <a:spcPct val="20000"/>
              </a:spcBef>
              <a:buClr>
                <a:srgbClr val="00007D"/>
              </a:buClr>
              <a:buSzPct val="65000"/>
              <a:defRPr/>
            </a:pPr>
            <a:r>
              <a:rPr lang="en-US" altLang="zh-CN" sz="2000" dirty="0">
                <a:solidFill>
                  <a:srgbClr val="000000"/>
                </a:solidFill>
                <a:latin typeface="Arial"/>
                <a:ea typeface="宋体"/>
              </a:rPr>
              <a:t>    </a:t>
            </a:r>
            <a:r>
              <a:rPr lang="en-US" altLang="zh-CN" sz="2000" dirty="0" err="1">
                <a:solidFill>
                  <a:srgbClr val="000000"/>
                </a:solidFill>
                <a:latin typeface="Arial"/>
                <a:ea typeface="宋体"/>
              </a:rPr>
              <a:t>buys_computer</a:t>
            </a:r>
            <a:r>
              <a:rPr lang="en-US" altLang="zh-CN" sz="2000" dirty="0">
                <a:solidFill>
                  <a:srgbClr val="000000"/>
                </a:solidFill>
                <a:latin typeface="Arial"/>
                <a:ea typeface="宋体"/>
              </a:rPr>
              <a:t> = “yes”</a:t>
            </a:r>
          </a:p>
          <a:p>
            <a:pPr marL="0" lvl="2" eaLnBrk="1" hangingPunct="1">
              <a:lnSpc>
                <a:spcPts val="2400"/>
              </a:lnSpc>
              <a:spcBef>
                <a:spcPct val="20000"/>
              </a:spcBef>
              <a:buClr>
                <a:srgbClr val="00007D"/>
              </a:buClr>
              <a:buSzPct val="65000"/>
              <a:defRPr/>
            </a:pPr>
            <a:r>
              <a:rPr lang="en-US" altLang="zh-CN" sz="2000" dirty="0">
                <a:solidFill>
                  <a:srgbClr val="000000"/>
                </a:solidFill>
                <a:latin typeface="Arial"/>
                <a:ea typeface="宋体"/>
              </a:rPr>
              <a:t>IF age = “senior”   AND </a:t>
            </a:r>
            <a:r>
              <a:rPr lang="en-US" altLang="zh-CN" sz="2000" dirty="0" err="1">
                <a:solidFill>
                  <a:srgbClr val="000000"/>
                </a:solidFill>
                <a:latin typeface="Arial"/>
                <a:ea typeface="宋体"/>
              </a:rPr>
              <a:t>credit_rating</a:t>
            </a:r>
            <a:r>
              <a:rPr lang="en-US" altLang="zh-CN" sz="2000" dirty="0">
                <a:solidFill>
                  <a:srgbClr val="000000"/>
                </a:solidFill>
                <a:latin typeface="Arial"/>
                <a:ea typeface="宋体"/>
              </a:rPr>
              <a:t> = “excellent”   THEN </a:t>
            </a:r>
          </a:p>
          <a:p>
            <a:pPr marL="0" lvl="2" eaLnBrk="1" hangingPunct="1">
              <a:lnSpc>
                <a:spcPts val="2400"/>
              </a:lnSpc>
              <a:spcBef>
                <a:spcPct val="20000"/>
              </a:spcBef>
              <a:buClr>
                <a:srgbClr val="00007D"/>
              </a:buClr>
              <a:buSzPct val="65000"/>
              <a:defRPr/>
            </a:pPr>
            <a:r>
              <a:rPr lang="en-US" altLang="zh-CN" sz="2000" dirty="0">
                <a:solidFill>
                  <a:srgbClr val="000000"/>
                </a:solidFill>
                <a:latin typeface="Arial"/>
                <a:ea typeface="宋体"/>
              </a:rPr>
              <a:t>    </a:t>
            </a:r>
            <a:r>
              <a:rPr lang="en-US" altLang="zh-CN" sz="2000" dirty="0" err="1">
                <a:solidFill>
                  <a:srgbClr val="000000"/>
                </a:solidFill>
                <a:latin typeface="Arial"/>
                <a:ea typeface="宋体"/>
              </a:rPr>
              <a:t>buys_computer</a:t>
            </a:r>
            <a:r>
              <a:rPr lang="en-US" altLang="zh-CN" sz="2000" dirty="0">
                <a:solidFill>
                  <a:srgbClr val="000000"/>
                </a:solidFill>
                <a:latin typeface="Arial"/>
                <a:ea typeface="宋体"/>
              </a:rPr>
              <a:t> = “no”</a:t>
            </a:r>
          </a:p>
          <a:p>
            <a:pPr marL="0" lvl="2" eaLnBrk="1" hangingPunct="1">
              <a:lnSpc>
                <a:spcPts val="2400"/>
              </a:lnSpc>
              <a:spcBef>
                <a:spcPct val="20000"/>
              </a:spcBef>
              <a:buClr>
                <a:srgbClr val="00007D"/>
              </a:buClr>
              <a:buSzPct val="65000"/>
              <a:defRPr/>
            </a:pPr>
            <a:r>
              <a:rPr lang="en-US" altLang="zh-CN" sz="2000" dirty="0">
                <a:solidFill>
                  <a:srgbClr val="000000"/>
                </a:solidFill>
                <a:latin typeface="Arial"/>
                <a:ea typeface="宋体"/>
              </a:rPr>
              <a:t>IF age = “senior” AND </a:t>
            </a:r>
            <a:r>
              <a:rPr lang="en-US" altLang="zh-CN" sz="2000" dirty="0" err="1">
                <a:solidFill>
                  <a:srgbClr val="000000"/>
                </a:solidFill>
                <a:latin typeface="Arial"/>
                <a:ea typeface="宋体"/>
              </a:rPr>
              <a:t>credit_rating</a:t>
            </a:r>
            <a:r>
              <a:rPr lang="en-US" altLang="zh-CN" sz="2000" dirty="0">
                <a:solidFill>
                  <a:srgbClr val="000000"/>
                </a:solidFill>
                <a:latin typeface="Arial"/>
                <a:ea typeface="宋体"/>
              </a:rPr>
              <a:t> = “fair”  THEN </a:t>
            </a:r>
          </a:p>
          <a:p>
            <a:pPr marL="0" lvl="2" eaLnBrk="1" hangingPunct="1">
              <a:lnSpc>
                <a:spcPts val="2400"/>
              </a:lnSpc>
              <a:spcBef>
                <a:spcPct val="20000"/>
              </a:spcBef>
              <a:buClr>
                <a:srgbClr val="00007D"/>
              </a:buClr>
              <a:buSzPct val="65000"/>
              <a:defRPr/>
            </a:pPr>
            <a:r>
              <a:rPr lang="en-US" altLang="zh-CN" sz="2000" dirty="0">
                <a:solidFill>
                  <a:srgbClr val="000000"/>
                </a:solidFill>
                <a:latin typeface="Arial"/>
                <a:ea typeface="宋体"/>
              </a:rPr>
              <a:t>    </a:t>
            </a:r>
            <a:r>
              <a:rPr lang="en-US" altLang="zh-CN" sz="2000" dirty="0" err="1">
                <a:solidFill>
                  <a:srgbClr val="000000"/>
                </a:solidFill>
                <a:latin typeface="Arial"/>
                <a:ea typeface="宋体"/>
              </a:rPr>
              <a:t>buys_computer</a:t>
            </a:r>
            <a:r>
              <a:rPr lang="en-US" altLang="zh-CN" sz="2000" dirty="0">
                <a:solidFill>
                  <a:srgbClr val="000000"/>
                </a:solidFill>
                <a:latin typeface="Arial"/>
                <a:ea typeface="宋体"/>
              </a:rPr>
              <a:t> = “yes”</a:t>
            </a:r>
          </a:p>
        </p:txBody>
      </p:sp>
      <p:sp>
        <p:nvSpPr>
          <p:cNvPr id="4" name="矩形 3">
            <a:extLst>
              <a:ext uri="{FF2B5EF4-FFF2-40B4-BE49-F238E27FC236}">
                <a16:creationId xmlns:a16="http://schemas.microsoft.com/office/drawing/2014/main" id="{30534BE5-C646-4A6F-AED5-E153B9A151FD}"/>
              </a:ext>
            </a:extLst>
          </p:cNvPr>
          <p:cNvSpPr/>
          <p:nvPr/>
        </p:nvSpPr>
        <p:spPr>
          <a:xfrm>
            <a:off x="993966" y="1196752"/>
            <a:ext cx="1747594" cy="523220"/>
          </a:xfrm>
          <a:prstGeom prst="rect">
            <a:avLst/>
          </a:prstGeom>
        </p:spPr>
        <p:txBody>
          <a:bodyPr wrap="none">
            <a:spAutoFit/>
          </a:bodyPr>
          <a:lstStyle/>
          <a:p>
            <a:r>
              <a:rPr lang="zh-CN" altLang="en-US" sz="2800" b="1" dirty="0">
                <a:solidFill>
                  <a:schemeClr val="accent5">
                    <a:lumMod val="25000"/>
                  </a:schemeClr>
                </a:solidFill>
              </a:rPr>
              <a:t>规则提取</a:t>
            </a:r>
            <a:r>
              <a:rPr lang="en-US" altLang="zh-CN" sz="2800" b="1" dirty="0">
                <a:solidFill>
                  <a:schemeClr val="accent5">
                    <a:lumMod val="25000"/>
                  </a:schemeClr>
                </a:solidFill>
              </a:rPr>
              <a:t>:</a:t>
            </a:r>
            <a:endParaRPr lang="zh-CN" altLang="en-US" sz="2800" b="1" dirty="0">
              <a:solidFill>
                <a:schemeClr val="accent5">
                  <a:lumMod val="25000"/>
                </a:schemeClr>
              </a:solidFill>
            </a:endParaRPr>
          </a:p>
        </p:txBody>
      </p:sp>
    </p:spTree>
    <p:extLst>
      <p:ext uri="{BB962C8B-B14F-4D97-AF65-F5344CB8AC3E}">
        <p14:creationId xmlns:p14="http://schemas.microsoft.com/office/powerpoint/2010/main" val="3626242184"/>
      </p:ext>
    </p:extLst>
  </p:cSld>
  <p:clrMapOvr>
    <a:masterClrMapping/>
  </p:clrMapOvr>
  <p:transition>
    <p:push/>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3F5D870B-380C-C24E-8893-C6BBF0B9450D}"/>
              </a:ext>
            </a:extLst>
          </p:cNvPr>
          <p:cNvSpPr/>
          <p:nvPr/>
        </p:nvSpPr>
        <p:spPr>
          <a:xfrm>
            <a:off x="755650" y="1574800"/>
            <a:ext cx="6553200" cy="284163"/>
          </a:xfrm>
          <a:prstGeom prst="rect">
            <a:avLst/>
          </a:prstGeom>
        </p:spPr>
        <p:txBody>
          <a:bodyPr>
            <a:spAutoFit/>
          </a:bodyPr>
          <a:lstStyle/>
          <a:p>
            <a:pPr marL="266700">
              <a:lnSpc>
                <a:spcPts val="1500"/>
              </a:lnSpc>
              <a:spcAft>
                <a:spcPts val="0"/>
              </a:spcAft>
              <a:defRPr/>
            </a:pPr>
            <a:endParaRPr lang="zh-CN" altLang="zh-CN" sz="2800" kern="100" dirty="0">
              <a:latin typeface="Times New Roman" charset="0"/>
              <a:ea typeface="宋体" charset="-122"/>
            </a:endParaRPr>
          </a:p>
        </p:txBody>
      </p:sp>
      <p:sp>
        <p:nvSpPr>
          <p:cNvPr id="5" name="Rectangle 2">
            <a:extLst>
              <a:ext uri="{FF2B5EF4-FFF2-40B4-BE49-F238E27FC236}">
                <a16:creationId xmlns:a16="http://schemas.microsoft.com/office/drawing/2014/main" id="{38BC337B-AFDD-D448-916A-B77EAFF3FEDB}"/>
              </a:ext>
            </a:extLst>
          </p:cNvPr>
          <p:cNvSpPr>
            <a:spLocks noGrp="1" noChangeArrowheads="1"/>
          </p:cNvSpPr>
          <p:nvPr>
            <p:ph type="title"/>
          </p:nvPr>
        </p:nvSpPr>
        <p:spPr>
          <a:xfrm>
            <a:off x="457200" y="277813"/>
            <a:ext cx="8229600" cy="1139825"/>
          </a:xfrm>
        </p:spPr>
        <p:txBody>
          <a:bodyPr/>
          <a:lstStyle/>
          <a:p>
            <a:pPr eaLnBrk="1" hangingPunct="1">
              <a:defRPr/>
            </a:pPr>
            <a:r>
              <a:rPr lang="en-US" altLang="zh-CN" b="1" dirty="0">
                <a:solidFill>
                  <a:schemeClr val="accent1">
                    <a:lumMod val="25000"/>
                  </a:schemeClr>
                </a:solidFill>
                <a:effectLst>
                  <a:outerShdw blurRad="38100" dist="38100" dir="2700000" algn="tl">
                    <a:srgbClr val="000000">
                      <a:alpha val="43137"/>
                    </a:srgbClr>
                  </a:outerShdw>
                </a:effectLst>
              </a:rPr>
              <a:t>8.2.5</a:t>
            </a:r>
            <a:r>
              <a:rPr lang="zh-CN" altLang="en-US" b="1" dirty="0">
                <a:solidFill>
                  <a:schemeClr val="accent1">
                    <a:lumMod val="25000"/>
                  </a:schemeClr>
                </a:solidFill>
                <a:effectLst>
                  <a:outerShdw blurRad="38100" dist="38100" dir="2700000" algn="tl">
                    <a:srgbClr val="000000">
                      <a:alpha val="43137"/>
                    </a:srgbClr>
                  </a:outerShdw>
                </a:effectLst>
              </a:rPr>
              <a:t> </a:t>
            </a:r>
            <a:r>
              <a:rPr lang="en-US" altLang="zh-CN" b="1" dirty="0">
                <a:solidFill>
                  <a:schemeClr val="accent1">
                    <a:lumMod val="25000"/>
                  </a:schemeClr>
                </a:solidFill>
                <a:effectLst>
                  <a:outerShdw blurRad="38100" dist="38100" dir="2700000" algn="tl">
                    <a:srgbClr val="000000">
                      <a:alpha val="43137"/>
                    </a:srgbClr>
                  </a:outerShdw>
                </a:effectLst>
              </a:rPr>
              <a:t>C4.5</a:t>
            </a:r>
            <a:r>
              <a:rPr lang="zh-CN" altLang="en-US" b="1" dirty="0">
                <a:solidFill>
                  <a:schemeClr val="accent1">
                    <a:lumMod val="25000"/>
                  </a:schemeClr>
                </a:solidFill>
                <a:effectLst>
                  <a:outerShdw blurRad="38100" dist="38100" dir="2700000" algn="tl">
                    <a:srgbClr val="000000">
                      <a:alpha val="43137"/>
                    </a:srgbClr>
                  </a:outerShdw>
                </a:effectLst>
              </a:rPr>
              <a:t>算法</a:t>
            </a:r>
            <a:endParaRPr lang="zh-CN" altLang="en-US" dirty="0"/>
          </a:p>
        </p:txBody>
      </p:sp>
      <p:sp>
        <p:nvSpPr>
          <p:cNvPr id="37892" name="Rectangle 3"/>
          <p:cNvSpPr txBox="1">
            <a:spLocks noChangeArrowheads="1"/>
          </p:cNvSpPr>
          <p:nvPr/>
        </p:nvSpPr>
        <p:spPr bwMode="auto">
          <a:xfrm>
            <a:off x="539552" y="15748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669925" indent="-325438">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022350" indent="-350838">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339850" indent="-315913">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1681163" indent="-339725">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138363" indent="-3397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595563" indent="-3397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052763" indent="-3397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509963" indent="-339725"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indent="0">
              <a:buClr>
                <a:schemeClr val="accent1"/>
              </a:buClr>
              <a:buSzPct val="65000"/>
              <a:buNone/>
            </a:pPr>
            <a:r>
              <a:rPr lang="zh-CN" altLang="en-US" sz="3000" b="1" dirty="0">
                <a:solidFill>
                  <a:srgbClr val="00B0F0"/>
                </a:solidFill>
                <a:effectLst>
                  <a:outerShdw blurRad="38100" dist="38100" dir="2700000" algn="tl">
                    <a:srgbClr val="000000">
                      <a:alpha val="43137"/>
                    </a:srgbClr>
                  </a:outerShdw>
                </a:effectLst>
                <a:latin typeface="+mn-ea"/>
                <a:ea typeface="+mn-ea"/>
              </a:rPr>
              <a:t>什么是</a:t>
            </a:r>
            <a:r>
              <a:rPr lang="en-US" altLang="zh-CN" sz="3000" b="1" dirty="0">
                <a:solidFill>
                  <a:srgbClr val="00B0F0"/>
                </a:solidFill>
                <a:effectLst>
                  <a:outerShdw blurRad="38100" dist="38100" dir="2700000" algn="tl">
                    <a:srgbClr val="000000">
                      <a:alpha val="43137"/>
                    </a:srgbClr>
                  </a:outerShdw>
                </a:effectLst>
                <a:latin typeface="+mn-ea"/>
                <a:ea typeface="+mn-ea"/>
              </a:rPr>
              <a:t>C4.5</a:t>
            </a:r>
            <a:r>
              <a:rPr lang="zh-CN" altLang="en-US" sz="3000" b="1" dirty="0">
                <a:solidFill>
                  <a:srgbClr val="00B0F0"/>
                </a:solidFill>
                <a:effectLst>
                  <a:outerShdw blurRad="38100" dist="38100" dir="2700000" algn="tl">
                    <a:srgbClr val="000000">
                      <a:alpha val="43137"/>
                    </a:srgbClr>
                  </a:outerShdw>
                </a:effectLst>
                <a:latin typeface="+mn-ea"/>
                <a:ea typeface="+mn-ea"/>
              </a:rPr>
              <a:t>算法？</a:t>
            </a:r>
            <a:endParaRPr lang="en-US" altLang="zh-CN" sz="3000" b="1" dirty="0">
              <a:solidFill>
                <a:srgbClr val="00B0F0"/>
              </a:solidFill>
              <a:effectLst>
                <a:outerShdw blurRad="38100" dist="38100" dir="2700000" algn="tl">
                  <a:srgbClr val="000000">
                    <a:alpha val="43137"/>
                  </a:srgbClr>
                </a:outerShdw>
              </a:effectLst>
              <a:latin typeface="+mn-ea"/>
              <a:ea typeface="+mn-ea"/>
            </a:endParaRPr>
          </a:p>
          <a:p>
            <a:pPr marL="0" indent="457200">
              <a:lnSpc>
                <a:spcPts val="3200"/>
              </a:lnSpc>
              <a:spcBef>
                <a:spcPts val="1200"/>
              </a:spcBef>
              <a:buClr>
                <a:schemeClr val="accent1"/>
              </a:buClr>
              <a:buSzPct val="65000"/>
              <a:buNone/>
            </a:pPr>
            <a:r>
              <a:rPr lang="en-US" altLang="zh-CN" sz="2400" b="1" dirty="0">
                <a:latin typeface="+mn-ea"/>
                <a:ea typeface="+mn-ea"/>
              </a:rPr>
              <a:t>C4.5</a:t>
            </a:r>
            <a:r>
              <a:rPr lang="zh-CN" altLang="zh-CN" sz="2400" b="1" dirty="0">
                <a:latin typeface="+mn-ea"/>
                <a:ea typeface="+mn-ea"/>
              </a:rPr>
              <a:t>算法属于经典的决策树算法之一，</a:t>
            </a:r>
            <a:r>
              <a:rPr lang="zh-CN" altLang="zh-CN" sz="2400" b="1" dirty="0">
                <a:solidFill>
                  <a:srgbClr val="FF0000"/>
                </a:solidFill>
                <a:latin typeface="+mn-ea"/>
                <a:ea typeface="+mn-ea"/>
              </a:rPr>
              <a:t>是基于</a:t>
            </a:r>
            <a:r>
              <a:rPr lang="en-US" altLang="zh-CN" sz="2400" b="1" dirty="0">
                <a:solidFill>
                  <a:srgbClr val="FF0000"/>
                </a:solidFill>
                <a:latin typeface="+mn-ea"/>
                <a:ea typeface="+mn-ea"/>
              </a:rPr>
              <a:t>ID3</a:t>
            </a:r>
            <a:r>
              <a:rPr lang="zh-CN" altLang="zh-CN" sz="2400" b="1" dirty="0">
                <a:solidFill>
                  <a:srgbClr val="FF0000"/>
                </a:solidFill>
                <a:latin typeface="+mn-ea"/>
                <a:ea typeface="+mn-ea"/>
              </a:rPr>
              <a:t>算法的改进，用于决策树的</a:t>
            </a:r>
            <a:r>
              <a:rPr lang="zh-CN" altLang="en-US" sz="2400" b="1" dirty="0">
                <a:solidFill>
                  <a:srgbClr val="FF0000"/>
                </a:solidFill>
                <a:latin typeface="+mn-ea"/>
                <a:ea typeface="+mn-ea"/>
              </a:rPr>
              <a:t>生成</a:t>
            </a:r>
            <a:r>
              <a:rPr lang="zh-CN" altLang="zh-CN" sz="2400" b="1" dirty="0">
                <a:solidFill>
                  <a:srgbClr val="FF0000"/>
                </a:solidFill>
                <a:latin typeface="+mn-ea"/>
                <a:ea typeface="+mn-ea"/>
              </a:rPr>
              <a:t>。</a:t>
            </a:r>
            <a:r>
              <a:rPr lang="zh-CN" altLang="zh-CN" sz="2400" b="1" dirty="0">
                <a:latin typeface="+mn-ea"/>
                <a:ea typeface="+mn-ea"/>
              </a:rPr>
              <a:t>该算法的目标是通过学习，找到一个从属性值到类别的映射关系，并且这个映射能用于对类别未知的实体进行分类。</a:t>
            </a:r>
            <a:endParaRPr lang="en-US" altLang="zh-CN" sz="2400" b="1" dirty="0">
              <a:latin typeface="+mn-ea"/>
              <a:ea typeface="+mn-ea"/>
            </a:endParaRPr>
          </a:p>
          <a:p>
            <a:pPr marL="0" indent="457200">
              <a:lnSpc>
                <a:spcPts val="3200"/>
              </a:lnSpc>
              <a:spcBef>
                <a:spcPts val="1200"/>
              </a:spcBef>
              <a:buClr>
                <a:schemeClr val="accent1"/>
              </a:buClr>
              <a:buSzPct val="65000"/>
              <a:buNone/>
            </a:pPr>
            <a:r>
              <a:rPr lang="en-US" altLang="zh-CN" sz="2400" b="1" dirty="0">
                <a:latin typeface="+mn-ea"/>
                <a:ea typeface="+mn-ea"/>
              </a:rPr>
              <a:t>C4.5</a:t>
            </a:r>
            <a:r>
              <a:rPr lang="zh-CN" altLang="zh-CN" sz="2400" b="1" dirty="0">
                <a:latin typeface="+mn-ea"/>
                <a:ea typeface="+mn-ea"/>
              </a:rPr>
              <a:t>算法与</a:t>
            </a:r>
            <a:r>
              <a:rPr lang="en-US" altLang="zh-CN" sz="2400" b="1" dirty="0">
                <a:latin typeface="+mn-ea"/>
                <a:ea typeface="+mn-ea"/>
                <a:hlinkClick r:id="rId2">
                  <a:extLst>
                    <a:ext uri="{A12FA001-AC4F-418D-AE19-62706E023703}">
                      <ahyp:hlinkClr xmlns:ahyp="http://schemas.microsoft.com/office/drawing/2018/hyperlinkcolor" val="tx"/>
                    </a:ext>
                  </a:extLst>
                </a:hlinkClick>
              </a:rPr>
              <a:t>ID3</a:t>
            </a:r>
            <a:r>
              <a:rPr lang="zh-CN" altLang="zh-CN" sz="2400" b="1" dirty="0">
                <a:latin typeface="+mn-ea"/>
                <a:ea typeface="+mn-ea"/>
                <a:hlinkClick r:id="rId2">
                  <a:extLst>
                    <a:ext uri="{A12FA001-AC4F-418D-AE19-62706E023703}">
                      <ahyp:hlinkClr xmlns:ahyp="http://schemas.microsoft.com/office/drawing/2018/hyperlinkcolor" val="tx"/>
                    </a:ext>
                  </a:extLst>
                </a:hlinkClick>
              </a:rPr>
              <a:t>算法</a:t>
            </a:r>
            <a:r>
              <a:rPr lang="zh-CN" altLang="zh-CN" sz="2400" b="1" dirty="0">
                <a:latin typeface="+mn-ea"/>
                <a:ea typeface="+mn-ea"/>
              </a:rPr>
              <a:t>一样使用了信息熵的概念，但不同的是，</a:t>
            </a:r>
            <a:r>
              <a:rPr lang="en-US" altLang="zh-CN" sz="2400" b="1" dirty="0">
                <a:solidFill>
                  <a:srgbClr val="FF0000"/>
                </a:solidFill>
                <a:effectLst>
                  <a:outerShdw blurRad="38100" dist="38100" dir="2700000" algn="tl">
                    <a:srgbClr val="000000">
                      <a:alpha val="43137"/>
                    </a:srgbClr>
                  </a:outerShdw>
                </a:effectLst>
                <a:latin typeface="+mn-ea"/>
                <a:ea typeface="+mn-ea"/>
              </a:rPr>
              <a:t>ID3</a:t>
            </a:r>
            <a:r>
              <a:rPr lang="zh-CN" altLang="zh-CN" sz="2400" b="1" dirty="0">
                <a:solidFill>
                  <a:srgbClr val="FF0000"/>
                </a:solidFill>
                <a:effectLst>
                  <a:outerShdw blurRad="38100" dist="38100" dir="2700000" algn="tl">
                    <a:srgbClr val="000000">
                      <a:alpha val="43137"/>
                    </a:srgbClr>
                  </a:outerShdw>
                </a:effectLst>
                <a:latin typeface="+mn-ea"/>
                <a:ea typeface="+mn-ea"/>
              </a:rPr>
              <a:t>算法使用信息增益进行子树的属性选择</a:t>
            </a:r>
            <a:r>
              <a:rPr lang="zh-CN" altLang="zh-CN" sz="2400" b="1" dirty="0">
                <a:effectLst>
                  <a:outerShdw blurRad="38100" dist="38100" dir="2700000" algn="tl">
                    <a:srgbClr val="000000">
                      <a:alpha val="43137"/>
                    </a:srgbClr>
                  </a:outerShdw>
                </a:effectLst>
                <a:latin typeface="+mn-ea"/>
                <a:ea typeface="+mn-ea"/>
              </a:rPr>
              <a:t>，而</a:t>
            </a:r>
            <a:r>
              <a:rPr lang="en-US" altLang="zh-CN" sz="2400" b="1" dirty="0">
                <a:solidFill>
                  <a:srgbClr val="FF0000"/>
                </a:solidFill>
                <a:effectLst>
                  <a:outerShdw blurRad="38100" dist="38100" dir="2700000" algn="tl">
                    <a:srgbClr val="000000">
                      <a:alpha val="43137"/>
                    </a:srgbClr>
                  </a:outerShdw>
                </a:effectLst>
                <a:latin typeface="+mn-ea"/>
                <a:ea typeface="+mn-ea"/>
              </a:rPr>
              <a:t>C4.5</a:t>
            </a:r>
            <a:r>
              <a:rPr lang="zh-CN" altLang="zh-CN" sz="2400" b="1" dirty="0">
                <a:solidFill>
                  <a:srgbClr val="FF0000"/>
                </a:solidFill>
                <a:effectLst>
                  <a:outerShdw blurRad="38100" dist="38100" dir="2700000" algn="tl">
                    <a:srgbClr val="000000">
                      <a:alpha val="43137"/>
                    </a:srgbClr>
                  </a:outerShdw>
                </a:effectLst>
                <a:latin typeface="+mn-ea"/>
                <a:ea typeface="+mn-ea"/>
              </a:rPr>
              <a:t>算法使用的是信息增益率</a:t>
            </a:r>
            <a:r>
              <a:rPr lang="zh-CN" altLang="zh-CN" sz="2400" b="1" dirty="0">
                <a:latin typeface="+mn-ea"/>
                <a:ea typeface="+mn-ea"/>
              </a:rPr>
              <a:t>，并且该算法能够处理非离散数据和不完整数据。在使用该算法构造决策树的过程中，会进行基于误差的后剪枝操作，避免训练过度的情况产生</a:t>
            </a:r>
            <a:r>
              <a:rPr lang="zh-CN" altLang="en-US" sz="2400" b="1" dirty="0">
                <a:latin typeface="+mn-ea"/>
                <a:ea typeface="+mn-ea"/>
              </a:rPr>
              <a:t>。</a:t>
            </a:r>
            <a:endParaRPr lang="zh-CN" altLang="zh-CN" sz="2400" b="1" dirty="0">
              <a:latin typeface="+mn-ea"/>
              <a:ea typeface="+mn-ea"/>
            </a:endParaRPr>
          </a:p>
        </p:txBody>
      </p:sp>
    </p:spTree>
    <p:extLst>
      <p:ext uri="{BB962C8B-B14F-4D97-AF65-F5344CB8AC3E}">
        <p14:creationId xmlns:p14="http://schemas.microsoft.com/office/powerpoint/2010/main" val="1412665565"/>
      </p:ext>
    </p:extLst>
  </p:cSld>
  <p:clrMapOvr>
    <a:masterClrMapping/>
  </p:clrMapOvr>
  <p:transition>
    <p:push/>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a:extLst>
              <a:ext uri="{FF2B5EF4-FFF2-40B4-BE49-F238E27FC236}">
                <a16:creationId xmlns:a16="http://schemas.microsoft.com/office/drawing/2014/main" id="{D91CEDF5-EE35-44E6-A9B6-91747255278D}"/>
              </a:ext>
            </a:extLst>
          </p:cNvPr>
          <p:cNvSpPr txBox="1">
            <a:spLocks/>
          </p:cNvSpPr>
          <p:nvPr/>
        </p:nvSpPr>
        <p:spPr bwMode="auto">
          <a:xfrm>
            <a:off x="457200" y="1899667"/>
            <a:ext cx="8229600" cy="468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120000"/>
              </a:lnSpc>
              <a:spcBef>
                <a:spcPts val="1000"/>
              </a:spcBef>
              <a:buSzPct val="125000"/>
              <a:buFont typeface="Arial" charset="0"/>
              <a:buChar char="•"/>
              <a:defRPr sz="2400">
                <a:solidFill>
                  <a:schemeClr val="tx1"/>
                </a:solidFill>
                <a:latin typeface="Tw Cen MT" pitchFamily="34" charset="0"/>
                <a:ea typeface="宋体" pitchFamily="2" charset="-122"/>
              </a:defRPr>
            </a:lvl1pPr>
            <a:lvl2pPr marL="685800" indent="-228600">
              <a:lnSpc>
                <a:spcPct val="120000"/>
              </a:lnSpc>
              <a:spcBef>
                <a:spcPts val="500"/>
              </a:spcBef>
              <a:buSzPct val="125000"/>
              <a:buFont typeface="Arial" charset="0"/>
              <a:buChar char="•"/>
              <a:defRPr sz="2000">
                <a:solidFill>
                  <a:schemeClr val="tx1"/>
                </a:solidFill>
                <a:latin typeface="Tw Cen MT" pitchFamily="34" charset="0"/>
                <a:ea typeface="宋体" pitchFamily="2" charset="-122"/>
              </a:defRPr>
            </a:lvl2pPr>
            <a:lvl3pPr marL="1143000" indent="-228600">
              <a:lnSpc>
                <a:spcPct val="120000"/>
              </a:lnSpc>
              <a:spcBef>
                <a:spcPts val="500"/>
              </a:spcBef>
              <a:buSzPct val="125000"/>
              <a:buFont typeface="Arial" charset="0"/>
              <a:buChar char="•"/>
              <a:defRPr>
                <a:solidFill>
                  <a:schemeClr val="tx1"/>
                </a:solidFill>
                <a:latin typeface="Tw Cen MT" pitchFamily="34" charset="0"/>
                <a:ea typeface="宋体" pitchFamily="2" charset="-122"/>
              </a:defRPr>
            </a:lvl3pPr>
            <a:lvl4pPr marL="1600200" indent="-228600">
              <a:lnSpc>
                <a:spcPct val="120000"/>
              </a:lnSpc>
              <a:spcBef>
                <a:spcPts val="500"/>
              </a:spcBef>
              <a:buSzPct val="125000"/>
              <a:buFont typeface="Arial" charset="0"/>
              <a:buChar char="•"/>
              <a:defRPr sz="1600">
                <a:solidFill>
                  <a:schemeClr val="tx1"/>
                </a:solidFill>
                <a:latin typeface="Tw Cen MT" pitchFamily="34" charset="0"/>
                <a:ea typeface="宋体" pitchFamily="2" charset="-122"/>
              </a:defRPr>
            </a:lvl4pPr>
            <a:lvl5pPr marL="2057400" indent="-228600">
              <a:lnSpc>
                <a:spcPct val="120000"/>
              </a:lnSpc>
              <a:spcBef>
                <a:spcPts val="500"/>
              </a:spcBef>
              <a:buSzPct val="125000"/>
              <a:buFont typeface="Arial" charset="0"/>
              <a:buChar char="•"/>
              <a:defRPr sz="1600">
                <a:solidFill>
                  <a:schemeClr val="tx1"/>
                </a:solidFill>
                <a:latin typeface="Tw Cen MT" pitchFamily="34" charset="0"/>
                <a:ea typeface="宋体" pitchFamily="2" charset="-122"/>
              </a:defRPr>
            </a:lvl5pPr>
            <a:lvl6pPr marL="2514600" indent="-228600" eaLnBrk="0" fontAlgn="base" hangingPunct="0">
              <a:lnSpc>
                <a:spcPct val="120000"/>
              </a:lnSpc>
              <a:spcBef>
                <a:spcPts val="500"/>
              </a:spcBef>
              <a:spcAft>
                <a:spcPct val="0"/>
              </a:spcAft>
              <a:buSzPct val="125000"/>
              <a:buFont typeface="Arial" charset="0"/>
              <a:buChar char="•"/>
              <a:defRPr sz="1600">
                <a:solidFill>
                  <a:schemeClr val="tx1"/>
                </a:solidFill>
                <a:latin typeface="Tw Cen MT" pitchFamily="34" charset="0"/>
                <a:ea typeface="宋体" pitchFamily="2" charset="-122"/>
              </a:defRPr>
            </a:lvl6pPr>
            <a:lvl7pPr marL="2971800" indent="-228600" eaLnBrk="0" fontAlgn="base" hangingPunct="0">
              <a:lnSpc>
                <a:spcPct val="120000"/>
              </a:lnSpc>
              <a:spcBef>
                <a:spcPts val="500"/>
              </a:spcBef>
              <a:spcAft>
                <a:spcPct val="0"/>
              </a:spcAft>
              <a:buSzPct val="125000"/>
              <a:buFont typeface="Arial" charset="0"/>
              <a:buChar char="•"/>
              <a:defRPr sz="1600">
                <a:solidFill>
                  <a:schemeClr val="tx1"/>
                </a:solidFill>
                <a:latin typeface="Tw Cen MT" pitchFamily="34" charset="0"/>
                <a:ea typeface="宋体" pitchFamily="2" charset="-122"/>
              </a:defRPr>
            </a:lvl7pPr>
            <a:lvl8pPr marL="3429000" indent="-228600" eaLnBrk="0" fontAlgn="base" hangingPunct="0">
              <a:lnSpc>
                <a:spcPct val="120000"/>
              </a:lnSpc>
              <a:spcBef>
                <a:spcPts val="500"/>
              </a:spcBef>
              <a:spcAft>
                <a:spcPct val="0"/>
              </a:spcAft>
              <a:buSzPct val="125000"/>
              <a:buFont typeface="Arial" charset="0"/>
              <a:buChar char="•"/>
              <a:defRPr sz="1600">
                <a:solidFill>
                  <a:schemeClr val="tx1"/>
                </a:solidFill>
                <a:latin typeface="Tw Cen MT" pitchFamily="34" charset="0"/>
                <a:ea typeface="宋体" pitchFamily="2" charset="-122"/>
              </a:defRPr>
            </a:lvl8pPr>
            <a:lvl9pPr marL="3886200" indent="-228600" eaLnBrk="0" fontAlgn="base" hangingPunct="0">
              <a:lnSpc>
                <a:spcPct val="120000"/>
              </a:lnSpc>
              <a:spcBef>
                <a:spcPts val="500"/>
              </a:spcBef>
              <a:spcAft>
                <a:spcPct val="0"/>
              </a:spcAft>
              <a:buSzPct val="125000"/>
              <a:buFont typeface="Arial" charset="0"/>
              <a:buChar char="•"/>
              <a:defRPr sz="1600">
                <a:solidFill>
                  <a:schemeClr val="tx1"/>
                </a:solidFill>
                <a:latin typeface="Tw Cen MT" pitchFamily="34" charset="0"/>
                <a:ea typeface="宋体" pitchFamily="2" charset="-122"/>
              </a:defRPr>
            </a:lvl9pPr>
          </a:lstStyle>
          <a:p>
            <a:pPr marR="0" lvl="0" defTabSz="914400" eaLnBrk="1" fontAlgn="auto" latinLnBrk="0" hangingPunct="1">
              <a:lnSpc>
                <a:spcPct val="100000"/>
              </a:lnSpc>
              <a:spcBef>
                <a:spcPts val="1000"/>
              </a:spcBef>
              <a:spcAft>
                <a:spcPts val="0"/>
              </a:spcAft>
              <a:buClrTx/>
              <a:buSzPct val="125000"/>
              <a:buFont typeface="Arial" panose="020B0604020202020204" pitchFamily="34" charset="0"/>
              <a:buChar char="•"/>
              <a:tabLst/>
              <a:defRPr/>
            </a:pPr>
            <a:r>
              <a:rPr kumimoji="0" lang="en-US" altLang="zh-CN" b="1" i="0" u="none" strike="noStrike" kern="0" cap="none" spc="0" normalizeH="0" baseline="0" noProof="0" dirty="0">
                <a:ln>
                  <a:noFill/>
                </a:ln>
                <a:solidFill>
                  <a:schemeClr val="accent5">
                    <a:lumMod val="25000"/>
                  </a:schemeClr>
                </a:solidFill>
                <a:uLnTx/>
                <a:uFillTx/>
                <a:latin typeface="黑体" panose="02010609060101010101" pitchFamily="49" charset="-122"/>
                <a:ea typeface="黑体" panose="02010609060101010101" pitchFamily="49" charset="-122"/>
              </a:rPr>
              <a:t>1993</a:t>
            </a:r>
            <a:r>
              <a:rPr kumimoji="0" lang="zh-CN" altLang="en-US" b="1" i="0" u="none" strike="noStrike" kern="0" cap="none" spc="0" normalizeH="0" baseline="0" noProof="0" dirty="0">
                <a:ln>
                  <a:noFill/>
                </a:ln>
                <a:solidFill>
                  <a:schemeClr val="accent5">
                    <a:lumMod val="25000"/>
                  </a:schemeClr>
                </a:solidFill>
                <a:uLnTx/>
                <a:uFillTx/>
                <a:latin typeface="黑体" panose="02010609060101010101" pitchFamily="49" charset="-122"/>
                <a:ea typeface="黑体" panose="02010609060101010101" pitchFamily="49" charset="-122"/>
              </a:rPr>
              <a:t>年由</a:t>
            </a:r>
            <a:r>
              <a:rPr kumimoji="0" lang="en-US" altLang="zh-CN" b="1" i="0" u="none" strike="noStrike" kern="0" cap="none" spc="0" normalizeH="0" baseline="0" noProof="0" dirty="0" err="1">
                <a:ln>
                  <a:noFill/>
                </a:ln>
                <a:solidFill>
                  <a:schemeClr val="accent5">
                    <a:lumMod val="25000"/>
                  </a:schemeClr>
                </a:solidFill>
                <a:uLnTx/>
                <a:uFillTx/>
                <a:latin typeface="黑体" panose="02010609060101010101" pitchFamily="49" charset="-122"/>
                <a:ea typeface="黑体" panose="02010609060101010101" pitchFamily="49" charset="-122"/>
              </a:rPr>
              <a:t>Quilan</a:t>
            </a:r>
            <a:r>
              <a:rPr kumimoji="0" lang="zh-CN" altLang="en-US" b="1" i="0" u="none" strike="noStrike" kern="0" cap="none" spc="0" normalizeH="0" baseline="0" noProof="0" dirty="0">
                <a:ln>
                  <a:noFill/>
                </a:ln>
                <a:solidFill>
                  <a:schemeClr val="accent5">
                    <a:lumMod val="25000"/>
                  </a:schemeClr>
                </a:solidFill>
                <a:uLnTx/>
                <a:uFillTx/>
                <a:latin typeface="黑体" panose="02010609060101010101" pitchFamily="49" charset="-122"/>
                <a:ea typeface="黑体" panose="02010609060101010101" pitchFamily="49" charset="-122"/>
              </a:rPr>
              <a:t>提出的</a:t>
            </a:r>
            <a:r>
              <a:rPr kumimoji="0" lang="en-US" altLang="zh-CN" b="1" i="0" u="none" strike="noStrike" kern="0" cap="none" spc="0" normalizeH="0" baseline="0" noProof="0" dirty="0">
                <a:ln>
                  <a:noFill/>
                </a:ln>
                <a:solidFill>
                  <a:schemeClr val="accent5">
                    <a:lumMod val="25000"/>
                  </a:schemeClr>
                </a:solidFill>
                <a:uLnTx/>
                <a:uFillTx/>
                <a:latin typeface="黑体" panose="02010609060101010101" pitchFamily="49" charset="-122"/>
                <a:ea typeface="黑体" panose="02010609060101010101" pitchFamily="49" charset="-122"/>
              </a:rPr>
              <a:t>C4.5</a:t>
            </a:r>
            <a:r>
              <a:rPr kumimoji="0" lang="zh-CN" altLang="en-US" b="1" i="0" u="none" strike="noStrike" kern="0" cap="none" spc="0" normalizeH="0" baseline="0" noProof="0" dirty="0">
                <a:ln>
                  <a:noFill/>
                </a:ln>
                <a:solidFill>
                  <a:schemeClr val="accent5">
                    <a:lumMod val="25000"/>
                  </a:schemeClr>
                </a:solidFill>
                <a:uLnTx/>
                <a:uFillTx/>
                <a:latin typeface="黑体" panose="02010609060101010101" pitchFamily="49" charset="-122"/>
                <a:ea typeface="黑体" panose="02010609060101010101" pitchFamily="49" charset="-122"/>
              </a:rPr>
              <a:t>算法</a:t>
            </a:r>
            <a:r>
              <a:rPr kumimoji="0" lang="en-US" altLang="zh-CN" b="1" i="0" u="none" strike="noStrike" kern="0" cap="none" spc="0" normalizeH="0" baseline="0" noProof="0" dirty="0">
                <a:ln>
                  <a:noFill/>
                </a:ln>
                <a:solidFill>
                  <a:schemeClr val="accent5">
                    <a:lumMod val="25000"/>
                  </a:schemeClr>
                </a:solidFill>
                <a:uLnTx/>
                <a:uFillTx/>
                <a:latin typeface="黑体" panose="02010609060101010101" pitchFamily="49" charset="-122"/>
                <a:ea typeface="黑体" panose="02010609060101010101" pitchFamily="49" charset="-122"/>
              </a:rPr>
              <a:t>(</a:t>
            </a:r>
            <a:r>
              <a:rPr kumimoji="0" lang="zh-CN" altLang="en-US" b="1" i="0" u="none" strike="noStrike" kern="0" cap="none" spc="0" normalizeH="0" baseline="0" noProof="0" dirty="0">
                <a:ln>
                  <a:noFill/>
                </a:ln>
                <a:solidFill>
                  <a:schemeClr val="accent5">
                    <a:lumMod val="25000"/>
                  </a:schemeClr>
                </a:solidFill>
                <a:uLnTx/>
                <a:uFillTx/>
                <a:latin typeface="黑体" panose="02010609060101010101" pitchFamily="49" charset="-122"/>
                <a:ea typeface="黑体" panose="02010609060101010101" pitchFamily="49" charset="-122"/>
              </a:rPr>
              <a:t>对</a:t>
            </a:r>
            <a:r>
              <a:rPr kumimoji="0" lang="en-US" altLang="zh-CN" b="1" i="0" u="none" strike="noStrike" kern="0" cap="none" spc="0" normalizeH="0" baseline="0" noProof="0" dirty="0">
                <a:ln>
                  <a:noFill/>
                </a:ln>
                <a:solidFill>
                  <a:schemeClr val="accent5">
                    <a:lumMod val="25000"/>
                  </a:schemeClr>
                </a:solidFill>
                <a:uLnTx/>
                <a:uFillTx/>
                <a:latin typeface="黑体" panose="02010609060101010101" pitchFamily="49" charset="-122"/>
                <a:ea typeface="黑体" panose="02010609060101010101" pitchFamily="49" charset="-122"/>
              </a:rPr>
              <a:t>ID3</a:t>
            </a:r>
            <a:r>
              <a:rPr kumimoji="0" lang="zh-CN" altLang="en-US" b="1" i="0" u="none" strike="noStrike" kern="0" cap="none" spc="0" normalizeH="0" baseline="0" noProof="0" dirty="0">
                <a:ln>
                  <a:noFill/>
                </a:ln>
                <a:solidFill>
                  <a:schemeClr val="accent5">
                    <a:lumMod val="25000"/>
                  </a:schemeClr>
                </a:solidFill>
                <a:uLnTx/>
                <a:uFillTx/>
                <a:latin typeface="黑体" panose="02010609060101010101" pitchFamily="49" charset="-122"/>
                <a:ea typeface="黑体" panose="02010609060101010101" pitchFamily="49" charset="-122"/>
              </a:rPr>
              <a:t>的改进</a:t>
            </a:r>
            <a:r>
              <a:rPr kumimoji="0" lang="en-US" altLang="zh-CN" b="1" i="0" u="none" strike="noStrike" kern="0" cap="none" spc="0" normalizeH="0" baseline="0" noProof="0" dirty="0">
                <a:ln>
                  <a:noFill/>
                </a:ln>
                <a:solidFill>
                  <a:schemeClr val="accent5">
                    <a:lumMod val="25000"/>
                  </a:schemeClr>
                </a:solidFill>
                <a:uLnTx/>
                <a:uFillTx/>
                <a:latin typeface="黑体" panose="02010609060101010101" pitchFamily="49" charset="-122"/>
                <a:ea typeface="黑体" panose="02010609060101010101" pitchFamily="49" charset="-122"/>
              </a:rPr>
              <a:t>)</a:t>
            </a:r>
          </a:p>
          <a:p>
            <a:pPr marR="0" lvl="0" defTabSz="914400" eaLnBrk="1" fontAlgn="auto" latinLnBrk="0" hangingPunct="1">
              <a:lnSpc>
                <a:spcPct val="100000"/>
              </a:lnSpc>
              <a:spcBef>
                <a:spcPts val="1000"/>
              </a:spcBef>
              <a:spcAft>
                <a:spcPts val="0"/>
              </a:spcAft>
              <a:buClrTx/>
              <a:buSzPct val="125000"/>
              <a:buFont typeface="Arial" panose="020B0604020202020204" pitchFamily="34" charset="0"/>
              <a:buChar char="•"/>
              <a:tabLst/>
              <a:defRPr/>
            </a:pPr>
            <a:r>
              <a:rPr kumimoji="0" lang="en-US" altLang="zh-CN" b="1" i="0" u="none" strike="noStrike" kern="0" cap="none" spc="0" normalizeH="0" baseline="0" noProof="0" dirty="0">
                <a:ln>
                  <a:noFill/>
                </a:ln>
                <a:solidFill>
                  <a:schemeClr val="accent5">
                    <a:lumMod val="25000"/>
                  </a:schemeClr>
                </a:solidFill>
                <a:uLnTx/>
                <a:uFillTx/>
                <a:latin typeface="黑体" panose="02010609060101010101" pitchFamily="49" charset="-122"/>
                <a:ea typeface="黑体" panose="02010609060101010101" pitchFamily="49" charset="-122"/>
              </a:rPr>
              <a:t>C4.5</a:t>
            </a:r>
            <a:r>
              <a:rPr kumimoji="0" lang="zh-CN" altLang="en-US" b="1" i="0" u="none" strike="noStrike" kern="0" cap="none" spc="0" normalizeH="0" baseline="0" noProof="0" dirty="0">
                <a:ln>
                  <a:noFill/>
                </a:ln>
                <a:solidFill>
                  <a:schemeClr val="accent5">
                    <a:lumMod val="25000"/>
                  </a:schemeClr>
                </a:solidFill>
                <a:uLnTx/>
                <a:uFillTx/>
                <a:latin typeface="黑体" panose="02010609060101010101" pitchFamily="49" charset="-122"/>
                <a:ea typeface="黑体" panose="02010609060101010101" pitchFamily="49" charset="-122"/>
              </a:rPr>
              <a:t>比</a:t>
            </a:r>
            <a:r>
              <a:rPr kumimoji="0" lang="en-US" altLang="zh-CN" b="1" i="0" u="none" strike="noStrike" kern="0" cap="none" spc="0" normalizeH="0" baseline="0" noProof="0" dirty="0">
                <a:ln>
                  <a:noFill/>
                </a:ln>
                <a:solidFill>
                  <a:schemeClr val="accent5">
                    <a:lumMod val="25000"/>
                  </a:schemeClr>
                </a:solidFill>
                <a:uLnTx/>
                <a:uFillTx/>
                <a:latin typeface="黑体" panose="02010609060101010101" pitchFamily="49" charset="-122"/>
                <a:ea typeface="黑体" panose="02010609060101010101" pitchFamily="49" charset="-122"/>
              </a:rPr>
              <a:t>ID3</a:t>
            </a:r>
            <a:r>
              <a:rPr kumimoji="0" lang="zh-CN" altLang="en-US" b="1" i="0" u="none" strike="noStrike" kern="0" cap="none" spc="0" normalizeH="0" baseline="0" noProof="0" dirty="0">
                <a:ln>
                  <a:noFill/>
                </a:ln>
                <a:solidFill>
                  <a:schemeClr val="accent5">
                    <a:lumMod val="25000"/>
                  </a:schemeClr>
                </a:solidFill>
                <a:uLnTx/>
                <a:uFillTx/>
                <a:latin typeface="黑体" panose="02010609060101010101" pitchFamily="49" charset="-122"/>
                <a:ea typeface="黑体" panose="02010609060101010101" pitchFamily="49" charset="-122"/>
              </a:rPr>
              <a:t>的改进</a:t>
            </a:r>
            <a:r>
              <a:rPr kumimoji="0" lang="en-US" altLang="zh-CN" b="1" i="0" u="none" strike="noStrike" kern="0" cap="none" spc="0" normalizeH="0" baseline="0" noProof="0" dirty="0">
                <a:ln>
                  <a:noFill/>
                </a:ln>
                <a:solidFill>
                  <a:schemeClr val="accent5">
                    <a:lumMod val="25000"/>
                  </a:schemeClr>
                </a:solidFill>
                <a:uLnTx/>
                <a:uFillTx/>
                <a:latin typeface="黑体" panose="02010609060101010101" pitchFamily="49" charset="-122"/>
                <a:ea typeface="黑体" panose="02010609060101010101" pitchFamily="49" charset="-122"/>
              </a:rPr>
              <a:t>:</a:t>
            </a:r>
          </a:p>
          <a:p>
            <a:pPr marL="0" marR="0" lvl="0" indent="450850" defTabSz="914400" eaLnBrk="1" fontAlgn="auto" latinLnBrk="0" hangingPunct="1">
              <a:lnSpc>
                <a:spcPct val="100000"/>
              </a:lnSpc>
              <a:spcBef>
                <a:spcPts val="1000"/>
              </a:spcBef>
              <a:spcAft>
                <a:spcPts val="0"/>
              </a:spcAft>
              <a:buClrTx/>
              <a:buSzPct val="125000"/>
              <a:buNone/>
              <a:tabLst/>
              <a:defRPr/>
            </a:pPr>
            <a:r>
              <a:rPr kumimoji="0" lang="en-US" altLang="zh-CN" b="1" i="0" u="none" strike="noStrike" kern="0" cap="none" spc="0" normalizeH="0" baseline="0" noProof="0" dirty="0">
                <a:ln>
                  <a:noFill/>
                </a:ln>
                <a:solidFill>
                  <a:prstClr val="black"/>
                </a:solidFill>
                <a:uLnTx/>
                <a:uFillTx/>
                <a:latin typeface="+mn-ea"/>
                <a:ea typeface="+mn-ea"/>
              </a:rPr>
              <a:t>1) </a:t>
            </a:r>
            <a:r>
              <a:rPr kumimoji="0" lang="zh-CN" altLang="en-US" b="1" i="0" u="none" strike="noStrike" kern="0" cap="none" spc="0" normalizeH="0" baseline="0" noProof="0" dirty="0">
                <a:ln>
                  <a:noFill/>
                </a:ln>
                <a:solidFill>
                  <a:prstClr val="black"/>
                </a:solidFill>
                <a:uLnTx/>
                <a:uFillTx/>
                <a:latin typeface="+mn-ea"/>
                <a:ea typeface="+mn-ea"/>
              </a:rPr>
              <a:t>用</a:t>
            </a:r>
            <a:r>
              <a:rPr kumimoji="0" lang="zh-CN" altLang="en-US" b="1" i="0" u="none" strike="noStrike" kern="0" cap="none" spc="0" normalizeH="0" baseline="0" noProof="0" dirty="0">
                <a:ln>
                  <a:noFill/>
                </a:ln>
                <a:solidFill>
                  <a:srgbClr val="FF0000"/>
                </a:solidFill>
                <a:uLnTx/>
                <a:uFillTx/>
                <a:latin typeface="+mn-ea"/>
                <a:ea typeface="+mn-ea"/>
              </a:rPr>
              <a:t>信息增益率</a:t>
            </a:r>
            <a:r>
              <a:rPr kumimoji="0" lang="zh-CN" altLang="en-US" b="1" i="0" u="none" strike="noStrike" kern="0" cap="none" spc="0" normalizeH="0" baseline="0" noProof="0" dirty="0">
                <a:ln>
                  <a:noFill/>
                </a:ln>
                <a:solidFill>
                  <a:prstClr val="black"/>
                </a:solidFill>
                <a:uLnTx/>
                <a:uFillTx/>
                <a:latin typeface="+mn-ea"/>
                <a:ea typeface="+mn-ea"/>
              </a:rPr>
              <a:t>来选择属性，克服了用</a:t>
            </a:r>
            <a:r>
              <a:rPr kumimoji="0" lang="zh-CN" altLang="en-US" b="1" i="0" u="none" strike="noStrike" kern="0" cap="none" spc="0" normalizeH="0" baseline="0" noProof="0" dirty="0">
                <a:ln>
                  <a:noFill/>
                </a:ln>
                <a:solidFill>
                  <a:srgbClr val="FF0000"/>
                </a:solidFill>
                <a:uLnTx/>
                <a:uFillTx/>
                <a:latin typeface="+mn-ea"/>
                <a:ea typeface="+mn-ea"/>
              </a:rPr>
              <a:t>信息增益</a:t>
            </a:r>
            <a:r>
              <a:rPr kumimoji="0" lang="zh-CN" altLang="en-US" b="1" i="0" u="none" strike="noStrike" kern="0" cap="none" spc="0" normalizeH="0" baseline="0" noProof="0" dirty="0">
                <a:ln>
                  <a:noFill/>
                </a:ln>
                <a:solidFill>
                  <a:prstClr val="black"/>
                </a:solidFill>
                <a:uLnTx/>
                <a:uFillTx/>
                <a:latin typeface="+mn-ea"/>
                <a:ea typeface="+mn-ea"/>
              </a:rPr>
              <a:t>选择属性时偏向选择取值多的属性的不足；</a:t>
            </a:r>
            <a:endParaRPr kumimoji="0" lang="en-US" altLang="zh-CN" b="1" i="0" u="none" strike="noStrike" kern="0" cap="none" spc="0" normalizeH="0" baseline="0" noProof="0" dirty="0">
              <a:ln>
                <a:noFill/>
              </a:ln>
              <a:solidFill>
                <a:prstClr val="black"/>
              </a:solidFill>
              <a:uLnTx/>
              <a:uFillTx/>
              <a:latin typeface="+mn-ea"/>
              <a:ea typeface="+mn-ea"/>
            </a:endParaRPr>
          </a:p>
          <a:p>
            <a:pPr marL="0" marR="0" lvl="0" indent="450850" defTabSz="914400" eaLnBrk="1" fontAlgn="auto" latinLnBrk="0" hangingPunct="1">
              <a:lnSpc>
                <a:spcPct val="100000"/>
              </a:lnSpc>
              <a:spcBef>
                <a:spcPts val="1000"/>
              </a:spcBef>
              <a:spcAft>
                <a:spcPts val="0"/>
              </a:spcAft>
              <a:buClrTx/>
              <a:buSzPct val="125000"/>
              <a:buNone/>
              <a:tabLst/>
              <a:defRPr/>
            </a:pPr>
            <a:r>
              <a:rPr kumimoji="0" lang="en-US" altLang="zh-CN" b="1" i="0" u="none" strike="noStrike" kern="0" cap="none" spc="0" normalizeH="0" baseline="0" noProof="0" dirty="0">
                <a:ln>
                  <a:noFill/>
                </a:ln>
                <a:solidFill>
                  <a:prstClr val="black"/>
                </a:solidFill>
                <a:uLnTx/>
                <a:uFillTx/>
                <a:latin typeface="+mn-ea"/>
                <a:ea typeface="+mn-ea"/>
              </a:rPr>
              <a:t>2) </a:t>
            </a:r>
            <a:r>
              <a:rPr kumimoji="0" lang="zh-CN" altLang="en-US" b="1" i="0" u="none" strike="noStrike" kern="0" cap="none" spc="0" normalizeH="0" baseline="0" noProof="0" dirty="0">
                <a:ln>
                  <a:noFill/>
                </a:ln>
                <a:solidFill>
                  <a:prstClr val="black"/>
                </a:solidFill>
                <a:uLnTx/>
                <a:uFillTx/>
                <a:latin typeface="+mn-ea"/>
                <a:ea typeface="+mn-ea"/>
              </a:rPr>
              <a:t>在树构造过程中进行剪枝；</a:t>
            </a:r>
            <a:endParaRPr kumimoji="0" lang="en-US" altLang="zh-CN" b="1" i="0" u="none" strike="noStrike" kern="0" cap="none" spc="0" normalizeH="0" baseline="0" noProof="0" dirty="0">
              <a:ln>
                <a:noFill/>
              </a:ln>
              <a:solidFill>
                <a:prstClr val="black"/>
              </a:solidFill>
              <a:uLnTx/>
              <a:uFillTx/>
              <a:latin typeface="+mn-ea"/>
              <a:ea typeface="+mn-ea"/>
            </a:endParaRPr>
          </a:p>
          <a:p>
            <a:pPr marL="0" marR="0" lvl="0" indent="450850" defTabSz="914400" eaLnBrk="1" fontAlgn="auto" latinLnBrk="0" hangingPunct="1">
              <a:lnSpc>
                <a:spcPct val="100000"/>
              </a:lnSpc>
              <a:spcBef>
                <a:spcPts val="1000"/>
              </a:spcBef>
              <a:spcAft>
                <a:spcPts val="0"/>
              </a:spcAft>
              <a:buClrTx/>
              <a:buSzPct val="125000"/>
              <a:buNone/>
              <a:tabLst/>
              <a:defRPr/>
            </a:pPr>
            <a:r>
              <a:rPr kumimoji="0" lang="en-US" altLang="zh-CN" b="1" i="0" u="none" strike="noStrike" kern="0" cap="none" spc="0" normalizeH="0" baseline="0" noProof="0" dirty="0">
                <a:ln>
                  <a:noFill/>
                </a:ln>
                <a:solidFill>
                  <a:prstClr val="black"/>
                </a:solidFill>
                <a:uLnTx/>
                <a:uFillTx/>
                <a:latin typeface="+mn-ea"/>
                <a:ea typeface="+mn-ea"/>
              </a:rPr>
              <a:t>3) </a:t>
            </a:r>
            <a:r>
              <a:rPr kumimoji="0" lang="zh-CN" altLang="en-US" b="1" i="0" u="none" strike="noStrike" kern="0" cap="none" spc="0" normalizeH="0" baseline="0" noProof="0" dirty="0">
                <a:ln>
                  <a:noFill/>
                </a:ln>
                <a:solidFill>
                  <a:prstClr val="black"/>
                </a:solidFill>
                <a:uLnTx/>
                <a:uFillTx/>
                <a:latin typeface="+mn-ea"/>
                <a:ea typeface="+mn-ea"/>
              </a:rPr>
              <a:t>能够完成对连续属性的离散化处理；</a:t>
            </a:r>
            <a:endParaRPr kumimoji="0" lang="en-US" altLang="zh-CN" b="1" i="0" u="none" strike="noStrike" kern="0" cap="none" spc="0" normalizeH="0" baseline="0" noProof="0" dirty="0">
              <a:ln>
                <a:noFill/>
              </a:ln>
              <a:solidFill>
                <a:prstClr val="black"/>
              </a:solidFill>
              <a:uLnTx/>
              <a:uFillTx/>
              <a:latin typeface="+mn-ea"/>
              <a:ea typeface="+mn-ea"/>
            </a:endParaRPr>
          </a:p>
          <a:p>
            <a:pPr marL="0" marR="0" lvl="0" indent="450850" defTabSz="914400" eaLnBrk="1" fontAlgn="auto" latinLnBrk="0" hangingPunct="1">
              <a:lnSpc>
                <a:spcPct val="100000"/>
              </a:lnSpc>
              <a:spcBef>
                <a:spcPts val="1000"/>
              </a:spcBef>
              <a:spcAft>
                <a:spcPts val="0"/>
              </a:spcAft>
              <a:buClrTx/>
              <a:buSzPct val="125000"/>
              <a:buNone/>
              <a:tabLst/>
              <a:defRPr/>
            </a:pPr>
            <a:r>
              <a:rPr kumimoji="0" lang="en-US" altLang="zh-CN" b="1" i="0" u="none" strike="noStrike" kern="0" cap="none" spc="0" normalizeH="0" baseline="0" noProof="0" dirty="0">
                <a:ln>
                  <a:noFill/>
                </a:ln>
                <a:solidFill>
                  <a:prstClr val="black"/>
                </a:solidFill>
                <a:uLnTx/>
                <a:uFillTx/>
                <a:latin typeface="+mn-ea"/>
                <a:ea typeface="+mn-ea"/>
              </a:rPr>
              <a:t>4) </a:t>
            </a:r>
            <a:r>
              <a:rPr kumimoji="0" lang="zh-CN" altLang="en-US" b="1" i="0" u="none" strike="noStrike" kern="0" cap="none" spc="0" normalizeH="0" baseline="0" noProof="0" dirty="0">
                <a:ln>
                  <a:noFill/>
                </a:ln>
                <a:solidFill>
                  <a:prstClr val="black"/>
                </a:solidFill>
                <a:uLnTx/>
                <a:uFillTx/>
                <a:latin typeface="+mn-ea"/>
                <a:ea typeface="+mn-ea"/>
              </a:rPr>
              <a:t>能够对不完整数据进行处理。</a:t>
            </a:r>
          </a:p>
          <a:p>
            <a:pPr eaLnBrk="1" fontAlgn="auto" hangingPunct="1">
              <a:lnSpc>
                <a:spcPct val="100000"/>
              </a:lnSpc>
              <a:spcAft>
                <a:spcPts val="0"/>
              </a:spcAft>
            </a:pPr>
            <a:r>
              <a:rPr kumimoji="0" lang="en-US" altLang="zh-CN" b="1" i="0" u="none" strike="noStrike" kern="0" cap="none" spc="0" normalizeH="0" baseline="0" noProof="0" dirty="0">
                <a:ln>
                  <a:noFill/>
                </a:ln>
                <a:solidFill>
                  <a:schemeClr val="accent5">
                    <a:lumMod val="25000"/>
                  </a:schemeClr>
                </a:solidFill>
                <a:uLnTx/>
                <a:uFillTx/>
                <a:latin typeface="黑体" panose="02010609060101010101" pitchFamily="49" charset="-122"/>
                <a:ea typeface="黑体" panose="02010609060101010101" pitchFamily="49" charset="-122"/>
              </a:rPr>
              <a:t>C4.5</a:t>
            </a:r>
            <a:r>
              <a:rPr kumimoji="0" lang="zh-CN" altLang="en-US" b="1" i="0" u="none" strike="noStrike" kern="0" cap="none" spc="0" normalizeH="0" baseline="0" noProof="0" dirty="0">
                <a:ln>
                  <a:noFill/>
                </a:ln>
                <a:solidFill>
                  <a:schemeClr val="accent5">
                    <a:lumMod val="25000"/>
                  </a:schemeClr>
                </a:solidFill>
                <a:uLnTx/>
                <a:uFillTx/>
                <a:latin typeface="黑体" panose="02010609060101010101" pitchFamily="49" charset="-122"/>
                <a:ea typeface="黑体" panose="02010609060101010101" pitchFamily="49" charset="-122"/>
              </a:rPr>
              <a:t>算法优点：</a:t>
            </a:r>
            <a:r>
              <a:rPr kumimoji="0" lang="zh-CN" altLang="en-US" b="1" i="0" u="none" strike="noStrike" kern="0" cap="none" spc="0" normalizeH="0" baseline="0" noProof="0" dirty="0">
                <a:ln>
                  <a:noFill/>
                </a:ln>
                <a:solidFill>
                  <a:prstClr val="black"/>
                </a:solidFill>
                <a:uLnTx/>
                <a:uFillTx/>
                <a:latin typeface="+mn-ea"/>
                <a:ea typeface="+mn-ea"/>
              </a:rPr>
              <a:t>产生的分类规则易于理解，准确率较高。</a:t>
            </a:r>
          </a:p>
          <a:p>
            <a:pPr eaLnBrk="1" fontAlgn="auto" hangingPunct="1">
              <a:lnSpc>
                <a:spcPct val="100000"/>
              </a:lnSpc>
              <a:spcAft>
                <a:spcPts val="0"/>
              </a:spcAft>
            </a:pPr>
            <a:r>
              <a:rPr kumimoji="0" lang="en-US" altLang="zh-CN" b="1" i="0" u="none" strike="noStrike" kern="0" cap="none" spc="0" normalizeH="0" baseline="0" noProof="0" dirty="0">
                <a:ln>
                  <a:noFill/>
                </a:ln>
                <a:solidFill>
                  <a:schemeClr val="accent5">
                    <a:lumMod val="25000"/>
                  </a:schemeClr>
                </a:solidFill>
                <a:uLnTx/>
                <a:uFillTx/>
                <a:latin typeface="黑体" panose="02010609060101010101" pitchFamily="49" charset="-122"/>
                <a:ea typeface="黑体" panose="02010609060101010101" pitchFamily="49" charset="-122"/>
              </a:rPr>
              <a:t>C4.5</a:t>
            </a:r>
            <a:r>
              <a:rPr kumimoji="0" lang="zh-CN" altLang="en-US" b="1" i="0" u="none" strike="noStrike" kern="0" cap="none" spc="0" normalizeH="0" baseline="0" noProof="0" dirty="0">
                <a:ln>
                  <a:noFill/>
                </a:ln>
                <a:solidFill>
                  <a:schemeClr val="accent5">
                    <a:lumMod val="25000"/>
                  </a:schemeClr>
                </a:solidFill>
                <a:uLnTx/>
                <a:uFillTx/>
                <a:latin typeface="黑体" panose="02010609060101010101" pitchFamily="49" charset="-122"/>
                <a:ea typeface="黑体" panose="02010609060101010101" pitchFamily="49" charset="-122"/>
              </a:rPr>
              <a:t>算法缺点：</a:t>
            </a:r>
            <a:r>
              <a:rPr kumimoji="0" lang="zh-CN" altLang="en-US" b="1" i="0" u="none" strike="noStrike" kern="0" cap="none" spc="0" normalizeH="0" baseline="0" noProof="0" dirty="0">
                <a:ln>
                  <a:noFill/>
                </a:ln>
                <a:solidFill>
                  <a:prstClr val="black"/>
                </a:solidFill>
                <a:uLnTx/>
                <a:uFillTx/>
                <a:latin typeface="+mn-ea"/>
                <a:ea typeface="+mn-ea"/>
              </a:rPr>
              <a:t>在构造树的过程中，需要对数据集进行多次的顺序扫描和排序，因而导致算法的低效。</a:t>
            </a:r>
          </a:p>
        </p:txBody>
      </p:sp>
      <p:sp>
        <p:nvSpPr>
          <p:cNvPr id="5" name="Rectangle 2">
            <a:extLst>
              <a:ext uri="{FF2B5EF4-FFF2-40B4-BE49-F238E27FC236}">
                <a16:creationId xmlns:a16="http://schemas.microsoft.com/office/drawing/2014/main" id="{0798215E-691B-41DC-8E0C-F82CDAA52A23}"/>
              </a:ext>
            </a:extLst>
          </p:cNvPr>
          <p:cNvSpPr>
            <a:spLocks noGrp="1" noChangeArrowheads="1"/>
          </p:cNvSpPr>
          <p:nvPr>
            <p:ph type="title"/>
          </p:nvPr>
        </p:nvSpPr>
        <p:spPr>
          <a:xfrm>
            <a:off x="457200" y="277813"/>
            <a:ext cx="8229600" cy="1139825"/>
          </a:xfrm>
        </p:spPr>
        <p:txBody>
          <a:bodyPr/>
          <a:lstStyle/>
          <a:p>
            <a:pPr eaLnBrk="1" hangingPunct="1">
              <a:defRPr/>
            </a:pPr>
            <a:r>
              <a:rPr lang="en-US" altLang="zh-CN" b="1" dirty="0">
                <a:solidFill>
                  <a:schemeClr val="accent1">
                    <a:lumMod val="25000"/>
                  </a:schemeClr>
                </a:solidFill>
                <a:effectLst>
                  <a:outerShdw blurRad="38100" dist="38100" dir="2700000" algn="tl">
                    <a:srgbClr val="000000">
                      <a:alpha val="43137"/>
                    </a:srgbClr>
                  </a:outerShdw>
                </a:effectLst>
              </a:rPr>
              <a:t>8.2.5</a:t>
            </a:r>
            <a:r>
              <a:rPr lang="zh-CN" altLang="en-US" b="1" dirty="0">
                <a:solidFill>
                  <a:schemeClr val="accent1">
                    <a:lumMod val="25000"/>
                  </a:schemeClr>
                </a:solidFill>
                <a:effectLst>
                  <a:outerShdw blurRad="38100" dist="38100" dir="2700000" algn="tl">
                    <a:srgbClr val="000000">
                      <a:alpha val="43137"/>
                    </a:srgbClr>
                  </a:outerShdw>
                </a:effectLst>
              </a:rPr>
              <a:t> </a:t>
            </a:r>
            <a:r>
              <a:rPr lang="en-US" altLang="zh-CN" b="1" dirty="0">
                <a:solidFill>
                  <a:schemeClr val="accent1">
                    <a:lumMod val="25000"/>
                  </a:schemeClr>
                </a:solidFill>
                <a:effectLst>
                  <a:outerShdw blurRad="38100" dist="38100" dir="2700000" algn="tl">
                    <a:srgbClr val="000000">
                      <a:alpha val="43137"/>
                    </a:srgbClr>
                  </a:outerShdw>
                </a:effectLst>
              </a:rPr>
              <a:t>C4.5</a:t>
            </a:r>
            <a:r>
              <a:rPr lang="zh-CN" altLang="en-US" b="1" dirty="0">
                <a:solidFill>
                  <a:schemeClr val="accent1">
                    <a:lumMod val="25000"/>
                  </a:schemeClr>
                </a:solidFill>
                <a:effectLst>
                  <a:outerShdw blurRad="38100" dist="38100" dir="2700000" algn="tl">
                    <a:srgbClr val="000000">
                      <a:alpha val="43137"/>
                    </a:srgbClr>
                  </a:outerShdw>
                </a:effectLst>
              </a:rPr>
              <a:t>算法</a:t>
            </a:r>
            <a:endParaRPr lang="zh-CN" altLang="en-US" dirty="0"/>
          </a:p>
        </p:txBody>
      </p:sp>
      <p:sp>
        <p:nvSpPr>
          <p:cNvPr id="6" name="矩形 4">
            <a:extLst>
              <a:ext uri="{FF2B5EF4-FFF2-40B4-BE49-F238E27FC236}">
                <a16:creationId xmlns:a16="http://schemas.microsoft.com/office/drawing/2014/main" id="{11D96C48-75E1-40EF-AA7C-948627E320B6}"/>
              </a:ext>
            </a:extLst>
          </p:cNvPr>
          <p:cNvSpPr>
            <a:spLocks noChangeArrowheads="1"/>
          </p:cNvSpPr>
          <p:nvPr/>
        </p:nvSpPr>
        <p:spPr bwMode="auto">
          <a:xfrm>
            <a:off x="461646" y="1268760"/>
            <a:ext cx="1980029" cy="527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SzPct val="125000"/>
              <a:buFont typeface="Arial" charset="0"/>
              <a:buChar char="•"/>
              <a:defRPr sz="2400">
                <a:solidFill>
                  <a:schemeClr val="tx1"/>
                </a:solidFill>
                <a:latin typeface="Tw Cen MT" pitchFamily="34" charset="0"/>
                <a:ea typeface="宋体" pitchFamily="2" charset="-122"/>
              </a:defRPr>
            </a:lvl1pPr>
            <a:lvl2pPr marL="742950" indent="-285750">
              <a:lnSpc>
                <a:spcPct val="120000"/>
              </a:lnSpc>
              <a:spcBef>
                <a:spcPts val="500"/>
              </a:spcBef>
              <a:buSzPct val="125000"/>
              <a:buFont typeface="Arial" charset="0"/>
              <a:buChar char="•"/>
              <a:defRPr sz="2000">
                <a:solidFill>
                  <a:schemeClr val="tx1"/>
                </a:solidFill>
                <a:latin typeface="Tw Cen MT" pitchFamily="34" charset="0"/>
                <a:ea typeface="宋体" pitchFamily="2" charset="-122"/>
              </a:defRPr>
            </a:lvl2pPr>
            <a:lvl3pPr marL="1143000" indent="-228600">
              <a:lnSpc>
                <a:spcPct val="120000"/>
              </a:lnSpc>
              <a:spcBef>
                <a:spcPts val="500"/>
              </a:spcBef>
              <a:buSzPct val="125000"/>
              <a:buFont typeface="Arial" charset="0"/>
              <a:buChar char="•"/>
              <a:defRPr>
                <a:solidFill>
                  <a:schemeClr val="tx1"/>
                </a:solidFill>
                <a:latin typeface="Tw Cen MT" pitchFamily="34" charset="0"/>
                <a:ea typeface="宋体" pitchFamily="2" charset="-122"/>
              </a:defRPr>
            </a:lvl3pPr>
            <a:lvl4pPr marL="1600200" indent="-228600">
              <a:lnSpc>
                <a:spcPct val="120000"/>
              </a:lnSpc>
              <a:spcBef>
                <a:spcPts val="500"/>
              </a:spcBef>
              <a:buSzPct val="125000"/>
              <a:buFont typeface="Arial" charset="0"/>
              <a:buChar char="•"/>
              <a:defRPr sz="1600">
                <a:solidFill>
                  <a:schemeClr val="tx1"/>
                </a:solidFill>
                <a:latin typeface="Tw Cen MT" pitchFamily="34" charset="0"/>
                <a:ea typeface="宋体" pitchFamily="2" charset="-122"/>
              </a:defRPr>
            </a:lvl4pPr>
            <a:lvl5pPr marL="2057400" indent="-228600">
              <a:lnSpc>
                <a:spcPct val="120000"/>
              </a:lnSpc>
              <a:spcBef>
                <a:spcPts val="500"/>
              </a:spcBef>
              <a:buSzPct val="125000"/>
              <a:buFont typeface="Arial" charset="0"/>
              <a:buChar char="•"/>
              <a:defRPr sz="1600">
                <a:solidFill>
                  <a:schemeClr val="tx1"/>
                </a:solidFill>
                <a:latin typeface="Tw Cen MT" pitchFamily="34" charset="0"/>
                <a:ea typeface="宋体" pitchFamily="2" charset="-122"/>
              </a:defRPr>
            </a:lvl5pPr>
            <a:lvl6pPr marL="2514600" indent="-228600" eaLnBrk="0" fontAlgn="base" hangingPunct="0">
              <a:lnSpc>
                <a:spcPct val="120000"/>
              </a:lnSpc>
              <a:spcBef>
                <a:spcPts val="500"/>
              </a:spcBef>
              <a:spcAft>
                <a:spcPct val="0"/>
              </a:spcAft>
              <a:buSzPct val="125000"/>
              <a:buFont typeface="Arial" charset="0"/>
              <a:buChar char="•"/>
              <a:defRPr sz="1600">
                <a:solidFill>
                  <a:schemeClr val="tx1"/>
                </a:solidFill>
                <a:latin typeface="Tw Cen MT" pitchFamily="34" charset="0"/>
                <a:ea typeface="宋体" pitchFamily="2" charset="-122"/>
              </a:defRPr>
            </a:lvl6pPr>
            <a:lvl7pPr marL="2971800" indent="-228600" eaLnBrk="0" fontAlgn="base" hangingPunct="0">
              <a:lnSpc>
                <a:spcPct val="120000"/>
              </a:lnSpc>
              <a:spcBef>
                <a:spcPts val="500"/>
              </a:spcBef>
              <a:spcAft>
                <a:spcPct val="0"/>
              </a:spcAft>
              <a:buSzPct val="125000"/>
              <a:buFont typeface="Arial" charset="0"/>
              <a:buChar char="•"/>
              <a:defRPr sz="1600">
                <a:solidFill>
                  <a:schemeClr val="tx1"/>
                </a:solidFill>
                <a:latin typeface="Tw Cen MT" pitchFamily="34" charset="0"/>
                <a:ea typeface="宋体" pitchFamily="2" charset="-122"/>
              </a:defRPr>
            </a:lvl7pPr>
            <a:lvl8pPr marL="3429000" indent="-228600" eaLnBrk="0" fontAlgn="base" hangingPunct="0">
              <a:lnSpc>
                <a:spcPct val="120000"/>
              </a:lnSpc>
              <a:spcBef>
                <a:spcPts val="500"/>
              </a:spcBef>
              <a:spcAft>
                <a:spcPct val="0"/>
              </a:spcAft>
              <a:buSzPct val="125000"/>
              <a:buFont typeface="Arial" charset="0"/>
              <a:buChar char="•"/>
              <a:defRPr sz="1600">
                <a:solidFill>
                  <a:schemeClr val="tx1"/>
                </a:solidFill>
                <a:latin typeface="Tw Cen MT" pitchFamily="34" charset="0"/>
                <a:ea typeface="宋体" pitchFamily="2" charset="-122"/>
              </a:defRPr>
            </a:lvl8pPr>
            <a:lvl9pPr marL="3886200" indent="-228600" eaLnBrk="0" fontAlgn="base" hangingPunct="0">
              <a:lnSpc>
                <a:spcPct val="120000"/>
              </a:lnSpc>
              <a:spcBef>
                <a:spcPts val="500"/>
              </a:spcBef>
              <a:spcAft>
                <a:spcPct val="0"/>
              </a:spcAft>
              <a:buSzPct val="125000"/>
              <a:buFont typeface="Arial" charset="0"/>
              <a:buChar char="•"/>
              <a:defRPr sz="1600">
                <a:solidFill>
                  <a:schemeClr val="tx1"/>
                </a:solidFill>
                <a:latin typeface="Tw Cen MT" pitchFamily="34" charset="0"/>
                <a:ea typeface="宋体" pitchFamily="2" charset="-122"/>
              </a:defRPr>
            </a:lvl9pPr>
          </a:lstStyle>
          <a:p>
            <a:pPr algn="just" eaLnBrk="1" fontAlgn="auto" hangingPunct="1">
              <a:lnSpc>
                <a:spcPct val="110000"/>
              </a:lnSpc>
              <a:spcBef>
                <a:spcPct val="0"/>
              </a:spcBef>
              <a:spcAft>
                <a:spcPts val="0"/>
              </a:spcAft>
              <a:buSzTx/>
              <a:buFontTx/>
              <a:buNone/>
            </a:pPr>
            <a:r>
              <a:rPr lang="zh-CN" altLang="en-US" sz="2800" dirty="0">
                <a:solidFill>
                  <a:srgbClr val="C00000"/>
                </a:solidFill>
                <a:latin typeface="黑体" panose="02010609060101010101" pitchFamily="49" charset="-122"/>
                <a:ea typeface="黑体" panose="02010609060101010101" pitchFamily="49" charset="-122"/>
              </a:rPr>
              <a:t>信息增益率</a:t>
            </a:r>
          </a:p>
        </p:txBody>
      </p:sp>
    </p:spTree>
    <p:extLst>
      <p:ext uri="{BB962C8B-B14F-4D97-AF65-F5344CB8AC3E}">
        <p14:creationId xmlns:p14="http://schemas.microsoft.com/office/powerpoint/2010/main" val="2830073103"/>
      </p:ext>
    </p:extLst>
  </p:cSld>
  <p:clrMapOvr>
    <a:masterClrMapping/>
  </p:clrMapOvr>
  <p:transition>
    <p:push/>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E311008D-3F6A-5649-AB0D-015145087BB8}"/>
              </a:ext>
            </a:extLst>
          </p:cNvPr>
          <p:cNvSpPr/>
          <p:nvPr/>
        </p:nvSpPr>
        <p:spPr>
          <a:xfrm>
            <a:off x="755650" y="1574800"/>
            <a:ext cx="6553200" cy="284163"/>
          </a:xfrm>
          <a:prstGeom prst="rect">
            <a:avLst/>
          </a:prstGeom>
        </p:spPr>
        <p:txBody>
          <a:bodyPr>
            <a:spAutoFit/>
          </a:bodyPr>
          <a:lstStyle/>
          <a:p>
            <a:pPr marL="266700">
              <a:lnSpc>
                <a:spcPts val="1500"/>
              </a:lnSpc>
              <a:spcAft>
                <a:spcPts val="0"/>
              </a:spcAft>
              <a:defRPr/>
            </a:pPr>
            <a:endParaRPr lang="zh-CN" altLang="zh-CN" sz="2800" kern="100" dirty="0">
              <a:latin typeface="Times New Roman" charset="0"/>
              <a:ea typeface="宋体" charset="-122"/>
            </a:endParaRPr>
          </a:p>
        </p:txBody>
      </p:sp>
      <p:sp>
        <p:nvSpPr>
          <p:cNvPr id="4" name="Rectangle 2">
            <a:extLst>
              <a:ext uri="{FF2B5EF4-FFF2-40B4-BE49-F238E27FC236}">
                <a16:creationId xmlns:a16="http://schemas.microsoft.com/office/drawing/2014/main" id="{55B849DD-4BA3-4344-9D81-133FC3B0100C}"/>
              </a:ext>
            </a:extLst>
          </p:cNvPr>
          <p:cNvSpPr>
            <a:spLocks noGrp="1" noChangeArrowheads="1"/>
          </p:cNvSpPr>
          <p:nvPr>
            <p:ph type="title"/>
          </p:nvPr>
        </p:nvSpPr>
        <p:spPr>
          <a:xfrm>
            <a:off x="395288" y="272951"/>
            <a:ext cx="8229600" cy="1139825"/>
          </a:xfrm>
        </p:spPr>
        <p:txBody>
          <a:bodyPr/>
          <a:lstStyle/>
          <a:p>
            <a:pPr eaLnBrk="1" hangingPunct="1">
              <a:defRPr/>
            </a:pPr>
            <a:r>
              <a:rPr lang="en-US" altLang="zh-CN" b="1" dirty="0">
                <a:solidFill>
                  <a:schemeClr val="accent1">
                    <a:lumMod val="25000"/>
                  </a:schemeClr>
                </a:solidFill>
                <a:effectLst>
                  <a:outerShdw blurRad="38100" dist="38100" dir="2700000" algn="tl">
                    <a:srgbClr val="000000">
                      <a:alpha val="43137"/>
                    </a:srgbClr>
                  </a:outerShdw>
                </a:effectLst>
              </a:rPr>
              <a:t>8.2.5</a:t>
            </a:r>
            <a:r>
              <a:rPr lang="zh-CN" altLang="en-US" b="1" dirty="0">
                <a:solidFill>
                  <a:schemeClr val="accent1">
                    <a:lumMod val="25000"/>
                  </a:schemeClr>
                </a:solidFill>
                <a:effectLst>
                  <a:outerShdw blurRad="38100" dist="38100" dir="2700000" algn="tl">
                    <a:srgbClr val="000000">
                      <a:alpha val="43137"/>
                    </a:srgbClr>
                  </a:outerShdw>
                </a:effectLst>
              </a:rPr>
              <a:t> </a:t>
            </a:r>
            <a:r>
              <a:rPr lang="en-US" altLang="zh-CN" b="1" dirty="0">
                <a:solidFill>
                  <a:schemeClr val="accent1">
                    <a:lumMod val="25000"/>
                  </a:schemeClr>
                </a:solidFill>
                <a:effectLst>
                  <a:outerShdw blurRad="38100" dist="38100" dir="2700000" algn="tl">
                    <a:srgbClr val="000000">
                      <a:alpha val="43137"/>
                    </a:srgbClr>
                  </a:outerShdw>
                </a:effectLst>
              </a:rPr>
              <a:t>C4.5</a:t>
            </a:r>
            <a:r>
              <a:rPr lang="zh-CN" altLang="en-US" b="1" dirty="0">
                <a:solidFill>
                  <a:schemeClr val="accent1">
                    <a:lumMod val="25000"/>
                  </a:schemeClr>
                </a:solidFill>
                <a:effectLst>
                  <a:outerShdw blurRad="38100" dist="38100" dir="2700000" algn="tl">
                    <a:srgbClr val="000000">
                      <a:alpha val="43137"/>
                    </a:srgbClr>
                  </a:outerShdw>
                </a:effectLst>
              </a:rPr>
              <a:t>算法</a:t>
            </a:r>
            <a:endParaRPr lang="zh-CN" altLang="en-US" dirty="0"/>
          </a:p>
        </p:txBody>
      </p:sp>
      <p:sp>
        <p:nvSpPr>
          <p:cNvPr id="8" name="Line 3">
            <a:extLst>
              <a:ext uri="{FF2B5EF4-FFF2-40B4-BE49-F238E27FC236}">
                <a16:creationId xmlns:a16="http://schemas.microsoft.com/office/drawing/2014/main" id="{657F4EC8-665E-4927-BCAC-E3661DACA204}"/>
              </a:ext>
            </a:extLst>
          </p:cNvPr>
          <p:cNvSpPr>
            <a:spLocks noChangeShapeType="1"/>
          </p:cNvSpPr>
          <p:nvPr/>
        </p:nvSpPr>
        <p:spPr bwMode="auto">
          <a:xfrm flipV="1">
            <a:off x="-55435" y="1113733"/>
            <a:ext cx="2603500" cy="0"/>
          </a:xfrm>
          <a:prstGeom prst="line">
            <a:avLst/>
          </a:prstGeom>
          <a:noFill/>
          <a:ln w="28575">
            <a:solidFill>
              <a:srgbClr val="FF99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 name="内容占位符 2">
            <a:extLst>
              <a:ext uri="{FF2B5EF4-FFF2-40B4-BE49-F238E27FC236}">
                <a16:creationId xmlns:a16="http://schemas.microsoft.com/office/drawing/2014/main" id="{DB986F7A-B83E-42FA-8A3F-22C4028887C7}"/>
              </a:ext>
            </a:extLst>
          </p:cNvPr>
          <p:cNvSpPr txBox="1">
            <a:spLocks/>
          </p:cNvSpPr>
          <p:nvPr/>
        </p:nvSpPr>
        <p:spPr bwMode="auto">
          <a:xfrm>
            <a:off x="179512" y="1340768"/>
            <a:ext cx="8640960" cy="537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120000"/>
              </a:lnSpc>
              <a:spcBef>
                <a:spcPts val="1000"/>
              </a:spcBef>
              <a:buSzPct val="125000"/>
              <a:buFont typeface="Arial" charset="0"/>
              <a:buChar char="•"/>
              <a:defRPr sz="2400">
                <a:solidFill>
                  <a:schemeClr val="tx1"/>
                </a:solidFill>
                <a:latin typeface="Tw Cen MT" pitchFamily="34" charset="0"/>
                <a:ea typeface="宋体" pitchFamily="2" charset="-122"/>
              </a:defRPr>
            </a:lvl1pPr>
            <a:lvl2pPr marL="685800" indent="-228600">
              <a:lnSpc>
                <a:spcPct val="120000"/>
              </a:lnSpc>
              <a:spcBef>
                <a:spcPts val="500"/>
              </a:spcBef>
              <a:buSzPct val="125000"/>
              <a:buFont typeface="Arial" charset="0"/>
              <a:buChar char="•"/>
              <a:defRPr sz="2000">
                <a:solidFill>
                  <a:schemeClr val="tx1"/>
                </a:solidFill>
                <a:latin typeface="Tw Cen MT" pitchFamily="34" charset="0"/>
                <a:ea typeface="宋体" pitchFamily="2" charset="-122"/>
              </a:defRPr>
            </a:lvl2pPr>
            <a:lvl3pPr marL="1143000" indent="-228600">
              <a:lnSpc>
                <a:spcPct val="120000"/>
              </a:lnSpc>
              <a:spcBef>
                <a:spcPts val="500"/>
              </a:spcBef>
              <a:buSzPct val="125000"/>
              <a:buFont typeface="Arial" charset="0"/>
              <a:buChar char="•"/>
              <a:defRPr>
                <a:solidFill>
                  <a:schemeClr val="tx1"/>
                </a:solidFill>
                <a:latin typeface="Tw Cen MT" pitchFamily="34" charset="0"/>
                <a:ea typeface="宋体" pitchFamily="2" charset="-122"/>
              </a:defRPr>
            </a:lvl3pPr>
            <a:lvl4pPr marL="1600200" indent="-228600">
              <a:lnSpc>
                <a:spcPct val="120000"/>
              </a:lnSpc>
              <a:spcBef>
                <a:spcPts val="500"/>
              </a:spcBef>
              <a:buSzPct val="125000"/>
              <a:buFont typeface="Arial" charset="0"/>
              <a:buChar char="•"/>
              <a:defRPr sz="1600">
                <a:solidFill>
                  <a:schemeClr val="tx1"/>
                </a:solidFill>
                <a:latin typeface="Tw Cen MT" pitchFamily="34" charset="0"/>
                <a:ea typeface="宋体" pitchFamily="2" charset="-122"/>
              </a:defRPr>
            </a:lvl4pPr>
            <a:lvl5pPr marL="2057400" indent="-228600">
              <a:lnSpc>
                <a:spcPct val="120000"/>
              </a:lnSpc>
              <a:spcBef>
                <a:spcPts val="500"/>
              </a:spcBef>
              <a:buSzPct val="125000"/>
              <a:buFont typeface="Arial" charset="0"/>
              <a:buChar char="•"/>
              <a:defRPr sz="1600">
                <a:solidFill>
                  <a:schemeClr val="tx1"/>
                </a:solidFill>
                <a:latin typeface="Tw Cen MT" pitchFamily="34" charset="0"/>
                <a:ea typeface="宋体" pitchFamily="2" charset="-122"/>
              </a:defRPr>
            </a:lvl5pPr>
            <a:lvl6pPr marL="2514600" indent="-228600" eaLnBrk="0" fontAlgn="base" hangingPunct="0">
              <a:lnSpc>
                <a:spcPct val="120000"/>
              </a:lnSpc>
              <a:spcBef>
                <a:spcPts val="500"/>
              </a:spcBef>
              <a:spcAft>
                <a:spcPct val="0"/>
              </a:spcAft>
              <a:buSzPct val="125000"/>
              <a:buFont typeface="Arial" charset="0"/>
              <a:buChar char="•"/>
              <a:defRPr sz="1600">
                <a:solidFill>
                  <a:schemeClr val="tx1"/>
                </a:solidFill>
                <a:latin typeface="Tw Cen MT" pitchFamily="34" charset="0"/>
                <a:ea typeface="宋体" pitchFamily="2" charset="-122"/>
              </a:defRPr>
            </a:lvl6pPr>
            <a:lvl7pPr marL="2971800" indent="-228600" eaLnBrk="0" fontAlgn="base" hangingPunct="0">
              <a:lnSpc>
                <a:spcPct val="120000"/>
              </a:lnSpc>
              <a:spcBef>
                <a:spcPts val="500"/>
              </a:spcBef>
              <a:spcAft>
                <a:spcPct val="0"/>
              </a:spcAft>
              <a:buSzPct val="125000"/>
              <a:buFont typeface="Arial" charset="0"/>
              <a:buChar char="•"/>
              <a:defRPr sz="1600">
                <a:solidFill>
                  <a:schemeClr val="tx1"/>
                </a:solidFill>
                <a:latin typeface="Tw Cen MT" pitchFamily="34" charset="0"/>
                <a:ea typeface="宋体" pitchFamily="2" charset="-122"/>
              </a:defRPr>
            </a:lvl7pPr>
            <a:lvl8pPr marL="3429000" indent="-228600" eaLnBrk="0" fontAlgn="base" hangingPunct="0">
              <a:lnSpc>
                <a:spcPct val="120000"/>
              </a:lnSpc>
              <a:spcBef>
                <a:spcPts val="500"/>
              </a:spcBef>
              <a:spcAft>
                <a:spcPct val="0"/>
              </a:spcAft>
              <a:buSzPct val="125000"/>
              <a:buFont typeface="Arial" charset="0"/>
              <a:buChar char="•"/>
              <a:defRPr sz="1600">
                <a:solidFill>
                  <a:schemeClr val="tx1"/>
                </a:solidFill>
                <a:latin typeface="Tw Cen MT" pitchFamily="34" charset="0"/>
                <a:ea typeface="宋体" pitchFamily="2" charset="-122"/>
              </a:defRPr>
            </a:lvl8pPr>
            <a:lvl9pPr marL="3886200" indent="-228600" eaLnBrk="0" fontAlgn="base" hangingPunct="0">
              <a:lnSpc>
                <a:spcPct val="120000"/>
              </a:lnSpc>
              <a:spcBef>
                <a:spcPts val="500"/>
              </a:spcBef>
              <a:spcAft>
                <a:spcPct val="0"/>
              </a:spcAft>
              <a:buSzPct val="125000"/>
              <a:buFont typeface="Arial" charset="0"/>
              <a:buChar char="•"/>
              <a:defRPr sz="1600">
                <a:solidFill>
                  <a:schemeClr val="tx1"/>
                </a:solidFill>
                <a:latin typeface="Tw Cen MT" pitchFamily="34" charset="0"/>
                <a:ea typeface="宋体" pitchFamily="2" charset="-122"/>
              </a:defRPr>
            </a:lvl9pPr>
          </a:lstStyle>
          <a:p>
            <a:pPr eaLnBrk="1" hangingPunct="1"/>
            <a:r>
              <a:rPr lang="zh-CN" altLang="en-US" b="1" dirty="0">
                <a:solidFill>
                  <a:schemeClr val="accent5">
                    <a:lumMod val="25000"/>
                  </a:schemeClr>
                </a:solidFill>
                <a:latin typeface="+mn-ea"/>
                <a:ea typeface="+mn-ea"/>
              </a:rPr>
              <a:t>与</a:t>
            </a:r>
            <a:r>
              <a:rPr lang="en-US" altLang="zh-CN" b="1" dirty="0">
                <a:solidFill>
                  <a:schemeClr val="accent5">
                    <a:lumMod val="25000"/>
                  </a:schemeClr>
                </a:solidFill>
                <a:latin typeface="+mn-ea"/>
                <a:ea typeface="+mn-ea"/>
              </a:rPr>
              <a:t>ID3</a:t>
            </a:r>
            <a:r>
              <a:rPr lang="zh-CN" altLang="en-US" b="1" dirty="0">
                <a:solidFill>
                  <a:schemeClr val="accent5">
                    <a:lumMod val="25000"/>
                  </a:schemeClr>
                </a:solidFill>
                <a:latin typeface="+mn-ea"/>
                <a:ea typeface="+mn-ea"/>
              </a:rPr>
              <a:t>不同，</a:t>
            </a:r>
            <a:r>
              <a:rPr lang="en-US" altLang="zh-CN" b="1" dirty="0">
                <a:solidFill>
                  <a:schemeClr val="accent5">
                    <a:lumMod val="25000"/>
                  </a:schemeClr>
                </a:solidFill>
                <a:latin typeface="+mn-ea"/>
                <a:ea typeface="+mn-ea"/>
              </a:rPr>
              <a:t>C4.5</a:t>
            </a:r>
            <a:r>
              <a:rPr lang="zh-CN" altLang="en-US" b="1" dirty="0">
                <a:solidFill>
                  <a:schemeClr val="accent5">
                    <a:lumMod val="25000"/>
                  </a:schemeClr>
                </a:solidFill>
                <a:latin typeface="+mn-ea"/>
                <a:ea typeface="+mn-ea"/>
              </a:rPr>
              <a:t>采用基于信息增益率</a:t>
            </a:r>
            <a:r>
              <a:rPr lang="en-US" altLang="zh-CN" b="1" dirty="0">
                <a:solidFill>
                  <a:schemeClr val="accent5">
                    <a:lumMod val="25000"/>
                  </a:schemeClr>
                </a:solidFill>
                <a:latin typeface="+mn-ea"/>
                <a:ea typeface="+mn-ea"/>
              </a:rPr>
              <a:t>(information Gain Ratio)</a:t>
            </a:r>
            <a:r>
              <a:rPr lang="zh-CN" altLang="en-US" b="1" dirty="0">
                <a:solidFill>
                  <a:schemeClr val="accent5">
                    <a:lumMod val="25000"/>
                  </a:schemeClr>
                </a:solidFill>
                <a:latin typeface="+mn-ea"/>
                <a:ea typeface="+mn-ea"/>
              </a:rPr>
              <a:t>的方法选择测试属性，信息增益率等于信息增益对分割信息量的比值。</a:t>
            </a:r>
            <a:endParaRPr lang="en-US" altLang="zh-CN" b="1" dirty="0">
              <a:solidFill>
                <a:schemeClr val="accent5">
                  <a:lumMod val="25000"/>
                </a:schemeClr>
              </a:solidFill>
              <a:latin typeface="+mn-ea"/>
              <a:ea typeface="+mn-ea"/>
            </a:endParaRPr>
          </a:p>
          <a:p>
            <a:pPr eaLnBrk="1" hangingPunct="1"/>
            <a:r>
              <a:rPr lang="en-US" altLang="zh-CN" b="1" dirty="0" err="1">
                <a:solidFill>
                  <a:schemeClr val="accent5">
                    <a:lumMod val="25000"/>
                  </a:schemeClr>
                </a:solidFill>
              </a:rPr>
              <a:t>GainRatio</a:t>
            </a:r>
            <a:r>
              <a:rPr lang="en-US" altLang="zh-CN" b="1" dirty="0">
                <a:solidFill>
                  <a:schemeClr val="accent5">
                    <a:lumMod val="25000"/>
                  </a:schemeClr>
                </a:solidFill>
              </a:rPr>
              <a:t>(S,F)=Gain(S,F)/</a:t>
            </a:r>
            <a:r>
              <a:rPr lang="en-US" altLang="zh-CN" b="1" dirty="0" err="1">
                <a:solidFill>
                  <a:schemeClr val="accent5">
                    <a:lumMod val="25000"/>
                  </a:schemeClr>
                </a:solidFill>
              </a:rPr>
              <a:t>SplitI</a:t>
            </a:r>
            <a:r>
              <a:rPr lang="en-US" altLang="zh-CN" b="1" dirty="0">
                <a:solidFill>
                  <a:schemeClr val="accent5">
                    <a:lumMod val="25000"/>
                  </a:schemeClr>
                </a:solidFill>
              </a:rPr>
              <a:t>(S,F)</a:t>
            </a:r>
          </a:p>
          <a:p>
            <a:pPr marL="457200" lvl="1" indent="0" eaLnBrk="1" hangingPunct="1">
              <a:buNone/>
            </a:pPr>
            <a:r>
              <a:rPr lang="zh-CN" altLang="en-US" b="0" dirty="0"/>
              <a:t>设样本集</a:t>
            </a:r>
            <a:r>
              <a:rPr lang="en-US" altLang="zh-CN" b="0" dirty="0"/>
              <a:t>S</a:t>
            </a:r>
            <a:r>
              <a:rPr lang="zh-CN" altLang="en-US" b="0" dirty="0"/>
              <a:t>按离散属性</a:t>
            </a:r>
            <a:r>
              <a:rPr lang="en-US" altLang="zh-CN" b="0" dirty="0"/>
              <a:t>F</a:t>
            </a:r>
            <a:r>
              <a:rPr lang="zh-CN" altLang="en-US" b="0" dirty="0"/>
              <a:t>的</a:t>
            </a:r>
            <a:r>
              <a:rPr lang="en-US" altLang="zh-CN" b="0" dirty="0"/>
              <a:t>V</a:t>
            </a:r>
            <a:r>
              <a:rPr lang="zh-CN" altLang="en-US" b="0" dirty="0"/>
              <a:t>个不同的取值划分为，共</a:t>
            </a:r>
            <a:r>
              <a:rPr lang="en-US" altLang="zh-CN" b="0" dirty="0"/>
              <a:t>V</a:t>
            </a:r>
            <a:r>
              <a:rPr lang="zh-CN" altLang="en-US" b="0" dirty="0"/>
              <a:t>个子集</a:t>
            </a:r>
            <a:endParaRPr lang="en-US" altLang="zh-CN" b="0" dirty="0"/>
          </a:p>
          <a:p>
            <a:pPr marL="457200" lvl="1" indent="0" eaLnBrk="1" hangingPunct="1">
              <a:buNone/>
            </a:pPr>
            <a:r>
              <a:rPr lang="zh-CN" altLang="en-US" b="0" dirty="0"/>
              <a:t>定义分割信息量</a:t>
            </a:r>
            <a:r>
              <a:rPr lang="en-US" altLang="zh-CN" b="0" dirty="0" err="1"/>
              <a:t>SplitI</a:t>
            </a:r>
            <a:r>
              <a:rPr lang="en-US" altLang="zh-CN" b="0" dirty="0"/>
              <a:t>(S, F)</a:t>
            </a:r>
            <a:r>
              <a:rPr lang="zh-CN" altLang="en-US" b="0" dirty="0"/>
              <a:t>：</a:t>
            </a:r>
            <a:endParaRPr lang="en-US" altLang="zh-CN" b="0" dirty="0"/>
          </a:p>
          <a:p>
            <a:pPr lvl="1" eaLnBrk="1" hangingPunct="1"/>
            <a:endParaRPr lang="en-US" altLang="zh-CN" b="0" dirty="0"/>
          </a:p>
          <a:p>
            <a:pPr lvl="1" eaLnBrk="1" hangingPunct="1"/>
            <a:endParaRPr lang="en-US" altLang="zh-CN" b="0" dirty="0"/>
          </a:p>
          <a:p>
            <a:pPr marL="457200" lvl="1" indent="0" eaLnBrk="1" hangingPunct="1">
              <a:buNone/>
            </a:pPr>
            <a:r>
              <a:rPr lang="zh-CN" altLang="en-US" b="0" dirty="0"/>
              <a:t>那么信息增益率为：</a:t>
            </a:r>
          </a:p>
        </p:txBody>
      </p:sp>
      <p:sp>
        <p:nvSpPr>
          <p:cNvPr id="10" name="对象 3">
            <a:extLst>
              <a:ext uri="{FF2B5EF4-FFF2-40B4-BE49-F238E27FC236}">
                <a16:creationId xmlns:a16="http://schemas.microsoft.com/office/drawing/2014/main" id="{0BE4533D-3486-40DC-ABFE-07BBA180FC53}"/>
              </a:ext>
            </a:extLst>
          </p:cNvPr>
          <p:cNvSpPr txBox="1"/>
          <p:nvPr/>
        </p:nvSpPr>
        <p:spPr bwMode="auto">
          <a:xfrm>
            <a:off x="3845048" y="3699793"/>
            <a:ext cx="160637" cy="249880"/>
          </a:xfrm>
          <a:prstGeom prst="rect">
            <a:avLst/>
          </a:prstGeom>
          <a:noFill/>
          <a:ln>
            <a:noFill/>
          </a:ln>
        </p:spPr>
        <p:txBody>
          <a:bodyPr>
            <a:normAutofit fontScale="62500" lnSpcReduction="20000"/>
          </a:bodyPr>
          <a:lstStyle/>
          <a:p>
            <a:endParaRPr lang="zh-CN" altLang="en-US" dirty="0"/>
          </a:p>
        </p:txBody>
      </p:sp>
      <mc:AlternateContent xmlns:mc="http://schemas.openxmlformats.org/markup-compatibility/2006" xmlns:a14="http://schemas.microsoft.com/office/drawing/2010/main">
        <mc:Choice Requires="a14">
          <p:sp>
            <p:nvSpPr>
              <p:cNvPr id="11" name="对象 4">
                <a:extLst>
                  <a:ext uri="{FF2B5EF4-FFF2-40B4-BE49-F238E27FC236}">
                    <a16:creationId xmlns:a16="http://schemas.microsoft.com/office/drawing/2014/main" id="{406E2F34-A21B-4BF7-91D8-69F363E004DA}"/>
                  </a:ext>
                </a:extLst>
              </p:cNvPr>
              <p:cNvSpPr txBox="1"/>
              <p:nvPr/>
            </p:nvSpPr>
            <p:spPr bwMode="auto">
              <a:xfrm>
                <a:off x="1763688" y="4082085"/>
                <a:ext cx="5976665" cy="1067817"/>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r>
                        <a:rPr lang="zh-CN" altLang="en-US" sz="2800" i="1" smtClean="0">
                          <a:solidFill>
                            <a:srgbClr val="000000"/>
                          </a:solidFill>
                          <a:latin typeface="Cambria Math" panose="02040503050406030204" pitchFamily="18" charset="0"/>
                          <a:ea typeface="+mn-ea"/>
                        </a:rPr>
                        <m:t>𝑆𝑝𝑙𝑖𝑡</m:t>
                      </m:r>
                      <m:r>
                        <a:rPr lang="en-US" altLang="zh-CN" sz="2800" b="0" i="1" smtClean="0">
                          <a:solidFill>
                            <a:srgbClr val="000000"/>
                          </a:solidFill>
                          <a:latin typeface="Cambria Math" panose="02040503050406030204" pitchFamily="18" charset="0"/>
                          <a:ea typeface="+mn-ea"/>
                        </a:rPr>
                        <m:t>𝐼</m:t>
                      </m:r>
                      <m:r>
                        <a:rPr lang="zh-CN" altLang="en-US" sz="2800" i="1">
                          <a:solidFill>
                            <a:srgbClr val="000000"/>
                          </a:solidFill>
                          <a:latin typeface="Cambria Math" panose="02040503050406030204" pitchFamily="18" charset="0"/>
                          <a:ea typeface="+mn-ea"/>
                        </a:rPr>
                        <m:t>(</m:t>
                      </m:r>
                      <m:r>
                        <a:rPr lang="zh-CN" altLang="en-US" sz="2800" i="1">
                          <a:solidFill>
                            <a:srgbClr val="000000"/>
                          </a:solidFill>
                          <a:latin typeface="Cambria Math" panose="02040503050406030204" pitchFamily="18" charset="0"/>
                          <a:ea typeface="+mn-ea"/>
                        </a:rPr>
                        <m:t>𝑆</m:t>
                      </m:r>
                      <m:r>
                        <a:rPr lang="zh-CN" altLang="en-US" sz="2800" i="1">
                          <a:solidFill>
                            <a:srgbClr val="000000"/>
                          </a:solidFill>
                          <a:latin typeface="Cambria Math" panose="02040503050406030204" pitchFamily="18" charset="0"/>
                          <a:ea typeface="+mn-ea"/>
                        </a:rPr>
                        <m:t>,</m:t>
                      </m:r>
                      <m:r>
                        <a:rPr lang="zh-CN" altLang="en-US" sz="2800" i="1">
                          <a:solidFill>
                            <a:srgbClr val="000000"/>
                          </a:solidFill>
                          <a:latin typeface="Cambria Math" panose="02040503050406030204" pitchFamily="18" charset="0"/>
                          <a:ea typeface="+mn-ea"/>
                        </a:rPr>
                        <m:t>𝐹</m:t>
                      </m:r>
                      <m:r>
                        <a:rPr lang="zh-CN" altLang="en-US" sz="2800" i="1">
                          <a:solidFill>
                            <a:srgbClr val="000000"/>
                          </a:solidFill>
                          <a:latin typeface="Cambria Math" panose="02040503050406030204" pitchFamily="18" charset="0"/>
                          <a:ea typeface="+mn-ea"/>
                        </a:rPr>
                        <m:t>)=−</m:t>
                      </m:r>
                      <m:nary>
                        <m:naryPr>
                          <m:chr m:val="∑"/>
                          <m:supHide m:val="on"/>
                          <m:ctrlPr>
                            <a:rPr lang="zh-CN" altLang="en-US" sz="2800" i="1">
                              <a:solidFill>
                                <a:srgbClr val="000000"/>
                              </a:solidFill>
                              <a:latin typeface="Cambria Math" panose="02040503050406030204" pitchFamily="18" charset="0"/>
                              <a:ea typeface="+mn-ea"/>
                            </a:rPr>
                          </m:ctrlPr>
                        </m:naryPr>
                        <m:sub>
                          <m:r>
                            <a:rPr lang="zh-CN" altLang="en-US" sz="2800" i="1">
                              <a:solidFill>
                                <a:srgbClr val="000000"/>
                              </a:solidFill>
                              <a:latin typeface="Cambria Math" panose="02040503050406030204" pitchFamily="18" charset="0"/>
                              <a:ea typeface="+mn-ea"/>
                            </a:rPr>
                            <m:t>𝑣</m:t>
                          </m:r>
                          <m:r>
                            <a:rPr lang="zh-CN" altLang="en-US" sz="2800" i="1">
                              <a:solidFill>
                                <a:srgbClr val="000000"/>
                              </a:solidFill>
                              <a:latin typeface="Cambria Math" panose="02040503050406030204" pitchFamily="18" charset="0"/>
                              <a:ea typeface="+mn-ea"/>
                            </a:rPr>
                            <m:t>∈</m:t>
                          </m:r>
                          <m:r>
                            <a:rPr lang="zh-CN" altLang="en-US" sz="2800" i="1">
                              <a:solidFill>
                                <a:srgbClr val="000000"/>
                              </a:solidFill>
                              <a:latin typeface="Cambria Math" panose="02040503050406030204" pitchFamily="18" charset="0"/>
                              <a:ea typeface="+mn-ea"/>
                            </a:rPr>
                            <m:t>𝑉</m:t>
                          </m:r>
                        </m:sub>
                        <m:sup/>
                        <m:e>
                          <m:f>
                            <m:fPr>
                              <m:ctrlPr>
                                <a:rPr lang="zh-CN" altLang="en-US" sz="2800" i="1">
                                  <a:solidFill>
                                    <a:srgbClr val="000000"/>
                                  </a:solidFill>
                                  <a:latin typeface="Cambria Math" panose="02040503050406030204" pitchFamily="18" charset="0"/>
                                  <a:ea typeface="+mn-ea"/>
                                </a:rPr>
                              </m:ctrlPr>
                            </m:fPr>
                            <m:num>
                              <m:r>
                                <a:rPr lang="zh-CN" altLang="en-US" sz="2800" i="1">
                                  <a:solidFill>
                                    <a:srgbClr val="000000"/>
                                  </a:solidFill>
                                  <a:latin typeface="Cambria Math" panose="02040503050406030204" pitchFamily="18" charset="0"/>
                                  <a:ea typeface="+mn-ea"/>
                                </a:rPr>
                                <m:t>|</m:t>
                              </m:r>
                              <m:sSub>
                                <m:sSubPr>
                                  <m:ctrlPr>
                                    <a:rPr lang="zh-CN" altLang="en-US" sz="2800" i="1">
                                      <a:solidFill>
                                        <a:srgbClr val="000000"/>
                                      </a:solidFill>
                                      <a:latin typeface="Cambria Math" panose="02040503050406030204" pitchFamily="18" charset="0"/>
                                      <a:ea typeface="+mn-ea"/>
                                    </a:rPr>
                                  </m:ctrlPr>
                                </m:sSubPr>
                                <m:e>
                                  <m:r>
                                    <a:rPr lang="zh-CN" altLang="en-US" sz="2800" i="1">
                                      <a:solidFill>
                                        <a:srgbClr val="000000"/>
                                      </a:solidFill>
                                      <a:latin typeface="Cambria Math" panose="02040503050406030204" pitchFamily="18" charset="0"/>
                                      <a:ea typeface="+mn-ea"/>
                                    </a:rPr>
                                    <m:t>𝑆</m:t>
                                  </m:r>
                                </m:e>
                                <m:sub>
                                  <m:r>
                                    <a:rPr lang="zh-CN" altLang="en-US" sz="2800" i="1">
                                      <a:solidFill>
                                        <a:srgbClr val="000000"/>
                                      </a:solidFill>
                                      <a:latin typeface="Cambria Math" panose="02040503050406030204" pitchFamily="18" charset="0"/>
                                      <a:ea typeface="+mn-ea"/>
                                    </a:rPr>
                                    <m:t>𝑣</m:t>
                                  </m:r>
                                </m:sub>
                              </m:sSub>
                              <m:r>
                                <a:rPr lang="zh-CN" altLang="en-US" sz="2800" i="1">
                                  <a:solidFill>
                                    <a:srgbClr val="000000"/>
                                  </a:solidFill>
                                  <a:latin typeface="Cambria Math" panose="02040503050406030204" pitchFamily="18" charset="0"/>
                                  <a:ea typeface="+mn-ea"/>
                                </a:rPr>
                                <m:t>|</m:t>
                              </m:r>
                            </m:num>
                            <m:den>
                              <m:r>
                                <a:rPr lang="zh-CN" altLang="en-US" sz="2800" i="1">
                                  <a:solidFill>
                                    <a:srgbClr val="000000"/>
                                  </a:solidFill>
                                  <a:latin typeface="Cambria Math" panose="02040503050406030204" pitchFamily="18" charset="0"/>
                                  <a:ea typeface="+mn-ea"/>
                                </a:rPr>
                                <m:t>|</m:t>
                              </m:r>
                              <m:r>
                                <a:rPr lang="zh-CN" altLang="en-US" sz="2800" i="1">
                                  <a:solidFill>
                                    <a:srgbClr val="000000"/>
                                  </a:solidFill>
                                  <a:latin typeface="Cambria Math" panose="02040503050406030204" pitchFamily="18" charset="0"/>
                                  <a:ea typeface="+mn-ea"/>
                                </a:rPr>
                                <m:t>𝑆</m:t>
                              </m:r>
                              <m:r>
                                <a:rPr lang="zh-CN" altLang="en-US" sz="2800" i="1">
                                  <a:solidFill>
                                    <a:srgbClr val="000000"/>
                                  </a:solidFill>
                                  <a:latin typeface="Cambria Math" panose="02040503050406030204" pitchFamily="18" charset="0"/>
                                  <a:ea typeface="+mn-ea"/>
                                </a:rPr>
                                <m:t>|</m:t>
                              </m:r>
                            </m:den>
                          </m:f>
                        </m:e>
                      </m:nary>
                      <m:r>
                        <a:rPr lang="zh-CN" altLang="en-US" sz="2800" i="1">
                          <a:solidFill>
                            <a:srgbClr val="000000"/>
                          </a:solidFill>
                          <a:latin typeface="Cambria Math" panose="02040503050406030204" pitchFamily="18" charset="0"/>
                          <a:ea typeface="+mn-ea"/>
                        </a:rPr>
                        <m:t>∗</m:t>
                      </m:r>
                      <m:func>
                        <m:funcPr>
                          <m:ctrlPr>
                            <a:rPr lang="zh-CN" altLang="en-US" sz="2800" i="1">
                              <a:solidFill>
                                <a:srgbClr val="000000"/>
                              </a:solidFill>
                              <a:latin typeface="Cambria Math" panose="02040503050406030204" pitchFamily="18" charset="0"/>
                              <a:ea typeface="+mn-ea"/>
                            </a:rPr>
                          </m:ctrlPr>
                        </m:funcPr>
                        <m:fName>
                          <m:sSub>
                            <m:sSubPr>
                              <m:ctrlPr>
                                <a:rPr lang="zh-CN" altLang="en-US" sz="2800" i="1">
                                  <a:solidFill>
                                    <a:srgbClr val="000000"/>
                                  </a:solidFill>
                                  <a:latin typeface="Cambria Math" panose="02040503050406030204" pitchFamily="18" charset="0"/>
                                  <a:ea typeface="+mn-ea"/>
                                </a:rPr>
                              </m:ctrlPr>
                            </m:sSubPr>
                            <m:e>
                              <m:r>
                                <m:rPr>
                                  <m:sty m:val="p"/>
                                </m:rPr>
                                <a:rPr lang="zh-CN" altLang="en-US" sz="2800" i="0">
                                  <a:solidFill>
                                    <a:srgbClr val="000000"/>
                                  </a:solidFill>
                                  <a:latin typeface="Cambria Math" panose="02040503050406030204" pitchFamily="18" charset="0"/>
                                  <a:ea typeface="+mn-ea"/>
                                </a:rPr>
                                <m:t>log</m:t>
                              </m:r>
                            </m:e>
                            <m:sub>
                              <m:r>
                                <a:rPr lang="zh-CN" altLang="en-US" sz="2800" i="1">
                                  <a:solidFill>
                                    <a:srgbClr val="000000"/>
                                  </a:solidFill>
                                  <a:latin typeface="Cambria Math" panose="02040503050406030204" pitchFamily="18" charset="0"/>
                                  <a:ea typeface="+mn-ea"/>
                                </a:rPr>
                                <m:t>2</m:t>
                              </m:r>
                            </m:sub>
                          </m:sSub>
                        </m:fName>
                        <m:e>
                          <m:r>
                            <a:rPr lang="zh-CN" altLang="en-US" sz="2800" i="1">
                              <a:solidFill>
                                <a:srgbClr val="000000"/>
                              </a:solidFill>
                              <a:latin typeface="Cambria Math" panose="02040503050406030204" pitchFamily="18" charset="0"/>
                              <a:ea typeface="+mn-ea"/>
                            </a:rPr>
                            <m:t>(</m:t>
                          </m:r>
                        </m:e>
                      </m:func>
                      <m:f>
                        <m:fPr>
                          <m:ctrlPr>
                            <a:rPr lang="zh-CN" altLang="en-US" sz="2800" i="1">
                              <a:solidFill>
                                <a:srgbClr val="000000"/>
                              </a:solidFill>
                              <a:latin typeface="Cambria Math" panose="02040503050406030204" pitchFamily="18" charset="0"/>
                              <a:ea typeface="+mn-ea"/>
                            </a:rPr>
                          </m:ctrlPr>
                        </m:fPr>
                        <m:num>
                          <m:r>
                            <a:rPr lang="zh-CN" altLang="en-US" sz="2800" i="1">
                              <a:solidFill>
                                <a:srgbClr val="000000"/>
                              </a:solidFill>
                              <a:latin typeface="Cambria Math" panose="02040503050406030204" pitchFamily="18" charset="0"/>
                              <a:ea typeface="+mn-ea"/>
                            </a:rPr>
                            <m:t>|</m:t>
                          </m:r>
                          <m:sSub>
                            <m:sSubPr>
                              <m:ctrlPr>
                                <a:rPr lang="zh-CN" altLang="en-US" sz="2800" i="1">
                                  <a:solidFill>
                                    <a:srgbClr val="000000"/>
                                  </a:solidFill>
                                  <a:latin typeface="Cambria Math" panose="02040503050406030204" pitchFamily="18" charset="0"/>
                                  <a:ea typeface="+mn-ea"/>
                                </a:rPr>
                              </m:ctrlPr>
                            </m:sSubPr>
                            <m:e>
                              <m:r>
                                <a:rPr lang="zh-CN" altLang="en-US" sz="2800" i="1">
                                  <a:solidFill>
                                    <a:srgbClr val="000000"/>
                                  </a:solidFill>
                                  <a:latin typeface="Cambria Math" panose="02040503050406030204" pitchFamily="18" charset="0"/>
                                  <a:ea typeface="+mn-ea"/>
                                </a:rPr>
                                <m:t>𝑆</m:t>
                              </m:r>
                            </m:e>
                            <m:sub>
                              <m:r>
                                <a:rPr lang="zh-CN" altLang="en-US" sz="2800" i="1">
                                  <a:solidFill>
                                    <a:srgbClr val="000000"/>
                                  </a:solidFill>
                                  <a:latin typeface="Cambria Math" panose="02040503050406030204" pitchFamily="18" charset="0"/>
                                  <a:ea typeface="+mn-ea"/>
                                </a:rPr>
                                <m:t>𝑣</m:t>
                              </m:r>
                            </m:sub>
                          </m:sSub>
                          <m:r>
                            <a:rPr lang="zh-CN" altLang="en-US" sz="2800" i="1">
                              <a:solidFill>
                                <a:srgbClr val="000000"/>
                              </a:solidFill>
                              <a:latin typeface="Cambria Math" panose="02040503050406030204" pitchFamily="18" charset="0"/>
                              <a:ea typeface="+mn-ea"/>
                            </a:rPr>
                            <m:t>|</m:t>
                          </m:r>
                        </m:num>
                        <m:den>
                          <m:r>
                            <a:rPr lang="zh-CN" altLang="en-US" sz="2800" i="1">
                              <a:solidFill>
                                <a:srgbClr val="000000"/>
                              </a:solidFill>
                              <a:latin typeface="Cambria Math" panose="02040503050406030204" pitchFamily="18" charset="0"/>
                              <a:ea typeface="+mn-ea"/>
                            </a:rPr>
                            <m:t>|</m:t>
                          </m:r>
                          <m:r>
                            <a:rPr lang="zh-CN" altLang="en-US" sz="2800" i="1">
                              <a:solidFill>
                                <a:srgbClr val="000000"/>
                              </a:solidFill>
                              <a:latin typeface="Cambria Math" panose="02040503050406030204" pitchFamily="18" charset="0"/>
                              <a:ea typeface="+mn-ea"/>
                            </a:rPr>
                            <m:t>𝑆</m:t>
                          </m:r>
                          <m:r>
                            <a:rPr lang="zh-CN" altLang="en-US" sz="2800" i="1">
                              <a:solidFill>
                                <a:srgbClr val="000000"/>
                              </a:solidFill>
                              <a:latin typeface="Cambria Math" panose="02040503050406030204" pitchFamily="18" charset="0"/>
                              <a:ea typeface="+mn-ea"/>
                            </a:rPr>
                            <m:t>|</m:t>
                          </m:r>
                        </m:den>
                      </m:f>
                      <m:r>
                        <a:rPr lang="zh-CN" altLang="en-US" sz="2800" i="1">
                          <a:solidFill>
                            <a:srgbClr val="000000"/>
                          </a:solidFill>
                          <a:latin typeface="Cambria Math" panose="02040503050406030204" pitchFamily="18" charset="0"/>
                          <a:ea typeface="+mn-ea"/>
                        </a:rPr>
                        <m:t>)</m:t>
                      </m:r>
                    </m:oMath>
                  </m:oMathPara>
                </a14:m>
                <a:endParaRPr lang="zh-CN" altLang="en-US" sz="2800" dirty="0">
                  <a:latin typeface="+mn-ea"/>
                  <a:ea typeface="+mn-ea"/>
                </a:endParaRPr>
              </a:p>
            </p:txBody>
          </p:sp>
        </mc:Choice>
        <mc:Fallback xmlns="">
          <p:sp>
            <p:nvSpPr>
              <p:cNvPr id="11" name="对象 4">
                <a:extLst>
                  <a:ext uri="{FF2B5EF4-FFF2-40B4-BE49-F238E27FC236}">
                    <a16:creationId xmlns:a16="http://schemas.microsoft.com/office/drawing/2014/main" id="{406E2F34-A21B-4BF7-91D8-69F363E004DA}"/>
                  </a:ext>
                </a:extLst>
              </p:cNvPr>
              <p:cNvSpPr txBox="1">
                <a:spLocks noRot="1" noChangeAspect="1" noMove="1" noResize="1" noEditPoints="1" noAdjustHandles="1" noChangeArrowheads="1" noChangeShapeType="1" noTextEdit="1"/>
              </p:cNvSpPr>
              <p:nvPr/>
            </p:nvSpPr>
            <p:spPr bwMode="auto">
              <a:xfrm>
                <a:off x="1763688" y="4082085"/>
                <a:ext cx="5976665" cy="1067817"/>
              </a:xfrm>
              <a:prstGeom prst="rect">
                <a:avLst/>
              </a:prstGeom>
              <a:blipFill>
                <a:blip r:embed="rId2"/>
                <a:stretch>
                  <a:fillRect b="-1143"/>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对象 5">
                <a:extLst>
                  <a:ext uri="{FF2B5EF4-FFF2-40B4-BE49-F238E27FC236}">
                    <a16:creationId xmlns:a16="http://schemas.microsoft.com/office/drawing/2014/main" id="{5B4054D1-8442-4A40-B55E-0CAAAA70BE02}"/>
                  </a:ext>
                </a:extLst>
              </p:cNvPr>
              <p:cNvSpPr txBox="1"/>
              <p:nvPr/>
            </p:nvSpPr>
            <p:spPr bwMode="auto">
              <a:xfrm>
                <a:off x="2000521" y="5563448"/>
                <a:ext cx="4986337" cy="1103312"/>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r>
                        <a:rPr lang="zh-CN" altLang="en-US" sz="2800" i="1" smtClean="0">
                          <a:solidFill>
                            <a:srgbClr val="000000"/>
                          </a:solidFill>
                          <a:latin typeface="Cambria Math" panose="02040503050406030204" pitchFamily="18" charset="0"/>
                          <a:ea typeface="+mn-ea"/>
                        </a:rPr>
                        <m:t>𝐺𝑎𝑖𝑛𝑅𝑎𝑡𝑖𝑜</m:t>
                      </m:r>
                      <m:r>
                        <a:rPr lang="zh-CN" altLang="en-US" sz="2800" i="1" smtClean="0">
                          <a:solidFill>
                            <a:srgbClr val="000000"/>
                          </a:solidFill>
                          <a:latin typeface="Cambria Math" panose="02040503050406030204" pitchFamily="18" charset="0"/>
                          <a:ea typeface="+mn-ea"/>
                        </a:rPr>
                        <m:t>(</m:t>
                      </m:r>
                      <m:r>
                        <a:rPr lang="zh-CN" altLang="en-US" sz="2800" i="1" smtClean="0">
                          <a:solidFill>
                            <a:srgbClr val="000000"/>
                          </a:solidFill>
                          <a:latin typeface="Cambria Math" panose="02040503050406030204" pitchFamily="18" charset="0"/>
                          <a:ea typeface="+mn-ea"/>
                        </a:rPr>
                        <m:t>𝑆</m:t>
                      </m:r>
                      <m:r>
                        <a:rPr lang="zh-CN" altLang="en-US" sz="2800" i="1" smtClean="0">
                          <a:solidFill>
                            <a:srgbClr val="000000"/>
                          </a:solidFill>
                          <a:latin typeface="Cambria Math" panose="02040503050406030204" pitchFamily="18" charset="0"/>
                          <a:ea typeface="+mn-ea"/>
                        </a:rPr>
                        <m:t>,</m:t>
                      </m:r>
                      <m:r>
                        <a:rPr lang="zh-CN" altLang="en-US" sz="2800" i="1" smtClean="0">
                          <a:solidFill>
                            <a:srgbClr val="000000"/>
                          </a:solidFill>
                          <a:latin typeface="Cambria Math" panose="02040503050406030204" pitchFamily="18" charset="0"/>
                          <a:ea typeface="+mn-ea"/>
                        </a:rPr>
                        <m:t>𝐹</m:t>
                      </m:r>
                      <m:r>
                        <a:rPr lang="zh-CN" altLang="en-US" sz="2800" i="1" smtClean="0">
                          <a:solidFill>
                            <a:srgbClr val="000000"/>
                          </a:solidFill>
                          <a:latin typeface="Cambria Math" panose="02040503050406030204" pitchFamily="18" charset="0"/>
                          <a:ea typeface="+mn-ea"/>
                        </a:rPr>
                        <m:t>)=</m:t>
                      </m:r>
                      <m:f>
                        <m:fPr>
                          <m:ctrlPr>
                            <a:rPr lang="zh-CN" altLang="en-US" sz="2800" i="1">
                              <a:solidFill>
                                <a:srgbClr val="000000"/>
                              </a:solidFill>
                              <a:latin typeface="Cambria Math" panose="02040503050406030204" pitchFamily="18" charset="0"/>
                              <a:ea typeface="+mn-ea"/>
                            </a:rPr>
                          </m:ctrlPr>
                        </m:fPr>
                        <m:num>
                          <m:r>
                            <a:rPr lang="zh-CN" altLang="en-US" sz="2800" i="1">
                              <a:solidFill>
                                <a:srgbClr val="000000"/>
                              </a:solidFill>
                              <a:latin typeface="Cambria Math" panose="02040503050406030204" pitchFamily="18" charset="0"/>
                              <a:ea typeface="+mn-ea"/>
                            </a:rPr>
                            <m:t>𝐺𝑎𝑖𝑛</m:t>
                          </m:r>
                          <m:r>
                            <a:rPr lang="zh-CN" altLang="en-US" sz="2800" i="1">
                              <a:solidFill>
                                <a:srgbClr val="000000"/>
                              </a:solidFill>
                              <a:latin typeface="Cambria Math" panose="02040503050406030204" pitchFamily="18" charset="0"/>
                              <a:ea typeface="+mn-ea"/>
                            </a:rPr>
                            <m:t>(</m:t>
                          </m:r>
                          <m:r>
                            <a:rPr lang="zh-CN" altLang="en-US" sz="2800" i="1">
                              <a:solidFill>
                                <a:srgbClr val="000000"/>
                              </a:solidFill>
                              <a:latin typeface="Cambria Math" panose="02040503050406030204" pitchFamily="18" charset="0"/>
                              <a:ea typeface="+mn-ea"/>
                            </a:rPr>
                            <m:t>𝑆</m:t>
                          </m:r>
                          <m:r>
                            <a:rPr lang="zh-CN" altLang="en-US" sz="2800" i="1">
                              <a:solidFill>
                                <a:srgbClr val="000000"/>
                              </a:solidFill>
                              <a:latin typeface="Cambria Math" panose="02040503050406030204" pitchFamily="18" charset="0"/>
                              <a:ea typeface="+mn-ea"/>
                            </a:rPr>
                            <m:t>,</m:t>
                          </m:r>
                          <m:r>
                            <a:rPr lang="zh-CN" altLang="en-US" sz="2800" i="1">
                              <a:solidFill>
                                <a:srgbClr val="000000"/>
                              </a:solidFill>
                              <a:latin typeface="Cambria Math" panose="02040503050406030204" pitchFamily="18" charset="0"/>
                              <a:ea typeface="+mn-ea"/>
                            </a:rPr>
                            <m:t>𝐹</m:t>
                          </m:r>
                          <m:r>
                            <a:rPr lang="zh-CN" altLang="en-US" sz="2800" i="1">
                              <a:solidFill>
                                <a:srgbClr val="000000"/>
                              </a:solidFill>
                              <a:latin typeface="Cambria Math" panose="02040503050406030204" pitchFamily="18" charset="0"/>
                              <a:ea typeface="+mn-ea"/>
                            </a:rPr>
                            <m:t>)</m:t>
                          </m:r>
                        </m:num>
                        <m:den>
                          <m:r>
                            <a:rPr lang="zh-CN" altLang="en-US" sz="2800" i="1">
                              <a:solidFill>
                                <a:srgbClr val="000000"/>
                              </a:solidFill>
                              <a:latin typeface="Cambria Math" panose="02040503050406030204" pitchFamily="18" charset="0"/>
                              <a:ea typeface="+mn-ea"/>
                            </a:rPr>
                            <m:t>𝑆𝑝𝑙𝑖𝑡</m:t>
                          </m:r>
                          <m:r>
                            <a:rPr lang="en-US" altLang="zh-CN" sz="2800" b="0" i="1" smtClean="0">
                              <a:solidFill>
                                <a:srgbClr val="000000"/>
                              </a:solidFill>
                              <a:latin typeface="Cambria Math" panose="02040503050406030204" pitchFamily="18" charset="0"/>
                              <a:ea typeface="+mn-ea"/>
                            </a:rPr>
                            <m:t>𝐼</m:t>
                          </m:r>
                          <m:r>
                            <a:rPr lang="zh-CN" altLang="en-US" sz="2800" i="1">
                              <a:solidFill>
                                <a:srgbClr val="000000"/>
                              </a:solidFill>
                              <a:latin typeface="Cambria Math" panose="02040503050406030204" pitchFamily="18" charset="0"/>
                              <a:ea typeface="+mn-ea"/>
                            </a:rPr>
                            <m:t>(</m:t>
                          </m:r>
                          <m:r>
                            <a:rPr lang="zh-CN" altLang="en-US" sz="2800" i="1">
                              <a:solidFill>
                                <a:srgbClr val="000000"/>
                              </a:solidFill>
                              <a:latin typeface="Cambria Math" panose="02040503050406030204" pitchFamily="18" charset="0"/>
                              <a:ea typeface="+mn-ea"/>
                            </a:rPr>
                            <m:t>𝑆</m:t>
                          </m:r>
                          <m:r>
                            <a:rPr lang="zh-CN" altLang="en-US" sz="2800" i="1">
                              <a:solidFill>
                                <a:srgbClr val="000000"/>
                              </a:solidFill>
                              <a:latin typeface="Cambria Math" panose="02040503050406030204" pitchFamily="18" charset="0"/>
                              <a:ea typeface="+mn-ea"/>
                            </a:rPr>
                            <m:t>,</m:t>
                          </m:r>
                          <m:r>
                            <a:rPr lang="zh-CN" altLang="en-US" sz="2800" i="1">
                              <a:solidFill>
                                <a:srgbClr val="000000"/>
                              </a:solidFill>
                              <a:latin typeface="Cambria Math" panose="02040503050406030204" pitchFamily="18" charset="0"/>
                              <a:ea typeface="+mn-ea"/>
                            </a:rPr>
                            <m:t>𝐹</m:t>
                          </m:r>
                          <m:r>
                            <a:rPr lang="zh-CN" altLang="en-US" sz="2800" i="1">
                              <a:solidFill>
                                <a:srgbClr val="000000"/>
                              </a:solidFill>
                              <a:latin typeface="Cambria Math" panose="02040503050406030204" pitchFamily="18" charset="0"/>
                              <a:ea typeface="+mn-ea"/>
                            </a:rPr>
                            <m:t>)</m:t>
                          </m:r>
                        </m:den>
                      </m:f>
                    </m:oMath>
                  </m:oMathPara>
                </a14:m>
                <a:endParaRPr lang="zh-CN" altLang="en-US" sz="2800" dirty="0">
                  <a:latin typeface="+mn-ea"/>
                  <a:ea typeface="+mn-ea"/>
                </a:endParaRPr>
              </a:p>
            </p:txBody>
          </p:sp>
        </mc:Choice>
        <mc:Fallback xmlns="">
          <p:sp>
            <p:nvSpPr>
              <p:cNvPr id="12" name="对象 5">
                <a:extLst>
                  <a:ext uri="{FF2B5EF4-FFF2-40B4-BE49-F238E27FC236}">
                    <a16:creationId xmlns:a16="http://schemas.microsoft.com/office/drawing/2014/main" id="{5B4054D1-8442-4A40-B55E-0CAAAA70BE02}"/>
                  </a:ext>
                </a:extLst>
              </p:cNvPr>
              <p:cNvSpPr txBox="1">
                <a:spLocks noRot="1" noChangeAspect="1" noMove="1" noResize="1" noEditPoints="1" noAdjustHandles="1" noChangeArrowheads="1" noChangeShapeType="1" noTextEdit="1"/>
              </p:cNvSpPr>
              <p:nvPr/>
            </p:nvSpPr>
            <p:spPr bwMode="auto">
              <a:xfrm>
                <a:off x="2000521" y="5563448"/>
                <a:ext cx="4986337" cy="1103312"/>
              </a:xfrm>
              <a:prstGeom prst="rect">
                <a:avLst/>
              </a:prstGeom>
              <a:blipFill>
                <a:blip r:embed="rId3"/>
                <a:stretch>
                  <a:fillRect/>
                </a:stretch>
              </a:blipFill>
              <a:ln>
                <a:noFill/>
              </a:ln>
            </p:spPr>
            <p:txBody>
              <a:bodyPr/>
              <a:lstStyle/>
              <a:p>
                <a:r>
                  <a:rPr lang="zh-CN" altLang="en-US">
                    <a:noFill/>
                  </a:rPr>
                  <a:t> </a:t>
                </a:r>
              </a:p>
            </p:txBody>
          </p:sp>
        </mc:Fallback>
      </mc:AlternateContent>
      <p:sp>
        <p:nvSpPr>
          <p:cNvPr id="13" name="矩形 12">
            <a:extLst>
              <a:ext uri="{FF2B5EF4-FFF2-40B4-BE49-F238E27FC236}">
                <a16:creationId xmlns:a16="http://schemas.microsoft.com/office/drawing/2014/main" id="{EB89A879-728A-4F80-987F-9A3072881378}"/>
              </a:ext>
            </a:extLst>
          </p:cNvPr>
          <p:cNvSpPr/>
          <p:nvPr/>
        </p:nvSpPr>
        <p:spPr>
          <a:xfrm rot="5400000">
            <a:off x="5388099" y="1073277"/>
            <a:ext cx="76200" cy="12192000"/>
          </a:xfrm>
          <a:prstGeom prst="rect">
            <a:avLst/>
          </a:prstGeom>
          <a:solidFill>
            <a:srgbClr val="DB5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0949723"/>
      </p:ext>
    </p:extLst>
  </p:cSld>
  <p:clrMapOvr>
    <a:masterClrMapping/>
  </p:clrMapOvr>
  <p:transition>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
            <a:extLst>
              <a:ext uri="{FF2B5EF4-FFF2-40B4-BE49-F238E27FC236}">
                <a16:creationId xmlns:a16="http://schemas.microsoft.com/office/drawing/2014/main" id="{5CDD71DA-6062-A74D-A073-3F99B73FE313}"/>
              </a:ext>
            </a:extLst>
          </p:cNvPr>
          <p:cNvSpPr>
            <a:spLocks noGrp="1" noChangeArrowheads="1"/>
          </p:cNvSpPr>
          <p:nvPr>
            <p:ph type="title"/>
          </p:nvPr>
        </p:nvSpPr>
        <p:spPr>
          <a:xfrm>
            <a:off x="468313" y="28575"/>
            <a:ext cx="8229600" cy="113982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bodyPr>
          <a:lstStyle/>
          <a:p>
            <a:r>
              <a:rPr lang="en-US" altLang="zh-CN" sz="3200" b="1" dirty="0">
                <a:solidFill>
                  <a:schemeClr val="accent1">
                    <a:lumMod val="25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8.1.1</a:t>
            </a:r>
            <a:r>
              <a:rPr lang="zh-CN" altLang="en-US" sz="3200" b="1" dirty="0">
                <a:solidFill>
                  <a:schemeClr val="accent1">
                    <a:lumMod val="25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分类的概念</a:t>
            </a:r>
            <a:endParaRPr lang="zh-CN" altLang="en-US" dirty="0">
              <a:latin typeface="黑体" panose="02010609060101010101" pitchFamily="49" charset="-122"/>
              <a:ea typeface="黑体" panose="02010609060101010101" pitchFamily="49" charset="-122"/>
            </a:endParaRPr>
          </a:p>
        </p:txBody>
      </p:sp>
      <p:sp>
        <p:nvSpPr>
          <p:cNvPr id="2" name="矩形 1">
            <a:extLst>
              <a:ext uri="{FF2B5EF4-FFF2-40B4-BE49-F238E27FC236}">
                <a16:creationId xmlns:a16="http://schemas.microsoft.com/office/drawing/2014/main" id="{E90D059B-99D5-4825-9396-FF068611A542}"/>
              </a:ext>
            </a:extLst>
          </p:cNvPr>
          <p:cNvSpPr/>
          <p:nvPr/>
        </p:nvSpPr>
        <p:spPr>
          <a:xfrm>
            <a:off x="251521" y="1136687"/>
            <a:ext cx="8568952" cy="1569660"/>
          </a:xfrm>
          <a:prstGeom prst="rect">
            <a:avLst/>
          </a:prstGeom>
        </p:spPr>
        <p:txBody>
          <a:bodyPr wrap="square">
            <a:spAutoFit/>
          </a:bodyPr>
          <a:lstStyle/>
          <a:p>
            <a:pPr>
              <a:spcAft>
                <a:spcPts val="0"/>
              </a:spcAft>
            </a:pPr>
            <a:r>
              <a:rPr lang="en-US" altLang="zh-CN" sz="2400" dirty="0">
                <a:solidFill>
                  <a:srgbClr val="000000"/>
                </a:solidFill>
                <a:cs typeface="mn-cs"/>
              </a:rPr>
              <a:t>    </a:t>
            </a:r>
            <a:r>
              <a:rPr lang="zh-CN" altLang="zh-CN" sz="2400" dirty="0">
                <a:solidFill>
                  <a:srgbClr val="FF0000"/>
                </a:solidFill>
                <a:latin typeface="黑体" panose="02010609060101010101" pitchFamily="49" charset="-122"/>
                <a:ea typeface="黑体" panose="02010609060101010101" pitchFamily="49" charset="-122"/>
                <a:cs typeface="mn-cs"/>
              </a:rPr>
              <a:t>分类是找出数据库中具有共同特点的一组数据对象，并按照分类模型将其划分成不同的类型</a:t>
            </a:r>
            <a:r>
              <a:rPr lang="zh-CN" altLang="en-US" sz="2400" dirty="0">
                <a:solidFill>
                  <a:srgbClr val="FF0000"/>
                </a:solidFill>
                <a:latin typeface="黑体" panose="02010609060101010101" pitchFamily="49" charset="-122"/>
                <a:ea typeface="黑体" panose="02010609060101010101" pitchFamily="49" charset="-122"/>
                <a:cs typeface="mn-cs"/>
              </a:rPr>
              <a:t>。</a:t>
            </a:r>
            <a:r>
              <a:rPr lang="zh-CN" altLang="zh-CN" sz="2400" dirty="0">
                <a:solidFill>
                  <a:srgbClr val="000000"/>
                </a:solidFill>
                <a:latin typeface="黑体" panose="02010609060101010101" pitchFamily="49" charset="-122"/>
                <a:ea typeface="黑体" panose="02010609060101010101" pitchFamily="49" charset="-122"/>
                <a:cs typeface="mn-cs"/>
              </a:rPr>
              <a:t>银行贷款员通过数据分析，将贷款申请者划分为“安全”和“有风险”这两类</a:t>
            </a:r>
            <a:r>
              <a:rPr lang="zh-CN" altLang="en-US" sz="2400" dirty="0">
                <a:solidFill>
                  <a:srgbClr val="000000"/>
                </a:solidFill>
                <a:latin typeface="黑体" panose="02010609060101010101" pitchFamily="49" charset="-122"/>
                <a:ea typeface="黑体" panose="02010609060101010101" pitchFamily="49" charset="-122"/>
                <a:cs typeface="mn-cs"/>
              </a:rPr>
              <a:t>；电子邮件服务商通过邮件内容来判别是正常邮件还是垃圾邮件。</a:t>
            </a:r>
            <a:endParaRPr lang="zh-CN" altLang="zh-CN" sz="2400" kern="100" dirty="0">
              <a:latin typeface="黑体" panose="02010609060101010101" pitchFamily="49" charset="-122"/>
              <a:ea typeface="黑体" panose="02010609060101010101" pitchFamily="49" charset="-122"/>
              <a:cs typeface="Times New Roman" panose="02020603050405020304" pitchFamily="18" charset="0"/>
            </a:endParaRPr>
          </a:p>
        </p:txBody>
      </p:sp>
      <p:pic>
        <p:nvPicPr>
          <p:cNvPr id="3" name="图片 2">
            <a:extLst>
              <a:ext uri="{FF2B5EF4-FFF2-40B4-BE49-F238E27FC236}">
                <a16:creationId xmlns:a16="http://schemas.microsoft.com/office/drawing/2014/main" id="{FB0C2756-A147-4FC5-BEAA-519DB7D72C0D}"/>
              </a:ext>
            </a:extLst>
          </p:cNvPr>
          <p:cNvPicPr>
            <a:picLocks noChangeAspect="1"/>
          </p:cNvPicPr>
          <p:nvPr/>
        </p:nvPicPr>
        <p:blipFill>
          <a:blip r:embed="rId3"/>
          <a:stretch>
            <a:fillRect/>
          </a:stretch>
        </p:blipFill>
        <p:spPr>
          <a:xfrm>
            <a:off x="1043608" y="3429000"/>
            <a:ext cx="6412368" cy="2009524"/>
          </a:xfrm>
          <a:prstGeom prst="rect">
            <a:avLst/>
          </a:prstGeom>
        </p:spPr>
      </p:pic>
    </p:spTree>
  </p:cSld>
  <p:clrMapOvr>
    <a:masterClrMapping/>
  </p:clrMapOvr>
  <p:transition>
    <p:push/>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277419BE-396C-449B-99D1-DD67176B7840}"/>
              </a:ext>
            </a:extLst>
          </p:cNvPr>
          <p:cNvSpPr>
            <a:spLocks noGrp="1" noChangeArrowheads="1"/>
          </p:cNvSpPr>
          <p:nvPr>
            <p:ph type="title"/>
          </p:nvPr>
        </p:nvSpPr>
        <p:spPr>
          <a:xfrm>
            <a:off x="395288" y="272951"/>
            <a:ext cx="8229600" cy="1139825"/>
          </a:xfrm>
        </p:spPr>
        <p:txBody>
          <a:bodyPr/>
          <a:lstStyle/>
          <a:p>
            <a:pPr eaLnBrk="1" hangingPunct="1">
              <a:defRPr/>
            </a:pPr>
            <a:r>
              <a:rPr lang="en-US" altLang="zh-CN" b="1" dirty="0">
                <a:solidFill>
                  <a:schemeClr val="accent1">
                    <a:lumMod val="25000"/>
                  </a:schemeClr>
                </a:solidFill>
                <a:effectLst>
                  <a:outerShdw blurRad="38100" dist="38100" dir="2700000" algn="tl">
                    <a:srgbClr val="000000">
                      <a:alpha val="43137"/>
                    </a:srgbClr>
                  </a:outerShdw>
                </a:effectLst>
              </a:rPr>
              <a:t>8.2.5</a:t>
            </a:r>
            <a:r>
              <a:rPr lang="zh-CN" altLang="en-US" b="1" dirty="0">
                <a:solidFill>
                  <a:schemeClr val="accent1">
                    <a:lumMod val="25000"/>
                  </a:schemeClr>
                </a:solidFill>
                <a:effectLst>
                  <a:outerShdw blurRad="38100" dist="38100" dir="2700000" algn="tl">
                    <a:srgbClr val="000000">
                      <a:alpha val="43137"/>
                    </a:srgbClr>
                  </a:outerShdw>
                </a:effectLst>
              </a:rPr>
              <a:t> </a:t>
            </a:r>
            <a:r>
              <a:rPr lang="en-US" altLang="zh-CN" b="1" dirty="0">
                <a:solidFill>
                  <a:schemeClr val="accent1">
                    <a:lumMod val="25000"/>
                  </a:schemeClr>
                </a:solidFill>
                <a:effectLst>
                  <a:outerShdw blurRad="38100" dist="38100" dir="2700000" algn="tl">
                    <a:srgbClr val="000000">
                      <a:alpha val="43137"/>
                    </a:srgbClr>
                  </a:outerShdw>
                </a:effectLst>
              </a:rPr>
              <a:t>C4.5</a:t>
            </a:r>
            <a:r>
              <a:rPr lang="zh-CN" altLang="en-US" b="1" dirty="0">
                <a:solidFill>
                  <a:schemeClr val="accent1">
                    <a:lumMod val="25000"/>
                  </a:schemeClr>
                </a:solidFill>
                <a:effectLst>
                  <a:outerShdw blurRad="38100" dist="38100" dir="2700000" algn="tl">
                    <a:srgbClr val="000000">
                      <a:alpha val="43137"/>
                    </a:srgbClr>
                  </a:outerShdw>
                </a:effectLst>
              </a:rPr>
              <a:t>算法</a:t>
            </a:r>
            <a:endParaRPr lang="zh-CN" altLang="en-US" dirty="0"/>
          </a:p>
        </p:txBody>
      </p:sp>
      <p:sp>
        <p:nvSpPr>
          <p:cNvPr id="5" name="Rectangle 7">
            <a:extLst>
              <a:ext uri="{FF2B5EF4-FFF2-40B4-BE49-F238E27FC236}">
                <a16:creationId xmlns:a16="http://schemas.microsoft.com/office/drawing/2014/main" id="{949AA904-0530-4C39-9588-988AD9DB55E4}"/>
              </a:ext>
            </a:extLst>
          </p:cNvPr>
          <p:cNvSpPr>
            <a:spLocks noChangeArrowheads="1"/>
          </p:cNvSpPr>
          <p:nvPr/>
        </p:nvSpPr>
        <p:spPr bwMode="auto">
          <a:xfrm>
            <a:off x="539552" y="1959279"/>
            <a:ext cx="82819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1pPr>
            <a:lvl2pPr marL="4572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2pPr>
            <a:lvl3pPr marL="9144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3pPr>
            <a:lvl4pPr marL="13716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4pPr>
            <a:lvl5pPr marL="18288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9pPr>
          </a:lstStyle>
          <a:p>
            <a:pPr lvl="0" algn="l" eaLnBrk="1" hangingPunct="1">
              <a:defRPr/>
            </a:pPr>
            <a:r>
              <a:rPr kumimoji="1" lang="zh-CN" altLang="en-US" sz="2400" b="0"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rPr>
              <a:t>在前面是否购买电脑例子里</a:t>
            </a:r>
            <a:r>
              <a:rPr kumimoji="1" lang="en-US" altLang="zh-CN" sz="2400" b="0" i="0" u="none" strike="noStrike" kern="1200" cap="none" spc="0" normalizeH="0" baseline="0" noProof="0" dirty="0" err="1">
                <a:ln>
                  <a:noFill/>
                </a:ln>
                <a:solidFill>
                  <a:srgbClr val="000000"/>
                </a:solidFill>
                <a:effectLst/>
                <a:uLnTx/>
                <a:uFillTx/>
                <a:latin typeface="楷体_GB2312" pitchFamily="49" charset="-122"/>
                <a:ea typeface="楷体_GB2312" pitchFamily="49" charset="-122"/>
                <a:cs typeface="+mn-cs"/>
              </a:rPr>
              <a:t>SplitI</a:t>
            </a:r>
            <a:r>
              <a:rPr kumimoji="1" lang="en-US" altLang="zh-CN" sz="2400" b="0"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rPr>
              <a:t>(</a:t>
            </a:r>
            <a:r>
              <a:rPr kumimoji="1" lang="en-US" altLang="zh-CN" sz="2400" b="0" dirty="0" err="1">
                <a:solidFill>
                  <a:srgbClr val="000000"/>
                </a:solidFill>
                <a:latin typeface="楷体_GB2312" pitchFamily="49" charset="-122"/>
                <a:ea typeface="楷体_GB2312" pitchFamily="49" charset="-122"/>
              </a:rPr>
              <a:t>S,age</a:t>
            </a:r>
            <a:r>
              <a:rPr kumimoji="1" lang="en-US" altLang="zh-CN" sz="2400" b="0" dirty="0">
                <a:solidFill>
                  <a:srgbClr val="000000"/>
                </a:solidFill>
                <a:latin typeface="楷体_GB2312" pitchFamily="49" charset="-122"/>
                <a:ea typeface="楷体_GB2312" pitchFamily="49" charset="-122"/>
              </a:rPr>
              <a:t>)</a:t>
            </a:r>
            <a:r>
              <a:rPr kumimoji="1" lang="zh-CN" altLang="en-US" sz="2400" b="0" i="0" u="none" strike="noStrike" kern="1200" cap="none" spc="0" normalizeH="0" baseline="0" noProof="0" dirty="0">
                <a:ln>
                  <a:noFill/>
                </a:ln>
                <a:solidFill>
                  <a:srgbClr val="000000"/>
                </a:solidFill>
                <a:effectLst/>
                <a:uLnTx/>
                <a:uFillTx/>
                <a:latin typeface="楷体_GB2312" pitchFamily="49" charset="-122"/>
                <a:ea typeface="楷体_GB2312" pitchFamily="49" charset="-122"/>
                <a:cs typeface="+mn-cs"/>
              </a:rPr>
              <a:t>为：</a:t>
            </a:r>
            <a:r>
              <a:rPr kumimoji="1" lang="zh-CN" altLang="en-US" sz="2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p>
        </p:txBody>
      </p:sp>
      <p:pic>
        <p:nvPicPr>
          <p:cNvPr id="6" name="图片 5">
            <a:extLst>
              <a:ext uri="{FF2B5EF4-FFF2-40B4-BE49-F238E27FC236}">
                <a16:creationId xmlns:a16="http://schemas.microsoft.com/office/drawing/2014/main" id="{91E18BC2-C866-4EA4-BD54-7893572A50B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79712" y="3178963"/>
            <a:ext cx="4749800" cy="673100"/>
          </a:xfrm>
          <a:prstGeom prst="rect">
            <a:avLst/>
          </a:prstGeom>
          <a:solidFill>
            <a:srgbClr val="7DA0D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9">
            <a:extLst>
              <a:ext uri="{FF2B5EF4-FFF2-40B4-BE49-F238E27FC236}">
                <a16:creationId xmlns:a16="http://schemas.microsoft.com/office/drawing/2014/main" id="{B9A6A7B6-DACB-45F8-9D7F-EFA2D3B3AF76}"/>
              </a:ext>
            </a:extLst>
          </p:cNvPr>
          <p:cNvSpPr>
            <a:spLocks noChangeArrowheads="1"/>
          </p:cNvSpPr>
          <p:nvPr/>
        </p:nvSpPr>
        <p:spPr bwMode="auto">
          <a:xfrm>
            <a:off x="539552" y="4581128"/>
            <a:ext cx="66960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1pPr>
            <a:lvl2pPr marL="4572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2pPr>
            <a:lvl3pPr marL="9144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3pPr>
            <a:lvl4pPr marL="13716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4pPr>
            <a:lvl5pPr marL="1828800" algn="ctr" rtl="0" fontAlgn="base">
              <a:spcBef>
                <a:spcPct val="0"/>
              </a:spcBef>
              <a:spcAft>
                <a:spcPct val="0"/>
              </a:spcAft>
              <a:defRPr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b="1" kern="1200">
                <a:solidFill>
                  <a:schemeClr val="tx1"/>
                </a:solidFill>
                <a:latin typeface="Times New Roman" panose="02020603050405020304" pitchFamily="18" charset="0"/>
                <a:ea typeface="宋体" panose="02010600030101010101" pitchFamily="2" charset="-122"/>
                <a:cs typeface="+mn-cs"/>
              </a:defRPr>
            </a:lvl9pPr>
          </a:lstStyle>
          <a:p>
            <a:pPr algn="l"/>
            <a:r>
              <a:rPr kumimoji="1" lang="en-US" altLang="zh-CN" sz="2800" b="0" dirty="0">
                <a:latin typeface="楷体_GB2312" pitchFamily="49" charset="-122"/>
                <a:ea typeface="楷体_GB2312" pitchFamily="49" charset="-122"/>
              </a:rPr>
              <a:t>age</a:t>
            </a:r>
            <a:r>
              <a:rPr kumimoji="1" lang="zh-CN" altLang="en-US" sz="2800" b="0" dirty="0">
                <a:latin typeface="楷体_GB2312" pitchFamily="49" charset="-122"/>
                <a:ea typeface="楷体_GB2312" pitchFamily="49" charset="-122"/>
              </a:rPr>
              <a:t>的增益率为</a:t>
            </a:r>
            <a:r>
              <a:rPr kumimoji="1" lang="en-US" altLang="zh-CN" sz="2800" b="0" dirty="0">
                <a:latin typeface="楷体_GB2312" pitchFamily="49" charset="-122"/>
                <a:ea typeface="楷体_GB2312" pitchFamily="49" charset="-122"/>
              </a:rPr>
              <a:t>0.246/1.577 = 0.156</a:t>
            </a:r>
          </a:p>
        </p:txBody>
      </p:sp>
    </p:spTree>
    <p:extLst>
      <p:ext uri="{BB962C8B-B14F-4D97-AF65-F5344CB8AC3E}">
        <p14:creationId xmlns:p14="http://schemas.microsoft.com/office/powerpoint/2010/main" val="3259265501"/>
      </p:ext>
    </p:extLst>
  </p:cSld>
  <p:clrMapOvr>
    <a:masterClrMapping/>
  </p:clrMapOvr>
  <p:transition>
    <p:push/>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150FB56-A178-F649-8CC3-6C2164577086}"/>
              </a:ext>
            </a:extLst>
          </p:cNvPr>
          <p:cNvSpPr/>
          <p:nvPr/>
        </p:nvSpPr>
        <p:spPr>
          <a:xfrm>
            <a:off x="755650" y="1574800"/>
            <a:ext cx="6553200" cy="284163"/>
          </a:xfrm>
          <a:prstGeom prst="rect">
            <a:avLst/>
          </a:prstGeom>
        </p:spPr>
        <p:txBody>
          <a:bodyPr>
            <a:spAutoFit/>
          </a:bodyPr>
          <a:lstStyle/>
          <a:p>
            <a:pPr marL="266700">
              <a:lnSpc>
                <a:spcPts val="1500"/>
              </a:lnSpc>
              <a:spcAft>
                <a:spcPts val="0"/>
              </a:spcAft>
              <a:defRPr/>
            </a:pPr>
            <a:endParaRPr lang="zh-CN" altLang="zh-CN" sz="2800" kern="100" dirty="0">
              <a:latin typeface="Times New Roman" charset="0"/>
              <a:ea typeface="宋体" charset="-122"/>
            </a:endParaRPr>
          </a:p>
        </p:txBody>
      </p:sp>
      <p:sp>
        <p:nvSpPr>
          <p:cNvPr id="4" name="Rectangle 2">
            <a:extLst>
              <a:ext uri="{FF2B5EF4-FFF2-40B4-BE49-F238E27FC236}">
                <a16:creationId xmlns:a16="http://schemas.microsoft.com/office/drawing/2014/main" id="{7BF9804E-B0EC-3B44-9324-4B7E057AA8E5}"/>
              </a:ext>
            </a:extLst>
          </p:cNvPr>
          <p:cNvSpPr>
            <a:spLocks noGrp="1" noChangeArrowheads="1"/>
          </p:cNvSpPr>
          <p:nvPr>
            <p:ph type="title"/>
          </p:nvPr>
        </p:nvSpPr>
        <p:spPr>
          <a:xfrm>
            <a:off x="457200" y="277813"/>
            <a:ext cx="8229600" cy="1139825"/>
          </a:xfrm>
        </p:spPr>
        <p:txBody>
          <a:bodyPr/>
          <a:lstStyle/>
          <a:p>
            <a:pPr eaLnBrk="1" hangingPunct="1">
              <a:defRPr/>
            </a:pPr>
            <a:r>
              <a:rPr lang="en-US" altLang="zh-CN" b="1" dirty="0">
                <a:solidFill>
                  <a:schemeClr val="accent1">
                    <a:lumMod val="25000"/>
                  </a:schemeClr>
                </a:solidFill>
                <a:effectLst>
                  <a:outerShdw blurRad="38100" dist="38100" dir="2700000" algn="tl">
                    <a:srgbClr val="000000">
                      <a:alpha val="43137"/>
                    </a:srgbClr>
                  </a:outerShdw>
                </a:effectLst>
              </a:rPr>
              <a:t>8.2.5</a:t>
            </a:r>
            <a:r>
              <a:rPr lang="zh-CN" altLang="en-US" b="1" dirty="0">
                <a:solidFill>
                  <a:schemeClr val="accent1">
                    <a:lumMod val="25000"/>
                  </a:schemeClr>
                </a:solidFill>
                <a:effectLst>
                  <a:outerShdw blurRad="38100" dist="38100" dir="2700000" algn="tl">
                    <a:srgbClr val="000000">
                      <a:alpha val="43137"/>
                    </a:srgbClr>
                  </a:outerShdw>
                </a:effectLst>
              </a:rPr>
              <a:t> </a:t>
            </a:r>
            <a:r>
              <a:rPr lang="en-US" altLang="zh-CN" b="1" dirty="0">
                <a:solidFill>
                  <a:schemeClr val="accent1">
                    <a:lumMod val="25000"/>
                  </a:schemeClr>
                </a:solidFill>
                <a:effectLst>
                  <a:outerShdw blurRad="38100" dist="38100" dir="2700000" algn="tl">
                    <a:srgbClr val="000000">
                      <a:alpha val="43137"/>
                    </a:srgbClr>
                  </a:outerShdw>
                </a:effectLst>
              </a:rPr>
              <a:t>C4.5</a:t>
            </a:r>
            <a:r>
              <a:rPr lang="zh-CN" altLang="en-US" b="1" dirty="0">
                <a:solidFill>
                  <a:schemeClr val="accent1">
                    <a:lumMod val="25000"/>
                  </a:schemeClr>
                </a:solidFill>
                <a:effectLst>
                  <a:outerShdw blurRad="38100" dist="38100" dir="2700000" algn="tl">
                    <a:srgbClr val="000000">
                      <a:alpha val="43137"/>
                    </a:srgbClr>
                  </a:outerShdw>
                </a:effectLst>
              </a:rPr>
              <a:t>算法</a:t>
            </a:r>
            <a:endParaRPr lang="zh-CN" altLang="en-US" dirty="0"/>
          </a:p>
        </p:txBody>
      </p:sp>
      <p:sp>
        <p:nvSpPr>
          <p:cNvPr id="5" name="内容占位符 2">
            <a:extLst>
              <a:ext uri="{FF2B5EF4-FFF2-40B4-BE49-F238E27FC236}">
                <a16:creationId xmlns:a16="http://schemas.microsoft.com/office/drawing/2014/main" id="{E015B61A-9C4E-4B9A-A325-F7048DFB61B1}"/>
              </a:ext>
            </a:extLst>
          </p:cNvPr>
          <p:cNvSpPr txBox="1">
            <a:spLocks/>
          </p:cNvSpPr>
          <p:nvPr/>
        </p:nvSpPr>
        <p:spPr bwMode="auto">
          <a:xfrm>
            <a:off x="457200" y="1839669"/>
            <a:ext cx="8435280" cy="4856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120000"/>
              </a:lnSpc>
              <a:spcBef>
                <a:spcPts val="1000"/>
              </a:spcBef>
              <a:buSzPct val="125000"/>
              <a:buFont typeface="Arial" charset="0"/>
              <a:buChar char="•"/>
              <a:defRPr sz="2400">
                <a:solidFill>
                  <a:schemeClr val="tx1"/>
                </a:solidFill>
                <a:latin typeface="Tw Cen MT" pitchFamily="34" charset="0"/>
                <a:ea typeface="宋体" pitchFamily="2" charset="-122"/>
              </a:defRPr>
            </a:lvl1pPr>
            <a:lvl2pPr marL="685800" indent="-228600">
              <a:lnSpc>
                <a:spcPct val="120000"/>
              </a:lnSpc>
              <a:spcBef>
                <a:spcPts val="500"/>
              </a:spcBef>
              <a:buSzPct val="125000"/>
              <a:buFont typeface="Arial" charset="0"/>
              <a:buChar char="•"/>
              <a:defRPr sz="2000">
                <a:solidFill>
                  <a:schemeClr val="tx1"/>
                </a:solidFill>
                <a:latin typeface="Tw Cen MT" pitchFamily="34" charset="0"/>
                <a:ea typeface="宋体" pitchFamily="2" charset="-122"/>
              </a:defRPr>
            </a:lvl2pPr>
            <a:lvl3pPr marL="1143000" indent="-228600">
              <a:lnSpc>
                <a:spcPct val="120000"/>
              </a:lnSpc>
              <a:spcBef>
                <a:spcPts val="500"/>
              </a:spcBef>
              <a:buSzPct val="125000"/>
              <a:buFont typeface="Arial" charset="0"/>
              <a:buChar char="•"/>
              <a:defRPr>
                <a:solidFill>
                  <a:schemeClr val="tx1"/>
                </a:solidFill>
                <a:latin typeface="Tw Cen MT" pitchFamily="34" charset="0"/>
                <a:ea typeface="宋体" pitchFamily="2" charset="-122"/>
              </a:defRPr>
            </a:lvl3pPr>
            <a:lvl4pPr marL="1600200" indent="-228600">
              <a:lnSpc>
                <a:spcPct val="120000"/>
              </a:lnSpc>
              <a:spcBef>
                <a:spcPts val="500"/>
              </a:spcBef>
              <a:buSzPct val="125000"/>
              <a:buFont typeface="Arial" charset="0"/>
              <a:buChar char="•"/>
              <a:defRPr sz="1600">
                <a:solidFill>
                  <a:schemeClr val="tx1"/>
                </a:solidFill>
                <a:latin typeface="Tw Cen MT" pitchFamily="34" charset="0"/>
                <a:ea typeface="宋体" pitchFamily="2" charset="-122"/>
              </a:defRPr>
            </a:lvl4pPr>
            <a:lvl5pPr marL="2057400" indent="-228600">
              <a:lnSpc>
                <a:spcPct val="120000"/>
              </a:lnSpc>
              <a:spcBef>
                <a:spcPts val="500"/>
              </a:spcBef>
              <a:buSzPct val="125000"/>
              <a:buFont typeface="Arial" charset="0"/>
              <a:buChar char="•"/>
              <a:defRPr sz="1600">
                <a:solidFill>
                  <a:schemeClr val="tx1"/>
                </a:solidFill>
                <a:latin typeface="Tw Cen MT" pitchFamily="34" charset="0"/>
                <a:ea typeface="宋体" pitchFamily="2" charset="-122"/>
              </a:defRPr>
            </a:lvl5pPr>
            <a:lvl6pPr marL="2514600" indent="-228600" eaLnBrk="0" fontAlgn="base" hangingPunct="0">
              <a:lnSpc>
                <a:spcPct val="120000"/>
              </a:lnSpc>
              <a:spcBef>
                <a:spcPts val="500"/>
              </a:spcBef>
              <a:spcAft>
                <a:spcPct val="0"/>
              </a:spcAft>
              <a:buSzPct val="125000"/>
              <a:buFont typeface="Arial" charset="0"/>
              <a:buChar char="•"/>
              <a:defRPr sz="1600">
                <a:solidFill>
                  <a:schemeClr val="tx1"/>
                </a:solidFill>
                <a:latin typeface="Tw Cen MT" pitchFamily="34" charset="0"/>
                <a:ea typeface="宋体" pitchFamily="2" charset="-122"/>
              </a:defRPr>
            </a:lvl6pPr>
            <a:lvl7pPr marL="2971800" indent="-228600" eaLnBrk="0" fontAlgn="base" hangingPunct="0">
              <a:lnSpc>
                <a:spcPct val="120000"/>
              </a:lnSpc>
              <a:spcBef>
                <a:spcPts val="500"/>
              </a:spcBef>
              <a:spcAft>
                <a:spcPct val="0"/>
              </a:spcAft>
              <a:buSzPct val="125000"/>
              <a:buFont typeface="Arial" charset="0"/>
              <a:buChar char="•"/>
              <a:defRPr sz="1600">
                <a:solidFill>
                  <a:schemeClr val="tx1"/>
                </a:solidFill>
                <a:latin typeface="Tw Cen MT" pitchFamily="34" charset="0"/>
                <a:ea typeface="宋体" pitchFamily="2" charset="-122"/>
              </a:defRPr>
            </a:lvl7pPr>
            <a:lvl8pPr marL="3429000" indent="-228600" eaLnBrk="0" fontAlgn="base" hangingPunct="0">
              <a:lnSpc>
                <a:spcPct val="120000"/>
              </a:lnSpc>
              <a:spcBef>
                <a:spcPts val="500"/>
              </a:spcBef>
              <a:spcAft>
                <a:spcPct val="0"/>
              </a:spcAft>
              <a:buSzPct val="125000"/>
              <a:buFont typeface="Arial" charset="0"/>
              <a:buChar char="•"/>
              <a:defRPr sz="1600">
                <a:solidFill>
                  <a:schemeClr val="tx1"/>
                </a:solidFill>
                <a:latin typeface="Tw Cen MT" pitchFamily="34" charset="0"/>
                <a:ea typeface="宋体" pitchFamily="2" charset="-122"/>
              </a:defRPr>
            </a:lvl8pPr>
            <a:lvl9pPr marL="3886200" indent="-228600" eaLnBrk="0" fontAlgn="base" hangingPunct="0">
              <a:lnSpc>
                <a:spcPct val="120000"/>
              </a:lnSpc>
              <a:spcBef>
                <a:spcPts val="500"/>
              </a:spcBef>
              <a:spcAft>
                <a:spcPct val="0"/>
              </a:spcAft>
              <a:buSzPct val="125000"/>
              <a:buFont typeface="Arial" charset="0"/>
              <a:buChar char="•"/>
              <a:defRPr sz="1600">
                <a:solidFill>
                  <a:schemeClr val="tx1"/>
                </a:solidFill>
                <a:latin typeface="Tw Cen MT" pitchFamily="34" charset="0"/>
                <a:ea typeface="宋体" pitchFamily="2" charset="-122"/>
              </a:defRPr>
            </a:lvl9pPr>
          </a:lstStyle>
          <a:p>
            <a:pPr marL="0" marR="0" lvl="0" indent="0" defTabSz="914400" eaLnBrk="1" fontAlgn="auto" latinLnBrk="0" hangingPunct="1">
              <a:lnSpc>
                <a:spcPct val="150000"/>
              </a:lnSpc>
              <a:spcBef>
                <a:spcPts val="1000"/>
              </a:spcBef>
              <a:spcAft>
                <a:spcPts val="0"/>
              </a:spcAft>
              <a:buClrTx/>
              <a:buSzPct val="125000"/>
              <a:buNone/>
              <a:tabLst/>
              <a:defRPr/>
            </a:pPr>
            <a:r>
              <a:rPr kumimoji="0" lang="zh-CN" altLang="en-US" b="1" i="0" u="none" strike="noStrike" kern="0" cap="none" spc="0" normalizeH="0" baseline="0" noProof="0" dirty="0">
                <a:ln>
                  <a:noFill/>
                </a:ln>
                <a:solidFill>
                  <a:prstClr val="black"/>
                </a:solidFill>
                <a:uLnTx/>
                <a:uFillTx/>
                <a:latin typeface="黑体" panose="02010609060101010101" pitchFamily="49" charset="-122"/>
                <a:ea typeface="黑体" panose="02010609060101010101" pitchFamily="49" charset="-122"/>
              </a:rPr>
              <a:t>离散化处理：将连续型的属性变量进行离散化处理，形成决策树的训练集</a:t>
            </a:r>
            <a:r>
              <a:rPr kumimoji="0" lang="en-US" altLang="zh-CN" b="1" i="0" u="none" strike="noStrike" kern="0" cap="none" spc="0" normalizeH="0" baseline="0" noProof="0" dirty="0">
                <a:ln>
                  <a:noFill/>
                </a:ln>
                <a:solidFill>
                  <a:prstClr val="black"/>
                </a:solidFill>
                <a:uLnTx/>
                <a:uFillTx/>
                <a:latin typeface="黑体" panose="02010609060101010101" pitchFamily="49" charset="-122"/>
                <a:ea typeface="黑体" panose="02010609060101010101" pitchFamily="49" charset="-122"/>
              </a:rPr>
              <a:t>.</a:t>
            </a:r>
          </a:p>
          <a:p>
            <a:pPr marR="0" lvl="1" defTabSz="914400" eaLnBrk="1" fontAlgn="auto" latinLnBrk="0" hangingPunct="1">
              <a:lnSpc>
                <a:spcPct val="150000"/>
              </a:lnSpc>
              <a:spcBef>
                <a:spcPts val="500"/>
              </a:spcBef>
              <a:spcAft>
                <a:spcPts val="0"/>
              </a:spcAft>
              <a:buClrTx/>
              <a:buSzPct val="125000"/>
              <a:buFont typeface="Wingdings" panose="05000000000000000000" pitchFamily="2" charset="2"/>
              <a:buChar char="Ø"/>
              <a:tabLst/>
              <a:defRPr/>
            </a:pPr>
            <a:r>
              <a:rPr kumimoji="0" lang="zh-CN" altLang="en-US" sz="2400" b="1" i="0" u="none" strike="noStrike" kern="0" cap="none" spc="0" normalizeH="0" baseline="0" noProof="0" dirty="0">
                <a:ln>
                  <a:noFill/>
                </a:ln>
                <a:solidFill>
                  <a:prstClr val="black"/>
                </a:solidFill>
                <a:uLnTx/>
                <a:uFillTx/>
                <a:latin typeface="+mn-ea"/>
                <a:ea typeface="+mn-ea"/>
              </a:rPr>
              <a:t>把需要处理的样本（对应根节点）或样本子集（对应子树）按照连续变量的大小从小到大进行排序</a:t>
            </a:r>
            <a:endParaRPr kumimoji="0" lang="en-US" altLang="zh-CN" sz="2400" b="1" i="0" u="none" strike="noStrike" kern="0" cap="none" spc="0" normalizeH="0" baseline="0" noProof="0" dirty="0">
              <a:ln>
                <a:noFill/>
              </a:ln>
              <a:solidFill>
                <a:prstClr val="black"/>
              </a:solidFill>
              <a:uLnTx/>
              <a:uFillTx/>
              <a:latin typeface="+mn-ea"/>
              <a:ea typeface="+mn-ea"/>
            </a:endParaRPr>
          </a:p>
          <a:p>
            <a:pPr marR="0" lvl="1" defTabSz="914400" eaLnBrk="1" fontAlgn="auto" latinLnBrk="0" hangingPunct="1">
              <a:lnSpc>
                <a:spcPct val="150000"/>
              </a:lnSpc>
              <a:spcBef>
                <a:spcPts val="500"/>
              </a:spcBef>
              <a:spcAft>
                <a:spcPts val="0"/>
              </a:spcAft>
              <a:buClrTx/>
              <a:buSzPct val="125000"/>
              <a:buFont typeface="Wingdings" panose="05000000000000000000" pitchFamily="2" charset="2"/>
              <a:buChar char="Ø"/>
              <a:tabLst/>
              <a:defRPr/>
            </a:pPr>
            <a:r>
              <a:rPr kumimoji="0" lang="zh-CN" altLang="en-US" sz="2400" b="1" i="0" u="none" strike="noStrike" kern="0" cap="none" spc="0" normalizeH="0" baseline="0" noProof="0" dirty="0">
                <a:ln>
                  <a:noFill/>
                </a:ln>
                <a:solidFill>
                  <a:prstClr val="black"/>
                </a:solidFill>
                <a:uLnTx/>
                <a:uFillTx/>
                <a:latin typeface="+mn-ea"/>
                <a:ea typeface="+mn-ea"/>
              </a:rPr>
              <a:t>假设该属性对应的不同的属性值一共有</a:t>
            </a:r>
            <a:r>
              <a:rPr kumimoji="0" lang="en-US" altLang="zh-CN" sz="2400" b="1" i="0" u="none" strike="noStrike" kern="0" cap="none" spc="0" normalizeH="0" baseline="0" noProof="0" dirty="0">
                <a:ln>
                  <a:noFill/>
                </a:ln>
                <a:solidFill>
                  <a:prstClr val="black"/>
                </a:solidFill>
                <a:uLnTx/>
                <a:uFillTx/>
                <a:latin typeface="+mn-ea"/>
                <a:ea typeface="+mn-ea"/>
              </a:rPr>
              <a:t>N</a:t>
            </a:r>
            <a:r>
              <a:rPr kumimoji="0" lang="zh-CN" altLang="en-US" sz="2400" b="1" i="0" u="none" strike="noStrike" kern="0" cap="none" spc="0" normalizeH="0" baseline="0" noProof="0" dirty="0">
                <a:ln>
                  <a:noFill/>
                </a:ln>
                <a:solidFill>
                  <a:prstClr val="black"/>
                </a:solidFill>
                <a:uLnTx/>
                <a:uFillTx/>
                <a:latin typeface="+mn-ea"/>
                <a:ea typeface="+mn-ea"/>
              </a:rPr>
              <a:t>个，那么总共有</a:t>
            </a:r>
            <a:r>
              <a:rPr kumimoji="0" lang="en-US" altLang="zh-CN" sz="2400" b="1" i="0" u="none" strike="noStrike" kern="0" cap="none" spc="0" normalizeH="0" baseline="0" noProof="0" dirty="0">
                <a:ln>
                  <a:noFill/>
                </a:ln>
                <a:solidFill>
                  <a:prstClr val="black"/>
                </a:solidFill>
                <a:uLnTx/>
                <a:uFillTx/>
                <a:latin typeface="+mn-ea"/>
                <a:ea typeface="+mn-ea"/>
              </a:rPr>
              <a:t>N-1</a:t>
            </a:r>
            <a:r>
              <a:rPr kumimoji="0" lang="zh-CN" altLang="en-US" sz="2400" b="1" i="0" u="none" strike="noStrike" kern="0" cap="none" spc="0" normalizeH="0" baseline="0" noProof="0" dirty="0">
                <a:ln>
                  <a:noFill/>
                </a:ln>
                <a:solidFill>
                  <a:prstClr val="black"/>
                </a:solidFill>
                <a:uLnTx/>
                <a:uFillTx/>
                <a:latin typeface="+mn-ea"/>
                <a:ea typeface="+mn-ea"/>
              </a:rPr>
              <a:t>个可能的候选分割阈值点，每个候选的分割阈值点的值为上述排序后的属性值中两两前后连续元素的中点</a:t>
            </a:r>
            <a:endParaRPr kumimoji="0" lang="en-US" altLang="zh-CN" sz="2400" b="1" i="0" u="none" strike="noStrike" kern="0" cap="none" spc="0" normalizeH="0" baseline="0" noProof="0" dirty="0">
              <a:ln>
                <a:noFill/>
              </a:ln>
              <a:solidFill>
                <a:prstClr val="black"/>
              </a:solidFill>
              <a:uLnTx/>
              <a:uFillTx/>
              <a:latin typeface="+mn-ea"/>
              <a:ea typeface="+mn-ea"/>
            </a:endParaRPr>
          </a:p>
          <a:p>
            <a:pPr marR="0" lvl="1" defTabSz="914400" eaLnBrk="1" fontAlgn="auto" latinLnBrk="0" hangingPunct="1">
              <a:lnSpc>
                <a:spcPct val="150000"/>
              </a:lnSpc>
              <a:spcBef>
                <a:spcPts val="500"/>
              </a:spcBef>
              <a:spcAft>
                <a:spcPts val="0"/>
              </a:spcAft>
              <a:buClrTx/>
              <a:buSzPct val="125000"/>
              <a:buFont typeface="Wingdings" panose="05000000000000000000" pitchFamily="2" charset="2"/>
              <a:buChar char="Ø"/>
              <a:tabLst/>
              <a:defRPr/>
            </a:pPr>
            <a:r>
              <a:rPr kumimoji="0" lang="zh-CN" altLang="en-US" sz="2400" b="1" i="0" u="none" strike="noStrike" kern="0" cap="none" spc="0" normalizeH="0" baseline="0" noProof="0" dirty="0">
                <a:ln>
                  <a:noFill/>
                </a:ln>
                <a:solidFill>
                  <a:prstClr val="black"/>
                </a:solidFill>
                <a:uLnTx/>
                <a:uFillTx/>
                <a:latin typeface="+mn-ea"/>
                <a:ea typeface="+mn-ea"/>
              </a:rPr>
              <a:t>用信息增益率选择最佳划分</a:t>
            </a:r>
          </a:p>
        </p:txBody>
      </p:sp>
      <p:sp>
        <p:nvSpPr>
          <p:cNvPr id="6" name="矩形 4">
            <a:extLst>
              <a:ext uri="{FF2B5EF4-FFF2-40B4-BE49-F238E27FC236}">
                <a16:creationId xmlns:a16="http://schemas.microsoft.com/office/drawing/2014/main" id="{C623CE8D-4221-4C07-B3C6-8B68D2621E1D}"/>
              </a:ext>
            </a:extLst>
          </p:cNvPr>
          <p:cNvSpPr>
            <a:spLocks noChangeArrowheads="1"/>
          </p:cNvSpPr>
          <p:nvPr/>
        </p:nvSpPr>
        <p:spPr bwMode="auto">
          <a:xfrm>
            <a:off x="457200" y="1316659"/>
            <a:ext cx="1988045" cy="54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SzPct val="125000"/>
              <a:buFont typeface="Arial" charset="0"/>
              <a:buChar char="•"/>
              <a:defRPr sz="2400">
                <a:solidFill>
                  <a:schemeClr val="tx1"/>
                </a:solidFill>
                <a:latin typeface="Tw Cen MT" pitchFamily="34" charset="0"/>
                <a:ea typeface="宋体" pitchFamily="2" charset="-122"/>
              </a:defRPr>
            </a:lvl1pPr>
            <a:lvl2pPr marL="742950" indent="-285750">
              <a:lnSpc>
                <a:spcPct val="120000"/>
              </a:lnSpc>
              <a:spcBef>
                <a:spcPts val="500"/>
              </a:spcBef>
              <a:buSzPct val="125000"/>
              <a:buFont typeface="Arial" charset="0"/>
              <a:buChar char="•"/>
              <a:defRPr sz="2000">
                <a:solidFill>
                  <a:schemeClr val="tx1"/>
                </a:solidFill>
                <a:latin typeface="Tw Cen MT" pitchFamily="34" charset="0"/>
                <a:ea typeface="宋体" pitchFamily="2" charset="-122"/>
              </a:defRPr>
            </a:lvl2pPr>
            <a:lvl3pPr marL="1143000" indent="-228600">
              <a:lnSpc>
                <a:spcPct val="120000"/>
              </a:lnSpc>
              <a:spcBef>
                <a:spcPts val="500"/>
              </a:spcBef>
              <a:buSzPct val="125000"/>
              <a:buFont typeface="Arial" charset="0"/>
              <a:buChar char="•"/>
              <a:defRPr>
                <a:solidFill>
                  <a:schemeClr val="tx1"/>
                </a:solidFill>
                <a:latin typeface="Tw Cen MT" pitchFamily="34" charset="0"/>
                <a:ea typeface="宋体" pitchFamily="2" charset="-122"/>
              </a:defRPr>
            </a:lvl3pPr>
            <a:lvl4pPr marL="1600200" indent="-228600">
              <a:lnSpc>
                <a:spcPct val="120000"/>
              </a:lnSpc>
              <a:spcBef>
                <a:spcPts val="500"/>
              </a:spcBef>
              <a:buSzPct val="125000"/>
              <a:buFont typeface="Arial" charset="0"/>
              <a:buChar char="•"/>
              <a:defRPr sz="1600">
                <a:solidFill>
                  <a:schemeClr val="tx1"/>
                </a:solidFill>
                <a:latin typeface="Tw Cen MT" pitchFamily="34" charset="0"/>
                <a:ea typeface="宋体" pitchFamily="2" charset="-122"/>
              </a:defRPr>
            </a:lvl4pPr>
            <a:lvl5pPr marL="2057400" indent="-228600">
              <a:lnSpc>
                <a:spcPct val="120000"/>
              </a:lnSpc>
              <a:spcBef>
                <a:spcPts val="500"/>
              </a:spcBef>
              <a:buSzPct val="125000"/>
              <a:buFont typeface="Arial" charset="0"/>
              <a:buChar char="•"/>
              <a:defRPr sz="1600">
                <a:solidFill>
                  <a:schemeClr val="tx1"/>
                </a:solidFill>
                <a:latin typeface="Tw Cen MT" pitchFamily="34" charset="0"/>
                <a:ea typeface="宋体" pitchFamily="2" charset="-122"/>
              </a:defRPr>
            </a:lvl5pPr>
            <a:lvl6pPr marL="2514600" indent="-228600" eaLnBrk="0" fontAlgn="base" hangingPunct="0">
              <a:lnSpc>
                <a:spcPct val="120000"/>
              </a:lnSpc>
              <a:spcBef>
                <a:spcPts val="500"/>
              </a:spcBef>
              <a:spcAft>
                <a:spcPct val="0"/>
              </a:spcAft>
              <a:buSzPct val="125000"/>
              <a:buFont typeface="Arial" charset="0"/>
              <a:buChar char="•"/>
              <a:defRPr sz="1600">
                <a:solidFill>
                  <a:schemeClr val="tx1"/>
                </a:solidFill>
                <a:latin typeface="Tw Cen MT" pitchFamily="34" charset="0"/>
                <a:ea typeface="宋体" pitchFamily="2" charset="-122"/>
              </a:defRPr>
            </a:lvl6pPr>
            <a:lvl7pPr marL="2971800" indent="-228600" eaLnBrk="0" fontAlgn="base" hangingPunct="0">
              <a:lnSpc>
                <a:spcPct val="120000"/>
              </a:lnSpc>
              <a:spcBef>
                <a:spcPts val="500"/>
              </a:spcBef>
              <a:spcAft>
                <a:spcPct val="0"/>
              </a:spcAft>
              <a:buSzPct val="125000"/>
              <a:buFont typeface="Arial" charset="0"/>
              <a:buChar char="•"/>
              <a:defRPr sz="1600">
                <a:solidFill>
                  <a:schemeClr val="tx1"/>
                </a:solidFill>
                <a:latin typeface="Tw Cen MT" pitchFamily="34" charset="0"/>
                <a:ea typeface="宋体" pitchFamily="2" charset="-122"/>
              </a:defRPr>
            </a:lvl7pPr>
            <a:lvl8pPr marL="3429000" indent="-228600" eaLnBrk="0" fontAlgn="base" hangingPunct="0">
              <a:lnSpc>
                <a:spcPct val="120000"/>
              </a:lnSpc>
              <a:spcBef>
                <a:spcPts val="500"/>
              </a:spcBef>
              <a:spcAft>
                <a:spcPct val="0"/>
              </a:spcAft>
              <a:buSzPct val="125000"/>
              <a:buFont typeface="Arial" charset="0"/>
              <a:buChar char="•"/>
              <a:defRPr sz="1600">
                <a:solidFill>
                  <a:schemeClr val="tx1"/>
                </a:solidFill>
                <a:latin typeface="Tw Cen MT" pitchFamily="34" charset="0"/>
                <a:ea typeface="宋体" pitchFamily="2" charset="-122"/>
              </a:defRPr>
            </a:lvl8pPr>
            <a:lvl9pPr marL="3886200" indent="-228600" eaLnBrk="0" fontAlgn="base" hangingPunct="0">
              <a:lnSpc>
                <a:spcPct val="120000"/>
              </a:lnSpc>
              <a:spcBef>
                <a:spcPts val="500"/>
              </a:spcBef>
              <a:spcAft>
                <a:spcPct val="0"/>
              </a:spcAft>
              <a:buSzPct val="125000"/>
              <a:buFont typeface="Arial" charset="0"/>
              <a:buChar char="•"/>
              <a:defRPr sz="1600">
                <a:solidFill>
                  <a:schemeClr val="tx1"/>
                </a:solidFill>
                <a:latin typeface="Tw Cen MT" pitchFamily="34" charset="0"/>
                <a:ea typeface="宋体" pitchFamily="2" charset="-122"/>
              </a:defRPr>
            </a:lvl9pPr>
          </a:lstStyle>
          <a:p>
            <a:pPr marL="0" marR="0" lvl="0" indent="0" defTabSz="914400" eaLnBrk="1" fontAlgn="auto" latinLnBrk="0" hangingPunct="1">
              <a:lnSpc>
                <a:spcPct val="120000"/>
              </a:lnSpc>
              <a:spcBef>
                <a:spcPts val="1000"/>
              </a:spcBef>
              <a:spcAft>
                <a:spcPts val="0"/>
              </a:spcAft>
              <a:buClrTx/>
              <a:buSzPct val="125000"/>
              <a:buFont typeface="Arial" charset="0"/>
              <a:buNone/>
              <a:tabLst/>
              <a:defRPr/>
            </a:pPr>
            <a:r>
              <a:rPr kumimoji="0" lang="zh-CN" altLang="en-US" sz="2800" i="0" u="none" strike="noStrike" kern="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rPr>
              <a:t>连续型属性</a:t>
            </a:r>
          </a:p>
        </p:txBody>
      </p:sp>
    </p:spTree>
    <p:extLst>
      <p:ext uri="{BB962C8B-B14F-4D97-AF65-F5344CB8AC3E}">
        <p14:creationId xmlns:p14="http://schemas.microsoft.com/office/powerpoint/2010/main" val="1731121444"/>
      </p:ext>
    </p:extLst>
  </p:cSld>
  <p:clrMapOvr>
    <a:masterClrMapping/>
  </p:clrMapOvr>
  <p:transition>
    <p:push/>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1A7CDC18-A1EC-2B41-9254-C7459CE7F3D5}"/>
              </a:ext>
            </a:extLst>
          </p:cNvPr>
          <p:cNvSpPr/>
          <p:nvPr/>
        </p:nvSpPr>
        <p:spPr>
          <a:xfrm>
            <a:off x="755650" y="1574800"/>
            <a:ext cx="6553200" cy="284163"/>
          </a:xfrm>
          <a:prstGeom prst="rect">
            <a:avLst/>
          </a:prstGeom>
        </p:spPr>
        <p:txBody>
          <a:bodyPr>
            <a:spAutoFit/>
          </a:bodyPr>
          <a:lstStyle/>
          <a:p>
            <a:pPr marL="266700">
              <a:lnSpc>
                <a:spcPts val="1500"/>
              </a:lnSpc>
              <a:spcAft>
                <a:spcPts val="0"/>
              </a:spcAft>
              <a:defRPr/>
            </a:pPr>
            <a:endParaRPr lang="zh-CN" altLang="zh-CN" sz="2800" kern="100" dirty="0">
              <a:latin typeface="Times New Roman" charset="0"/>
              <a:ea typeface="宋体" charset="-122"/>
            </a:endParaRPr>
          </a:p>
        </p:txBody>
      </p:sp>
      <p:sp>
        <p:nvSpPr>
          <p:cNvPr id="4" name="Rectangle 2">
            <a:extLst>
              <a:ext uri="{FF2B5EF4-FFF2-40B4-BE49-F238E27FC236}">
                <a16:creationId xmlns:a16="http://schemas.microsoft.com/office/drawing/2014/main" id="{320EE23B-94B5-C84B-8645-64B410A9183B}"/>
              </a:ext>
            </a:extLst>
          </p:cNvPr>
          <p:cNvSpPr>
            <a:spLocks noGrp="1" noChangeArrowheads="1"/>
          </p:cNvSpPr>
          <p:nvPr>
            <p:ph type="title"/>
          </p:nvPr>
        </p:nvSpPr>
        <p:spPr>
          <a:xfrm>
            <a:off x="457200" y="188913"/>
            <a:ext cx="8229600" cy="1139825"/>
          </a:xfrm>
        </p:spPr>
        <p:txBody>
          <a:bodyPr/>
          <a:lstStyle/>
          <a:p>
            <a:pPr eaLnBrk="1" hangingPunct="1">
              <a:defRPr/>
            </a:pPr>
            <a:r>
              <a:rPr lang="en-US" altLang="zh-CN" b="1" dirty="0">
                <a:solidFill>
                  <a:schemeClr val="accent1">
                    <a:lumMod val="25000"/>
                  </a:schemeClr>
                </a:solidFill>
                <a:effectLst>
                  <a:outerShdw blurRad="38100" dist="38100" dir="2700000" algn="tl">
                    <a:srgbClr val="000000">
                      <a:alpha val="43137"/>
                    </a:srgbClr>
                  </a:outerShdw>
                </a:effectLst>
              </a:rPr>
              <a:t>8.2.5</a:t>
            </a:r>
            <a:r>
              <a:rPr lang="zh-CN" altLang="en-US" b="1" dirty="0">
                <a:solidFill>
                  <a:schemeClr val="accent1">
                    <a:lumMod val="25000"/>
                  </a:schemeClr>
                </a:solidFill>
                <a:effectLst>
                  <a:outerShdw blurRad="38100" dist="38100" dir="2700000" algn="tl">
                    <a:srgbClr val="000000">
                      <a:alpha val="43137"/>
                    </a:srgbClr>
                  </a:outerShdw>
                </a:effectLst>
              </a:rPr>
              <a:t> </a:t>
            </a:r>
            <a:r>
              <a:rPr lang="en-US" altLang="zh-CN" b="1" dirty="0">
                <a:solidFill>
                  <a:schemeClr val="accent1">
                    <a:lumMod val="25000"/>
                  </a:schemeClr>
                </a:solidFill>
                <a:effectLst>
                  <a:outerShdw blurRad="38100" dist="38100" dir="2700000" algn="tl">
                    <a:srgbClr val="000000">
                      <a:alpha val="43137"/>
                    </a:srgbClr>
                  </a:outerShdw>
                </a:effectLst>
              </a:rPr>
              <a:t>C4.5</a:t>
            </a:r>
            <a:r>
              <a:rPr lang="zh-CN" altLang="en-US" b="1" dirty="0">
                <a:solidFill>
                  <a:schemeClr val="accent1">
                    <a:lumMod val="25000"/>
                  </a:schemeClr>
                </a:solidFill>
                <a:effectLst>
                  <a:outerShdw blurRad="38100" dist="38100" dir="2700000" algn="tl">
                    <a:srgbClr val="000000">
                      <a:alpha val="43137"/>
                    </a:srgbClr>
                  </a:outerShdw>
                </a:effectLst>
              </a:rPr>
              <a:t>算法</a:t>
            </a:r>
            <a:endParaRPr lang="zh-CN" altLang="en-US" dirty="0"/>
          </a:p>
        </p:txBody>
      </p:sp>
      <p:pic>
        <p:nvPicPr>
          <p:cNvPr id="5" name="Picture 6">
            <a:extLst>
              <a:ext uri="{FF2B5EF4-FFF2-40B4-BE49-F238E27FC236}">
                <a16:creationId xmlns:a16="http://schemas.microsoft.com/office/drawing/2014/main" id="{8DE3B9C1-3121-4921-842A-22D4A1D7B41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7200" y="1098010"/>
            <a:ext cx="8229600" cy="55710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9659752"/>
      </p:ext>
    </p:extLst>
  </p:cSld>
  <p:clrMapOvr>
    <a:masterClrMapping/>
  </p:clrMapOvr>
  <p:transition>
    <p:push/>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BF9804E-B0EC-3B44-9324-4B7E057AA8E5}"/>
              </a:ext>
            </a:extLst>
          </p:cNvPr>
          <p:cNvSpPr>
            <a:spLocks noGrp="1" noChangeArrowheads="1"/>
          </p:cNvSpPr>
          <p:nvPr>
            <p:ph type="title"/>
          </p:nvPr>
        </p:nvSpPr>
        <p:spPr>
          <a:xfrm>
            <a:off x="457200" y="277813"/>
            <a:ext cx="8229600" cy="1139825"/>
          </a:xfrm>
        </p:spPr>
        <p:txBody>
          <a:bodyPr/>
          <a:lstStyle/>
          <a:p>
            <a:pPr eaLnBrk="1" hangingPunct="1">
              <a:defRPr/>
            </a:pPr>
            <a:r>
              <a:rPr lang="en-US" altLang="zh-CN" b="1" dirty="0">
                <a:solidFill>
                  <a:schemeClr val="accent1">
                    <a:lumMod val="25000"/>
                  </a:schemeClr>
                </a:solidFill>
                <a:effectLst>
                  <a:outerShdw blurRad="38100" dist="38100" dir="2700000" algn="tl">
                    <a:srgbClr val="000000">
                      <a:alpha val="43137"/>
                    </a:srgbClr>
                  </a:outerShdw>
                </a:effectLst>
              </a:rPr>
              <a:t>8.2.5</a:t>
            </a:r>
            <a:r>
              <a:rPr lang="zh-CN" altLang="en-US" b="1" dirty="0">
                <a:solidFill>
                  <a:schemeClr val="accent1">
                    <a:lumMod val="25000"/>
                  </a:schemeClr>
                </a:solidFill>
                <a:effectLst>
                  <a:outerShdw blurRad="38100" dist="38100" dir="2700000" algn="tl">
                    <a:srgbClr val="000000">
                      <a:alpha val="43137"/>
                    </a:srgbClr>
                  </a:outerShdw>
                </a:effectLst>
              </a:rPr>
              <a:t> </a:t>
            </a:r>
            <a:r>
              <a:rPr lang="en-US" altLang="zh-CN" b="1" dirty="0">
                <a:solidFill>
                  <a:schemeClr val="accent1">
                    <a:lumMod val="25000"/>
                  </a:schemeClr>
                </a:solidFill>
                <a:effectLst>
                  <a:outerShdw blurRad="38100" dist="38100" dir="2700000" algn="tl">
                    <a:srgbClr val="000000">
                      <a:alpha val="43137"/>
                    </a:srgbClr>
                  </a:outerShdw>
                </a:effectLst>
              </a:rPr>
              <a:t>C4.5</a:t>
            </a:r>
            <a:r>
              <a:rPr lang="zh-CN" altLang="en-US" b="1" dirty="0">
                <a:solidFill>
                  <a:schemeClr val="accent1">
                    <a:lumMod val="25000"/>
                  </a:schemeClr>
                </a:solidFill>
                <a:effectLst>
                  <a:outerShdw blurRad="38100" dist="38100" dir="2700000" algn="tl">
                    <a:srgbClr val="000000">
                      <a:alpha val="43137"/>
                    </a:srgbClr>
                  </a:outerShdw>
                </a:effectLst>
              </a:rPr>
              <a:t>算法</a:t>
            </a:r>
            <a:endParaRPr lang="zh-CN" altLang="en-US" dirty="0"/>
          </a:p>
        </p:txBody>
      </p:sp>
      <p:sp>
        <p:nvSpPr>
          <p:cNvPr id="7" name="内容占位符 2">
            <a:extLst>
              <a:ext uri="{FF2B5EF4-FFF2-40B4-BE49-F238E27FC236}">
                <a16:creationId xmlns:a16="http://schemas.microsoft.com/office/drawing/2014/main" id="{A22D7067-8619-43E6-B1D7-D827A851C5AE}"/>
              </a:ext>
            </a:extLst>
          </p:cNvPr>
          <p:cNvSpPr txBox="1">
            <a:spLocks/>
          </p:cNvSpPr>
          <p:nvPr/>
        </p:nvSpPr>
        <p:spPr>
          <a:xfrm>
            <a:off x="179512" y="1822110"/>
            <a:ext cx="8784976" cy="4919257"/>
          </a:xfrm>
          <a:prstGeom prst="rect">
            <a:avLst/>
          </a:prstGeom>
        </p:spPr>
        <p:txBody>
          <a:bodyPr>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fontAlgn="auto">
              <a:spcAft>
                <a:spcPts val="0"/>
              </a:spcAft>
              <a:buNone/>
              <a:defRPr/>
            </a:pPr>
            <a:r>
              <a:rPr lang="zh-CN" altLang="en-US" sz="2800" b="1" dirty="0">
                <a:solidFill>
                  <a:schemeClr val="accent5">
                    <a:lumMod val="25000"/>
                  </a:schemeClr>
                </a:solidFill>
                <a:latin typeface="Calibri" panose="020F0502020204030204"/>
              </a:rPr>
              <a:t>缺失值：</a:t>
            </a:r>
            <a:r>
              <a:rPr lang="zh-CN" altLang="en-US" sz="2800" dirty="0">
                <a:solidFill>
                  <a:prstClr val="black"/>
                </a:solidFill>
                <a:latin typeface="Calibri" panose="020F0502020204030204"/>
              </a:rPr>
              <a:t>在某些情况下，可供使用的数据可能缺少某些属性的值。例如</a:t>
            </a:r>
            <a:r>
              <a:rPr lang="en-US" altLang="zh-CN" sz="2800" dirty="0">
                <a:solidFill>
                  <a:prstClr val="black"/>
                </a:solidFill>
                <a:latin typeface="Calibri" panose="020F0502020204030204"/>
              </a:rPr>
              <a:t>(X, y)</a:t>
            </a:r>
            <a:r>
              <a:rPr lang="zh-CN" altLang="en-US" sz="2800" dirty="0">
                <a:solidFill>
                  <a:prstClr val="black"/>
                </a:solidFill>
                <a:latin typeface="Calibri" panose="020F0502020204030204"/>
              </a:rPr>
              <a:t>是样本集</a:t>
            </a:r>
            <a:r>
              <a:rPr lang="en-US" altLang="zh-CN" sz="2800" dirty="0">
                <a:solidFill>
                  <a:prstClr val="black"/>
                </a:solidFill>
                <a:latin typeface="Calibri" panose="020F0502020204030204"/>
              </a:rPr>
              <a:t>S</a:t>
            </a:r>
            <a:r>
              <a:rPr lang="zh-CN" altLang="en-US" sz="2800" dirty="0">
                <a:solidFill>
                  <a:prstClr val="black"/>
                </a:solidFill>
                <a:latin typeface="Calibri" panose="020F0502020204030204"/>
              </a:rPr>
              <a:t>中的一个训练实例，</a:t>
            </a:r>
            <a:r>
              <a:rPr lang="en-US" altLang="zh-CN" sz="2800" dirty="0">
                <a:solidFill>
                  <a:prstClr val="black"/>
                </a:solidFill>
                <a:latin typeface="Calibri" panose="020F0502020204030204"/>
              </a:rPr>
              <a:t>X=(F1_v, F2_v, …</a:t>
            </a:r>
            <a:r>
              <a:rPr lang="en-US" altLang="zh-CN" sz="2800" dirty="0" err="1">
                <a:solidFill>
                  <a:prstClr val="black"/>
                </a:solidFill>
                <a:latin typeface="Calibri" panose="020F0502020204030204"/>
              </a:rPr>
              <a:t>Fn_v</a:t>
            </a:r>
            <a:r>
              <a:rPr lang="en-US" altLang="zh-CN" sz="2800" dirty="0">
                <a:solidFill>
                  <a:prstClr val="black"/>
                </a:solidFill>
                <a:latin typeface="Calibri" panose="020F0502020204030204"/>
              </a:rPr>
              <a:t>)</a:t>
            </a:r>
            <a:r>
              <a:rPr lang="zh-CN" altLang="en-US" sz="2800" dirty="0">
                <a:solidFill>
                  <a:prstClr val="black"/>
                </a:solidFill>
                <a:latin typeface="Calibri" panose="020F0502020204030204"/>
              </a:rPr>
              <a:t>。但是其属性</a:t>
            </a:r>
            <a:r>
              <a:rPr lang="en-US" altLang="zh-CN" sz="2800" dirty="0">
                <a:solidFill>
                  <a:prstClr val="black"/>
                </a:solidFill>
                <a:latin typeface="Calibri" panose="020F0502020204030204"/>
              </a:rPr>
              <a:t>Fi</a:t>
            </a:r>
            <a:r>
              <a:rPr lang="zh-CN" altLang="en-US" sz="2800" dirty="0">
                <a:solidFill>
                  <a:prstClr val="black"/>
                </a:solidFill>
                <a:latin typeface="Calibri" panose="020F0502020204030204"/>
              </a:rPr>
              <a:t>的值</a:t>
            </a:r>
            <a:r>
              <a:rPr lang="en-US" altLang="zh-CN" sz="2800" dirty="0" err="1">
                <a:solidFill>
                  <a:prstClr val="black"/>
                </a:solidFill>
                <a:latin typeface="Calibri" panose="020F0502020204030204"/>
              </a:rPr>
              <a:t>Fi_v</a:t>
            </a:r>
            <a:r>
              <a:rPr lang="zh-CN" altLang="en-US" sz="2800" dirty="0">
                <a:solidFill>
                  <a:prstClr val="black"/>
                </a:solidFill>
                <a:latin typeface="Calibri" panose="020F0502020204030204"/>
              </a:rPr>
              <a:t>未知。</a:t>
            </a:r>
            <a:endParaRPr lang="en-US" altLang="zh-CN" sz="2800" dirty="0">
              <a:solidFill>
                <a:prstClr val="black"/>
              </a:solidFill>
              <a:latin typeface="Calibri" panose="020F0502020204030204"/>
            </a:endParaRPr>
          </a:p>
          <a:p>
            <a:pPr marL="0" indent="0" fontAlgn="auto">
              <a:spcAft>
                <a:spcPts val="0"/>
              </a:spcAft>
              <a:buNone/>
              <a:defRPr/>
            </a:pPr>
            <a:r>
              <a:rPr lang="zh-CN" altLang="en-US" sz="2800" b="1" dirty="0">
                <a:solidFill>
                  <a:schemeClr val="accent5">
                    <a:lumMod val="25000"/>
                  </a:schemeClr>
                </a:solidFill>
                <a:latin typeface="Calibri" panose="020F0502020204030204"/>
              </a:rPr>
              <a:t>处理策略：</a:t>
            </a:r>
            <a:endParaRPr lang="en-US" altLang="zh-CN" sz="2800" b="1" dirty="0">
              <a:solidFill>
                <a:schemeClr val="accent5">
                  <a:lumMod val="25000"/>
                </a:schemeClr>
              </a:solidFill>
              <a:latin typeface="Calibri" panose="020F0502020204030204"/>
            </a:endParaRPr>
          </a:p>
          <a:p>
            <a:pPr marL="908050" lvl="1" indent="-457200" fontAlgn="auto">
              <a:spcAft>
                <a:spcPts val="0"/>
              </a:spcAft>
              <a:buFont typeface="Wingdings" panose="05000000000000000000" pitchFamily="2" charset="2"/>
              <a:buChar char="Ø"/>
              <a:defRPr/>
            </a:pPr>
            <a:r>
              <a:rPr lang="zh-CN" altLang="en-US" sz="2600" dirty="0">
                <a:solidFill>
                  <a:prstClr val="black"/>
                </a:solidFill>
                <a:latin typeface="Calibri" panose="020F0502020204030204"/>
              </a:rPr>
              <a:t>处理缺少属性值的一种策略是赋给它结点</a:t>
            </a:r>
            <a:r>
              <a:rPr lang="en-US" altLang="zh-CN" sz="2600" dirty="0">
                <a:solidFill>
                  <a:prstClr val="black"/>
                </a:solidFill>
                <a:latin typeface="Calibri" panose="020F0502020204030204"/>
              </a:rPr>
              <a:t>t</a:t>
            </a:r>
            <a:r>
              <a:rPr lang="zh-CN" altLang="en-US" sz="2600" dirty="0">
                <a:solidFill>
                  <a:prstClr val="black"/>
                </a:solidFill>
                <a:latin typeface="Calibri" panose="020F0502020204030204"/>
              </a:rPr>
              <a:t>所对应的训练实例中该属性的最常见值</a:t>
            </a:r>
            <a:endParaRPr lang="en-US" altLang="zh-CN" sz="2600" dirty="0">
              <a:solidFill>
                <a:prstClr val="black"/>
              </a:solidFill>
              <a:latin typeface="Calibri" panose="020F0502020204030204"/>
            </a:endParaRPr>
          </a:p>
          <a:p>
            <a:pPr marL="908050" lvl="1" indent="-457200" fontAlgn="auto">
              <a:spcAft>
                <a:spcPts val="0"/>
              </a:spcAft>
              <a:buFont typeface="Wingdings" panose="05000000000000000000" pitchFamily="2" charset="2"/>
              <a:buChar char="Ø"/>
              <a:defRPr/>
            </a:pPr>
            <a:r>
              <a:rPr lang="zh-CN" altLang="en-US" sz="2600" dirty="0">
                <a:solidFill>
                  <a:prstClr val="black"/>
                </a:solidFill>
                <a:latin typeface="Calibri" panose="020F0502020204030204"/>
              </a:rPr>
              <a:t>另外一种更复杂的策略是为</a:t>
            </a:r>
            <a:r>
              <a:rPr lang="en-US" altLang="zh-CN" sz="2600" dirty="0">
                <a:solidFill>
                  <a:prstClr val="black"/>
                </a:solidFill>
                <a:latin typeface="Calibri" panose="020F0502020204030204"/>
              </a:rPr>
              <a:t>Fi</a:t>
            </a:r>
            <a:r>
              <a:rPr lang="zh-CN" altLang="en-US" sz="2600" dirty="0">
                <a:solidFill>
                  <a:prstClr val="black"/>
                </a:solidFill>
                <a:latin typeface="Calibri" panose="020F0502020204030204"/>
              </a:rPr>
              <a:t>的每个可能值赋予一个概率。例如，给定一个布尔属性</a:t>
            </a:r>
            <a:r>
              <a:rPr lang="en-US" altLang="zh-CN" sz="2600" dirty="0">
                <a:solidFill>
                  <a:prstClr val="black"/>
                </a:solidFill>
                <a:latin typeface="Calibri" panose="020F0502020204030204"/>
              </a:rPr>
              <a:t>Fi</a:t>
            </a:r>
            <a:r>
              <a:rPr lang="zh-CN" altLang="en-US" sz="2600" dirty="0">
                <a:solidFill>
                  <a:prstClr val="black"/>
                </a:solidFill>
                <a:latin typeface="Calibri" panose="020F0502020204030204"/>
              </a:rPr>
              <a:t>，如果结点</a:t>
            </a:r>
            <a:r>
              <a:rPr lang="en-US" altLang="zh-CN" sz="2600" dirty="0">
                <a:solidFill>
                  <a:prstClr val="black"/>
                </a:solidFill>
                <a:latin typeface="Calibri" panose="020F0502020204030204"/>
              </a:rPr>
              <a:t>t</a:t>
            </a:r>
            <a:r>
              <a:rPr lang="zh-CN" altLang="en-US" sz="2600" dirty="0">
                <a:solidFill>
                  <a:prstClr val="black"/>
                </a:solidFill>
                <a:latin typeface="Calibri" panose="020F0502020204030204"/>
              </a:rPr>
              <a:t>包含</a:t>
            </a:r>
            <a:r>
              <a:rPr lang="en-US" altLang="zh-CN" sz="2600" dirty="0">
                <a:solidFill>
                  <a:prstClr val="black"/>
                </a:solidFill>
                <a:latin typeface="Calibri" panose="020F0502020204030204"/>
              </a:rPr>
              <a:t>6</a:t>
            </a:r>
            <a:r>
              <a:rPr lang="zh-CN" altLang="en-US" sz="2600" dirty="0">
                <a:solidFill>
                  <a:prstClr val="black"/>
                </a:solidFill>
                <a:latin typeface="Calibri" panose="020F0502020204030204"/>
              </a:rPr>
              <a:t>个已知</a:t>
            </a:r>
            <a:r>
              <a:rPr lang="en-US" altLang="zh-CN" sz="2600" dirty="0" err="1">
                <a:solidFill>
                  <a:prstClr val="black"/>
                </a:solidFill>
                <a:latin typeface="Calibri" panose="020F0502020204030204"/>
              </a:rPr>
              <a:t>Fi_v</a:t>
            </a:r>
            <a:r>
              <a:rPr lang="en-US" altLang="zh-CN" sz="2600" dirty="0">
                <a:solidFill>
                  <a:prstClr val="black"/>
                </a:solidFill>
                <a:latin typeface="Calibri" panose="020F0502020204030204"/>
              </a:rPr>
              <a:t>=1</a:t>
            </a:r>
            <a:r>
              <a:rPr lang="zh-CN" altLang="en-US" sz="2600" dirty="0">
                <a:solidFill>
                  <a:prstClr val="black"/>
                </a:solidFill>
                <a:latin typeface="Calibri" panose="020F0502020204030204"/>
              </a:rPr>
              <a:t>和</a:t>
            </a:r>
            <a:r>
              <a:rPr lang="en-US" altLang="zh-CN" sz="2600" dirty="0">
                <a:solidFill>
                  <a:prstClr val="black"/>
                </a:solidFill>
                <a:latin typeface="Calibri" panose="020F0502020204030204"/>
              </a:rPr>
              <a:t>4</a:t>
            </a:r>
            <a:r>
              <a:rPr lang="zh-CN" altLang="en-US" sz="2600" dirty="0">
                <a:solidFill>
                  <a:prstClr val="black"/>
                </a:solidFill>
                <a:latin typeface="Calibri" panose="020F0502020204030204"/>
              </a:rPr>
              <a:t>个</a:t>
            </a:r>
            <a:r>
              <a:rPr lang="en-US" altLang="zh-CN" sz="2600" dirty="0" err="1">
                <a:solidFill>
                  <a:prstClr val="black"/>
                </a:solidFill>
                <a:latin typeface="Calibri" panose="020F0502020204030204"/>
              </a:rPr>
              <a:t>Fi_v</a:t>
            </a:r>
            <a:r>
              <a:rPr lang="en-US" altLang="zh-CN" sz="2600" dirty="0">
                <a:solidFill>
                  <a:prstClr val="black"/>
                </a:solidFill>
                <a:latin typeface="Calibri" panose="020F0502020204030204"/>
              </a:rPr>
              <a:t>=0</a:t>
            </a:r>
            <a:r>
              <a:rPr lang="zh-CN" altLang="en-US" sz="2600" dirty="0">
                <a:solidFill>
                  <a:prstClr val="black"/>
                </a:solidFill>
                <a:latin typeface="Calibri" panose="020F0502020204030204"/>
              </a:rPr>
              <a:t>的实例，那么</a:t>
            </a:r>
            <a:r>
              <a:rPr lang="en-US" altLang="zh-CN" sz="2600" dirty="0" err="1">
                <a:solidFill>
                  <a:prstClr val="black"/>
                </a:solidFill>
                <a:latin typeface="Calibri" panose="020F0502020204030204"/>
              </a:rPr>
              <a:t>Fi_v</a:t>
            </a:r>
            <a:r>
              <a:rPr lang="en-US" altLang="zh-CN" sz="2600" dirty="0">
                <a:solidFill>
                  <a:prstClr val="black"/>
                </a:solidFill>
                <a:latin typeface="Calibri" panose="020F0502020204030204"/>
              </a:rPr>
              <a:t>=1</a:t>
            </a:r>
            <a:r>
              <a:rPr lang="zh-CN" altLang="en-US" sz="2600" dirty="0">
                <a:solidFill>
                  <a:prstClr val="black"/>
                </a:solidFill>
                <a:latin typeface="Calibri" panose="020F0502020204030204"/>
              </a:rPr>
              <a:t>的概率是</a:t>
            </a:r>
            <a:r>
              <a:rPr lang="en-US" altLang="zh-CN" sz="2600" dirty="0">
                <a:solidFill>
                  <a:prstClr val="black"/>
                </a:solidFill>
                <a:latin typeface="Calibri" panose="020F0502020204030204"/>
              </a:rPr>
              <a:t>0.6</a:t>
            </a:r>
            <a:r>
              <a:rPr lang="zh-CN" altLang="en-US" sz="2600" dirty="0">
                <a:solidFill>
                  <a:prstClr val="black"/>
                </a:solidFill>
                <a:latin typeface="Calibri" panose="020F0502020204030204"/>
              </a:rPr>
              <a:t>，而</a:t>
            </a:r>
            <a:r>
              <a:rPr lang="en-US" altLang="zh-CN" sz="2600" dirty="0" err="1">
                <a:solidFill>
                  <a:prstClr val="black"/>
                </a:solidFill>
                <a:latin typeface="Calibri" panose="020F0502020204030204"/>
              </a:rPr>
              <a:t>Fi_v</a:t>
            </a:r>
            <a:r>
              <a:rPr lang="en-US" altLang="zh-CN" sz="2600" dirty="0">
                <a:solidFill>
                  <a:prstClr val="black"/>
                </a:solidFill>
                <a:latin typeface="Calibri" panose="020F0502020204030204"/>
              </a:rPr>
              <a:t>=0</a:t>
            </a:r>
            <a:r>
              <a:rPr lang="zh-CN" altLang="en-US" sz="2600" dirty="0">
                <a:solidFill>
                  <a:prstClr val="black"/>
                </a:solidFill>
                <a:latin typeface="Calibri" panose="020F0502020204030204"/>
              </a:rPr>
              <a:t>的概率是</a:t>
            </a:r>
            <a:r>
              <a:rPr lang="en-US" altLang="zh-CN" sz="2600" dirty="0">
                <a:solidFill>
                  <a:prstClr val="black"/>
                </a:solidFill>
                <a:latin typeface="Calibri" panose="020F0502020204030204"/>
              </a:rPr>
              <a:t>0.4</a:t>
            </a:r>
            <a:r>
              <a:rPr lang="zh-CN" altLang="en-US" sz="2600" dirty="0">
                <a:solidFill>
                  <a:prstClr val="black"/>
                </a:solidFill>
                <a:latin typeface="Calibri" panose="020F0502020204030204"/>
              </a:rPr>
              <a:t>。于是，实例</a:t>
            </a:r>
            <a:r>
              <a:rPr lang="en-US" altLang="zh-CN" sz="2600" dirty="0">
                <a:solidFill>
                  <a:prstClr val="black"/>
                </a:solidFill>
                <a:latin typeface="Calibri" panose="020F0502020204030204"/>
              </a:rPr>
              <a:t>x</a:t>
            </a:r>
            <a:r>
              <a:rPr lang="zh-CN" altLang="en-US" sz="2600" dirty="0">
                <a:solidFill>
                  <a:prstClr val="black"/>
                </a:solidFill>
                <a:latin typeface="Calibri" panose="020F0502020204030204"/>
              </a:rPr>
              <a:t>的</a:t>
            </a:r>
            <a:r>
              <a:rPr lang="en-US" altLang="zh-CN" sz="2600" dirty="0">
                <a:solidFill>
                  <a:prstClr val="black"/>
                </a:solidFill>
                <a:latin typeface="Calibri" panose="020F0502020204030204"/>
              </a:rPr>
              <a:t>60%</a:t>
            </a:r>
            <a:r>
              <a:rPr lang="zh-CN" altLang="en-US" sz="2600" dirty="0">
                <a:solidFill>
                  <a:prstClr val="black"/>
                </a:solidFill>
                <a:latin typeface="Calibri" panose="020F0502020204030204"/>
              </a:rPr>
              <a:t>被分配到</a:t>
            </a:r>
            <a:r>
              <a:rPr lang="en-US" altLang="zh-CN" sz="2600" dirty="0" err="1">
                <a:solidFill>
                  <a:prstClr val="black"/>
                </a:solidFill>
                <a:latin typeface="Calibri" panose="020F0502020204030204"/>
              </a:rPr>
              <a:t>Fi_v</a:t>
            </a:r>
            <a:r>
              <a:rPr lang="en-US" altLang="zh-CN" sz="2600" dirty="0">
                <a:solidFill>
                  <a:prstClr val="black"/>
                </a:solidFill>
                <a:latin typeface="Calibri" panose="020F0502020204030204"/>
              </a:rPr>
              <a:t>=1</a:t>
            </a:r>
            <a:r>
              <a:rPr lang="zh-CN" altLang="en-US" sz="2600" dirty="0">
                <a:solidFill>
                  <a:prstClr val="black"/>
                </a:solidFill>
                <a:latin typeface="Calibri" panose="020F0502020204030204"/>
              </a:rPr>
              <a:t>的分支，</a:t>
            </a:r>
            <a:r>
              <a:rPr lang="en-US" altLang="zh-CN" sz="2600" dirty="0">
                <a:solidFill>
                  <a:prstClr val="black"/>
                </a:solidFill>
                <a:latin typeface="Calibri" panose="020F0502020204030204"/>
              </a:rPr>
              <a:t>40%</a:t>
            </a:r>
            <a:r>
              <a:rPr lang="zh-CN" altLang="en-US" sz="2600" dirty="0">
                <a:solidFill>
                  <a:prstClr val="black"/>
                </a:solidFill>
                <a:latin typeface="Calibri" panose="020F0502020204030204"/>
              </a:rPr>
              <a:t>被分配到另一个分支。这些片断样例（</a:t>
            </a:r>
            <a:r>
              <a:rPr lang="en-US" altLang="zh-CN" sz="2600" dirty="0">
                <a:solidFill>
                  <a:prstClr val="black"/>
                </a:solidFill>
                <a:latin typeface="Calibri" panose="020F0502020204030204"/>
              </a:rPr>
              <a:t>fractional examples</a:t>
            </a:r>
            <a:r>
              <a:rPr lang="zh-CN" altLang="en-US" sz="2600" dirty="0">
                <a:solidFill>
                  <a:prstClr val="black"/>
                </a:solidFill>
                <a:latin typeface="Calibri" panose="020F0502020204030204"/>
              </a:rPr>
              <a:t>）的目的是计算信息增益，另外，如果有第二个缺少值的属性必须被测试，这些样例可以在后继的树分支中被进一步细分。</a:t>
            </a:r>
            <a:r>
              <a:rPr lang="en-US" altLang="zh-CN" sz="2600" dirty="0">
                <a:solidFill>
                  <a:prstClr val="black"/>
                </a:solidFill>
                <a:latin typeface="Calibri" panose="020F0502020204030204"/>
              </a:rPr>
              <a:t>(C4.5</a:t>
            </a:r>
            <a:r>
              <a:rPr lang="zh-CN" altLang="en-US" sz="2600" dirty="0">
                <a:solidFill>
                  <a:prstClr val="black"/>
                </a:solidFill>
                <a:latin typeface="Calibri" panose="020F0502020204030204"/>
              </a:rPr>
              <a:t>中使用</a:t>
            </a:r>
            <a:r>
              <a:rPr lang="en-US" altLang="zh-CN" sz="2600" dirty="0">
                <a:solidFill>
                  <a:prstClr val="black"/>
                </a:solidFill>
                <a:latin typeface="Calibri" panose="020F0502020204030204"/>
              </a:rPr>
              <a:t>)</a:t>
            </a:r>
          </a:p>
          <a:p>
            <a:pPr marL="908050" lvl="1" indent="-457200" fontAlgn="auto">
              <a:spcAft>
                <a:spcPts val="0"/>
              </a:spcAft>
              <a:buFont typeface="Wingdings" panose="05000000000000000000" pitchFamily="2" charset="2"/>
              <a:buChar char="Ø"/>
              <a:defRPr/>
            </a:pPr>
            <a:r>
              <a:rPr lang="zh-CN" altLang="en-US" sz="2600" dirty="0">
                <a:solidFill>
                  <a:prstClr val="black"/>
                </a:solidFill>
                <a:latin typeface="Calibri" panose="020F0502020204030204"/>
              </a:rPr>
              <a:t>简单处理策略就是丢弃这些样本</a:t>
            </a:r>
            <a:endParaRPr lang="en-US" altLang="zh-CN" sz="2600" dirty="0">
              <a:solidFill>
                <a:prstClr val="black"/>
              </a:solidFill>
              <a:latin typeface="Calibri" panose="020F0502020204030204"/>
            </a:endParaRPr>
          </a:p>
        </p:txBody>
      </p:sp>
      <p:sp>
        <p:nvSpPr>
          <p:cNvPr id="8" name="矩形 5">
            <a:extLst>
              <a:ext uri="{FF2B5EF4-FFF2-40B4-BE49-F238E27FC236}">
                <a16:creationId xmlns:a16="http://schemas.microsoft.com/office/drawing/2014/main" id="{F9FB4D26-B6B1-4A10-A529-A278DC6AC18B}"/>
              </a:ext>
            </a:extLst>
          </p:cNvPr>
          <p:cNvSpPr>
            <a:spLocks noChangeArrowheads="1"/>
          </p:cNvSpPr>
          <p:nvPr/>
        </p:nvSpPr>
        <p:spPr bwMode="auto">
          <a:xfrm>
            <a:off x="457200" y="1268760"/>
            <a:ext cx="1980029" cy="54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SzPct val="125000"/>
              <a:buFont typeface="Arial" charset="0"/>
              <a:buChar char="•"/>
              <a:defRPr sz="2400">
                <a:solidFill>
                  <a:schemeClr val="tx1"/>
                </a:solidFill>
                <a:latin typeface="Tw Cen MT" pitchFamily="34" charset="0"/>
                <a:ea typeface="宋体" pitchFamily="2" charset="-122"/>
              </a:defRPr>
            </a:lvl1pPr>
            <a:lvl2pPr marL="742950" indent="-285750">
              <a:lnSpc>
                <a:spcPct val="120000"/>
              </a:lnSpc>
              <a:spcBef>
                <a:spcPts val="500"/>
              </a:spcBef>
              <a:buSzPct val="125000"/>
              <a:buFont typeface="Arial" charset="0"/>
              <a:buChar char="•"/>
              <a:defRPr sz="2000">
                <a:solidFill>
                  <a:schemeClr val="tx1"/>
                </a:solidFill>
                <a:latin typeface="Tw Cen MT" pitchFamily="34" charset="0"/>
                <a:ea typeface="宋体" pitchFamily="2" charset="-122"/>
              </a:defRPr>
            </a:lvl2pPr>
            <a:lvl3pPr marL="1143000" indent="-228600">
              <a:lnSpc>
                <a:spcPct val="120000"/>
              </a:lnSpc>
              <a:spcBef>
                <a:spcPts val="500"/>
              </a:spcBef>
              <a:buSzPct val="125000"/>
              <a:buFont typeface="Arial" charset="0"/>
              <a:buChar char="•"/>
              <a:defRPr>
                <a:solidFill>
                  <a:schemeClr val="tx1"/>
                </a:solidFill>
                <a:latin typeface="Tw Cen MT" pitchFamily="34" charset="0"/>
                <a:ea typeface="宋体" pitchFamily="2" charset="-122"/>
              </a:defRPr>
            </a:lvl3pPr>
            <a:lvl4pPr marL="1600200" indent="-228600">
              <a:lnSpc>
                <a:spcPct val="120000"/>
              </a:lnSpc>
              <a:spcBef>
                <a:spcPts val="500"/>
              </a:spcBef>
              <a:buSzPct val="125000"/>
              <a:buFont typeface="Arial" charset="0"/>
              <a:buChar char="•"/>
              <a:defRPr sz="1600">
                <a:solidFill>
                  <a:schemeClr val="tx1"/>
                </a:solidFill>
                <a:latin typeface="Tw Cen MT" pitchFamily="34" charset="0"/>
                <a:ea typeface="宋体" pitchFamily="2" charset="-122"/>
              </a:defRPr>
            </a:lvl4pPr>
            <a:lvl5pPr marL="2057400" indent="-228600">
              <a:lnSpc>
                <a:spcPct val="120000"/>
              </a:lnSpc>
              <a:spcBef>
                <a:spcPts val="500"/>
              </a:spcBef>
              <a:buSzPct val="125000"/>
              <a:buFont typeface="Arial" charset="0"/>
              <a:buChar char="•"/>
              <a:defRPr sz="1600">
                <a:solidFill>
                  <a:schemeClr val="tx1"/>
                </a:solidFill>
                <a:latin typeface="Tw Cen MT" pitchFamily="34" charset="0"/>
                <a:ea typeface="宋体" pitchFamily="2" charset="-122"/>
              </a:defRPr>
            </a:lvl5pPr>
            <a:lvl6pPr marL="2514600" indent="-228600" eaLnBrk="0" fontAlgn="base" hangingPunct="0">
              <a:lnSpc>
                <a:spcPct val="120000"/>
              </a:lnSpc>
              <a:spcBef>
                <a:spcPts val="500"/>
              </a:spcBef>
              <a:spcAft>
                <a:spcPct val="0"/>
              </a:spcAft>
              <a:buSzPct val="125000"/>
              <a:buFont typeface="Arial" charset="0"/>
              <a:buChar char="•"/>
              <a:defRPr sz="1600">
                <a:solidFill>
                  <a:schemeClr val="tx1"/>
                </a:solidFill>
                <a:latin typeface="Tw Cen MT" pitchFamily="34" charset="0"/>
                <a:ea typeface="宋体" pitchFamily="2" charset="-122"/>
              </a:defRPr>
            </a:lvl6pPr>
            <a:lvl7pPr marL="2971800" indent="-228600" eaLnBrk="0" fontAlgn="base" hangingPunct="0">
              <a:lnSpc>
                <a:spcPct val="120000"/>
              </a:lnSpc>
              <a:spcBef>
                <a:spcPts val="500"/>
              </a:spcBef>
              <a:spcAft>
                <a:spcPct val="0"/>
              </a:spcAft>
              <a:buSzPct val="125000"/>
              <a:buFont typeface="Arial" charset="0"/>
              <a:buChar char="•"/>
              <a:defRPr sz="1600">
                <a:solidFill>
                  <a:schemeClr val="tx1"/>
                </a:solidFill>
                <a:latin typeface="Tw Cen MT" pitchFamily="34" charset="0"/>
                <a:ea typeface="宋体" pitchFamily="2" charset="-122"/>
              </a:defRPr>
            </a:lvl7pPr>
            <a:lvl8pPr marL="3429000" indent="-228600" eaLnBrk="0" fontAlgn="base" hangingPunct="0">
              <a:lnSpc>
                <a:spcPct val="120000"/>
              </a:lnSpc>
              <a:spcBef>
                <a:spcPts val="500"/>
              </a:spcBef>
              <a:spcAft>
                <a:spcPct val="0"/>
              </a:spcAft>
              <a:buSzPct val="125000"/>
              <a:buFont typeface="Arial" charset="0"/>
              <a:buChar char="•"/>
              <a:defRPr sz="1600">
                <a:solidFill>
                  <a:schemeClr val="tx1"/>
                </a:solidFill>
                <a:latin typeface="Tw Cen MT" pitchFamily="34" charset="0"/>
                <a:ea typeface="宋体" pitchFamily="2" charset="-122"/>
              </a:defRPr>
            </a:lvl8pPr>
            <a:lvl9pPr marL="3886200" indent="-228600" eaLnBrk="0" fontAlgn="base" hangingPunct="0">
              <a:lnSpc>
                <a:spcPct val="120000"/>
              </a:lnSpc>
              <a:spcBef>
                <a:spcPts val="500"/>
              </a:spcBef>
              <a:spcAft>
                <a:spcPct val="0"/>
              </a:spcAft>
              <a:buSzPct val="125000"/>
              <a:buFont typeface="Arial" charset="0"/>
              <a:buChar char="•"/>
              <a:defRPr sz="1600">
                <a:solidFill>
                  <a:schemeClr val="tx1"/>
                </a:solidFill>
                <a:latin typeface="Tw Cen MT" pitchFamily="34" charset="0"/>
                <a:ea typeface="宋体" pitchFamily="2" charset="-122"/>
              </a:defRPr>
            </a:lvl9pPr>
          </a:lstStyle>
          <a:p>
            <a:pPr marL="0" marR="0" lvl="0" indent="0" defTabSz="914400" eaLnBrk="1" fontAlgn="auto" latinLnBrk="0" hangingPunct="1">
              <a:lnSpc>
                <a:spcPct val="120000"/>
              </a:lnSpc>
              <a:spcBef>
                <a:spcPts val="1000"/>
              </a:spcBef>
              <a:spcAft>
                <a:spcPts val="0"/>
              </a:spcAft>
              <a:buClrTx/>
              <a:buSzPct val="125000"/>
              <a:buFont typeface="Arial" charset="0"/>
              <a:buNone/>
              <a:tabLst/>
              <a:defRPr/>
            </a:pPr>
            <a:r>
              <a:rPr kumimoji="0" lang="zh-CN" altLang="en-US" sz="2800" b="0" i="0" u="none" strike="noStrike" kern="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rPr>
              <a:t>属性值缺失</a:t>
            </a:r>
          </a:p>
        </p:txBody>
      </p:sp>
    </p:spTree>
    <p:extLst>
      <p:ext uri="{BB962C8B-B14F-4D97-AF65-F5344CB8AC3E}">
        <p14:creationId xmlns:p14="http://schemas.microsoft.com/office/powerpoint/2010/main" val="2985714563"/>
      </p:ext>
    </p:extLst>
  </p:cSld>
  <p:clrMapOvr>
    <a:masterClrMapping/>
  </p:clrMapOvr>
  <p:transition>
    <p:push/>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813E77D-A314-4DD8-AC07-F35E1D34C644}"/>
              </a:ext>
            </a:extLst>
          </p:cNvPr>
          <p:cNvGraphicFramePr>
            <a:graphicFrameLocks noChangeAspect="1"/>
          </p:cNvGraphicFramePr>
          <p:nvPr>
            <p:extLst>
              <p:ext uri="{D42A27DB-BD31-4B8C-83A1-F6EECF244321}">
                <p14:modId xmlns:p14="http://schemas.microsoft.com/office/powerpoint/2010/main" val="3603640150"/>
              </p:ext>
            </p:extLst>
          </p:nvPr>
        </p:nvGraphicFramePr>
        <p:xfrm>
          <a:off x="4443821" y="3482180"/>
          <a:ext cx="114157" cy="249880"/>
        </p:xfrm>
        <a:graphic>
          <a:graphicData uri="http://schemas.openxmlformats.org/presentationml/2006/ole">
            <mc:AlternateContent xmlns:mc="http://schemas.openxmlformats.org/markup-compatibility/2006">
              <mc:Choice xmlns:v="urn:schemas-microsoft-com:vml" Requires="v">
                <p:oleObj name="Equation" r:id="rId3" imgW="114102" imgH="177492" progId="Equation.DSMT4">
                  <p:embed/>
                </p:oleObj>
              </mc:Choice>
              <mc:Fallback>
                <p:oleObj name="Equation" r:id="rId3" imgW="114102" imgH="177492" progId="Equation.DSMT4">
                  <p:embed/>
                  <p:pic>
                    <p:nvPicPr>
                      <p:cNvPr id="11"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3821" y="3482180"/>
                        <a:ext cx="114157" cy="249880"/>
                      </a:xfrm>
                      <a:prstGeom prst="rect">
                        <a:avLst/>
                      </a:prstGeom>
                      <a:noFill/>
                      <a:ln>
                        <a:noFill/>
                      </a:ln>
                    </p:spPr>
                  </p:pic>
                </p:oleObj>
              </mc:Fallback>
            </mc:AlternateContent>
          </a:graphicData>
        </a:graphic>
      </p:graphicFrame>
      <p:sp>
        <p:nvSpPr>
          <p:cNvPr id="5" name="矩形 5">
            <a:extLst>
              <a:ext uri="{FF2B5EF4-FFF2-40B4-BE49-F238E27FC236}">
                <a16:creationId xmlns:a16="http://schemas.microsoft.com/office/drawing/2014/main" id="{E2446CDF-36DF-407D-A5C0-8E85B2C1FC26}"/>
              </a:ext>
            </a:extLst>
          </p:cNvPr>
          <p:cNvSpPr>
            <a:spLocks noChangeArrowheads="1"/>
          </p:cNvSpPr>
          <p:nvPr/>
        </p:nvSpPr>
        <p:spPr bwMode="auto">
          <a:xfrm>
            <a:off x="266834" y="1147275"/>
            <a:ext cx="2512751" cy="54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ts val="1000"/>
              </a:spcBef>
              <a:buSzPct val="125000"/>
              <a:buFont typeface="Arial" charset="0"/>
              <a:buChar char="•"/>
              <a:defRPr sz="2400">
                <a:solidFill>
                  <a:schemeClr val="tx1"/>
                </a:solidFill>
                <a:latin typeface="Tw Cen MT" pitchFamily="34" charset="0"/>
                <a:ea typeface="宋体" pitchFamily="2" charset="-122"/>
              </a:defRPr>
            </a:lvl1pPr>
            <a:lvl2pPr marL="742950" indent="-285750">
              <a:lnSpc>
                <a:spcPct val="120000"/>
              </a:lnSpc>
              <a:spcBef>
                <a:spcPts val="500"/>
              </a:spcBef>
              <a:buSzPct val="125000"/>
              <a:buFont typeface="Arial" charset="0"/>
              <a:buChar char="•"/>
              <a:defRPr sz="2000">
                <a:solidFill>
                  <a:schemeClr val="tx1"/>
                </a:solidFill>
                <a:latin typeface="Tw Cen MT" pitchFamily="34" charset="0"/>
                <a:ea typeface="宋体" pitchFamily="2" charset="-122"/>
              </a:defRPr>
            </a:lvl2pPr>
            <a:lvl3pPr marL="1143000" indent="-228600">
              <a:lnSpc>
                <a:spcPct val="120000"/>
              </a:lnSpc>
              <a:spcBef>
                <a:spcPts val="500"/>
              </a:spcBef>
              <a:buSzPct val="125000"/>
              <a:buFont typeface="Arial" charset="0"/>
              <a:buChar char="•"/>
              <a:defRPr>
                <a:solidFill>
                  <a:schemeClr val="tx1"/>
                </a:solidFill>
                <a:latin typeface="Tw Cen MT" pitchFamily="34" charset="0"/>
                <a:ea typeface="宋体" pitchFamily="2" charset="-122"/>
              </a:defRPr>
            </a:lvl3pPr>
            <a:lvl4pPr marL="1600200" indent="-228600">
              <a:lnSpc>
                <a:spcPct val="120000"/>
              </a:lnSpc>
              <a:spcBef>
                <a:spcPts val="500"/>
              </a:spcBef>
              <a:buSzPct val="125000"/>
              <a:buFont typeface="Arial" charset="0"/>
              <a:buChar char="•"/>
              <a:defRPr sz="1600">
                <a:solidFill>
                  <a:schemeClr val="tx1"/>
                </a:solidFill>
                <a:latin typeface="Tw Cen MT" pitchFamily="34" charset="0"/>
                <a:ea typeface="宋体" pitchFamily="2" charset="-122"/>
              </a:defRPr>
            </a:lvl4pPr>
            <a:lvl5pPr marL="2057400" indent="-228600">
              <a:lnSpc>
                <a:spcPct val="120000"/>
              </a:lnSpc>
              <a:spcBef>
                <a:spcPts val="500"/>
              </a:spcBef>
              <a:buSzPct val="125000"/>
              <a:buFont typeface="Arial" charset="0"/>
              <a:buChar char="•"/>
              <a:defRPr sz="1600">
                <a:solidFill>
                  <a:schemeClr val="tx1"/>
                </a:solidFill>
                <a:latin typeface="Tw Cen MT" pitchFamily="34" charset="0"/>
                <a:ea typeface="宋体" pitchFamily="2" charset="-122"/>
              </a:defRPr>
            </a:lvl5pPr>
            <a:lvl6pPr marL="2514600" indent="-228600" eaLnBrk="0" fontAlgn="base" hangingPunct="0">
              <a:lnSpc>
                <a:spcPct val="120000"/>
              </a:lnSpc>
              <a:spcBef>
                <a:spcPts val="500"/>
              </a:spcBef>
              <a:spcAft>
                <a:spcPct val="0"/>
              </a:spcAft>
              <a:buSzPct val="125000"/>
              <a:buFont typeface="Arial" charset="0"/>
              <a:buChar char="•"/>
              <a:defRPr sz="1600">
                <a:solidFill>
                  <a:schemeClr val="tx1"/>
                </a:solidFill>
                <a:latin typeface="Tw Cen MT" pitchFamily="34" charset="0"/>
                <a:ea typeface="宋体" pitchFamily="2" charset="-122"/>
              </a:defRPr>
            </a:lvl6pPr>
            <a:lvl7pPr marL="2971800" indent="-228600" eaLnBrk="0" fontAlgn="base" hangingPunct="0">
              <a:lnSpc>
                <a:spcPct val="120000"/>
              </a:lnSpc>
              <a:spcBef>
                <a:spcPts val="500"/>
              </a:spcBef>
              <a:spcAft>
                <a:spcPct val="0"/>
              </a:spcAft>
              <a:buSzPct val="125000"/>
              <a:buFont typeface="Arial" charset="0"/>
              <a:buChar char="•"/>
              <a:defRPr sz="1600">
                <a:solidFill>
                  <a:schemeClr val="tx1"/>
                </a:solidFill>
                <a:latin typeface="Tw Cen MT" pitchFamily="34" charset="0"/>
                <a:ea typeface="宋体" pitchFamily="2" charset="-122"/>
              </a:defRPr>
            </a:lvl7pPr>
            <a:lvl8pPr marL="3429000" indent="-228600" eaLnBrk="0" fontAlgn="base" hangingPunct="0">
              <a:lnSpc>
                <a:spcPct val="120000"/>
              </a:lnSpc>
              <a:spcBef>
                <a:spcPts val="500"/>
              </a:spcBef>
              <a:spcAft>
                <a:spcPct val="0"/>
              </a:spcAft>
              <a:buSzPct val="125000"/>
              <a:buFont typeface="Arial" charset="0"/>
              <a:buChar char="•"/>
              <a:defRPr sz="1600">
                <a:solidFill>
                  <a:schemeClr val="tx1"/>
                </a:solidFill>
                <a:latin typeface="Tw Cen MT" pitchFamily="34" charset="0"/>
                <a:ea typeface="宋体" pitchFamily="2" charset="-122"/>
              </a:defRPr>
            </a:lvl8pPr>
            <a:lvl9pPr marL="3886200" indent="-228600" eaLnBrk="0" fontAlgn="base" hangingPunct="0">
              <a:lnSpc>
                <a:spcPct val="120000"/>
              </a:lnSpc>
              <a:spcBef>
                <a:spcPts val="500"/>
              </a:spcBef>
              <a:spcAft>
                <a:spcPct val="0"/>
              </a:spcAft>
              <a:buSzPct val="125000"/>
              <a:buFont typeface="Arial" charset="0"/>
              <a:buChar char="•"/>
              <a:defRPr sz="1600">
                <a:solidFill>
                  <a:schemeClr val="tx1"/>
                </a:solidFill>
                <a:latin typeface="Tw Cen MT" pitchFamily="34" charset="0"/>
                <a:ea typeface="宋体" pitchFamily="2" charset="-122"/>
              </a:defRPr>
            </a:lvl9pPr>
          </a:lstStyle>
          <a:p>
            <a:pPr marL="0" marR="0" lvl="0" indent="0" defTabSz="914400" eaLnBrk="1" fontAlgn="auto" latinLnBrk="0" hangingPunct="1">
              <a:lnSpc>
                <a:spcPct val="120000"/>
              </a:lnSpc>
              <a:spcBef>
                <a:spcPts val="1000"/>
              </a:spcBef>
              <a:spcAft>
                <a:spcPts val="0"/>
              </a:spcAft>
              <a:buClrTx/>
              <a:buSzPct val="125000"/>
              <a:buFont typeface="Arial" charset="0"/>
              <a:buNone/>
              <a:tabLst/>
              <a:defRPr/>
            </a:pPr>
            <a:r>
              <a:rPr kumimoji="0" lang="zh-CN" altLang="en-US" sz="2800" b="0" i="0" u="none" strike="noStrike" kern="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rPr>
              <a:t>过拟合问题</a:t>
            </a:r>
          </a:p>
        </p:txBody>
      </p:sp>
      <p:sp>
        <p:nvSpPr>
          <p:cNvPr id="7" name="内容占位符 2">
            <a:extLst>
              <a:ext uri="{FF2B5EF4-FFF2-40B4-BE49-F238E27FC236}">
                <a16:creationId xmlns:a16="http://schemas.microsoft.com/office/drawing/2014/main" id="{ED1F8F4A-6575-4D0A-9459-5A2E621C2850}"/>
              </a:ext>
            </a:extLst>
          </p:cNvPr>
          <p:cNvSpPr txBox="1">
            <a:spLocks/>
          </p:cNvSpPr>
          <p:nvPr/>
        </p:nvSpPr>
        <p:spPr>
          <a:xfrm>
            <a:off x="248253" y="1844824"/>
            <a:ext cx="8619450" cy="4838242"/>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20000"/>
              </a:lnSpc>
              <a:spcBef>
                <a:spcPts val="600"/>
              </a:spcBef>
              <a:spcAft>
                <a:spcPts val="0"/>
              </a:spcAft>
              <a:buNone/>
            </a:pPr>
            <a:r>
              <a:rPr lang="zh-CN" altLang="en-US" b="1" dirty="0">
                <a:solidFill>
                  <a:srgbClr val="C00000"/>
                </a:solidFill>
                <a:latin typeface="Calibri" panose="020F0502020204030204"/>
              </a:rPr>
              <a:t>过拟合：</a:t>
            </a:r>
            <a:r>
              <a:rPr lang="zh-CN" altLang="en-US" sz="2600" dirty="0">
                <a:solidFill>
                  <a:prstClr val="black"/>
                </a:solidFill>
                <a:latin typeface="Calibri" panose="020F0502020204030204"/>
              </a:rPr>
              <a:t>有监督的算法需要考虑泛化能力，在有限样本的条件下，决策树超过一定规模后，训练错误率减小，但测试错误率会增加。</a:t>
            </a:r>
            <a:endParaRPr lang="en-US" altLang="zh-CN" sz="2600" dirty="0">
              <a:solidFill>
                <a:prstClr val="black"/>
              </a:solidFill>
              <a:latin typeface="Calibri" panose="020F0502020204030204"/>
            </a:endParaRPr>
          </a:p>
          <a:p>
            <a:pPr marL="0" indent="0" fontAlgn="auto">
              <a:lnSpc>
                <a:spcPct val="120000"/>
              </a:lnSpc>
              <a:spcBef>
                <a:spcPts val="600"/>
              </a:spcBef>
              <a:spcAft>
                <a:spcPts val="0"/>
              </a:spcAft>
              <a:buNone/>
            </a:pPr>
            <a:r>
              <a:rPr lang="zh-CN" altLang="en-US" sz="2400" dirty="0">
                <a:solidFill>
                  <a:prstClr val="black"/>
                </a:solidFill>
                <a:latin typeface="Calibri" panose="020F0502020204030204"/>
              </a:rPr>
              <a:t>为了避免过拟合，采用剪枝技术。</a:t>
            </a:r>
            <a:endParaRPr lang="en-US" altLang="zh-CN" sz="2600" dirty="0">
              <a:solidFill>
                <a:prstClr val="black"/>
              </a:solidFill>
              <a:latin typeface="Calibri" panose="020F0502020204030204"/>
            </a:endParaRPr>
          </a:p>
          <a:p>
            <a:pPr marL="0" indent="0" fontAlgn="auto">
              <a:lnSpc>
                <a:spcPct val="120000"/>
              </a:lnSpc>
              <a:spcBef>
                <a:spcPts val="600"/>
              </a:spcBef>
              <a:spcAft>
                <a:spcPts val="0"/>
              </a:spcAft>
              <a:buNone/>
            </a:pPr>
            <a:r>
              <a:rPr lang="zh-CN" altLang="en-US" sz="3000" b="1" dirty="0">
                <a:solidFill>
                  <a:srgbClr val="C00000"/>
                </a:solidFill>
                <a:latin typeface="Calibri" panose="020F0502020204030204"/>
              </a:rPr>
              <a:t>剪枝：</a:t>
            </a:r>
            <a:r>
              <a:rPr lang="zh-CN" altLang="en-US" sz="2600" dirty="0">
                <a:solidFill>
                  <a:prstClr val="black"/>
                </a:solidFill>
                <a:latin typeface="Calibri" panose="020F0502020204030204"/>
              </a:rPr>
              <a:t>控制决策树规模的方法称为剪枝，一种是预剪枝，一种是后剪枝。所谓先剪枝，实际上是控制决策树的生长；后剪枝是指，对完全生成的决策树进行修剪。</a:t>
            </a:r>
            <a:endParaRPr lang="en-US" altLang="zh-CN" sz="2600" dirty="0">
              <a:solidFill>
                <a:prstClr val="black"/>
              </a:solidFill>
              <a:latin typeface="Calibri" panose="020F0502020204030204"/>
            </a:endParaRPr>
          </a:p>
          <a:p>
            <a:pPr marL="266700" indent="0" fontAlgn="auto">
              <a:spcBef>
                <a:spcPts val="600"/>
              </a:spcBef>
              <a:spcAft>
                <a:spcPts val="0"/>
              </a:spcAft>
              <a:buNone/>
            </a:pPr>
            <a:r>
              <a:rPr lang="zh-CN" altLang="en-US" sz="2400" b="1" dirty="0">
                <a:solidFill>
                  <a:prstClr val="black"/>
                </a:solidFill>
                <a:latin typeface="Calibri" panose="020F0502020204030204"/>
              </a:rPr>
              <a:t>预剪枝（</a:t>
            </a:r>
            <a:r>
              <a:rPr lang="en-US" altLang="zh-CN" sz="2600" b="1" dirty="0">
                <a:solidFill>
                  <a:prstClr val="black"/>
                </a:solidFill>
                <a:latin typeface="Calibri" panose="020F0502020204030204"/>
              </a:rPr>
              <a:t>pre-pruning</a:t>
            </a:r>
            <a:r>
              <a:rPr lang="zh-CN" altLang="en-US" sz="2400" b="1" dirty="0">
                <a:solidFill>
                  <a:prstClr val="black"/>
                </a:solidFill>
                <a:latin typeface="Calibri" panose="020F0502020204030204"/>
              </a:rPr>
              <a:t>）：</a:t>
            </a:r>
            <a:endParaRPr lang="en-US" altLang="zh-CN" sz="2400" dirty="0">
              <a:solidFill>
                <a:prstClr val="black"/>
              </a:solidFill>
              <a:latin typeface="Calibri" panose="020F0502020204030204"/>
            </a:endParaRPr>
          </a:p>
          <a:p>
            <a:pPr marL="266700" indent="0" fontAlgn="auto">
              <a:lnSpc>
                <a:spcPct val="120000"/>
              </a:lnSpc>
              <a:spcBef>
                <a:spcPts val="600"/>
              </a:spcBef>
              <a:spcAft>
                <a:spcPts val="0"/>
              </a:spcAft>
              <a:buFont typeface="Arial" panose="020B0604020202020204" pitchFamily="34" charset="0"/>
              <a:buNone/>
            </a:pPr>
            <a:r>
              <a:rPr lang="en-US" altLang="zh-CN" sz="2400" dirty="0">
                <a:solidFill>
                  <a:prstClr val="black"/>
                </a:solidFill>
                <a:latin typeface="Calibri" panose="020F0502020204030204"/>
              </a:rPr>
              <a:t>1) </a:t>
            </a:r>
            <a:r>
              <a:rPr lang="zh-CN" altLang="en-US" sz="2400" dirty="0">
                <a:solidFill>
                  <a:prstClr val="black"/>
                </a:solidFill>
                <a:latin typeface="Calibri" panose="020F0502020204030204"/>
              </a:rPr>
              <a:t>数据划分法。划分数据成训练样本和测试样本，使用用训练样本进行训练，使用测试样本进行树生长检验。</a:t>
            </a:r>
            <a:r>
              <a:rPr lang="en-US" altLang="zh-CN" sz="2400" dirty="0">
                <a:solidFill>
                  <a:prstClr val="black"/>
                </a:solidFill>
                <a:latin typeface="Calibri" panose="020F0502020204030204"/>
              </a:rPr>
              <a:t>	</a:t>
            </a:r>
          </a:p>
          <a:p>
            <a:pPr marL="266700" indent="0" fontAlgn="auto">
              <a:lnSpc>
                <a:spcPct val="120000"/>
              </a:lnSpc>
              <a:spcBef>
                <a:spcPts val="600"/>
              </a:spcBef>
              <a:spcAft>
                <a:spcPts val="0"/>
              </a:spcAft>
              <a:buFont typeface="Arial" panose="020B0604020202020204" pitchFamily="34" charset="0"/>
              <a:buNone/>
            </a:pPr>
            <a:r>
              <a:rPr lang="en-US" altLang="zh-CN" sz="2400" dirty="0">
                <a:solidFill>
                  <a:prstClr val="black"/>
                </a:solidFill>
                <a:latin typeface="Calibri" panose="020F0502020204030204"/>
              </a:rPr>
              <a:t>2) </a:t>
            </a:r>
            <a:r>
              <a:rPr lang="zh-CN" altLang="en-US" sz="2400" dirty="0">
                <a:solidFill>
                  <a:prstClr val="black"/>
                </a:solidFill>
                <a:latin typeface="Calibri" panose="020F0502020204030204"/>
              </a:rPr>
              <a:t>阈值法。当某节点的信息增益小于某阈值时，停止树生长。</a:t>
            </a:r>
            <a:endParaRPr lang="en-US" altLang="zh-CN" sz="2400" dirty="0">
              <a:solidFill>
                <a:prstClr val="black"/>
              </a:solidFill>
              <a:latin typeface="Calibri" panose="020F0502020204030204"/>
            </a:endParaRPr>
          </a:p>
          <a:p>
            <a:pPr marL="266700" indent="0" fontAlgn="auto">
              <a:lnSpc>
                <a:spcPct val="120000"/>
              </a:lnSpc>
              <a:spcBef>
                <a:spcPts val="600"/>
              </a:spcBef>
              <a:spcAft>
                <a:spcPts val="0"/>
              </a:spcAft>
              <a:buFont typeface="Arial" panose="020B0604020202020204" pitchFamily="34" charset="0"/>
              <a:buNone/>
            </a:pPr>
            <a:r>
              <a:rPr lang="en-US" altLang="zh-CN" sz="2400" dirty="0">
                <a:solidFill>
                  <a:prstClr val="black"/>
                </a:solidFill>
                <a:latin typeface="Calibri" panose="020F0502020204030204"/>
              </a:rPr>
              <a:t>3) </a:t>
            </a:r>
            <a:r>
              <a:rPr lang="zh-CN" altLang="en-US" sz="2400" dirty="0">
                <a:solidFill>
                  <a:prstClr val="black"/>
                </a:solidFill>
                <a:latin typeface="Calibri" panose="020F0502020204030204"/>
              </a:rPr>
              <a:t>信息增益的统计显著性分析。从已有节点获得的所有信息增益统计其分布，如果继续生长得到的信息增益与该分布相比不显著，则停止树的生长。</a:t>
            </a:r>
            <a:endParaRPr lang="en-US" altLang="zh-CN" sz="2400" dirty="0">
              <a:solidFill>
                <a:prstClr val="black"/>
              </a:solidFill>
              <a:latin typeface="Calibri" panose="020F0502020204030204"/>
            </a:endParaRPr>
          </a:p>
          <a:p>
            <a:pPr marL="266700" indent="0" fontAlgn="auto">
              <a:lnSpc>
                <a:spcPct val="120000"/>
              </a:lnSpc>
              <a:spcBef>
                <a:spcPts val="600"/>
              </a:spcBef>
              <a:spcAft>
                <a:spcPts val="0"/>
              </a:spcAft>
              <a:buFont typeface="Arial" panose="020B0604020202020204" pitchFamily="34" charset="0"/>
              <a:buNone/>
            </a:pPr>
            <a:r>
              <a:rPr lang="zh-CN" altLang="en-US" sz="2400" b="1" dirty="0">
                <a:solidFill>
                  <a:prstClr val="black"/>
                </a:solidFill>
                <a:latin typeface="Calibri" panose="020F0502020204030204"/>
              </a:rPr>
              <a:t>优点：</a:t>
            </a:r>
            <a:r>
              <a:rPr lang="zh-CN" altLang="en-US" sz="2400" dirty="0">
                <a:solidFill>
                  <a:prstClr val="black"/>
                </a:solidFill>
                <a:latin typeface="Calibri" panose="020F0502020204030204"/>
              </a:rPr>
              <a:t>简单直接；</a:t>
            </a:r>
            <a:endParaRPr lang="en-US" altLang="zh-CN" sz="2400" dirty="0">
              <a:solidFill>
                <a:prstClr val="black"/>
              </a:solidFill>
              <a:latin typeface="Calibri" panose="020F0502020204030204"/>
            </a:endParaRPr>
          </a:p>
          <a:p>
            <a:pPr marL="266700" indent="0" fontAlgn="auto">
              <a:lnSpc>
                <a:spcPct val="120000"/>
              </a:lnSpc>
              <a:spcBef>
                <a:spcPts val="600"/>
              </a:spcBef>
              <a:spcAft>
                <a:spcPts val="0"/>
              </a:spcAft>
              <a:buFont typeface="Arial" panose="020B0604020202020204" pitchFamily="34" charset="0"/>
              <a:buNone/>
            </a:pPr>
            <a:r>
              <a:rPr lang="zh-CN" altLang="en-US" sz="2400" b="1" dirty="0">
                <a:solidFill>
                  <a:prstClr val="black"/>
                </a:solidFill>
                <a:latin typeface="Calibri" panose="020F0502020204030204"/>
              </a:rPr>
              <a:t>缺点：</a:t>
            </a:r>
            <a:r>
              <a:rPr lang="zh-CN" altLang="en-US" sz="2400" dirty="0">
                <a:solidFill>
                  <a:prstClr val="black"/>
                </a:solidFill>
                <a:latin typeface="Calibri" panose="020F0502020204030204"/>
              </a:rPr>
              <a:t>对于不回溯的贪婪算法，缺乏后效性考虑，可能导致树提前停止。</a:t>
            </a:r>
            <a:endParaRPr lang="en-US" altLang="zh-CN" sz="2400" dirty="0">
              <a:solidFill>
                <a:prstClr val="black"/>
              </a:solidFill>
              <a:latin typeface="Calibri" panose="020F0502020204030204"/>
            </a:endParaRPr>
          </a:p>
        </p:txBody>
      </p:sp>
      <p:sp>
        <p:nvSpPr>
          <p:cNvPr id="8" name="Rectangle 2">
            <a:extLst>
              <a:ext uri="{FF2B5EF4-FFF2-40B4-BE49-F238E27FC236}">
                <a16:creationId xmlns:a16="http://schemas.microsoft.com/office/drawing/2014/main" id="{2E907F71-1AC7-47C7-9CD2-3AA291733C74}"/>
              </a:ext>
            </a:extLst>
          </p:cNvPr>
          <p:cNvSpPr>
            <a:spLocks noGrp="1" noChangeArrowheads="1"/>
          </p:cNvSpPr>
          <p:nvPr>
            <p:ph type="title"/>
          </p:nvPr>
        </p:nvSpPr>
        <p:spPr>
          <a:xfrm>
            <a:off x="457200" y="277813"/>
            <a:ext cx="8229600" cy="1139825"/>
          </a:xfrm>
        </p:spPr>
        <p:txBody>
          <a:bodyPr/>
          <a:lstStyle/>
          <a:p>
            <a:pPr eaLnBrk="1" hangingPunct="1">
              <a:defRPr/>
            </a:pPr>
            <a:r>
              <a:rPr lang="en-US" altLang="zh-CN" b="1" dirty="0">
                <a:solidFill>
                  <a:schemeClr val="accent1">
                    <a:lumMod val="25000"/>
                  </a:schemeClr>
                </a:solidFill>
                <a:effectLst>
                  <a:outerShdw blurRad="38100" dist="38100" dir="2700000" algn="tl">
                    <a:srgbClr val="000000">
                      <a:alpha val="43137"/>
                    </a:srgbClr>
                  </a:outerShdw>
                </a:effectLst>
              </a:rPr>
              <a:t>8.2.5</a:t>
            </a:r>
            <a:r>
              <a:rPr lang="zh-CN" altLang="en-US" b="1" dirty="0">
                <a:solidFill>
                  <a:schemeClr val="accent1">
                    <a:lumMod val="25000"/>
                  </a:schemeClr>
                </a:solidFill>
                <a:effectLst>
                  <a:outerShdw blurRad="38100" dist="38100" dir="2700000" algn="tl">
                    <a:srgbClr val="000000">
                      <a:alpha val="43137"/>
                    </a:srgbClr>
                  </a:outerShdw>
                </a:effectLst>
              </a:rPr>
              <a:t> </a:t>
            </a:r>
            <a:r>
              <a:rPr lang="en-US" altLang="zh-CN" b="1" dirty="0">
                <a:solidFill>
                  <a:schemeClr val="accent1">
                    <a:lumMod val="25000"/>
                  </a:schemeClr>
                </a:solidFill>
                <a:effectLst>
                  <a:outerShdw blurRad="38100" dist="38100" dir="2700000" algn="tl">
                    <a:srgbClr val="000000">
                      <a:alpha val="43137"/>
                    </a:srgbClr>
                  </a:outerShdw>
                </a:effectLst>
              </a:rPr>
              <a:t>C4.5</a:t>
            </a:r>
            <a:r>
              <a:rPr lang="zh-CN" altLang="en-US" b="1" dirty="0">
                <a:solidFill>
                  <a:schemeClr val="accent1">
                    <a:lumMod val="25000"/>
                  </a:schemeClr>
                </a:solidFill>
                <a:effectLst>
                  <a:outerShdw blurRad="38100" dist="38100" dir="2700000" algn="tl">
                    <a:srgbClr val="000000">
                      <a:alpha val="43137"/>
                    </a:srgbClr>
                  </a:outerShdw>
                </a:effectLst>
              </a:rPr>
              <a:t>算法</a:t>
            </a:r>
            <a:endParaRPr lang="zh-CN" altLang="en-US" dirty="0"/>
          </a:p>
        </p:txBody>
      </p:sp>
    </p:spTree>
    <p:extLst>
      <p:ext uri="{BB962C8B-B14F-4D97-AF65-F5344CB8AC3E}">
        <p14:creationId xmlns:p14="http://schemas.microsoft.com/office/powerpoint/2010/main" val="1508300908"/>
      </p:ext>
    </p:extLst>
  </p:cSld>
  <p:clrMapOvr>
    <a:masterClrMapping/>
  </p:clrMapOvr>
  <p:transition>
    <p:push/>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0813E77D-A314-4DD8-AC07-F35E1D34C644}"/>
              </a:ext>
            </a:extLst>
          </p:cNvPr>
          <p:cNvGraphicFramePr>
            <a:graphicFrameLocks noChangeAspect="1"/>
          </p:cNvGraphicFramePr>
          <p:nvPr/>
        </p:nvGraphicFramePr>
        <p:xfrm>
          <a:off x="4443821" y="3482180"/>
          <a:ext cx="114157" cy="249880"/>
        </p:xfrm>
        <a:graphic>
          <a:graphicData uri="http://schemas.openxmlformats.org/presentationml/2006/ole">
            <mc:AlternateContent xmlns:mc="http://schemas.openxmlformats.org/markup-compatibility/2006">
              <mc:Choice xmlns:v="urn:schemas-microsoft-com:vml" Requires="v">
                <p:oleObj name="Equation" r:id="rId3" imgW="114102" imgH="177492" progId="Equation.DSMT4">
                  <p:embed/>
                </p:oleObj>
              </mc:Choice>
              <mc:Fallback>
                <p:oleObj name="Equation" r:id="rId3" imgW="114102" imgH="177492" progId="Equation.DSMT4">
                  <p:embed/>
                  <p:pic>
                    <p:nvPicPr>
                      <p:cNvPr id="4" name="对象 3">
                        <a:extLst>
                          <a:ext uri="{FF2B5EF4-FFF2-40B4-BE49-F238E27FC236}">
                            <a16:creationId xmlns:a16="http://schemas.microsoft.com/office/drawing/2014/main" id="{0813E77D-A314-4DD8-AC07-F35E1D34C6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3821" y="3482180"/>
                        <a:ext cx="114157" cy="249880"/>
                      </a:xfrm>
                      <a:prstGeom prst="rect">
                        <a:avLst/>
                      </a:prstGeom>
                      <a:noFill/>
                      <a:ln>
                        <a:noFill/>
                      </a:ln>
                    </p:spPr>
                  </p:pic>
                </p:oleObj>
              </mc:Fallback>
            </mc:AlternateContent>
          </a:graphicData>
        </a:graphic>
      </p:graphicFrame>
      <p:sp>
        <p:nvSpPr>
          <p:cNvPr id="5" name="矩形 5">
            <a:extLst>
              <a:ext uri="{FF2B5EF4-FFF2-40B4-BE49-F238E27FC236}">
                <a16:creationId xmlns:a16="http://schemas.microsoft.com/office/drawing/2014/main" id="{E2446CDF-36DF-407D-A5C0-8E85B2C1FC26}"/>
              </a:ext>
            </a:extLst>
          </p:cNvPr>
          <p:cNvSpPr>
            <a:spLocks noChangeArrowheads="1"/>
          </p:cNvSpPr>
          <p:nvPr/>
        </p:nvSpPr>
        <p:spPr bwMode="auto">
          <a:xfrm>
            <a:off x="266834" y="1304099"/>
            <a:ext cx="2512751" cy="54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20000"/>
              </a:lnSpc>
              <a:spcBef>
                <a:spcPts val="1000"/>
              </a:spcBef>
              <a:buSzPct val="125000"/>
              <a:buFont typeface="Arial" charset="0"/>
              <a:buChar char="•"/>
              <a:defRPr sz="2400">
                <a:solidFill>
                  <a:schemeClr val="tx1"/>
                </a:solidFill>
                <a:latin typeface="Tw Cen MT" pitchFamily="34" charset="0"/>
                <a:ea typeface="宋体" pitchFamily="2" charset="-122"/>
              </a:defRPr>
            </a:lvl1pPr>
            <a:lvl2pPr marL="742950" indent="-285750">
              <a:lnSpc>
                <a:spcPct val="120000"/>
              </a:lnSpc>
              <a:spcBef>
                <a:spcPts val="500"/>
              </a:spcBef>
              <a:buSzPct val="125000"/>
              <a:buFont typeface="Arial" charset="0"/>
              <a:buChar char="•"/>
              <a:defRPr sz="2000">
                <a:solidFill>
                  <a:schemeClr val="tx1"/>
                </a:solidFill>
                <a:latin typeface="Tw Cen MT" pitchFamily="34" charset="0"/>
                <a:ea typeface="宋体" pitchFamily="2" charset="-122"/>
              </a:defRPr>
            </a:lvl2pPr>
            <a:lvl3pPr marL="1143000" indent="-228600">
              <a:lnSpc>
                <a:spcPct val="120000"/>
              </a:lnSpc>
              <a:spcBef>
                <a:spcPts val="500"/>
              </a:spcBef>
              <a:buSzPct val="125000"/>
              <a:buFont typeface="Arial" charset="0"/>
              <a:buChar char="•"/>
              <a:defRPr>
                <a:solidFill>
                  <a:schemeClr val="tx1"/>
                </a:solidFill>
                <a:latin typeface="Tw Cen MT" pitchFamily="34" charset="0"/>
                <a:ea typeface="宋体" pitchFamily="2" charset="-122"/>
              </a:defRPr>
            </a:lvl3pPr>
            <a:lvl4pPr marL="1600200" indent="-228600">
              <a:lnSpc>
                <a:spcPct val="120000"/>
              </a:lnSpc>
              <a:spcBef>
                <a:spcPts val="500"/>
              </a:spcBef>
              <a:buSzPct val="125000"/>
              <a:buFont typeface="Arial" charset="0"/>
              <a:buChar char="•"/>
              <a:defRPr sz="1600">
                <a:solidFill>
                  <a:schemeClr val="tx1"/>
                </a:solidFill>
                <a:latin typeface="Tw Cen MT" pitchFamily="34" charset="0"/>
                <a:ea typeface="宋体" pitchFamily="2" charset="-122"/>
              </a:defRPr>
            </a:lvl4pPr>
            <a:lvl5pPr marL="2057400" indent="-228600">
              <a:lnSpc>
                <a:spcPct val="120000"/>
              </a:lnSpc>
              <a:spcBef>
                <a:spcPts val="500"/>
              </a:spcBef>
              <a:buSzPct val="125000"/>
              <a:buFont typeface="Arial" charset="0"/>
              <a:buChar char="•"/>
              <a:defRPr sz="1600">
                <a:solidFill>
                  <a:schemeClr val="tx1"/>
                </a:solidFill>
                <a:latin typeface="Tw Cen MT" pitchFamily="34" charset="0"/>
                <a:ea typeface="宋体" pitchFamily="2" charset="-122"/>
              </a:defRPr>
            </a:lvl5pPr>
            <a:lvl6pPr marL="2514600" indent="-228600" eaLnBrk="0" fontAlgn="base" hangingPunct="0">
              <a:lnSpc>
                <a:spcPct val="120000"/>
              </a:lnSpc>
              <a:spcBef>
                <a:spcPts val="500"/>
              </a:spcBef>
              <a:spcAft>
                <a:spcPct val="0"/>
              </a:spcAft>
              <a:buSzPct val="125000"/>
              <a:buFont typeface="Arial" charset="0"/>
              <a:buChar char="•"/>
              <a:defRPr sz="1600">
                <a:solidFill>
                  <a:schemeClr val="tx1"/>
                </a:solidFill>
                <a:latin typeface="Tw Cen MT" pitchFamily="34" charset="0"/>
                <a:ea typeface="宋体" pitchFamily="2" charset="-122"/>
              </a:defRPr>
            </a:lvl6pPr>
            <a:lvl7pPr marL="2971800" indent="-228600" eaLnBrk="0" fontAlgn="base" hangingPunct="0">
              <a:lnSpc>
                <a:spcPct val="120000"/>
              </a:lnSpc>
              <a:spcBef>
                <a:spcPts val="500"/>
              </a:spcBef>
              <a:spcAft>
                <a:spcPct val="0"/>
              </a:spcAft>
              <a:buSzPct val="125000"/>
              <a:buFont typeface="Arial" charset="0"/>
              <a:buChar char="•"/>
              <a:defRPr sz="1600">
                <a:solidFill>
                  <a:schemeClr val="tx1"/>
                </a:solidFill>
                <a:latin typeface="Tw Cen MT" pitchFamily="34" charset="0"/>
                <a:ea typeface="宋体" pitchFamily="2" charset="-122"/>
              </a:defRPr>
            </a:lvl7pPr>
            <a:lvl8pPr marL="3429000" indent="-228600" eaLnBrk="0" fontAlgn="base" hangingPunct="0">
              <a:lnSpc>
                <a:spcPct val="120000"/>
              </a:lnSpc>
              <a:spcBef>
                <a:spcPts val="500"/>
              </a:spcBef>
              <a:spcAft>
                <a:spcPct val="0"/>
              </a:spcAft>
              <a:buSzPct val="125000"/>
              <a:buFont typeface="Arial" charset="0"/>
              <a:buChar char="•"/>
              <a:defRPr sz="1600">
                <a:solidFill>
                  <a:schemeClr val="tx1"/>
                </a:solidFill>
                <a:latin typeface="Tw Cen MT" pitchFamily="34" charset="0"/>
                <a:ea typeface="宋体" pitchFamily="2" charset="-122"/>
              </a:defRPr>
            </a:lvl8pPr>
            <a:lvl9pPr marL="3886200" indent="-228600" eaLnBrk="0" fontAlgn="base" hangingPunct="0">
              <a:lnSpc>
                <a:spcPct val="120000"/>
              </a:lnSpc>
              <a:spcBef>
                <a:spcPts val="500"/>
              </a:spcBef>
              <a:spcAft>
                <a:spcPct val="0"/>
              </a:spcAft>
              <a:buSzPct val="125000"/>
              <a:buFont typeface="Arial" charset="0"/>
              <a:buChar char="•"/>
              <a:defRPr sz="1600">
                <a:solidFill>
                  <a:schemeClr val="tx1"/>
                </a:solidFill>
                <a:latin typeface="Tw Cen MT" pitchFamily="34" charset="0"/>
                <a:ea typeface="宋体" pitchFamily="2" charset="-122"/>
              </a:defRPr>
            </a:lvl9pPr>
          </a:lstStyle>
          <a:p>
            <a:pPr marL="0" marR="0" lvl="0" indent="0" defTabSz="914400" eaLnBrk="1" fontAlgn="auto" latinLnBrk="0" hangingPunct="1">
              <a:lnSpc>
                <a:spcPct val="120000"/>
              </a:lnSpc>
              <a:spcBef>
                <a:spcPts val="1000"/>
              </a:spcBef>
              <a:spcAft>
                <a:spcPts val="0"/>
              </a:spcAft>
              <a:buClrTx/>
              <a:buSzPct val="125000"/>
              <a:buFont typeface="Arial" charset="0"/>
              <a:buNone/>
              <a:tabLst/>
              <a:defRPr/>
            </a:pPr>
            <a:r>
              <a:rPr kumimoji="0" lang="zh-CN" altLang="en-US" sz="2800" b="0" i="0" u="none" strike="noStrike" kern="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rPr>
              <a:t>过拟合问题</a:t>
            </a:r>
          </a:p>
        </p:txBody>
      </p:sp>
      <p:sp>
        <p:nvSpPr>
          <p:cNvPr id="8" name="Rectangle 2">
            <a:extLst>
              <a:ext uri="{FF2B5EF4-FFF2-40B4-BE49-F238E27FC236}">
                <a16:creationId xmlns:a16="http://schemas.microsoft.com/office/drawing/2014/main" id="{2E907F71-1AC7-47C7-9CD2-3AA291733C74}"/>
              </a:ext>
            </a:extLst>
          </p:cNvPr>
          <p:cNvSpPr>
            <a:spLocks noGrp="1" noChangeArrowheads="1"/>
          </p:cNvSpPr>
          <p:nvPr>
            <p:ph type="title"/>
          </p:nvPr>
        </p:nvSpPr>
        <p:spPr>
          <a:xfrm>
            <a:off x="457200" y="277813"/>
            <a:ext cx="8229600" cy="1139825"/>
          </a:xfrm>
        </p:spPr>
        <p:txBody>
          <a:bodyPr/>
          <a:lstStyle/>
          <a:p>
            <a:pPr eaLnBrk="1" hangingPunct="1">
              <a:defRPr/>
            </a:pPr>
            <a:r>
              <a:rPr lang="en-US" altLang="zh-CN" b="1" dirty="0">
                <a:solidFill>
                  <a:schemeClr val="accent1">
                    <a:lumMod val="25000"/>
                  </a:schemeClr>
                </a:solidFill>
                <a:effectLst>
                  <a:outerShdw blurRad="38100" dist="38100" dir="2700000" algn="tl">
                    <a:srgbClr val="000000">
                      <a:alpha val="43137"/>
                    </a:srgbClr>
                  </a:outerShdw>
                </a:effectLst>
              </a:rPr>
              <a:t>8.2.5</a:t>
            </a:r>
            <a:r>
              <a:rPr lang="zh-CN" altLang="en-US" b="1" dirty="0">
                <a:solidFill>
                  <a:schemeClr val="accent1">
                    <a:lumMod val="25000"/>
                  </a:schemeClr>
                </a:solidFill>
                <a:effectLst>
                  <a:outerShdw blurRad="38100" dist="38100" dir="2700000" algn="tl">
                    <a:srgbClr val="000000">
                      <a:alpha val="43137"/>
                    </a:srgbClr>
                  </a:outerShdw>
                </a:effectLst>
              </a:rPr>
              <a:t> </a:t>
            </a:r>
            <a:r>
              <a:rPr lang="en-US" altLang="zh-CN" b="1" dirty="0">
                <a:solidFill>
                  <a:schemeClr val="accent1">
                    <a:lumMod val="25000"/>
                  </a:schemeClr>
                </a:solidFill>
                <a:effectLst>
                  <a:outerShdw blurRad="38100" dist="38100" dir="2700000" algn="tl">
                    <a:srgbClr val="000000">
                      <a:alpha val="43137"/>
                    </a:srgbClr>
                  </a:outerShdw>
                </a:effectLst>
              </a:rPr>
              <a:t>C4.5</a:t>
            </a:r>
            <a:r>
              <a:rPr lang="zh-CN" altLang="en-US" b="1" dirty="0">
                <a:solidFill>
                  <a:schemeClr val="accent1">
                    <a:lumMod val="25000"/>
                  </a:schemeClr>
                </a:solidFill>
                <a:effectLst>
                  <a:outerShdw blurRad="38100" dist="38100" dir="2700000" algn="tl">
                    <a:srgbClr val="000000">
                      <a:alpha val="43137"/>
                    </a:srgbClr>
                  </a:outerShdw>
                </a:effectLst>
              </a:rPr>
              <a:t>算法</a:t>
            </a:r>
            <a:endParaRPr lang="zh-CN" altLang="en-US" dirty="0"/>
          </a:p>
        </p:txBody>
      </p:sp>
      <p:sp>
        <p:nvSpPr>
          <p:cNvPr id="6" name="内容占位符 2">
            <a:extLst>
              <a:ext uri="{FF2B5EF4-FFF2-40B4-BE49-F238E27FC236}">
                <a16:creationId xmlns:a16="http://schemas.microsoft.com/office/drawing/2014/main" id="{EF1BEC2C-772E-464A-9CEB-4554FFDFF173}"/>
              </a:ext>
            </a:extLst>
          </p:cNvPr>
          <p:cNvSpPr txBox="1">
            <a:spLocks/>
          </p:cNvSpPr>
          <p:nvPr/>
        </p:nvSpPr>
        <p:spPr>
          <a:xfrm>
            <a:off x="266834" y="1916832"/>
            <a:ext cx="8769662" cy="4333288"/>
          </a:xfrm>
          <a:prstGeom prst="rect">
            <a:avLst/>
          </a:prstGeom>
        </p:spPr>
        <p:txBody>
          <a:bodyPr>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2900" b="1" dirty="0"/>
              <a:t>后剪枝（</a:t>
            </a:r>
            <a:r>
              <a:rPr lang="en-US" altLang="zh-CN" sz="2900" b="1" dirty="0"/>
              <a:t>post-pruning</a:t>
            </a:r>
            <a:r>
              <a:rPr lang="zh-CN" altLang="en-US" sz="2900" b="1" dirty="0"/>
              <a:t>）：</a:t>
            </a:r>
            <a:endParaRPr lang="en-US" altLang="zh-CN" sz="2900" dirty="0"/>
          </a:p>
          <a:p>
            <a:pPr marL="173038" indent="0">
              <a:lnSpc>
                <a:spcPct val="150000"/>
              </a:lnSpc>
              <a:buFont typeface="+mj-lt"/>
              <a:buAutoNum type="arabicPeriod"/>
            </a:pPr>
            <a:r>
              <a:rPr lang="zh-CN" altLang="en-US" sz="2900" dirty="0"/>
              <a:t>减少分类错误修剪法。使用独立的剪枝集估计剪枝前后的分类错误率，基于此进行剪枝。</a:t>
            </a:r>
            <a:endParaRPr lang="en-US" altLang="zh-CN" sz="2900" dirty="0"/>
          </a:p>
          <a:p>
            <a:pPr marL="173038" indent="0">
              <a:lnSpc>
                <a:spcPct val="150000"/>
              </a:lnSpc>
              <a:buFont typeface="+mj-lt"/>
              <a:buAutoNum type="arabicPeriod"/>
            </a:pPr>
            <a:r>
              <a:rPr lang="zh-CN" altLang="en-US" sz="2900" dirty="0"/>
              <a:t>最小代价与复杂性折中的剪枝。对剪枝后的树综合评价错误率和复杂性，决定是否剪枝。</a:t>
            </a:r>
            <a:endParaRPr lang="en-US" altLang="zh-CN" sz="2900" dirty="0"/>
          </a:p>
          <a:p>
            <a:pPr marL="173038" indent="0">
              <a:lnSpc>
                <a:spcPct val="150000"/>
              </a:lnSpc>
              <a:buFont typeface="+mj-lt"/>
              <a:buAutoNum type="arabicPeriod"/>
            </a:pPr>
            <a:r>
              <a:rPr lang="zh-CN" altLang="en-US" sz="2900" dirty="0"/>
              <a:t>最小描述长度准则。最简单的树就是最好的树。对决策树进行编码，通过剪枝得到编码最小的树。</a:t>
            </a:r>
            <a:endParaRPr lang="en-US" altLang="zh-CN" sz="2900" dirty="0"/>
          </a:p>
          <a:p>
            <a:pPr marL="173038" indent="0">
              <a:lnSpc>
                <a:spcPct val="150000"/>
              </a:lnSpc>
              <a:buFont typeface="+mj-lt"/>
              <a:buAutoNum type="arabicPeriod"/>
            </a:pPr>
            <a:r>
              <a:rPr lang="zh-CN" altLang="en-US" sz="2900" dirty="0"/>
              <a:t>规则后剪枝。将训练完的决策树转换成规则，通过删除不会降低估计精度的前件修剪每一条规则。</a:t>
            </a:r>
            <a:endParaRPr lang="en-US" altLang="zh-CN" sz="2900" dirty="0"/>
          </a:p>
          <a:p>
            <a:pPr marL="173038" indent="0">
              <a:lnSpc>
                <a:spcPct val="150000"/>
              </a:lnSpc>
              <a:buNone/>
            </a:pPr>
            <a:r>
              <a:rPr lang="zh-CN" altLang="en-US" sz="2900" b="1" dirty="0"/>
              <a:t>优点</a:t>
            </a:r>
            <a:r>
              <a:rPr lang="en-US" altLang="zh-CN" sz="2900" b="1" dirty="0"/>
              <a:t>:  </a:t>
            </a:r>
            <a:r>
              <a:rPr lang="zh-CN" altLang="en-US" sz="2900" dirty="0"/>
              <a:t>实际应用中有效</a:t>
            </a:r>
            <a:endParaRPr lang="en-US" altLang="zh-CN" sz="2900" dirty="0"/>
          </a:p>
          <a:p>
            <a:pPr marL="173038" indent="0">
              <a:lnSpc>
                <a:spcPct val="150000"/>
              </a:lnSpc>
              <a:buNone/>
            </a:pPr>
            <a:r>
              <a:rPr lang="zh-CN" altLang="en-US" sz="2900" b="1" dirty="0"/>
              <a:t>缺点：</a:t>
            </a:r>
            <a:r>
              <a:rPr lang="zh-CN" altLang="en-US" sz="2900" dirty="0"/>
              <a:t>数据量大时，计算代价较大。</a:t>
            </a:r>
            <a:endParaRPr lang="en-US" altLang="zh-CN" sz="2900" dirty="0"/>
          </a:p>
          <a:p>
            <a:pPr marL="173038" indent="0" algn="just">
              <a:lnSpc>
                <a:spcPct val="120000"/>
              </a:lnSpc>
              <a:buNone/>
            </a:pPr>
            <a:r>
              <a:rPr lang="zh-CN" altLang="en-US" sz="2900" dirty="0"/>
              <a:t>常见的后剪枝方法有：</a:t>
            </a:r>
            <a:r>
              <a:rPr lang="en-US" altLang="zh-CN" sz="2900" dirty="0"/>
              <a:t>Reduced-Error Pruning(REP,</a:t>
            </a:r>
            <a:r>
              <a:rPr lang="zh-CN" altLang="en-US" sz="2900" dirty="0"/>
              <a:t>错误率降低剪枝）、</a:t>
            </a:r>
            <a:r>
              <a:rPr lang="en-US" altLang="zh-CN" sz="2900" dirty="0"/>
              <a:t>Pessimistic Error Pruning(PEP</a:t>
            </a:r>
            <a:r>
              <a:rPr lang="zh-CN" altLang="en-US" sz="2900" dirty="0"/>
              <a:t>，悲观剪枝）和</a:t>
            </a:r>
            <a:r>
              <a:rPr lang="en-US" altLang="zh-CN" sz="2900" dirty="0"/>
              <a:t>Cost-Complexity Pruning(CCP</a:t>
            </a:r>
            <a:r>
              <a:rPr lang="zh-CN" altLang="en-US" sz="2900" dirty="0"/>
              <a:t>、代价复杂度</a:t>
            </a:r>
            <a:r>
              <a:rPr lang="en-US" altLang="zh-CN" sz="2900" dirty="0"/>
              <a:t>)</a:t>
            </a:r>
            <a:endParaRPr lang="zh-CN" altLang="en-US" sz="2900" dirty="0"/>
          </a:p>
        </p:txBody>
      </p:sp>
    </p:spTree>
    <p:extLst>
      <p:ext uri="{BB962C8B-B14F-4D97-AF65-F5344CB8AC3E}">
        <p14:creationId xmlns:p14="http://schemas.microsoft.com/office/powerpoint/2010/main" val="1219357627"/>
      </p:ext>
    </p:extLst>
  </p:cSld>
  <p:clrMapOvr>
    <a:masterClrMapping/>
  </p:clrMapOvr>
  <p:transition>
    <p:push/>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83263" y="620688"/>
            <a:ext cx="8229600" cy="5246688"/>
          </a:xfrm>
        </p:spPr>
        <p:txBody>
          <a:bodyPr/>
          <a:lstStyle/>
          <a:p>
            <a:pPr marL="0" indent="0" algn="ctr">
              <a:lnSpc>
                <a:spcPct val="150000"/>
              </a:lnSpc>
              <a:buNone/>
              <a:defRPr/>
            </a:pPr>
            <a:r>
              <a:rPr lang="zh-CN" altLang="en-US" sz="2800" dirty="0">
                <a:ea typeface="黑体" panose="02010609060101010101" pitchFamily="49" charset="-122"/>
                <a:cs typeface="+mj-cs"/>
              </a:rPr>
              <a:t>第 </a:t>
            </a:r>
            <a:r>
              <a:rPr lang="en-US" altLang="zh-CN" sz="2800" dirty="0">
                <a:ea typeface="黑体" panose="02010609060101010101" pitchFamily="49" charset="-122"/>
                <a:cs typeface="+mj-cs"/>
              </a:rPr>
              <a:t>8 </a:t>
            </a:r>
            <a:r>
              <a:rPr lang="zh-CN" altLang="en-US" sz="2800" dirty="0">
                <a:ea typeface="黑体" panose="02010609060101010101" pitchFamily="49" charset="-122"/>
                <a:cs typeface="+mj-cs"/>
              </a:rPr>
              <a:t>章 分类</a:t>
            </a:r>
            <a:endParaRPr lang="en-US" altLang="zh-CN" sz="2800" dirty="0">
              <a:ea typeface="黑体" panose="02010609060101010101" pitchFamily="49" charset="-122"/>
              <a:cs typeface="+mj-cs"/>
            </a:endParaRPr>
          </a:p>
          <a:p>
            <a:pPr>
              <a:defRPr/>
            </a:pPr>
            <a:r>
              <a:rPr lang="en-US" altLang="zh-CN" dirty="0">
                <a:solidFill>
                  <a:schemeClr val="tx1">
                    <a:lumMod val="50000"/>
                    <a:lumOff val="50000"/>
                  </a:schemeClr>
                </a:solidFill>
              </a:rPr>
              <a:t>8.1</a:t>
            </a:r>
            <a:r>
              <a:rPr lang="zh-CN" altLang="zh-CN" dirty="0">
                <a:solidFill>
                  <a:schemeClr val="tx1">
                    <a:lumMod val="50000"/>
                    <a:lumOff val="50000"/>
                  </a:schemeClr>
                </a:solidFill>
                <a:latin typeface="Times New Roman" panose="02020603050405020304" pitchFamily="18" charset="0"/>
              </a:rPr>
              <a:t>分类的基本知识</a:t>
            </a:r>
            <a:endParaRPr lang="en-US" altLang="zh-CN" dirty="0">
              <a:solidFill>
                <a:schemeClr val="tx1">
                  <a:lumMod val="50000"/>
                  <a:lumOff val="50000"/>
                </a:schemeClr>
              </a:solidFill>
              <a:latin typeface="Times New Roman" panose="02020603050405020304" pitchFamily="18" charset="0"/>
            </a:endParaRPr>
          </a:p>
          <a:p>
            <a:pPr>
              <a:defRPr/>
            </a:pPr>
            <a:r>
              <a:rPr lang="en-US" altLang="zh-CN" dirty="0">
                <a:solidFill>
                  <a:schemeClr val="tx1">
                    <a:lumMod val="50000"/>
                    <a:lumOff val="50000"/>
                  </a:schemeClr>
                </a:solidFill>
                <a:ea typeface="宋体" panose="02010600030101010101" pitchFamily="2" charset="-122"/>
              </a:rPr>
              <a:t>8.2 </a:t>
            </a:r>
            <a:r>
              <a:rPr lang="zh-CN" altLang="en-US" dirty="0">
                <a:solidFill>
                  <a:schemeClr val="tx1">
                    <a:lumMod val="50000"/>
                    <a:lumOff val="50000"/>
                  </a:schemeClr>
                </a:solidFill>
                <a:ea typeface="宋体" panose="02010600030101010101" pitchFamily="2" charset="-122"/>
              </a:rPr>
              <a:t>决策树分类</a:t>
            </a:r>
            <a:endParaRPr lang="en-US" altLang="zh-CN" dirty="0">
              <a:solidFill>
                <a:schemeClr val="tx1">
                  <a:lumMod val="50000"/>
                  <a:lumOff val="50000"/>
                </a:schemeClr>
              </a:solidFill>
              <a:ea typeface="宋体" panose="02010600030101010101" pitchFamily="2" charset="-122"/>
            </a:endParaRPr>
          </a:p>
          <a:p>
            <a:pPr>
              <a:defRPr/>
            </a:pPr>
            <a:r>
              <a:rPr lang="en-US" altLang="zh-CN" b="1" dirty="0">
                <a:ea typeface="宋体" panose="02010600030101010101" pitchFamily="2" charset="-122"/>
              </a:rPr>
              <a:t>8.3 SVM</a:t>
            </a:r>
            <a:r>
              <a:rPr lang="zh-CN" altLang="en-US" b="1" dirty="0">
                <a:ea typeface="宋体" panose="02010600030101010101" pitchFamily="2" charset="-122"/>
              </a:rPr>
              <a:t>预测</a:t>
            </a:r>
            <a:endParaRPr lang="en-US" altLang="zh-CN" b="1" dirty="0">
              <a:ea typeface="宋体" panose="02010600030101010101" pitchFamily="2" charset="-122"/>
            </a:endParaRPr>
          </a:p>
          <a:p>
            <a:pPr lvl="1">
              <a:defRPr/>
            </a:pPr>
            <a:r>
              <a:rPr lang="en-US" altLang="zh-CN" b="1" dirty="0">
                <a:ea typeface="宋体" panose="02010600030101010101" pitchFamily="2" charset="-122"/>
              </a:rPr>
              <a:t>8.4.1 </a:t>
            </a:r>
            <a:r>
              <a:rPr lang="zh-CN" altLang="en-US" b="1" dirty="0">
                <a:ea typeface="宋体" panose="02010600030101010101" pitchFamily="2" charset="-122"/>
              </a:rPr>
              <a:t>线性可分</a:t>
            </a:r>
            <a:r>
              <a:rPr lang="en-US" altLang="zh-CN" b="1" dirty="0">
                <a:ea typeface="宋体" panose="02010600030101010101" pitchFamily="2" charset="-122"/>
              </a:rPr>
              <a:t>SVM</a:t>
            </a:r>
          </a:p>
          <a:p>
            <a:pPr lvl="1">
              <a:defRPr/>
            </a:pPr>
            <a:r>
              <a:rPr lang="en-US" altLang="zh-CN" b="1" dirty="0">
                <a:ea typeface="宋体" panose="02010600030101010101" pitchFamily="2" charset="-122"/>
              </a:rPr>
              <a:t>8.4.2 </a:t>
            </a:r>
            <a:r>
              <a:rPr lang="zh-CN" altLang="en-US" b="1" dirty="0">
                <a:ea typeface="宋体" panose="02010600030101010101" pitchFamily="2" charset="-122"/>
              </a:rPr>
              <a:t>线性不可分</a:t>
            </a:r>
            <a:r>
              <a:rPr lang="en-US" altLang="zh-CN" b="1" dirty="0">
                <a:ea typeface="宋体" panose="02010600030101010101" pitchFamily="2" charset="-122"/>
              </a:rPr>
              <a:t>SVM</a:t>
            </a:r>
          </a:p>
          <a:p>
            <a:pPr lvl="1">
              <a:defRPr/>
            </a:pPr>
            <a:r>
              <a:rPr lang="en-US" altLang="zh-CN" b="1" dirty="0">
                <a:ea typeface="宋体" panose="02010600030101010101" pitchFamily="2" charset="-122"/>
              </a:rPr>
              <a:t>8.4.3 SVM</a:t>
            </a:r>
            <a:r>
              <a:rPr lang="zh-CN" altLang="en-US" b="1" dirty="0">
                <a:ea typeface="宋体" panose="02010600030101010101" pitchFamily="2" charset="-122"/>
              </a:rPr>
              <a:t>算法的实现</a:t>
            </a:r>
            <a:endParaRPr lang="en-US" altLang="zh-CN" b="1" dirty="0">
              <a:ea typeface="宋体" panose="02010600030101010101" pitchFamily="2" charset="-122"/>
            </a:endParaRPr>
          </a:p>
          <a:p>
            <a:pPr>
              <a:defRPr/>
            </a:pPr>
            <a:r>
              <a:rPr lang="en-US" altLang="zh-CN" dirty="0">
                <a:solidFill>
                  <a:schemeClr val="tx1">
                    <a:lumMod val="50000"/>
                    <a:lumOff val="50000"/>
                  </a:schemeClr>
                </a:solidFill>
                <a:ea typeface="宋体" panose="02010600030101010101" pitchFamily="2" charset="-122"/>
              </a:rPr>
              <a:t>8.4 KNN</a:t>
            </a:r>
            <a:r>
              <a:rPr lang="zh-CN" altLang="en-US" dirty="0">
                <a:solidFill>
                  <a:schemeClr val="tx1">
                    <a:lumMod val="50000"/>
                    <a:lumOff val="50000"/>
                  </a:schemeClr>
                </a:solidFill>
                <a:ea typeface="宋体" panose="02010600030101010101" pitchFamily="2" charset="-122"/>
              </a:rPr>
              <a:t>算法</a:t>
            </a:r>
            <a:endParaRPr lang="en-US" altLang="zh-CN" dirty="0">
              <a:solidFill>
                <a:schemeClr val="tx1">
                  <a:lumMod val="50000"/>
                  <a:lumOff val="50000"/>
                </a:schemeClr>
              </a:solidFill>
              <a:ea typeface="宋体" panose="02010600030101010101" pitchFamily="2" charset="-122"/>
            </a:endParaRPr>
          </a:p>
          <a:p>
            <a:pPr marL="0" indent="0">
              <a:lnSpc>
                <a:spcPct val="150000"/>
              </a:lnSpc>
              <a:buNone/>
              <a:defRPr/>
            </a:pPr>
            <a:endParaRPr lang="zh-CN" altLang="en-US" dirty="0"/>
          </a:p>
        </p:txBody>
      </p:sp>
    </p:spTree>
    <p:extLst>
      <p:ext uri="{BB962C8B-B14F-4D97-AF65-F5344CB8AC3E}">
        <p14:creationId xmlns:p14="http://schemas.microsoft.com/office/powerpoint/2010/main" val="4226025840"/>
      </p:ext>
    </p:extLst>
  </p:cSld>
  <p:clrMapOvr>
    <a:masterClrMapping/>
  </p:clrMapOvr>
  <p:transition>
    <p:push/>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203E52CF-F738-0645-A546-9722EBA0EC62}"/>
              </a:ext>
            </a:extLst>
          </p:cNvPr>
          <p:cNvSpPr/>
          <p:nvPr/>
        </p:nvSpPr>
        <p:spPr>
          <a:xfrm>
            <a:off x="755650" y="1574800"/>
            <a:ext cx="6553200" cy="284163"/>
          </a:xfrm>
          <a:prstGeom prst="rect">
            <a:avLst/>
          </a:prstGeom>
        </p:spPr>
        <p:txBody>
          <a:bodyPr>
            <a:spAutoFit/>
          </a:bodyPr>
          <a:lstStyle/>
          <a:p>
            <a:pPr marL="266700">
              <a:lnSpc>
                <a:spcPts val="1500"/>
              </a:lnSpc>
              <a:spcAft>
                <a:spcPts val="0"/>
              </a:spcAft>
              <a:defRPr/>
            </a:pPr>
            <a:endParaRPr lang="zh-CN" altLang="zh-CN" sz="2800" kern="100" dirty="0">
              <a:latin typeface="Times New Roman" charset="0"/>
              <a:ea typeface="宋体" charset="-122"/>
            </a:endParaRPr>
          </a:p>
        </p:txBody>
      </p:sp>
      <p:sp>
        <p:nvSpPr>
          <p:cNvPr id="4" name="Rectangle 2">
            <a:extLst>
              <a:ext uri="{FF2B5EF4-FFF2-40B4-BE49-F238E27FC236}">
                <a16:creationId xmlns:a16="http://schemas.microsoft.com/office/drawing/2014/main" id="{17593C48-AC9D-AC4D-A9FB-186A6FC44D32}"/>
              </a:ext>
            </a:extLst>
          </p:cNvPr>
          <p:cNvSpPr>
            <a:spLocks noGrp="1" noChangeArrowheads="1"/>
          </p:cNvSpPr>
          <p:nvPr>
            <p:ph type="title"/>
          </p:nvPr>
        </p:nvSpPr>
        <p:spPr>
          <a:xfrm>
            <a:off x="457200" y="277813"/>
            <a:ext cx="8229600" cy="1139825"/>
          </a:xfrm>
        </p:spPr>
        <p:txBody>
          <a:bodyPr/>
          <a:lstStyle/>
          <a:p>
            <a:pPr eaLnBrk="1" hangingPunct="1">
              <a:defRPr/>
            </a:pPr>
            <a:r>
              <a:rPr lang="en-US" altLang="zh-CN" b="1" dirty="0">
                <a:solidFill>
                  <a:schemeClr val="accent1">
                    <a:lumMod val="25000"/>
                  </a:schemeClr>
                </a:solidFill>
                <a:effectLst>
                  <a:outerShdw blurRad="38100" dist="38100" dir="2700000" algn="tl">
                    <a:srgbClr val="000000">
                      <a:alpha val="43137"/>
                    </a:srgbClr>
                  </a:outerShdw>
                </a:effectLst>
              </a:rPr>
              <a:t>8.3</a:t>
            </a:r>
            <a:r>
              <a:rPr lang="zh-CN" altLang="en-US" b="1" dirty="0">
                <a:solidFill>
                  <a:schemeClr val="accent1">
                    <a:lumMod val="25000"/>
                  </a:schemeClr>
                </a:solidFill>
                <a:effectLst>
                  <a:outerShdw blurRad="38100" dist="38100" dir="2700000" algn="tl">
                    <a:srgbClr val="000000">
                      <a:alpha val="43137"/>
                    </a:srgbClr>
                  </a:outerShdw>
                </a:effectLst>
              </a:rPr>
              <a:t> </a:t>
            </a:r>
            <a:r>
              <a:rPr lang="en-US" altLang="zh-CN" b="1" dirty="0">
                <a:solidFill>
                  <a:schemeClr val="accent1">
                    <a:lumMod val="25000"/>
                  </a:schemeClr>
                </a:solidFill>
                <a:effectLst>
                  <a:outerShdw blurRad="38100" dist="38100" dir="2700000" algn="tl">
                    <a:srgbClr val="000000">
                      <a:alpha val="43137"/>
                    </a:srgbClr>
                  </a:outerShdw>
                </a:effectLst>
              </a:rPr>
              <a:t>SVM</a:t>
            </a:r>
            <a:r>
              <a:rPr lang="zh-CN" altLang="en-US" b="1" dirty="0">
                <a:solidFill>
                  <a:schemeClr val="accent1">
                    <a:lumMod val="25000"/>
                  </a:schemeClr>
                </a:solidFill>
                <a:effectLst>
                  <a:outerShdw blurRad="38100" dist="38100" dir="2700000" algn="tl">
                    <a:srgbClr val="000000">
                      <a:alpha val="43137"/>
                    </a:srgbClr>
                  </a:outerShdw>
                </a:effectLst>
              </a:rPr>
              <a:t>预测</a:t>
            </a:r>
            <a:endParaRPr lang="zh-CN" altLang="en-US" dirty="0"/>
          </a:p>
        </p:txBody>
      </p:sp>
      <p:sp>
        <p:nvSpPr>
          <p:cNvPr id="5" name="内容占位符 2">
            <a:extLst>
              <a:ext uri="{FF2B5EF4-FFF2-40B4-BE49-F238E27FC236}">
                <a16:creationId xmlns:a16="http://schemas.microsoft.com/office/drawing/2014/main" id="{CA3BB07F-136A-004D-9111-3DD5E25A9A4D}"/>
              </a:ext>
            </a:extLst>
          </p:cNvPr>
          <p:cNvSpPr>
            <a:spLocks noGrp="1" noChangeArrowheads="1"/>
          </p:cNvSpPr>
          <p:nvPr>
            <p:ph idx="1"/>
          </p:nvPr>
        </p:nvSpPr>
        <p:spPr>
          <a:xfrm>
            <a:off x="457200" y="1196752"/>
            <a:ext cx="8229600" cy="4530725"/>
          </a:xfrm>
        </p:spPr>
        <p:txBody>
          <a:bodyPr/>
          <a:lstStyle/>
          <a:p>
            <a:pPr>
              <a:defRPr/>
            </a:pPr>
            <a:r>
              <a:rPr kumimoji="1" lang="zh-CN" altLang="en-US" b="1" dirty="0">
                <a:solidFill>
                  <a:srgbClr val="00B0F0"/>
                </a:solidFill>
                <a:effectLst>
                  <a:outerShdw blurRad="38100" dist="38100" dir="2700000" algn="tl">
                    <a:srgbClr val="000000">
                      <a:alpha val="43137"/>
                    </a:srgbClr>
                  </a:outerShdw>
                </a:effectLst>
              </a:rPr>
              <a:t>什么是</a:t>
            </a:r>
            <a:r>
              <a:rPr kumimoji="1" lang="en-US" altLang="zh-CN" b="1" dirty="0">
                <a:solidFill>
                  <a:srgbClr val="00B0F0"/>
                </a:solidFill>
                <a:effectLst>
                  <a:outerShdw blurRad="38100" dist="38100" dir="2700000" algn="tl">
                    <a:srgbClr val="000000">
                      <a:alpha val="43137"/>
                    </a:srgbClr>
                  </a:outerShdw>
                </a:effectLst>
              </a:rPr>
              <a:t>SVM?</a:t>
            </a:r>
          </a:p>
        </p:txBody>
      </p:sp>
      <p:sp>
        <p:nvSpPr>
          <p:cNvPr id="2" name="矩形 1"/>
          <p:cNvSpPr/>
          <p:nvPr/>
        </p:nvSpPr>
        <p:spPr>
          <a:xfrm>
            <a:off x="457200" y="1716881"/>
            <a:ext cx="8229600" cy="2308324"/>
          </a:xfrm>
          <a:prstGeom prst="rect">
            <a:avLst/>
          </a:prstGeom>
        </p:spPr>
        <p:txBody>
          <a:bodyPr wrap="square">
            <a:spAutoFit/>
          </a:bodyPr>
          <a:lstStyle/>
          <a:p>
            <a:pPr indent="304800" algn="just">
              <a:spcAft>
                <a:spcPts val="0"/>
              </a:spcAft>
            </a:pPr>
            <a:r>
              <a:rPr lang="zh-CN" altLang="zh-CN" sz="2400" b="1" kern="100" dirty="0">
                <a:latin typeface="黑体" panose="02010609060101010101" pitchFamily="49" charset="-122"/>
                <a:ea typeface="黑体" panose="02010609060101010101" pitchFamily="49" charset="-122"/>
                <a:cs typeface="Times New Roman" charset="0"/>
              </a:rPr>
              <a:t>支持向量机（简称</a:t>
            </a:r>
            <a:r>
              <a:rPr lang="en-US" altLang="zh-CN" sz="2400" b="1" kern="100" dirty="0">
                <a:latin typeface="黑体" panose="02010609060101010101" pitchFamily="49" charset="-122"/>
                <a:ea typeface="黑体" panose="02010609060101010101" pitchFamily="49" charset="-122"/>
                <a:cs typeface="Times New Roman" charset="0"/>
              </a:rPr>
              <a:t>SVM</a:t>
            </a:r>
            <a:r>
              <a:rPr lang="zh-CN" altLang="zh-CN" sz="2400" b="1" kern="100" dirty="0">
                <a:latin typeface="黑体" panose="02010609060101010101" pitchFamily="49" charset="-122"/>
                <a:ea typeface="黑体" panose="02010609060101010101" pitchFamily="49" charset="-122"/>
                <a:cs typeface="Times New Roman" charset="0"/>
              </a:rPr>
              <a:t>）是由</a:t>
            </a:r>
            <a:r>
              <a:rPr lang="en-US" altLang="zh-CN" sz="2400" b="1" kern="100" dirty="0">
                <a:latin typeface="黑体" panose="02010609060101010101" pitchFamily="49" charset="-122"/>
                <a:ea typeface="黑体" panose="02010609060101010101" pitchFamily="49" charset="-122"/>
                <a:cs typeface="Times New Roman" charset="0"/>
              </a:rPr>
              <a:t>Cotes</a:t>
            </a:r>
            <a:r>
              <a:rPr lang="zh-CN" altLang="zh-CN" sz="2400" b="1" kern="100" dirty="0">
                <a:latin typeface="黑体" panose="02010609060101010101" pitchFamily="49" charset="-122"/>
                <a:ea typeface="黑体" panose="02010609060101010101" pitchFamily="49" charset="-122"/>
                <a:cs typeface="Times New Roman" charset="0"/>
              </a:rPr>
              <a:t>和</a:t>
            </a:r>
            <a:r>
              <a:rPr lang="en-US" altLang="zh-CN" sz="2400" b="1" kern="100" dirty="0" err="1">
                <a:latin typeface="黑体" panose="02010609060101010101" pitchFamily="49" charset="-122"/>
                <a:ea typeface="黑体" panose="02010609060101010101" pitchFamily="49" charset="-122"/>
                <a:cs typeface="Times New Roman" charset="0"/>
              </a:rPr>
              <a:t>Vannik</a:t>
            </a:r>
            <a:r>
              <a:rPr lang="zh-CN" altLang="zh-CN" sz="2400" b="1" kern="100" dirty="0">
                <a:latin typeface="黑体" panose="02010609060101010101" pitchFamily="49" charset="-122"/>
                <a:ea typeface="黑体" panose="02010609060101010101" pitchFamily="49" charset="-122"/>
                <a:cs typeface="Times New Roman" charset="0"/>
              </a:rPr>
              <a:t>首先提出来的，是多年来关注度很高的分类技术，</a:t>
            </a:r>
            <a:r>
              <a:rPr lang="zh-CN" altLang="zh-CN" sz="2400" b="1" kern="100" dirty="0">
                <a:solidFill>
                  <a:srgbClr val="FF0000"/>
                </a:solidFill>
                <a:latin typeface="黑体" panose="02010609060101010101" pitchFamily="49" charset="-122"/>
                <a:ea typeface="黑体" panose="02010609060101010101" pitchFamily="49" charset="-122"/>
                <a:cs typeface="Times New Roman" charset="0"/>
              </a:rPr>
              <a:t>它可以很好的解决小样本，非线性及高维度数据识别分类问题</a:t>
            </a:r>
            <a:r>
              <a:rPr lang="zh-CN" altLang="zh-CN" sz="2400" b="1" kern="100" dirty="0">
                <a:latin typeface="黑体" panose="02010609060101010101" pitchFamily="49" charset="-122"/>
                <a:ea typeface="黑体" panose="02010609060101010101" pitchFamily="49" charset="-122"/>
                <a:cs typeface="Times New Roman" charset="0"/>
              </a:rPr>
              <a:t>， 这种技术具有坚实的统计理论基础，并在许多实际应用（如文本分类）达到了很好的效果，并能推广应用到函数拟合等其他机器学习过程中。</a:t>
            </a:r>
          </a:p>
        </p:txBody>
      </p:sp>
      <p:sp>
        <p:nvSpPr>
          <p:cNvPr id="7" name="矩形 6"/>
          <p:cNvSpPr/>
          <p:nvPr/>
        </p:nvSpPr>
        <p:spPr>
          <a:xfrm>
            <a:off x="534380" y="4149080"/>
            <a:ext cx="8286092" cy="2308324"/>
          </a:xfrm>
          <a:prstGeom prst="rect">
            <a:avLst/>
          </a:prstGeom>
        </p:spPr>
        <p:txBody>
          <a:bodyPr wrap="square">
            <a:spAutoFit/>
          </a:bodyPr>
          <a:lstStyle/>
          <a:p>
            <a:pPr indent="304800">
              <a:spcAft>
                <a:spcPts val="0"/>
              </a:spcAft>
            </a:pPr>
            <a:r>
              <a:rPr lang="zh-CN" altLang="zh-CN" sz="2400" b="1" kern="0" dirty="0">
                <a:latin typeface="黑体" panose="02010609060101010101" pitchFamily="49" charset="-122"/>
                <a:ea typeface="黑体" panose="02010609060101010101" pitchFamily="49" charset="-122"/>
                <a:cs typeface="Times New Roman" charset="0"/>
              </a:rPr>
              <a:t>支持向量机的</a:t>
            </a:r>
            <a:r>
              <a:rPr lang="zh-CN" altLang="zh-CN" sz="2400" b="1" kern="0" dirty="0">
                <a:solidFill>
                  <a:srgbClr val="FF0000"/>
                </a:solidFill>
                <a:latin typeface="黑体" panose="02010609060101010101" pitchFamily="49" charset="-122"/>
                <a:ea typeface="黑体" panose="02010609060101010101" pitchFamily="49" charset="-122"/>
                <a:cs typeface="Times New Roman" charset="0"/>
              </a:rPr>
              <a:t>基本思想</a:t>
            </a:r>
            <a:r>
              <a:rPr lang="zh-CN" altLang="zh-CN" sz="2400" b="1" kern="0" dirty="0">
                <a:latin typeface="黑体" panose="02010609060101010101" pitchFamily="49" charset="-122"/>
                <a:ea typeface="黑体" panose="02010609060101010101" pitchFamily="49" charset="-122"/>
                <a:cs typeface="Times New Roman" charset="0"/>
              </a:rPr>
              <a:t>是：</a:t>
            </a:r>
            <a:r>
              <a:rPr lang="zh-CN" altLang="zh-CN" sz="2400" b="1" kern="0" dirty="0">
                <a:solidFill>
                  <a:schemeClr val="accent5">
                    <a:lumMod val="50000"/>
                  </a:schemeClr>
                </a:solidFill>
                <a:latin typeface="黑体" panose="02010609060101010101" pitchFamily="49" charset="-122"/>
                <a:ea typeface="黑体" panose="02010609060101010101" pitchFamily="49" charset="-122"/>
                <a:cs typeface="Times New Roman" charset="0"/>
              </a:rPr>
              <a:t>在线性可分情况下</a:t>
            </a:r>
            <a:r>
              <a:rPr lang="zh-CN" altLang="zh-CN" sz="2400" b="1" kern="0" dirty="0">
                <a:latin typeface="黑体" panose="02010609060101010101" pitchFamily="49" charset="-122"/>
                <a:ea typeface="黑体" panose="02010609060101010101" pitchFamily="49" charset="-122"/>
                <a:cs typeface="Times New Roman" charset="0"/>
              </a:rPr>
              <a:t>，在原空间寻找两类样本的最优分类超平面。</a:t>
            </a:r>
            <a:r>
              <a:rPr lang="zh-CN" altLang="zh-CN" sz="2400" b="1" kern="0" dirty="0">
                <a:solidFill>
                  <a:schemeClr val="accent5">
                    <a:lumMod val="50000"/>
                  </a:schemeClr>
                </a:solidFill>
                <a:latin typeface="黑体" panose="02010609060101010101" pitchFamily="49" charset="-122"/>
                <a:ea typeface="黑体" panose="02010609060101010101" pitchFamily="49" charset="-122"/>
                <a:cs typeface="Times New Roman" charset="0"/>
              </a:rPr>
              <a:t>在线性不可分的情况下</a:t>
            </a:r>
            <a:r>
              <a:rPr lang="zh-CN" altLang="zh-CN" sz="2400" b="1" kern="0" dirty="0">
                <a:latin typeface="黑体" panose="02010609060101010101" pitchFamily="49" charset="-122"/>
                <a:ea typeface="黑体" panose="02010609060101010101" pitchFamily="49" charset="-122"/>
                <a:cs typeface="Times New Roman" charset="0"/>
              </a:rPr>
              <a:t>，加入了</a:t>
            </a:r>
            <a:r>
              <a:rPr lang="zh-CN" altLang="zh-CN" sz="2400" b="1" kern="0" dirty="0">
                <a:solidFill>
                  <a:srgbClr val="FF0000"/>
                </a:solidFill>
                <a:latin typeface="黑体" panose="02010609060101010101" pitchFamily="49" charset="-122"/>
                <a:ea typeface="黑体" panose="02010609060101010101" pitchFamily="49" charset="-122"/>
                <a:cs typeface="Times New Roman" charset="0"/>
              </a:rPr>
              <a:t>松弛变量</a:t>
            </a:r>
            <a:r>
              <a:rPr lang="zh-CN" altLang="zh-CN" sz="2400" b="1" kern="0" dirty="0">
                <a:latin typeface="黑体" panose="02010609060101010101" pitchFamily="49" charset="-122"/>
                <a:ea typeface="黑体" panose="02010609060101010101" pitchFamily="49" charset="-122"/>
                <a:cs typeface="Times New Roman" charset="0"/>
              </a:rPr>
              <a:t>进行分析，通过使用非线性映射将低维输入空间的样本映射到高维属性空间使其变为线性情况，从而</a:t>
            </a:r>
            <a:r>
              <a:rPr lang="zh-CN" altLang="zh-CN" sz="2400" b="1" kern="0" dirty="0">
                <a:solidFill>
                  <a:srgbClr val="FF0000"/>
                </a:solidFill>
                <a:latin typeface="黑体" panose="02010609060101010101" pitchFamily="49" charset="-122"/>
                <a:ea typeface="黑体" panose="02010609060101010101" pitchFamily="49" charset="-122"/>
                <a:cs typeface="Times New Roman" charset="0"/>
              </a:rPr>
              <a:t>使得在高维属性空间采用线性算法对样本的非线性进行分析</a:t>
            </a:r>
            <a:r>
              <a:rPr lang="zh-CN" altLang="zh-CN" sz="2400" b="1" kern="0" dirty="0">
                <a:latin typeface="黑体" panose="02010609060101010101" pitchFamily="49" charset="-122"/>
                <a:ea typeface="黑体" panose="02010609060101010101" pitchFamily="49" charset="-122"/>
                <a:cs typeface="Times New Roman" charset="0"/>
              </a:rPr>
              <a:t>成为可能，并在该特征空间中寻找最优分类超平面。</a:t>
            </a:r>
            <a:endParaRPr lang="zh-CN" altLang="zh-CN" sz="2400" b="1" kern="100" dirty="0">
              <a:latin typeface="黑体" panose="02010609060101010101" pitchFamily="49" charset="-122"/>
              <a:ea typeface="黑体" panose="02010609060101010101" pitchFamily="49" charset="-122"/>
              <a:cs typeface="Times New Roman" charset="0"/>
            </a:endParaRPr>
          </a:p>
        </p:txBody>
      </p:sp>
    </p:spTree>
    <p:extLst>
      <p:ext uri="{BB962C8B-B14F-4D97-AF65-F5344CB8AC3E}">
        <p14:creationId xmlns:p14="http://schemas.microsoft.com/office/powerpoint/2010/main" val="1677329731"/>
      </p:ext>
    </p:extLst>
  </p:cSld>
  <p:clrMapOvr>
    <a:masterClrMapping/>
  </p:clrMapOvr>
  <p:transition>
    <p:push/>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203E52CF-F738-0645-A546-9722EBA0EC62}"/>
              </a:ext>
            </a:extLst>
          </p:cNvPr>
          <p:cNvSpPr/>
          <p:nvPr/>
        </p:nvSpPr>
        <p:spPr>
          <a:xfrm>
            <a:off x="755650" y="1574800"/>
            <a:ext cx="6553200" cy="284163"/>
          </a:xfrm>
          <a:prstGeom prst="rect">
            <a:avLst/>
          </a:prstGeom>
        </p:spPr>
        <p:txBody>
          <a:bodyPr>
            <a:spAutoFit/>
          </a:bodyPr>
          <a:lstStyle/>
          <a:p>
            <a:pPr marL="266700">
              <a:lnSpc>
                <a:spcPts val="1500"/>
              </a:lnSpc>
              <a:spcAft>
                <a:spcPts val="0"/>
              </a:spcAft>
              <a:defRPr/>
            </a:pPr>
            <a:endParaRPr lang="zh-CN" altLang="zh-CN" sz="2800" kern="100" dirty="0">
              <a:latin typeface="Times New Roman" charset="0"/>
              <a:ea typeface="宋体" charset="-122"/>
            </a:endParaRPr>
          </a:p>
        </p:txBody>
      </p:sp>
      <p:sp>
        <p:nvSpPr>
          <p:cNvPr id="4" name="Rectangle 2">
            <a:extLst>
              <a:ext uri="{FF2B5EF4-FFF2-40B4-BE49-F238E27FC236}">
                <a16:creationId xmlns:a16="http://schemas.microsoft.com/office/drawing/2014/main" id="{17593C48-AC9D-AC4D-A9FB-186A6FC44D32}"/>
              </a:ext>
            </a:extLst>
          </p:cNvPr>
          <p:cNvSpPr>
            <a:spLocks noGrp="1" noChangeArrowheads="1"/>
          </p:cNvSpPr>
          <p:nvPr>
            <p:ph type="title"/>
          </p:nvPr>
        </p:nvSpPr>
        <p:spPr>
          <a:xfrm>
            <a:off x="457200" y="277813"/>
            <a:ext cx="8229600" cy="1139825"/>
          </a:xfrm>
        </p:spPr>
        <p:txBody>
          <a:bodyPr/>
          <a:lstStyle/>
          <a:p>
            <a:pPr eaLnBrk="1" hangingPunct="1">
              <a:defRPr/>
            </a:pPr>
            <a:r>
              <a:rPr lang="en-US" altLang="zh-CN" b="1" dirty="0">
                <a:solidFill>
                  <a:schemeClr val="accent1">
                    <a:lumMod val="25000"/>
                  </a:schemeClr>
                </a:solidFill>
                <a:effectLst>
                  <a:outerShdw blurRad="38100" dist="38100" dir="2700000" algn="tl">
                    <a:srgbClr val="000000">
                      <a:alpha val="43137"/>
                    </a:srgbClr>
                  </a:outerShdw>
                </a:effectLst>
              </a:rPr>
              <a:t>8.3</a:t>
            </a:r>
            <a:r>
              <a:rPr lang="zh-CN" altLang="en-US" b="1" dirty="0">
                <a:solidFill>
                  <a:schemeClr val="accent1">
                    <a:lumMod val="25000"/>
                  </a:schemeClr>
                </a:solidFill>
                <a:effectLst>
                  <a:outerShdw blurRad="38100" dist="38100" dir="2700000" algn="tl">
                    <a:srgbClr val="000000">
                      <a:alpha val="43137"/>
                    </a:srgbClr>
                  </a:outerShdw>
                </a:effectLst>
              </a:rPr>
              <a:t>  </a:t>
            </a:r>
            <a:r>
              <a:rPr lang="en-US" altLang="zh-CN" b="1" dirty="0">
                <a:solidFill>
                  <a:schemeClr val="accent1">
                    <a:lumMod val="25000"/>
                  </a:schemeClr>
                </a:solidFill>
                <a:effectLst>
                  <a:outerShdw blurRad="38100" dist="38100" dir="2700000" algn="tl">
                    <a:srgbClr val="000000">
                      <a:alpha val="43137"/>
                    </a:srgbClr>
                  </a:outerShdw>
                </a:effectLst>
              </a:rPr>
              <a:t>SVM</a:t>
            </a:r>
            <a:r>
              <a:rPr lang="zh-CN" altLang="en-US" b="1" dirty="0">
                <a:solidFill>
                  <a:schemeClr val="accent1">
                    <a:lumMod val="25000"/>
                  </a:schemeClr>
                </a:solidFill>
                <a:effectLst>
                  <a:outerShdw blurRad="38100" dist="38100" dir="2700000" algn="tl">
                    <a:srgbClr val="000000">
                      <a:alpha val="43137"/>
                    </a:srgbClr>
                  </a:outerShdw>
                </a:effectLst>
              </a:rPr>
              <a:t>预测</a:t>
            </a:r>
            <a:endParaRPr lang="zh-CN" altLang="en-US" dirty="0"/>
          </a:p>
        </p:txBody>
      </p:sp>
      <p:sp>
        <p:nvSpPr>
          <p:cNvPr id="5" name="内容占位符 2">
            <a:extLst>
              <a:ext uri="{FF2B5EF4-FFF2-40B4-BE49-F238E27FC236}">
                <a16:creationId xmlns:a16="http://schemas.microsoft.com/office/drawing/2014/main" id="{CA3BB07F-136A-004D-9111-3DD5E25A9A4D}"/>
              </a:ext>
            </a:extLst>
          </p:cNvPr>
          <p:cNvSpPr>
            <a:spLocks noGrp="1" noChangeArrowheads="1"/>
          </p:cNvSpPr>
          <p:nvPr>
            <p:ph idx="1"/>
          </p:nvPr>
        </p:nvSpPr>
        <p:spPr>
          <a:xfrm>
            <a:off x="457200" y="1196752"/>
            <a:ext cx="8229600" cy="4530725"/>
          </a:xfrm>
        </p:spPr>
        <p:txBody>
          <a:bodyPr/>
          <a:lstStyle/>
          <a:p>
            <a:pPr>
              <a:defRPr/>
            </a:pPr>
            <a:r>
              <a:rPr kumimoji="1" lang="zh-CN" altLang="en-US" b="1" dirty="0">
                <a:latin typeface="黑体" panose="02010609060101010101" pitchFamily="49" charset="-122"/>
                <a:ea typeface="黑体" panose="02010609060101010101" pitchFamily="49" charset="-122"/>
              </a:rPr>
              <a:t>最大边缘超平面</a:t>
            </a:r>
            <a:endParaRPr kumimoji="1" lang="en-US" altLang="zh-CN" b="1" dirty="0">
              <a:latin typeface="黑体" panose="02010609060101010101" pitchFamily="49" charset="-122"/>
              <a:ea typeface="黑体" panose="02010609060101010101" pitchFamily="49" charset="-122"/>
            </a:endParaRPr>
          </a:p>
        </p:txBody>
      </p:sp>
      <p:sp>
        <p:nvSpPr>
          <p:cNvPr id="6" name="矩形 5"/>
          <p:cNvSpPr/>
          <p:nvPr/>
        </p:nvSpPr>
        <p:spPr>
          <a:xfrm>
            <a:off x="323528" y="1772816"/>
            <a:ext cx="8363272" cy="1938992"/>
          </a:xfrm>
          <a:prstGeom prst="rect">
            <a:avLst/>
          </a:prstGeom>
        </p:spPr>
        <p:txBody>
          <a:bodyPr wrap="square">
            <a:spAutoFit/>
          </a:bodyPr>
          <a:lstStyle/>
          <a:p>
            <a:pPr indent="228600" algn="just">
              <a:spcAft>
                <a:spcPts val="0"/>
              </a:spcAft>
            </a:pPr>
            <a:r>
              <a:rPr lang="zh-CN" altLang="zh-CN" sz="2000" b="1" kern="100" dirty="0">
                <a:latin typeface="Times New Roman" charset="0"/>
                <a:ea typeface="宋体" charset="-122"/>
                <a:cs typeface="Times New Roman" charset="0"/>
              </a:rPr>
              <a:t>如</a:t>
            </a:r>
            <a:r>
              <a:rPr lang="zh-CN" altLang="en-US" sz="2000" b="1" kern="100" dirty="0">
                <a:latin typeface="Times New Roman" charset="0"/>
                <a:ea typeface="宋体" charset="-122"/>
                <a:cs typeface="Times New Roman" charset="0"/>
              </a:rPr>
              <a:t>下</a:t>
            </a:r>
            <a:r>
              <a:rPr lang="zh-CN" altLang="zh-CN" sz="2000" b="1" kern="100" dirty="0">
                <a:latin typeface="Times New Roman" charset="0"/>
                <a:ea typeface="宋体" charset="-122"/>
                <a:cs typeface="Times New Roman" charset="0"/>
              </a:rPr>
              <a:t>图所示的一个数据集，包含分别用圆形和方形表示的两类训练样本。显然这个数据集是线性可分的，所以可以找到一个超平面，比如找到了</a:t>
            </a:r>
            <a:r>
              <a:rPr lang="en-US" altLang="zh-CN" sz="2000" b="1" kern="100" dirty="0">
                <a:latin typeface="Times New Roman" charset="0"/>
                <a:ea typeface="宋体" charset="-122"/>
                <a:cs typeface="Times New Roman" charset="0"/>
              </a:rPr>
              <a:t>L1,L2,L3,</a:t>
            </a:r>
            <a:r>
              <a:rPr lang="zh-CN" altLang="zh-CN" sz="2000" b="1" kern="100" dirty="0">
                <a:latin typeface="Times New Roman" charset="0"/>
                <a:ea typeface="宋体" charset="-122"/>
                <a:cs typeface="Times New Roman" charset="0"/>
              </a:rPr>
              <a:t>它们将所有方形位于超平面的一侧，而圆形位于另一侧。但是会存在大量那样的平面，即使训练误差都为零，但是不能使每个超平面在未知数据集上分类效果同样好。所以根据在验证样本上的分类效果，分类器必须从这些超平面中选出一个来表示它的</a:t>
            </a:r>
            <a:r>
              <a:rPr lang="zh-CN" altLang="zh-CN" sz="2000" b="1" kern="100" dirty="0">
                <a:solidFill>
                  <a:srgbClr val="FF0000"/>
                </a:solidFill>
                <a:latin typeface="Times New Roman" charset="0"/>
                <a:ea typeface="宋体" charset="-122"/>
                <a:cs typeface="Times New Roman" charset="0"/>
              </a:rPr>
              <a:t>决策边界</a:t>
            </a:r>
            <a:r>
              <a:rPr lang="zh-CN" altLang="zh-CN" sz="2000" b="1" kern="100" dirty="0">
                <a:latin typeface="Times New Roman" charset="0"/>
                <a:ea typeface="宋体" charset="-122"/>
                <a:cs typeface="Times New Roman" charset="0"/>
              </a:rPr>
              <a:t>。</a:t>
            </a:r>
            <a:endParaRPr lang="zh-CN" altLang="zh-CN" sz="2000" b="1" kern="100" dirty="0">
              <a:effectLst/>
              <a:latin typeface="Calibri" charset="0"/>
              <a:ea typeface="宋体" charset="-122"/>
              <a:cs typeface="Times New Roman" charset="0"/>
            </a:endParaRPr>
          </a:p>
        </p:txBody>
      </p:sp>
      <p:pic>
        <p:nvPicPr>
          <p:cNvPr id="89" name="图片 88"/>
          <p:cNvPicPr/>
          <p:nvPr/>
        </p:nvPicPr>
        <p:blipFill>
          <a:blip r:embed="rId2">
            <a:extLst>
              <a:ext uri="{28A0092B-C50C-407E-A947-70E740481C1C}">
                <a14:useLocalDpi xmlns:a14="http://schemas.microsoft.com/office/drawing/2010/main" val="0"/>
              </a:ext>
            </a:extLst>
          </a:blip>
          <a:srcRect/>
          <a:stretch>
            <a:fillRect/>
          </a:stretch>
        </p:blipFill>
        <p:spPr bwMode="auto">
          <a:xfrm>
            <a:off x="2195736" y="3805872"/>
            <a:ext cx="4325652" cy="2840543"/>
          </a:xfrm>
          <a:prstGeom prst="rect">
            <a:avLst/>
          </a:prstGeom>
          <a:noFill/>
          <a:ln>
            <a:noFill/>
          </a:ln>
        </p:spPr>
      </p:pic>
    </p:spTree>
    <p:extLst>
      <p:ext uri="{BB962C8B-B14F-4D97-AF65-F5344CB8AC3E}">
        <p14:creationId xmlns:p14="http://schemas.microsoft.com/office/powerpoint/2010/main" val="1633182226"/>
      </p:ext>
    </p:extLst>
  </p:cSld>
  <p:clrMapOvr>
    <a:masterClrMapping/>
  </p:clrMapOvr>
  <p:transition>
    <p:push/>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a:extLst>
              <a:ext uri="{FF2B5EF4-FFF2-40B4-BE49-F238E27FC236}">
                <a16:creationId xmlns:a16="http://schemas.microsoft.com/office/drawing/2014/main" id="{82A4D1FE-AD5C-407A-93ED-47AC486B97A8}"/>
              </a:ext>
            </a:extLst>
          </p:cNvPr>
          <p:cNvGrpSpPr>
            <a:grpSpLocks/>
          </p:cNvGrpSpPr>
          <p:nvPr/>
        </p:nvGrpSpPr>
        <p:grpSpPr bwMode="auto">
          <a:xfrm>
            <a:off x="534988" y="1754709"/>
            <a:ext cx="4114800" cy="2667000"/>
            <a:chOff x="337" y="1296"/>
            <a:chExt cx="2592" cy="1680"/>
          </a:xfrm>
        </p:grpSpPr>
        <p:sp>
          <p:nvSpPr>
            <p:cNvPr id="5" name="Oval 5">
              <a:extLst>
                <a:ext uri="{FF2B5EF4-FFF2-40B4-BE49-F238E27FC236}">
                  <a16:creationId xmlns:a16="http://schemas.microsoft.com/office/drawing/2014/main" id="{42C8496D-E961-4444-A27D-16FE4DFD2CC1}"/>
                </a:ext>
              </a:extLst>
            </p:cNvPr>
            <p:cNvSpPr>
              <a:spLocks noChangeArrowheads="1"/>
            </p:cNvSpPr>
            <p:nvPr/>
          </p:nvSpPr>
          <p:spPr bwMode="auto">
            <a:xfrm>
              <a:off x="760" y="2622"/>
              <a:ext cx="53" cy="89"/>
            </a:xfrm>
            <a:prstGeom prst="ellipse">
              <a:avLst/>
            </a:prstGeom>
            <a:solidFill>
              <a:srgbClr val="BBE0E3"/>
            </a:solidFill>
            <a:ln w="9525">
              <a:solidFill>
                <a:srgbClr val="000000"/>
              </a:solidFill>
              <a:round/>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6" name="Oval 6">
              <a:extLst>
                <a:ext uri="{FF2B5EF4-FFF2-40B4-BE49-F238E27FC236}">
                  <a16:creationId xmlns:a16="http://schemas.microsoft.com/office/drawing/2014/main" id="{715667A5-D9BF-46A3-9D7D-C9C77F650F65}"/>
                </a:ext>
              </a:extLst>
            </p:cNvPr>
            <p:cNvSpPr>
              <a:spLocks noChangeArrowheads="1"/>
            </p:cNvSpPr>
            <p:nvPr/>
          </p:nvSpPr>
          <p:spPr bwMode="auto">
            <a:xfrm>
              <a:off x="813" y="2313"/>
              <a:ext cx="53" cy="88"/>
            </a:xfrm>
            <a:prstGeom prst="ellipse">
              <a:avLst/>
            </a:prstGeom>
            <a:solidFill>
              <a:srgbClr val="BBE0E3"/>
            </a:solidFill>
            <a:ln w="9525">
              <a:solidFill>
                <a:srgbClr val="000000"/>
              </a:solidFill>
              <a:round/>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7" name="Oval 7">
              <a:extLst>
                <a:ext uri="{FF2B5EF4-FFF2-40B4-BE49-F238E27FC236}">
                  <a16:creationId xmlns:a16="http://schemas.microsoft.com/office/drawing/2014/main" id="{8461A1C8-4EAE-451A-B361-03568C24AF7A}"/>
                </a:ext>
              </a:extLst>
            </p:cNvPr>
            <p:cNvSpPr>
              <a:spLocks noChangeArrowheads="1"/>
            </p:cNvSpPr>
            <p:nvPr/>
          </p:nvSpPr>
          <p:spPr bwMode="auto">
            <a:xfrm>
              <a:off x="522" y="2445"/>
              <a:ext cx="53" cy="89"/>
            </a:xfrm>
            <a:prstGeom prst="ellipse">
              <a:avLst/>
            </a:prstGeom>
            <a:solidFill>
              <a:srgbClr val="BBE0E3"/>
            </a:solidFill>
            <a:ln w="9525">
              <a:solidFill>
                <a:srgbClr val="000000"/>
              </a:solidFill>
              <a:round/>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8" name="Oval 8">
              <a:extLst>
                <a:ext uri="{FF2B5EF4-FFF2-40B4-BE49-F238E27FC236}">
                  <a16:creationId xmlns:a16="http://schemas.microsoft.com/office/drawing/2014/main" id="{C400E3D5-1DE7-49C3-AE0B-01141600FE0C}"/>
                </a:ext>
              </a:extLst>
            </p:cNvPr>
            <p:cNvSpPr>
              <a:spLocks noChangeArrowheads="1"/>
            </p:cNvSpPr>
            <p:nvPr/>
          </p:nvSpPr>
          <p:spPr bwMode="auto">
            <a:xfrm>
              <a:off x="681" y="2224"/>
              <a:ext cx="53" cy="89"/>
            </a:xfrm>
            <a:prstGeom prst="ellipse">
              <a:avLst/>
            </a:prstGeom>
            <a:solidFill>
              <a:srgbClr val="BBE0E3"/>
            </a:solidFill>
            <a:ln w="9525">
              <a:solidFill>
                <a:srgbClr val="000000"/>
              </a:solidFill>
              <a:round/>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9" name="Oval 9">
              <a:extLst>
                <a:ext uri="{FF2B5EF4-FFF2-40B4-BE49-F238E27FC236}">
                  <a16:creationId xmlns:a16="http://schemas.microsoft.com/office/drawing/2014/main" id="{485A2402-806A-4036-AB9A-5547337594E6}"/>
                </a:ext>
              </a:extLst>
            </p:cNvPr>
            <p:cNvSpPr>
              <a:spLocks noChangeArrowheads="1"/>
            </p:cNvSpPr>
            <p:nvPr/>
          </p:nvSpPr>
          <p:spPr bwMode="auto">
            <a:xfrm>
              <a:off x="945" y="2534"/>
              <a:ext cx="53" cy="88"/>
            </a:xfrm>
            <a:prstGeom prst="ellipse">
              <a:avLst/>
            </a:prstGeom>
            <a:solidFill>
              <a:srgbClr val="BBE0E3"/>
            </a:solidFill>
            <a:ln w="9525">
              <a:solidFill>
                <a:srgbClr val="000000"/>
              </a:solidFill>
              <a:round/>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10" name="Oval 10">
              <a:extLst>
                <a:ext uri="{FF2B5EF4-FFF2-40B4-BE49-F238E27FC236}">
                  <a16:creationId xmlns:a16="http://schemas.microsoft.com/office/drawing/2014/main" id="{59A67908-8C25-4D8C-A0BA-F1ADBB4918E3}"/>
                </a:ext>
              </a:extLst>
            </p:cNvPr>
            <p:cNvSpPr>
              <a:spLocks noChangeArrowheads="1"/>
            </p:cNvSpPr>
            <p:nvPr/>
          </p:nvSpPr>
          <p:spPr bwMode="auto">
            <a:xfrm>
              <a:off x="840" y="2048"/>
              <a:ext cx="52" cy="88"/>
            </a:xfrm>
            <a:prstGeom prst="ellipse">
              <a:avLst/>
            </a:prstGeom>
            <a:solidFill>
              <a:srgbClr val="BBE0E3"/>
            </a:solidFill>
            <a:ln w="9525">
              <a:solidFill>
                <a:srgbClr val="000000"/>
              </a:solidFill>
              <a:round/>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11" name="Oval 11">
              <a:extLst>
                <a:ext uri="{FF2B5EF4-FFF2-40B4-BE49-F238E27FC236}">
                  <a16:creationId xmlns:a16="http://schemas.microsoft.com/office/drawing/2014/main" id="{79AD8A36-AADE-4F43-A384-7CB6D8061B87}"/>
                </a:ext>
              </a:extLst>
            </p:cNvPr>
            <p:cNvSpPr>
              <a:spLocks noChangeArrowheads="1"/>
            </p:cNvSpPr>
            <p:nvPr/>
          </p:nvSpPr>
          <p:spPr bwMode="auto">
            <a:xfrm>
              <a:off x="972" y="2269"/>
              <a:ext cx="53" cy="88"/>
            </a:xfrm>
            <a:prstGeom prst="ellipse">
              <a:avLst/>
            </a:prstGeom>
            <a:solidFill>
              <a:srgbClr val="BBE0E3"/>
            </a:solidFill>
            <a:ln w="9525">
              <a:solidFill>
                <a:srgbClr val="000000"/>
              </a:solidFill>
              <a:round/>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12" name="Oval 12">
              <a:extLst>
                <a:ext uri="{FF2B5EF4-FFF2-40B4-BE49-F238E27FC236}">
                  <a16:creationId xmlns:a16="http://schemas.microsoft.com/office/drawing/2014/main" id="{1E7ECDDF-EF9D-43DC-8272-C4CB353254E3}"/>
                </a:ext>
              </a:extLst>
            </p:cNvPr>
            <p:cNvSpPr>
              <a:spLocks noChangeArrowheads="1"/>
            </p:cNvSpPr>
            <p:nvPr/>
          </p:nvSpPr>
          <p:spPr bwMode="auto">
            <a:xfrm>
              <a:off x="998" y="2003"/>
              <a:ext cx="53" cy="89"/>
            </a:xfrm>
            <a:prstGeom prst="ellipse">
              <a:avLst/>
            </a:prstGeom>
            <a:solidFill>
              <a:srgbClr val="BBE0E3"/>
            </a:solidFill>
            <a:ln w="9525">
              <a:solidFill>
                <a:srgbClr val="000000"/>
              </a:solidFill>
              <a:round/>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13" name="Oval 13">
              <a:extLst>
                <a:ext uri="{FF2B5EF4-FFF2-40B4-BE49-F238E27FC236}">
                  <a16:creationId xmlns:a16="http://schemas.microsoft.com/office/drawing/2014/main" id="{9D4E3446-B442-4538-8FAD-4AF39E4777BA}"/>
                </a:ext>
              </a:extLst>
            </p:cNvPr>
            <p:cNvSpPr>
              <a:spLocks noChangeArrowheads="1"/>
            </p:cNvSpPr>
            <p:nvPr/>
          </p:nvSpPr>
          <p:spPr bwMode="auto">
            <a:xfrm>
              <a:off x="1104" y="2180"/>
              <a:ext cx="53" cy="89"/>
            </a:xfrm>
            <a:prstGeom prst="ellipse">
              <a:avLst/>
            </a:prstGeom>
            <a:solidFill>
              <a:srgbClr val="BBE0E3"/>
            </a:solidFill>
            <a:ln w="9525">
              <a:solidFill>
                <a:srgbClr val="000000"/>
              </a:solidFill>
              <a:round/>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14" name="Oval 14">
              <a:extLst>
                <a:ext uri="{FF2B5EF4-FFF2-40B4-BE49-F238E27FC236}">
                  <a16:creationId xmlns:a16="http://schemas.microsoft.com/office/drawing/2014/main" id="{F9FDF4BF-D386-43D4-ADF1-FA9E2F664DA2}"/>
                </a:ext>
              </a:extLst>
            </p:cNvPr>
            <p:cNvSpPr>
              <a:spLocks noChangeArrowheads="1"/>
            </p:cNvSpPr>
            <p:nvPr/>
          </p:nvSpPr>
          <p:spPr bwMode="auto">
            <a:xfrm>
              <a:off x="1183" y="2445"/>
              <a:ext cx="53" cy="89"/>
            </a:xfrm>
            <a:prstGeom prst="ellipse">
              <a:avLst/>
            </a:prstGeom>
            <a:solidFill>
              <a:srgbClr val="BBE0E3"/>
            </a:solidFill>
            <a:ln w="9525">
              <a:solidFill>
                <a:srgbClr val="000000"/>
              </a:solidFill>
              <a:round/>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15" name="Oval 15">
              <a:extLst>
                <a:ext uri="{FF2B5EF4-FFF2-40B4-BE49-F238E27FC236}">
                  <a16:creationId xmlns:a16="http://schemas.microsoft.com/office/drawing/2014/main" id="{B45F64E8-C1E8-4E1C-A1ED-ADEF7473A908}"/>
                </a:ext>
              </a:extLst>
            </p:cNvPr>
            <p:cNvSpPr>
              <a:spLocks noChangeArrowheads="1"/>
            </p:cNvSpPr>
            <p:nvPr/>
          </p:nvSpPr>
          <p:spPr bwMode="auto">
            <a:xfrm>
              <a:off x="1051" y="2711"/>
              <a:ext cx="53" cy="88"/>
            </a:xfrm>
            <a:prstGeom prst="ellipse">
              <a:avLst/>
            </a:prstGeom>
            <a:solidFill>
              <a:srgbClr val="BBE0E3"/>
            </a:solidFill>
            <a:ln w="9525">
              <a:solidFill>
                <a:srgbClr val="000000"/>
              </a:solidFill>
              <a:round/>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16" name="Oval 16">
              <a:extLst>
                <a:ext uri="{FF2B5EF4-FFF2-40B4-BE49-F238E27FC236}">
                  <a16:creationId xmlns:a16="http://schemas.microsoft.com/office/drawing/2014/main" id="{DDFFB984-A078-445D-B2B8-1812F5FD1AAF}"/>
                </a:ext>
              </a:extLst>
            </p:cNvPr>
            <p:cNvSpPr>
              <a:spLocks noChangeArrowheads="1"/>
            </p:cNvSpPr>
            <p:nvPr/>
          </p:nvSpPr>
          <p:spPr bwMode="auto">
            <a:xfrm>
              <a:off x="1369" y="2578"/>
              <a:ext cx="52" cy="89"/>
            </a:xfrm>
            <a:prstGeom prst="ellipse">
              <a:avLst/>
            </a:prstGeom>
            <a:solidFill>
              <a:srgbClr val="BBE0E3"/>
            </a:solidFill>
            <a:ln w="9525">
              <a:solidFill>
                <a:srgbClr val="000000"/>
              </a:solidFill>
              <a:round/>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17" name="Oval 17">
              <a:extLst>
                <a:ext uri="{FF2B5EF4-FFF2-40B4-BE49-F238E27FC236}">
                  <a16:creationId xmlns:a16="http://schemas.microsoft.com/office/drawing/2014/main" id="{F007E811-D386-442C-9A4F-3E0FF3D40FDD}"/>
                </a:ext>
              </a:extLst>
            </p:cNvPr>
            <p:cNvSpPr>
              <a:spLocks noChangeArrowheads="1"/>
            </p:cNvSpPr>
            <p:nvPr/>
          </p:nvSpPr>
          <p:spPr bwMode="auto">
            <a:xfrm>
              <a:off x="1025" y="1738"/>
              <a:ext cx="53" cy="89"/>
            </a:xfrm>
            <a:prstGeom prst="ellipse">
              <a:avLst/>
            </a:prstGeom>
            <a:solidFill>
              <a:srgbClr val="BBE0E3"/>
            </a:solidFill>
            <a:ln w="9525">
              <a:solidFill>
                <a:srgbClr val="000000"/>
              </a:solidFill>
              <a:round/>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grpSp>
          <p:nvGrpSpPr>
            <p:cNvPr id="18" name="Group 18">
              <a:extLst>
                <a:ext uri="{FF2B5EF4-FFF2-40B4-BE49-F238E27FC236}">
                  <a16:creationId xmlns:a16="http://schemas.microsoft.com/office/drawing/2014/main" id="{5C878D1F-CDE1-4C38-9B2B-EBCECAFF416A}"/>
                </a:ext>
              </a:extLst>
            </p:cNvPr>
            <p:cNvGrpSpPr>
              <a:grpSpLocks/>
            </p:cNvGrpSpPr>
            <p:nvPr/>
          </p:nvGrpSpPr>
          <p:grpSpPr bwMode="auto">
            <a:xfrm>
              <a:off x="1712" y="1473"/>
              <a:ext cx="741" cy="1061"/>
              <a:chOff x="1712" y="1473"/>
              <a:chExt cx="741" cy="1061"/>
            </a:xfrm>
          </p:grpSpPr>
          <p:sp>
            <p:nvSpPr>
              <p:cNvPr id="23" name="Rectangle 19">
                <a:extLst>
                  <a:ext uri="{FF2B5EF4-FFF2-40B4-BE49-F238E27FC236}">
                    <a16:creationId xmlns:a16="http://schemas.microsoft.com/office/drawing/2014/main" id="{883D8EC9-611A-40AA-ABDA-4D99F7F0345F}"/>
                  </a:ext>
                </a:extLst>
              </p:cNvPr>
              <p:cNvSpPr>
                <a:spLocks noChangeArrowheads="1"/>
              </p:cNvSpPr>
              <p:nvPr/>
            </p:nvSpPr>
            <p:spPr bwMode="auto">
              <a:xfrm>
                <a:off x="1871" y="1959"/>
                <a:ext cx="53" cy="89"/>
              </a:xfrm>
              <a:prstGeom prst="rect">
                <a:avLst/>
              </a:prstGeom>
              <a:solidFill>
                <a:srgbClr val="0000FF"/>
              </a:solidFill>
              <a:ln w="9525">
                <a:solidFill>
                  <a:srgbClr val="000000"/>
                </a:solidFill>
                <a:miter lim="800000"/>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24" name="Rectangle 20">
                <a:extLst>
                  <a:ext uri="{FF2B5EF4-FFF2-40B4-BE49-F238E27FC236}">
                    <a16:creationId xmlns:a16="http://schemas.microsoft.com/office/drawing/2014/main" id="{484AFB52-0194-4118-88AA-39A380C48033}"/>
                  </a:ext>
                </a:extLst>
              </p:cNvPr>
              <p:cNvSpPr>
                <a:spLocks noChangeArrowheads="1"/>
              </p:cNvSpPr>
              <p:nvPr/>
            </p:nvSpPr>
            <p:spPr bwMode="auto">
              <a:xfrm>
                <a:off x="1712" y="1605"/>
                <a:ext cx="53" cy="89"/>
              </a:xfrm>
              <a:prstGeom prst="rect">
                <a:avLst/>
              </a:prstGeom>
              <a:solidFill>
                <a:srgbClr val="0000FF"/>
              </a:solidFill>
              <a:ln w="9525">
                <a:solidFill>
                  <a:srgbClr val="000000"/>
                </a:solidFill>
                <a:miter lim="800000"/>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25" name="Rectangle 21">
                <a:extLst>
                  <a:ext uri="{FF2B5EF4-FFF2-40B4-BE49-F238E27FC236}">
                    <a16:creationId xmlns:a16="http://schemas.microsoft.com/office/drawing/2014/main" id="{4C33380C-7FB6-4E45-B832-F6EA44BA06DB}"/>
                  </a:ext>
                </a:extLst>
              </p:cNvPr>
              <p:cNvSpPr>
                <a:spLocks noChangeArrowheads="1"/>
              </p:cNvSpPr>
              <p:nvPr/>
            </p:nvSpPr>
            <p:spPr bwMode="auto">
              <a:xfrm>
                <a:off x="1924" y="1473"/>
                <a:ext cx="53" cy="88"/>
              </a:xfrm>
              <a:prstGeom prst="rect">
                <a:avLst/>
              </a:prstGeom>
              <a:solidFill>
                <a:srgbClr val="0000FF"/>
              </a:solidFill>
              <a:ln w="9525">
                <a:solidFill>
                  <a:srgbClr val="000000"/>
                </a:solidFill>
                <a:miter lim="800000"/>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26" name="Rectangle 22">
                <a:extLst>
                  <a:ext uri="{FF2B5EF4-FFF2-40B4-BE49-F238E27FC236}">
                    <a16:creationId xmlns:a16="http://schemas.microsoft.com/office/drawing/2014/main" id="{AF877697-D2AB-4406-B6F9-D2E0C5573F73}"/>
                  </a:ext>
                </a:extLst>
              </p:cNvPr>
              <p:cNvSpPr>
                <a:spLocks noChangeArrowheads="1"/>
              </p:cNvSpPr>
              <p:nvPr/>
            </p:nvSpPr>
            <p:spPr bwMode="auto">
              <a:xfrm>
                <a:off x="2003" y="2224"/>
                <a:ext cx="53" cy="89"/>
              </a:xfrm>
              <a:prstGeom prst="rect">
                <a:avLst/>
              </a:prstGeom>
              <a:solidFill>
                <a:srgbClr val="0000FF"/>
              </a:solidFill>
              <a:ln w="9525">
                <a:solidFill>
                  <a:srgbClr val="000000"/>
                </a:solidFill>
                <a:miter lim="800000"/>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27" name="Rectangle 23">
                <a:extLst>
                  <a:ext uri="{FF2B5EF4-FFF2-40B4-BE49-F238E27FC236}">
                    <a16:creationId xmlns:a16="http://schemas.microsoft.com/office/drawing/2014/main" id="{F2A69DFD-BAB3-4440-A5C3-0409D2CF5A00}"/>
                  </a:ext>
                </a:extLst>
              </p:cNvPr>
              <p:cNvSpPr>
                <a:spLocks noChangeArrowheads="1"/>
              </p:cNvSpPr>
              <p:nvPr/>
            </p:nvSpPr>
            <p:spPr bwMode="auto">
              <a:xfrm>
                <a:off x="1977" y="1694"/>
                <a:ext cx="53" cy="88"/>
              </a:xfrm>
              <a:prstGeom prst="rect">
                <a:avLst/>
              </a:prstGeom>
              <a:solidFill>
                <a:srgbClr val="0000FF"/>
              </a:solidFill>
              <a:ln w="9525">
                <a:solidFill>
                  <a:srgbClr val="000000"/>
                </a:solidFill>
                <a:miter lim="800000"/>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28" name="Rectangle 24">
                <a:extLst>
                  <a:ext uri="{FF2B5EF4-FFF2-40B4-BE49-F238E27FC236}">
                    <a16:creationId xmlns:a16="http://schemas.microsoft.com/office/drawing/2014/main" id="{B011AF07-4061-4B45-8CEE-ED1707E9BFD4}"/>
                  </a:ext>
                </a:extLst>
              </p:cNvPr>
              <p:cNvSpPr>
                <a:spLocks noChangeArrowheads="1"/>
              </p:cNvSpPr>
              <p:nvPr/>
            </p:nvSpPr>
            <p:spPr bwMode="auto">
              <a:xfrm>
                <a:off x="2083" y="1915"/>
                <a:ext cx="53" cy="88"/>
              </a:xfrm>
              <a:prstGeom prst="rect">
                <a:avLst/>
              </a:prstGeom>
              <a:solidFill>
                <a:srgbClr val="0000FF"/>
              </a:solidFill>
              <a:ln w="9525">
                <a:solidFill>
                  <a:srgbClr val="000000"/>
                </a:solidFill>
                <a:miter lim="800000"/>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29" name="Rectangle 25">
                <a:extLst>
                  <a:ext uri="{FF2B5EF4-FFF2-40B4-BE49-F238E27FC236}">
                    <a16:creationId xmlns:a16="http://schemas.microsoft.com/office/drawing/2014/main" id="{4389D223-1743-4551-9257-BCCFEE01CD6F}"/>
                  </a:ext>
                </a:extLst>
              </p:cNvPr>
              <p:cNvSpPr>
                <a:spLocks noChangeArrowheads="1"/>
              </p:cNvSpPr>
              <p:nvPr/>
            </p:nvSpPr>
            <p:spPr bwMode="auto">
              <a:xfrm>
                <a:off x="2056" y="1473"/>
                <a:ext cx="53" cy="88"/>
              </a:xfrm>
              <a:prstGeom prst="rect">
                <a:avLst/>
              </a:prstGeom>
              <a:solidFill>
                <a:srgbClr val="0000FF"/>
              </a:solidFill>
              <a:ln w="9525">
                <a:solidFill>
                  <a:srgbClr val="000000"/>
                </a:solidFill>
                <a:miter lim="800000"/>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30" name="Rectangle 26">
                <a:extLst>
                  <a:ext uri="{FF2B5EF4-FFF2-40B4-BE49-F238E27FC236}">
                    <a16:creationId xmlns:a16="http://schemas.microsoft.com/office/drawing/2014/main" id="{F5A07CA5-16DE-4040-8A4D-D4D68FFB84FD}"/>
                  </a:ext>
                </a:extLst>
              </p:cNvPr>
              <p:cNvSpPr>
                <a:spLocks noChangeArrowheads="1"/>
              </p:cNvSpPr>
              <p:nvPr/>
            </p:nvSpPr>
            <p:spPr bwMode="auto">
              <a:xfrm>
                <a:off x="2215" y="1561"/>
                <a:ext cx="53" cy="89"/>
              </a:xfrm>
              <a:prstGeom prst="rect">
                <a:avLst/>
              </a:prstGeom>
              <a:solidFill>
                <a:srgbClr val="0000FF"/>
              </a:solidFill>
              <a:ln w="9525">
                <a:solidFill>
                  <a:srgbClr val="000000"/>
                </a:solidFill>
                <a:miter lim="800000"/>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31" name="Rectangle 27">
                <a:extLst>
                  <a:ext uri="{FF2B5EF4-FFF2-40B4-BE49-F238E27FC236}">
                    <a16:creationId xmlns:a16="http://schemas.microsoft.com/office/drawing/2014/main" id="{AA2E491A-8071-478E-90D7-59A472542CF5}"/>
                  </a:ext>
                </a:extLst>
              </p:cNvPr>
              <p:cNvSpPr>
                <a:spLocks noChangeArrowheads="1"/>
              </p:cNvSpPr>
              <p:nvPr/>
            </p:nvSpPr>
            <p:spPr bwMode="auto">
              <a:xfrm>
                <a:off x="2162" y="2048"/>
                <a:ext cx="53" cy="88"/>
              </a:xfrm>
              <a:prstGeom prst="rect">
                <a:avLst/>
              </a:prstGeom>
              <a:solidFill>
                <a:srgbClr val="0000FF"/>
              </a:solidFill>
              <a:ln w="9525">
                <a:solidFill>
                  <a:srgbClr val="000000"/>
                </a:solidFill>
                <a:miter lim="800000"/>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32" name="Rectangle 28">
                <a:extLst>
                  <a:ext uri="{FF2B5EF4-FFF2-40B4-BE49-F238E27FC236}">
                    <a16:creationId xmlns:a16="http://schemas.microsoft.com/office/drawing/2014/main" id="{90EA3AF7-B49E-4A5F-A471-8905AC8F8E01}"/>
                  </a:ext>
                </a:extLst>
              </p:cNvPr>
              <p:cNvSpPr>
                <a:spLocks noChangeArrowheads="1"/>
              </p:cNvSpPr>
              <p:nvPr/>
            </p:nvSpPr>
            <p:spPr bwMode="auto">
              <a:xfrm>
                <a:off x="2241" y="1827"/>
                <a:ext cx="53" cy="88"/>
              </a:xfrm>
              <a:prstGeom prst="rect">
                <a:avLst/>
              </a:prstGeom>
              <a:solidFill>
                <a:srgbClr val="0000FF"/>
              </a:solidFill>
              <a:ln w="9525">
                <a:solidFill>
                  <a:srgbClr val="000000"/>
                </a:solidFill>
                <a:miter lim="800000"/>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33" name="Rectangle 29">
                <a:extLst>
                  <a:ext uri="{FF2B5EF4-FFF2-40B4-BE49-F238E27FC236}">
                    <a16:creationId xmlns:a16="http://schemas.microsoft.com/office/drawing/2014/main" id="{E0B5B582-428B-472F-B114-A4C7E3F63B5D}"/>
                  </a:ext>
                </a:extLst>
              </p:cNvPr>
              <p:cNvSpPr>
                <a:spLocks noChangeArrowheads="1"/>
              </p:cNvSpPr>
              <p:nvPr/>
            </p:nvSpPr>
            <p:spPr bwMode="auto">
              <a:xfrm>
                <a:off x="2215" y="2401"/>
                <a:ext cx="53" cy="89"/>
              </a:xfrm>
              <a:prstGeom prst="rect">
                <a:avLst/>
              </a:prstGeom>
              <a:solidFill>
                <a:srgbClr val="0000FF"/>
              </a:solidFill>
              <a:ln w="9525">
                <a:solidFill>
                  <a:srgbClr val="000000"/>
                </a:solidFill>
                <a:miter lim="800000"/>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34" name="Rectangle 30">
                <a:extLst>
                  <a:ext uri="{FF2B5EF4-FFF2-40B4-BE49-F238E27FC236}">
                    <a16:creationId xmlns:a16="http://schemas.microsoft.com/office/drawing/2014/main" id="{6A36D387-940C-4E9E-A595-399D1A937B08}"/>
                  </a:ext>
                </a:extLst>
              </p:cNvPr>
              <p:cNvSpPr>
                <a:spLocks noChangeArrowheads="1"/>
              </p:cNvSpPr>
              <p:nvPr/>
            </p:nvSpPr>
            <p:spPr bwMode="auto">
              <a:xfrm>
                <a:off x="2374" y="1959"/>
                <a:ext cx="52" cy="89"/>
              </a:xfrm>
              <a:prstGeom prst="rect">
                <a:avLst/>
              </a:prstGeom>
              <a:solidFill>
                <a:srgbClr val="0000FF"/>
              </a:solidFill>
              <a:ln w="9525">
                <a:solidFill>
                  <a:srgbClr val="000000"/>
                </a:solidFill>
                <a:miter lim="800000"/>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35" name="Rectangle 31">
                <a:extLst>
                  <a:ext uri="{FF2B5EF4-FFF2-40B4-BE49-F238E27FC236}">
                    <a16:creationId xmlns:a16="http://schemas.microsoft.com/office/drawing/2014/main" id="{4374B95B-1B0F-4F0E-9823-84FEEF2BFA5D}"/>
                  </a:ext>
                </a:extLst>
              </p:cNvPr>
              <p:cNvSpPr>
                <a:spLocks noChangeArrowheads="1"/>
              </p:cNvSpPr>
              <p:nvPr/>
            </p:nvSpPr>
            <p:spPr bwMode="auto">
              <a:xfrm>
                <a:off x="2374" y="2269"/>
                <a:ext cx="52" cy="88"/>
              </a:xfrm>
              <a:prstGeom prst="rect">
                <a:avLst/>
              </a:prstGeom>
              <a:solidFill>
                <a:srgbClr val="0000FF"/>
              </a:solidFill>
              <a:ln w="9525">
                <a:solidFill>
                  <a:srgbClr val="000000"/>
                </a:solidFill>
                <a:miter lim="800000"/>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36" name="Rectangle 32">
                <a:extLst>
                  <a:ext uri="{FF2B5EF4-FFF2-40B4-BE49-F238E27FC236}">
                    <a16:creationId xmlns:a16="http://schemas.microsoft.com/office/drawing/2014/main" id="{863F07BF-6FEC-41D6-844F-5EFD30A25BFE}"/>
                  </a:ext>
                </a:extLst>
              </p:cNvPr>
              <p:cNvSpPr>
                <a:spLocks noChangeArrowheads="1"/>
              </p:cNvSpPr>
              <p:nvPr/>
            </p:nvSpPr>
            <p:spPr bwMode="auto">
              <a:xfrm>
                <a:off x="2400" y="2445"/>
                <a:ext cx="53" cy="89"/>
              </a:xfrm>
              <a:prstGeom prst="rect">
                <a:avLst/>
              </a:prstGeom>
              <a:solidFill>
                <a:srgbClr val="0000FF"/>
              </a:solidFill>
              <a:ln w="9525">
                <a:solidFill>
                  <a:srgbClr val="000000"/>
                </a:solidFill>
                <a:miter lim="800000"/>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grpSp>
        <p:sp>
          <p:nvSpPr>
            <p:cNvPr id="19" name="Rectangle 33">
              <a:extLst>
                <a:ext uri="{FF2B5EF4-FFF2-40B4-BE49-F238E27FC236}">
                  <a16:creationId xmlns:a16="http://schemas.microsoft.com/office/drawing/2014/main" id="{46C338BF-084B-4B48-8D3C-664C1A7D657D}"/>
                </a:ext>
              </a:extLst>
            </p:cNvPr>
            <p:cNvSpPr>
              <a:spLocks noChangeArrowheads="1"/>
            </p:cNvSpPr>
            <p:nvPr/>
          </p:nvSpPr>
          <p:spPr bwMode="auto">
            <a:xfrm>
              <a:off x="337" y="1296"/>
              <a:ext cx="2592" cy="168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20" name="Line 34">
              <a:extLst>
                <a:ext uri="{FF2B5EF4-FFF2-40B4-BE49-F238E27FC236}">
                  <a16:creationId xmlns:a16="http://schemas.microsoft.com/office/drawing/2014/main" id="{CC85CFCC-0C72-478A-9AC3-DF9A97497A99}"/>
                </a:ext>
              </a:extLst>
            </p:cNvPr>
            <p:cNvSpPr>
              <a:spLocks noChangeShapeType="1"/>
            </p:cNvSpPr>
            <p:nvPr/>
          </p:nvSpPr>
          <p:spPr bwMode="auto">
            <a:xfrm>
              <a:off x="1686" y="1384"/>
              <a:ext cx="79" cy="150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굴림" panose="020B0600000101010101" pitchFamily="34" charset="-127"/>
              </a:endParaRPr>
            </a:p>
          </p:txBody>
        </p:sp>
        <p:sp>
          <p:nvSpPr>
            <p:cNvPr id="21" name="Line 35">
              <a:extLst>
                <a:ext uri="{FF2B5EF4-FFF2-40B4-BE49-F238E27FC236}">
                  <a16:creationId xmlns:a16="http://schemas.microsoft.com/office/drawing/2014/main" id="{28A3184B-9E92-4590-9E5C-FC6F6253CB26}"/>
                </a:ext>
              </a:extLst>
            </p:cNvPr>
            <p:cNvSpPr>
              <a:spLocks noChangeShapeType="1"/>
            </p:cNvSpPr>
            <p:nvPr/>
          </p:nvSpPr>
          <p:spPr bwMode="auto">
            <a:xfrm>
              <a:off x="1395" y="1428"/>
              <a:ext cx="79" cy="150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굴림" panose="020B0600000101010101" pitchFamily="34" charset="-127"/>
              </a:endParaRPr>
            </a:p>
          </p:txBody>
        </p:sp>
        <p:sp>
          <p:nvSpPr>
            <p:cNvPr id="22" name="Line 36">
              <a:extLst>
                <a:ext uri="{FF2B5EF4-FFF2-40B4-BE49-F238E27FC236}">
                  <a16:creationId xmlns:a16="http://schemas.microsoft.com/office/drawing/2014/main" id="{D60435F3-B1E0-4E14-A97B-E5553613E632}"/>
                </a:ext>
              </a:extLst>
            </p:cNvPr>
            <p:cNvSpPr>
              <a:spLocks noChangeShapeType="1"/>
            </p:cNvSpPr>
            <p:nvPr/>
          </p:nvSpPr>
          <p:spPr bwMode="auto">
            <a:xfrm>
              <a:off x="1554" y="1428"/>
              <a:ext cx="79" cy="150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굴림" panose="020B0600000101010101" pitchFamily="34" charset="-127"/>
              </a:endParaRPr>
            </a:p>
          </p:txBody>
        </p:sp>
      </p:grpSp>
      <p:grpSp>
        <p:nvGrpSpPr>
          <p:cNvPr id="37" name="Group 37">
            <a:extLst>
              <a:ext uri="{FF2B5EF4-FFF2-40B4-BE49-F238E27FC236}">
                <a16:creationId xmlns:a16="http://schemas.microsoft.com/office/drawing/2014/main" id="{A095D355-62FC-4169-9D7F-388A0750E937}"/>
              </a:ext>
            </a:extLst>
          </p:cNvPr>
          <p:cNvGrpSpPr>
            <a:grpSpLocks/>
          </p:cNvGrpSpPr>
          <p:nvPr/>
        </p:nvGrpSpPr>
        <p:grpSpPr bwMode="auto">
          <a:xfrm>
            <a:off x="4648200" y="1754709"/>
            <a:ext cx="4113213" cy="2667000"/>
            <a:chOff x="2929" y="1296"/>
            <a:chExt cx="2591" cy="1680"/>
          </a:xfrm>
        </p:grpSpPr>
        <p:sp>
          <p:nvSpPr>
            <p:cNvPr id="38" name="Oval 38">
              <a:extLst>
                <a:ext uri="{FF2B5EF4-FFF2-40B4-BE49-F238E27FC236}">
                  <a16:creationId xmlns:a16="http://schemas.microsoft.com/office/drawing/2014/main" id="{D8B2D300-1F2D-47DA-9473-91325DE0231B}"/>
                </a:ext>
              </a:extLst>
            </p:cNvPr>
            <p:cNvSpPr>
              <a:spLocks noChangeArrowheads="1"/>
            </p:cNvSpPr>
            <p:nvPr/>
          </p:nvSpPr>
          <p:spPr bwMode="auto">
            <a:xfrm>
              <a:off x="3352" y="2622"/>
              <a:ext cx="53" cy="89"/>
            </a:xfrm>
            <a:prstGeom prst="ellipse">
              <a:avLst/>
            </a:prstGeom>
            <a:solidFill>
              <a:srgbClr val="BBE0E3"/>
            </a:solidFill>
            <a:ln w="9525">
              <a:solidFill>
                <a:srgbClr val="000000"/>
              </a:solidFill>
              <a:round/>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39" name="Oval 39">
              <a:extLst>
                <a:ext uri="{FF2B5EF4-FFF2-40B4-BE49-F238E27FC236}">
                  <a16:creationId xmlns:a16="http://schemas.microsoft.com/office/drawing/2014/main" id="{263212B4-D135-4B1E-8A4B-0BFD68A50AD7}"/>
                </a:ext>
              </a:extLst>
            </p:cNvPr>
            <p:cNvSpPr>
              <a:spLocks noChangeArrowheads="1"/>
            </p:cNvSpPr>
            <p:nvPr/>
          </p:nvSpPr>
          <p:spPr bwMode="auto">
            <a:xfrm>
              <a:off x="3405" y="2313"/>
              <a:ext cx="53" cy="88"/>
            </a:xfrm>
            <a:prstGeom prst="ellipse">
              <a:avLst/>
            </a:prstGeom>
            <a:solidFill>
              <a:srgbClr val="BBE0E3"/>
            </a:solidFill>
            <a:ln w="9525">
              <a:solidFill>
                <a:srgbClr val="000000"/>
              </a:solidFill>
              <a:round/>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40" name="Oval 40">
              <a:extLst>
                <a:ext uri="{FF2B5EF4-FFF2-40B4-BE49-F238E27FC236}">
                  <a16:creationId xmlns:a16="http://schemas.microsoft.com/office/drawing/2014/main" id="{4232963D-1D03-4730-84EA-BE98D834BA92}"/>
                </a:ext>
              </a:extLst>
            </p:cNvPr>
            <p:cNvSpPr>
              <a:spLocks noChangeArrowheads="1"/>
            </p:cNvSpPr>
            <p:nvPr/>
          </p:nvSpPr>
          <p:spPr bwMode="auto">
            <a:xfrm>
              <a:off x="3114" y="2445"/>
              <a:ext cx="53" cy="89"/>
            </a:xfrm>
            <a:prstGeom prst="ellipse">
              <a:avLst/>
            </a:prstGeom>
            <a:solidFill>
              <a:srgbClr val="BBE0E3"/>
            </a:solidFill>
            <a:ln w="9525">
              <a:solidFill>
                <a:srgbClr val="000000"/>
              </a:solidFill>
              <a:round/>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41" name="Oval 41">
              <a:extLst>
                <a:ext uri="{FF2B5EF4-FFF2-40B4-BE49-F238E27FC236}">
                  <a16:creationId xmlns:a16="http://schemas.microsoft.com/office/drawing/2014/main" id="{362A3680-04FA-4B01-95BA-F5F9C8C0BA13}"/>
                </a:ext>
              </a:extLst>
            </p:cNvPr>
            <p:cNvSpPr>
              <a:spLocks noChangeArrowheads="1"/>
            </p:cNvSpPr>
            <p:nvPr/>
          </p:nvSpPr>
          <p:spPr bwMode="auto">
            <a:xfrm>
              <a:off x="3273" y="2224"/>
              <a:ext cx="53" cy="89"/>
            </a:xfrm>
            <a:prstGeom prst="ellipse">
              <a:avLst/>
            </a:prstGeom>
            <a:solidFill>
              <a:srgbClr val="BBE0E3"/>
            </a:solidFill>
            <a:ln w="9525">
              <a:solidFill>
                <a:srgbClr val="000000"/>
              </a:solidFill>
              <a:round/>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42" name="Oval 42">
              <a:extLst>
                <a:ext uri="{FF2B5EF4-FFF2-40B4-BE49-F238E27FC236}">
                  <a16:creationId xmlns:a16="http://schemas.microsoft.com/office/drawing/2014/main" id="{7CFE6C1C-6A41-46B7-8ECE-710C959CBADF}"/>
                </a:ext>
              </a:extLst>
            </p:cNvPr>
            <p:cNvSpPr>
              <a:spLocks noChangeArrowheads="1"/>
            </p:cNvSpPr>
            <p:nvPr/>
          </p:nvSpPr>
          <p:spPr bwMode="auto">
            <a:xfrm>
              <a:off x="3537" y="2534"/>
              <a:ext cx="53" cy="88"/>
            </a:xfrm>
            <a:prstGeom prst="ellipse">
              <a:avLst/>
            </a:prstGeom>
            <a:solidFill>
              <a:srgbClr val="BBE0E3"/>
            </a:solidFill>
            <a:ln w="9525">
              <a:solidFill>
                <a:srgbClr val="000000"/>
              </a:solidFill>
              <a:round/>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43" name="Oval 43">
              <a:extLst>
                <a:ext uri="{FF2B5EF4-FFF2-40B4-BE49-F238E27FC236}">
                  <a16:creationId xmlns:a16="http://schemas.microsoft.com/office/drawing/2014/main" id="{747CA52D-6466-4D8E-9E05-40DC80FEBC39}"/>
                </a:ext>
              </a:extLst>
            </p:cNvPr>
            <p:cNvSpPr>
              <a:spLocks noChangeArrowheads="1"/>
            </p:cNvSpPr>
            <p:nvPr/>
          </p:nvSpPr>
          <p:spPr bwMode="auto">
            <a:xfrm>
              <a:off x="3431" y="2048"/>
              <a:ext cx="53" cy="88"/>
            </a:xfrm>
            <a:prstGeom prst="ellipse">
              <a:avLst/>
            </a:prstGeom>
            <a:solidFill>
              <a:srgbClr val="BBE0E3"/>
            </a:solidFill>
            <a:ln w="9525">
              <a:solidFill>
                <a:srgbClr val="000000"/>
              </a:solidFill>
              <a:round/>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44" name="Oval 44">
              <a:extLst>
                <a:ext uri="{FF2B5EF4-FFF2-40B4-BE49-F238E27FC236}">
                  <a16:creationId xmlns:a16="http://schemas.microsoft.com/office/drawing/2014/main" id="{8FB55450-78DF-4830-9274-B9768E6A9D7C}"/>
                </a:ext>
              </a:extLst>
            </p:cNvPr>
            <p:cNvSpPr>
              <a:spLocks noChangeArrowheads="1"/>
            </p:cNvSpPr>
            <p:nvPr/>
          </p:nvSpPr>
          <p:spPr bwMode="auto">
            <a:xfrm>
              <a:off x="3564" y="2269"/>
              <a:ext cx="52" cy="88"/>
            </a:xfrm>
            <a:prstGeom prst="ellipse">
              <a:avLst/>
            </a:prstGeom>
            <a:solidFill>
              <a:srgbClr val="BBE0E3"/>
            </a:solidFill>
            <a:ln w="9525">
              <a:solidFill>
                <a:srgbClr val="000000"/>
              </a:solidFill>
              <a:round/>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45" name="Oval 45">
              <a:extLst>
                <a:ext uri="{FF2B5EF4-FFF2-40B4-BE49-F238E27FC236}">
                  <a16:creationId xmlns:a16="http://schemas.microsoft.com/office/drawing/2014/main" id="{4A701747-D7C9-473E-AE00-DBBA80DE4769}"/>
                </a:ext>
              </a:extLst>
            </p:cNvPr>
            <p:cNvSpPr>
              <a:spLocks noChangeArrowheads="1"/>
            </p:cNvSpPr>
            <p:nvPr/>
          </p:nvSpPr>
          <p:spPr bwMode="auto">
            <a:xfrm>
              <a:off x="3590" y="2003"/>
              <a:ext cx="53" cy="89"/>
            </a:xfrm>
            <a:prstGeom prst="ellipse">
              <a:avLst/>
            </a:prstGeom>
            <a:solidFill>
              <a:srgbClr val="BBE0E3"/>
            </a:solidFill>
            <a:ln w="9525">
              <a:solidFill>
                <a:srgbClr val="000000"/>
              </a:solidFill>
              <a:round/>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46" name="Oval 46">
              <a:extLst>
                <a:ext uri="{FF2B5EF4-FFF2-40B4-BE49-F238E27FC236}">
                  <a16:creationId xmlns:a16="http://schemas.microsoft.com/office/drawing/2014/main" id="{80DC45D8-8083-4DF1-A008-2C0E9C05B774}"/>
                </a:ext>
              </a:extLst>
            </p:cNvPr>
            <p:cNvSpPr>
              <a:spLocks noChangeArrowheads="1"/>
            </p:cNvSpPr>
            <p:nvPr/>
          </p:nvSpPr>
          <p:spPr bwMode="auto">
            <a:xfrm>
              <a:off x="3696" y="2180"/>
              <a:ext cx="53" cy="89"/>
            </a:xfrm>
            <a:prstGeom prst="ellipse">
              <a:avLst/>
            </a:prstGeom>
            <a:solidFill>
              <a:srgbClr val="BBE0E3"/>
            </a:solidFill>
            <a:ln w="9525">
              <a:solidFill>
                <a:srgbClr val="000000"/>
              </a:solidFill>
              <a:round/>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47" name="Oval 47">
              <a:extLst>
                <a:ext uri="{FF2B5EF4-FFF2-40B4-BE49-F238E27FC236}">
                  <a16:creationId xmlns:a16="http://schemas.microsoft.com/office/drawing/2014/main" id="{1D7924C6-613D-4360-A4D2-ED254E7559DA}"/>
                </a:ext>
              </a:extLst>
            </p:cNvPr>
            <p:cNvSpPr>
              <a:spLocks noChangeArrowheads="1"/>
            </p:cNvSpPr>
            <p:nvPr/>
          </p:nvSpPr>
          <p:spPr bwMode="auto">
            <a:xfrm>
              <a:off x="3775" y="2445"/>
              <a:ext cx="53" cy="89"/>
            </a:xfrm>
            <a:prstGeom prst="ellipse">
              <a:avLst/>
            </a:prstGeom>
            <a:solidFill>
              <a:srgbClr val="BBE0E3"/>
            </a:solidFill>
            <a:ln w="9525">
              <a:solidFill>
                <a:srgbClr val="000000"/>
              </a:solidFill>
              <a:round/>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48" name="Oval 48">
              <a:extLst>
                <a:ext uri="{FF2B5EF4-FFF2-40B4-BE49-F238E27FC236}">
                  <a16:creationId xmlns:a16="http://schemas.microsoft.com/office/drawing/2014/main" id="{7D47E90C-A244-429B-9281-D92A800B3C27}"/>
                </a:ext>
              </a:extLst>
            </p:cNvPr>
            <p:cNvSpPr>
              <a:spLocks noChangeArrowheads="1"/>
            </p:cNvSpPr>
            <p:nvPr/>
          </p:nvSpPr>
          <p:spPr bwMode="auto">
            <a:xfrm>
              <a:off x="3643" y="2711"/>
              <a:ext cx="53" cy="88"/>
            </a:xfrm>
            <a:prstGeom prst="ellipse">
              <a:avLst/>
            </a:prstGeom>
            <a:solidFill>
              <a:srgbClr val="BBE0E3"/>
            </a:solidFill>
            <a:ln w="9525">
              <a:solidFill>
                <a:srgbClr val="000000"/>
              </a:solidFill>
              <a:round/>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49" name="Oval 49">
              <a:extLst>
                <a:ext uri="{FF2B5EF4-FFF2-40B4-BE49-F238E27FC236}">
                  <a16:creationId xmlns:a16="http://schemas.microsoft.com/office/drawing/2014/main" id="{B6B223CE-5A9B-47A1-A90E-C59F9E0598F5}"/>
                </a:ext>
              </a:extLst>
            </p:cNvPr>
            <p:cNvSpPr>
              <a:spLocks noChangeArrowheads="1"/>
            </p:cNvSpPr>
            <p:nvPr/>
          </p:nvSpPr>
          <p:spPr bwMode="auto">
            <a:xfrm>
              <a:off x="3960" y="2578"/>
              <a:ext cx="53" cy="89"/>
            </a:xfrm>
            <a:prstGeom prst="ellipse">
              <a:avLst/>
            </a:prstGeom>
            <a:solidFill>
              <a:srgbClr val="BBE0E3"/>
            </a:solidFill>
            <a:ln w="9525">
              <a:solidFill>
                <a:srgbClr val="000000"/>
              </a:solidFill>
              <a:round/>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50" name="Oval 50">
              <a:extLst>
                <a:ext uri="{FF2B5EF4-FFF2-40B4-BE49-F238E27FC236}">
                  <a16:creationId xmlns:a16="http://schemas.microsoft.com/office/drawing/2014/main" id="{39A47790-DE67-4FA6-9B4B-FCED74F5B7AB}"/>
                </a:ext>
              </a:extLst>
            </p:cNvPr>
            <p:cNvSpPr>
              <a:spLocks noChangeArrowheads="1"/>
            </p:cNvSpPr>
            <p:nvPr/>
          </p:nvSpPr>
          <p:spPr bwMode="auto">
            <a:xfrm>
              <a:off x="3616" y="1738"/>
              <a:ext cx="53" cy="89"/>
            </a:xfrm>
            <a:prstGeom prst="ellipse">
              <a:avLst/>
            </a:prstGeom>
            <a:solidFill>
              <a:srgbClr val="BBE0E3"/>
            </a:solidFill>
            <a:ln w="9525">
              <a:solidFill>
                <a:srgbClr val="000000"/>
              </a:solidFill>
              <a:round/>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51" name="Rectangle 51">
              <a:extLst>
                <a:ext uri="{FF2B5EF4-FFF2-40B4-BE49-F238E27FC236}">
                  <a16:creationId xmlns:a16="http://schemas.microsoft.com/office/drawing/2014/main" id="{469B0DFD-6DAC-4BEB-93A5-68A6774A4A86}"/>
                </a:ext>
              </a:extLst>
            </p:cNvPr>
            <p:cNvSpPr>
              <a:spLocks noChangeArrowheads="1"/>
            </p:cNvSpPr>
            <p:nvPr/>
          </p:nvSpPr>
          <p:spPr bwMode="auto">
            <a:xfrm>
              <a:off x="4462" y="1959"/>
              <a:ext cx="53" cy="89"/>
            </a:xfrm>
            <a:prstGeom prst="rect">
              <a:avLst/>
            </a:prstGeom>
            <a:solidFill>
              <a:srgbClr val="0000FF"/>
            </a:solidFill>
            <a:ln w="9525">
              <a:solidFill>
                <a:srgbClr val="000000"/>
              </a:solidFill>
              <a:miter lim="800000"/>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52" name="Rectangle 52">
              <a:extLst>
                <a:ext uri="{FF2B5EF4-FFF2-40B4-BE49-F238E27FC236}">
                  <a16:creationId xmlns:a16="http://schemas.microsoft.com/office/drawing/2014/main" id="{5B3E047B-3A7D-4168-B2D5-07BD4ABEB4AA}"/>
                </a:ext>
              </a:extLst>
            </p:cNvPr>
            <p:cNvSpPr>
              <a:spLocks noChangeArrowheads="1"/>
            </p:cNvSpPr>
            <p:nvPr/>
          </p:nvSpPr>
          <p:spPr bwMode="auto">
            <a:xfrm>
              <a:off x="4304" y="1605"/>
              <a:ext cx="53" cy="89"/>
            </a:xfrm>
            <a:prstGeom prst="rect">
              <a:avLst/>
            </a:prstGeom>
            <a:solidFill>
              <a:srgbClr val="0000FF"/>
            </a:solidFill>
            <a:ln w="9525">
              <a:solidFill>
                <a:srgbClr val="000000"/>
              </a:solidFill>
              <a:miter lim="800000"/>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53" name="Rectangle 53">
              <a:extLst>
                <a:ext uri="{FF2B5EF4-FFF2-40B4-BE49-F238E27FC236}">
                  <a16:creationId xmlns:a16="http://schemas.microsoft.com/office/drawing/2014/main" id="{62CDBE93-EAF6-4B9B-950E-9F04BDFF8252}"/>
                </a:ext>
              </a:extLst>
            </p:cNvPr>
            <p:cNvSpPr>
              <a:spLocks noChangeArrowheads="1"/>
            </p:cNvSpPr>
            <p:nvPr/>
          </p:nvSpPr>
          <p:spPr bwMode="auto">
            <a:xfrm>
              <a:off x="4515" y="1473"/>
              <a:ext cx="53" cy="88"/>
            </a:xfrm>
            <a:prstGeom prst="rect">
              <a:avLst/>
            </a:prstGeom>
            <a:solidFill>
              <a:srgbClr val="0000FF"/>
            </a:solidFill>
            <a:ln w="9525">
              <a:solidFill>
                <a:srgbClr val="000000"/>
              </a:solidFill>
              <a:miter lim="800000"/>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54" name="Rectangle 54">
              <a:extLst>
                <a:ext uri="{FF2B5EF4-FFF2-40B4-BE49-F238E27FC236}">
                  <a16:creationId xmlns:a16="http://schemas.microsoft.com/office/drawing/2014/main" id="{3524C55E-F4E8-48DF-A758-9CFD0D035017}"/>
                </a:ext>
              </a:extLst>
            </p:cNvPr>
            <p:cNvSpPr>
              <a:spLocks noChangeArrowheads="1"/>
            </p:cNvSpPr>
            <p:nvPr/>
          </p:nvSpPr>
          <p:spPr bwMode="auto">
            <a:xfrm>
              <a:off x="4595" y="2224"/>
              <a:ext cx="53" cy="89"/>
            </a:xfrm>
            <a:prstGeom prst="rect">
              <a:avLst/>
            </a:prstGeom>
            <a:solidFill>
              <a:srgbClr val="0000FF"/>
            </a:solidFill>
            <a:ln w="9525">
              <a:solidFill>
                <a:srgbClr val="000000"/>
              </a:solidFill>
              <a:miter lim="800000"/>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55" name="Rectangle 55">
              <a:extLst>
                <a:ext uri="{FF2B5EF4-FFF2-40B4-BE49-F238E27FC236}">
                  <a16:creationId xmlns:a16="http://schemas.microsoft.com/office/drawing/2014/main" id="{C524458C-3B1E-4C07-BADD-FB01979F15C6}"/>
                </a:ext>
              </a:extLst>
            </p:cNvPr>
            <p:cNvSpPr>
              <a:spLocks noChangeArrowheads="1"/>
            </p:cNvSpPr>
            <p:nvPr/>
          </p:nvSpPr>
          <p:spPr bwMode="auto">
            <a:xfrm>
              <a:off x="4568" y="1694"/>
              <a:ext cx="53" cy="88"/>
            </a:xfrm>
            <a:prstGeom prst="rect">
              <a:avLst/>
            </a:prstGeom>
            <a:solidFill>
              <a:srgbClr val="0000FF"/>
            </a:solidFill>
            <a:ln w="9525">
              <a:solidFill>
                <a:srgbClr val="000000"/>
              </a:solidFill>
              <a:miter lim="800000"/>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56" name="Rectangle 56">
              <a:extLst>
                <a:ext uri="{FF2B5EF4-FFF2-40B4-BE49-F238E27FC236}">
                  <a16:creationId xmlns:a16="http://schemas.microsoft.com/office/drawing/2014/main" id="{359D8398-388D-40D6-BC26-B74E3294DB10}"/>
                </a:ext>
              </a:extLst>
            </p:cNvPr>
            <p:cNvSpPr>
              <a:spLocks noChangeArrowheads="1"/>
            </p:cNvSpPr>
            <p:nvPr/>
          </p:nvSpPr>
          <p:spPr bwMode="auto">
            <a:xfrm>
              <a:off x="4674" y="1915"/>
              <a:ext cx="53" cy="88"/>
            </a:xfrm>
            <a:prstGeom prst="rect">
              <a:avLst/>
            </a:prstGeom>
            <a:solidFill>
              <a:srgbClr val="0000FF"/>
            </a:solidFill>
            <a:ln w="9525">
              <a:solidFill>
                <a:srgbClr val="000000"/>
              </a:solidFill>
              <a:miter lim="800000"/>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57" name="Rectangle 57">
              <a:extLst>
                <a:ext uri="{FF2B5EF4-FFF2-40B4-BE49-F238E27FC236}">
                  <a16:creationId xmlns:a16="http://schemas.microsoft.com/office/drawing/2014/main" id="{3400D3A2-E3A6-4422-A057-4B26ED5AA2AA}"/>
                </a:ext>
              </a:extLst>
            </p:cNvPr>
            <p:cNvSpPr>
              <a:spLocks noChangeArrowheads="1"/>
            </p:cNvSpPr>
            <p:nvPr/>
          </p:nvSpPr>
          <p:spPr bwMode="auto">
            <a:xfrm>
              <a:off x="4648" y="1473"/>
              <a:ext cx="52" cy="88"/>
            </a:xfrm>
            <a:prstGeom prst="rect">
              <a:avLst/>
            </a:prstGeom>
            <a:solidFill>
              <a:srgbClr val="0000FF"/>
            </a:solidFill>
            <a:ln w="9525">
              <a:solidFill>
                <a:srgbClr val="000000"/>
              </a:solidFill>
              <a:miter lim="800000"/>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58" name="Rectangle 58">
              <a:extLst>
                <a:ext uri="{FF2B5EF4-FFF2-40B4-BE49-F238E27FC236}">
                  <a16:creationId xmlns:a16="http://schemas.microsoft.com/office/drawing/2014/main" id="{6607C766-4C37-4351-8B75-A2A9A4F4D4D8}"/>
                </a:ext>
              </a:extLst>
            </p:cNvPr>
            <p:cNvSpPr>
              <a:spLocks noChangeArrowheads="1"/>
            </p:cNvSpPr>
            <p:nvPr/>
          </p:nvSpPr>
          <p:spPr bwMode="auto">
            <a:xfrm>
              <a:off x="4806" y="1561"/>
              <a:ext cx="53" cy="89"/>
            </a:xfrm>
            <a:prstGeom prst="rect">
              <a:avLst/>
            </a:prstGeom>
            <a:solidFill>
              <a:srgbClr val="0000FF"/>
            </a:solidFill>
            <a:ln w="9525">
              <a:solidFill>
                <a:srgbClr val="000000"/>
              </a:solidFill>
              <a:miter lim="800000"/>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59" name="Rectangle 59">
              <a:extLst>
                <a:ext uri="{FF2B5EF4-FFF2-40B4-BE49-F238E27FC236}">
                  <a16:creationId xmlns:a16="http://schemas.microsoft.com/office/drawing/2014/main" id="{FBC761B7-4BD9-40D1-912D-AED2A7010A37}"/>
                </a:ext>
              </a:extLst>
            </p:cNvPr>
            <p:cNvSpPr>
              <a:spLocks noChangeArrowheads="1"/>
            </p:cNvSpPr>
            <p:nvPr/>
          </p:nvSpPr>
          <p:spPr bwMode="auto">
            <a:xfrm>
              <a:off x="4753" y="2048"/>
              <a:ext cx="53" cy="88"/>
            </a:xfrm>
            <a:prstGeom prst="rect">
              <a:avLst/>
            </a:prstGeom>
            <a:solidFill>
              <a:srgbClr val="0000FF"/>
            </a:solidFill>
            <a:ln w="9525">
              <a:solidFill>
                <a:srgbClr val="000000"/>
              </a:solidFill>
              <a:miter lim="800000"/>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60" name="Rectangle 60">
              <a:extLst>
                <a:ext uri="{FF2B5EF4-FFF2-40B4-BE49-F238E27FC236}">
                  <a16:creationId xmlns:a16="http://schemas.microsoft.com/office/drawing/2014/main" id="{C228C01F-2683-4BDE-B1E6-54943487A76F}"/>
                </a:ext>
              </a:extLst>
            </p:cNvPr>
            <p:cNvSpPr>
              <a:spLocks noChangeArrowheads="1"/>
            </p:cNvSpPr>
            <p:nvPr/>
          </p:nvSpPr>
          <p:spPr bwMode="auto">
            <a:xfrm>
              <a:off x="4833" y="1827"/>
              <a:ext cx="52" cy="88"/>
            </a:xfrm>
            <a:prstGeom prst="rect">
              <a:avLst/>
            </a:prstGeom>
            <a:solidFill>
              <a:srgbClr val="0000FF"/>
            </a:solidFill>
            <a:ln w="9525">
              <a:solidFill>
                <a:srgbClr val="000000"/>
              </a:solidFill>
              <a:miter lim="800000"/>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61" name="Rectangle 61">
              <a:extLst>
                <a:ext uri="{FF2B5EF4-FFF2-40B4-BE49-F238E27FC236}">
                  <a16:creationId xmlns:a16="http://schemas.microsoft.com/office/drawing/2014/main" id="{06E712B2-4E6E-4842-904E-251DCD1F4BFE}"/>
                </a:ext>
              </a:extLst>
            </p:cNvPr>
            <p:cNvSpPr>
              <a:spLocks noChangeArrowheads="1"/>
            </p:cNvSpPr>
            <p:nvPr/>
          </p:nvSpPr>
          <p:spPr bwMode="auto">
            <a:xfrm>
              <a:off x="4806" y="2401"/>
              <a:ext cx="53" cy="89"/>
            </a:xfrm>
            <a:prstGeom prst="rect">
              <a:avLst/>
            </a:prstGeom>
            <a:solidFill>
              <a:srgbClr val="0000FF"/>
            </a:solidFill>
            <a:ln w="9525">
              <a:solidFill>
                <a:srgbClr val="000000"/>
              </a:solidFill>
              <a:miter lim="800000"/>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62" name="Rectangle 62">
              <a:extLst>
                <a:ext uri="{FF2B5EF4-FFF2-40B4-BE49-F238E27FC236}">
                  <a16:creationId xmlns:a16="http://schemas.microsoft.com/office/drawing/2014/main" id="{17D89A4F-F9C9-4F69-A133-A9EBBFF50826}"/>
                </a:ext>
              </a:extLst>
            </p:cNvPr>
            <p:cNvSpPr>
              <a:spLocks noChangeArrowheads="1"/>
            </p:cNvSpPr>
            <p:nvPr/>
          </p:nvSpPr>
          <p:spPr bwMode="auto">
            <a:xfrm>
              <a:off x="4965" y="1959"/>
              <a:ext cx="53" cy="89"/>
            </a:xfrm>
            <a:prstGeom prst="rect">
              <a:avLst/>
            </a:prstGeom>
            <a:solidFill>
              <a:srgbClr val="0000FF"/>
            </a:solidFill>
            <a:ln w="9525">
              <a:solidFill>
                <a:srgbClr val="000000"/>
              </a:solidFill>
              <a:miter lim="800000"/>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63" name="Rectangle 63">
              <a:extLst>
                <a:ext uri="{FF2B5EF4-FFF2-40B4-BE49-F238E27FC236}">
                  <a16:creationId xmlns:a16="http://schemas.microsoft.com/office/drawing/2014/main" id="{8D68F2A8-608F-4759-BE01-C1BA4EC46280}"/>
                </a:ext>
              </a:extLst>
            </p:cNvPr>
            <p:cNvSpPr>
              <a:spLocks noChangeArrowheads="1"/>
            </p:cNvSpPr>
            <p:nvPr/>
          </p:nvSpPr>
          <p:spPr bwMode="auto">
            <a:xfrm>
              <a:off x="4965" y="2269"/>
              <a:ext cx="53" cy="88"/>
            </a:xfrm>
            <a:prstGeom prst="rect">
              <a:avLst/>
            </a:prstGeom>
            <a:solidFill>
              <a:srgbClr val="0000FF"/>
            </a:solidFill>
            <a:ln w="9525">
              <a:solidFill>
                <a:srgbClr val="000000"/>
              </a:solidFill>
              <a:miter lim="800000"/>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64" name="Rectangle 64">
              <a:extLst>
                <a:ext uri="{FF2B5EF4-FFF2-40B4-BE49-F238E27FC236}">
                  <a16:creationId xmlns:a16="http://schemas.microsoft.com/office/drawing/2014/main" id="{C3B56C4B-92C3-4C46-A835-848CB0612A78}"/>
                </a:ext>
              </a:extLst>
            </p:cNvPr>
            <p:cNvSpPr>
              <a:spLocks noChangeArrowheads="1"/>
            </p:cNvSpPr>
            <p:nvPr/>
          </p:nvSpPr>
          <p:spPr bwMode="auto">
            <a:xfrm>
              <a:off x="4991" y="2445"/>
              <a:ext cx="53" cy="89"/>
            </a:xfrm>
            <a:prstGeom prst="rect">
              <a:avLst/>
            </a:prstGeom>
            <a:solidFill>
              <a:srgbClr val="0000FF"/>
            </a:solidFill>
            <a:ln w="9525">
              <a:solidFill>
                <a:srgbClr val="000000"/>
              </a:solidFill>
              <a:miter lim="800000"/>
              <a:headEnd/>
              <a:tailEnd/>
            </a:ln>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65" name="Rectangle 65">
              <a:extLst>
                <a:ext uri="{FF2B5EF4-FFF2-40B4-BE49-F238E27FC236}">
                  <a16:creationId xmlns:a16="http://schemas.microsoft.com/office/drawing/2014/main" id="{88029AD8-A974-4756-9793-2AAEAF308CDA}"/>
                </a:ext>
              </a:extLst>
            </p:cNvPr>
            <p:cNvSpPr>
              <a:spLocks noChangeArrowheads="1"/>
            </p:cNvSpPr>
            <p:nvPr/>
          </p:nvSpPr>
          <p:spPr bwMode="auto">
            <a:xfrm>
              <a:off x="2929" y="1296"/>
              <a:ext cx="2591" cy="168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66" name="Line 66">
              <a:extLst>
                <a:ext uri="{FF2B5EF4-FFF2-40B4-BE49-F238E27FC236}">
                  <a16:creationId xmlns:a16="http://schemas.microsoft.com/office/drawing/2014/main" id="{C2EBBF41-3421-4A9E-A15B-08D8A913A9DA}"/>
                </a:ext>
              </a:extLst>
            </p:cNvPr>
            <p:cNvSpPr>
              <a:spLocks noChangeShapeType="1"/>
            </p:cNvSpPr>
            <p:nvPr/>
          </p:nvSpPr>
          <p:spPr bwMode="auto">
            <a:xfrm>
              <a:off x="3552" y="1392"/>
              <a:ext cx="576" cy="1488"/>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굴림" panose="020B0600000101010101" pitchFamily="34" charset="-127"/>
              </a:endParaRPr>
            </a:p>
          </p:txBody>
        </p:sp>
        <p:sp>
          <p:nvSpPr>
            <p:cNvPr id="67" name="Line 67">
              <a:extLst>
                <a:ext uri="{FF2B5EF4-FFF2-40B4-BE49-F238E27FC236}">
                  <a16:creationId xmlns:a16="http://schemas.microsoft.com/office/drawing/2014/main" id="{E7814935-A86D-4435-BD1C-10D853C90EBE}"/>
                </a:ext>
              </a:extLst>
            </p:cNvPr>
            <p:cNvSpPr>
              <a:spLocks noChangeShapeType="1"/>
            </p:cNvSpPr>
            <p:nvPr/>
          </p:nvSpPr>
          <p:spPr bwMode="auto">
            <a:xfrm>
              <a:off x="4176" y="1344"/>
              <a:ext cx="576" cy="1488"/>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굴림" panose="020B0600000101010101" pitchFamily="34" charset="-127"/>
              </a:endParaRPr>
            </a:p>
          </p:txBody>
        </p:sp>
        <p:sp>
          <p:nvSpPr>
            <p:cNvPr id="68" name="Line 68">
              <a:extLst>
                <a:ext uri="{FF2B5EF4-FFF2-40B4-BE49-F238E27FC236}">
                  <a16:creationId xmlns:a16="http://schemas.microsoft.com/office/drawing/2014/main" id="{AB9B6DFE-415C-40C7-BCAD-70B13421EB98}"/>
                </a:ext>
              </a:extLst>
            </p:cNvPr>
            <p:cNvSpPr>
              <a:spLocks noChangeShapeType="1"/>
            </p:cNvSpPr>
            <p:nvPr/>
          </p:nvSpPr>
          <p:spPr bwMode="auto">
            <a:xfrm>
              <a:off x="3888" y="1392"/>
              <a:ext cx="576" cy="14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굴림" panose="020B0600000101010101" pitchFamily="34" charset="-127"/>
              </a:endParaRPr>
            </a:p>
          </p:txBody>
        </p:sp>
      </p:grpSp>
      <p:sp>
        <p:nvSpPr>
          <p:cNvPr id="70" name="Text Box 70">
            <a:extLst>
              <a:ext uri="{FF2B5EF4-FFF2-40B4-BE49-F238E27FC236}">
                <a16:creationId xmlns:a16="http://schemas.microsoft.com/office/drawing/2014/main" id="{BB1F304A-39AD-461C-8F56-E8FCC5DA77A1}"/>
              </a:ext>
            </a:extLst>
          </p:cNvPr>
          <p:cNvSpPr txBox="1">
            <a:spLocks noChangeArrowheads="1"/>
          </p:cNvSpPr>
          <p:nvPr/>
        </p:nvSpPr>
        <p:spPr bwMode="auto">
          <a:xfrm>
            <a:off x="3641727" y="5199583"/>
            <a:ext cx="14221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chemeClr val="accent5">
                    <a:lumMod val="25000"/>
                  </a:schemeClr>
                </a:solidFill>
                <a:effectLst/>
                <a:uLnTx/>
                <a:uFillTx/>
                <a:latin typeface="Tahoma" panose="020B0604030504040204" pitchFamily="34" charset="0"/>
                <a:ea typeface="宋体" panose="02010600030101010101" pitchFamily="2" charset="-122"/>
              </a:rPr>
              <a:t>支持向量</a:t>
            </a:r>
          </a:p>
        </p:txBody>
      </p:sp>
      <p:sp>
        <p:nvSpPr>
          <p:cNvPr id="71" name="Line 71">
            <a:extLst>
              <a:ext uri="{FF2B5EF4-FFF2-40B4-BE49-F238E27FC236}">
                <a16:creationId xmlns:a16="http://schemas.microsoft.com/office/drawing/2014/main" id="{627D3A6D-D075-4A27-B7B8-967CE598AF13}"/>
              </a:ext>
            </a:extLst>
          </p:cNvPr>
          <p:cNvSpPr>
            <a:spLocks noChangeShapeType="1"/>
          </p:cNvSpPr>
          <p:nvPr/>
        </p:nvSpPr>
        <p:spPr bwMode="auto">
          <a:xfrm flipV="1">
            <a:off x="4648200" y="2364309"/>
            <a:ext cx="2209800" cy="2819400"/>
          </a:xfrm>
          <a:prstGeom prst="line">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굴림" panose="020B0600000101010101" pitchFamily="34" charset="-127"/>
            </a:endParaRPr>
          </a:p>
        </p:txBody>
      </p:sp>
      <p:sp>
        <p:nvSpPr>
          <p:cNvPr id="72" name="Line 72">
            <a:extLst>
              <a:ext uri="{FF2B5EF4-FFF2-40B4-BE49-F238E27FC236}">
                <a16:creationId xmlns:a16="http://schemas.microsoft.com/office/drawing/2014/main" id="{FDC8E53E-9EB8-47BC-BC14-12D932C690D4}"/>
              </a:ext>
            </a:extLst>
          </p:cNvPr>
          <p:cNvSpPr>
            <a:spLocks noChangeShapeType="1"/>
          </p:cNvSpPr>
          <p:nvPr/>
        </p:nvSpPr>
        <p:spPr bwMode="auto">
          <a:xfrm flipV="1">
            <a:off x="4648200" y="2897709"/>
            <a:ext cx="2438400" cy="2286000"/>
          </a:xfrm>
          <a:prstGeom prst="line">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굴림" panose="020B0600000101010101" pitchFamily="34" charset="-127"/>
            </a:endParaRPr>
          </a:p>
        </p:txBody>
      </p:sp>
      <p:sp>
        <p:nvSpPr>
          <p:cNvPr id="73" name="Line 73">
            <a:extLst>
              <a:ext uri="{FF2B5EF4-FFF2-40B4-BE49-F238E27FC236}">
                <a16:creationId xmlns:a16="http://schemas.microsoft.com/office/drawing/2014/main" id="{0EAD55F4-D323-41E5-8129-1CF658A81EBA}"/>
              </a:ext>
            </a:extLst>
          </p:cNvPr>
          <p:cNvSpPr>
            <a:spLocks noChangeShapeType="1"/>
          </p:cNvSpPr>
          <p:nvPr/>
        </p:nvSpPr>
        <p:spPr bwMode="auto">
          <a:xfrm flipV="1">
            <a:off x="4724400" y="3354909"/>
            <a:ext cx="2514600" cy="1828800"/>
          </a:xfrm>
          <a:prstGeom prst="line">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굴림" panose="020B0600000101010101" pitchFamily="34" charset="-127"/>
            </a:endParaRPr>
          </a:p>
        </p:txBody>
      </p:sp>
      <p:sp>
        <p:nvSpPr>
          <p:cNvPr id="74" name="Line 74">
            <a:extLst>
              <a:ext uri="{FF2B5EF4-FFF2-40B4-BE49-F238E27FC236}">
                <a16:creationId xmlns:a16="http://schemas.microsoft.com/office/drawing/2014/main" id="{9641AF79-14AB-4F71-95F5-C905A5D1DC41}"/>
              </a:ext>
            </a:extLst>
          </p:cNvPr>
          <p:cNvSpPr>
            <a:spLocks noChangeShapeType="1"/>
          </p:cNvSpPr>
          <p:nvPr/>
        </p:nvSpPr>
        <p:spPr bwMode="auto">
          <a:xfrm flipV="1">
            <a:off x="4724400" y="3888309"/>
            <a:ext cx="1524000" cy="1295400"/>
          </a:xfrm>
          <a:prstGeom prst="line">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굴림" panose="020B0600000101010101" pitchFamily="34" charset="-127"/>
            </a:endParaRPr>
          </a:p>
        </p:txBody>
      </p:sp>
      <p:sp>
        <p:nvSpPr>
          <p:cNvPr id="75" name="Line 75">
            <a:extLst>
              <a:ext uri="{FF2B5EF4-FFF2-40B4-BE49-F238E27FC236}">
                <a16:creationId xmlns:a16="http://schemas.microsoft.com/office/drawing/2014/main" id="{6A530574-7F20-415D-9705-0A0F1613A4F3}"/>
              </a:ext>
            </a:extLst>
          </p:cNvPr>
          <p:cNvSpPr>
            <a:spLocks noChangeShapeType="1"/>
          </p:cNvSpPr>
          <p:nvPr/>
        </p:nvSpPr>
        <p:spPr bwMode="auto">
          <a:xfrm flipV="1">
            <a:off x="4646613" y="2547739"/>
            <a:ext cx="1068387" cy="2580407"/>
          </a:xfrm>
          <a:prstGeom prst="line">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굴림" panose="020B0600000101010101" pitchFamily="34" charset="-127"/>
            </a:endParaRPr>
          </a:p>
        </p:txBody>
      </p:sp>
      <p:grpSp>
        <p:nvGrpSpPr>
          <p:cNvPr id="76" name="Group 76">
            <a:extLst>
              <a:ext uri="{FF2B5EF4-FFF2-40B4-BE49-F238E27FC236}">
                <a16:creationId xmlns:a16="http://schemas.microsoft.com/office/drawing/2014/main" id="{000EF793-142C-4D22-A796-4529528F1FDC}"/>
              </a:ext>
            </a:extLst>
          </p:cNvPr>
          <p:cNvGrpSpPr>
            <a:grpSpLocks/>
          </p:cNvGrpSpPr>
          <p:nvPr/>
        </p:nvGrpSpPr>
        <p:grpSpPr bwMode="auto">
          <a:xfrm>
            <a:off x="1066800" y="3050109"/>
            <a:ext cx="1660525" cy="2120900"/>
            <a:chOff x="682" y="2112"/>
            <a:chExt cx="1046" cy="1336"/>
          </a:xfrm>
        </p:grpSpPr>
        <p:sp>
          <p:nvSpPr>
            <p:cNvPr id="77" name="Text Box 77">
              <a:extLst>
                <a:ext uri="{FF2B5EF4-FFF2-40B4-BE49-F238E27FC236}">
                  <a16:creationId xmlns:a16="http://schemas.microsoft.com/office/drawing/2014/main" id="{298D0885-B4EA-4FDF-A524-E54DC013F8E6}"/>
                </a:ext>
              </a:extLst>
            </p:cNvPr>
            <p:cNvSpPr txBox="1">
              <a:spLocks noChangeArrowheads="1"/>
            </p:cNvSpPr>
            <p:nvPr/>
          </p:nvSpPr>
          <p:spPr bwMode="auto">
            <a:xfrm>
              <a:off x="682" y="3160"/>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小边缘</a:t>
              </a:r>
            </a:p>
          </p:txBody>
        </p:sp>
        <p:sp>
          <p:nvSpPr>
            <p:cNvPr id="78" name="Line 78">
              <a:extLst>
                <a:ext uri="{FF2B5EF4-FFF2-40B4-BE49-F238E27FC236}">
                  <a16:creationId xmlns:a16="http://schemas.microsoft.com/office/drawing/2014/main" id="{DAF45B04-1C07-483D-9C85-04E8B8B068BE}"/>
                </a:ext>
              </a:extLst>
            </p:cNvPr>
            <p:cNvSpPr>
              <a:spLocks noChangeShapeType="1"/>
            </p:cNvSpPr>
            <p:nvPr/>
          </p:nvSpPr>
          <p:spPr bwMode="auto">
            <a:xfrm flipV="1">
              <a:off x="1440" y="2112"/>
              <a:ext cx="288" cy="48"/>
            </a:xfrm>
            <a:prstGeom prst="line">
              <a:avLst/>
            </a:prstGeom>
            <a:noFill/>
            <a:ln w="9525">
              <a:solidFill>
                <a:srgbClr val="99CC00"/>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굴림" panose="020B0600000101010101" pitchFamily="34" charset="-127"/>
              </a:endParaRPr>
            </a:p>
          </p:txBody>
        </p:sp>
        <p:sp>
          <p:nvSpPr>
            <p:cNvPr id="79" name="Line 79">
              <a:extLst>
                <a:ext uri="{FF2B5EF4-FFF2-40B4-BE49-F238E27FC236}">
                  <a16:creationId xmlns:a16="http://schemas.microsoft.com/office/drawing/2014/main" id="{4EF0A8A4-2AAD-435A-B91A-BB6A729EDED8}"/>
                </a:ext>
              </a:extLst>
            </p:cNvPr>
            <p:cNvSpPr>
              <a:spLocks noChangeShapeType="1"/>
            </p:cNvSpPr>
            <p:nvPr/>
          </p:nvSpPr>
          <p:spPr bwMode="auto">
            <a:xfrm flipV="1">
              <a:off x="1344" y="2160"/>
              <a:ext cx="240" cy="1056"/>
            </a:xfrm>
            <a:prstGeom prst="line">
              <a:avLst/>
            </a:prstGeom>
            <a:noFill/>
            <a:ln w="9525">
              <a:solidFill>
                <a:srgbClr val="99CC00"/>
              </a:solidFill>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굴림" panose="020B0600000101010101" pitchFamily="34" charset="-127"/>
              </a:endParaRPr>
            </a:p>
          </p:txBody>
        </p:sp>
      </p:grpSp>
      <p:grpSp>
        <p:nvGrpSpPr>
          <p:cNvPr id="80" name="Group 80">
            <a:extLst>
              <a:ext uri="{FF2B5EF4-FFF2-40B4-BE49-F238E27FC236}">
                <a16:creationId xmlns:a16="http://schemas.microsoft.com/office/drawing/2014/main" id="{C76FAD2B-0EAD-4C06-8FE2-DED52DC948EF}"/>
              </a:ext>
            </a:extLst>
          </p:cNvPr>
          <p:cNvGrpSpPr>
            <a:grpSpLocks/>
          </p:cNvGrpSpPr>
          <p:nvPr/>
        </p:nvGrpSpPr>
        <p:grpSpPr bwMode="auto">
          <a:xfrm>
            <a:off x="5349875" y="2364309"/>
            <a:ext cx="1431925" cy="2806700"/>
            <a:chOff x="3370" y="1680"/>
            <a:chExt cx="902" cy="1768"/>
          </a:xfrm>
        </p:grpSpPr>
        <p:sp>
          <p:nvSpPr>
            <p:cNvPr id="81" name="Text Box 81">
              <a:extLst>
                <a:ext uri="{FF2B5EF4-FFF2-40B4-BE49-F238E27FC236}">
                  <a16:creationId xmlns:a16="http://schemas.microsoft.com/office/drawing/2014/main" id="{8247621E-9CB1-43D8-919D-B91D72C2C537}"/>
                </a:ext>
              </a:extLst>
            </p:cNvPr>
            <p:cNvSpPr txBox="1">
              <a:spLocks noChangeArrowheads="1"/>
            </p:cNvSpPr>
            <p:nvPr/>
          </p:nvSpPr>
          <p:spPr bwMode="auto">
            <a:xfrm>
              <a:off x="3370" y="3160"/>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大边缘</a:t>
              </a:r>
            </a:p>
          </p:txBody>
        </p:sp>
        <p:sp>
          <p:nvSpPr>
            <p:cNvPr id="82" name="Line 82">
              <a:extLst>
                <a:ext uri="{FF2B5EF4-FFF2-40B4-BE49-F238E27FC236}">
                  <a16:creationId xmlns:a16="http://schemas.microsoft.com/office/drawing/2014/main" id="{2CC7EF18-1F4C-41E6-86AB-8570357DE2E3}"/>
                </a:ext>
              </a:extLst>
            </p:cNvPr>
            <p:cNvSpPr>
              <a:spLocks noChangeShapeType="1"/>
            </p:cNvSpPr>
            <p:nvPr/>
          </p:nvSpPr>
          <p:spPr bwMode="auto">
            <a:xfrm flipV="1">
              <a:off x="3744" y="1680"/>
              <a:ext cx="528" cy="240"/>
            </a:xfrm>
            <a:prstGeom prst="line">
              <a:avLst/>
            </a:prstGeom>
            <a:noFill/>
            <a:ln w="9525">
              <a:solidFill>
                <a:srgbClr val="99CC00"/>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굴림" panose="020B0600000101010101" pitchFamily="34" charset="-127"/>
              </a:endParaRPr>
            </a:p>
          </p:txBody>
        </p:sp>
        <p:sp>
          <p:nvSpPr>
            <p:cNvPr id="83" name="Line 83">
              <a:extLst>
                <a:ext uri="{FF2B5EF4-FFF2-40B4-BE49-F238E27FC236}">
                  <a16:creationId xmlns:a16="http://schemas.microsoft.com/office/drawing/2014/main" id="{AD8CB1A4-3EB6-4D45-9447-992D3C82AE95}"/>
                </a:ext>
              </a:extLst>
            </p:cNvPr>
            <p:cNvSpPr>
              <a:spLocks noChangeShapeType="1"/>
            </p:cNvSpPr>
            <p:nvPr/>
          </p:nvSpPr>
          <p:spPr bwMode="auto">
            <a:xfrm flipV="1">
              <a:off x="4032" y="1728"/>
              <a:ext cx="96" cy="1488"/>
            </a:xfrm>
            <a:prstGeom prst="line">
              <a:avLst/>
            </a:prstGeom>
            <a:noFill/>
            <a:ln w="9525">
              <a:solidFill>
                <a:srgbClr val="99CC00"/>
              </a:solidFill>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a typeface="굴림" panose="020B0600000101010101" pitchFamily="34" charset="-127"/>
              </a:endParaRPr>
            </a:p>
          </p:txBody>
        </p:sp>
      </p:grpSp>
      <p:sp>
        <p:nvSpPr>
          <p:cNvPr id="84" name="Text Box 71">
            <a:extLst>
              <a:ext uri="{FF2B5EF4-FFF2-40B4-BE49-F238E27FC236}">
                <a16:creationId xmlns:a16="http://schemas.microsoft.com/office/drawing/2014/main" id="{F9B430B5-60FC-4D46-AC6C-3C07D463DAC3}"/>
              </a:ext>
            </a:extLst>
          </p:cNvPr>
          <p:cNvSpPr txBox="1">
            <a:spLocks noChangeArrowheads="1"/>
          </p:cNvSpPr>
          <p:nvPr/>
        </p:nvSpPr>
        <p:spPr bwMode="auto">
          <a:xfrm>
            <a:off x="233772" y="5563121"/>
            <a:ext cx="8676456" cy="132343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0" lang="zh-CN" altLang="en-US" sz="2000" b="1" i="0" u="none" strike="noStrike" kern="0" cap="none" spc="0" normalizeH="0" baseline="0" noProof="0" dirty="0">
                <a:ln>
                  <a:noFill/>
                </a:ln>
                <a:effectLst/>
                <a:uLnTx/>
                <a:uFillTx/>
                <a:latin typeface="黑体" panose="02010609060101010101" pitchFamily="49" charset="-122"/>
                <a:ea typeface="黑体" panose="02010609060101010101" pitchFamily="49" charset="-122"/>
              </a:rPr>
              <a:t>具有较大边缘的决策边界比那些具有较小边缘的决策边界具有更好的泛化误差</a:t>
            </a:r>
            <a:r>
              <a:rPr kumimoji="0" lang="en-US" altLang="zh-CN" sz="2000" b="1" i="0" u="none" strike="noStrike" kern="0" cap="none" spc="0" normalizeH="0" baseline="0" noProof="0" dirty="0">
                <a:ln>
                  <a:noFill/>
                </a:ln>
                <a:effectLst/>
                <a:uLnTx/>
                <a:uFillTx/>
                <a:latin typeface="黑体" panose="02010609060101010101" pitchFamily="49" charset="-122"/>
                <a:ea typeface="黑体" panose="02010609060101010101" pitchFamily="49" charset="-122"/>
              </a:rPr>
              <a:t>,</a:t>
            </a:r>
            <a:r>
              <a:rPr kumimoji="0" lang="zh-CN" altLang="en-US" sz="2000" b="1" i="0" u="none" strike="noStrike" kern="0" cap="none" spc="0" normalizeH="0" baseline="0" noProof="0" dirty="0">
                <a:ln>
                  <a:noFill/>
                </a:ln>
                <a:effectLst/>
                <a:uLnTx/>
                <a:uFillTx/>
                <a:latin typeface="黑体" panose="02010609060101010101" pitchFamily="49" charset="-122"/>
                <a:ea typeface="黑体" panose="02010609060101010101" pitchFamily="49" charset="-122"/>
              </a:rPr>
              <a:t>如果边缘比较小</a:t>
            </a:r>
            <a:r>
              <a:rPr kumimoji="0" lang="en-US" altLang="zh-CN" sz="2000" b="1" i="0" u="none" strike="noStrike" kern="0" cap="none" spc="0" normalizeH="0" baseline="0" noProof="0" dirty="0">
                <a:ln>
                  <a:noFill/>
                </a:ln>
                <a:effectLst/>
                <a:uLnTx/>
                <a:uFillTx/>
                <a:latin typeface="黑体" panose="02010609060101010101" pitchFamily="49" charset="-122"/>
                <a:ea typeface="黑体" panose="02010609060101010101" pitchFamily="49" charset="-122"/>
              </a:rPr>
              <a:t>,</a:t>
            </a:r>
            <a:r>
              <a:rPr kumimoji="0" lang="zh-CN" altLang="en-US" sz="2000" b="1" i="0" u="none" strike="noStrike" kern="0" cap="none" spc="0" normalizeH="0" baseline="0" noProof="0" dirty="0">
                <a:ln>
                  <a:noFill/>
                </a:ln>
                <a:effectLst/>
                <a:uLnTx/>
                <a:uFillTx/>
                <a:latin typeface="黑体" panose="02010609060101010101" pitchFamily="49" charset="-122"/>
                <a:ea typeface="黑体" panose="02010609060101010101" pitchFamily="49" charset="-122"/>
              </a:rPr>
              <a:t>决策边界任何轻微的扰动都可能对分类产生显著的影响</a:t>
            </a:r>
            <a:r>
              <a:rPr kumimoji="0" lang="en-US" altLang="zh-CN" sz="2000" b="1" i="0" u="none" strike="noStrike" kern="0" cap="none" spc="0" normalizeH="0" baseline="0" noProof="0" dirty="0">
                <a:ln>
                  <a:noFill/>
                </a:ln>
                <a:effectLst/>
                <a:uLnTx/>
                <a:uFillTx/>
                <a:latin typeface="黑体" panose="02010609060101010101" pitchFamily="49" charset="-122"/>
                <a:ea typeface="黑体" panose="02010609060101010101" pitchFamily="49" charset="-122"/>
              </a:rPr>
              <a:t>,</a:t>
            </a:r>
            <a:r>
              <a:rPr kumimoji="0" lang="zh-CN" altLang="en-US" sz="2000" b="1" i="0" u="none" strike="noStrike" kern="0" cap="none" spc="0" normalizeH="0" baseline="0" noProof="0" dirty="0">
                <a:ln>
                  <a:noFill/>
                </a:ln>
                <a:effectLst/>
                <a:uLnTx/>
                <a:uFillTx/>
                <a:latin typeface="黑体" panose="02010609060101010101" pitchFamily="49" charset="-122"/>
                <a:ea typeface="黑体" panose="02010609060101010101" pitchFamily="49" charset="-122"/>
              </a:rPr>
              <a:t>因此</a:t>
            </a:r>
            <a:r>
              <a:rPr kumimoji="0" lang="en-US" altLang="zh-CN" sz="2000" b="1" i="0" u="none" strike="noStrike" kern="0" cap="none" spc="0" normalizeH="0" baseline="0" noProof="0" dirty="0">
                <a:ln>
                  <a:noFill/>
                </a:ln>
                <a:effectLst/>
                <a:uLnTx/>
                <a:uFillTx/>
                <a:latin typeface="黑体" panose="02010609060101010101" pitchFamily="49" charset="-122"/>
                <a:ea typeface="黑体" panose="02010609060101010101" pitchFamily="49" charset="-122"/>
              </a:rPr>
              <a:t>,</a:t>
            </a:r>
            <a:r>
              <a:rPr kumimoji="0" lang="zh-CN" altLang="en-US" sz="2000" b="1" i="0" u="none" strike="noStrike" kern="0" cap="none" spc="0" normalizeH="0" baseline="0" noProof="0" dirty="0">
                <a:ln>
                  <a:noFill/>
                </a:ln>
                <a:effectLst/>
                <a:uLnTx/>
                <a:uFillTx/>
                <a:latin typeface="黑体" panose="02010609060101010101" pitchFamily="49" charset="-122"/>
                <a:ea typeface="黑体" panose="02010609060101010101" pitchFamily="49" charset="-122"/>
              </a:rPr>
              <a:t>决策边界边缘较小的分类器对模型的过分拟合更加敏感</a:t>
            </a:r>
            <a:r>
              <a:rPr kumimoji="0" lang="en-US" altLang="zh-CN" sz="2000" b="1" i="0" u="none" strike="noStrike" kern="0" cap="none" spc="0" normalizeH="0" baseline="0" noProof="0" dirty="0">
                <a:ln>
                  <a:noFill/>
                </a:ln>
                <a:effectLst/>
                <a:uLnTx/>
                <a:uFillTx/>
                <a:latin typeface="黑体" panose="02010609060101010101" pitchFamily="49" charset="-122"/>
                <a:ea typeface="黑体" panose="02010609060101010101" pitchFamily="49" charset="-122"/>
              </a:rPr>
              <a:t>,</a:t>
            </a:r>
            <a:r>
              <a:rPr kumimoji="0" lang="zh-CN" altLang="en-US" sz="2000" b="1" i="0" u="none" strike="noStrike" kern="0" cap="none" spc="0" normalizeH="0" baseline="0" noProof="0" dirty="0">
                <a:ln>
                  <a:noFill/>
                </a:ln>
                <a:effectLst/>
                <a:uLnTx/>
                <a:uFillTx/>
                <a:latin typeface="黑体" panose="02010609060101010101" pitchFamily="49" charset="-122"/>
                <a:ea typeface="黑体" panose="02010609060101010101" pitchFamily="49" charset="-122"/>
              </a:rPr>
              <a:t>从而在未知的样本上的泛化能力很差</a:t>
            </a:r>
            <a:r>
              <a:rPr kumimoji="0" lang="en-US" altLang="zh-CN" sz="2000" b="1" i="0" u="none" strike="noStrike" kern="0" cap="none" spc="0" normalizeH="0" baseline="0" noProof="0" dirty="0">
                <a:ln>
                  <a:noFill/>
                </a:ln>
                <a:effectLst/>
                <a:uLnTx/>
                <a:uFillTx/>
                <a:latin typeface="黑体" panose="02010609060101010101" pitchFamily="49" charset="-122"/>
                <a:ea typeface="黑体" panose="02010609060101010101" pitchFamily="49" charset="-122"/>
              </a:rPr>
              <a:t>.</a:t>
            </a:r>
          </a:p>
        </p:txBody>
      </p:sp>
      <p:sp>
        <p:nvSpPr>
          <p:cNvPr id="85" name="Rectangle 2">
            <a:extLst>
              <a:ext uri="{FF2B5EF4-FFF2-40B4-BE49-F238E27FC236}">
                <a16:creationId xmlns:a16="http://schemas.microsoft.com/office/drawing/2014/main" id="{FC78B316-7E52-4935-8695-105EA7756EF0}"/>
              </a:ext>
            </a:extLst>
          </p:cNvPr>
          <p:cNvSpPr>
            <a:spLocks noGrp="1" noChangeArrowheads="1"/>
          </p:cNvSpPr>
          <p:nvPr>
            <p:ph type="title"/>
          </p:nvPr>
        </p:nvSpPr>
        <p:spPr>
          <a:xfrm>
            <a:off x="457200" y="277813"/>
            <a:ext cx="8229600" cy="1139825"/>
          </a:xfrm>
        </p:spPr>
        <p:txBody>
          <a:bodyPr/>
          <a:lstStyle/>
          <a:p>
            <a:pPr eaLnBrk="1" hangingPunct="1">
              <a:defRPr/>
            </a:pPr>
            <a:r>
              <a:rPr lang="en-US" altLang="zh-CN" b="1" dirty="0">
                <a:solidFill>
                  <a:schemeClr val="accent1">
                    <a:lumMod val="25000"/>
                  </a:schemeClr>
                </a:solidFill>
                <a:effectLst>
                  <a:outerShdw blurRad="38100" dist="38100" dir="2700000" algn="tl">
                    <a:srgbClr val="000000">
                      <a:alpha val="43137"/>
                    </a:srgbClr>
                  </a:outerShdw>
                </a:effectLst>
              </a:rPr>
              <a:t>8.3</a:t>
            </a:r>
            <a:r>
              <a:rPr lang="zh-CN" altLang="en-US" b="1" dirty="0">
                <a:solidFill>
                  <a:schemeClr val="accent1">
                    <a:lumMod val="25000"/>
                  </a:schemeClr>
                </a:solidFill>
                <a:effectLst>
                  <a:outerShdw blurRad="38100" dist="38100" dir="2700000" algn="tl">
                    <a:srgbClr val="000000">
                      <a:alpha val="43137"/>
                    </a:srgbClr>
                  </a:outerShdw>
                </a:effectLst>
              </a:rPr>
              <a:t>  </a:t>
            </a:r>
            <a:r>
              <a:rPr lang="en-US" altLang="zh-CN" b="1" dirty="0">
                <a:solidFill>
                  <a:schemeClr val="accent1">
                    <a:lumMod val="25000"/>
                  </a:schemeClr>
                </a:solidFill>
                <a:effectLst>
                  <a:outerShdw blurRad="38100" dist="38100" dir="2700000" algn="tl">
                    <a:srgbClr val="000000">
                      <a:alpha val="43137"/>
                    </a:srgbClr>
                  </a:outerShdw>
                </a:effectLst>
              </a:rPr>
              <a:t>SVM</a:t>
            </a:r>
            <a:r>
              <a:rPr lang="zh-CN" altLang="en-US" b="1" dirty="0">
                <a:solidFill>
                  <a:schemeClr val="accent1">
                    <a:lumMod val="25000"/>
                  </a:schemeClr>
                </a:solidFill>
                <a:effectLst>
                  <a:outerShdw blurRad="38100" dist="38100" dir="2700000" algn="tl">
                    <a:srgbClr val="000000">
                      <a:alpha val="43137"/>
                    </a:srgbClr>
                  </a:outerShdw>
                </a:effectLst>
              </a:rPr>
              <a:t>预测</a:t>
            </a:r>
            <a:endParaRPr lang="zh-CN" altLang="en-US" dirty="0"/>
          </a:p>
        </p:txBody>
      </p:sp>
      <p:sp>
        <p:nvSpPr>
          <p:cNvPr id="86" name="矩形 85">
            <a:extLst>
              <a:ext uri="{FF2B5EF4-FFF2-40B4-BE49-F238E27FC236}">
                <a16:creationId xmlns:a16="http://schemas.microsoft.com/office/drawing/2014/main" id="{85044340-D6FD-4E8C-949B-41C95D6AFB17}"/>
              </a:ext>
            </a:extLst>
          </p:cNvPr>
          <p:cNvSpPr/>
          <p:nvPr/>
        </p:nvSpPr>
        <p:spPr>
          <a:xfrm>
            <a:off x="409903" y="1277936"/>
            <a:ext cx="1811714" cy="369332"/>
          </a:xfrm>
          <a:prstGeom prst="rect">
            <a:avLst/>
          </a:prstGeom>
        </p:spPr>
        <p:txBody>
          <a:bodyPr wrap="none">
            <a:spAutoFit/>
          </a:bodyPr>
          <a:lstStyle/>
          <a:p>
            <a:pPr>
              <a:defRPr/>
            </a:pPr>
            <a:r>
              <a:rPr kumimoji="1" lang="zh-CN" altLang="en-US" b="1" dirty="0">
                <a:latin typeface="黑体" panose="02010609060101010101" pitchFamily="49" charset="-122"/>
                <a:ea typeface="黑体" panose="02010609060101010101" pitchFamily="49" charset="-122"/>
              </a:rPr>
              <a:t>最大边缘超平面</a:t>
            </a:r>
            <a:endParaRPr kumimoji="1" lang="en-US" altLang="zh-CN"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998250531"/>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dissolve">
                                      <p:cBhvr>
                                        <p:cTn id="7" dur="500"/>
                                        <p:tgtEl>
                                          <p:spTgt spid="7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0"/>
                                        </p:tgtEl>
                                        <p:attrNameLst>
                                          <p:attrName>style.visibility</p:attrName>
                                        </p:attrNameLst>
                                      </p:cBhvr>
                                      <p:to>
                                        <p:strVal val="visible"/>
                                      </p:to>
                                    </p:set>
                                    <p:animEffect transition="in" filter="dissolve">
                                      <p:cBhvr>
                                        <p:cTn id="12" dur="500"/>
                                        <p:tgtEl>
                                          <p:spTgt spid="8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84"/>
                                        </p:tgtEl>
                                        <p:attrNameLst>
                                          <p:attrName>style.visibility</p:attrName>
                                        </p:attrNameLst>
                                      </p:cBhvr>
                                      <p:to>
                                        <p:strVal val="visible"/>
                                      </p:to>
                                    </p:set>
                                    <p:animEffect transition="in" filter="dissolve">
                                      <p:cBhvr>
                                        <p:cTn id="17"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8E48AE9-A93C-8643-888B-8A33E3EE3C63}"/>
              </a:ext>
            </a:extLst>
          </p:cNvPr>
          <p:cNvSpPr txBox="1">
            <a:spLocks noChangeArrowheads="1"/>
          </p:cNvSpPr>
          <p:nvPr/>
        </p:nvSpPr>
        <p:spPr bwMode="auto">
          <a:xfrm>
            <a:off x="457200" y="1600201"/>
            <a:ext cx="8229600" cy="4133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indent="0" eaLnBrk="1" hangingPunct="1">
              <a:buNone/>
              <a:defRPr/>
            </a:pPr>
            <a:r>
              <a:rPr lang="zh-CN" altLang="en-US" sz="2600" dirty="0">
                <a:latin typeface="黑体" panose="02010609060101010101" pitchFamily="49" charset="-122"/>
                <a:ea typeface="黑体" panose="02010609060101010101" pitchFamily="49" charset="-122"/>
              </a:rPr>
              <a:t>第一步，也称为</a:t>
            </a:r>
            <a:r>
              <a:rPr lang="zh-CN" altLang="en-US" sz="2600" b="1" dirty="0">
                <a:solidFill>
                  <a:srgbClr val="FF0000"/>
                </a:solidFill>
                <a:latin typeface="黑体" panose="02010609060101010101" pitchFamily="49" charset="-122"/>
                <a:ea typeface="黑体" panose="02010609060101010101" pitchFamily="49" charset="-122"/>
              </a:rPr>
              <a:t>学习步</a:t>
            </a:r>
            <a:r>
              <a:rPr lang="zh-CN" altLang="en-US" sz="2600" dirty="0">
                <a:latin typeface="黑体" panose="02010609060101010101" pitchFamily="49" charset="-122"/>
                <a:ea typeface="黑体" panose="02010609060101010101" pitchFamily="49" charset="-122"/>
              </a:rPr>
              <a:t>，目标是建立描述预先定义的数据类或概念集的分类器</a:t>
            </a:r>
          </a:p>
          <a:p>
            <a:pPr lvl="1" eaLnBrk="1" hangingPunct="1">
              <a:spcBef>
                <a:spcPts val="1800"/>
              </a:spcBef>
              <a:buFont typeface="Wingdings" panose="05000000000000000000" pitchFamily="2" charset="2"/>
              <a:buChar char="Ø"/>
              <a:defRPr/>
            </a:pPr>
            <a:r>
              <a:rPr lang="zh-CN" altLang="en-US" sz="2400" b="1" dirty="0">
                <a:latin typeface="+mn-ea"/>
                <a:ea typeface="+mn-ea"/>
              </a:rPr>
              <a:t>分类算法通过分析或从训练集“学习”来构造分类器。</a:t>
            </a:r>
          </a:p>
          <a:p>
            <a:pPr lvl="1" eaLnBrk="1" hangingPunct="1">
              <a:spcBef>
                <a:spcPts val="1200"/>
              </a:spcBef>
              <a:buFont typeface="Wingdings" panose="05000000000000000000" pitchFamily="2" charset="2"/>
              <a:buChar char="Ø"/>
              <a:defRPr/>
            </a:pPr>
            <a:r>
              <a:rPr lang="zh-CN" altLang="en-US" sz="2400" b="1" dirty="0">
                <a:latin typeface="+mn-ea"/>
                <a:ea typeface="+mn-ea"/>
              </a:rPr>
              <a:t>训练集由数据库元组（用</a:t>
            </a:r>
            <a:r>
              <a:rPr lang="en-US" altLang="zh-CN" sz="2400" b="1" dirty="0">
                <a:latin typeface="+mn-ea"/>
                <a:ea typeface="+mn-ea"/>
              </a:rPr>
              <a:t>n</a:t>
            </a:r>
            <a:r>
              <a:rPr lang="zh-CN" altLang="en-US" sz="2400" b="1" dirty="0">
                <a:latin typeface="+mn-ea"/>
                <a:ea typeface="+mn-ea"/>
              </a:rPr>
              <a:t>维属性向量表示）和他们相对应的类编号组成；假定每个元组属于一个预定义的类</a:t>
            </a:r>
            <a:endParaRPr lang="en-US" altLang="zh-CN" sz="2400" b="1" dirty="0">
              <a:latin typeface="+mn-ea"/>
              <a:ea typeface="+mn-ea"/>
            </a:endParaRPr>
          </a:p>
          <a:p>
            <a:pPr lvl="2" eaLnBrk="1" hangingPunct="1">
              <a:spcBef>
                <a:spcPts val="1200"/>
              </a:spcBef>
              <a:defRPr/>
            </a:pPr>
            <a:r>
              <a:rPr lang="zh-CN" altLang="en-US" b="1" dirty="0">
                <a:latin typeface="+mn-ea"/>
                <a:ea typeface="+mn-ea"/>
              </a:rPr>
              <a:t>训练元组：训练数据集中的单个元组</a:t>
            </a:r>
          </a:p>
          <a:p>
            <a:pPr lvl="1" eaLnBrk="1" hangingPunct="1">
              <a:spcBef>
                <a:spcPts val="1200"/>
              </a:spcBef>
              <a:buFont typeface="Wingdings" panose="05000000000000000000" pitchFamily="2" charset="2"/>
              <a:buChar char="Ø"/>
              <a:defRPr/>
            </a:pPr>
            <a:r>
              <a:rPr lang="zh-CN" altLang="en-US" sz="2400" b="1" dirty="0">
                <a:latin typeface="+mn-ea"/>
                <a:ea typeface="+mn-ea"/>
              </a:rPr>
              <a:t>学习模型可以用分类规则、决策树或数学公式的形式提供</a:t>
            </a:r>
          </a:p>
        </p:txBody>
      </p:sp>
      <p:sp>
        <p:nvSpPr>
          <p:cNvPr id="2" name="矩形 1">
            <a:extLst>
              <a:ext uri="{FF2B5EF4-FFF2-40B4-BE49-F238E27FC236}">
                <a16:creationId xmlns:a16="http://schemas.microsoft.com/office/drawing/2014/main" id="{613AFA8D-2DF2-4E21-A049-3739509D5832}"/>
              </a:ext>
            </a:extLst>
          </p:cNvPr>
          <p:cNvSpPr/>
          <p:nvPr/>
        </p:nvSpPr>
        <p:spPr>
          <a:xfrm>
            <a:off x="683568" y="524559"/>
            <a:ext cx="5535490" cy="646331"/>
          </a:xfrm>
          <a:prstGeom prst="rect">
            <a:avLst/>
          </a:prstGeom>
        </p:spPr>
        <p:txBody>
          <a:bodyPr wrap="none">
            <a:spAutoFit/>
          </a:bodyPr>
          <a:lstStyle/>
          <a:p>
            <a:r>
              <a:rPr lang="zh-CN" altLang="en-US" sz="3600" b="1" dirty="0">
                <a:solidFill>
                  <a:schemeClr val="accent1">
                    <a:lumMod val="25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分类的过程</a:t>
            </a:r>
            <a:r>
              <a:rPr lang="en-US" altLang="zh-CN" sz="3600" b="1" dirty="0">
                <a:solidFill>
                  <a:schemeClr val="accent1">
                    <a:lumMod val="25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—1</a:t>
            </a:r>
            <a:r>
              <a:rPr lang="zh-CN" altLang="en-US" sz="3600" b="1" dirty="0">
                <a:solidFill>
                  <a:schemeClr val="accent1">
                    <a:lumMod val="25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、建立模型</a:t>
            </a:r>
            <a:endParaRPr lang="zh-CN" altLang="en-US" sz="3600" dirty="0">
              <a:latin typeface="黑体" panose="02010609060101010101" pitchFamily="49" charset="-122"/>
              <a:ea typeface="黑体" panose="02010609060101010101" pitchFamily="49" charset="-122"/>
            </a:endParaRPr>
          </a:p>
        </p:txBody>
      </p:sp>
    </p:spTree>
  </p:cSld>
  <p:clrMapOvr>
    <a:masterClrMapping/>
  </p:clrMapOvr>
  <p:transition>
    <p:push/>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A56A0991-8CAD-8846-88B1-22A5173E36E5}"/>
              </a:ext>
            </a:extLst>
          </p:cNvPr>
          <p:cNvSpPr/>
          <p:nvPr/>
        </p:nvSpPr>
        <p:spPr>
          <a:xfrm>
            <a:off x="755650" y="1574800"/>
            <a:ext cx="6553200" cy="284163"/>
          </a:xfrm>
          <a:prstGeom prst="rect">
            <a:avLst/>
          </a:prstGeom>
        </p:spPr>
        <p:txBody>
          <a:bodyPr>
            <a:spAutoFit/>
          </a:bodyPr>
          <a:lstStyle/>
          <a:p>
            <a:pPr marL="266700">
              <a:lnSpc>
                <a:spcPts val="1500"/>
              </a:lnSpc>
              <a:spcAft>
                <a:spcPts val="0"/>
              </a:spcAft>
              <a:defRPr/>
            </a:pPr>
            <a:endParaRPr lang="zh-CN" altLang="zh-CN" sz="2800" kern="100" dirty="0">
              <a:latin typeface="Times New Roman" charset="0"/>
              <a:ea typeface="宋体" charset="-122"/>
            </a:endParaRPr>
          </a:p>
        </p:txBody>
      </p:sp>
      <p:sp>
        <p:nvSpPr>
          <p:cNvPr id="7" name="Rectangle 2">
            <a:extLst>
              <a:ext uri="{FF2B5EF4-FFF2-40B4-BE49-F238E27FC236}">
                <a16:creationId xmlns:a16="http://schemas.microsoft.com/office/drawing/2014/main" id="{5677D4E4-8C1A-DB40-8E82-0ABC317B86EC}"/>
              </a:ext>
            </a:extLst>
          </p:cNvPr>
          <p:cNvSpPr>
            <a:spLocks noGrp="1" noChangeArrowheads="1"/>
          </p:cNvSpPr>
          <p:nvPr>
            <p:ph type="title" idx="4294967295"/>
          </p:nvPr>
        </p:nvSpPr>
        <p:spPr>
          <a:xfrm>
            <a:off x="500063" y="381000"/>
            <a:ext cx="9144000" cy="609600"/>
          </a:xfrm>
        </p:spPr>
        <p:txBody>
          <a:bodyPr lIns="92075" tIns="46038" rIns="92075" bIns="46038"/>
          <a:lstStyle/>
          <a:p>
            <a:pPr>
              <a:defRPr/>
            </a:pPr>
            <a:r>
              <a:rPr lang="en-US" altLang="zh-CN" b="1" dirty="0">
                <a:solidFill>
                  <a:schemeClr val="accent1">
                    <a:lumMod val="25000"/>
                  </a:schemeClr>
                </a:solidFill>
                <a:effectLst>
                  <a:outerShdw blurRad="38100" dist="38100" dir="2700000" algn="tl">
                    <a:srgbClr val="000000">
                      <a:alpha val="43137"/>
                    </a:srgbClr>
                  </a:outerShdw>
                </a:effectLst>
              </a:rPr>
              <a:t>8.3</a:t>
            </a:r>
            <a:r>
              <a:rPr lang="zh-CN" altLang="en-US" b="1" dirty="0">
                <a:solidFill>
                  <a:schemeClr val="accent1">
                    <a:lumMod val="25000"/>
                  </a:schemeClr>
                </a:solidFill>
                <a:effectLst>
                  <a:outerShdw blurRad="38100" dist="38100" dir="2700000" algn="tl">
                    <a:srgbClr val="000000">
                      <a:alpha val="43137"/>
                    </a:srgbClr>
                  </a:outerShdw>
                </a:effectLst>
              </a:rPr>
              <a:t> </a:t>
            </a:r>
            <a:r>
              <a:rPr lang="en-US" altLang="zh-CN" b="1" dirty="0">
                <a:solidFill>
                  <a:schemeClr val="accent1">
                    <a:lumMod val="25000"/>
                  </a:schemeClr>
                </a:solidFill>
                <a:effectLst>
                  <a:outerShdw blurRad="38100" dist="38100" dir="2700000" algn="tl">
                    <a:srgbClr val="000000">
                      <a:alpha val="43137"/>
                    </a:srgbClr>
                  </a:outerShdw>
                </a:effectLst>
              </a:rPr>
              <a:t>SVM</a:t>
            </a:r>
            <a:r>
              <a:rPr lang="zh-CN" altLang="en-US" b="1" dirty="0">
                <a:solidFill>
                  <a:schemeClr val="accent1">
                    <a:lumMod val="25000"/>
                  </a:schemeClr>
                </a:solidFill>
                <a:effectLst>
                  <a:outerShdw blurRad="38100" dist="38100" dir="2700000" algn="tl">
                    <a:srgbClr val="000000">
                      <a:alpha val="43137"/>
                    </a:srgbClr>
                  </a:outerShdw>
                </a:effectLst>
              </a:rPr>
              <a:t>预测</a:t>
            </a:r>
            <a:endParaRPr lang="zh-CN" altLang="en-US" dirty="0"/>
          </a:p>
        </p:txBody>
      </p:sp>
      <p:grpSp>
        <p:nvGrpSpPr>
          <p:cNvPr id="50183" name="Group 3"/>
          <p:cNvGrpSpPr>
            <a:grpSpLocks/>
          </p:cNvGrpSpPr>
          <p:nvPr/>
        </p:nvGrpSpPr>
        <p:grpSpPr bwMode="auto">
          <a:xfrm>
            <a:off x="458788" y="1524000"/>
            <a:ext cx="4114800" cy="2667000"/>
            <a:chOff x="337" y="1296"/>
            <a:chExt cx="2592" cy="1680"/>
          </a:xfrm>
        </p:grpSpPr>
        <p:sp>
          <p:nvSpPr>
            <p:cNvPr id="50219" name="Oval 4"/>
            <p:cNvSpPr>
              <a:spLocks noChangeArrowheads="1"/>
            </p:cNvSpPr>
            <p:nvPr/>
          </p:nvSpPr>
          <p:spPr bwMode="auto">
            <a:xfrm>
              <a:off x="760" y="2622"/>
              <a:ext cx="53" cy="89"/>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20" name="Oval 5"/>
            <p:cNvSpPr>
              <a:spLocks noChangeArrowheads="1"/>
            </p:cNvSpPr>
            <p:nvPr/>
          </p:nvSpPr>
          <p:spPr bwMode="auto">
            <a:xfrm>
              <a:off x="813" y="2313"/>
              <a:ext cx="53" cy="8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21" name="Oval 6"/>
            <p:cNvSpPr>
              <a:spLocks noChangeArrowheads="1"/>
            </p:cNvSpPr>
            <p:nvPr/>
          </p:nvSpPr>
          <p:spPr bwMode="auto">
            <a:xfrm>
              <a:off x="522" y="2445"/>
              <a:ext cx="53" cy="89"/>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22" name="Oval 7"/>
            <p:cNvSpPr>
              <a:spLocks noChangeArrowheads="1"/>
            </p:cNvSpPr>
            <p:nvPr/>
          </p:nvSpPr>
          <p:spPr bwMode="auto">
            <a:xfrm>
              <a:off x="681" y="2224"/>
              <a:ext cx="53" cy="89"/>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23" name="Oval 8"/>
            <p:cNvSpPr>
              <a:spLocks noChangeArrowheads="1"/>
            </p:cNvSpPr>
            <p:nvPr/>
          </p:nvSpPr>
          <p:spPr bwMode="auto">
            <a:xfrm>
              <a:off x="945" y="2534"/>
              <a:ext cx="53" cy="8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24" name="Oval 9"/>
            <p:cNvSpPr>
              <a:spLocks noChangeArrowheads="1"/>
            </p:cNvSpPr>
            <p:nvPr/>
          </p:nvSpPr>
          <p:spPr bwMode="auto">
            <a:xfrm>
              <a:off x="840" y="2048"/>
              <a:ext cx="52" cy="8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25" name="Oval 10"/>
            <p:cNvSpPr>
              <a:spLocks noChangeArrowheads="1"/>
            </p:cNvSpPr>
            <p:nvPr/>
          </p:nvSpPr>
          <p:spPr bwMode="auto">
            <a:xfrm>
              <a:off x="972" y="2269"/>
              <a:ext cx="53" cy="8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26" name="Oval 11"/>
            <p:cNvSpPr>
              <a:spLocks noChangeArrowheads="1"/>
            </p:cNvSpPr>
            <p:nvPr/>
          </p:nvSpPr>
          <p:spPr bwMode="auto">
            <a:xfrm>
              <a:off x="998" y="2003"/>
              <a:ext cx="53" cy="89"/>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27" name="Oval 12"/>
            <p:cNvSpPr>
              <a:spLocks noChangeArrowheads="1"/>
            </p:cNvSpPr>
            <p:nvPr/>
          </p:nvSpPr>
          <p:spPr bwMode="auto">
            <a:xfrm>
              <a:off x="1104" y="2180"/>
              <a:ext cx="53" cy="89"/>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28" name="Oval 13"/>
            <p:cNvSpPr>
              <a:spLocks noChangeArrowheads="1"/>
            </p:cNvSpPr>
            <p:nvPr/>
          </p:nvSpPr>
          <p:spPr bwMode="auto">
            <a:xfrm>
              <a:off x="1183" y="2445"/>
              <a:ext cx="53" cy="89"/>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29" name="Oval 14"/>
            <p:cNvSpPr>
              <a:spLocks noChangeArrowheads="1"/>
            </p:cNvSpPr>
            <p:nvPr/>
          </p:nvSpPr>
          <p:spPr bwMode="auto">
            <a:xfrm>
              <a:off x="1051" y="2711"/>
              <a:ext cx="53" cy="8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30" name="Oval 15"/>
            <p:cNvSpPr>
              <a:spLocks noChangeArrowheads="1"/>
            </p:cNvSpPr>
            <p:nvPr/>
          </p:nvSpPr>
          <p:spPr bwMode="auto">
            <a:xfrm>
              <a:off x="1369" y="2578"/>
              <a:ext cx="52" cy="89"/>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31" name="Oval 16"/>
            <p:cNvSpPr>
              <a:spLocks noChangeArrowheads="1"/>
            </p:cNvSpPr>
            <p:nvPr/>
          </p:nvSpPr>
          <p:spPr bwMode="auto">
            <a:xfrm>
              <a:off x="1025" y="1738"/>
              <a:ext cx="53" cy="89"/>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nvGrpSpPr>
            <p:cNvPr id="50232" name="Group 17"/>
            <p:cNvGrpSpPr>
              <a:grpSpLocks/>
            </p:cNvGrpSpPr>
            <p:nvPr/>
          </p:nvGrpSpPr>
          <p:grpSpPr bwMode="auto">
            <a:xfrm>
              <a:off x="1712" y="1473"/>
              <a:ext cx="741" cy="1061"/>
              <a:chOff x="1712" y="1473"/>
              <a:chExt cx="741" cy="1061"/>
            </a:xfrm>
          </p:grpSpPr>
          <p:sp>
            <p:nvSpPr>
              <p:cNvPr id="50237" name="Rectangle 18"/>
              <p:cNvSpPr>
                <a:spLocks noChangeArrowheads="1"/>
              </p:cNvSpPr>
              <p:nvPr/>
            </p:nvSpPr>
            <p:spPr bwMode="auto">
              <a:xfrm>
                <a:off x="1871" y="1959"/>
                <a:ext cx="53" cy="89"/>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38" name="Rectangle 19"/>
              <p:cNvSpPr>
                <a:spLocks noChangeArrowheads="1"/>
              </p:cNvSpPr>
              <p:nvPr/>
            </p:nvSpPr>
            <p:spPr bwMode="auto">
              <a:xfrm>
                <a:off x="1712" y="1605"/>
                <a:ext cx="53" cy="89"/>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39" name="Rectangle 20"/>
              <p:cNvSpPr>
                <a:spLocks noChangeArrowheads="1"/>
              </p:cNvSpPr>
              <p:nvPr/>
            </p:nvSpPr>
            <p:spPr bwMode="auto">
              <a:xfrm>
                <a:off x="1924" y="1473"/>
                <a:ext cx="53" cy="88"/>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40" name="Rectangle 21"/>
              <p:cNvSpPr>
                <a:spLocks noChangeArrowheads="1"/>
              </p:cNvSpPr>
              <p:nvPr/>
            </p:nvSpPr>
            <p:spPr bwMode="auto">
              <a:xfrm>
                <a:off x="2003" y="2224"/>
                <a:ext cx="53" cy="89"/>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41" name="Rectangle 22"/>
              <p:cNvSpPr>
                <a:spLocks noChangeArrowheads="1"/>
              </p:cNvSpPr>
              <p:nvPr/>
            </p:nvSpPr>
            <p:spPr bwMode="auto">
              <a:xfrm>
                <a:off x="1977" y="1694"/>
                <a:ext cx="53" cy="88"/>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42" name="Rectangle 23"/>
              <p:cNvSpPr>
                <a:spLocks noChangeArrowheads="1"/>
              </p:cNvSpPr>
              <p:nvPr/>
            </p:nvSpPr>
            <p:spPr bwMode="auto">
              <a:xfrm>
                <a:off x="2083" y="1915"/>
                <a:ext cx="53" cy="88"/>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43" name="Rectangle 24"/>
              <p:cNvSpPr>
                <a:spLocks noChangeArrowheads="1"/>
              </p:cNvSpPr>
              <p:nvPr/>
            </p:nvSpPr>
            <p:spPr bwMode="auto">
              <a:xfrm>
                <a:off x="2056" y="1473"/>
                <a:ext cx="53" cy="88"/>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44" name="Rectangle 25"/>
              <p:cNvSpPr>
                <a:spLocks noChangeArrowheads="1"/>
              </p:cNvSpPr>
              <p:nvPr/>
            </p:nvSpPr>
            <p:spPr bwMode="auto">
              <a:xfrm>
                <a:off x="2215" y="1561"/>
                <a:ext cx="53" cy="89"/>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45" name="Rectangle 26"/>
              <p:cNvSpPr>
                <a:spLocks noChangeArrowheads="1"/>
              </p:cNvSpPr>
              <p:nvPr/>
            </p:nvSpPr>
            <p:spPr bwMode="auto">
              <a:xfrm>
                <a:off x="2162" y="2048"/>
                <a:ext cx="53" cy="88"/>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46" name="Rectangle 27"/>
              <p:cNvSpPr>
                <a:spLocks noChangeArrowheads="1"/>
              </p:cNvSpPr>
              <p:nvPr/>
            </p:nvSpPr>
            <p:spPr bwMode="auto">
              <a:xfrm>
                <a:off x="2241" y="1827"/>
                <a:ext cx="53" cy="88"/>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47" name="Rectangle 28"/>
              <p:cNvSpPr>
                <a:spLocks noChangeArrowheads="1"/>
              </p:cNvSpPr>
              <p:nvPr/>
            </p:nvSpPr>
            <p:spPr bwMode="auto">
              <a:xfrm>
                <a:off x="2215" y="2401"/>
                <a:ext cx="53" cy="89"/>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48" name="Rectangle 29"/>
              <p:cNvSpPr>
                <a:spLocks noChangeArrowheads="1"/>
              </p:cNvSpPr>
              <p:nvPr/>
            </p:nvSpPr>
            <p:spPr bwMode="auto">
              <a:xfrm>
                <a:off x="2374" y="1959"/>
                <a:ext cx="52" cy="89"/>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49" name="Rectangle 30"/>
              <p:cNvSpPr>
                <a:spLocks noChangeArrowheads="1"/>
              </p:cNvSpPr>
              <p:nvPr/>
            </p:nvSpPr>
            <p:spPr bwMode="auto">
              <a:xfrm>
                <a:off x="2374" y="2269"/>
                <a:ext cx="52" cy="88"/>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50" name="Rectangle 31"/>
              <p:cNvSpPr>
                <a:spLocks noChangeArrowheads="1"/>
              </p:cNvSpPr>
              <p:nvPr/>
            </p:nvSpPr>
            <p:spPr bwMode="auto">
              <a:xfrm>
                <a:off x="2400" y="2445"/>
                <a:ext cx="53" cy="89"/>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
          <p:nvSpPr>
            <p:cNvPr id="50233" name="Rectangle 32"/>
            <p:cNvSpPr>
              <a:spLocks noChangeArrowheads="1"/>
            </p:cNvSpPr>
            <p:nvPr/>
          </p:nvSpPr>
          <p:spPr bwMode="auto">
            <a:xfrm>
              <a:off x="337" y="1296"/>
              <a:ext cx="2592" cy="168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34" name="Line 33"/>
            <p:cNvSpPr>
              <a:spLocks noChangeShapeType="1"/>
            </p:cNvSpPr>
            <p:nvPr/>
          </p:nvSpPr>
          <p:spPr bwMode="auto">
            <a:xfrm>
              <a:off x="1686" y="1384"/>
              <a:ext cx="79" cy="150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35" name="Line 34"/>
            <p:cNvSpPr>
              <a:spLocks noChangeShapeType="1"/>
            </p:cNvSpPr>
            <p:nvPr/>
          </p:nvSpPr>
          <p:spPr bwMode="auto">
            <a:xfrm>
              <a:off x="1395" y="1428"/>
              <a:ext cx="79" cy="150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36" name="Line 35"/>
            <p:cNvSpPr>
              <a:spLocks noChangeShapeType="1"/>
            </p:cNvSpPr>
            <p:nvPr/>
          </p:nvSpPr>
          <p:spPr bwMode="auto">
            <a:xfrm>
              <a:off x="1554" y="1428"/>
              <a:ext cx="79" cy="15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0184" name="Group 36"/>
          <p:cNvGrpSpPr>
            <a:grpSpLocks/>
          </p:cNvGrpSpPr>
          <p:nvPr/>
        </p:nvGrpSpPr>
        <p:grpSpPr bwMode="auto">
          <a:xfrm>
            <a:off x="4572000" y="1524000"/>
            <a:ext cx="4113213" cy="2667000"/>
            <a:chOff x="2929" y="1296"/>
            <a:chExt cx="2591" cy="1680"/>
          </a:xfrm>
        </p:grpSpPr>
        <p:sp>
          <p:nvSpPr>
            <p:cNvPr id="50188" name="Oval 37"/>
            <p:cNvSpPr>
              <a:spLocks noChangeArrowheads="1"/>
            </p:cNvSpPr>
            <p:nvPr/>
          </p:nvSpPr>
          <p:spPr bwMode="auto">
            <a:xfrm>
              <a:off x="3352" y="2622"/>
              <a:ext cx="53" cy="89"/>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189" name="Oval 38"/>
            <p:cNvSpPr>
              <a:spLocks noChangeArrowheads="1"/>
            </p:cNvSpPr>
            <p:nvPr/>
          </p:nvSpPr>
          <p:spPr bwMode="auto">
            <a:xfrm>
              <a:off x="3405" y="2313"/>
              <a:ext cx="53" cy="8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190" name="Oval 39"/>
            <p:cNvSpPr>
              <a:spLocks noChangeArrowheads="1"/>
            </p:cNvSpPr>
            <p:nvPr/>
          </p:nvSpPr>
          <p:spPr bwMode="auto">
            <a:xfrm>
              <a:off x="3114" y="2445"/>
              <a:ext cx="53" cy="89"/>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191" name="Oval 40"/>
            <p:cNvSpPr>
              <a:spLocks noChangeArrowheads="1"/>
            </p:cNvSpPr>
            <p:nvPr/>
          </p:nvSpPr>
          <p:spPr bwMode="auto">
            <a:xfrm>
              <a:off x="3273" y="2224"/>
              <a:ext cx="53" cy="89"/>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192" name="Oval 41"/>
            <p:cNvSpPr>
              <a:spLocks noChangeArrowheads="1"/>
            </p:cNvSpPr>
            <p:nvPr/>
          </p:nvSpPr>
          <p:spPr bwMode="auto">
            <a:xfrm>
              <a:off x="3537" y="2534"/>
              <a:ext cx="53" cy="8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193" name="Oval 42"/>
            <p:cNvSpPr>
              <a:spLocks noChangeArrowheads="1"/>
            </p:cNvSpPr>
            <p:nvPr/>
          </p:nvSpPr>
          <p:spPr bwMode="auto">
            <a:xfrm>
              <a:off x="3431" y="2048"/>
              <a:ext cx="53" cy="8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194" name="Oval 43"/>
            <p:cNvSpPr>
              <a:spLocks noChangeArrowheads="1"/>
            </p:cNvSpPr>
            <p:nvPr/>
          </p:nvSpPr>
          <p:spPr bwMode="auto">
            <a:xfrm>
              <a:off x="3564" y="2269"/>
              <a:ext cx="52" cy="8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195" name="Oval 44"/>
            <p:cNvSpPr>
              <a:spLocks noChangeArrowheads="1"/>
            </p:cNvSpPr>
            <p:nvPr/>
          </p:nvSpPr>
          <p:spPr bwMode="auto">
            <a:xfrm>
              <a:off x="3590" y="2003"/>
              <a:ext cx="53" cy="89"/>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196" name="Oval 45"/>
            <p:cNvSpPr>
              <a:spLocks noChangeArrowheads="1"/>
            </p:cNvSpPr>
            <p:nvPr/>
          </p:nvSpPr>
          <p:spPr bwMode="auto">
            <a:xfrm>
              <a:off x="3696" y="2180"/>
              <a:ext cx="53" cy="89"/>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197" name="Oval 46"/>
            <p:cNvSpPr>
              <a:spLocks noChangeArrowheads="1"/>
            </p:cNvSpPr>
            <p:nvPr/>
          </p:nvSpPr>
          <p:spPr bwMode="auto">
            <a:xfrm>
              <a:off x="3775" y="2445"/>
              <a:ext cx="53" cy="89"/>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198" name="Oval 47"/>
            <p:cNvSpPr>
              <a:spLocks noChangeArrowheads="1"/>
            </p:cNvSpPr>
            <p:nvPr/>
          </p:nvSpPr>
          <p:spPr bwMode="auto">
            <a:xfrm>
              <a:off x="3643" y="2711"/>
              <a:ext cx="53" cy="8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199" name="Oval 48"/>
            <p:cNvSpPr>
              <a:spLocks noChangeArrowheads="1"/>
            </p:cNvSpPr>
            <p:nvPr/>
          </p:nvSpPr>
          <p:spPr bwMode="auto">
            <a:xfrm>
              <a:off x="3960" y="2578"/>
              <a:ext cx="53" cy="89"/>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00" name="Oval 49"/>
            <p:cNvSpPr>
              <a:spLocks noChangeArrowheads="1"/>
            </p:cNvSpPr>
            <p:nvPr/>
          </p:nvSpPr>
          <p:spPr bwMode="auto">
            <a:xfrm>
              <a:off x="3616" y="1738"/>
              <a:ext cx="53" cy="89"/>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01" name="Rectangle 50"/>
            <p:cNvSpPr>
              <a:spLocks noChangeArrowheads="1"/>
            </p:cNvSpPr>
            <p:nvPr/>
          </p:nvSpPr>
          <p:spPr bwMode="auto">
            <a:xfrm>
              <a:off x="4462" y="1959"/>
              <a:ext cx="53" cy="89"/>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02" name="Rectangle 51"/>
            <p:cNvSpPr>
              <a:spLocks noChangeArrowheads="1"/>
            </p:cNvSpPr>
            <p:nvPr/>
          </p:nvSpPr>
          <p:spPr bwMode="auto">
            <a:xfrm>
              <a:off x="4304" y="1605"/>
              <a:ext cx="53" cy="89"/>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03" name="Rectangle 52"/>
            <p:cNvSpPr>
              <a:spLocks noChangeArrowheads="1"/>
            </p:cNvSpPr>
            <p:nvPr/>
          </p:nvSpPr>
          <p:spPr bwMode="auto">
            <a:xfrm>
              <a:off x="4515" y="1473"/>
              <a:ext cx="53" cy="88"/>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04" name="Rectangle 53"/>
            <p:cNvSpPr>
              <a:spLocks noChangeArrowheads="1"/>
            </p:cNvSpPr>
            <p:nvPr/>
          </p:nvSpPr>
          <p:spPr bwMode="auto">
            <a:xfrm>
              <a:off x="4595" y="2224"/>
              <a:ext cx="53" cy="89"/>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05" name="Rectangle 54"/>
            <p:cNvSpPr>
              <a:spLocks noChangeArrowheads="1"/>
            </p:cNvSpPr>
            <p:nvPr/>
          </p:nvSpPr>
          <p:spPr bwMode="auto">
            <a:xfrm>
              <a:off x="4568" y="1694"/>
              <a:ext cx="53" cy="88"/>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06" name="Rectangle 55"/>
            <p:cNvSpPr>
              <a:spLocks noChangeArrowheads="1"/>
            </p:cNvSpPr>
            <p:nvPr/>
          </p:nvSpPr>
          <p:spPr bwMode="auto">
            <a:xfrm>
              <a:off x="4674" y="1915"/>
              <a:ext cx="53" cy="88"/>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07" name="Rectangle 56"/>
            <p:cNvSpPr>
              <a:spLocks noChangeArrowheads="1"/>
            </p:cNvSpPr>
            <p:nvPr/>
          </p:nvSpPr>
          <p:spPr bwMode="auto">
            <a:xfrm>
              <a:off x="4648" y="1473"/>
              <a:ext cx="52" cy="88"/>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08" name="Rectangle 57"/>
            <p:cNvSpPr>
              <a:spLocks noChangeArrowheads="1"/>
            </p:cNvSpPr>
            <p:nvPr/>
          </p:nvSpPr>
          <p:spPr bwMode="auto">
            <a:xfrm>
              <a:off x="4806" y="1561"/>
              <a:ext cx="53" cy="89"/>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09" name="Rectangle 58"/>
            <p:cNvSpPr>
              <a:spLocks noChangeArrowheads="1"/>
            </p:cNvSpPr>
            <p:nvPr/>
          </p:nvSpPr>
          <p:spPr bwMode="auto">
            <a:xfrm>
              <a:off x="4753" y="2048"/>
              <a:ext cx="53" cy="88"/>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10" name="Rectangle 59"/>
            <p:cNvSpPr>
              <a:spLocks noChangeArrowheads="1"/>
            </p:cNvSpPr>
            <p:nvPr/>
          </p:nvSpPr>
          <p:spPr bwMode="auto">
            <a:xfrm>
              <a:off x="4833" y="1827"/>
              <a:ext cx="52" cy="88"/>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11" name="Rectangle 60"/>
            <p:cNvSpPr>
              <a:spLocks noChangeArrowheads="1"/>
            </p:cNvSpPr>
            <p:nvPr/>
          </p:nvSpPr>
          <p:spPr bwMode="auto">
            <a:xfrm>
              <a:off x="4806" y="2401"/>
              <a:ext cx="53" cy="89"/>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12" name="Rectangle 61"/>
            <p:cNvSpPr>
              <a:spLocks noChangeArrowheads="1"/>
            </p:cNvSpPr>
            <p:nvPr/>
          </p:nvSpPr>
          <p:spPr bwMode="auto">
            <a:xfrm>
              <a:off x="4965" y="1959"/>
              <a:ext cx="53" cy="89"/>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13" name="Rectangle 62"/>
            <p:cNvSpPr>
              <a:spLocks noChangeArrowheads="1"/>
            </p:cNvSpPr>
            <p:nvPr/>
          </p:nvSpPr>
          <p:spPr bwMode="auto">
            <a:xfrm>
              <a:off x="4965" y="2269"/>
              <a:ext cx="53" cy="88"/>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14" name="Rectangle 63"/>
            <p:cNvSpPr>
              <a:spLocks noChangeArrowheads="1"/>
            </p:cNvSpPr>
            <p:nvPr/>
          </p:nvSpPr>
          <p:spPr bwMode="auto">
            <a:xfrm>
              <a:off x="4991" y="2445"/>
              <a:ext cx="53" cy="89"/>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15" name="Rectangle 64"/>
            <p:cNvSpPr>
              <a:spLocks noChangeArrowheads="1"/>
            </p:cNvSpPr>
            <p:nvPr/>
          </p:nvSpPr>
          <p:spPr bwMode="auto">
            <a:xfrm>
              <a:off x="2929" y="1296"/>
              <a:ext cx="2591" cy="168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16" name="Line 65"/>
            <p:cNvSpPr>
              <a:spLocks noChangeShapeType="1"/>
            </p:cNvSpPr>
            <p:nvPr/>
          </p:nvSpPr>
          <p:spPr bwMode="auto">
            <a:xfrm>
              <a:off x="3552" y="1392"/>
              <a:ext cx="576" cy="148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17" name="Line 66"/>
            <p:cNvSpPr>
              <a:spLocks noChangeShapeType="1"/>
            </p:cNvSpPr>
            <p:nvPr/>
          </p:nvSpPr>
          <p:spPr bwMode="auto">
            <a:xfrm>
              <a:off x="4176" y="1344"/>
              <a:ext cx="576" cy="148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18" name="Line 67"/>
            <p:cNvSpPr>
              <a:spLocks noChangeShapeType="1"/>
            </p:cNvSpPr>
            <p:nvPr/>
          </p:nvSpPr>
          <p:spPr bwMode="auto">
            <a:xfrm>
              <a:off x="3888" y="1392"/>
              <a:ext cx="576" cy="1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0185" name="Line 68"/>
          <p:cNvSpPr>
            <a:spLocks noChangeShapeType="1"/>
          </p:cNvSpPr>
          <p:nvPr/>
        </p:nvSpPr>
        <p:spPr bwMode="auto">
          <a:xfrm flipV="1">
            <a:off x="6756400" y="3124200"/>
            <a:ext cx="406400" cy="220663"/>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0186" name="Text Box 69"/>
          <p:cNvSpPr txBox="1">
            <a:spLocks noChangeArrowheads="1"/>
          </p:cNvSpPr>
          <p:nvPr/>
        </p:nvSpPr>
        <p:spPr bwMode="auto">
          <a:xfrm>
            <a:off x="6858000" y="32004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a:latin typeface="Arial Unicode MS" pitchFamily="34" charset="-128"/>
                <a:ea typeface="Arial Unicode MS" pitchFamily="34" charset="-128"/>
              </a:rPr>
              <a:t>m</a:t>
            </a:r>
          </a:p>
        </p:txBody>
      </p:sp>
      <p:sp>
        <p:nvSpPr>
          <p:cNvPr id="75" name="Text Box 71"/>
          <p:cNvSpPr txBox="1">
            <a:spLocks noChangeArrowheads="1"/>
          </p:cNvSpPr>
          <p:nvPr/>
        </p:nvSpPr>
        <p:spPr bwMode="auto">
          <a:xfrm>
            <a:off x="242646" y="4847004"/>
            <a:ext cx="8658708" cy="1631216"/>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buNone/>
            </a:pPr>
            <a:r>
              <a:rPr lang="zh-CN" altLang="zh-CN" sz="2000" b="1" dirty="0">
                <a:solidFill>
                  <a:srgbClr val="FF0000"/>
                </a:solidFill>
                <a:latin typeface="黑体" panose="02010609060101010101" pitchFamily="49" charset="-122"/>
                <a:ea typeface="黑体" panose="02010609060101010101" pitchFamily="49" charset="-122"/>
              </a:rPr>
              <a:t>最大边缘的基本原理</a:t>
            </a:r>
            <a:r>
              <a:rPr lang="zh-CN" altLang="en-US" sz="2000" b="1" dirty="0">
                <a:latin typeface="黑体" panose="02010609060101010101" pitchFamily="49" charset="-122"/>
                <a:ea typeface="黑体" panose="02010609060101010101" pitchFamily="49" charset="-122"/>
              </a:rPr>
              <a:t>：</a:t>
            </a:r>
            <a:r>
              <a:rPr lang="zh-CN" altLang="zh-CN" sz="2000" b="1" dirty="0">
                <a:latin typeface="黑体" panose="02010609060101010101" pitchFamily="49" charset="-122"/>
                <a:ea typeface="黑体" panose="02010609060101010101" pitchFamily="49" charset="-122"/>
              </a:rPr>
              <a:t>具有较大边缘的决策比较小边缘的决策具有更好的泛化能力。从的直觉上来说，如果边缘较小，未知数据在决策边界附近分布会对分类效果产生明显影响。因此那些决策边缘较小的分类器对模型过拟合更加敏感，从而泛化能力变差。因此，需要最大化决策边界的边缘，以确保在最坏的情况下泛化误差最小。线性</a:t>
            </a:r>
            <a:r>
              <a:rPr lang="en-US" altLang="zh-CN" sz="2000" b="1" dirty="0">
                <a:latin typeface="黑体" panose="02010609060101010101" pitchFamily="49" charset="-122"/>
                <a:ea typeface="黑体" panose="02010609060101010101" pitchFamily="49" charset="-122"/>
              </a:rPr>
              <a:t>SVM</a:t>
            </a:r>
            <a:r>
              <a:rPr lang="zh-CN" altLang="zh-CN" sz="2000" b="1" dirty="0">
                <a:latin typeface="黑体" panose="02010609060101010101" pitchFamily="49" charset="-122"/>
                <a:ea typeface="黑体" panose="02010609060101010101" pitchFamily="49" charset="-122"/>
              </a:rPr>
              <a:t>就是解决这个问题的分类器。</a:t>
            </a:r>
          </a:p>
        </p:txBody>
      </p:sp>
    </p:spTree>
    <p:extLst>
      <p:ext uri="{BB962C8B-B14F-4D97-AF65-F5344CB8AC3E}">
        <p14:creationId xmlns:p14="http://schemas.microsoft.com/office/powerpoint/2010/main" val="2143627177"/>
      </p:ext>
    </p:extLst>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dissolve">
                                      <p:cBhvr>
                                        <p:cTn id="7"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A56A0991-8CAD-8846-88B1-22A5173E36E5}"/>
              </a:ext>
            </a:extLst>
          </p:cNvPr>
          <p:cNvSpPr/>
          <p:nvPr/>
        </p:nvSpPr>
        <p:spPr>
          <a:xfrm>
            <a:off x="755650" y="1574800"/>
            <a:ext cx="6553200" cy="284163"/>
          </a:xfrm>
          <a:prstGeom prst="rect">
            <a:avLst/>
          </a:prstGeom>
        </p:spPr>
        <p:txBody>
          <a:bodyPr>
            <a:spAutoFit/>
          </a:bodyPr>
          <a:lstStyle/>
          <a:p>
            <a:pPr marL="266700">
              <a:lnSpc>
                <a:spcPts val="1500"/>
              </a:lnSpc>
              <a:spcAft>
                <a:spcPts val="0"/>
              </a:spcAft>
              <a:defRPr/>
            </a:pPr>
            <a:endParaRPr lang="zh-CN" altLang="zh-CN" sz="2800" kern="100" dirty="0">
              <a:latin typeface="Times New Roman" charset="0"/>
              <a:ea typeface="宋体" charset="-122"/>
            </a:endParaRPr>
          </a:p>
        </p:txBody>
      </p:sp>
      <p:sp>
        <p:nvSpPr>
          <p:cNvPr id="7" name="Rectangle 2">
            <a:extLst>
              <a:ext uri="{FF2B5EF4-FFF2-40B4-BE49-F238E27FC236}">
                <a16:creationId xmlns:a16="http://schemas.microsoft.com/office/drawing/2014/main" id="{5677D4E4-8C1A-DB40-8E82-0ABC317B86EC}"/>
              </a:ext>
            </a:extLst>
          </p:cNvPr>
          <p:cNvSpPr>
            <a:spLocks noGrp="1" noChangeArrowheads="1"/>
          </p:cNvSpPr>
          <p:nvPr>
            <p:ph type="title" idx="4294967295"/>
          </p:nvPr>
        </p:nvSpPr>
        <p:spPr>
          <a:xfrm>
            <a:off x="500063" y="381000"/>
            <a:ext cx="9144000" cy="609600"/>
          </a:xfrm>
        </p:spPr>
        <p:txBody>
          <a:bodyPr lIns="92075" tIns="46038" rIns="92075" bIns="46038"/>
          <a:lstStyle/>
          <a:p>
            <a:pPr>
              <a:defRPr/>
            </a:pPr>
            <a:r>
              <a:rPr lang="en-US" altLang="zh-CN" b="1" dirty="0">
                <a:solidFill>
                  <a:schemeClr val="accent1">
                    <a:lumMod val="25000"/>
                  </a:schemeClr>
                </a:solidFill>
                <a:effectLst>
                  <a:outerShdw blurRad="38100" dist="38100" dir="2700000" algn="tl">
                    <a:srgbClr val="000000">
                      <a:alpha val="43137"/>
                    </a:srgbClr>
                  </a:outerShdw>
                </a:effectLst>
              </a:rPr>
              <a:t>8.3.1</a:t>
            </a:r>
            <a:r>
              <a:rPr lang="zh-CN" altLang="en-US" b="1" dirty="0">
                <a:solidFill>
                  <a:schemeClr val="accent1">
                    <a:lumMod val="25000"/>
                  </a:schemeClr>
                </a:solidFill>
                <a:effectLst>
                  <a:outerShdw blurRad="38100" dist="38100" dir="2700000" algn="tl">
                    <a:srgbClr val="000000">
                      <a:alpha val="43137"/>
                    </a:srgbClr>
                  </a:outerShdw>
                </a:effectLst>
              </a:rPr>
              <a:t> 线性可分的</a:t>
            </a:r>
            <a:r>
              <a:rPr lang="en-US" altLang="zh-CN" b="1" dirty="0">
                <a:solidFill>
                  <a:schemeClr val="accent1">
                    <a:lumMod val="25000"/>
                  </a:schemeClr>
                </a:solidFill>
                <a:effectLst>
                  <a:outerShdw blurRad="38100" dist="38100" dir="2700000" algn="tl">
                    <a:srgbClr val="000000">
                      <a:alpha val="43137"/>
                    </a:srgbClr>
                  </a:outerShdw>
                </a:effectLst>
              </a:rPr>
              <a:t>SVM</a:t>
            </a:r>
            <a:endParaRPr lang="zh-CN" altLang="en-US" dirty="0"/>
          </a:p>
        </p:txBody>
      </p:sp>
      <p:grpSp>
        <p:nvGrpSpPr>
          <p:cNvPr id="50183" name="Group 3"/>
          <p:cNvGrpSpPr>
            <a:grpSpLocks/>
          </p:cNvGrpSpPr>
          <p:nvPr/>
        </p:nvGrpSpPr>
        <p:grpSpPr bwMode="auto">
          <a:xfrm>
            <a:off x="458788" y="1524000"/>
            <a:ext cx="4114800" cy="2667000"/>
            <a:chOff x="337" y="1296"/>
            <a:chExt cx="2592" cy="1680"/>
          </a:xfrm>
        </p:grpSpPr>
        <p:sp>
          <p:nvSpPr>
            <p:cNvPr id="50219" name="Oval 4"/>
            <p:cNvSpPr>
              <a:spLocks noChangeArrowheads="1"/>
            </p:cNvSpPr>
            <p:nvPr/>
          </p:nvSpPr>
          <p:spPr bwMode="auto">
            <a:xfrm>
              <a:off x="760" y="2622"/>
              <a:ext cx="53" cy="89"/>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20" name="Oval 5"/>
            <p:cNvSpPr>
              <a:spLocks noChangeArrowheads="1"/>
            </p:cNvSpPr>
            <p:nvPr/>
          </p:nvSpPr>
          <p:spPr bwMode="auto">
            <a:xfrm>
              <a:off x="813" y="2313"/>
              <a:ext cx="53" cy="8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21" name="Oval 6"/>
            <p:cNvSpPr>
              <a:spLocks noChangeArrowheads="1"/>
            </p:cNvSpPr>
            <p:nvPr/>
          </p:nvSpPr>
          <p:spPr bwMode="auto">
            <a:xfrm>
              <a:off x="522" y="2445"/>
              <a:ext cx="53" cy="89"/>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22" name="Oval 7"/>
            <p:cNvSpPr>
              <a:spLocks noChangeArrowheads="1"/>
            </p:cNvSpPr>
            <p:nvPr/>
          </p:nvSpPr>
          <p:spPr bwMode="auto">
            <a:xfrm>
              <a:off x="681" y="2224"/>
              <a:ext cx="53" cy="89"/>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23" name="Oval 8"/>
            <p:cNvSpPr>
              <a:spLocks noChangeArrowheads="1"/>
            </p:cNvSpPr>
            <p:nvPr/>
          </p:nvSpPr>
          <p:spPr bwMode="auto">
            <a:xfrm>
              <a:off x="945" y="2534"/>
              <a:ext cx="53" cy="8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24" name="Oval 9"/>
            <p:cNvSpPr>
              <a:spLocks noChangeArrowheads="1"/>
            </p:cNvSpPr>
            <p:nvPr/>
          </p:nvSpPr>
          <p:spPr bwMode="auto">
            <a:xfrm>
              <a:off x="840" y="2048"/>
              <a:ext cx="52" cy="8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25" name="Oval 10"/>
            <p:cNvSpPr>
              <a:spLocks noChangeArrowheads="1"/>
            </p:cNvSpPr>
            <p:nvPr/>
          </p:nvSpPr>
          <p:spPr bwMode="auto">
            <a:xfrm>
              <a:off x="972" y="2269"/>
              <a:ext cx="53" cy="8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26" name="Oval 11"/>
            <p:cNvSpPr>
              <a:spLocks noChangeArrowheads="1"/>
            </p:cNvSpPr>
            <p:nvPr/>
          </p:nvSpPr>
          <p:spPr bwMode="auto">
            <a:xfrm>
              <a:off x="998" y="2003"/>
              <a:ext cx="53" cy="89"/>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27" name="Oval 12"/>
            <p:cNvSpPr>
              <a:spLocks noChangeArrowheads="1"/>
            </p:cNvSpPr>
            <p:nvPr/>
          </p:nvSpPr>
          <p:spPr bwMode="auto">
            <a:xfrm>
              <a:off x="1104" y="2180"/>
              <a:ext cx="53" cy="89"/>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28" name="Oval 13"/>
            <p:cNvSpPr>
              <a:spLocks noChangeArrowheads="1"/>
            </p:cNvSpPr>
            <p:nvPr/>
          </p:nvSpPr>
          <p:spPr bwMode="auto">
            <a:xfrm>
              <a:off x="1183" y="2445"/>
              <a:ext cx="53" cy="89"/>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29" name="Oval 14"/>
            <p:cNvSpPr>
              <a:spLocks noChangeArrowheads="1"/>
            </p:cNvSpPr>
            <p:nvPr/>
          </p:nvSpPr>
          <p:spPr bwMode="auto">
            <a:xfrm>
              <a:off x="1051" y="2711"/>
              <a:ext cx="53" cy="8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30" name="Oval 15"/>
            <p:cNvSpPr>
              <a:spLocks noChangeArrowheads="1"/>
            </p:cNvSpPr>
            <p:nvPr/>
          </p:nvSpPr>
          <p:spPr bwMode="auto">
            <a:xfrm>
              <a:off x="1369" y="2578"/>
              <a:ext cx="52" cy="89"/>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31" name="Oval 16"/>
            <p:cNvSpPr>
              <a:spLocks noChangeArrowheads="1"/>
            </p:cNvSpPr>
            <p:nvPr/>
          </p:nvSpPr>
          <p:spPr bwMode="auto">
            <a:xfrm>
              <a:off x="1025" y="1738"/>
              <a:ext cx="53" cy="89"/>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nvGrpSpPr>
            <p:cNvPr id="50232" name="Group 17"/>
            <p:cNvGrpSpPr>
              <a:grpSpLocks/>
            </p:cNvGrpSpPr>
            <p:nvPr/>
          </p:nvGrpSpPr>
          <p:grpSpPr bwMode="auto">
            <a:xfrm>
              <a:off x="1712" y="1473"/>
              <a:ext cx="741" cy="1061"/>
              <a:chOff x="1712" y="1473"/>
              <a:chExt cx="741" cy="1061"/>
            </a:xfrm>
          </p:grpSpPr>
          <p:sp>
            <p:nvSpPr>
              <p:cNvPr id="50237" name="Rectangle 18"/>
              <p:cNvSpPr>
                <a:spLocks noChangeArrowheads="1"/>
              </p:cNvSpPr>
              <p:nvPr/>
            </p:nvSpPr>
            <p:spPr bwMode="auto">
              <a:xfrm>
                <a:off x="1871" y="1959"/>
                <a:ext cx="53" cy="89"/>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38" name="Rectangle 19"/>
              <p:cNvSpPr>
                <a:spLocks noChangeArrowheads="1"/>
              </p:cNvSpPr>
              <p:nvPr/>
            </p:nvSpPr>
            <p:spPr bwMode="auto">
              <a:xfrm>
                <a:off x="1712" y="1605"/>
                <a:ext cx="53" cy="89"/>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39" name="Rectangle 20"/>
              <p:cNvSpPr>
                <a:spLocks noChangeArrowheads="1"/>
              </p:cNvSpPr>
              <p:nvPr/>
            </p:nvSpPr>
            <p:spPr bwMode="auto">
              <a:xfrm>
                <a:off x="1924" y="1473"/>
                <a:ext cx="53" cy="88"/>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40" name="Rectangle 21"/>
              <p:cNvSpPr>
                <a:spLocks noChangeArrowheads="1"/>
              </p:cNvSpPr>
              <p:nvPr/>
            </p:nvSpPr>
            <p:spPr bwMode="auto">
              <a:xfrm>
                <a:off x="2003" y="2224"/>
                <a:ext cx="53" cy="89"/>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41" name="Rectangle 22"/>
              <p:cNvSpPr>
                <a:spLocks noChangeArrowheads="1"/>
              </p:cNvSpPr>
              <p:nvPr/>
            </p:nvSpPr>
            <p:spPr bwMode="auto">
              <a:xfrm>
                <a:off x="1977" y="1694"/>
                <a:ext cx="53" cy="88"/>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42" name="Rectangle 23"/>
              <p:cNvSpPr>
                <a:spLocks noChangeArrowheads="1"/>
              </p:cNvSpPr>
              <p:nvPr/>
            </p:nvSpPr>
            <p:spPr bwMode="auto">
              <a:xfrm>
                <a:off x="2083" y="1915"/>
                <a:ext cx="53" cy="88"/>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43" name="Rectangle 24"/>
              <p:cNvSpPr>
                <a:spLocks noChangeArrowheads="1"/>
              </p:cNvSpPr>
              <p:nvPr/>
            </p:nvSpPr>
            <p:spPr bwMode="auto">
              <a:xfrm>
                <a:off x="2056" y="1473"/>
                <a:ext cx="53" cy="88"/>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44" name="Rectangle 25"/>
              <p:cNvSpPr>
                <a:spLocks noChangeArrowheads="1"/>
              </p:cNvSpPr>
              <p:nvPr/>
            </p:nvSpPr>
            <p:spPr bwMode="auto">
              <a:xfrm>
                <a:off x="2215" y="1561"/>
                <a:ext cx="53" cy="89"/>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45" name="Rectangle 26"/>
              <p:cNvSpPr>
                <a:spLocks noChangeArrowheads="1"/>
              </p:cNvSpPr>
              <p:nvPr/>
            </p:nvSpPr>
            <p:spPr bwMode="auto">
              <a:xfrm>
                <a:off x="2162" y="2048"/>
                <a:ext cx="53" cy="88"/>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46" name="Rectangle 27"/>
              <p:cNvSpPr>
                <a:spLocks noChangeArrowheads="1"/>
              </p:cNvSpPr>
              <p:nvPr/>
            </p:nvSpPr>
            <p:spPr bwMode="auto">
              <a:xfrm>
                <a:off x="2241" y="1827"/>
                <a:ext cx="53" cy="88"/>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47" name="Rectangle 28"/>
              <p:cNvSpPr>
                <a:spLocks noChangeArrowheads="1"/>
              </p:cNvSpPr>
              <p:nvPr/>
            </p:nvSpPr>
            <p:spPr bwMode="auto">
              <a:xfrm>
                <a:off x="2215" y="2401"/>
                <a:ext cx="53" cy="89"/>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48" name="Rectangle 29"/>
              <p:cNvSpPr>
                <a:spLocks noChangeArrowheads="1"/>
              </p:cNvSpPr>
              <p:nvPr/>
            </p:nvSpPr>
            <p:spPr bwMode="auto">
              <a:xfrm>
                <a:off x="2374" y="1959"/>
                <a:ext cx="52" cy="89"/>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49" name="Rectangle 30"/>
              <p:cNvSpPr>
                <a:spLocks noChangeArrowheads="1"/>
              </p:cNvSpPr>
              <p:nvPr/>
            </p:nvSpPr>
            <p:spPr bwMode="auto">
              <a:xfrm>
                <a:off x="2374" y="2269"/>
                <a:ext cx="52" cy="88"/>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50" name="Rectangle 31"/>
              <p:cNvSpPr>
                <a:spLocks noChangeArrowheads="1"/>
              </p:cNvSpPr>
              <p:nvPr/>
            </p:nvSpPr>
            <p:spPr bwMode="auto">
              <a:xfrm>
                <a:off x="2400" y="2445"/>
                <a:ext cx="53" cy="89"/>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grpSp>
        <p:sp>
          <p:nvSpPr>
            <p:cNvPr id="50233" name="Rectangle 32"/>
            <p:cNvSpPr>
              <a:spLocks noChangeArrowheads="1"/>
            </p:cNvSpPr>
            <p:nvPr/>
          </p:nvSpPr>
          <p:spPr bwMode="auto">
            <a:xfrm>
              <a:off x="337" y="1296"/>
              <a:ext cx="2592" cy="168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34" name="Line 33"/>
            <p:cNvSpPr>
              <a:spLocks noChangeShapeType="1"/>
            </p:cNvSpPr>
            <p:nvPr/>
          </p:nvSpPr>
          <p:spPr bwMode="auto">
            <a:xfrm>
              <a:off x="1686" y="1384"/>
              <a:ext cx="79" cy="150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35" name="Line 34"/>
            <p:cNvSpPr>
              <a:spLocks noChangeShapeType="1"/>
            </p:cNvSpPr>
            <p:nvPr/>
          </p:nvSpPr>
          <p:spPr bwMode="auto">
            <a:xfrm>
              <a:off x="1395" y="1428"/>
              <a:ext cx="79" cy="150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36" name="Line 35"/>
            <p:cNvSpPr>
              <a:spLocks noChangeShapeType="1"/>
            </p:cNvSpPr>
            <p:nvPr/>
          </p:nvSpPr>
          <p:spPr bwMode="auto">
            <a:xfrm>
              <a:off x="1554" y="1428"/>
              <a:ext cx="79" cy="15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0184" name="Group 36"/>
          <p:cNvGrpSpPr>
            <a:grpSpLocks/>
          </p:cNvGrpSpPr>
          <p:nvPr/>
        </p:nvGrpSpPr>
        <p:grpSpPr bwMode="auto">
          <a:xfrm>
            <a:off x="4572000" y="1524000"/>
            <a:ext cx="4113213" cy="2667000"/>
            <a:chOff x="2929" y="1296"/>
            <a:chExt cx="2591" cy="1680"/>
          </a:xfrm>
        </p:grpSpPr>
        <p:sp>
          <p:nvSpPr>
            <p:cNvPr id="50188" name="Oval 37"/>
            <p:cNvSpPr>
              <a:spLocks noChangeArrowheads="1"/>
            </p:cNvSpPr>
            <p:nvPr/>
          </p:nvSpPr>
          <p:spPr bwMode="auto">
            <a:xfrm>
              <a:off x="3352" y="2622"/>
              <a:ext cx="53" cy="89"/>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189" name="Oval 38"/>
            <p:cNvSpPr>
              <a:spLocks noChangeArrowheads="1"/>
            </p:cNvSpPr>
            <p:nvPr/>
          </p:nvSpPr>
          <p:spPr bwMode="auto">
            <a:xfrm>
              <a:off x="3405" y="2313"/>
              <a:ext cx="53" cy="8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190" name="Oval 39"/>
            <p:cNvSpPr>
              <a:spLocks noChangeArrowheads="1"/>
            </p:cNvSpPr>
            <p:nvPr/>
          </p:nvSpPr>
          <p:spPr bwMode="auto">
            <a:xfrm>
              <a:off x="3114" y="2445"/>
              <a:ext cx="53" cy="89"/>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191" name="Oval 40"/>
            <p:cNvSpPr>
              <a:spLocks noChangeArrowheads="1"/>
            </p:cNvSpPr>
            <p:nvPr/>
          </p:nvSpPr>
          <p:spPr bwMode="auto">
            <a:xfrm>
              <a:off x="3273" y="2224"/>
              <a:ext cx="53" cy="89"/>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192" name="Oval 41"/>
            <p:cNvSpPr>
              <a:spLocks noChangeArrowheads="1"/>
            </p:cNvSpPr>
            <p:nvPr/>
          </p:nvSpPr>
          <p:spPr bwMode="auto">
            <a:xfrm>
              <a:off x="3537" y="2534"/>
              <a:ext cx="53" cy="8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193" name="Oval 42"/>
            <p:cNvSpPr>
              <a:spLocks noChangeArrowheads="1"/>
            </p:cNvSpPr>
            <p:nvPr/>
          </p:nvSpPr>
          <p:spPr bwMode="auto">
            <a:xfrm>
              <a:off x="3431" y="2048"/>
              <a:ext cx="53" cy="8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194" name="Oval 43"/>
            <p:cNvSpPr>
              <a:spLocks noChangeArrowheads="1"/>
            </p:cNvSpPr>
            <p:nvPr/>
          </p:nvSpPr>
          <p:spPr bwMode="auto">
            <a:xfrm>
              <a:off x="3564" y="2269"/>
              <a:ext cx="52" cy="8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195" name="Oval 44"/>
            <p:cNvSpPr>
              <a:spLocks noChangeArrowheads="1"/>
            </p:cNvSpPr>
            <p:nvPr/>
          </p:nvSpPr>
          <p:spPr bwMode="auto">
            <a:xfrm>
              <a:off x="3590" y="2003"/>
              <a:ext cx="53" cy="89"/>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196" name="Oval 45"/>
            <p:cNvSpPr>
              <a:spLocks noChangeArrowheads="1"/>
            </p:cNvSpPr>
            <p:nvPr/>
          </p:nvSpPr>
          <p:spPr bwMode="auto">
            <a:xfrm>
              <a:off x="3696" y="2180"/>
              <a:ext cx="53" cy="89"/>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197" name="Oval 46"/>
            <p:cNvSpPr>
              <a:spLocks noChangeArrowheads="1"/>
            </p:cNvSpPr>
            <p:nvPr/>
          </p:nvSpPr>
          <p:spPr bwMode="auto">
            <a:xfrm>
              <a:off x="3775" y="2445"/>
              <a:ext cx="53" cy="89"/>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198" name="Oval 47"/>
            <p:cNvSpPr>
              <a:spLocks noChangeArrowheads="1"/>
            </p:cNvSpPr>
            <p:nvPr/>
          </p:nvSpPr>
          <p:spPr bwMode="auto">
            <a:xfrm>
              <a:off x="3643" y="2711"/>
              <a:ext cx="53" cy="88"/>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199" name="Oval 48"/>
            <p:cNvSpPr>
              <a:spLocks noChangeArrowheads="1"/>
            </p:cNvSpPr>
            <p:nvPr/>
          </p:nvSpPr>
          <p:spPr bwMode="auto">
            <a:xfrm>
              <a:off x="3960" y="2578"/>
              <a:ext cx="53" cy="89"/>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00" name="Oval 49"/>
            <p:cNvSpPr>
              <a:spLocks noChangeArrowheads="1"/>
            </p:cNvSpPr>
            <p:nvPr/>
          </p:nvSpPr>
          <p:spPr bwMode="auto">
            <a:xfrm>
              <a:off x="3616" y="1738"/>
              <a:ext cx="53" cy="89"/>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01" name="Rectangle 50"/>
            <p:cNvSpPr>
              <a:spLocks noChangeArrowheads="1"/>
            </p:cNvSpPr>
            <p:nvPr/>
          </p:nvSpPr>
          <p:spPr bwMode="auto">
            <a:xfrm>
              <a:off x="4462" y="1959"/>
              <a:ext cx="53" cy="89"/>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02" name="Rectangle 51"/>
            <p:cNvSpPr>
              <a:spLocks noChangeArrowheads="1"/>
            </p:cNvSpPr>
            <p:nvPr/>
          </p:nvSpPr>
          <p:spPr bwMode="auto">
            <a:xfrm>
              <a:off x="4304" y="1605"/>
              <a:ext cx="53" cy="89"/>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03" name="Rectangle 52"/>
            <p:cNvSpPr>
              <a:spLocks noChangeArrowheads="1"/>
            </p:cNvSpPr>
            <p:nvPr/>
          </p:nvSpPr>
          <p:spPr bwMode="auto">
            <a:xfrm>
              <a:off x="4515" y="1473"/>
              <a:ext cx="53" cy="88"/>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04" name="Rectangle 53"/>
            <p:cNvSpPr>
              <a:spLocks noChangeArrowheads="1"/>
            </p:cNvSpPr>
            <p:nvPr/>
          </p:nvSpPr>
          <p:spPr bwMode="auto">
            <a:xfrm>
              <a:off x="4595" y="2224"/>
              <a:ext cx="53" cy="89"/>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05" name="Rectangle 54"/>
            <p:cNvSpPr>
              <a:spLocks noChangeArrowheads="1"/>
            </p:cNvSpPr>
            <p:nvPr/>
          </p:nvSpPr>
          <p:spPr bwMode="auto">
            <a:xfrm>
              <a:off x="4568" y="1694"/>
              <a:ext cx="53" cy="88"/>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06" name="Rectangle 55"/>
            <p:cNvSpPr>
              <a:spLocks noChangeArrowheads="1"/>
            </p:cNvSpPr>
            <p:nvPr/>
          </p:nvSpPr>
          <p:spPr bwMode="auto">
            <a:xfrm>
              <a:off x="4674" y="1915"/>
              <a:ext cx="53" cy="88"/>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07" name="Rectangle 56"/>
            <p:cNvSpPr>
              <a:spLocks noChangeArrowheads="1"/>
            </p:cNvSpPr>
            <p:nvPr/>
          </p:nvSpPr>
          <p:spPr bwMode="auto">
            <a:xfrm>
              <a:off x="4648" y="1473"/>
              <a:ext cx="52" cy="88"/>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08" name="Rectangle 57"/>
            <p:cNvSpPr>
              <a:spLocks noChangeArrowheads="1"/>
            </p:cNvSpPr>
            <p:nvPr/>
          </p:nvSpPr>
          <p:spPr bwMode="auto">
            <a:xfrm>
              <a:off x="4806" y="1561"/>
              <a:ext cx="53" cy="89"/>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09" name="Rectangle 58"/>
            <p:cNvSpPr>
              <a:spLocks noChangeArrowheads="1"/>
            </p:cNvSpPr>
            <p:nvPr/>
          </p:nvSpPr>
          <p:spPr bwMode="auto">
            <a:xfrm>
              <a:off x="4753" y="2048"/>
              <a:ext cx="53" cy="88"/>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10" name="Rectangle 59"/>
            <p:cNvSpPr>
              <a:spLocks noChangeArrowheads="1"/>
            </p:cNvSpPr>
            <p:nvPr/>
          </p:nvSpPr>
          <p:spPr bwMode="auto">
            <a:xfrm>
              <a:off x="4833" y="1827"/>
              <a:ext cx="52" cy="88"/>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11" name="Rectangle 60"/>
            <p:cNvSpPr>
              <a:spLocks noChangeArrowheads="1"/>
            </p:cNvSpPr>
            <p:nvPr/>
          </p:nvSpPr>
          <p:spPr bwMode="auto">
            <a:xfrm>
              <a:off x="4806" y="2401"/>
              <a:ext cx="53" cy="89"/>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12" name="Rectangle 61"/>
            <p:cNvSpPr>
              <a:spLocks noChangeArrowheads="1"/>
            </p:cNvSpPr>
            <p:nvPr/>
          </p:nvSpPr>
          <p:spPr bwMode="auto">
            <a:xfrm>
              <a:off x="4965" y="1959"/>
              <a:ext cx="53" cy="89"/>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13" name="Rectangle 62"/>
            <p:cNvSpPr>
              <a:spLocks noChangeArrowheads="1"/>
            </p:cNvSpPr>
            <p:nvPr/>
          </p:nvSpPr>
          <p:spPr bwMode="auto">
            <a:xfrm>
              <a:off x="4965" y="2269"/>
              <a:ext cx="53" cy="88"/>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14" name="Rectangle 63"/>
            <p:cNvSpPr>
              <a:spLocks noChangeArrowheads="1"/>
            </p:cNvSpPr>
            <p:nvPr/>
          </p:nvSpPr>
          <p:spPr bwMode="auto">
            <a:xfrm>
              <a:off x="4991" y="2445"/>
              <a:ext cx="53" cy="89"/>
            </a:xfrm>
            <a:prstGeom prst="rect">
              <a:avLst/>
            </a:prstGeom>
            <a:solidFill>
              <a:srgbClr val="0000FF"/>
            </a:solidFill>
            <a:ln w="9525">
              <a:solidFill>
                <a:schemeClr val="tx1"/>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15" name="Rectangle 64"/>
            <p:cNvSpPr>
              <a:spLocks noChangeArrowheads="1"/>
            </p:cNvSpPr>
            <p:nvPr/>
          </p:nvSpPr>
          <p:spPr bwMode="auto">
            <a:xfrm>
              <a:off x="2929" y="1296"/>
              <a:ext cx="2591" cy="168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50216" name="Line 65"/>
            <p:cNvSpPr>
              <a:spLocks noChangeShapeType="1"/>
            </p:cNvSpPr>
            <p:nvPr/>
          </p:nvSpPr>
          <p:spPr bwMode="auto">
            <a:xfrm>
              <a:off x="3552" y="1392"/>
              <a:ext cx="576" cy="148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17" name="Line 66"/>
            <p:cNvSpPr>
              <a:spLocks noChangeShapeType="1"/>
            </p:cNvSpPr>
            <p:nvPr/>
          </p:nvSpPr>
          <p:spPr bwMode="auto">
            <a:xfrm>
              <a:off x="4176" y="1344"/>
              <a:ext cx="576" cy="148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18" name="Line 67"/>
            <p:cNvSpPr>
              <a:spLocks noChangeShapeType="1"/>
            </p:cNvSpPr>
            <p:nvPr/>
          </p:nvSpPr>
          <p:spPr bwMode="auto">
            <a:xfrm>
              <a:off x="3888" y="1392"/>
              <a:ext cx="576" cy="1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0185" name="Line 68"/>
          <p:cNvSpPr>
            <a:spLocks noChangeShapeType="1"/>
          </p:cNvSpPr>
          <p:nvPr/>
        </p:nvSpPr>
        <p:spPr bwMode="auto">
          <a:xfrm flipV="1">
            <a:off x="6756400" y="3124200"/>
            <a:ext cx="406400" cy="220663"/>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0186" name="Text Box 69"/>
          <p:cNvSpPr txBox="1">
            <a:spLocks noChangeArrowheads="1"/>
          </p:cNvSpPr>
          <p:nvPr/>
        </p:nvSpPr>
        <p:spPr bwMode="auto">
          <a:xfrm>
            <a:off x="6858000" y="32004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a:latin typeface="Arial Unicode MS" pitchFamily="34" charset="-128"/>
                <a:ea typeface="Arial Unicode MS" pitchFamily="34" charset="-128"/>
              </a:rPr>
              <a:t>m</a:t>
            </a:r>
          </a:p>
        </p:txBody>
      </p:sp>
      <p:sp>
        <p:nvSpPr>
          <p:cNvPr id="75" name="Text Box 71"/>
          <p:cNvSpPr txBox="1">
            <a:spLocks noChangeArrowheads="1"/>
          </p:cNvSpPr>
          <p:nvPr/>
        </p:nvSpPr>
        <p:spPr bwMode="auto">
          <a:xfrm>
            <a:off x="381000" y="4267200"/>
            <a:ext cx="8305800" cy="224676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000" dirty="0">
                <a:latin typeface="黑体" panose="02010609060101010101" pitchFamily="49" charset="-122"/>
                <a:ea typeface="黑体" panose="02010609060101010101" pitchFamily="49" charset="-122"/>
              </a:rPr>
              <a:t>设给定的数据集 </a:t>
            </a:r>
            <a:r>
              <a:rPr lang="en-US" altLang="zh-CN" sz="2000" dirty="0">
                <a:latin typeface="黑体" panose="02010609060101010101" pitchFamily="49" charset="-122"/>
                <a:ea typeface="黑体" panose="02010609060101010101" pitchFamily="49" charset="-122"/>
              </a:rPr>
              <a:t>D </a:t>
            </a:r>
            <a:r>
              <a:rPr lang="zh-CN" altLang="en-US" sz="2000" dirty="0">
                <a:latin typeface="黑体" panose="02010609060101010101" pitchFamily="49" charset="-122"/>
                <a:ea typeface="黑体" panose="02010609060101010101" pitchFamily="49" charset="-122"/>
              </a:rPr>
              <a:t>为 </a:t>
            </a:r>
            <a:r>
              <a:rPr lang="en-US" altLang="zh-CN" sz="2000" dirty="0">
                <a:latin typeface="黑体" panose="02010609060101010101" pitchFamily="49" charset="-122"/>
                <a:ea typeface="黑体" panose="02010609060101010101" pitchFamily="49" charset="-122"/>
              </a:rPr>
              <a:t>(</a:t>
            </a:r>
            <a:r>
              <a:rPr lang="en-US" altLang="zh-CN" sz="2000" b="1" dirty="0">
                <a:latin typeface="黑体" panose="02010609060101010101" pitchFamily="49" charset="-122"/>
                <a:ea typeface="黑体" panose="02010609060101010101" pitchFamily="49" charset="-122"/>
              </a:rPr>
              <a:t>X</a:t>
            </a:r>
            <a:r>
              <a:rPr lang="en-US" altLang="zh-CN" sz="2000" baseline="-25000" dirty="0">
                <a:latin typeface="黑体" panose="02010609060101010101" pitchFamily="49" charset="-122"/>
                <a:ea typeface="黑体" panose="02010609060101010101" pitchFamily="49" charset="-122"/>
              </a:rPr>
              <a:t>1</a:t>
            </a:r>
            <a:r>
              <a:rPr lang="en-US" altLang="zh-CN" sz="2000" dirty="0">
                <a:latin typeface="黑体" panose="02010609060101010101" pitchFamily="49" charset="-122"/>
                <a:ea typeface="黑体" panose="02010609060101010101" pitchFamily="49" charset="-122"/>
              </a:rPr>
              <a:t>, y</a:t>
            </a:r>
            <a:r>
              <a:rPr lang="en-US" altLang="zh-CN" sz="2000" baseline="-25000" dirty="0">
                <a:latin typeface="黑体" panose="02010609060101010101" pitchFamily="49" charset="-122"/>
                <a:ea typeface="黑体" panose="02010609060101010101" pitchFamily="49" charset="-122"/>
              </a:rPr>
              <a:t>1</a:t>
            </a:r>
            <a:r>
              <a:rPr lang="en-US" altLang="zh-CN" sz="2000" dirty="0">
                <a:latin typeface="黑体" panose="02010609060101010101" pitchFamily="49" charset="-122"/>
                <a:ea typeface="黑体" panose="02010609060101010101" pitchFamily="49" charset="-122"/>
              </a:rPr>
              <a:t>), …, (</a:t>
            </a:r>
            <a:r>
              <a:rPr lang="en-US" altLang="zh-CN" sz="2000" b="1" dirty="0">
                <a:latin typeface="黑体" panose="02010609060101010101" pitchFamily="49" charset="-122"/>
                <a:ea typeface="黑体" panose="02010609060101010101" pitchFamily="49" charset="-122"/>
              </a:rPr>
              <a:t>X</a:t>
            </a:r>
            <a:r>
              <a:rPr lang="en-US" altLang="zh-CN" sz="2000" baseline="-25000" dirty="0">
                <a:latin typeface="黑体" panose="02010609060101010101" pitchFamily="49" charset="-122"/>
                <a:ea typeface="黑体" panose="02010609060101010101" pitchFamily="49" charset="-122"/>
              </a:rPr>
              <a:t>|D|</a:t>
            </a:r>
            <a:r>
              <a:rPr lang="en-US" altLang="zh-CN" sz="2000" dirty="0">
                <a:latin typeface="黑体" panose="02010609060101010101" pitchFamily="49" charset="-122"/>
                <a:ea typeface="黑体" panose="02010609060101010101" pitchFamily="49" charset="-122"/>
              </a:rPr>
              <a:t>, </a:t>
            </a:r>
            <a:r>
              <a:rPr lang="en-US" altLang="zh-CN" sz="2000" dirty="0" err="1">
                <a:latin typeface="黑体" panose="02010609060101010101" pitchFamily="49" charset="-122"/>
                <a:ea typeface="黑体" panose="02010609060101010101" pitchFamily="49" charset="-122"/>
              </a:rPr>
              <a:t>y</a:t>
            </a:r>
            <a:r>
              <a:rPr lang="en-US" altLang="zh-CN" sz="2000" baseline="-25000" dirty="0" err="1">
                <a:latin typeface="黑体" panose="02010609060101010101" pitchFamily="49" charset="-122"/>
                <a:ea typeface="黑体" panose="02010609060101010101" pitchFamily="49" charset="-122"/>
              </a:rPr>
              <a:t>|D</a:t>
            </a:r>
            <a:r>
              <a:rPr lang="en-US" altLang="zh-CN" sz="2000" baseline="-25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其中</a:t>
            </a:r>
            <a:r>
              <a:rPr lang="en-US" altLang="zh-CN" sz="2000" b="1" dirty="0">
                <a:latin typeface="黑体" panose="02010609060101010101" pitchFamily="49" charset="-122"/>
                <a:ea typeface="黑体" panose="02010609060101010101" pitchFamily="49" charset="-122"/>
              </a:rPr>
              <a:t>X</a:t>
            </a:r>
            <a:r>
              <a:rPr lang="en-US" altLang="zh-CN" sz="2000" baseline="-25000" dirty="0">
                <a:latin typeface="黑体" panose="02010609060101010101" pitchFamily="49" charset="-122"/>
                <a:ea typeface="黑体" panose="02010609060101010101" pitchFamily="49" charset="-122"/>
              </a:rPr>
              <a:t>i</a:t>
            </a:r>
            <a:r>
              <a:rPr lang="zh-CN" altLang="en-US" sz="2000" dirty="0">
                <a:latin typeface="黑体" panose="02010609060101010101" pitchFamily="49" charset="-122"/>
                <a:ea typeface="黑体" panose="02010609060101010101" pitchFamily="49" charset="-122"/>
              </a:rPr>
              <a:t>是训练元组，具有相关联的类标号</a:t>
            </a:r>
            <a:r>
              <a:rPr lang="en-US" altLang="zh-CN" sz="2000" dirty="0" err="1">
                <a:latin typeface="黑体" panose="02010609060101010101" pitchFamily="49" charset="-122"/>
                <a:ea typeface="黑体" panose="02010609060101010101" pitchFamily="49" charset="-122"/>
              </a:rPr>
              <a:t>yi</a:t>
            </a:r>
            <a:r>
              <a:rPr lang="zh-CN" altLang="en-US" sz="2000" dirty="0">
                <a:latin typeface="黑体" panose="02010609060101010101" pitchFamily="49" charset="-122"/>
                <a:ea typeface="黑体" panose="02010609060101010101" pitchFamily="49" charset="-122"/>
              </a:rPr>
              <a:t>。</a:t>
            </a:r>
            <a:endParaRPr lang="zh-CN" altLang="en-US" sz="2000" baseline="-25000" dirty="0">
              <a:latin typeface="黑体" panose="02010609060101010101" pitchFamily="49" charset="-122"/>
              <a:ea typeface="黑体" panose="02010609060101010101" pitchFamily="49" charset="-122"/>
            </a:endParaRPr>
          </a:p>
          <a:p>
            <a:pPr eaLnBrk="1" hangingPunct="1">
              <a:spcBef>
                <a:spcPct val="50000"/>
              </a:spcBef>
              <a:buClrTx/>
              <a:buSzTx/>
              <a:buFontTx/>
              <a:buNone/>
            </a:pPr>
            <a:r>
              <a:rPr lang="zh-CN" altLang="en-US" sz="2000" dirty="0">
                <a:latin typeface="黑体" panose="02010609060101010101" pitchFamily="49" charset="-122"/>
                <a:ea typeface="黑体" panose="02010609060101010101" pitchFamily="49" charset="-122"/>
              </a:rPr>
              <a:t>可以画出无限多条分离直线（或超平面）将类</a:t>
            </a:r>
            <a:r>
              <a:rPr lang="en-US" altLang="zh-CN" sz="2000" dirty="0">
                <a:latin typeface="黑体" panose="02010609060101010101" pitchFamily="49" charset="-122"/>
                <a:ea typeface="黑体" panose="02010609060101010101" pitchFamily="49" charset="-122"/>
              </a:rPr>
              <a:t>+1</a:t>
            </a:r>
            <a:r>
              <a:rPr lang="zh-CN" altLang="en-US" sz="2000" dirty="0">
                <a:latin typeface="黑体" panose="02010609060101010101" pitchFamily="49" charset="-122"/>
                <a:ea typeface="黑体" panose="02010609060101010101" pitchFamily="49" charset="-122"/>
              </a:rPr>
              <a:t>的元组与类</a:t>
            </a:r>
            <a:r>
              <a:rPr lang="en-US" altLang="zh-CN" sz="2000" dirty="0">
                <a:latin typeface="黑体" panose="02010609060101010101" pitchFamily="49" charset="-122"/>
                <a:ea typeface="黑体" panose="02010609060101010101" pitchFamily="49" charset="-122"/>
              </a:rPr>
              <a:t>-1</a:t>
            </a:r>
            <a:r>
              <a:rPr lang="zh-CN" altLang="en-US" sz="2000" dirty="0">
                <a:latin typeface="黑体" panose="02010609060101010101" pitchFamily="49" charset="-122"/>
                <a:ea typeface="黑体" panose="02010609060101010101" pitchFamily="49" charset="-122"/>
              </a:rPr>
              <a:t>的元组分开，我们想找出“最好的”那一条</a:t>
            </a:r>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对先前未见到的元组具有最小分类误差的那一条）。</a:t>
            </a:r>
            <a:endParaRPr lang="en-US" altLang="zh-CN" sz="2000" dirty="0">
              <a:latin typeface="黑体" panose="02010609060101010101" pitchFamily="49" charset="-122"/>
              <a:ea typeface="黑体" panose="02010609060101010101" pitchFamily="49" charset="-122"/>
            </a:endParaRPr>
          </a:p>
          <a:p>
            <a:pPr eaLnBrk="1" hangingPunct="1">
              <a:spcBef>
                <a:spcPct val="50000"/>
              </a:spcBef>
              <a:buClrTx/>
              <a:buSzTx/>
              <a:buFontTx/>
              <a:buNone/>
            </a:pPr>
            <a:r>
              <a:rPr lang="en-US" altLang="zh-CN" sz="2000" dirty="0">
                <a:latin typeface="黑体" panose="02010609060101010101" pitchFamily="49" charset="-122"/>
                <a:ea typeface="黑体" panose="02010609060101010101" pitchFamily="49" charset="-122"/>
              </a:rPr>
              <a:t>SVM </a:t>
            </a:r>
            <a:r>
              <a:rPr lang="zh-CN" altLang="en-US" sz="2000" dirty="0">
                <a:latin typeface="黑体" panose="02010609060101010101" pitchFamily="49" charset="-122"/>
                <a:ea typeface="黑体" panose="02010609060101010101" pitchFamily="49" charset="-122"/>
              </a:rPr>
              <a:t>要搜索具有最大边缘的超平面，即</a:t>
            </a:r>
            <a:r>
              <a:rPr lang="zh-CN" altLang="en-US" sz="2000" b="1" dirty="0">
                <a:solidFill>
                  <a:srgbClr val="FF0000"/>
                </a:solidFill>
                <a:latin typeface="黑体" panose="02010609060101010101" pitchFamily="49" charset="-122"/>
                <a:ea typeface="黑体" panose="02010609060101010101" pitchFamily="49" charset="-122"/>
              </a:rPr>
              <a:t>最大边缘超平面</a:t>
            </a:r>
            <a:r>
              <a:rPr lang="en-US" altLang="zh-CN" sz="2000" dirty="0">
                <a:solidFill>
                  <a:srgbClr val="FF0000"/>
                </a:solidFill>
                <a:latin typeface="黑体" panose="02010609060101010101" pitchFamily="49" charset="-122"/>
                <a:ea typeface="黑体" panose="02010609060101010101" pitchFamily="49" charset="-122"/>
              </a:rPr>
              <a:t> </a:t>
            </a:r>
            <a:r>
              <a:rPr lang="en-US" altLang="zh-CN" sz="2000" dirty="0">
                <a:latin typeface="黑体" panose="02010609060101010101" pitchFamily="49" charset="-122"/>
                <a:ea typeface="黑体" panose="02010609060101010101" pitchFamily="49" charset="-122"/>
              </a:rPr>
              <a:t>(MMH)</a:t>
            </a:r>
          </a:p>
        </p:txBody>
      </p:sp>
    </p:spTree>
    <p:extLst>
      <p:ext uri="{BB962C8B-B14F-4D97-AF65-F5344CB8AC3E}">
        <p14:creationId xmlns:p14="http://schemas.microsoft.com/office/powerpoint/2010/main" val="1595826280"/>
      </p:ext>
    </p:extLst>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dissolve">
                                      <p:cBhvr>
                                        <p:cTn id="7"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6A34D48-FEE2-4232-A0E3-B3EA3296FA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1484784"/>
            <a:ext cx="4876800" cy="460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Line 5">
            <a:extLst>
              <a:ext uri="{FF2B5EF4-FFF2-40B4-BE49-F238E27FC236}">
                <a16:creationId xmlns:a16="http://schemas.microsoft.com/office/drawing/2014/main" id="{966514CF-2D51-4502-948E-CFAEEB9658B5}"/>
              </a:ext>
            </a:extLst>
          </p:cNvPr>
          <p:cNvSpPr>
            <a:spLocks noChangeShapeType="1"/>
          </p:cNvSpPr>
          <p:nvPr/>
        </p:nvSpPr>
        <p:spPr bwMode="auto">
          <a:xfrm flipH="1">
            <a:off x="1950368" y="2194396"/>
            <a:ext cx="1219200" cy="76200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defPPr>
              <a:defRPr lang="ko-KR"/>
            </a:defPPr>
            <a:lvl1pPr algn="l" rtl="0" eaLnBrk="0" fontAlgn="base" hangingPunct="0">
              <a:spcBef>
                <a:spcPct val="0"/>
              </a:spcBef>
              <a:spcAft>
                <a:spcPct val="0"/>
              </a:spcAft>
              <a:defRPr kern="1200">
                <a:solidFill>
                  <a:schemeClr val="tx1"/>
                </a:solidFill>
                <a:latin typeface="Arial" panose="020B0604020202020204" pitchFamily="34" charset="0"/>
                <a:ea typeface="굴림" panose="020B0600000101010101" pitchFamily="34" charset="-127"/>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굴림" panose="020B0600000101010101" pitchFamily="34" charset="-127"/>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굴림" panose="020B0600000101010101" pitchFamily="34" charset="-127"/>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굴림" panose="020B0600000101010101" pitchFamily="34" charset="-127"/>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굴림" panose="020B0600000101010101" pitchFamily="34" charset="-127"/>
                <a:cs typeface="+mn-cs"/>
              </a:defRPr>
            </a:lvl5pPr>
            <a:lvl6pPr marL="2286000" algn="l" defTabSz="914400" rtl="0" eaLnBrk="1" latinLnBrk="0" hangingPunct="1">
              <a:defRPr kern="1200">
                <a:solidFill>
                  <a:schemeClr val="tx1"/>
                </a:solidFill>
                <a:latin typeface="Arial" panose="020B0604020202020204" pitchFamily="34" charset="0"/>
                <a:ea typeface="굴림" panose="020B0600000101010101" pitchFamily="34" charset="-127"/>
                <a:cs typeface="+mn-cs"/>
              </a:defRPr>
            </a:lvl6pPr>
            <a:lvl7pPr marL="2743200" algn="l" defTabSz="914400" rtl="0" eaLnBrk="1" latinLnBrk="0" hangingPunct="1">
              <a:defRPr kern="1200">
                <a:solidFill>
                  <a:schemeClr val="tx1"/>
                </a:solidFill>
                <a:latin typeface="Arial" panose="020B0604020202020204" pitchFamily="34" charset="0"/>
                <a:ea typeface="굴림" panose="020B0600000101010101" pitchFamily="34" charset="-127"/>
                <a:cs typeface="+mn-cs"/>
              </a:defRPr>
            </a:lvl7pPr>
            <a:lvl8pPr marL="3200400" algn="l" defTabSz="914400" rtl="0" eaLnBrk="1" latinLnBrk="0" hangingPunct="1">
              <a:defRPr kern="1200">
                <a:solidFill>
                  <a:schemeClr val="tx1"/>
                </a:solidFill>
                <a:latin typeface="Arial" panose="020B0604020202020204" pitchFamily="34" charset="0"/>
                <a:ea typeface="굴림" panose="020B0600000101010101" pitchFamily="34" charset="-127"/>
                <a:cs typeface="+mn-cs"/>
              </a:defRPr>
            </a:lvl8pPr>
            <a:lvl9pPr marL="3657600" algn="l" defTabSz="914400" rtl="0" eaLnBrk="1" latinLnBrk="0" hangingPunct="1">
              <a:defRPr kern="1200">
                <a:solidFill>
                  <a:schemeClr val="tx1"/>
                </a:solidFill>
                <a:latin typeface="Arial" panose="020B0604020202020204" pitchFamily="34" charset="0"/>
                <a:ea typeface="굴림" panose="020B0600000101010101" pitchFamily="34" charset="-127"/>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굴림" panose="020B0600000101010101" pitchFamily="34" charset="-127"/>
              <a:cs typeface="+mn-cs"/>
            </a:endParaRPr>
          </a:p>
        </p:txBody>
      </p:sp>
      <p:pic>
        <p:nvPicPr>
          <p:cNvPr id="6" name="图片 5">
            <a:extLst>
              <a:ext uri="{FF2B5EF4-FFF2-40B4-BE49-F238E27FC236}">
                <a16:creationId xmlns:a16="http://schemas.microsoft.com/office/drawing/2014/main" id="{5B4DFE2F-658A-45ED-8E70-D0F8314911F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6368" y="2880196"/>
            <a:ext cx="1435100" cy="319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 name="Line 7">
            <a:extLst>
              <a:ext uri="{FF2B5EF4-FFF2-40B4-BE49-F238E27FC236}">
                <a16:creationId xmlns:a16="http://schemas.microsoft.com/office/drawing/2014/main" id="{5DAF217A-9342-4C9D-8FEF-58F1AB8A0B66}"/>
              </a:ext>
            </a:extLst>
          </p:cNvPr>
          <p:cNvSpPr>
            <a:spLocks noChangeShapeType="1"/>
          </p:cNvSpPr>
          <p:nvPr/>
        </p:nvSpPr>
        <p:spPr bwMode="auto">
          <a:xfrm flipH="1">
            <a:off x="1950368" y="2727796"/>
            <a:ext cx="1295400" cy="823913"/>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defPPr>
              <a:defRPr lang="ko-KR"/>
            </a:defPPr>
            <a:lvl1pPr algn="l" rtl="0" eaLnBrk="0" fontAlgn="base" hangingPunct="0">
              <a:spcBef>
                <a:spcPct val="0"/>
              </a:spcBef>
              <a:spcAft>
                <a:spcPct val="0"/>
              </a:spcAft>
              <a:defRPr kern="1200">
                <a:solidFill>
                  <a:schemeClr val="tx1"/>
                </a:solidFill>
                <a:latin typeface="Arial" panose="020B0604020202020204" pitchFamily="34" charset="0"/>
                <a:ea typeface="굴림" panose="020B0600000101010101" pitchFamily="34" charset="-127"/>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굴림" panose="020B0600000101010101" pitchFamily="34" charset="-127"/>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굴림" panose="020B0600000101010101" pitchFamily="34" charset="-127"/>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굴림" panose="020B0600000101010101" pitchFamily="34" charset="-127"/>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굴림" panose="020B0600000101010101" pitchFamily="34" charset="-127"/>
                <a:cs typeface="+mn-cs"/>
              </a:defRPr>
            </a:lvl5pPr>
            <a:lvl6pPr marL="2286000" algn="l" defTabSz="914400" rtl="0" eaLnBrk="1" latinLnBrk="0" hangingPunct="1">
              <a:defRPr kern="1200">
                <a:solidFill>
                  <a:schemeClr val="tx1"/>
                </a:solidFill>
                <a:latin typeface="Arial" panose="020B0604020202020204" pitchFamily="34" charset="0"/>
                <a:ea typeface="굴림" panose="020B0600000101010101" pitchFamily="34" charset="-127"/>
                <a:cs typeface="+mn-cs"/>
              </a:defRPr>
            </a:lvl6pPr>
            <a:lvl7pPr marL="2743200" algn="l" defTabSz="914400" rtl="0" eaLnBrk="1" latinLnBrk="0" hangingPunct="1">
              <a:defRPr kern="1200">
                <a:solidFill>
                  <a:schemeClr val="tx1"/>
                </a:solidFill>
                <a:latin typeface="Arial" panose="020B0604020202020204" pitchFamily="34" charset="0"/>
                <a:ea typeface="굴림" panose="020B0600000101010101" pitchFamily="34" charset="-127"/>
                <a:cs typeface="+mn-cs"/>
              </a:defRPr>
            </a:lvl7pPr>
            <a:lvl8pPr marL="3200400" algn="l" defTabSz="914400" rtl="0" eaLnBrk="1" latinLnBrk="0" hangingPunct="1">
              <a:defRPr kern="1200">
                <a:solidFill>
                  <a:schemeClr val="tx1"/>
                </a:solidFill>
                <a:latin typeface="Arial" panose="020B0604020202020204" pitchFamily="34" charset="0"/>
                <a:ea typeface="굴림" panose="020B0600000101010101" pitchFamily="34" charset="-127"/>
                <a:cs typeface="+mn-cs"/>
              </a:defRPr>
            </a:lvl8pPr>
            <a:lvl9pPr marL="3657600" algn="l" defTabSz="914400" rtl="0" eaLnBrk="1" latinLnBrk="0" hangingPunct="1">
              <a:defRPr kern="1200">
                <a:solidFill>
                  <a:schemeClr val="tx1"/>
                </a:solidFill>
                <a:latin typeface="Arial" panose="020B0604020202020204" pitchFamily="34" charset="0"/>
                <a:ea typeface="굴림" panose="020B0600000101010101" pitchFamily="34" charset="-127"/>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굴림" panose="020B0600000101010101" pitchFamily="34" charset="-127"/>
              <a:cs typeface="+mn-cs"/>
            </a:endParaRPr>
          </a:p>
        </p:txBody>
      </p:sp>
      <p:pic>
        <p:nvPicPr>
          <p:cNvPr id="8" name="图片 7">
            <a:extLst>
              <a:ext uri="{FF2B5EF4-FFF2-40B4-BE49-F238E27FC236}">
                <a16:creationId xmlns:a16="http://schemas.microsoft.com/office/drawing/2014/main" id="{0D3825ED-5911-4622-97EC-53190F2CCC2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8106" y="3475509"/>
            <a:ext cx="1571625" cy="319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 name="Line 9">
            <a:extLst>
              <a:ext uri="{FF2B5EF4-FFF2-40B4-BE49-F238E27FC236}">
                <a16:creationId xmlns:a16="http://schemas.microsoft.com/office/drawing/2014/main" id="{B93E6978-F076-4574-93DA-54A03D68E5ED}"/>
              </a:ext>
            </a:extLst>
          </p:cNvPr>
          <p:cNvSpPr>
            <a:spLocks noChangeShapeType="1"/>
          </p:cNvSpPr>
          <p:nvPr/>
        </p:nvSpPr>
        <p:spPr bwMode="auto">
          <a:xfrm flipV="1">
            <a:off x="6446168" y="3794596"/>
            <a:ext cx="1219200" cy="776288"/>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defPPr>
              <a:defRPr lang="ko-KR"/>
            </a:defPPr>
            <a:lvl1pPr algn="l" rtl="0" eaLnBrk="0" fontAlgn="base" hangingPunct="0">
              <a:spcBef>
                <a:spcPct val="0"/>
              </a:spcBef>
              <a:spcAft>
                <a:spcPct val="0"/>
              </a:spcAft>
              <a:defRPr kern="1200">
                <a:solidFill>
                  <a:schemeClr val="tx1"/>
                </a:solidFill>
                <a:latin typeface="Arial" panose="020B0604020202020204" pitchFamily="34" charset="0"/>
                <a:ea typeface="굴림" panose="020B0600000101010101" pitchFamily="34" charset="-127"/>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굴림" panose="020B0600000101010101" pitchFamily="34" charset="-127"/>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굴림" panose="020B0600000101010101" pitchFamily="34" charset="-127"/>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굴림" panose="020B0600000101010101" pitchFamily="34" charset="-127"/>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굴림" panose="020B0600000101010101" pitchFamily="34" charset="-127"/>
                <a:cs typeface="+mn-cs"/>
              </a:defRPr>
            </a:lvl5pPr>
            <a:lvl6pPr marL="2286000" algn="l" defTabSz="914400" rtl="0" eaLnBrk="1" latinLnBrk="0" hangingPunct="1">
              <a:defRPr kern="1200">
                <a:solidFill>
                  <a:schemeClr val="tx1"/>
                </a:solidFill>
                <a:latin typeface="Arial" panose="020B0604020202020204" pitchFamily="34" charset="0"/>
                <a:ea typeface="굴림" panose="020B0600000101010101" pitchFamily="34" charset="-127"/>
                <a:cs typeface="+mn-cs"/>
              </a:defRPr>
            </a:lvl6pPr>
            <a:lvl7pPr marL="2743200" algn="l" defTabSz="914400" rtl="0" eaLnBrk="1" latinLnBrk="0" hangingPunct="1">
              <a:defRPr kern="1200">
                <a:solidFill>
                  <a:schemeClr val="tx1"/>
                </a:solidFill>
                <a:latin typeface="Arial" panose="020B0604020202020204" pitchFamily="34" charset="0"/>
                <a:ea typeface="굴림" panose="020B0600000101010101" pitchFamily="34" charset="-127"/>
                <a:cs typeface="+mn-cs"/>
              </a:defRPr>
            </a:lvl7pPr>
            <a:lvl8pPr marL="3200400" algn="l" defTabSz="914400" rtl="0" eaLnBrk="1" latinLnBrk="0" hangingPunct="1">
              <a:defRPr kern="1200">
                <a:solidFill>
                  <a:schemeClr val="tx1"/>
                </a:solidFill>
                <a:latin typeface="Arial" panose="020B0604020202020204" pitchFamily="34" charset="0"/>
                <a:ea typeface="굴림" panose="020B0600000101010101" pitchFamily="34" charset="-127"/>
                <a:cs typeface="+mn-cs"/>
              </a:defRPr>
            </a:lvl8pPr>
            <a:lvl9pPr marL="3657600" algn="l" defTabSz="914400" rtl="0" eaLnBrk="1" latinLnBrk="0" hangingPunct="1">
              <a:defRPr kern="1200">
                <a:solidFill>
                  <a:schemeClr val="tx1"/>
                </a:solidFill>
                <a:latin typeface="Arial" panose="020B0604020202020204" pitchFamily="34" charset="0"/>
                <a:ea typeface="굴림" panose="020B0600000101010101" pitchFamily="34" charset="-127"/>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굴림" panose="020B0600000101010101" pitchFamily="34" charset="-127"/>
              <a:cs typeface="+mn-cs"/>
            </a:endParaRPr>
          </a:p>
        </p:txBody>
      </p:sp>
      <p:pic>
        <p:nvPicPr>
          <p:cNvPr id="10" name="图片 9">
            <a:extLst>
              <a:ext uri="{FF2B5EF4-FFF2-40B4-BE49-F238E27FC236}">
                <a16:creationId xmlns:a16="http://schemas.microsoft.com/office/drawing/2014/main" id="{7356AB36-E803-4F1D-A54C-F370C08F6FC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89143" y="3337396"/>
            <a:ext cx="1571625" cy="319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1" name="图片 10">
            <a:extLst>
              <a:ext uri="{FF2B5EF4-FFF2-40B4-BE49-F238E27FC236}">
                <a16:creationId xmlns:a16="http://schemas.microsoft.com/office/drawing/2014/main" id="{269B5CC0-E19D-4F84-9011-6D0138686EC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86668" y="5851996"/>
            <a:ext cx="3937000" cy="839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2" name="图片 11">
            <a:extLst>
              <a:ext uri="{FF2B5EF4-FFF2-40B4-BE49-F238E27FC236}">
                <a16:creationId xmlns:a16="http://schemas.microsoft.com/office/drawing/2014/main" id="{6A0FA5EC-A31F-456B-A1AC-D3B8E2BDA56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171656" y="5864696"/>
            <a:ext cx="1798637" cy="752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3" name="Rectangle 2">
            <a:extLst>
              <a:ext uri="{FF2B5EF4-FFF2-40B4-BE49-F238E27FC236}">
                <a16:creationId xmlns:a16="http://schemas.microsoft.com/office/drawing/2014/main" id="{9E0BAD83-4571-443B-9C66-8691B0501CB5}"/>
              </a:ext>
            </a:extLst>
          </p:cNvPr>
          <p:cNvSpPr txBox="1">
            <a:spLocks noChangeArrowheads="1"/>
          </p:cNvSpPr>
          <p:nvPr/>
        </p:nvSpPr>
        <p:spPr bwMode="auto">
          <a:xfrm>
            <a:off x="500063" y="381000"/>
            <a:ext cx="9144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2075" tIns="46038" rIns="92075" bIns="46038" numCol="1" anchor="ctr" anchorCtr="0" compatLnSpc="1">
            <a:prstTxWarp prst="textNoShape">
              <a:avLst/>
            </a:prstTxWarp>
          </a:bodyPr>
          <a:lstStyle>
            <a:lvl1pPr algn="l" rtl="0" eaLnBrk="0" fontAlgn="base" hangingPunct="0">
              <a:spcBef>
                <a:spcPct val="0"/>
              </a:spcBef>
              <a:spcAft>
                <a:spcPct val="0"/>
              </a:spcAft>
              <a:defRPr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pPr>
              <a:defRPr/>
            </a:pPr>
            <a:r>
              <a:rPr lang="en-US" altLang="zh-CN" b="1">
                <a:solidFill>
                  <a:schemeClr val="accent1">
                    <a:lumMod val="25000"/>
                  </a:schemeClr>
                </a:solidFill>
                <a:effectLst>
                  <a:outerShdw blurRad="38100" dist="38100" dir="2700000" algn="tl">
                    <a:srgbClr val="000000">
                      <a:alpha val="43137"/>
                    </a:srgbClr>
                  </a:outerShdw>
                </a:effectLst>
              </a:rPr>
              <a:t>8.3.1</a:t>
            </a:r>
            <a:r>
              <a:rPr lang="zh-CN" altLang="en-US" b="1">
                <a:solidFill>
                  <a:schemeClr val="accent1">
                    <a:lumMod val="25000"/>
                  </a:schemeClr>
                </a:solidFill>
                <a:effectLst>
                  <a:outerShdw blurRad="38100" dist="38100" dir="2700000" algn="tl">
                    <a:srgbClr val="000000">
                      <a:alpha val="43137"/>
                    </a:srgbClr>
                  </a:outerShdw>
                </a:effectLst>
              </a:rPr>
              <a:t> 线性可分的</a:t>
            </a:r>
            <a:r>
              <a:rPr lang="en-US" altLang="zh-CN" b="1">
                <a:solidFill>
                  <a:schemeClr val="accent1">
                    <a:lumMod val="25000"/>
                  </a:schemeClr>
                </a:solidFill>
                <a:effectLst>
                  <a:outerShdw blurRad="38100" dist="38100" dir="2700000" algn="tl">
                    <a:srgbClr val="000000">
                      <a:alpha val="43137"/>
                    </a:srgbClr>
                  </a:outerShdw>
                </a:effectLst>
              </a:rPr>
              <a:t>SVM</a:t>
            </a:r>
            <a:endParaRPr lang="zh-CN" altLang="en-US" dirty="0"/>
          </a:p>
        </p:txBody>
      </p:sp>
    </p:spTree>
    <p:extLst>
      <p:ext uri="{BB962C8B-B14F-4D97-AF65-F5344CB8AC3E}">
        <p14:creationId xmlns:p14="http://schemas.microsoft.com/office/powerpoint/2010/main" val="4067973564"/>
      </p:ext>
    </p:extLst>
  </p:cSld>
  <p:clrMapOvr>
    <a:masterClrMapping/>
  </p:clrMapOvr>
  <p:transition>
    <p:push/>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2">
            <a:extLst>
              <a:ext uri="{FF2B5EF4-FFF2-40B4-BE49-F238E27FC236}">
                <a16:creationId xmlns:a16="http://schemas.microsoft.com/office/drawing/2014/main" id="{9E0BAD83-4571-443B-9C66-8691B0501CB5}"/>
              </a:ext>
            </a:extLst>
          </p:cNvPr>
          <p:cNvSpPr txBox="1">
            <a:spLocks noChangeArrowheads="1"/>
          </p:cNvSpPr>
          <p:nvPr/>
        </p:nvSpPr>
        <p:spPr bwMode="auto">
          <a:xfrm>
            <a:off x="500063" y="381000"/>
            <a:ext cx="9144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2075" tIns="46038" rIns="92075" bIns="46038" numCol="1" anchor="ctr" anchorCtr="0" compatLnSpc="1">
            <a:prstTxWarp prst="textNoShape">
              <a:avLst/>
            </a:prstTxWarp>
          </a:bodyPr>
          <a:lstStyle>
            <a:lvl1pPr algn="l" rtl="0" eaLnBrk="0" fontAlgn="base" hangingPunct="0">
              <a:spcBef>
                <a:spcPct val="0"/>
              </a:spcBef>
              <a:spcAft>
                <a:spcPct val="0"/>
              </a:spcAft>
              <a:defRPr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pPr>
              <a:defRPr/>
            </a:pPr>
            <a:r>
              <a:rPr lang="en-US" altLang="zh-CN" b="1">
                <a:solidFill>
                  <a:schemeClr val="accent1">
                    <a:lumMod val="25000"/>
                  </a:schemeClr>
                </a:solidFill>
                <a:effectLst>
                  <a:outerShdw blurRad="38100" dist="38100" dir="2700000" algn="tl">
                    <a:srgbClr val="000000">
                      <a:alpha val="43137"/>
                    </a:srgbClr>
                  </a:outerShdw>
                </a:effectLst>
              </a:rPr>
              <a:t>8.3.1</a:t>
            </a:r>
            <a:r>
              <a:rPr lang="zh-CN" altLang="en-US" b="1">
                <a:solidFill>
                  <a:schemeClr val="accent1">
                    <a:lumMod val="25000"/>
                  </a:schemeClr>
                </a:solidFill>
                <a:effectLst>
                  <a:outerShdw blurRad="38100" dist="38100" dir="2700000" algn="tl">
                    <a:srgbClr val="000000">
                      <a:alpha val="43137"/>
                    </a:srgbClr>
                  </a:outerShdw>
                </a:effectLst>
              </a:rPr>
              <a:t> 线性可分的</a:t>
            </a:r>
            <a:r>
              <a:rPr lang="en-US" altLang="zh-CN" b="1">
                <a:solidFill>
                  <a:schemeClr val="accent1">
                    <a:lumMod val="25000"/>
                  </a:schemeClr>
                </a:solidFill>
                <a:effectLst>
                  <a:outerShdw blurRad="38100" dist="38100" dir="2700000" algn="tl">
                    <a:srgbClr val="000000">
                      <a:alpha val="43137"/>
                    </a:srgbClr>
                  </a:outerShdw>
                </a:effectLst>
              </a:rPr>
              <a:t>SVM</a:t>
            </a:r>
            <a:endParaRPr lang="zh-CN" altLang="en-US" dirty="0"/>
          </a:p>
        </p:txBody>
      </p:sp>
      <p:sp>
        <p:nvSpPr>
          <p:cNvPr id="14" name="Rectangle 4">
            <a:extLst>
              <a:ext uri="{FF2B5EF4-FFF2-40B4-BE49-F238E27FC236}">
                <a16:creationId xmlns:a16="http://schemas.microsoft.com/office/drawing/2014/main" id="{9A700742-2A8F-4FEB-9A66-143019219819}"/>
              </a:ext>
            </a:extLst>
          </p:cNvPr>
          <p:cNvSpPr txBox="1">
            <a:spLocks noChangeArrowheads="1"/>
          </p:cNvSpPr>
          <p:nvPr/>
        </p:nvSpPr>
        <p:spPr bwMode="auto">
          <a:xfrm>
            <a:off x="971600" y="1542184"/>
            <a:ext cx="7561262" cy="496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lvl1pPr marL="342900" indent="-342900" algn="l" rtl="0" eaLnBrk="0" fontAlgn="base" hangingPunct="0">
              <a:spcBef>
                <a:spcPct val="20000"/>
              </a:spcBef>
              <a:spcAft>
                <a:spcPct val="0"/>
              </a:spcAft>
              <a:buClr>
                <a:srgbClr val="003366"/>
              </a:buClr>
              <a:buFont typeface="Wingdings" panose="05000000000000000000" pitchFamily="2" charset="2"/>
              <a:buChar char="C"/>
              <a:defRPr sz="2400">
                <a:solidFill>
                  <a:srgbClr val="003366"/>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E"/>
              <a:defRPr sz="2000">
                <a:solidFill>
                  <a:srgbClr val="003366"/>
                </a:solidFill>
                <a:latin typeface="+mn-lt"/>
                <a:ea typeface="+mn-ea"/>
              </a:defRPr>
            </a:lvl2pPr>
            <a:lvl3pPr marL="1143000" indent="-228600" algn="l" rtl="0" eaLnBrk="0" fontAlgn="base" hangingPunct="0">
              <a:spcBef>
                <a:spcPct val="20000"/>
              </a:spcBef>
              <a:spcAft>
                <a:spcPct val="0"/>
              </a:spcAft>
              <a:buFont typeface="Wingdings" panose="05000000000000000000" pitchFamily="2" charset="2"/>
              <a:buChar char="H"/>
              <a:defRPr sz="2400">
                <a:solidFill>
                  <a:srgbClr val="003366"/>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Ø"/>
              <a:defRPr sz="1600">
                <a:solidFill>
                  <a:srgbClr val="003366"/>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ü"/>
              <a:defRPr sz="1400">
                <a:solidFill>
                  <a:srgbClr val="003366"/>
                </a:solidFill>
                <a:latin typeface="+mn-lt"/>
                <a:ea typeface="+mn-ea"/>
              </a:defRPr>
            </a:lvl5pPr>
            <a:lvl6pPr marL="2514600" indent="-228600" algn="l" rtl="0" fontAlgn="base">
              <a:spcBef>
                <a:spcPct val="20000"/>
              </a:spcBef>
              <a:spcAft>
                <a:spcPct val="0"/>
              </a:spcAft>
              <a:buFont typeface="Wingdings" pitchFamily="2" charset="2"/>
              <a:buChar char="ü"/>
              <a:defRPr sz="1400">
                <a:solidFill>
                  <a:srgbClr val="003366"/>
                </a:solidFill>
                <a:latin typeface="+mn-lt"/>
                <a:ea typeface="+mn-ea"/>
              </a:defRPr>
            </a:lvl6pPr>
            <a:lvl7pPr marL="2971800" indent="-228600" algn="l" rtl="0" fontAlgn="base">
              <a:spcBef>
                <a:spcPct val="20000"/>
              </a:spcBef>
              <a:spcAft>
                <a:spcPct val="0"/>
              </a:spcAft>
              <a:buFont typeface="Wingdings" pitchFamily="2" charset="2"/>
              <a:buChar char="ü"/>
              <a:defRPr sz="1400">
                <a:solidFill>
                  <a:srgbClr val="003366"/>
                </a:solidFill>
                <a:latin typeface="+mn-lt"/>
                <a:ea typeface="+mn-ea"/>
              </a:defRPr>
            </a:lvl7pPr>
            <a:lvl8pPr marL="3429000" indent="-228600" algn="l" rtl="0" fontAlgn="base">
              <a:spcBef>
                <a:spcPct val="20000"/>
              </a:spcBef>
              <a:spcAft>
                <a:spcPct val="0"/>
              </a:spcAft>
              <a:buFont typeface="Wingdings" pitchFamily="2" charset="2"/>
              <a:buChar char="ü"/>
              <a:defRPr sz="1400">
                <a:solidFill>
                  <a:srgbClr val="003366"/>
                </a:solidFill>
                <a:latin typeface="+mn-lt"/>
                <a:ea typeface="+mn-ea"/>
              </a:defRPr>
            </a:lvl8pPr>
            <a:lvl9pPr marL="3886200" indent="-228600" algn="l" rtl="0" fontAlgn="base">
              <a:spcBef>
                <a:spcPct val="20000"/>
              </a:spcBef>
              <a:spcAft>
                <a:spcPct val="0"/>
              </a:spcAft>
              <a:buFont typeface="Wingdings" pitchFamily="2" charset="2"/>
              <a:buChar char="ü"/>
              <a:defRPr sz="1400">
                <a:solidFill>
                  <a:srgbClr val="003366"/>
                </a:solidFill>
                <a:latin typeface="+mn-lt"/>
                <a:ea typeface="+mn-ea"/>
              </a:defRPr>
            </a:lvl9pPr>
          </a:lstStyle>
          <a:p>
            <a:pPr marL="0" marR="0" lvl="0" indent="0" algn="l" defTabSz="914400" rtl="0" eaLnBrk="1" fontAlgn="base" latinLnBrk="0" hangingPunct="1">
              <a:lnSpc>
                <a:spcPct val="100000"/>
              </a:lnSpc>
              <a:spcBef>
                <a:spcPct val="20000"/>
              </a:spcBef>
              <a:spcAft>
                <a:spcPct val="0"/>
              </a:spcAft>
              <a:buClr>
                <a:srgbClr val="003366"/>
              </a:buClr>
              <a:buSzTx/>
              <a:buNone/>
              <a:tabLst/>
              <a:defRPr/>
            </a:pPr>
            <a:r>
              <a:rPr kumimoji="0" lang="zh-CN" altLang="en-US" sz="20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mn-ea"/>
                <a:cs typeface="+mn-cs"/>
              </a:rPr>
              <a:t>目标是最大化</a:t>
            </a:r>
            <a:r>
              <a:rPr kumimoji="0" lang="en-US" altLang="zh-CN" sz="20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mn-ea"/>
                <a:cs typeface="+mn-cs"/>
              </a:rPr>
              <a:t>:</a:t>
            </a:r>
          </a:p>
          <a:p>
            <a:pPr marL="342900" marR="0" lvl="0" indent="-342900" algn="l" defTabSz="914400" rtl="0" eaLnBrk="1" fontAlgn="base" latinLnBrk="0" hangingPunct="1">
              <a:lnSpc>
                <a:spcPct val="100000"/>
              </a:lnSpc>
              <a:spcBef>
                <a:spcPct val="20000"/>
              </a:spcBef>
              <a:spcAft>
                <a:spcPct val="0"/>
              </a:spcAft>
              <a:buClr>
                <a:srgbClr val="003366"/>
              </a:buClr>
              <a:buSzTx/>
              <a:buFont typeface="Wingdings" panose="05000000000000000000" pitchFamily="2" charset="2"/>
              <a:buChar char="C"/>
              <a:tabLst/>
              <a:defRPr/>
            </a:pPr>
            <a:endParaRPr kumimoji="0" lang="en-US" altLang="zh-CN" sz="20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mn-ea"/>
              <a:cs typeface="+mn-cs"/>
            </a:endParaRPr>
          </a:p>
          <a:p>
            <a:pPr marL="457200" marR="0" lvl="1" indent="0" algn="l" defTabSz="914400" rtl="0" eaLnBrk="1" fontAlgn="base" latinLnBrk="0" hangingPunct="1">
              <a:lnSpc>
                <a:spcPct val="100000"/>
              </a:lnSpc>
              <a:spcBef>
                <a:spcPct val="20000"/>
              </a:spcBef>
              <a:spcAft>
                <a:spcPct val="0"/>
              </a:spcAft>
              <a:buClrTx/>
              <a:buSzTx/>
              <a:buNone/>
              <a:tabLst/>
              <a:defRPr/>
            </a:pPr>
            <a:r>
              <a:rPr kumimoji="0" lang="zh-CN" altLang="en-US" sz="18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mn-ea"/>
              </a:rPr>
              <a:t>等价于最小化</a:t>
            </a:r>
            <a:r>
              <a:rPr kumimoji="0" lang="en-US" altLang="zh-CN" sz="18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mn-ea"/>
              </a:rPr>
              <a:t>:</a:t>
            </a:r>
          </a:p>
          <a:p>
            <a:pPr marL="342900" marR="0" lvl="0" indent="-342900" algn="l" defTabSz="914400" rtl="0" eaLnBrk="1" fontAlgn="base" latinLnBrk="0" hangingPunct="1">
              <a:lnSpc>
                <a:spcPct val="100000"/>
              </a:lnSpc>
              <a:spcBef>
                <a:spcPct val="20000"/>
              </a:spcBef>
              <a:spcAft>
                <a:spcPct val="0"/>
              </a:spcAft>
              <a:buClr>
                <a:srgbClr val="003366"/>
              </a:buClr>
              <a:buSzTx/>
              <a:buFont typeface="Wingdings" panose="05000000000000000000" pitchFamily="2" charset="2"/>
              <a:buChar char="C"/>
              <a:tabLst/>
              <a:defRPr/>
            </a:pPr>
            <a:endParaRPr kumimoji="0" lang="en-US" altLang="zh-CN" sz="20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mn-ea"/>
              <a:cs typeface="+mn-cs"/>
            </a:endParaRPr>
          </a:p>
          <a:p>
            <a:pPr marL="457200" marR="0" lvl="1" indent="0" algn="l" defTabSz="914400" rtl="0" eaLnBrk="1" fontAlgn="base" latinLnBrk="0" hangingPunct="1">
              <a:lnSpc>
                <a:spcPct val="100000"/>
              </a:lnSpc>
              <a:spcBef>
                <a:spcPct val="20000"/>
              </a:spcBef>
              <a:spcAft>
                <a:spcPct val="0"/>
              </a:spcAft>
              <a:buClrTx/>
              <a:buSzTx/>
              <a:buNone/>
              <a:tabLst/>
              <a:defRPr/>
            </a:pPr>
            <a:r>
              <a:rPr kumimoji="0" lang="zh-CN" altLang="en-US" sz="18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mn-ea"/>
              </a:rPr>
              <a:t>满足以下约束</a:t>
            </a:r>
            <a:r>
              <a:rPr kumimoji="0" lang="en-US" altLang="zh-CN" sz="18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mn-ea"/>
              </a:rPr>
              <a:t>:</a:t>
            </a:r>
          </a:p>
          <a:p>
            <a:pPr marL="742950" marR="0" lvl="1" indent="-285750" algn="l" defTabSz="914400" rtl="0" eaLnBrk="1" fontAlgn="base" latinLnBrk="0" hangingPunct="1">
              <a:lnSpc>
                <a:spcPct val="100000"/>
              </a:lnSpc>
              <a:spcBef>
                <a:spcPct val="20000"/>
              </a:spcBef>
              <a:spcAft>
                <a:spcPct val="0"/>
              </a:spcAft>
              <a:buClrTx/>
              <a:buSzTx/>
              <a:buFont typeface="Wingdings" panose="05000000000000000000" pitchFamily="2" charset="2"/>
              <a:buChar char="E"/>
              <a:tabLst/>
              <a:defRPr/>
            </a:pPr>
            <a:endParaRPr kumimoji="0" lang="en-US" altLang="zh-CN" sz="18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mn-ea"/>
            </a:endParaRPr>
          </a:p>
          <a:p>
            <a:pPr marL="742950" marR="0" lvl="1" indent="-285750" algn="l" defTabSz="914400" rtl="0" eaLnBrk="1" fontAlgn="base" latinLnBrk="0" hangingPunct="1">
              <a:lnSpc>
                <a:spcPct val="100000"/>
              </a:lnSpc>
              <a:spcBef>
                <a:spcPct val="20000"/>
              </a:spcBef>
              <a:spcAft>
                <a:spcPct val="0"/>
              </a:spcAft>
              <a:buClrTx/>
              <a:buSzTx/>
              <a:buFont typeface="Wingdings" panose="05000000000000000000" pitchFamily="2" charset="2"/>
              <a:buChar char="E"/>
              <a:tabLst/>
              <a:defRPr/>
            </a:pPr>
            <a:endParaRPr kumimoji="0" lang="en-US" altLang="zh-CN" sz="18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mn-ea"/>
            </a:endParaRPr>
          </a:p>
          <a:p>
            <a:pPr marL="742950" marR="0" lvl="1" indent="-285750" algn="l" defTabSz="914400" rtl="0" eaLnBrk="1" fontAlgn="base" latinLnBrk="0" hangingPunct="1">
              <a:lnSpc>
                <a:spcPct val="100000"/>
              </a:lnSpc>
              <a:spcBef>
                <a:spcPct val="20000"/>
              </a:spcBef>
              <a:spcAft>
                <a:spcPct val="0"/>
              </a:spcAft>
              <a:buClrTx/>
              <a:buSzTx/>
              <a:buFont typeface="Wingdings" panose="05000000000000000000" pitchFamily="2" charset="2"/>
              <a:buChar char="E"/>
              <a:tabLst/>
              <a:defRPr/>
            </a:pPr>
            <a:endParaRPr kumimoji="0" lang="en-US" altLang="zh-CN" sz="18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mn-ea"/>
            </a:endParaRPr>
          </a:p>
          <a:p>
            <a:pPr marL="0" marR="0" lvl="0" indent="0" algn="l" defTabSz="914400" rtl="0" eaLnBrk="1" fontAlgn="base" latinLnBrk="0" hangingPunct="1">
              <a:lnSpc>
                <a:spcPct val="100000"/>
              </a:lnSpc>
              <a:spcBef>
                <a:spcPct val="20000"/>
              </a:spcBef>
              <a:spcAft>
                <a:spcPct val="0"/>
              </a:spcAft>
              <a:buClr>
                <a:srgbClr val="003366"/>
              </a:buClr>
              <a:buSzTx/>
              <a:buNone/>
              <a:tabLst/>
              <a:defRPr/>
            </a:pPr>
            <a:r>
              <a:rPr kumimoji="0" lang="zh-CN" altLang="en-US" sz="20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mn-ea"/>
                <a:cs typeface="+mn-cs"/>
              </a:rPr>
              <a:t>约束的二次优化问题</a:t>
            </a:r>
          </a:p>
          <a:p>
            <a:pPr marL="457200" marR="0" lvl="1" indent="0" algn="l" defTabSz="914400" rtl="0" eaLnBrk="1" fontAlgn="base" latinLnBrk="0" hangingPunct="1">
              <a:lnSpc>
                <a:spcPct val="100000"/>
              </a:lnSpc>
              <a:spcBef>
                <a:spcPct val="20000"/>
              </a:spcBef>
              <a:spcAft>
                <a:spcPct val="0"/>
              </a:spcAft>
              <a:buClrTx/>
              <a:buSzTx/>
              <a:buNone/>
              <a:tabLst/>
              <a:defRPr/>
            </a:pPr>
            <a:r>
              <a:rPr kumimoji="0" lang="zh-CN" altLang="en-US" sz="18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mn-ea"/>
              </a:rPr>
              <a:t>数值方法求解 </a:t>
            </a:r>
            <a:r>
              <a:rPr kumimoji="0" lang="en-US" altLang="zh-CN" sz="18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mn-ea"/>
              </a:rPr>
              <a:t>(e.g., </a:t>
            </a:r>
            <a:r>
              <a:rPr kumimoji="0" lang="zh-CN" altLang="en-US" sz="18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mn-ea"/>
              </a:rPr>
              <a:t>二次规划</a:t>
            </a:r>
            <a:r>
              <a:rPr kumimoji="0" lang="en-US" altLang="zh-CN" sz="18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mn-ea"/>
              </a:rPr>
              <a:t>)</a:t>
            </a:r>
          </a:p>
          <a:p>
            <a:pPr marL="0" marR="0" lvl="0" indent="0" algn="l" defTabSz="914400" rtl="0" eaLnBrk="1" fontAlgn="base" latinLnBrk="0" hangingPunct="1">
              <a:lnSpc>
                <a:spcPct val="100000"/>
              </a:lnSpc>
              <a:spcBef>
                <a:spcPct val="20000"/>
              </a:spcBef>
              <a:spcAft>
                <a:spcPct val="0"/>
              </a:spcAft>
              <a:buClr>
                <a:srgbClr val="003366"/>
              </a:buClr>
              <a:buSzTx/>
              <a:buNone/>
              <a:tabLst/>
              <a:defRPr/>
            </a:pPr>
            <a:r>
              <a:rPr kumimoji="0" lang="zh-CN" altLang="en-US" sz="2000" b="1" i="0" u="none" strike="noStrike" kern="0" cap="none" spc="0" normalizeH="0" baseline="0" noProof="0" dirty="0">
                <a:ln>
                  <a:noFill/>
                </a:ln>
                <a:solidFill>
                  <a:schemeClr val="tx1"/>
                </a:solidFill>
                <a:effectLst>
                  <a:outerShdw blurRad="38100" dist="38100" dir="2700000" algn="tl">
                    <a:srgbClr val="000000">
                      <a:alpha val="43137"/>
                    </a:srgbClr>
                  </a:outerShdw>
                </a:effectLst>
                <a:uLnTx/>
                <a:uFillTx/>
                <a:latin typeface="+mn-ea"/>
                <a:cs typeface="+mn-cs"/>
              </a:rPr>
              <a:t>训练后的决策边界</a:t>
            </a:r>
          </a:p>
        </p:txBody>
      </p:sp>
      <p:graphicFrame>
        <p:nvGraphicFramePr>
          <p:cNvPr id="15" name="Object 8">
            <a:extLst>
              <a:ext uri="{FF2B5EF4-FFF2-40B4-BE49-F238E27FC236}">
                <a16:creationId xmlns:a16="http://schemas.microsoft.com/office/drawing/2014/main" id="{9B79BA9E-337C-4952-BEE2-54444116B56B}"/>
              </a:ext>
            </a:extLst>
          </p:cNvPr>
          <p:cNvGraphicFramePr>
            <a:graphicFrameLocks noChangeAspect="1"/>
          </p:cNvGraphicFramePr>
          <p:nvPr>
            <p:extLst>
              <p:ext uri="{D42A27DB-BD31-4B8C-83A1-F6EECF244321}">
                <p14:modId xmlns:p14="http://schemas.microsoft.com/office/powerpoint/2010/main" val="3991539916"/>
              </p:ext>
            </p:extLst>
          </p:nvPr>
        </p:nvGraphicFramePr>
        <p:xfrm>
          <a:off x="2916287" y="5429972"/>
          <a:ext cx="1871663" cy="623887"/>
        </p:xfrm>
        <a:graphic>
          <a:graphicData uri="http://schemas.openxmlformats.org/presentationml/2006/ole">
            <mc:AlternateContent xmlns:mc="http://schemas.openxmlformats.org/markup-compatibility/2006">
              <mc:Choice xmlns:v="urn:schemas-microsoft-com:vml" Requires="v">
                <p:oleObj name="Equation" r:id="rId2" imgW="1295280" imgH="431640" progId="Equation.DSMT4">
                  <p:embed/>
                </p:oleObj>
              </mc:Choice>
              <mc:Fallback>
                <p:oleObj name="Equation" r:id="rId2" imgW="1295280" imgH="431640" progId="Equation.DSMT4">
                  <p:embed/>
                  <p:pic>
                    <p:nvPicPr>
                      <p:cNvPr id="3074" name="Object 8">
                        <a:extLst>
                          <a:ext uri="{FF2B5EF4-FFF2-40B4-BE49-F238E27FC236}">
                            <a16:creationId xmlns:a16="http://schemas.microsoft.com/office/drawing/2014/main" id="{A4FDE285-2DA8-4DE7-9C0B-A775A425CF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6287" y="5429972"/>
                        <a:ext cx="1871663" cy="623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Object 5">
            <a:extLst>
              <a:ext uri="{FF2B5EF4-FFF2-40B4-BE49-F238E27FC236}">
                <a16:creationId xmlns:a16="http://schemas.microsoft.com/office/drawing/2014/main" id="{0416E9EA-590D-47AB-9F3C-F002B714B7FF}"/>
              </a:ext>
            </a:extLst>
          </p:cNvPr>
          <p:cNvGraphicFramePr>
            <a:graphicFrameLocks noChangeAspect="1"/>
          </p:cNvGraphicFramePr>
          <p:nvPr>
            <p:extLst>
              <p:ext uri="{D42A27DB-BD31-4B8C-83A1-F6EECF244321}">
                <p14:modId xmlns:p14="http://schemas.microsoft.com/office/powerpoint/2010/main" val="1548823984"/>
              </p:ext>
            </p:extLst>
          </p:nvPr>
        </p:nvGraphicFramePr>
        <p:xfrm>
          <a:off x="3492550" y="1253259"/>
          <a:ext cx="2286000" cy="955675"/>
        </p:xfrm>
        <a:graphic>
          <a:graphicData uri="http://schemas.openxmlformats.org/presentationml/2006/ole">
            <mc:AlternateContent xmlns:mc="http://schemas.openxmlformats.org/markup-compatibility/2006">
              <mc:Choice xmlns:v="urn:schemas-microsoft-com:vml" Requires="v">
                <p:oleObj name="Equation" r:id="rId4" imgW="1002960" imgH="419040" progId="Equation.DSMT4">
                  <p:embed/>
                </p:oleObj>
              </mc:Choice>
              <mc:Fallback>
                <p:oleObj name="Equation" r:id="rId4" imgW="1002960" imgH="419040" progId="Equation.DSMT4">
                  <p:embed/>
                  <p:pic>
                    <p:nvPicPr>
                      <p:cNvPr id="3075" name="Object 5">
                        <a:extLst>
                          <a:ext uri="{FF2B5EF4-FFF2-40B4-BE49-F238E27FC236}">
                            <a16:creationId xmlns:a16="http://schemas.microsoft.com/office/drawing/2014/main" id="{0C3490BC-0F24-4780-A299-7538D46B8E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2550" y="1253259"/>
                        <a:ext cx="2286000" cy="955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Object 6">
            <a:extLst>
              <a:ext uri="{FF2B5EF4-FFF2-40B4-BE49-F238E27FC236}">
                <a16:creationId xmlns:a16="http://schemas.microsoft.com/office/drawing/2014/main" id="{05B7AB04-406F-40B3-BDD5-543D8959817E}"/>
              </a:ext>
            </a:extLst>
          </p:cNvPr>
          <p:cNvGraphicFramePr>
            <a:graphicFrameLocks noChangeAspect="1"/>
          </p:cNvGraphicFramePr>
          <p:nvPr>
            <p:extLst>
              <p:ext uri="{D42A27DB-BD31-4B8C-83A1-F6EECF244321}">
                <p14:modId xmlns:p14="http://schemas.microsoft.com/office/powerpoint/2010/main" val="222148249"/>
              </p:ext>
            </p:extLst>
          </p:nvPr>
        </p:nvGraphicFramePr>
        <p:xfrm>
          <a:off x="1908225" y="3269384"/>
          <a:ext cx="5018087" cy="1085850"/>
        </p:xfrm>
        <a:graphic>
          <a:graphicData uri="http://schemas.openxmlformats.org/presentationml/2006/ole">
            <mc:AlternateContent xmlns:mc="http://schemas.openxmlformats.org/markup-compatibility/2006">
              <mc:Choice xmlns:v="urn:schemas-microsoft-com:vml" Requires="v">
                <p:oleObj name="Equation" r:id="rId6" imgW="1955520" imgH="482400" progId="Equation.3">
                  <p:embed/>
                </p:oleObj>
              </mc:Choice>
              <mc:Fallback>
                <p:oleObj name="Equation" r:id="rId6" imgW="1955520" imgH="482400" progId="Equation.3">
                  <p:embed/>
                  <p:pic>
                    <p:nvPicPr>
                      <p:cNvPr id="3076" name="Object 6">
                        <a:extLst>
                          <a:ext uri="{FF2B5EF4-FFF2-40B4-BE49-F238E27FC236}">
                            <a16:creationId xmlns:a16="http://schemas.microsoft.com/office/drawing/2014/main" id="{CB25D17C-FD94-4B46-AF12-AE08362236B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8225" y="3269384"/>
                        <a:ext cx="5018087" cy="1085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7">
            <a:extLst>
              <a:ext uri="{FF2B5EF4-FFF2-40B4-BE49-F238E27FC236}">
                <a16:creationId xmlns:a16="http://schemas.microsoft.com/office/drawing/2014/main" id="{B7E3C9B8-77FF-419E-B91F-A20216BA0683}"/>
              </a:ext>
            </a:extLst>
          </p:cNvPr>
          <p:cNvGraphicFramePr>
            <a:graphicFrameLocks noChangeAspect="1"/>
          </p:cNvGraphicFramePr>
          <p:nvPr>
            <p:extLst>
              <p:ext uri="{D42A27DB-BD31-4B8C-83A1-F6EECF244321}">
                <p14:modId xmlns:p14="http://schemas.microsoft.com/office/powerpoint/2010/main" val="3540859085"/>
              </p:ext>
            </p:extLst>
          </p:nvPr>
        </p:nvGraphicFramePr>
        <p:xfrm>
          <a:off x="3492550" y="2261322"/>
          <a:ext cx="1938337" cy="955675"/>
        </p:xfrm>
        <a:graphic>
          <a:graphicData uri="http://schemas.openxmlformats.org/presentationml/2006/ole">
            <mc:AlternateContent xmlns:mc="http://schemas.openxmlformats.org/markup-compatibility/2006">
              <mc:Choice xmlns:v="urn:schemas-microsoft-com:vml" Requires="v">
                <p:oleObj name="Equation" r:id="rId8" imgW="850680" imgH="419040" progId="Equation.3">
                  <p:embed/>
                </p:oleObj>
              </mc:Choice>
              <mc:Fallback>
                <p:oleObj name="Equation" r:id="rId8" imgW="850680" imgH="419040" progId="Equation.3">
                  <p:embed/>
                  <p:pic>
                    <p:nvPicPr>
                      <p:cNvPr id="3077" name="Object 7">
                        <a:extLst>
                          <a:ext uri="{FF2B5EF4-FFF2-40B4-BE49-F238E27FC236}">
                            <a16:creationId xmlns:a16="http://schemas.microsoft.com/office/drawing/2014/main" id="{64DC479F-8391-40FC-A152-9C73900F24B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92550" y="2261322"/>
                        <a:ext cx="1938337" cy="955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717223735"/>
      </p:ext>
    </p:extLst>
  </p:cSld>
  <p:clrMapOvr>
    <a:masterClrMapping/>
  </p:clrMapOvr>
  <p:transition>
    <p:push/>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2F7AAFD0-976F-0D4E-97D8-305B22804B6A}"/>
              </a:ext>
            </a:extLst>
          </p:cNvPr>
          <p:cNvSpPr/>
          <p:nvPr/>
        </p:nvSpPr>
        <p:spPr>
          <a:xfrm>
            <a:off x="755650" y="1574800"/>
            <a:ext cx="6553200" cy="284163"/>
          </a:xfrm>
          <a:prstGeom prst="rect">
            <a:avLst/>
          </a:prstGeom>
        </p:spPr>
        <p:txBody>
          <a:bodyPr>
            <a:spAutoFit/>
          </a:bodyPr>
          <a:lstStyle/>
          <a:p>
            <a:pPr marL="266700">
              <a:lnSpc>
                <a:spcPts val="1500"/>
              </a:lnSpc>
              <a:spcAft>
                <a:spcPts val="0"/>
              </a:spcAft>
              <a:defRPr/>
            </a:pPr>
            <a:endParaRPr lang="zh-CN" altLang="zh-CN" sz="2800" kern="100" dirty="0">
              <a:latin typeface="Times New Roman" charset="0"/>
              <a:ea typeface="宋体" charset="-122"/>
            </a:endParaRPr>
          </a:p>
        </p:txBody>
      </p:sp>
      <p:sp>
        <p:nvSpPr>
          <p:cNvPr id="51203" name="灯片编号占位符 5"/>
          <p:cNvSpPr txBox="1">
            <a:spLocks noGrp="1"/>
          </p:cNvSpPr>
          <p:nvPr/>
        </p:nvSpPr>
        <p:spPr bwMode="auto">
          <a:xfrm>
            <a:off x="6553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4755F233-26D2-4347-89FB-AE54CC731AA8}" type="slidenum">
              <a:rPr lang="en-US" altLang="zh-CN" sz="1200">
                <a:latin typeface="Garamond" panose="02020404030301010803" pitchFamily="18" charset="0"/>
              </a:rPr>
              <a:pPr algn="r" eaLnBrk="1" hangingPunct="1">
                <a:spcBef>
                  <a:spcPct val="0"/>
                </a:spcBef>
                <a:buClrTx/>
                <a:buSzTx/>
                <a:buFontTx/>
                <a:buNone/>
              </a:pPr>
              <a:t>54</a:t>
            </a:fld>
            <a:endParaRPr lang="en-US" altLang="zh-CN" sz="1200">
              <a:latin typeface="Garamond" panose="02020404030301010803" pitchFamily="18" charset="0"/>
            </a:endParaRPr>
          </a:p>
        </p:txBody>
      </p:sp>
      <p:sp>
        <p:nvSpPr>
          <p:cNvPr id="7" name="Rectangle 2">
            <a:extLst>
              <a:ext uri="{FF2B5EF4-FFF2-40B4-BE49-F238E27FC236}">
                <a16:creationId xmlns:a16="http://schemas.microsoft.com/office/drawing/2014/main" id="{3894C139-220E-0843-B5C7-F232CE43F0B2}"/>
              </a:ext>
            </a:extLst>
          </p:cNvPr>
          <p:cNvSpPr>
            <a:spLocks noGrp="1" noChangeArrowheads="1"/>
          </p:cNvSpPr>
          <p:nvPr>
            <p:ph type="title" idx="4294967295"/>
          </p:nvPr>
        </p:nvSpPr>
        <p:spPr>
          <a:xfrm>
            <a:off x="500063" y="381000"/>
            <a:ext cx="9144000" cy="609600"/>
          </a:xfrm>
        </p:spPr>
        <p:txBody>
          <a:bodyPr lIns="92075" tIns="46038" rIns="92075" bIns="46038"/>
          <a:lstStyle/>
          <a:p>
            <a:pPr>
              <a:defRPr/>
            </a:pPr>
            <a:r>
              <a:rPr lang="en-US" altLang="zh-CN" b="1" dirty="0">
                <a:solidFill>
                  <a:schemeClr val="accent1">
                    <a:lumMod val="25000"/>
                  </a:schemeClr>
                </a:solidFill>
                <a:effectLst>
                  <a:outerShdw blurRad="38100" dist="38100" dir="2700000" algn="tl">
                    <a:srgbClr val="000000">
                      <a:alpha val="43137"/>
                    </a:srgbClr>
                  </a:outerShdw>
                </a:effectLst>
              </a:rPr>
              <a:t>8.3.2</a:t>
            </a:r>
            <a:r>
              <a:rPr lang="zh-CN" altLang="en-US" b="1" dirty="0">
                <a:solidFill>
                  <a:schemeClr val="accent1">
                    <a:lumMod val="25000"/>
                  </a:schemeClr>
                </a:solidFill>
                <a:effectLst>
                  <a:outerShdw blurRad="38100" dist="38100" dir="2700000" algn="tl">
                    <a:srgbClr val="000000">
                      <a:alpha val="43137"/>
                    </a:srgbClr>
                  </a:outerShdw>
                </a:effectLst>
              </a:rPr>
              <a:t> 线性不可分的</a:t>
            </a:r>
            <a:r>
              <a:rPr lang="en-US" altLang="zh-CN" b="1" dirty="0">
                <a:solidFill>
                  <a:schemeClr val="accent1">
                    <a:lumMod val="25000"/>
                  </a:schemeClr>
                </a:solidFill>
                <a:effectLst>
                  <a:outerShdw blurRad="38100" dist="38100" dir="2700000" algn="tl">
                    <a:srgbClr val="000000">
                      <a:alpha val="43137"/>
                    </a:srgbClr>
                  </a:outerShdw>
                </a:effectLst>
              </a:rPr>
              <a:t>SVM</a:t>
            </a:r>
            <a:endParaRPr lang="zh-CN" altLang="en-US" dirty="0"/>
          </a:p>
        </p:txBody>
      </p:sp>
      <p:sp>
        <p:nvSpPr>
          <p:cNvPr id="51205" name="Line 68"/>
          <p:cNvSpPr>
            <a:spLocks noChangeShapeType="1"/>
          </p:cNvSpPr>
          <p:nvPr/>
        </p:nvSpPr>
        <p:spPr bwMode="auto">
          <a:xfrm flipV="1">
            <a:off x="6756400" y="3124200"/>
            <a:ext cx="406400" cy="220663"/>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51206" name="Text Box 69"/>
          <p:cNvSpPr txBox="1">
            <a:spLocks noChangeArrowheads="1"/>
          </p:cNvSpPr>
          <p:nvPr/>
        </p:nvSpPr>
        <p:spPr bwMode="auto">
          <a:xfrm>
            <a:off x="6858000" y="3200400"/>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1800">
                <a:latin typeface="Arial Unicode MS" pitchFamily="34" charset="-128"/>
                <a:ea typeface="Arial Unicode MS" pitchFamily="34" charset="-128"/>
              </a:rPr>
              <a:t>m</a:t>
            </a:r>
          </a:p>
        </p:txBody>
      </p:sp>
      <p:sp>
        <p:nvSpPr>
          <p:cNvPr id="10" name="Text Box 71"/>
          <p:cNvSpPr txBox="1">
            <a:spLocks noChangeArrowheads="1"/>
          </p:cNvSpPr>
          <p:nvPr/>
        </p:nvSpPr>
        <p:spPr bwMode="auto">
          <a:xfrm>
            <a:off x="376064" y="4673978"/>
            <a:ext cx="8305800" cy="156966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Wingdings" panose="05000000000000000000" pitchFamily="2" charset="2"/>
              <a:buNone/>
            </a:pPr>
            <a:r>
              <a:rPr lang="zh-CN" altLang="en-US" sz="2400" dirty="0">
                <a:latin typeface="黑体" panose="02010609060101010101" pitchFamily="49" charset="-122"/>
                <a:ea typeface="黑体" panose="02010609060101010101" pitchFamily="49" charset="-122"/>
              </a:rPr>
              <a:t>对于以上所述的</a:t>
            </a:r>
            <a:r>
              <a:rPr lang="en-US" altLang="zh-CN" sz="2400" dirty="0">
                <a:latin typeface="黑体" panose="02010609060101010101" pitchFamily="49" charset="-122"/>
                <a:ea typeface="黑体" panose="02010609060101010101" pitchFamily="49" charset="-122"/>
              </a:rPr>
              <a:t>SVM</a:t>
            </a:r>
            <a:r>
              <a:rPr lang="zh-CN" altLang="en-US" sz="2400" dirty="0">
                <a:latin typeface="黑体" panose="02010609060101010101" pitchFamily="49" charset="-122"/>
                <a:ea typeface="黑体" panose="02010609060101010101" pitchFamily="49" charset="-122"/>
              </a:rPr>
              <a:t>，处理能力还是很弱，仅仅能处理线性可分的数据。如果如上图数据线性不可分的时候，我们就将低维的数据映射向更高的维次，以此使数据重新线性可分。这转化的关键便是</a:t>
            </a:r>
            <a:r>
              <a:rPr lang="zh-CN" altLang="en-US" sz="2400" dirty="0">
                <a:solidFill>
                  <a:srgbClr val="FF0000"/>
                </a:solidFill>
                <a:latin typeface="黑体" panose="02010609060101010101" pitchFamily="49" charset="-122"/>
                <a:ea typeface="黑体" panose="02010609060101010101" pitchFamily="49" charset="-122"/>
              </a:rPr>
              <a:t>核函数</a:t>
            </a:r>
            <a:r>
              <a:rPr lang="zh-CN" altLang="en-US" sz="2400" dirty="0">
                <a:latin typeface="黑体" panose="02010609060101010101" pitchFamily="49" charset="-122"/>
                <a:ea typeface="黑体" panose="02010609060101010101" pitchFamily="49" charset="-122"/>
              </a:rPr>
              <a:t>。</a:t>
            </a:r>
            <a:endParaRPr lang="en-US" altLang="zh-CN" sz="2400" dirty="0">
              <a:latin typeface="黑体" panose="02010609060101010101" pitchFamily="49" charset="-122"/>
              <a:ea typeface="黑体" panose="02010609060101010101" pitchFamily="49" charset="-122"/>
            </a:endParaRPr>
          </a:p>
        </p:txBody>
      </p:sp>
      <p:pic>
        <p:nvPicPr>
          <p:cNvPr id="11" name="Picture 7" descr="http://my.csdn.net/uploads/201206/02/1338612063_163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1216025"/>
            <a:ext cx="6191250" cy="278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9" name="文本框 11"/>
          <p:cNvSpPr txBox="1">
            <a:spLocks noChangeArrowheads="1"/>
          </p:cNvSpPr>
          <p:nvPr/>
        </p:nvSpPr>
        <p:spPr bwMode="auto">
          <a:xfrm>
            <a:off x="203200" y="38608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1" lang="zh-CN" altLang="en-US" sz="1800"/>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4">
            <a:extLst>
              <a:ext uri="{FF2B5EF4-FFF2-40B4-BE49-F238E27FC236}">
                <a16:creationId xmlns:a16="http://schemas.microsoft.com/office/drawing/2014/main" id="{C5EC8BE0-B7BC-4C48-A742-265A35EEB714}"/>
              </a:ext>
            </a:extLst>
          </p:cNvPr>
          <p:cNvGraphicFramePr>
            <a:graphicFrameLocks noChangeAspect="1"/>
          </p:cNvGraphicFramePr>
          <p:nvPr>
            <p:extLst>
              <p:ext uri="{D42A27DB-BD31-4B8C-83A1-F6EECF244321}">
                <p14:modId xmlns:p14="http://schemas.microsoft.com/office/powerpoint/2010/main" val="2622423211"/>
              </p:ext>
            </p:extLst>
          </p:nvPr>
        </p:nvGraphicFramePr>
        <p:xfrm>
          <a:off x="179388" y="1772816"/>
          <a:ext cx="3136900" cy="2960687"/>
        </p:xfrm>
        <a:graphic>
          <a:graphicData uri="http://schemas.openxmlformats.org/presentationml/2006/ole">
            <mc:AlternateContent xmlns:mc="http://schemas.openxmlformats.org/markup-compatibility/2006">
              <mc:Choice xmlns:v="urn:schemas-microsoft-com:vml" Requires="v">
                <p:oleObj name="Visio" r:id="rId2" imgW="7432040" imgH="7017225" progId="Visio.Drawing.6">
                  <p:embed/>
                </p:oleObj>
              </mc:Choice>
              <mc:Fallback>
                <p:oleObj name="Visio" r:id="rId2" imgW="7432040" imgH="7017225" progId="Visio.Drawing.6">
                  <p:embed/>
                  <p:pic>
                    <p:nvPicPr>
                      <p:cNvPr id="4098" name="Object 4">
                        <a:extLst>
                          <a:ext uri="{FF2B5EF4-FFF2-40B4-BE49-F238E27FC236}">
                            <a16:creationId xmlns:a16="http://schemas.microsoft.com/office/drawing/2014/main" id="{495DA7EF-10DD-4CA3-BB9B-822690D1CA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772816"/>
                        <a:ext cx="3136900" cy="296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Rectangle 6">
            <a:extLst>
              <a:ext uri="{FF2B5EF4-FFF2-40B4-BE49-F238E27FC236}">
                <a16:creationId xmlns:a16="http://schemas.microsoft.com/office/drawing/2014/main" id="{FDD11B6F-A1A7-45DE-9613-19CEDB32D353}"/>
              </a:ext>
            </a:extLst>
          </p:cNvPr>
          <p:cNvSpPr>
            <a:spLocks noChangeArrowheads="1"/>
          </p:cNvSpPr>
          <p:nvPr/>
        </p:nvSpPr>
        <p:spPr bwMode="auto">
          <a:xfrm>
            <a:off x="3059113" y="1792288"/>
            <a:ext cx="5905500" cy="336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342900" indent="-342900">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indent="0" eaLnBrk="1" hangingPunct="1">
              <a:spcBef>
                <a:spcPct val="20000"/>
              </a:spcBef>
              <a:buClr>
                <a:srgbClr val="003366"/>
              </a:buClr>
            </a:pPr>
            <a:r>
              <a:rPr lang="zh-CN" altLang="en-US" sz="2400" b="1" dirty="0">
                <a:ea typeface="宋体" panose="02010600030101010101" pitchFamily="2" charset="-122"/>
              </a:rPr>
              <a:t>问题是线性不可分，怎么办？</a:t>
            </a:r>
          </a:p>
          <a:p>
            <a:pPr marL="457200" lvl="1" indent="0" eaLnBrk="1" hangingPunct="1">
              <a:spcBef>
                <a:spcPct val="20000"/>
              </a:spcBef>
            </a:pPr>
            <a:r>
              <a:rPr lang="zh-CN" altLang="en-US" sz="2000" b="1" dirty="0">
                <a:ea typeface="宋体" panose="02010600030101010101" pitchFamily="2" charset="-122"/>
              </a:rPr>
              <a:t>引入松弛变量</a:t>
            </a:r>
          </a:p>
          <a:p>
            <a:pPr marL="914400" lvl="2" indent="0" eaLnBrk="1" hangingPunct="1">
              <a:spcBef>
                <a:spcPct val="20000"/>
              </a:spcBef>
            </a:pPr>
            <a:r>
              <a:rPr lang="en-US" altLang="zh-CN" b="1" dirty="0">
                <a:ea typeface="宋体" panose="02010600030101010101" pitchFamily="2" charset="-122"/>
              </a:rPr>
              <a:t> </a:t>
            </a:r>
            <a:r>
              <a:rPr lang="zh-CN" altLang="en-US" b="1" dirty="0">
                <a:ea typeface="宋体" panose="02010600030101010101" pitchFamily="2" charset="-122"/>
              </a:rPr>
              <a:t>最小化</a:t>
            </a:r>
            <a:r>
              <a:rPr lang="en-US" altLang="zh-CN" b="1" dirty="0">
                <a:ea typeface="宋体" panose="02010600030101010101" pitchFamily="2" charset="-122"/>
              </a:rPr>
              <a:t>:</a:t>
            </a:r>
          </a:p>
          <a:p>
            <a:pPr marL="914400" lvl="2" indent="0" eaLnBrk="1" hangingPunct="1">
              <a:spcBef>
                <a:spcPct val="20000"/>
              </a:spcBef>
            </a:pPr>
            <a:endParaRPr lang="en-US" altLang="zh-CN" b="1" dirty="0">
              <a:ea typeface="宋体" panose="02010600030101010101" pitchFamily="2" charset="-122"/>
            </a:endParaRPr>
          </a:p>
          <a:p>
            <a:pPr marL="914400" lvl="2" indent="0" eaLnBrk="1" hangingPunct="1">
              <a:spcBef>
                <a:spcPct val="20000"/>
              </a:spcBef>
            </a:pPr>
            <a:r>
              <a:rPr lang="en-US" altLang="zh-CN" b="1" dirty="0">
                <a:ea typeface="宋体" panose="02010600030101010101" pitchFamily="2" charset="-122"/>
              </a:rPr>
              <a:t> </a:t>
            </a:r>
            <a:r>
              <a:rPr lang="zh-CN" altLang="en-US" b="1" dirty="0">
                <a:ea typeface="宋体" panose="02010600030101010101" pitchFamily="2" charset="-122"/>
              </a:rPr>
              <a:t>约束条件下</a:t>
            </a:r>
            <a:r>
              <a:rPr lang="en-US" altLang="zh-CN" b="1" dirty="0">
                <a:ea typeface="宋体" panose="02010600030101010101" pitchFamily="2" charset="-122"/>
              </a:rPr>
              <a:t>: </a:t>
            </a:r>
          </a:p>
        </p:txBody>
      </p:sp>
      <p:graphicFrame>
        <p:nvGraphicFramePr>
          <p:cNvPr id="5" name="Object 7">
            <a:extLst>
              <a:ext uri="{FF2B5EF4-FFF2-40B4-BE49-F238E27FC236}">
                <a16:creationId xmlns:a16="http://schemas.microsoft.com/office/drawing/2014/main" id="{12591684-B2A6-4027-89F5-C12C219278E9}"/>
              </a:ext>
            </a:extLst>
          </p:cNvPr>
          <p:cNvGraphicFramePr>
            <a:graphicFrameLocks noChangeAspect="1"/>
          </p:cNvGraphicFramePr>
          <p:nvPr/>
        </p:nvGraphicFramePr>
        <p:xfrm>
          <a:off x="3132138" y="3717925"/>
          <a:ext cx="5435600" cy="1085850"/>
        </p:xfrm>
        <a:graphic>
          <a:graphicData uri="http://schemas.openxmlformats.org/presentationml/2006/ole">
            <mc:AlternateContent xmlns:mc="http://schemas.openxmlformats.org/markup-compatibility/2006">
              <mc:Choice xmlns:v="urn:schemas-microsoft-com:vml" Requires="v">
                <p:oleObj name="Equation" r:id="rId4" imgW="2209680" imgH="482400" progId="Equation.3">
                  <p:embed/>
                </p:oleObj>
              </mc:Choice>
              <mc:Fallback>
                <p:oleObj name="Equation" r:id="rId4" imgW="2209680" imgH="482400" progId="Equation.3">
                  <p:embed/>
                  <p:pic>
                    <p:nvPicPr>
                      <p:cNvPr id="4099" name="Object 7">
                        <a:extLst>
                          <a:ext uri="{FF2B5EF4-FFF2-40B4-BE49-F238E27FC236}">
                            <a16:creationId xmlns:a16="http://schemas.microsoft.com/office/drawing/2014/main" id="{B5B94BD8-DB1B-4822-9E29-941B4EBECF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2138" y="3717925"/>
                        <a:ext cx="5435600" cy="1085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 name="Object 8">
            <a:extLst>
              <a:ext uri="{FF2B5EF4-FFF2-40B4-BE49-F238E27FC236}">
                <a16:creationId xmlns:a16="http://schemas.microsoft.com/office/drawing/2014/main" id="{6AE3339D-5EA3-4E4E-BD4B-780A0023CB9D}"/>
              </a:ext>
            </a:extLst>
          </p:cNvPr>
          <p:cNvGraphicFramePr>
            <a:graphicFrameLocks noChangeAspect="1"/>
          </p:cNvGraphicFramePr>
          <p:nvPr/>
        </p:nvGraphicFramePr>
        <p:xfrm>
          <a:off x="5292725" y="2278063"/>
          <a:ext cx="3313113" cy="1042987"/>
        </p:xfrm>
        <a:graphic>
          <a:graphicData uri="http://schemas.openxmlformats.org/presentationml/2006/ole">
            <mc:AlternateContent xmlns:mc="http://schemas.openxmlformats.org/markup-compatibility/2006">
              <mc:Choice xmlns:v="urn:schemas-microsoft-com:vml" Requires="v">
                <p:oleObj name="Equation" r:id="rId6" imgW="1574640" imgH="457200" progId="Equation.3">
                  <p:embed/>
                </p:oleObj>
              </mc:Choice>
              <mc:Fallback>
                <p:oleObj name="Equation" r:id="rId6" imgW="1574640" imgH="457200" progId="Equation.3">
                  <p:embed/>
                  <p:pic>
                    <p:nvPicPr>
                      <p:cNvPr id="4100" name="Object 8">
                        <a:extLst>
                          <a:ext uri="{FF2B5EF4-FFF2-40B4-BE49-F238E27FC236}">
                            <a16:creationId xmlns:a16="http://schemas.microsoft.com/office/drawing/2014/main" id="{A56D560D-B296-44F0-AE9E-1A57FBC13C0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2725" y="2278063"/>
                        <a:ext cx="3313113" cy="1042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Oval 9">
            <a:extLst>
              <a:ext uri="{FF2B5EF4-FFF2-40B4-BE49-F238E27FC236}">
                <a16:creationId xmlns:a16="http://schemas.microsoft.com/office/drawing/2014/main" id="{0BC96DD4-7CF4-45A9-8409-F255844E36C8}"/>
              </a:ext>
            </a:extLst>
          </p:cNvPr>
          <p:cNvSpPr>
            <a:spLocks noChangeArrowheads="1"/>
          </p:cNvSpPr>
          <p:nvPr/>
        </p:nvSpPr>
        <p:spPr bwMode="auto">
          <a:xfrm>
            <a:off x="7596188" y="3717925"/>
            <a:ext cx="1008062" cy="533400"/>
          </a:xfrm>
          <a:prstGeom prst="ellipse">
            <a:avLst/>
          </a:prstGeom>
          <a:noFill/>
          <a:ln w="508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8" name="Oval 10">
            <a:extLst>
              <a:ext uri="{FF2B5EF4-FFF2-40B4-BE49-F238E27FC236}">
                <a16:creationId xmlns:a16="http://schemas.microsoft.com/office/drawing/2014/main" id="{49A755B4-71CF-4F9D-8DB9-BAC303906E1A}"/>
              </a:ext>
            </a:extLst>
          </p:cNvPr>
          <p:cNvSpPr>
            <a:spLocks noChangeArrowheads="1"/>
          </p:cNvSpPr>
          <p:nvPr/>
        </p:nvSpPr>
        <p:spPr bwMode="auto">
          <a:xfrm>
            <a:off x="7524750" y="4294188"/>
            <a:ext cx="1079500" cy="533400"/>
          </a:xfrm>
          <a:prstGeom prst="ellipse">
            <a:avLst/>
          </a:prstGeom>
          <a:noFill/>
          <a:ln w="508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굴림" panose="020B0600000101010101" pitchFamily="34" charset="-127"/>
              </a:defRPr>
            </a:lvl1pPr>
            <a:lvl2pPr marL="742950" indent="-285750">
              <a:defRPr>
                <a:solidFill>
                  <a:schemeClr val="tx1"/>
                </a:solidFill>
                <a:latin typeface="Arial" panose="020B0604020202020204" pitchFamily="34" charset="0"/>
                <a:ea typeface="굴림" panose="020B0600000101010101" pitchFamily="34" charset="-127"/>
              </a:defRPr>
            </a:lvl2pPr>
            <a:lvl3pPr marL="1143000" indent="-228600">
              <a:defRPr>
                <a:solidFill>
                  <a:schemeClr val="tx1"/>
                </a:solidFill>
                <a:latin typeface="Arial" panose="020B0604020202020204" pitchFamily="34" charset="0"/>
                <a:ea typeface="굴림" panose="020B0600000101010101" pitchFamily="34" charset="-127"/>
              </a:defRPr>
            </a:lvl3pPr>
            <a:lvl4pPr marL="1600200" indent="-228600">
              <a:defRPr>
                <a:solidFill>
                  <a:schemeClr val="tx1"/>
                </a:solidFill>
                <a:latin typeface="Arial" panose="020B0604020202020204" pitchFamily="34" charset="0"/>
                <a:ea typeface="굴림" panose="020B0600000101010101" pitchFamily="34" charset="-127"/>
              </a:defRPr>
            </a:lvl4pPr>
            <a:lvl5pPr marL="2057400" indent="-228600">
              <a:defRPr>
                <a:solidFill>
                  <a:schemeClr val="tx1"/>
                </a:solidFill>
                <a:latin typeface="Arial" panose="020B0604020202020204" pitchFamily="34" charset="0"/>
                <a:ea typeface="굴림" panose="020B0600000101010101" pitchFamily="34"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34" charset="-127"/>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굴림" panose="020B0600000101010101" pitchFamily="34" charset="-127"/>
            </a:endParaRPr>
          </a:p>
        </p:txBody>
      </p:sp>
      <p:sp>
        <p:nvSpPr>
          <p:cNvPr id="9" name="Rectangle 2">
            <a:extLst>
              <a:ext uri="{FF2B5EF4-FFF2-40B4-BE49-F238E27FC236}">
                <a16:creationId xmlns:a16="http://schemas.microsoft.com/office/drawing/2014/main" id="{465C2BA0-79BC-4DFA-808C-19A142F2A71F}"/>
              </a:ext>
            </a:extLst>
          </p:cNvPr>
          <p:cNvSpPr txBox="1">
            <a:spLocks noChangeArrowheads="1"/>
          </p:cNvSpPr>
          <p:nvPr/>
        </p:nvSpPr>
        <p:spPr bwMode="auto">
          <a:xfrm>
            <a:off x="500063" y="381000"/>
            <a:ext cx="9144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2075" tIns="46038" rIns="92075" bIns="46038" numCol="1" anchor="ctr" anchorCtr="0" compatLnSpc="1">
            <a:prstTxWarp prst="textNoShape">
              <a:avLst/>
            </a:prstTxWarp>
          </a:bodyPr>
          <a:lstStyle>
            <a:lvl1pPr algn="l" rtl="0" eaLnBrk="0" fontAlgn="base" hangingPunct="0">
              <a:spcBef>
                <a:spcPct val="0"/>
              </a:spcBef>
              <a:spcAft>
                <a:spcPct val="0"/>
              </a:spcAft>
              <a:defRPr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pPr>
              <a:defRPr/>
            </a:pPr>
            <a:r>
              <a:rPr lang="en-US" altLang="zh-CN" b="1">
                <a:solidFill>
                  <a:schemeClr val="accent1">
                    <a:lumMod val="25000"/>
                  </a:schemeClr>
                </a:solidFill>
                <a:effectLst>
                  <a:outerShdw blurRad="38100" dist="38100" dir="2700000" algn="tl">
                    <a:srgbClr val="000000">
                      <a:alpha val="43137"/>
                    </a:srgbClr>
                  </a:outerShdw>
                </a:effectLst>
              </a:rPr>
              <a:t>8.3.2</a:t>
            </a:r>
            <a:r>
              <a:rPr lang="zh-CN" altLang="en-US" b="1">
                <a:solidFill>
                  <a:schemeClr val="accent1">
                    <a:lumMod val="25000"/>
                  </a:schemeClr>
                </a:solidFill>
                <a:effectLst>
                  <a:outerShdw blurRad="38100" dist="38100" dir="2700000" algn="tl">
                    <a:srgbClr val="000000">
                      <a:alpha val="43137"/>
                    </a:srgbClr>
                  </a:outerShdw>
                </a:effectLst>
              </a:rPr>
              <a:t> 线性不可分的</a:t>
            </a:r>
            <a:r>
              <a:rPr lang="en-US" altLang="zh-CN" b="1">
                <a:solidFill>
                  <a:schemeClr val="accent1">
                    <a:lumMod val="25000"/>
                  </a:schemeClr>
                </a:solidFill>
                <a:effectLst>
                  <a:outerShdw blurRad="38100" dist="38100" dir="2700000" algn="tl">
                    <a:srgbClr val="000000">
                      <a:alpha val="43137"/>
                    </a:srgbClr>
                  </a:outerShdw>
                </a:effectLst>
              </a:rPr>
              <a:t>SVM</a:t>
            </a:r>
            <a:endParaRPr lang="zh-CN" altLang="en-US" dirty="0"/>
          </a:p>
        </p:txBody>
      </p:sp>
    </p:spTree>
    <p:extLst>
      <p:ext uri="{BB962C8B-B14F-4D97-AF65-F5344CB8AC3E}">
        <p14:creationId xmlns:p14="http://schemas.microsoft.com/office/powerpoint/2010/main" val="2027025160"/>
      </p:ext>
    </p:extLst>
  </p:cSld>
  <p:clrMapOvr>
    <a:masterClrMapping/>
  </p:clrMapOvr>
  <p:transition>
    <p:push/>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2F7AAFD0-976F-0D4E-97D8-305B22804B6A}"/>
              </a:ext>
            </a:extLst>
          </p:cNvPr>
          <p:cNvSpPr/>
          <p:nvPr/>
        </p:nvSpPr>
        <p:spPr>
          <a:xfrm>
            <a:off x="755650" y="1574800"/>
            <a:ext cx="6553200" cy="284163"/>
          </a:xfrm>
          <a:prstGeom prst="rect">
            <a:avLst/>
          </a:prstGeom>
        </p:spPr>
        <p:txBody>
          <a:bodyPr>
            <a:spAutoFit/>
          </a:bodyPr>
          <a:lstStyle/>
          <a:p>
            <a:pPr marL="266700">
              <a:lnSpc>
                <a:spcPts val="1500"/>
              </a:lnSpc>
              <a:spcAft>
                <a:spcPts val="0"/>
              </a:spcAft>
              <a:defRPr/>
            </a:pPr>
            <a:endParaRPr lang="zh-CN" altLang="zh-CN" sz="2800" kern="100" dirty="0">
              <a:latin typeface="Times New Roman" charset="0"/>
              <a:ea typeface="宋体" charset="-122"/>
            </a:endParaRPr>
          </a:p>
        </p:txBody>
      </p:sp>
      <p:sp>
        <p:nvSpPr>
          <p:cNvPr id="51203" name="灯片编号占位符 5"/>
          <p:cNvSpPr txBox="1">
            <a:spLocks noGrp="1"/>
          </p:cNvSpPr>
          <p:nvPr/>
        </p:nvSpPr>
        <p:spPr bwMode="auto">
          <a:xfrm>
            <a:off x="6553200" y="62436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Tx/>
              <a:buNone/>
            </a:pPr>
            <a:fld id="{4755F233-26D2-4347-89FB-AE54CC731AA8}" type="slidenum">
              <a:rPr lang="en-US" altLang="zh-CN" sz="1200">
                <a:latin typeface="Garamond" panose="02020404030301010803" pitchFamily="18" charset="0"/>
              </a:rPr>
              <a:pPr algn="r" eaLnBrk="1" hangingPunct="1">
                <a:spcBef>
                  <a:spcPct val="0"/>
                </a:spcBef>
                <a:buClrTx/>
                <a:buSzTx/>
                <a:buFontTx/>
                <a:buNone/>
              </a:pPr>
              <a:t>56</a:t>
            </a:fld>
            <a:endParaRPr lang="en-US" altLang="zh-CN" sz="1200">
              <a:latin typeface="Garamond" panose="02020404030301010803" pitchFamily="18" charset="0"/>
            </a:endParaRPr>
          </a:p>
        </p:txBody>
      </p:sp>
      <p:sp>
        <p:nvSpPr>
          <p:cNvPr id="7" name="Rectangle 2">
            <a:extLst>
              <a:ext uri="{FF2B5EF4-FFF2-40B4-BE49-F238E27FC236}">
                <a16:creationId xmlns:a16="http://schemas.microsoft.com/office/drawing/2014/main" id="{3894C139-220E-0843-B5C7-F232CE43F0B2}"/>
              </a:ext>
            </a:extLst>
          </p:cNvPr>
          <p:cNvSpPr>
            <a:spLocks noGrp="1" noChangeArrowheads="1"/>
          </p:cNvSpPr>
          <p:nvPr>
            <p:ph type="title" idx="4294967295"/>
          </p:nvPr>
        </p:nvSpPr>
        <p:spPr>
          <a:xfrm>
            <a:off x="500063" y="443136"/>
            <a:ext cx="9144000" cy="609600"/>
          </a:xfrm>
        </p:spPr>
        <p:txBody>
          <a:bodyPr lIns="92075" tIns="46038" rIns="92075" bIns="46038"/>
          <a:lstStyle/>
          <a:p>
            <a:pPr>
              <a:defRPr/>
            </a:pPr>
            <a:r>
              <a:rPr lang="zh-CN" altLang="en-US" b="1" dirty="0">
                <a:solidFill>
                  <a:schemeClr val="accent1">
                    <a:lumMod val="25000"/>
                  </a:schemeClr>
                </a:solidFill>
                <a:effectLst>
                  <a:outerShdw blurRad="38100" dist="38100" dir="2700000" algn="tl">
                    <a:srgbClr val="000000">
                      <a:alpha val="43137"/>
                    </a:srgbClr>
                  </a:outerShdw>
                </a:effectLst>
              </a:rPr>
              <a:t>核函数</a:t>
            </a:r>
            <a:endParaRPr lang="zh-CN" altLang="en-US" dirty="0"/>
          </a:p>
        </p:txBody>
      </p:sp>
      <p:sp>
        <p:nvSpPr>
          <p:cNvPr id="51209" name="文本框 11"/>
          <p:cNvSpPr txBox="1">
            <a:spLocks noChangeArrowheads="1"/>
          </p:cNvSpPr>
          <p:nvPr/>
        </p:nvSpPr>
        <p:spPr bwMode="auto">
          <a:xfrm>
            <a:off x="203200" y="3860800"/>
            <a:ext cx="1841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1" lang="zh-CN" altLang="en-US" sz="1800"/>
          </a:p>
        </p:txBody>
      </p:sp>
      <mc:AlternateContent xmlns:mc="http://schemas.openxmlformats.org/markup-compatibility/2006" xmlns:a14="http://schemas.microsoft.com/office/drawing/2010/main">
        <mc:Choice Requires="a14">
          <p:sp>
            <p:nvSpPr>
              <p:cNvPr id="2" name="矩形 1"/>
              <p:cNvSpPr/>
              <p:nvPr/>
            </p:nvSpPr>
            <p:spPr>
              <a:xfrm>
                <a:off x="317420" y="1349991"/>
                <a:ext cx="8299450" cy="5278368"/>
              </a:xfrm>
              <a:prstGeom prst="rect">
                <a:avLst/>
              </a:prstGeom>
            </p:spPr>
            <p:txBody>
              <a:bodyPr wrap="square">
                <a:spAutoFit/>
              </a:bodyPr>
              <a:lstStyle/>
              <a:p>
                <a:pPr indent="304800" algn="just">
                  <a:spcBef>
                    <a:spcPts val="600"/>
                  </a:spcBef>
                  <a:spcAft>
                    <a:spcPts val="0"/>
                  </a:spcAft>
                </a:pPr>
                <a:r>
                  <a:rPr lang="zh-CN" altLang="zh-CN" sz="2400" kern="100" dirty="0">
                    <a:latin typeface="黑体" panose="02010609060101010101" pitchFamily="49" charset="-122"/>
                    <a:ea typeface="黑体" panose="02010609060101010101" pitchFamily="49" charset="-122"/>
                    <a:cs typeface="Times New Roman" charset="0"/>
                  </a:rPr>
                  <a:t>通过一个低维到高维的映射，就可以把线性不可分的问题解决了。但实际使用过程中上，这种方式的运算开销很大。因此，要使用一种能够不进行低维到高维的映射，直接可以在当前现有维度进行计算的方式来解决线性不可分的问题。这种计算方法就是所谓的</a:t>
                </a:r>
                <a:r>
                  <a:rPr lang="en-US" altLang="zh-CN" sz="2400" kern="100" dirty="0">
                    <a:solidFill>
                      <a:srgbClr val="FF0000"/>
                    </a:solidFill>
                    <a:effectLst/>
                    <a:latin typeface="黑体" panose="02010609060101010101" pitchFamily="49" charset="-122"/>
                    <a:ea typeface="黑体" panose="02010609060101010101" pitchFamily="49" charset="-122"/>
                    <a:cs typeface="Times New Roman" charset="0"/>
                  </a:rPr>
                  <a:t>“</a:t>
                </a:r>
                <a:r>
                  <a:rPr lang="zh-CN" altLang="zh-CN" sz="2400" kern="100" dirty="0">
                    <a:solidFill>
                      <a:srgbClr val="FF0000"/>
                    </a:solidFill>
                    <a:effectLst/>
                    <a:latin typeface="黑体" panose="02010609060101010101" pitchFamily="49" charset="-122"/>
                    <a:ea typeface="黑体" panose="02010609060101010101" pitchFamily="49" charset="-122"/>
                    <a:cs typeface="Times New Roman" charset="0"/>
                  </a:rPr>
                  <a:t>核函数</a:t>
                </a:r>
                <a:r>
                  <a:rPr lang="en-US" altLang="zh-CN" sz="2400" kern="100" dirty="0">
                    <a:solidFill>
                      <a:srgbClr val="FF0000"/>
                    </a:solidFill>
                    <a:effectLst/>
                    <a:latin typeface="黑体" panose="02010609060101010101" pitchFamily="49" charset="-122"/>
                    <a:ea typeface="黑体" panose="02010609060101010101" pitchFamily="49" charset="-122"/>
                    <a:cs typeface="Times New Roman" charset="0"/>
                  </a:rPr>
                  <a:t>”</a:t>
                </a:r>
                <a:r>
                  <a:rPr lang="zh-CN" altLang="zh-CN" sz="2400" kern="100" dirty="0">
                    <a:effectLst/>
                    <a:latin typeface="黑体" panose="02010609060101010101" pitchFamily="49" charset="-122"/>
                    <a:ea typeface="黑体" panose="02010609060101010101" pitchFamily="49" charset="-122"/>
                    <a:cs typeface="Times New Roman" charset="0"/>
                  </a:rPr>
                  <a:t>。</a:t>
                </a:r>
              </a:p>
              <a:p>
                <a:pPr indent="304800" algn="just">
                  <a:spcBef>
                    <a:spcPts val="600"/>
                  </a:spcBef>
                  <a:spcAft>
                    <a:spcPts val="0"/>
                  </a:spcAft>
                </a:pPr>
                <a:r>
                  <a:rPr lang="zh-CN" altLang="zh-CN" sz="2400" kern="100" dirty="0">
                    <a:effectLst/>
                    <a:latin typeface="黑体" panose="02010609060101010101" pitchFamily="49" charset="-122"/>
                    <a:ea typeface="黑体" panose="02010609060101010101" pitchFamily="49" charset="-122"/>
                    <a:cs typeface="Times New Roman" charset="0"/>
                  </a:rPr>
                  <a:t>设</a:t>
                </a:r>
                <a:r>
                  <a:rPr lang="en-US" altLang="zh-CN" sz="2400" kern="100" dirty="0">
                    <a:effectLst/>
                    <a:latin typeface="黑体" panose="02010609060101010101" pitchFamily="49" charset="-122"/>
                    <a:ea typeface="黑体" panose="02010609060101010101" pitchFamily="49" charset="-122"/>
                    <a:cs typeface="Times New Roman" charset="0"/>
                  </a:rPr>
                  <a:t>X</a:t>
                </a:r>
                <a:r>
                  <a:rPr lang="zh-CN" altLang="zh-CN" sz="2400" kern="100" dirty="0">
                    <a:effectLst/>
                    <a:latin typeface="黑体" panose="02010609060101010101" pitchFamily="49" charset="-122"/>
                    <a:ea typeface="黑体" panose="02010609060101010101" pitchFamily="49" charset="-122"/>
                    <a:cs typeface="Times New Roman" charset="0"/>
                  </a:rPr>
                  <a:t>是输人空间，又设中为特征空间，如果存在一个从</a:t>
                </a:r>
                <a:r>
                  <a:rPr lang="en-US" altLang="zh-CN" sz="2400" kern="100" dirty="0">
                    <a:effectLst/>
                    <a:latin typeface="黑体" panose="02010609060101010101" pitchFamily="49" charset="-122"/>
                    <a:ea typeface="黑体" panose="02010609060101010101" pitchFamily="49" charset="-122"/>
                    <a:cs typeface="Times New Roman" charset="0"/>
                  </a:rPr>
                  <a:t>X</a:t>
                </a:r>
                <a:r>
                  <a:rPr lang="zh-CN" altLang="zh-CN" sz="2400" kern="100" dirty="0">
                    <a:effectLst/>
                    <a:latin typeface="黑体" panose="02010609060101010101" pitchFamily="49" charset="-122"/>
                    <a:ea typeface="黑体" panose="02010609060101010101" pitchFamily="49" charset="-122"/>
                    <a:cs typeface="Times New Roman" charset="0"/>
                  </a:rPr>
                  <a:t>到</a:t>
                </a:r>
                <a:r>
                  <a:rPr lang="en-US" altLang="zh-CN" sz="2400" kern="100" dirty="0">
                    <a:effectLst/>
                    <a:latin typeface="黑体" panose="02010609060101010101" pitchFamily="49" charset="-122"/>
                    <a:ea typeface="黑体" panose="02010609060101010101" pitchFamily="49" charset="-122"/>
                    <a:cs typeface="Times New Roman" charset="0"/>
                  </a:rPr>
                  <a:t>V</a:t>
                </a:r>
                <a:r>
                  <a:rPr lang="zh-CN" altLang="zh-CN" sz="2400" kern="100" dirty="0">
                    <a:effectLst/>
                    <a:latin typeface="黑体" panose="02010609060101010101" pitchFamily="49" charset="-122"/>
                    <a:ea typeface="黑体" panose="02010609060101010101" pitchFamily="49" charset="-122"/>
                    <a:cs typeface="Times New Roman" charset="0"/>
                  </a:rPr>
                  <a:t>的映射</a:t>
                </a:r>
                <a:r>
                  <a:rPr lang="en-US" altLang="zh-CN" sz="2400" kern="100" dirty="0">
                    <a:effectLst/>
                    <a:latin typeface="黑体" panose="02010609060101010101" pitchFamily="49" charset="-122"/>
                    <a:ea typeface="黑体" panose="02010609060101010101" pitchFamily="49" charset="-122"/>
                    <a:cs typeface="Times New Roman" charset="0"/>
                  </a:rPr>
                  <a:t>:</a:t>
                </a:r>
                <a:endParaRPr lang="zh-CN" altLang="zh-CN" sz="2400" kern="100" dirty="0">
                  <a:effectLst/>
                  <a:latin typeface="黑体" panose="02010609060101010101" pitchFamily="49" charset="-122"/>
                  <a:ea typeface="黑体" panose="02010609060101010101" pitchFamily="49" charset="-122"/>
                  <a:cs typeface="Times New Roman" charset="0"/>
                </a:endParaRPr>
              </a:p>
              <a:p>
                <a:pPr algn="just">
                  <a:spcAft>
                    <a:spcPts val="0"/>
                  </a:spcAft>
                </a:pPr>
                <a:r>
                  <a:rPr lang="en-US" altLang="zh-CN" sz="2400" kern="100" dirty="0">
                    <a:effectLst/>
                    <a:latin typeface="黑体" panose="02010609060101010101" pitchFamily="49" charset="-122"/>
                    <a:ea typeface="黑体" panose="02010609060101010101" pitchFamily="49" charset="-122"/>
                    <a:cs typeface="Times New Roman" charset="0"/>
                  </a:rPr>
                  <a:t>                      </a:t>
                </a:r>
                <a:r>
                  <a:rPr lang="en-US" altLang="zh-CN" sz="2400" kern="100" dirty="0">
                    <a:latin typeface="黑体" panose="02010609060101010101" pitchFamily="49" charset="-122"/>
                    <a:ea typeface="黑体" panose="02010609060101010101" pitchFamily="49" charset="-122"/>
                    <a:cs typeface="Times New Roman" charset="0"/>
                  </a:rPr>
                  <a:t>		</a:t>
                </a:r>
                <a14:m>
                  <m:oMath xmlns:m="http://schemas.openxmlformats.org/officeDocument/2006/math">
                    <m:r>
                      <m:rPr>
                        <m:sty m:val="p"/>
                      </m:rPr>
                      <a:rPr lang="en-US" altLang="zh-CN" sz="2400" kern="100">
                        <a:effectLst/>
                        <a:latin typeface="Cambria Math" charset="0"/>
                        <a:ea typeface="宋体" charset="-122"/>
                        <a:cs typeface="Times New Roman" charset="0"/>
                      </a:rPr>
                      <m:t>ϕ</m:t>
                    </m:r>
                  </m:oMath>
                </a14:m>
                <a:r>
                  <a:rPr lang="en-US" altLang="zh-CN" sz="2400" kern="100" dirty="0">
                    <a:effectLst/>
                    <a:latin typeface="黑体" panose="02010609060101010101" pitchFamily="49" charset="-122"/>
                    <a:ea typeface="黑体" panose="02010609060101010101" pitchFamily="49" charset="-122"/>
                    <a:cs typeface="Times New Roman" charset="0"/>
                  </a:rPr>
                  <a:t>(x): X</a:t>
                </a:r>
                <a14:m>
                  <m:oMath xmlns:m="http://schemas.openxmlformats.org/officeDocument/2006/math">
                    <m:box>
                      <m:boxPr>
                        <m:ctrlPr>
                          <a:rPr lang="zh-CN" altLang="zh-CN" sz="2400" i="1" kern="100">
                            <a:effectLst/>
                            <a:latin typeface="Cambria Math" panose="02040503050406030204" pitchFamily="18" charset="0"/>
                            <a:ea typeface="Cambria Math" charset="0"/>
                            <a:cs typeface="Times New Roman" charset="0"/>
                          </a:rPr>
                        </m:ctrlPr>
                      </m:boxPr>
                      <m:e>
                        <m:r>
                          <a:rPr lang="en-US" altLang="zh-CN" sz="2400" kern="100">
                            <a:effectLst/>
                            <a:latin typeface="Cambria Math" charset="0"/>
                            <a:ea typeface="宋体" charset="-122"/>
                            <a:cs typeface="Times New Roman" charset="0"/>
                          </a:rPr>
                          <m:t>→</m:t>
                        </m:r>
                        <m:r>
                          <m:rPr>
                            <m:sty m:val="p"/>
                          </m:rPr>
                          <a:rPr lang="en-US" altLang="zh-CN" sz="2400" kern="100">
                            <a:effectLst/>
                            <a:latin typeface="Cambria Math" charset="0"/>
                            <a:ea typeface="宋体" charset="-122"/>
                            <a:cs typeface="Times New Roman" charset="0"/>
                          </a:rPr>
                          <m:t>Ψ</m:t>
                        </m:r>
                      </m:e>
                    </m:box>
                  </m:oMath>
                </a14:m>
                <a:endParaRPr lang="zh-CN" altLang="zh-CN" sz="2400" kern="100" dirty="0">
                  <a:effectLst/>
                  <a:latin typeface="黑体" panose="02010609060101010101" pitchFamily="49" charset="-122"/>
                  <a:ea typeface="黑体" panose="02010609060101010101" pitchFamily="49" charset="-122"/>
                  <a:cs typeface="Times New Roman" charset="0"/>
                </a:endParaRPr>
              </a:p>
              <a:p>
                <a:pPr algn="just">
                  <a:spcBef>
                    <a:spcPts val="600"/>
                  </a:spcBef>
                  <a:spcAft>
                    <a:spcPts val="0"/>
                  </a:spcAft>
                </a:pPr>
                <a:r>
                  <a:rPr lang="zh-CN" altLang="zh-CN" sz="2400" kern="100" dirty="0">
                    <a:effectLst/>
                    <a:latin typeface="黑体" panose="02010609060101010101" pitchFamily="49" charset="-122"/>
                    <a:ea typeface="黑体" panose="02010609060101010101" pitchFamily="49" charset="-122"/>
                    <a:cs typeface="Times New Roman" charset="0"/>
                  </a:rPr>
                  <a:t>使得所有的</a:t>
                </a:r>
                <a:r>
                  <a:rPr lang="en-US" altLang="zh-CN" sz="2400" i="1" kern="100" dirty="0" err="1">
                    <a:effectLst/>
                    <a:latin typeface="黑体" panose="02010609060101010101" pitchFamily="49" charset="-122"/>
                    <a:ea typeface="黑体" panose="02010609060101010101" pitchFamily="49" charset="-122"/>
                    <a:cs typeface="Times New Roman" charset="0"/>
                  </a:rPr>
                  <a:t>x</a:t>
                </a:r>
                <a:r>
                  <a:rPr lang="en-US" altLang="zh-CN" sz="2400" kern="100" dirty="0" err="1">
                    <a:effectLst/>
                    <a:latin typeface="黑体" panose="02010609060101010101" pitchFamily="49" charset="-122"/>
                    <a:ea typeface="黑体" panose="02010609060101010101" pitchFamily="49" charset="-122"/>
                    <a:cs typeface="Times New Roman" charset="0"/>
                  </a:rPr>
                  <a:t>,Z</a:t>
                </a:r>
                <a14:m>
                  <m:oMath xmlns:m="http://schemas.openxmlformats.org/officeDocument/2006/math">
                    <m:r>
                      <m:rPr>
                        <m:sty m:val="p"/>
                      </m:rPr>
                      <a:rPr lang="en-US" altLang="zh-CN" sz="2400" kern="100">
                        <a:effectLst/>
                        <a:latin typeface="Cambria Math" charset="0"/>
                        <a:ea typeface="宋体" charset="-122"/>
                        <a:cs typeface="Times New Roman" charset="0"/>
                      </a:rPr>
                      <m:t>ϵX</m:t>
                    </m:r>
                  </m:oMath>
                </a14:m>
                <a:r>
                  <a:rPr lang="en-US" altLang="zh-CN" sz="2400" kern="100" dirty="0">
                    <a:effectLst/>
                    <a:latin typeface="黑体" panose="02010609060101010101" pitchFamily="49" charset="-122"/>
                    <a:ea typeface="黑体" panose="02010609060101010101" pitchFamily="49" charset="-122"/>
                    <a:cs typeface="Times New Roman" charset="0"/>
                  </a:rPr>
                  <a:t>,</a:t>
                </a:r>
                <a:r>
                  <a:rPr lang="zh-CN" altLang="zh-CN" sz="2400" kern="100" dirty="0">
                    <a:effectLst/>
                    <a:latin typeface="黑体" panose="02010609060101010101" pitchFamily="49" charset="-122"/>
                    <a:ea typeface="黑体" panose="02010609060101010101" pitchFamily="49" charset="-122"/>
                    <a:cs typeface="Times New Roman" charset="0"/>
                  </a:rPr>
                  <a:t>函数</a:t>
                </a:r>
                <a:r>
                  <a:rPr lang="en-US" altLang="zh-CN" sz="2400" kern="100" dirty="0">
                    <a:effectLst/>
                    <a:latin typeface="黑体" panose="02010609060101010101" pitchFamily="49" charset="-122"/>
                    <a:ea typeface="黑体" panose="02010609060101010101" pitchFamily="49" charset="-122"/>
                    <a:cs typeface="Times New Roman" charset="0"/>
                  </a:rPr>
                  <a:t>K(</a:t>
                </a:r>
                <a:r>
                  <a:rPr lang="en-US" altLang="zh-CN" sz="2400" i="1" kern="100" dirty="0" err="1">
                    <a:effectLst/>
                    <a:latin typeface="黑体" panose="02010609060101010101" pitchFamily="49" charset="-122"/>
                    <a:ea typeface="黑体" panose="02010609060101010101" pitchFamily="49" charset="-122"/>
                    <a:cs typeface="Times New Roman" charset="0"/>
                  </a:rPr>
                  <a:t>x</a:t>
                </a:r>
                <a:r>
                  <a:rPr lang="en-US" altLang="zh-CN" sz="2400" kern="100" dirty="0" err="1">
                    <a:effectLst/>
                    <a:latin typeface="黑体" panose="02010609060101010101" pitchFamily="49" charset="-122"/>
                    <a:ea typeface="黑体" panose="02010609060101010101" pitchFamily="49" charset="-122"/>
                    <a:cs typeface="Times New Roman" charset="0"/>
                  </a:rPr>
                  <a:t>,z</a:t>
                </a:r>
                <a:r>
                  <a:rPr lang="en-US" altLang="zh-CN" sz="2400" kern="100" dirty="0">
                    <a:effectLst/>
                    <a:latin typeface="黑体" panose="02010609060101010101" pitchFamily="49" charset="-122"/>
                    <a:ea typeface="黑体" panose="02010609060101010101" pitchFamily="49" charset="-122"/>
                    <a:cs typeface="Times New Roman" charset="0"/>
                  </a:rPr>
                  <a:t>) </a:t>
                </a:r>
                <a:r>
                  <a:rPr lang="zh-CN" altLang="zh-CN" sz="2400" kern="100" dirty="0">
                    <a:effectLst/>
                    <a:latin typeface="黑体" panose="02010609060101010101" pitchFamily="49" charset="-122"/>
                    <a:ea typeface="黑体" panose="02010609060101010101" pitchFamily="49" charset="-122"/>
                    <a:cs typeface="Times New Roman" charset="0"/>
                  </a:rPr>
                  <a:t>满足</a:t>
                </a:r>
                <a:r>
                  <a:rPr lang="en-US" altLang="zh-CN" sz="2400" kern="100" dirty="0">
                    <a:effectLst/>
                    <a:latin typeface="黑体" panose="02010609060101010101" pitchFamily="49" charset="-122"/>
                    <a:ea typeface="黑体" panose="02010609060101010101" pitchFamily="49" charset="-122"/>
                    <a:cs typeface="Times New Roman" charset="0"/>
                  </a:rPr>
                  <a:t>	</a:t>
                </a:r>
                <a:endParaRPr lang="zh-CN" altLang="zh-CN" sz="2400" kern="100" dirty="0">
                  <a:effectLst/>
                  <a:latin typeface="黑体" panose="02010609060101010101" pitchFamily="49" charset="-122"/>
                  <a:ea typeface="黑体" panose="02010609060101010101" pitchFamily="49" charset="-122"/>
                  <a:cs typeface="Times New Roman" charset="0"/>
                </a:endParaRPr>
              </a:p>
              <a:p>
                <a:pPr algn="ctr">
                  <a:spcAft>
                    <a:spcPts val="0"/>
                  </a:spcAft>
                </a:pPr>
                <a14:m>
                  <m:oMath xmlns:m="http://schemas.openxmlformats.org/officeDocument/2006/math">
                    <m:r>
                      <m:rPr>
                        <m:sty m:val="p"/>
                      </m:rPr>
                      <a:rPr lang="en-US" altLang="zh-CN" sz="2400" kern="100">
                        <a:effectLst/>
                        <a:latin typeface="Cambria Math" charset="0"/>
                        <a:ea typeface="宋体" charset="-122"/>
                        <a:cs typeface="Times New Roman" charset="0"/>
                      </a:rPr>
                      <m:t>K</m:t>
                    </m:r>
                  </m:oMath>
                </a14:m>
                <a:r>
                  <a:rPr lang="en-US" altLang="zh-CN" sz="2400" kern="100" dirty="0">
                    <a:effectLst/>
                    <a:latin typeface="黑体" panose="02010609060101010101" pitchFamily="49" charset="-122"/>
                    <a:ea typeface="黑体" panose="02010609060101010101" pitchFamily="49" charset="-122"/>
                    <a:cs typeface="Times New Roman" charset="0"/>
                  </a:rPr>
                  <a:t>(</a:t>
                </a:r>
                <a:r>
                  <a:rPr lang="en-US" altLang="zh-CN" sz="2400" i="1" kern="100" dirty="0" err="1">
                    <a:effectLst/>
                    <a:latin typeface="黑体" panose="02010609060101010101" pitchFamily="49" charset="-122"/>
                    <a:ea typeface="黑体" panose="02010609060101010101" pitchFamily="49" charset="-122"/>
                    <a:cs typeface="Times New Roman" charset="0"/>
                  </a:rPr>
                  <a:t>x</a:t>
                </a:r>
                <a:r>
                  <a:rPr lang="en-US" altLang="zh-CN" sz="2400" kern="100" dirty="0" err="1">
                    <a:effectLst/>
                    <a:latin typeface="黑体" panose="02010609060101010101" pitchFamily="49" charset="-122"/>
                    <a:ea typeface="黑体" panose="02010609060101010101" pitchFamily="49" charset="-122"/>
                    <a:cs typeface="Times New Roman" charset="0"/>
                  </a:rPr>
                  <a:t>,z</a:t>
                </a:r>
                <a:r>
                  <a:rPr lang="en-US" altLang="zh-CN" sz="2400" kern="100" dirty="0">
                    <a:effectLst/>
                    <a:latin typeface="黑体" panose="02010609060101010101" pitchFamily="49" charset="-122"/>
                    <a:ea typeface="黑体" panose="02010609060101010101" pitchFamily="49" charset="-122"/>
                    <a:cs typeface="Times New Roman" charset="0"/>
                  </a:rPr>
                  <a:t>)=</a:t>
                </a:r>
                <a14:m>
                  <m:oMath xmlns:m="http://schemas.openxmlformats.org/officeDocument/2006/math">
                    <m:r>
                      <a:rPr lang="en-US" altLang="zh-CN" sz="2400" i="1" kern="100">
                        <a:effectLst/>
                        <a:latin typeface="Cambria Math" charset="0"/>
                        <a:ea typeface="宋体" charset="-122"/>
                        <a:cs typeface="Times New Roman" charset="0"/>
                      </a:rPr>
                      <m:t>𝜙</m:t>
                    </m:r>
                  </m:oMath>
                </a14:m>
                <a:r>
                  <a:rPr lang="en-US" altLang="zh-CN" sz="2400" kern="100" dirty="0">
                    <a:effectLst/>
                    <a:latin typeface="黑体" panose="02010609060101010101" pitchFamily="49" charset="-122"/>
                    <a:ea typeface="黑体" panose="02010609060101010101" pitchFamily="49" charset="-122"/>
                    <a:cs typeface="Times New Roman" charset="0"/>
                  </a:rPr>
                  <a:t>(</a:t>
                </a:r>
                <a:r>
                  <a:rPr lang="en-US" altLang="zh-CN" sz="2400" i="1" kern="100" dirty="0">
                    <a:effectLst/>
                    <a:latin typeface="黑体" panose="02010609060101010101" pitchFamily="49" charset="-122"/>
                    <a:ea typeface="黑体" panose="02010609060101010101" pitchFamily="49" charset="-122"/>
                    <a:cs typeface="Times New Roman" charset="0"/>
                  </a:rPr>
                  <a:t>x</a:t>
                </a:r>
                <a:r>
                  <a:rPr lang="en-US" altLang="zh-CN" sz="2400" kern="100" dirty="0">
                    <a:effectLst/>
                    <a:latin typeface="黑体" panose="02010609060101010101" pitchFamily="49" charset="-122"/>
                    <a:ea typeface="黑体" panose="02010609060101010101" pitchFamily="49" charset="-122"/>
                    <a:cs typeface="Times New Roman" charset="0"/>
                  </a:rPr>
                  <a:t>)</a:t>
                </a:r>
                <a14:m>
                  <m:oMath xmlns:m="http://schemas.openxmlformats.org/officeDocument/2006/math">
                    <m:r>
                      <a:rPr lang="en-US" altLang="zh-CN" sz="2400" i="1" kern="100">
                        <a:effectLst/>
                        <a:latin typeface="Cambria Math" charset="0"/>
                        <a:ea typeface="宋体" charset="-122"/>
                        <a:cs typeface="Times New Roman" charset="0"/>
                      </a:rPr>
                      <m:t>∙</m:t>
                    </m:r>
                    <m:r>
                      <a:rPr lang="en-US" altLang="zh-CN" sz="2400" i="1" kern="100">
                        <a:effectLst/>
                        <a:latin typeface="Cambria Math" charset="0"/>
                        <a:ea typeface="宋体" charset="-122"/>
                        <a:cs typeface="Times New Roman" charset="0"/>
                      </a:rPr>
                      <m:t>𝜙</m:t>
                    </m:r>
                    <m:r>
                      <a:rPr lang="en-US" altLang="zh-CN" sz="2400" i="1" kern="100">
                        <a:effectLst/>
                        <a:latin typeface="Cambria Math" charset="0"/>
                        <a:ea typeface="宋体" charset="-122"/>
                        <a:cs typeface="Times New Roman" charset="0"/>
                      </a:rPr>
                      <m:t>(</m:t>
                    </m:r>
                    <m:r>
                      <a:rPr lang="en-US" altLang="zh-CN" sz="2400" i="1" kern="100">
                        <a:effectLst/>
                        <a:latin typeface="Cambria Math" charset="0"/>
                        <a:ea typeface="宋体" charset="-122"/>
                        <a:cs typeface="Times New Roman" charset="0"/>
                      </a:rPr>
                      <m:t>𝑧</m:t>
                    </m:r>
                    <m:r>
                      <a:rPr lang="en-US" altLang="zh-CN" sz="2400" i="1" kern="100">
                        <a:effectLst/>
                        <a:latin typeface="Cambria Math" charset="0"/>
                        <a:ea typeface="宋体" charset="-122"/>
                        <a:cs typeface="Times New Roman" charset="0"/>
                      </a:rPr>
                      <m:t>)</m:t>
                    </m:r>
                  </m:oMath>
                </a14:m>
                <a:endParaRPr lang="zh-CN" altLang="zh-CN" sz="2400" kern="100" dirty="0">
                  <a:effectLst/>
                  <a:latin typeface="黑体" panose="02010609060101010101" pitchFamily="49" charset="-122"/>
                  <a:ea typeface="黑体" panose="02010609060101010101" pitchFamily="49" charset="-122"/>
                  <a:cs typeface="Times New Roman" charset="0"/>
                </a:endParaRPr>
              </a:p>
              <a:p>
                <a:pPr algn="just">
                  <a:spcBef>
                    <a:spcPts val="600"/>
                  </a:spcBef>
                  <a:spcAft>
                    <a:spcPts val="0"/>
                  </a:spcAft>
                </a:pPr>
                <a:r>
                  <a:rPr lang="zh-CN" altLang="zh-CN" sz="2400" kern="100" dirty="0">
                    <a:effectLst/>
                    <a:latin typeface="黑体" panose="02010609060101010101" pitchFamily="49" charset="-122"/>
                    <a:ea typeface="黑体" panose="02010609060101010101" pitchFamily="49" charset="-122"/>
                    <a:cs typeface="Times New Roman" charset="0"/>
                  </a:rPr>
                  <a:t>称</a:t>
                </a:r>
                <a14:m>
                  <m:oMath xmlns:m="http://schemas.openxmlformats.org/officeDocument/2006/math">
                    <m:r>
                      <m:rPr>
                        <m:sty m:val="p"/>
                      </m:rPr>
                      <a:rPr lang="en-US" altLang="zh-CN" sz="2400" kern="100">
                        <a:effectLst/>
                        <a:latin typeface="Cambria Math" charset="0"/>
                        <a:ea typeface="宋体" charset="-122"/>
                        <a:cs typeface="Times New Roman" charset="0"/>
                      </a:rPr>
                      <m:t>K</m:t>
                    </m:r>
                  </m:oMath>
                </a14:m>
                <a:r>
                  <a:rPr lang="en-US" altLang="zh-CN" sz="2400" kern="100" dirty="0">
                    <a:effectLst/>
                    <a:latin typeface="黑体" panose="02010609060101010101" pitchFamily="49" charset="-122"/>
                    <a:ea typeface="黑体" panose="02010609060101010101" pitchFamily="49" charset="-122"/>
                    <a:cs typeface="Times New Roman" charset="0"/>
                  </a:rPr>
                  <a:t>(</a:t>
                </a:r>
                <a:r>
                  <a:rPr lang="en-US" altLang="zh-CN" sz="2400" i="1" kern="100" dirty="0" err="1">
                    <a:effectLst/>
                    <a:latin typeface="黑体" panose="02010609060101010101" pitchFamily="49" charset="-122"/>
                    <a:ea typeface="黑体" panose="02010609060101010101" pitchFamily="49" charset="-122"/>
                    <a:cs typeface="Times New Roman" charset="0"/>
                  </a:rPr>
                  <a:t>x</a:t>
                </a:r>
                <a:r>
                  <a:rPr lang="en-US" altLang="zh-CN" sz="2400" kern="100" dirty="0" err="1">
                    <a:effectLst/>
                    <a:latin typeface="黑体" panose="02010609060101010101" pitchFamily="49" charset="-122"/>
                    <a:ea typeface="黑体" panose="02010609060101010101" pitchFamily="49" charset="-122"/>
                    <a:cs typeface="Times New Roman" charset="0"/>
                  </a:rPr>
                  <a:t>,z</a:t>
                </a:r>
                <a:r>
                  <a:rPr lang="en-US" altLang="zh-CN" sz="2400" kern="100" dirty="0">
                    <a:effectLst/>
                    <a:latin typeface="黑体" panose="02010609060101010101" pitchFamily="49" charset="-122"/>
                    <a:ea typeface="黑体" panose="02010609060101010101" pitchFamily="49" charset="-122"/>
                    <a:cs typeface="Times New Roman" charset="0"/>
                  </a:rPr>
                  <a:t>)</a:t>
                </a:r>
                <a:r>
                  <a:rPr lang="zh-CN" altLang="zh-CN" sz="2400" kern="100" dirty="0">
                    <a:effectLst/>
                    <a:latin typeface="黑体" panose="02010609060101010101" pitchFamily="49" charset="-122"/>
                    <a:ea typeface="黑体" panose="02010609060101010101" pitchFamily="49" charset="-122"/>
                    <a:cs typeface="Times New Roman" charset="0"/>
                  </a:rPr>
                  <a:t>为核函数，其中</a:t>
                </a:r>
                <a14:m>
                  <m:oMath xmlns:m="http://schemas.openxmlformats.org/officeDocument/2006/math">
                    <m:r>
                      <a:rPr lang="en-US" altLang="zh-CN" sz="2400" i="1" kern="100">
                        <a:effectLst/>
                        <a:latin typeface="Cambria Math" charset="0"/>
                        <a:ea typeface="宋体" charset="-122"/>
                        <a:cs typeface="Times New Roman" charset="0"/>
                      </a:rPr>
                      <m:t>𝜙</m:t>
                    </m:r>
                  </m:oMath>
                </a14:m>
                <a:r>
                  <a:rPr lang="en-US" altLang="zh-CN" sz="2400" kern="100" dirty="0">
                    <a:effectLst/>
                    <a:latin typeface="黑体" panose="02010609060101010101" pitchFamily="49" charset="-122"/>
                    <a:ea typeface="黑体" panose="02010609060101010101" pitchFamily="49" charset="-122"/>
                    <a:cs typeface="Times New Roman" charset="0"/>
                  </a:rPr>
                  <a:t>(</a:t>
                </a:r>
                <a:r>
                  <a:rPr lang="en-US" altLang="zh-CN" sz="2400" i="1" kern="100" dirty="0">
                    <a:effectLst/>
                    <a:latin typeface="黑体" panose="02010609060101010101" pitchFamily="49" charset="-122"/>
                    <a:ea typeface="黑体" panose="02010609060101010101" pitchFamily="49" charset="-122"/>
                    <a:cs typeface="Times New Roman" charset="0"/>
                  </a:rPr>
                  <a:t>x</a:t>
                </a:r>
                <a:r>
                  <a:rPr lang="en-US" altLang="zh-CN" sz="2400" kern="100" dirty="0">
                    <a:effectLst/>
                    <a:latin typeface="黑体" panose="02010609060101010101" pitchFamily="49" charset="-122"/>
                    <a:ea typeface="黑体" panose="02010609060101010101" pitchFamily="49" charset="-122"/>
                    <a:cs typeface="Times New Roman" charset="0"/>
                  </a:rPr>
                  <a:t>)</a:t>
                </a:r>
                <a14:m>
                  <m:oMath xmlns:m="http://schemas.openxmlformats.org/officeDocument/2006/math">
                    <m:r>
                      <a:rPr lang="en-US" altLang="zh-CN" sz="2400" i="1" kern="100">
                        <a:effectLst/>
                        <a:latin typeface="Cambria Math" charset="0"/>
                        <a:ea typeface="宋体" charset="-122"/>
                        <a:cs typeface="Times New Roman" charset="0"/>
                      </a:rPr>
                      <m:t>∙</m:t>
                    </m:r>
                    <m:r>
                      <a:rPr lang="en-US" altLang="zh-CN" sz="2400" i="1" kern="100">
                        <a:effectLst/>
                        <a:latin typeface="Cambria Math" charset="0"/>
                        <a:ea typeface="宋体" charset="-122"/>
                        <a:cs typeface="Times New Roman" charset="0"/>
                      </a:rPr>
                      <m:t>𝜙</m:t>
                    </m:r>
                    <m:r>
                      <a:rPr lang="en-US" altLang="zh-CN" sz="2400" i="1" kern="100">
                        <a:effectLst/>
                        <a:latin typeface="Cambria Math" charset="0"/>
                        <a:ea typeface="宋体" charset="-122"/>
                        <a:cs typeface="Times New Roman" charset="0"/>
                      </a:rPr>
                      <m:t>(</m:t>
                    </m:r>
                    <m:r>
                      <a:rPr lang="en-US" altLang="zh-CN" sz="2400" i="1" kern="100">
                        <a:effectLst/>
                        <a:latin typeface="Cambria Math" charset="0"/>
                        <a:ea typeface="宋体" charset="-122"/>
                        <a:cs typeface="Times New Roman" charset="0"/>
                      </a:rPr>
                      <m:t>𝑧</m:t>
                    </m:r>
                    <m:r>
                      <a:rPr lang="en-US" altLang="zh-CN" sz="2400" i="1" kern="100">
                        <a:effectLst/>
                        <a:latin typeface="Cambria Math" charset="0"/>
                        <a:ea typeface="宋体" charset="-122"/>
                        <a:cs typeface="Times New Roman" charset="0"/>
                      </a:rPr>
                      <m:t>)</m:t>
                    </m:r>
                  </m:oMath>
                </a14:m>
                <a:r>
                  <a:rPr lang="zh-CN" altLang="zh-CN" sz="2400" kern="100" dirty="0">
                    <a:effectLst/>
                    <a:latin typeface="黑体" panose="02010609060101010101" pitchFamily="49" charset="-122"/>
                    <a:ea typeface="黑体" panose="02010609060101010101" pitchFamily="49" charset="-122"/>
                    <a:cs typeface="Times New Roman" charset="0"/>
                  </a:rPr>
                  <a:t>为两者的内积。</a:t>
                </a:r>
              </a:p>
              <a:p>
                <a:pPr>
                  <a:spcBef>
                    <a:spcPts val="1200"/>
                  </a:spcBef>
                </a:pPr>
                <a:r>
                  <a:rPr lang="zh-CN" altLang="zh-CN" sz="2400" b="1" kern="100" dirty="0">
                    <a:solidFill>
                      <a:srgbClr val="FF0000"/>
                    </a:solidFill>
                    <a:effectLst/>
                    <a:latin typeface="黑体" panose="02010609060101010101" pitchFamily="49" charset="-122"/>
                    <a:ea typeface="黑体" panose="02010609060101010101" pitchFamily="49" charset="-122"/>
                    <a:cs typeface="Times New Roman" charset="0"/>
                  </a:rPr>
                  <a:t>核函数的基本思想是</a:t>
                </a:r>
                <a:r>
                  <a:rPr lang="en-US" altLang="zh-CN" sz="2400" b="1" kern="100" dirty="0">
                    <a:solidFill>
                      <a:srgbClr val="FF0000"/>
                    </a:solidFill>
                    <a:effectLst/>
                    <a:latin typeface="黑体" panose="02010609060101010101" pitchFamily="49" charset="-122"/>
                    <a:ea typeface="黑体" panose="02010609060101010101" pitchFamily="49" charset="-122"/>
                  </a:rPr>
                  <a:t>,</a:t>
                </a:r>
                <a:r>
                  <a:rPr lang="zh-CN" altLang="zh-CN" sz="2400" b="1" kern="100" dirty="0">
                    <a:solidFill>
                      <a:srgbClr val="FF0000"/>
                    </a:solidFill>
                    <a:effectLst/>
                    <a:latin typeface="黑体" panose="02010609060101010101" pitchFamily="49" charset="-122"/>
                    <a:ea typeface="黑体" panose="02010609060101010101" pitchFamily="49" charset="-122"/>
                    <a:cs typeface="Times New Roman" charset="0"/>
                  </a:rPr>
                  <a:t>在</a:t>
                </a:r>
                <a:r>
                  <a:rPr lang="en-US" altLang="zh-CN" sz="2400" b="1" kern="100" dirty="0">
                    <a:solidFill>
                      <a:srgbClr val="FF0000"/>
                    </a:solidFill>
                    <a:effectLst/>
                    <a:latin typeface="黑体" panose="02010609060101010101" pitchFamily="49" charset="-122"/>
                    <a:ea typeface="黑体" panose="02010609060101010101" pitchFamily="49" charset="-122"/>
                  </a:rPr>
                  <a:t>SVM</a:t>
                </a:r>
                <a:r>
                  <a:rPr lang="zh-CN" altLang="zh-CN" sz="2400" b="1" kern="100" dirty="0">
                    <a:solidFill>
                      <a:srgbClr val="FF0000"/>
                    </a:solidFill>
                    <a:effectLst/>
                    <a:latin typeface="黑体" panose="02010609060101010101" pitchFamily="49" charset="-122"/>
                    <a:ea typeface="黑体" panose="02010609060101010101" pitchFamily="49" charset="-122"/>
                    <a:cs typeface="Times New Roman" charset="0"/>
                  </a:rPr>
                  <a:t>中只使用核函数</a:t>
                </a:r>
                <a14:m>
                  <m:oMath xmlns:m="http://schemas.openxmlformats.org/officeDocument/2006/math">
                    <m:r>
                      <a:rPr lang="en-US" altLang="zh-CN" sz="2400" b="1" i="1" kern="100">
                        <a:solidFill>
                          <a:srgbClr val="FF0000"/>
                        </a:solidFill>
                        <a:effectLst/>
                        <a:latin typeface="Cambria Math" charset="0"/>
                        <a:ea typeface="宋体" charset="-122"/>
                        <a:cs typeface="Times New Roman" charset="0"/>
                      </a:rPr>
                      <m:t>𝐊</m:t>
                    </m:r>
                  </m:oMath>
                </a14:m>
                <a:r>
                  <a:rPr lang="en-US" altLang="zh-CN" sz="2400" b="1" kern="100" dirty="0">
                    <a:solidFill>
                      <a:srgbClr val="FF0000"/>
                    </a:solidFill>
                    <a:effectLst/>
                    <a:latin typeface="黑体" panose="02010609060101010101" pitchFamily="49" charset="-122"/>
                    <a:ea typeface="黑体" panose="02010609060101010101" pitchFamily="49" charset="-122"/>
                  </a:rPr>
                  <a:t>(</a:t>
                </a:r>
                <a:r>
                  <a:rPr lang="en-US" altLang="zh-CN" sz="2400" b="1" i="1" kern="100" dirty="0" err="1">
                    <a:solidFill>
                      <a:srgbClr val="FF0000"/>
                    </a:solidFill>
                    <a:effectLst/>
                    <a:latin typeface="黑体" panose="02010609060101010101" pitchFamily="49" charset="-122"/>
                    <a:ea typeface="黑体" panose="02010609060101010101" pitchFamily="49" charset="-122"/>
                  </a:rPr>
                  <a:t>x</a:t>
                </a:r>
                <a:r>
                  <a:rPr lang="en-US" altLang="zh-CN" sz="2400" b="1" kern="100" dirty="0" err="1">
                    <a:solidFill>
                      <a:srgbClr val="FF0000"/>
                    </a:solidFill>
                    <a:effectLst/>
                    <a:latin typeface="黑体" panose="02010609060101010101" pitchFamily="49" charset="-122"/>
                    <a:ea typeface="黑体" panose="02010609060101010101" pitchFamily="49" charset="-122"/>
                  </a:rPr>
                  <a:t>,z</a:t>
                </a:r>
                <a:r>
                  <a:rPr lang="en-US" altLang="zh-CN" sz="2400" b="1" kern="100" dirty="0">
                    <a:solidFill>
                      <a:srgbClr val="FF0000"/>
                    </a:solidFill>
                    <a:effectLst/>
                    <a:latin typeface="黑体" panose="02010609060101010101" pitchFamily="49" charset="-122"/>
                    <a:ea typeface="黑体" panose="02010609060101010101" pitchFamily="49" charset="-122"/>
                  </a:rPr>
                  <a:t>),</a:t>
                </a:r>
                <a:r>
                  <a:rPr lang="zh-CN" altLang="zh-CN" sz="2400" b="1" kern="100" dirty="0">
                    <a:solidFill>
                      <a:srgbClr val="FF0000"/>
                    </a:solidFill>
                    <a:effectLst/>
                    <a:latin typeface="黑体" panose="02010609060101010101" pitchFamily="49" charset="-122"/>
                    <a:ea typeface="黑体" panose="02010609060101010101" pitchFamily="49" charset="-122"/>
                    <a:cs typeface="Times New Roman" charset="0"/>
                  </a:rPr>
                  <a:t>而不需要关心映射函数和映射空间</a:t>
                </a:r>
                <a:r>
                  <a:rPr lang="zh-CN" altLang="zh-CN" sz="2400" kern="100" dirty="0">
                    <a:effectLst/>
                    <a:latin typeface="黑体" panose="02010609060101010101" pitchFamily="49" charset="-122"/>
                    <a:ea typeface="黑体" panose="02010609060101010101" pitchFamily="49" charset="-122"/>
                    <a:cs typeface="Times New Roman" charset="0"/>
                  </a:rPr>
                  <a:t>。</a:t>
                </a:r>
                <a:r>
                  <a:rPr lang="zh-CN" altLang="zh-CN" sz="2400" dirty="0">
                    <a:effectLst/>
                    <a:latin typeface="黑体" panose="02010609060101010101" pitchFamily="49" charset="-122"/>
                    <a:ea typeface="黑体" panose="02010609060101010101" pitchFamily="49" charset="-122"/>
                  </a:rPr>
                  <a:t> </a:t>
                </a:r>
                <a:endParaRPr lang="zh-CN" altLang="en-US" sz="2400" dirty="0">
                  <a:latin typeface="黑体" panose="02010609060101010101" pitchFamily="49" charset="-122"/>
                  <a:ea typeface="黑体" panose="02010609060101010101" pitchFamily="49" charset="-122"/>
                </a:endParaRPr>
              </a:p>
            </p:txBody>
          </p:sp>
        </mc:Choice>
        <mc:Fallback xmlns="">
          <p:sp>
            <p:nvSpPr>
              <p:cNvPr id="2" name="矩形 1"/>
              <p:cNvSpPr>
                <a:spLocks noRot="1" noChangeAspect="1" noMove="1" noResize="1" noEditPoints="1" noAdjustHandles="1" noChangeArrowheads="1" noChangeShapeType="1" noTextEdit="1"/>
              </p:cNvSpPr>
              <p:nvPr/>
            </p:nvSpPr>
            <p:spPr>
              <a:xfrm>
                <a:off x="317420" y="1349991"/>
                <a:ext cx="8299450" cy="5278368"/>
              </a:xfrm>
              <a:prstGeom prst="rect">
                <a:avLst/>
              </a:prstGeom>
              <a:blipFill>
                <a:blip r:embed="rId2"/>
                <a:stretch>
                  <a:fillRect l="-1101" t="-924" r="-1101" b="-16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51662426"/>
      </p:ext>
    </p:extLst>
  </p:cSld>
  <p:clrMapOvr>
    <a:masterClrMapping/>
  </p:clrMapOvr>
  <p:transition>
    <p:push/>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83263" y="620688"/>
            <a:ext cx="8229600" cy="5246688"/>
          </a:xfrm>
        </p:spPr>
        <p:txBody>
          <a:bodyPr/>
          <a:lstStyle/>
          <a:p>
            <a:pPr marL="0" indent="0" algn="ctr">
              <a:lnSpc>
                <a:spcPct val="150000"/>
              </a:lnSpc>
              <a:buNone/>
              <a:defRPr/>
            </a:pPr>
            <a:r>
              <a:rPr lang="zh-CN" altLang="en-US" sz="2800" dirty="0">
                <a:ea typeface="黑体" panose="02010609060101010101" pitchFamily="49" charset="-122"/>
                <a:cs typeface="+mj-cs"/>
              </a:rPr>
              <a:t>第 </a:t>
            </a:r>
            <a:r>
              <a:rPr lang="en-US" altLang="zh-CN" sz="2800" dirty="0">
                <a:ea typeface="黑体" panose="02010609060101010101" pitchFamily="49" charset="-122"/>
                <a:cs typeface="+mj-cs"/>
              </a:rPr>
              <a:t>8 </a:t>
            </a:r>
            <a:r>
              <a:rPr lang="zh-CN" altLang="en-US" sz="2800" dirty="0">
                <a:ea typeface="黑体" panose="02010609060101010101" pitchFamily="49" charset="-122"/>
                <a:cs typeface="+mj-cs"/>
              </a:rPr>
              <a:t>章 分类</a:t>
            </a:r>
            <a:endParaRPr lang="en-US" altLang="zh-CN" sz="2800" dirty="0">
              <a:ea typeface="黑体" panose="02010609060101010101" pitchFamily="49" charset="-122"/>
              <a:cs typeface="+mj-cs"/>
            </a:endParaRPr>
          </a:p>
          <a:p>
            <a:pPr>
              <a:defRPr/>
            </a:pPr>
            <a:r>
              <a:rPr lang="en-US" altLang="zh-CN" dirty="0">
                <a:solidFill>
                  <a:schemeClr val="tx1">
                    <a:lumMod val="50000"/>
                    <a:lumOff val="50000"/>
                  </a:schemeClr>
                </a:solidFill>
              </a:rPr>
              <a:t>8.1</a:t>
            </a:r>
            <a:r>
              <a:rPr lang="zh-CN" altLang="zh-CN" dirty="0">
                <a:solidFill>
                  <a:schemeClr val="tx1">
                    <a:lumMod val="50000"/>
                    <a:lumOff val="50000"/>
                  </a:schemeClr>
                </a:solidFill>
                <a:latin typeface="Times New Roman" panose="02020603050405020304" pitchFamily="18" charset="0"/>
              </a:rPr>
              <a:t>分类的基本知识</a:t>
            </a:r>
            <a:endParaRPr lang="en-US" altLang="zh-CN" dirty="0">
              <a:solidFill>
                <a:schemeClr val="tx1">
                  <a:lumMod val="50000"/>
                  <a:lumOff val="50000"/>
                </a:schemeClr>
              </a:solidFill>
              <a:latin typeface="Times New Roman" panose="02020603050405020304" pitchFamily="18" charset="0"/>
            </a:endParaRPr>
          </a:p>
          <a:p>
            <a:pPr>
              <a:defRPr/>
            </a:pPr>
            <a:r>
              <a:rPr lang="en-US" altLang="zh-CN" dirty="0">
                <a:solidFill>
                  <a:schemeClr val="tx1">
                    <a:lumMod val="50000"/>
                    <a:lumOff val="50000"/>
                  </a:schemeClr>
                </a:solidFill>
                <a:ea typeface="宋体" panose="02010600030101010101" pitchFamily="2" charset="-122"/>
              </a:rPr>
              <a:t>8.2 </a:t>
            </a:r>
            <a:r>
              <a:rPr lang="zh-CN" altLang="en-US" dirty="0">
                <a:solidFill>
                  <a:schemeClr val="tx1">
                    <a:lumMod val="50000"/>
                    <a:lumOff val="50000"/>
                  </a:schemeClr>
                </a:solidFill>
                <a:ea typeface="宋体" panose="02010600030101010101" pitchFamily="2" charset="-122"/>
              </a:rPr>
              <a:t>决策树分类</a:t>
            </a:r>
            <a:endParaRPr lang="en-US" altLang="zh-CN" dirty="0">
              <a:solidFill>
                <a:schemeClr val="tx1">
                  <a:lumMod val="50000"/>
                  <a:lumOff val="50000"/>
                </a:schemeClr>
              </a:solidFill>
              <a:ea typeface="宋体" panose="02010600030101010101" pitchFamily="2" charset="-122"/>
            </a:endParaRPr>
          </a:p>
          <a:p>
            <a:pPr>
              <a:defRPr/>
            </a:pPr>
            <a:r>
              <a:rPr lang="en-US" altLang="zh-CN" dirty="0">
                <a:solidFill>
                  <a:schemeClr val="tx1">
                    <a:lumMod val="50000"/>
                    <a:lumOff val="50000"/>
                  </a:schemeClr>
                </a:solidFill>
                <a:ea typeface="宋体" panose="02010600030101010101" pitchFamily="2" charset="-122"/>
              </a:rPr>
              <a:t>8.3 SVM</a:t>
            </a:r>
            <a:r>
              <a:rPr lang="zh-CN" altLang="en-US" dirty="0">
                <a:solidFill>
                  <a:schemeClr val="tx1">
                    <a:lumMod val="50000"/>
                    <a:lumOff val="50000"/>
                  </a:schemeClr>
                </a:solidFill>
                <a:ea typeface="宋体" panose="02010600030101010101" pitchFamily="2" charset="-122"/>
              </a:rPr>
              <a:t>预测</a:t>
            </a:r>
            <a:endParaRPr lang="en-US" altLang="zh-CN" dirty="0">
              <a:solidFill>
                <a:schemeClr val="tx1">
                  <a:lumMod val="50000"/>
                  <a:lumOff val="50000"/>
                </a:schemeClr>
              </a:solidFill>
              <a:ea typeface="宋体" panose="02010600030101010101" pitchFamily="2" charset="-122"/>
            </a:endParaRPr>
          </a:p>
          <a:p>
            <a:pPr lvl="1">
              <a:defRPr/>
            </a:pPr>
            <a:r>
              <a:rPr lang="en-US" altLang="zh-CN" dirty="0">
                <a:solidFill>
                  <a:schemeClr val="tx1">
                    <a:lumMod val="50000"/>
                    <a:lumOff val="50000"/>
                  </a:schemeClr>
                </a:solidFill>
                <a:ea typeface="宋体" panose="02010600030101010101" pitchFamily="2" charset="-122"/>
              </a:rPr>
              <a:t>8.4.1 </a:t>
            </a:r>
            <a:r>
              <a:rPr lang="zh-CN" altLang="en-US" dirty="0">
                <a:solidFill>
                  <a:schemeClr val="tx1">
                    <a:lumMod val="50000"/>
                    <a:lumOff val="50000"/>
                  </a:schemeClr>
                </a:solidFill>
                <a:ea typeface="宋体" panose="02010600030101010101" pitchFamily="2" charset="-122"/>
              </a:rPr>
              <a:t>线性可分</a:t>
            </a:r>
            <a:r>
              <a:rPr lang="en-US" altLang="zh-CN" dirty="0">
                <a:solidFill>
                  <a:schemeClr val="tx1">
                    <a:lumMod val="50000"/>
                    <a:lumOff val="50000"/>
                  </a:schemeClr>
                </a:solidFill>
                <a:ea typeface="宋体" panose="02010600030101010101" pitchFamily="2" charset="-122"/>
              </a:rPr>
              <a:t>SVM</a:t>
            </a:r>
          </a:p>
          <a:p>
            <a:pPr lvl="1">
              <a:defRPr/>
            </a:pPr>
            <a:r>
              <a:rPr lang="en-US" altLang="zh-CN" dirty="0">
                <a:solidFill>
                  <a:schemeClr val="tx1">
                    <a:lumMod val="50000"/>
                    <a:lumOff val="50000"/>
                  </a:schemeClr>
                </a:solidFill>
                <a:ea typeface="宋体" panose="02010600030101010101" pitchFamily="2" charset="-122"/>
              </a:rPr>
              <a:t>8.4.2 </a:t>
            </a:r>
            <a:r>
              <a:rPr lang="zh-CN" altLang="en-US" dirty="0">
                <a:solidFill>
                  <a:schemeClr val="tx1">
                    <a:lumMod val="50000"/>
                    <a:lumOff val="50000"/>
                  </a:schemeClr>
                </a:solidFill>
                <a:ea typeface="宋体" panose="02010600030101010101" pitchFamily="2" charset="-122"/>
              </a:rPr>
              <a:t>线性不可分</a:t>
            </a:r>
            <a:r>
              <a:rPr lang="en-US" altLang="zh-CN" dirty="0">
                <a:solidFill>
                  <a:schemeClr val="tx1">
                    <a:lumMod val="50000"/>
                    <a:lumOff val="50000"/>
                  </a:schemeClr>
                </a:solidFill>
                <a:ea typeface="宋体" panose="02010600030101010101" pitchFamily="2" charset="-122"/>
              </a:rPr>
              <a:t>SVM</a:t>
            </a:r>
          </a:p>
          <a:p>
            <a:pPr lvl="1">
              <a:defRPr/>
            </a:pPr>
            <a:r>
              <a:rPr lang="en-US" altLang="zh-CN" dirty="0">
                <a:solidFill>
                  <a:schemeClr val="tx1">
                    <a:lumMod val="50000"/>
                    <a:lumOff val="50000"/>
                  </a:schemeClr>
                </a:solidFill>
                <a:ea typeface="宋体" panose="02010600030101010101" pitchFamily="2" charset="-122"/>
              </a:rPr>
              <a:t>8.4.3 SVM</a:t>
            </a:r>
            <a:r>
              <a:rPr lang="zh-CN" altLang="en-US" dirty="0">
                <a:solidFill>
                  <a:schemeClr val="tx1">
                    <a:lumMod val="50000"/>
                    <a:lumOff val="50000"/>
                  </a:schemeClr>
                </a:solidFill>
                <a:ea typeface="宋体" panose="02010600030101010101" pitchFamily="2" charset="-122"/>
              </a:rPr>
              <a:t>算法的实现</a:t>
            </a:r>
            <a:endParaRPr lang="en-US" altLang="zh-CN" dirty="0">
              <a:solidFill>
                <a:schemeClr val="tx1">
                  <a:lumMod val="50000"/>
                  <a:lumOff val="50000"/>
                </a:schemeClr>
              </a:solidFill>
              <a:ea typeface="宋体" panose="02010600030101010101" pitchFamily="2" charset="-122"/>
            </a:endParaRPr>
          </a:p>
          <a:p>
            <a:pPr>
              <a:defRPr/>
            </a:pPr>
            <a:r>
              <a:rPr lang="en-US" altLang="zh-CN" b="1" dirty="0">
                <a:ea typeface="宋体" panose="02010600030101010101" pitchFamily="2" charset="-122"/>
              </a:rPr>
              <a:t>8.4 KNN</a:t>
            </a:r>
            <a:r>
              <a:rPr lang="zh-CN" altLang="en-US" b="1" dirty="0">
                <a:ea typeface="宋体" panose="02010600030101010101" pitchFamily="2" charset="-122"/>
              </a:rPr>
              <a:t>算法</a:t>
            </a:r>
            <a:endParaRPr lang="en-US" altLang="zh-CN" b="1" dirty="0">
              <a:ea typeface="宋体" panose="02010600030101010101" pitchFamily="2" charset="-122"/>
            </a:endParaRPr>
          </a:p>
          <a:p>
            <a:pPr lvl="1">
              <a:defRPr/>
            </a:pPr>
            <a:r>
              <a:rPr lang="en-US" altLang="zh-CN" b="1" dirty="0">
                <a:ea typeface="宋体" panose="02010600030101010101" pitchFamily="2" charset="-122"/>
              </a:rPr>
              <a:t>8.2.1 KNN</a:t>
            </a:r>
            <a:r>
              <a:rPr lang="zh-CN" altLang="en-US" b="1" dirty="0">
                <a:ea typeface="宋体" panose="02010600030101010101" pitchFamily="2" charset="-122"/>
              </a:rPr>
              <a:t>算法描述</a:t>
            </a:r>
            <a:endParaRPr lang="en-US" altLang="zh-CN" b="1" dirty="0">
              <a:ea typeface="宋体" panose="02010600030101010101" pitchFamily="2" charset="-122"/>
            </a:endParaRPr>
          </a:p>
          <a:p>
            <a:pPr lvl="1">
              <a:defRPr/>
            </a:pPr>
            <a:r>
              <a:rPr lang="en-US" altLang="zh-CN" b="1" dirty="0">
                <a:ea typeface="宋体" panose="02010600030101010101" pitchFamily="2" charset="-122"/>
              </a:rPr>
              <a:t>8.2.2 KNN</a:t>
            </a:r>
            <a:r>
              <a:rPr lang="zh-CN" altLang="en-US" b="1" dirty="0">
                <a:ea typeface="宋体" panose="02010600030101010101" pitchFamily="2" charset="-122"/>
              </a:rPr>
              <a:t>算法的实现</a:t>
            </a:r>
          </a:p>
          <a:p>
            <a:pPr lvl="1">
              <a:defRPr/>
            </a:pPr>
            <a:endParaRPr lang="en-US" altLang="zh-CN" dirty="0">
              <a:solidFill>
                <a:schemeClr val="tx1">
                  <a:lumMod val="50000"/>
                  <a:lumOff val="50000"/>
                </a:schemeClr>
              </a:solidFill>
              <a:ea typeface="宋体" panose="02010600030101010101" pitchFamily="2" charset="-122"/>
            </a:endParaRPr>
          </a:p>
          <a:p>
            <a:pPr lvl="1">
              <a:defRPr/>
            </a:pPr>
            <a:endParaRPr lang="en-US" altLang="zh-CN" dirty="0">
              <a:solidFill>
                <a:schemeClr val="tx1">
                  <a:lumMod val="50000"/>
                  <a:lumOff val="50000"/>
                </a:schemeClr>
              </a:solidFill>
              <a:ea typeface="宋体" panose="02010600030101010101" pitchFamily="2" charset="-122"/>
            </a:endParaRPr>
          </a:p>
          <a:p>
            <a:pPr marL="0" indent="0">
              <a:lnSpc>
                <a:spcPct val="150000"/>
              </a:lnSpc>
              <a:buNone/>
              <a:defRPr/>
            </a:pPr>
            <a:endParaRPr lang="zh-CN" altLang="en-US" dirty="0"/>
          </a:p>
        </p:txBody>
      </p:sp>
    </p:spTree>
    <p:extLst>
      <p:ext uri="{BB962C8B-B14F-4D97-AF65-F5344CB8AC3E}">
        <p14:creationId xmlns:p14="http://schemas.microsoft.com/office/powerpoint/2010/main" val="2175512394"/>
      </p:ext>
    </p:extLst>
  </p:cSld>
  <p:clrMapOvr>
    <a:masterClrMapping/>
  </p:clrMapOvr>
  <p:transition>
    <p:push/>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663FC6B-BE52-624A-B5CC-5D2F15FDD6E0}"/>
              </a:ext>
            </a:extLst>
          </p:cNvPr>
          <p:cNvSpPr>
            <a:spLocks noGrp="1" noChangeArrowheads="1"/>
          </p:cNvSpPr>
          <p:nvPr>
            <p:ph type="title"/>
          </p:nvPr>
        </p:nvSpPr>
        <p:spPr>
          <a:xfrm>
            <a:off x="457200" y="277813"/>
            <a:ext cx="8229600" cy="1139825"/>
          </a:xfrm>
        </p:spPr>
        <p:txBody>
          <a:bodyPr/>
          <a:lstStyle/>
          <a:p>
            <a:pPr eaLnBrk="1" hangingPunct="1">
              <a:defRPr/>
            </a:pPr>
            <a:r>
              <a:rPr lang="en-US" altLang="zh-CN" b="1" dirty="0">
                <a:solidFill>
                  <a:schemeClr val="accent1">
                    <a:lumMod val="25000"/>
                  </a:schemeClr>
                </a:solidFill>
                <a:effectLst>
                  <a:outerShdw blurRad="38100" dist="38100" dir="2700000" algn="tl">
                    <a:srgbClr val="000000">
                      <a:alpha val="43137"/>
                    </a:srgbClr>
                  </a:outerShdw>
                </a:effectLst>
              </a:rPr>
              <a:t>8.4</a:t>
            </a:r>
            <a:r>
              <a:rPr lang="zh-CN" altLang="en-US" b="1" dirty="0">
                <a:solidFill>
                  <a:schemeClr val="accent1">
                    <a:lumMod val="25000"/>
                  </a:schemeClr>
                </a:solidFill>
                <a:effectLst>
                  <a:outerShdw blurRad="38100" dist="38100" dir="2700000" algn="tl">
                    <a:srgbClr val="000000">
                      <a:alpha val="43137"/>
                    </a:srgbClr>
                  </a:outerShdw>
                </a:effectLst>
              </a:rPr>
              <a:t>  </a:t>
            </a:r>
            <a:r>
              <a:rPr lang="en-US" altLang="zh-CN" b="1" dirty="0">
                <a:solidFill>
                  <a:schemeClr val="accent1">
                    <a:lumMod val="25000"/>
                  </a:schemeClr>
                </a:solidFill>
                <a:effectLst>
                  <a:outerShdw blurRad="38100" dist="38100" dir="2700000" algn="tl">
                    <a:srgbClr val="000000">
                      <a:alpha val="43137"/>
                    </a:srgbClr>
                  </a:outerShdw>
                </a:effectLst>
              </a:rPr>
              <a:t>KNN</a:t>
            </a:r>
            <a:r>
              <a:rPr lang="zh-CN" altLang="en-US" b="1" dirty="0">
                <a:solidFill>
                  <a:schemeClr val="accent1">
                    <a:lumMod val="25000"/>
                  </a:schemeClr>
                </a:solidFill>
                <a:effectLst>
                  <a:outerShdw blurRad="38100" dist="38100" dir="2700000" algn="tl">
                    <a:srgbClr val="000000">
                      <a:alpha val="43137"/>
                    </a:srgbClr>
                  </a:outerShdw>
                </a:effectLst>
              </a:rPr>
              <a:t>分类</a:t>
            </a:r>
          </a:p>
        </p:txBody>
      </p:sp>
      <p:sp>
        <p:nvSpPr>
          <p:cNvPr id="4" name="内容占位符 1">
            <a:extLst>
              <a:ext uri="{FF2B5EF4-FFF2-40B4-BE49-F238E27FC236}">
                <a16:creationId xmlns:a16="http://schemas.microsoft.com/office/drawing/2014/main" id="{2CF853F4-3402-7D45-8A62-0D94C9E75572}"/>
              </a:ext>
            </a:extLst>
          </p:cNvPr>
          <p:cNvSpPr>
            <a:spLocks noGrp="1" noChangeArrowheads="1"/>
          </p:cNvSpPr>
          <p:nvPr>
            <p:ph idx="1"/>
          </p:nvPr>
        </p:nvSpPr>
        <p:spPr>
          <a:xfrm>
            <a:off x="457200" y="1600200"/>
            <a:ext cx="8229600" cy="4530725"/>
          </a:xfrm>
        </p:spPr>
        <p:txBody>
          <a:bodyPr/>
          <a:lstStyle/>
          <a:p>
            <a:pPr algn="just" eaLnBrk="1" hangingPunct="1">
              <a:defRPr/>
            </a:pPr>
            <a:r>
              <a:rPr lang="en-US" altLang="zh-CN" sz="2400" b="1" dirty="0">
                <a:latin typeface="黑体" panose="02010609060101010101" pitchFamily="49" charset="-122"/>
                <a:ea typeface="黑体" panose="02010609060101010101" pitchFamily="49" charset="-122"/>
                <a:cs typeface="Arial" panose="020B0604020202020204" pitchFamily="34" charset="0"/>
              </a:rPr>
              <a:t> K-</a:t>
            </a:r>
            <a:r>
              <a:rPr lang="zh-CN" altLang="en-US" sz="2400" b="1" dirty="0">
                <a:latin typeface="黑体" panose="02010609060101010101" pitchFamily="49" charset="-122"/>
                <a:ea typeface="黑体" panose="02010609060101010101" pitchFamily="49" charset="-122"/>
                <a:cs typeface="Arial" panose="020B0604020202020204" pitchFamily="34" charset="0"/>
              </a:rPr>
              <a:t>最近邻算法</a:t>
            </a:r>
            <a:r>
              <a:rPr lang="zh-CN" altLang="en-US" sz="2400" dirty="0">
                <a:latin typeface="黑体" panose="02010609060101010101" pitchFamily="49" charset="-122"/>
                <a:ea typeface="黑体" panose="02010609060101010101" pitchFamily="49" charset="-122"/>
                <a:cs typeface="Arial" panose="020B0604020202020204" pitchFamily="34" charset="0"/>
              </a:rPr>
              <a:t>是最近邻算法的一个延伸。基本思路是：选择未知样本一定范围内确定个数的</a:t>
            </a:r>
            <a:r>
              <a:rPr lang="en-US" altLang="zh-CN" sz="2400" dirty="0">
                <a:latin typeface="黑体" panose="02010609060101010101" pitchFamily="49" charset="-122"/>
                <a:ea typeface="黑体" panose="02010609060101010101" pitchFamily="49" charset="-122"/>
                <a:cs typeface="Arial" panose="020B0604020202020204" pitchFamily="34" charset="0"/>
              </a:rPr>
              <a:t>K</a:t>
            </a:r>
            <a:r>
              <a:rPr lang="zh-CN" altLang="en-US" sz="2400" dirty="0">
                <a:latin typeface="黑体" panose="02010609060101010101" pitchFamily="49" charset="-122"/>
                <a:ea typeface="黑体" panose="02010609060101010101" pitchFamily="49" charset="-122"/>
                <a:cs typeface="Arial" panose="020B0604020202020204" pitchFamily="34" charset="0"/>
              </a:rPr>
              <a:t>个样本，该</a:t>
            </a:r>
            <a:r>
              <a:rPr lang="en-US" altLang="zh-CN" sz="2400" dirty="0">
                <a:latin typeface="黑体" panose="02010609060101010101" pitchFamily="49" charset="-122"/>
                <a:ea typeface="黑体" panose="02010609060101010101" pitchFamily="49" charset="-122"/>
                <a:cs typeface="Arial" panose="020B0604020202020204" pitchFamily="34" charset="0"/>
              </a:rPr>
              <a:t>K</a:t>
            </a:r>
            <a:r>
              <a:rPr lang="zh-CN" altLang="en-US" sz="2400" dirty="0">
                <a:latin typeface="黑体" panose="02010609060101010101" pitchFamily="49" charset="-122"/>
                <a:ea typeface="黑体" panose="02010609060101010101" pitchFamily="49" charset="-122"/>
                <a:cs typeface="Arial" panose="020B0604020202020204" pitchFamily="34" charset="0"/>
              </a:rPr>
              <a:t>个样本大多数属于某一类型，则未知样本判定为该类型。</a:t>
            </a:r>
            <a:endParaRPr lang="en-US" altLang="zh-CN" sz="2400" dirty="0">
              <a:latin typeface="黑体" panose="02010609060101010101" pitchFamily="49" charset="-122"/>
              <a:ea typeface="黑体" panose="02010609060101010101" pitchFamily="49" charset="-122"/>
              <a:cs typeface="Arial" panose="020B0604020202020204" pitchFamily="34" charset="0"/>
            </a:endParaRPr>
          </a:p>
          <a:p>
            <a:pPr marL="0" indent="0" algn="just" eaLnBrk="1" hangingPunct="1">
              <a:buNone/>
              <a:defRPr/>
            </a:pPr>
            <a:r>
              <a:rPr lang="zh-CN" altLang="en-US" sz="2400" dirty="0">
                <a:latin typeface="黑体" panose="02010609060101010101" pitchFamily="49" charset="-122"/>
                <a:ea typeface="黑体" panose="02010609060101010101" pitchFamily="49" charset="-122"/>
                <a:cs typeface="Arial" panose="020B0604020202020204" pitchFamily="34" charset="0"/>
              </a:rPr>
              <a:t>下面借助图形解释一下</a:t>
            </a:r>
            <a:endParaRPr kumimoji="1" lang="zh-CN" altLang="en-US" sz="2400" dirty="0">
              <a:latin typeface="黑体" panose="02010609060101010101" pitchFamily="49" charset="-122"/>
              <a:ea typeface="黑体" panose="02010609060101010101" pitchFamily="49" charset="-122"/>
              <a:cs typeface="Arial" panose="020B0604020202020204" pitchFamily="34" charset="0"/>
            </a:endParaRPr>
          </a:p>
        </p:txBody>
      </p:sp>
      <p:pic>
        <p:nvPicPr>
          <p:cNvPr id="20484" name="Picture 5" descr="C:\Users\Administrator\Desktop\无标题-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0338" y="3500462"/>
            <a:ext cx="3887787" cy="273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7593207"/>
      </p:ext>
    </p:extLst>
  </p:cSld>
  <p:clrMapOvr>
    <a:masterClrMapping/>
  </p:clrMapOvr>
  <p:transition>
    <p:push/>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DFBCDAB-5896-824C-B7E3-6A9DB72D1695}"/>
              </a:ext>
            </a:extLst>
          </p:cNvPr>
          <p:cNvSpPr>
            <a:spLocks noGrp="1" noChangeArrowheads="1"/>
          </p:cNvSpPr>
          <p:nvPr>
            <p:ph type="title"/>
          </p:nvPr>
        </p:nvSpPr>
        <p:spPr>
          <a:xfrm>
            <a:off x="457200" y="188913"/>
            <a:ext cx="8229600" cy="1139825"/>
          </a:xfrm>
        </p:spPr>
        <p:txBody>
          <a:bodyPr/>
          <a:lstStyle/>
          <a:p>
            <a:pPr eaLnBrk="1" hangingPunct="1">
              <a:defRPr/>
            </a:pPr>
            <a:r>
              <a:rPr lang="en-US" altLang="zh-CN" b="1" dirty="0">
                <a:solidFill>
                  <a:schemeClr val="accent1">
                    <a:lumMod val="25000"/>
                  </a:schemeClr>
                </a:solidFill>
                <a:effectLst>
                  <a:outerShdw blurRad="38100" dist="38100" dir="2700000" algn="tl">
                    <a:srgbClr val="000000">
                      <a:alpha val="43137"/>
                    </a:srgbClr>
                  </a:outerShdw>
                </a:effectLst>
              </a:rPr>
              <a:t>8.4.1</a:t>
            </a:r>
            <a:r>
              <a:rPr lang="zh-CN" altLang="en-US" b="1" dirty="0">
                <a:solidFill>
                  <a:schemeClr val="accent1">
                    <a:lumMod val="25000"/>
                  </a:schemeClr>
                </a:solidFill>
                <a:effectLst>
                  <a:outerShdw blurRad="38100" dist="38100" dir="2700000" algn="tl">
                    <a:srgbClr val="000000">
                      <a:alpha val="43137"/>
                    </a:srgbClr>
                  </a:outerShdw>
                </a:effectLst>
              </a:rPr>
              <a:t> </a:t>
            </a:r>
            <a:r>
              <a:rPr lang="en-US" altLang="zh-CN" b="1" dirty="0">
                <a:solidFill>
                  <a:schemeClr val="accent1">
                    <a:lumMod val="25000"/>
                  </a:schemeClr>
                </a:solidFill>
                <a:effectLst>
                  <a:outerShdw blurRad="38100" dist="38100" dir="2700000" algn="tl">
                    <a:srgbClr val="000000">
                      <a:alpha val="43137"/>
                    </a:srgbClr>
                  </a:outerShdw>
                </a:effectLst>
              </a:rPr>
              <a:t>KNN</a:t>
            </a:r>
            <a:r>
              <a:rPr lang="zh-CN" altLang="en-US" b="1" dirty="0">
                <a:solidFill>
                  <a:schemeClr val="accent1">
                    <a:lumMod val="25000"/>
                  </a:schemeClr>
                </a:solidFill>
                <a:effectLst>
                  <a:outerShdw blurRad="38100" dist="38100" dir="2700000" algn="tl">
                    <a:srgbClr val="000000">
                      <a:alpha val="43137"/>
                    </a:srgbClr>
                  </a:outerShdw>
                </a:effectLst>
              </a:rPr>
              <a:t>分类</a:t>
            </a:r>
            <a:endParaRPr lang="zh-CN" altLang="en-US" dirty="0"/>
          </a:p>
        </p:txBody>
      </p:sp>
      <p:sp>
        <p:nvSpPr>
          <p:cNvPr id="21507" name="Rectangle 5"/>
          <p:cNvSpPr>
            <a:spLocks noChangeArrowheads="1"/>
          </p:cNvSpPr>
          <p:nvPr/>
        </p:nvSpPr>
        <p:spPr bwMode="auto">
          <a:xfrm>
            <a:off x="0" y="31480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1508" name="Rectangle 7"/>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21509" name="TextBox 4"/>
          <p:cNvSpPr txBox="1">
            <a:spLocks noChangeArrowheads="1"/>
          </p:cNvSpPr>
          <p:nvPr/>
        </p:nvSpPr>
        <p:spPr bwMode="auto">
          <a:xfrm>
            <a:off x="683568" y="1713161"/>
            <a:ext cx="7072312"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SzTx/>
              <a:buFontTx/>
              <a:buNone/>
            </a:pPr>
            <a:r>
              <a:rPr lang="zh-CN" altLang="en-US" sz="2400" b="1" dirty="0"/>
              <a:t>算法步骤：</a:t>
            </a:r>
          </a:p>
          <a:p>
            <a:pPr>
              <a:buNone/>
            </a:pPr>
            <a:r>
              <a:rPr lang="en-US" altLang="zh-CN" sz="2400" dirty="0"/>
              <a:t> (1) </a:t>
            </a:r>
            <a:r>
              <a:rPr lang="zh-CN" altLang="zh-CN" sz="2400" dirty="0"/>
              <a:t>计算测试数据与各个训练数据之间的距离；</a:t>
            </a:r>
          </a:p>
          <a:p>
            <a:pPr>
              <a:buNone/>
            </a:pPr>
            <a:r>
              <a:rPr lang="en-US" altLang="zh-CN" sz="2400" dirty="0"/>
              <a:t> (2) </a:t>
            </a:r>
            <a:r>
              <a:rPr lang="zh-CN" altLang="zh-CN" sz="2400" dirty="0"/>
              <a:t>按照距离的递增关系进行排序；</a:t>
            </a:r>
          </a:p>
          <a:p>
            <a:pPr>
              <a:buNone/>
            </a:pPr>
            <a:r>
              <a:rPr lang="en-US" altLang="zh-CN" sz="2400" dirty="0"/>
              <a:t> (3) </a:t>
            </a:r>
            <a:r>
              <a:rPr lang="zh-CN" altLang="zh-CN" sz="2400" dirty="0"/>
              <a:t>选取距离最小的</a:t>
            </a:r>
            <a:r>
              <a:rPr lang="en-US" altLang="zh-CN" sz="2400" dirty="0"/>
              <a:t>K</a:t>
            </a:r>
            <a:r>
              <a:rPr lang="zh-CN" altLang="zh-CN" sz="2400" dirty="0"/>
              <a:t>个点；</a:t>
            </a:r>
          </a:p>
          <a:p>
            <a:pPr>
              <a:buNone/>
            </a:pPr>
            <a:r>
              <a:rPr lang="en-US" altLang="zh-CN" sz="2400" dirty="0"/>
              <a:t> (4) </a:t>
            </a:r>
            <a:r>
              <a:rPr lang="zh-CN" altLang="zh-CN" sz="2400" dirty="0"/>
              <a:t>确定前</a:t>
            </a:r>
            <a:r>
              <a:rPr lang="en-US" altLang="zh-CN" sz="2400" dirty="0"/>
              <a:t>K</a:t>
            </a:r>
            <a:r>
              <a:rPr lang="zh-CN" altLang="zh-CN" sz="2400" dirty="0"/>
              <a:t>个点所在类别的出现频率；</a:t>
            </a:r>
          </a:p>
          <a:p>
            <a:pPr>
              <a:buNone/>
            </a:pPr>
            <a:r>
              <a:rPr lang="en-US" altLang="zh-CN" sz="2400" dirty="0"/>
              <a:t> (5) </a:t>
            </a:r>
            <a:r>
              <a:rPr lang="zh-CN" altLang="zh-CN" sz="2400" dirty="0"/>
              <a:t>返回前</a:t>
            </a:r>
            <a:r>
              <a:rPr lang="en-US" altLang="zh-CN" sz="2400" dirty="0"/>
              <a:t>K</a:t>
            </a:r>
            <a:r>
              <a:rPr lang="zh-CN" altLang="zh-CN" sz="2400" dirty="0"/>
              <a:t>个点中出现频率最高的类别作为测试数据的预测分类。 </a:t>
            </a:r>
            <a:endParaRPr lang="zh-CN" altLang="en-US" sz="2400" dirty="0">
              <a:solidFill>
                <a:srgbClr val="3C3C3C"/>
              </a:solidFill>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3463763"/>
      </p:ext>
    </p:extLst>
  </p:cSld>
  <p:clrMapOvr>
    <a:masterClrMapping/>
  </p:clrMapOvr>
  <p:transition>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1FDC2F7-4835-7240-BE1C-AE672DC6D92F}"/>
              </a:ext>
            </a:extLst>
          </p:cNvPr>
          <p:cNvSpPr>
            <a:spLocks noGrp="1" noChangeArrowheads="1"/>
          </p:cNvSpPr>
          <p:nvPr>
            <p:ph type="title"/>
          </p:nvPr>
        </p:nvSpPr>
        <p:spPr>
          <a:xfrm>
            <a:off x="457200" y="277813"/>
            <a:ext cx="8229600" cy="1139825"/>
          </a:xfrm>
        </p:spPr>
        <p:txBody>
          <a:bodyPr/>
          <a:lstStyle/>
          <a:p>
            <a:pPr eaLnBrk="1" hangingPunct="1">
              <a:defRPr/>
            </a:pPr>
            <a:r>
              <a:rPr lang="zh-CN" altLang="en-US" sz="4000" dirty="0">
                <a:latin typeface="黑体" panose="02010609060101010101" pitchFamily="49" charset="-122"/>
                <a:ea typeface="黑体" panose="02010609060101010101" pitchFamily="49" charset="-122"/>
              </a:rPr>
              <a:t>建立模型</a:t>
            </a:r>
          </a:p>
        </p:txBody>
      </p:sp>
      <p:grpSp>
        <p:nvGrpSpPr>
          <p:cNvPr id="13315" name="Group 4"/>
          <p:cNvGrpSpPr>
            <a:grpSpLocks/>
          </p:cNvGrpSpPr>
          <p:nvPr/>
        </p:nvGrpSpPr>
        <p:grpSpPr bwMode="auto">
          <a:xfrm>
            <a:off x="2044700" y="1636713"/>
            <a:ext cx="1698625" cy="1506537"/>
            <a:chOff x="1283" y="1118"/>
            <a:chExt cx="1070" cy="949"/>
          </a:xfrm>
        </p:grpSpPr>
        <p:pic>
          <p:nvPicPr>
            <p:cNvPr id="13328" name="Picture 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83" y="1118"/>
              <a:ext cx="1070" cy="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9" name="Rectangle 6"/>
            <p:cNvSpPr>
              <a:spLocks noChangeArrowheads="1"/>
            </p:cNvSpPr>
            <p:nvPr/>
          </p:nvSpPr>
          <p:spPr bwMode="auto">
            <a:xfrm>
              <a:off x="1347" y="1398"/>
              <a:ext cx="934"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400">
                  <a:latin typeface="Times New Roman" panose="02020603050405020304" pitchFamily="18" charset="0"/>
                </a:rPr>
                <a:t>训练数</a:t>
              </a:r>
            </a:p>
            <a:p>
              <a:pPr algn="ctr">
                <a:spcBef>
                  <a:spcPct val="0"/>
                </a:spcBef>
                <a:buClrTx/>
                <a:buSzTx/>
                <a:buFontTx/>
                <a:buNone/>
              </a:pPr>
              <a:r>
                <a:rPr lang="zh-CN" altLang="en-US" sz="2400">
                  <a:latin typeface="Times New Roman" panose="02020603050405020304" pitchFamily="18" charset="0"/>
                </a:rPr>
                <a:t>据集</a:t>
              </a:r>
            </a:p>
          </p:txBody>
        </p:sp>
      </p:grpSp>
      <p:graphicFrame>
        <p:nvGraphicFramePr>
          <p:cNvPr id="13316" name="Object 7"/>
          <p:cNvGraphicFramePr>
            <a:graphicFrameLocks/>
          </p:cNvGraphicFramePr>
          <p:nvPr/>
        </p:nvGraphicFramePr>
        <p:xfrm>
          <a:off x="296863" y="3687763"/>
          <a:ext cx="5437187" cy="2495550"/>
        </p:xfrm>
        <a:graphic>
          <a:graphicData uri="http://schemas.openxmlformats.org/presentationml/2006/ole">
            <mc:AlternateContent xmlns:mc="http://schemas.openxmlformats.org/markup-compatibility/2006">
              <mc:Choice xmlns:v="urn:schemas-microsoft-com:vml" Requires="v">
                <p:oleObj name="工作表" r:id="rId3" imgW="23488650" imgH="10782300" progId="Excel.Sheet.8">
                  <p:embed/>
                </p:oleObj>
              </mc:Choice>
              <mc:Fallback>
                <p:oleObj name="工作表" r:id="rId3" imgW="23488650" imgH="10782300" progId="Excel.Sheet.8">
                  <p:embed/>
                  <p:pic>
                    <p:nvPicPr>
                      <p:cNvPr id="13316" name="Object 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6863" y="3687763"/>
                        <a:ext cx="5437187" cy="249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13317" name="Line 8"/>
          <p:cNvSpPr>
            <a:spLocks noChangeShapeType="1"/>
          </p:cNvSpPr>
          <p:nvPr/>
        </p:nvSpPr>
        <p:spPr bwMode="auto">
          <a:xfrm flipH="1">
            <a:off x="314325" y="2973388"/>
            <a:ext cx="1644650" cy="700087"/>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18" name="Line 9"/>
          <p:cNvSpPr>
            <a:spLocks noChangeShapeType="1"/>
          </p:cNvSpPr>
          <p:nvPr/>
        </p:nvSpPr>
        <p:spPr bwMode="auto">
          <a:xfrm>
            <a:off x="3744913" y="2973388"/>
            <a:ext cx="2025650" cy="700087"/>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19" name="Rectangle 10"/>
          <p:cNvSpPr>
            <a:spLocks noChangeArrowheads="1"/>
          </p:cNvSpPr>
          <p:nvPr/>
        </p:nvSpPr>
        <p:spPr bwMode="auto">
          <a:xfrm>
            <a:off x="6716713" y="1666875"/>
            <a:ext cx="1416050" cy="469900"/>
          </a:xfrm>
          <a:prstGeom prst="rect">
            <a:avLst/>
          </a:prstGeom>
          <a:solidFill>
            <a:srgbClr val="CCFFFF"/>
          </a:solidFill>
          <a:ln w="12700">
            <a:solidFill>
              <a:schemeClr val="tx1"/>
            </a:solidFill>
            <a:miter lim="800000"/>
            <a:headEnd/>
            <a:tailEnd/>
          </a:ln>
        </p:spPr>
        <p:txBody>
          <a:bodyPr wrap="none" lIns="92075" tIns="46038" rIns="92075" bIns="46038"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400">
                <a:latin typeface="Times New Roman" panose="02020603050405020304" pitchFamily="18" charset="0"/>
              </a:rPr>
              <a:t>分类算法</a:t>
            </a:r>
          </a:p>
        </p:txBody>
      </p:sp>
      <p:sp>
        <p:nvSpPr>
          <p:cNvPr id="13320" name="AutoShape 11"/>
          <p:cNvSpPr>
            <a:spLocks noChangeArrowheads="1"/>
          </p:cNvSpPr>
          <p:nvPr/>
        </p:nvSpPr>
        <p:spPr bwMode="auto">
          <a:xfrm rot="-1140000">
            <a:off x="4243388" y="1936750"/>
            <a:ext cx="1657350" cy="484188"/>
          </a:xfrm>
          <a:prstGeom prst="rightArrow">
            <a:avLst>
              <a:gd name="adj1" fmla="val 50000"/>
              <a:gd name="adj2" fmla="val 85605"/>
            </a:avLst>
          </a:prstGeom>
          <a:solidFill>
            <a:srgbClr val="2597B8"/>
          </a:solidFill>
          <a:ln w="12700">
            <a:solidFill>
              <a:srgbClr val="000000"/>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3321" name="Rectangle 12"/>
          <p:cNvSpPr>
            <a:spLocks noChangeArrowheads="1"/>
          </p:cNvSpPr>
          <p:nvPr/>
        </p:nvSpPr>
        <p:spPr bwMode="auto">
          <a:xfrm>
            <a:off x="5956300" y="5173663"/>
            <a:ext cx="3008313" cy="1200150"/>
          </a:xfrm>
          <a:prstGeom prst="rect">
            <a:avLst/>
          </a:prstGeom>
          <a:solidFill>
            <a:srgbClr val="CCFFCC"/>
          </a:solidFill>
          <a:ln w="12700">
            <a:solidFill>
              <a:schemeClr val="tx1"/>
            </a:solidFill>
            <a:miter lim="800000"/>
            <a:headEnd/>
            <a:tailEnd/>
          </a:ln>
        </p:spPr>
        <p:txBody>
          <a:bodyPr wrap="none" lIns="92075" tIns="46038" rIns="92075" bIns="46038"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400" dirty="0">
                <a:latin typeface="Times New Roman" panose="02020603050405020304" pitchFamily="18" charset="0"/>
              </a:rPr>
              <a:t>IF rank = ‘professor’</a:t>
            </a:r>
          </a:p>
          <a:p>
            <a:pPr>
              <a:spcBef>
                <a:spcPct val="0"/>
              </a:spcBef>
              <a:buClrTx/>
              <a:buSzTx/>
              <a:buFontTx/>
              <a:buNone/>
            </a:pPr>
            <a:r>
              <a:rPr lang="en-US" altLang="zh-CN" sz="2400" dirty="0">
                <a:latin typeface="Times New Roman" panose="02020603050405020304" pitchFamily="18" charset="0"/>
              </a:rPr>
              <a:t>OR years &gt; 6</a:t>
            </a:r>
          </a:p>
          <a:p>
            <a:pPr>
              <a:spcBef>
                <a:spcPct val="0"/>
              </a:spcBef>
              <a:buClrTx/>
              <a:buSzTx/>
              <a:buFontTx/>
              <a:buNone/>
            </a:pPr>
            <a:r>
              <a:rPr lang="en-US" altLang="zh-CN" sz="2400" dirty="0">
                <a:latin typeface="Times New Roman" panose="02020603050405020304" pitchFamily="18" charset="0"/>
              </a:rPr>
              <a:t>THEN tenured = ‘yes’ </a:t>
            </a:r>
          </a:p>
        </p:txBody>
      </p:sp>
      <p:grpSp>
        <p:nvGrpSpPr>
          <p:cNvPr id="13322" name="Group 13"/>
          <p:cNvGrpSpPr>
            <a:grpSpLocks/>
          </p:cNvGrpSpPr>
          <p:nvPr/>
        </p:nvGrpSpPr>
        <p:grpSpPr bwMode="auto">
          <a:xfrm>
            <a:off x="6486525" y="3078163"/>
            <a:ext cx="1889125" cy="1506537"/>
            <a:chOff x="4081" y="2026"/>
            <a:chExt cx="1190" cy="949"/>
          </a:xfrm>
        </p:grpSpPr>
        <p:pic>
          <p:nvPicPr>
            <p:cNvPr id="13326" name="Picture 14"/>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81" y="2026"/>
              <a:ext cx="1190" cy="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7" name="Rectangle 15"/>
            <p:cNvSpPr>
              <a:spLocks noChangeArrowheads="1"/>
            </p:cNvSpPr>
            <p:nvPr/>
          </p:nvSpPr>
          <p:spPr bwMode="auto">
            <a:xfrm>
              <a:off x="4228" y="2421"/>
              <a:ext cx="8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400">
                  <a:latin typeface="Times New Roman" panose="02020603050405020304" pitchFamily="18" charset="0"/>
                </a:rPr>
                <a:t>分类规则</a:t>
              </a:r>
            </a:p>
          </p:txBody>
        </p:sp>
      </p:grpSp>
      <p:sp>
        <p:nvSpPr>
          <p:cNvPr id="13323" name="Line 16"/>
          <p:cNvSpPr>
            <a:spLocks noChangeShapeType="1"/>
          </p:cNvSpPr>
          <p:nvPr/>
        </p:nvSpPr>
        <p:spPr bwMode="auto">
          <a:xfrm flipH="1">
            <a:off x="5954713" y="4483100"/>
            <a:ext cx="531812" cy="714375"/>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24" name="Line 17"/>
          <p:cNvSpPr>
            <a:spLocks noChangeShapeType="1"/>
          </p:cNvSpPr>
          <p:nvPr/>
        </p:nvSpPr>
        <p:spPr bwMode="auto">
          <a:xfrm>
            <a:off x="8377238" y="4405313"/>
            <a:ext cx="577850" cy="790575"/>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25" name="AutoShape 18"/>
          <p:cNvSpPr>
            <a:spLocks noChangeArrowheads="1"/>
          </p:cNvSpPr>
          <p:nvPr/>
        </p:nvSpPr>
        <p:spPr bwMode="auto">
          <a:xfrm>
            <a:off x="7151688" y="2438400"/>
            <a:ext cx="546100" cy="592138"/>
          </a:xfrm>
          <a:prstGeom prst="downArrow">
            <a:avLst>
              <a:gd name="adj1" fmla="val 50000"/>
              <a:gd name="adj2" fmla="val 27118"/>
            </a:avLst>
          </a:prstGeom>
          <a:solidFill>
            <a:srgbClr val="2597B8"/>
          </a:solidFill>
          <a:ln w="12700">
            <a:solidFill>
              <a:srgbClr val="000000"/>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Tree>
    <p:extLst>
      <p:ext uri="{BB962C8B-B14F-4D97-AF65-F5344CB8AC3E}">
        <p14:creationId xmlns:p14="http://schemas.microsoft.com/office/powerpoint/2010/main" val="3098124472"/>
      </p:ext>
    </p:extLst>
  </p:cSld>
  <p:clrMapOvr>
    <a:masterClrMapping/>
  </p:clrMapOvr>
  <p:transition>
    <p:push/>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DFBCDAB-5896-824C-B7E3-6A9DB72D1695}"/>
              </a:ext>
            </a:extLst>
          </p:cNvPr>
          <p:cNvSpPr>
            <a:spLocks noGrp="1" noChangeArrowheads="1"/>
          </p:cNvSpPr>
          <p:nvPr>
            <p:ph type="title"/>
          </p:nvPr>
        </p:nvSpPr>
        <p:spPr>
          <a:xfrm>
            <a:off x="457200" y="188913"/>
            <a:ext cx="8229600" cy="1139825"/>
          </a:xfrm>
        </p:spPr>
        <p:txBody>
          <a:bodyPr/>
          <a:lstStyle/>
          <a:p>
            <a:pPr eaLnBrk="1" hangingPunct="1">
              <a:defRPr/>
            </a:pPr>
            <a:r>
              <a:rPr lang="en-US" altLang="zh-CN" b="1" dirty="0">
                <a:solidFill>
                  <a:schemeClr val="accent1">
                    <a:lumMod val="25000"/>
                  </a:schemeClr>
                </a:solidFill>
                <a:effectLst>
                  <a:outerShdw blurRad="38100" dist="38100" dir="2700000" algn="tl">
                    <a:srgbClr val="000000">
                      <a:alpha val="43137"/>
                    </a:srgbClr>
                  </a:outerShdw>
                </a:effectLst>
              </a:rPr>
              <a:t>8.4.2</a:t>
            </a:r>
            <a:r>
              <a:rPr lang="zh-CN" altLang="en-US" b="1" dirty="0">
                <a:solidFill>
                  <a:schemeClr val="accent1">
                    <a:lumMod val="25000"/>
                  </a:schemeClr>
                </a:solidFill>
                <a:effectLst>
                  <a:outerShdw blurRad="38100" dist="38100" dir="2700000" algn="tl">
                    <a:srgbClr val="000000">
                      <a:alpha val="43137"/>
                    </a:srgbClr>
                  </a:outerShdw>
                </a:effectLst>
              </a:rPr>
              <a:t> </a:t>
            </a:r>
            <a:r>
              <a:rPr lang="en-US" altLang="zh-CN" b="1" dirty="0">
                <a:solidFill>
                  <a:schemeClr val="accent1">
                    <a:lumMod val="25000"/>
                  </a:schemeClr>
                </a:solidFill>
                <a:effectLst>
                  <a:outerShdw blurRad="38100" dist="38100" dir="2700000" algn="tl">
                    <a:srgbClr val="000000">
                      <a:alpha val="43137"/>
                    </a:srgbClr>
                  </a:outerShdw>
                </a:effectLst>
              </a:rPr>
              <a:t>KNN</a:t>
            </a:r>
            <a:r>
              <a:rPr lang="zh-CN" altLang="en-US" b="1" dirty="0">
                <a:solidFill>
                  <a:schemeClr val="accent1">
                    <a:lumMod val="25000"/>
                  </a:schemeClr>
                </a:solidFill>
                <a:effectLst>
                  <a:outerShdw blurRad="38100" dist="38100" dir="2700000" algn="tl">
                    <a:srgbClr val="000000">
                      <a:alpha val="43137"/>
                    </a:srgbClr>
                  </a:outerShdw>
                </a:effectLst>
              </a:rPr>
              <a:t>分类</a:t>
            </a:r>
            <a:endParaRPr lang="zh-CN" altLang="en-US" dirty="0"/>
          </a:p>
        </p:txBody>
      </p:sp>
      <p:sp>
        <p:nvSpPr>
          <p:cNvPr id="21507" name="Rectangle 5"/>
          <p:cNvSpPr>
            <a:spLocks noChangeArrowheads="1"/>
          </p:cNvSpPr>
          <p:nvPr/>
        </p:nvSpPr>
        <p:spPr bwMode="auto">
          <a:xfrm>
            <a:off x="424500" y="1309410"/>
            <a:ext cx="8395972"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dirty="0">
                <a:solidFill>
                  <a:srgbClr val="00B0F0"/>
                </a:solidFill>
              </a:rPr>
              <a:t>KNN</a:t>
            </a:r>
            <a:r>
              <a:rPr lang="zh-CN" altLang="en-US" sz="2400" b="1" dirty="0">
                <a:solidFill>
                  <a:srgbClr val="00B0F0"/>
                </a:solidFill>
              </a:rPr>
              <a:t>算法的优点</a:t>
            </a:r>
            <a:r>
              <a:rPr lang="zh-CN" altLang="en-US" sz="2400" dirty="0">
                <a:solidFill>
                  <a:srgbClr val="00B0F0"/>
                </a:solidFill>
              </a:rPr>
              <a:t>：</a:t>
            </a:r>
          </a:p>
          <a:p>
            <a:pPr eaLnBrk="1" hangingPunct="1">
              <a:spcBef>
                <a:spcPct val="0"/>
              </a:spcBef>
              <a:buClrTx/>
              <a:buSzTx/>
              <a:buFontTx/>
              <a:buNone/>
            </a:pPr>
            <a:r>
              <a:rPr lang="en-US" altLang="zh-CN" sz="2400" dirty="0"/>
              <a:t>(1) </a:t>
            </a:r>
            <a:r>
              <a:rPr lang="zh-CN" altLang="en-US" sz="2400" dirty="0"/>
              <a:t>简单，易于理解，易于实现，无需估计参数，无需训练；     </a:t>
            </a:r>
          </a:p>
          <a:p>
            <a:pPr eaLnBrk="1" hangingPunct="1">
              <a:spcBef>
                <a:spcPct val="0"/>
              </a:spcBef>
              <a:buClrTx/>
              <a:buSzTx/>
              <a:buFontTx/>
              <a:buNone/>
            </a:pPr>
            <a:r>
              <a:rPr lang="en-US" altLang="zh-CN" sz="2400" dirty="0"/>
              <a:t>(2) </a:t>
            </a:r>
            <a:r>
              <a:rPr lang="zh-CN" altLang="en-US" sz="2400" dirty="0"/>
              <a:t>适合对稀有事件进行分类；     </a:t>
            </a:r>
          </a:p>
          <a:p>
            <a:pPr eaLnBrk="1" hangingPunct="1">
              <a:spcBef>
                <a:spcPct val="0"/>
              </a:spcBef>
              <a:buClrTx/>
              <a:buSzTx/>
              <a:buFontTx/>
              <a:buNone/>
            </a:pPr>
            <a:r>
              <a:rPr lang="en-US" altLang="zh-CN" sz="2400" dirty="0"/>
              <a:t>(3) </a:t>
            </a:r>
            <a:r>
              <a:rPr lang="zh-CN" altLang="en-US" sz="2400" dirty="0"/>
              <a:t>特别适合于多分类问题</a:t>
            </a:r>
            <a:r>
              <a:rPr lang="en-US" altLang="zh-CN" sz="2400" dirty="0"/>
              <a:t>(</a:t>
            </a:r>
            <a:r>
              <a:rPr lang="zh-CN" altLang="en-US" sz="2400" dirty="0"/>
              <a:t>对象具有多个类别标签</a:t>
            </a:r>
            <a:r>
              <a:rPr lang="en-US" altLang="zh-CN" sz="2400" dirty="0"/>
              <a:t>)</a:t>
            </a:r>
            <a:r>
              <a:rPr lang="zh-CN" altLang="en-US" sz="2400" dirty="0"/>
              <a:t>，</a:t>
            </a:r>
            <a:r>
              <a:rPr lang="en-US" altLang="zh-CN" sz="2400" dirty="0"/>
              <a:t>KNN</a:t>
            </a:r>
            <a:r>
              <a:rPr lang="zh-CN" altLang="en-US" sz="2400" dirty="0"/>
              <a:t>比</a:t>
            </a:r>
            <a:r>
              <a:rPr lang="en-US" altLang="zh-CN" sz="2400" dirty="0"/>
              <a:t>SVM</a:t>
            </a:r>
            <a:r>
              <a:rPr lang="zh-CN" altLang="en-US" sz="2400" dirty="0"/>
              <a:t>的表现要好。</a:t>
            </a:r>
            <a:endParaRPr lang="en-US" altLang="zh-CN" sz="2400" dirty="0"/>
          </a:p>
          <a:p>
            <a:pPr eaLnBrk="1" hangingPunct="1">
              <a:spcBef>
                <a:spcPct val="0"/>
              </a:spcBef>
              <a:buClrTx/>
              <a:buSzTx/>
              <a:buFontTx/>
              <a:buNone/>
            </a:pPr>
            <a:endParaRPr lang="zh-CN" altLang="en-US" sz="2400" dirty="0"/>
          </a:p>
          <a:p>
            <a:pPr eaLnBrk="1" hangingPunct="1">
              <a:spcBef>
                <a:spcPct val="0"/>
              </a:spcBef>
              <a:buClrTx/>
              <a:buSzTx/>
              <a:buFontTx/>
              <a:buNone/>
            </a:pPr>
            <a:r>
              <a:rPr lang="en-US" altLang="zh-CN" sz="2400" b="1" dirty="0">
                <a:solidFill>
                  <a:srgbClr val="00B0F0"/>
                </a:solidFill>
              </a:rPr>
              <a:t>KNN</a:t>
            </a:r>
            <a:r>
              <a:rPr lang="zh-CN" altLang="en-US" sz="2400" b="1" dirty="0">
                <a:solidFill>
                  <a:srgbClr val="00B0F0"/>
                </a:solidFill>
              </a:rPr>
              <a:t>算法的缺点：</a:t>
            </a:r>
          </a:p>
          <a:p>
            <a:pPr eaLnBrk="1" hangingPunct="1">
              <a:spcBef>
                <a:spcPct val="0"/>
              </a:spcBef>
              <a:buClrTx/>
              <a:buSzTx/>
              <a:buFontTx/>
              <a:buNone/>
            </a:pPr>
            <a:r>
              <a:rPr lang="en-US" altLang="zh-CN" sz="2400" dirty="0"/>
              <a:t>(1) </a:t>
            </a:r>
            <a:r>
              <a:rPr lang="zh-CN" altLang="en-US" sz="2400" dirty="0"/>
              <a:t>当样本不平衡时，如一个类的样本容量很大，而其他类样本容量很小时，可能导致当输入一个新样本时，该样本的</a:t>
            </a:r>
            <a:r>
              <a:rPr lang="en-US" altLang="zh-CN" sz="2400" dirty="0"/>
              <a:t>K</a:t>
            </a:r>
            <a:r>
              <a:rPr lang="zh-CN" altLang="en-US" sz="2400" dirty="0"/>
              <a:t>个邻居中大容量类的样本占多数。      </a:t>
            </a:r>
          </a:p>
          <a:p>
            <a:pPr eaLnBrk="1" hangingPunct="1">
              <a:spcBef>
                <a:spcPct val="0"/>
              </a:spcBef>
              <a:buClrTx/>
              <a:buSzTx/>
              <a:buFontTx/>
              <a:buNone/>
            </a:pPr>
            <a:r>
              <a:rPr lang="en-US" altLang="zh-CN" sz="2400" dirty="0"/>
              <a:t>(2) </a:t>
            </a:r>
            <a:r>
              <a:rPr lang="zh-CN" altLang="en-US" sz="2400" dirty="0"/>
              <a:t>计算量较大，因为对每一个待分类的文本都要计算它到全体已知样本的距离，才能求得它的</a:t>
            </a:r>
            <a:r>
              <a:rPr lang="en-US" altLang="zh-CN" sz="2400" dirty="0"/>
              <a:t>K</a:t>
            </a:r>
            <a:r>
              <a:rPr lang="zh-CN" altLang="en-US" sz="2400" dirty="0"/>
              <a:t>个最近邻点。</a:t>
            </a:r>
          </a:p>
          <a:p>
            <a:pPr eaLnBrk="1" hangingPunct="1">
              <a:spcBef>
                <a:spcPct val="0"/>
              </a:spcBef>
              <a:buClrTx/>
              <a:buSzTx/>
              <a:buFontTx/>
              <a:buNone/>
            </a:pPr>
            <a:r>
              <a:rPr lang="en-US" altLang="zh-CN" sz="2400" dirty="0"/>
              <a:t>(3) </a:t>
            </a:r>
            <a:r>
              <a:rPr lang="zh-CN" altLang="en-US" sz="2400" dirty="0"/>
              <a:t>可理解性差，无法给出像决策树那样的规则。</a:t>
            </a:r>
          </a:p>
        </p:txBody>
      </p:sp>
      <p:sp>
        <p:nvSpPr>
          <p:cNvPr id="21508" name="Rectangle 7"/>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Tree>
    <p:extLst>
      <p:ext uri="{BB962C8B-B14F-4D97-AF65-F5344CB8AC3E}">
        <p14:creationId xmlns:p14="http://schemas.microsoft.com/office/powerpoint/2010/main" val="75544928"/>
      </p:ext>
    </p:extLst>
  </p:cSld>
  <p:clrMapOvr>
    <a:masterClrMapping/>
  </p:clrMapOvr>
  <p:transition>
    <p:push/>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000" dirty="0"/>
              <a:t>学习要点：</a:t>
            </a:r>
          </a:p>
        </p:txBody>
      </p:sp>
      <p:sp>
        <p:nvSpPr>
          <p:cNvPr id="3" name="内容占位符 2"/>
          <p:cNvSpPr>
            <a:spLocks noGrp="1"/>
          </p:cNvSpPr>
          <p:nvPr>
            <p:ph idx="1"/>
          </p:nvPr>
        </p:nvSpPr>
        <p:spPr>
          <a:xfrm>
            <a:off x="457200" y="1844824"/>
            <a:ext cx="8229600" cy="3886200"/>
          </a:xfrm>
        </p:spPr>
        <p:txBody>
          <a:bodyPr/>
          <a:lstStyle/>
          <a:p>
            <a:r>
              <a:rPr lang="zh-CN" altLang="en-US" dirty="0"/>
              <a:t>了解分类的概念</a:t>
            </a:r>
            <a:endParaRPr lang="en-US" altLang="zh-CN" dirty="0"/>
          </a:p>
          <a:p>
            <a:r>
              <a:rPr lang="zh-CN" altLang="en-US" dirty="0"/>
              <a:t>掌握分类的评价标准</a:t>
            </a:r>
            <a:endParaRPr lang="en-US" altLang="zh-CN" dirty="0"/>
          </a:p>
          <a:p>
            <a:r>
              <a:rPr lang="zh-CN" altLang="en-US" dirty="0"/>
              <a:t>掌握</a:t>
            </a:r>
            <a:r>
              <a:rPr lang="en-US" altLang="zh-CN" dirty="0"/>
              <a:t>KNN</a:t>
            </a:r>
            <a:r>
              <a:rPr lang="zh-CN" altLang="en-US" dirty="0"/>
              <a:t>、决策树算法</a:t>
            </a:r>
            <a:endParaRPr lang="en-US" altLang="zh-CN" dirty="0"/>
          </a:p>
          <a:p>
            <a:r>
              <a:rPr lang="zh-CN" altLang="en-US" dirty="0"/>
              <a:t>了解</a:t>
            </a:r>
            <a:r>
              <a:rPr lang="en-US" altLang="zh-CN" dirty="0"/>
              <a:t>SVM</a:t>
            </a:r>
            <a:r>
              <a:rPr lang="zh-CN" altLang="en-US" dirty="0"/>
              <a:t>、了解蒙特卡洛树算法</a:t>
            </a:r>
            <a:endParaRPr lang="en-US" altLang="zh-CN" dirty="0"/>
          </a:p>
        </p:txBody>
      </p:sp>
    </p:spTree>
    <p:extLst>
      <p:ext uri="{BB962C8B-B14F-4D97-AF65-F5344CB8AC3E}">
        <p14:creationId xmlns:p14="http://schemas.microsoft.com/office/powerpoint/2010/main" val="3966104125"/>
      </p:ext>
    </p:extLst>
  </p:cSld>
  <p:clrMapOvr>
    <a:masterClrMapping/>
  </p:clrMapOvr>
  <p:transition>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CF6CAAB-40E5-6643-B2AC-2D319B83F274}"/>
              </a:ext>
            </a:extLst>
          </p:cNvPr>
          <p:cNvSpPr>
            <a:spLocks noGrp="1" noChangeArrowheads="1"/>
          </p:cNvSpPr>
          <p:nvPr>
            <p:ph type="title"/>
          </p:nvPr>
        </p:nvSpPr>
        <p:spPr>
          <a:xfrm>
            <a:off x="457200" y="404664"/>
            <a:ext cx="8229600" cy="1139825"/>
          </a:xfrm>
        </p:spPr>
        <p:txBody>
          <a:bodyPr/>
          <a:lstStyle/>
          <a:p>
            <a:pPr eaLnBrk="1" hangingPunct="1">
              <a:defRPr/>
            </a:pPr>
            <a:r>
              <a:rPr lang="zh-CN" altLang="en-US" b="1" dirty="0">
                <a:solidFill>
                  <a:schemeClr val="accent1">
                    <a:lumMod val="25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分类的过程</a:t>
            </a:r>
            <a:r>
              <a:rPr lang="en-US" altLang="zh-CN" b="1" dirty="0">
                <a:solidFill>
                  <a:schemeClr val="accent1">
                    <a:lumMod val="25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—2</a:t>
            </a:r>
            <a:r>
              <a:rPr lang="zh-CN" altLang="en-US" b="1" dirty="0">
                <a:solidFill>
                  <a:schemeClr val="accent1">
                    <a:lumMod val="25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、使用模型</a:t>
            </a:r>
            <a:endParaRPr lang="en-US" altLang="zh-CN" dirty="0"/>
          </a:p>
        </p:txBody>
      </p:sp>
      <p:sp>
        <p:nvSpPr>
          <p:cNvPr id="4" name="Rectangle 3">
            <a:extLst>
              <a:ext uri="{FF2B5EF4-FFF2-40B4-BE49-F238E27FC236}">
                <a16:creationId xmlns:a16="http://schemas.microsoft.com/office/drawing/2014/main" id="{E0C48624-0360-0A47-A46A-80E29C375B1C}"/>
              </a:ext>
            </a:extLst>
          </p:cNvPr>
          <p:cNvSpPr txBox="1">
            <a:spLocks noChangeArrowheads="1"/>
          </p:cNvSpPr>
          <p:nvPr/>
        </p:nvSpPr>
        <p:spPr bwMode="auto">
          <a:xfrm>
            <a:off x="457200" y="1600200"/>
            <a:ext cx="8229600" cy="4421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ts val="1200"/>
              </a:spcBef>
              <a:defRPr/>
            </a:pPr>
            <a:r>
              <a:rPr lang="zh-CN" altLang="en-US" sz="2600" dirty="0">
                <a:latin typeface="黑体" panose="02010609060101010101" pitchFamily="49" charset="-122"/>
                <a:ea typeface="黑体" panose="02010609060101010101" pitchFamily="49" charset="-122"/>
              </a:rPr>
              <a:t>第二步，使用模型，对将来的或未知的对象进行分类</a:t>
            </a:r>
          </a:p>
          <a:p>
            <a:pPr lvl="1" eaLnBrk="1" hangingPunct="1">
              <a:spcBef>
                <a:spcPts val="1200"/>
              </a:spcBef>
              <a:buFont typeface="Wingdings" panose="05000000000000000000" pitchFamily="2" charset="2"/>
              <a:buChar char="Ø"/>
              <a:defRPr/>
            </a:pPr>
            <a:r>
              <a:rPr lang="zh-CN" altLang="en-US" b="1" dirty="0">
                <a:latin typeface="+mn-ea"/>
                <a:ea typeface="+mn-ea"/>
              </a:rPr>
              <a:t>首先评估模型的预测准确率</a:t>
            </a:r>
          </a:p>
          <a:p>
            <a:pPr lvl="2" eaLnBrk="1" hangingPunct="1">
              <a:spcBef>
                <a:spcPts val="1200"/>
              </a:spcBef>
              <a:defRPr/>
            </a:pPr>
            <a:r>
              <a:rPr lang="zh-CN" altLang="en-US" sz="2800" dirty="0">
                <a:latin typeface="+mn-ea"/>
                <a:ea typeface="+mn-ea"/>
              </a:rPr>
              <a:t>对每个测试样本，将已知的类标号和该样本的学习模型类预测比较</a:t>
            </a:r>
          </a:p>
          <a:p>
            <a:pPr lvl="2" eaLnBrk="1" hangingPunct="1">
              <a:spcBef>
                <a:spcPts val="1200"/>
              </a:spcBef>
              <a:defRPr/>
            </a:pPr>
            <a:r>
              <a:rPr lang="zh-CN" altLang="en-US" sz="2800" dirty="0">
                <a:latin typeface="+mn-ea"/>
                <a:ea typeface="+mn-ea"/>
              </a:rPr>
              <a:t>模型在给定测试集上的准确率是正确被模型分类的测试样本的百分比</a:t>
            </a:r>
          </a:p>
          <a:p>
            <a:pPr lvl="2" eaLnBrk="1" hangingPunct="1">
              <a:spcBef>
                <a:spcPts val="1200"/>
              </a:spcBef>
              <a:defRPr/>
            </a:pPr>
            <a:r>
              <a:rPr lang="zh-CN" altLang="en-US" sz="2800" dirty="0">
                <a:latin typeface="+mn-ea"/>
                <a:ea typeface="+mn-ea"/>
              </a:rPr>
              <a:t>测试集要独立于训练样本集，否则会出现“过分拟合”的情况</a:t>
            </a:r>
          </a:p>
        </p:txBody>
      </p:sp>
    </p:spTree>
  </p:cSld>
  <p:clrMapOvr>
    <a:masterClrMapping/>
  </p:clrMapOvr>
  <p:transition>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546E8DD-534C-BE45-AAEC-2461989E2BCD}"/>
              </a:ext>
            </a:extLst>
          </p:cNvPr>
          <p:cNvSpPr>
            <a:spLocks noGrp="1" noChangeArrowheads="1"/>
          </p:cNvSpPr>
          <p:nvPr>
            <p:ph type="title"/>
          </p:nvPr>
        </p:nvSpPr>
        <p:spPr>
          <a:xfrm>
            <a:off x="457200" y="277813"/>
            <a:ext cx="8229600" cy="1139825"/>
          </a:xfrm>
        </p:spPr>
        <p:txBody>
          <a:bodyPr/>
          <a:lstStyle/>
          <a:p>
            <a:pPr eaLnBrk="1" hangingPunct="1">
              <a:defRPr/>
            </a:pPr>
            <a:r>
              <a:rPr lang="zh-CN" altLang="en-US" sz="3600" dirty="0">
                <a:latin typeface="黑体" panose="02010609060101010101" pitchFamily="49" charset="-122"/>
                <a:ea typeface="黑体" panose="02010609060101010101" pitchFamily="49" charset="-122"/>
              </a:rPr>
              <a:t>用模型进行分类</a:t>
            </a:r>
          </a:p>
        </p:txBody>
      </p:sp>
      <p:grpSp>
        <p:nvGrpSpPr>
          <p:cNvPr id="14339" name="Group 4"/>
          <p:cNvGrpSpPr>
            <a:grpSpLocks/>
          </p:cNvGrpSpPr>
          <p:nvPr/>
        </p:nvGrpSpPr>
        <p:grpSpPr bwMode="auto">
          <a:xfrm>
            <a:off x="4452938" y="1312863"/>
            <a:ext cx="1889125" cy="1506537"/>
            <a:chOff x="2800" y="989"/>
            <a:chExt cx="1190" cy="949"/>
          </a:xfrm>
        </p:grpSpPr>
        <p:pic>
          <p:nvPicPr>
            <p:cNvPr id="14357" name="Picture 5"/>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00" y="989"/>
              <a:ext cx="1190" cy="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58" name="Rectangle 6"/>
            <p:cNvSpPr>
              <a:spLocks noChangeArrowheads="1"/>
            </p:cNvSpPr>
            <p:nvPr/>
          </p:nvSpPr>
          <p:spPr bwMode="auto">
            <a:xfrm>
              <a:off x="2947" y="1384"/>
              <a:ext cx="8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400">
                  <a:latin typeface="Times New Roman" panose="02020603050405020304" pitchFamily="18" charset="0"/>
                </a:rPr>
                <a:t>分类规则</a:t>
              </a:r>
            </a:p>
          </p:txBody>
        </p:sp>
      </p:grpSp>
      <p:grpSp>
        <p:nvGrpSpPr>
          <p:cNvPr id="14340" name="Group 7"/>
          <p:cNvGrpSpPr>
            <a:grpSpLocks/>
          </p:cNvGrpSpPr>
          <p:nvPr/>
        </p:nvGrpSpPr>
        <p:grpSpPr bwMode="auto">
          <a:xfrm>
            <a:off x="2165350" y="2478088"/>
            <a:ext cx="1698625" cy="1506537"/>
            <a:chOff x="1359" y="1723"/>
            <a:chExt cx="1070" cy="949"/>
          </a:xfrm>
        </p:grpSpPr>
        <p:pic>
          <p:nvPicPr>
            <p:cNvPr id="14355" name="Picture 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59" y="1723"/>
              <a:ext cx="1070" cy="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56" name="Rectangle 9"/>
            <p:cNvSpPr>
              <a:spLocks noChangeArrowheads="1"/>
            </p:cNvSpPr>
            <p:nvPr/>
          </p:nvSpPr>
          <p:spPr bwMode="auto">
            <a:xfrm>
              <a:off x="1423" y="2118"/>
              <a:ext cx="9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400">
                  <a:latin typeface="Times New Roman" panose="02020603050405020304" pitchFamily="18" charset="0"/>
                </a:rPr>
                <a:t>测试集</a:t>
              </a:r>
            </a:p>
          </p:txBody>
        </p:sp>
      </p:grpSp>
      <p:graphicFrame>
        <p:nvGraphicFramePr>
          <p:cNvPr id="14341" name="Object 10"/>
          <p:cNvGraphicFramePr>
            <a:graphicFrameLocks/>
          </p:cNvGraphicFramePr>
          <p:nvPr/>
        </p:nvGraphicFramePr>
        <p:xfrm>
          <a:off x="465138" y="4543425"/>
          <a:ext cx="5438775" cy="1765300"/>
        </p:xfrm>
        <a:graphic>
          <a:graphicData uri="http://schemas.openxmlformats.org/presentationml/2006/ole">
            <mc:AlternateContent xmlns:mc="http://schemas.openxmlformats.org/markup-compatibility/2006">
              <mc:Choice xmlns:v="urn:schemas-microsoft-com:vml" Requires="v">
                <p:oleObj name="Worksheet" r:id="rId4" imgW="23488650" imgH="7629525" progId="Excel.Sheet.8">
                  <p:embed/>
                </p:oleObj>
              </mc:Choice>
              <mc:Fallback>
                <p:oleObj name="Worksheet" r:id="rId4" imgW="23488650" imgH="7629525" progId="Excel.Sheet.8">
                  <p:embed/>
                  <p:pic>
                    <p:nvPicPr>
                      <p:cNvPr id="0" name="Object 1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138" y="4543425"/>
                        <a:ext cx="5438775" cy="176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14342" name="Line 11"/>
          <p:cNvSpPr>
            <a:spLocks noChangeShapeType="1"/>
          </p:cNvSpPr>
          <p:nvPr/>
        </p:nvSpPr>
        <p:spPr bwMode="auto">
          <a:xfrm flipH="1">
            <a:off x="434975" y="3814763"/>
            <a:ext cx="1644650" cy="700087"/>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3" name="Line 12"/>
          <p:cNvSpPr>
            <a:spLocks noChangeShapeType="1"/>
          </p:cNvSpPr>
          <p:nvPr/>
        </p:nvSpPr>
        <p:spPr bwMode="auto">
          <a:xfrm>
            <a:off x="3865563" y="3814763"/>
            <a:ext cx="2025650" cy="700087"/>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4" name="AutoShape 13"/>
          <p:cNvSpPr>
            <a:spLocks noChangeArrowheads="1"/>
          </p:cNvSpPr>
          <p:nvPr/>
        </p:nvSpPr>
        <p:spPr bwMode="auto">
          <a:xfrm>
            <a:off x="7800975" y="4743450"/>
            <a:ext cx="546100" cy="592138"/>
          </a:xfrm>
          <a:prstGeom prst="downArrow">
            <a:avLst>
              <a:gd name="adj1" fmla="val 50000"/>
              <a:gd name="adj2" fmla="val 27118"/>
            </a:avLst>
          </a:prstGeom>
          <a:solidFill>
            <a:srgbClr val="2597B8"/>
          </a:solidFill>
          <a:ln w="12700">
            <a:solidFill>
              <a:srgbClr val="000000"/>
            </a:solidFill>
            <a:miter lim="800000"/>
            <a:headEnd/>
            <a:tailEnd/>
          </a:ln>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1800"/>
          </a:p>
        </p:txBody>
      </p:sp>
      <p:sp>
        <p:nvSpPr>
          <p:cNvPr id="14345" name="Freeform 14"/>
          <p:cNvSpPr>
            <a:spLocks/>
          </p:cNvSpPr>
          <p:nvPr/>
        </p:nvSpPr>
        <p:spPr bwMode="auto">
          <a:xfrm>
            <a:off x="6530975" y="1916113"/>
            <a:ext cx="941388" cy="766762"/>
          </a:xfrm>
          <a:custGeom>
            <a:avLst/>
            <a:gdLst>
              <a:gd name="T0" fmla="*/ 0 w 593"/>
              <a:gd name="T1" fmla="*/ 2147483646 h 483"/>
              <a:gd name="T2" fmla="*/ 2147483646 w 593"/>
              <a:gd name="T3" fmla="*/ 0 h 483"/>
              <a:gd name="T4" fmla="*/ 2147483646 w 593"/>
              <a:gd name="T5" fmla="*/ 2147483646 h 483"/>
              <a:gd name="T6" fmla="*/ 2147483646 w 593"/>
              <a:gd name="T7" fmla="*/ 2147483646 h 483"/>
              <a:gd name="T8" fmla="*/ 2147483646 w 593"/>
              <a:gd name="T9" fmla="*/ 2147483646 h 483"/>
              <a:gd name="T10" fmla="*/ 2147483646 w 593"/>
              <a:gd name="T11" fmla="*/ 2147483646 h 483"/>
              <a:gd name="T12" fmla="*/ 2147483646 w 593"/>
              <a:gd name="T13" fmla="*/ 2147483646 h 483"/>
              <a:gd name="T14" fmla="*/ 2147483646 w 593"/>
              <a:gd name="T15" fmla="*/ 2147483646 h 483"/>
              <a:gd name="T16" fmla="*/ 2147483646 w 593"/>
              <a:gd name="T17" fmla="*/ 2147483646 h 483"/>
              <a:gd name="T18" fmla="*/ 2147483646 w 593"/>
              <a:gd name="T19" fmla="*/ 2147483646 h 483"/>
              <a:gd name="T20" fmla="*/ 0 w 593"/>
              <a:gd name="T21" fmla="*/ 2147483646 h 4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93"/>
              <a:gd name="T34" fmla="*/ 0 h 483"/>
              <a:gd name="T35" fmla="*/ 593 w 593"/>
              <a:gd name="T36" fmla="*/ 483 h 48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93" h="483">
                <a:moveTo>
                  <a:pt x="0" y="34"/>
                </a:moveTo>
                <a:lnTo>
                  <a:pt x="200" y="0"/>
                </a:lnTo>
                <a:lnTo>
                  <a:pt x="159" y="58"/>
                </a:lnTo>
                <a:lnTo>
                  <a:pt x="515" y="306"/>
                </a:lnTo>
                <a:lnTo>
                  <a:pt x="555" y="248"/>
                </a:lnTo>
                <a:lnTo>
                  <a:pt x="592" y="448"/>
                </a:lnTo>
                <a:lnTo>
                  <a:pt x="392" y="482"/>
                </a:lnTo>
                <a:lnTo>
                  <a:pt x="433" y="424"/>
                </a:lnTo>
                <a:lnTo>
                  <a:pt x="77" y="176"/>
                </a:lnTo>
                <a:lnTo>
                  <a:pt x="37" y="234"/>
                </a:lnTo>
                <a:lnTo>
                  <a:pt x="0" y="34"/>
                </a:lnTo>
              </a:path>
            </a:pathLst>
          </a:custGeom>
          <a:solidFill>
            <a:srgbClr val="2597B8"/>
          </a:solidFill>
          <a:ln w="12700" cap="rnd">
            <a:solidFill>
              <a:srgbClr val="000000"/>
            </a:solidFill>
            <a:round/>
            <a:headEnd/>
            <a:tailEnd/>
          </a:ln>
        </p:spPr>
        <p:txBody>
          <a:bodyPr/>
          <a:lstStyle/>
          <a:p>
            <a:endParaRPr lang="zh-CN" altLang="en-US"/>
          </a:p>
        </p:txBody>
      </p:sp>
      <p:grpSp>
        <p:nvGrpSpPr>
          <p:cNvPr id="14346" name="Group 15"/>
          <p:cNvGrpSpPr>
            <a:grpSpLocks/>
          </p:cNvGrpSpPr>
          <p:nvPr/>
        </p:nvGrpSpPr>
        <p:grpSpPr bwMode="auto">
          <a:xfrm>
            <a:off x="6654800" y="2930525"/>
            <a:ext cx="1781175" cy="815975"/>
            <a:chOff x="4187" y="2008"/>
            <a:chExt cx="1122" cy="514"/>
          </a:xfrm>
        </p:grpSpPr>
        <p:pic>
          <p:nvPicPr>
            <p:cNvPr id="14353" name="Picture 16"/>
            <p:cNvPicPr>
              <a:picLocks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187" y="2008"/>
              <a:ext cx="1122" cy="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54" name="Rectangle 17"/>
            <p:cNvSpPr>
              <a:spLocks noChangeArrowheads="1"/>
            </p:cNvSpPr>
            <p:nvPr/>
          </p:nvSpPr>
          <p:spPr bwMode="auto">
            <a:xfrm>
              <a:off x="4302" y="2151"/>
              <a:ext cx="8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400">
                  <a:latin typeface="Times New Roman" panose="02020603050405020304" pitchFamily="18" charset="0"/>
                </a:rPr>
                <a:t>未知数据</a:t>
              </a:r>
            </a:p>
          </p:txBody>
        </p:sp>
      </p:grpSp>
      <p:sp>
        <p:nvSpPr>
          <p:cNvPr id="14347" name="Rectangle 18"/>
          <p:cNvSpPr>
            <a:spLocks noChangeArrowheads="1"/>
          </p:cNvSpPr>
          <p:nvPr/>
        </p:nvSpPr>
        <p:spPr bwMode="auto">
          <a:xfrm>
            <a:off x="6313488" y="4005263"/>
            <a:ext cx="2454275" cy="45720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400" dirty="0">
                <a:latin typeface="Times New Roman" panose="02020603050405020304" pitchFamily="18" charset="0"/>
              </a:rPr>
              <a:t>(Jeff, Professor, 4)</a:t>
            </a:r>
          </a:p>
        </p:txBody>
      </p:sp>
      <p:sp>
        <p:nvSpPr>
          <p:cNvPr id="14348" name="Line 19"/>
          <p:cNvSpPr>
            <a:spLocks noChangeShapeType="1"/>
          </p:cNvSpPr>
          <p:nvPr/>
        </p:nvSpPr>
        <p:spPr bwMode="auto">
          <a:xfrm flipH="1">
            <a:off x="6175375" y="3646488"/>
            <a:ext cx="471488" cy="39370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49" name="Line 20"/>
          <p:cNvSpPr>
            <a:spLocks noChangeShapeType="1"/>
          </p:cNvSpPr>
          <p:nvPr/>
        </p:nvSpPr>
        <p:spPr bwMode="auto">
          <a:xfrm>
            <a:off x="8456613" y="3646488"/>
            <a:ext cx="363537" cy="34925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0" name="Freeform 21"/>
          <p:cNvSpPr>
            <a:spLocks/>
          </p:cNvSpPr>
          <p:nvPr/>
        </p:nvSpPr>
        <p:spPr bwMode="auto">
          <a:xfrm>
            <a:off x="3368675" y="1774825"/>
            <a:ext cx="901700" cy="593725"/>
          </a:xfrm>
          <a:custGeom>
            <a:avLst/>
            <a:gdLst>
              <a:gd name="T0" fmla="*/ 2147483646 w 568"/>
              <a:gd name="T1" fmla="*/ 2147483646 h 374"/>
              <a:gd name="T2" fmla="*/ 2147483646 w 568"/>
              <a:gd name="T3" fmla="*/ 2147483646 h 374"/>
              <a:gd name="T4" fmla="*/ 2147483646 w 568"/>
              <a:gd name="T5" fmla="*/ 2147483646 h 374"/>
              <a:gd name="T6" fmla="*/ 2147483646 w 568"/>
              <a:gd name="T7" fmla="*/ 2147483646 h 374"/>
              <a:gd name="T8" fmla="*/ 2147483646 w 568"/>
              <a:gd name="T9" fmla="*/ 2147483646 h 374"/>
              <a:gd name="T10" fmla="*/ 0 w 568"/>
              <a:gd name="T11" fmla="*/ 2147483646 h 374"/>
              <a:gd name="T12" fmla="*/ 2147483646 w 568"/>
              <a:gd name="T13" fmla="*/ 2147483646 h 374"/>
              <a:gd name="T14" fmla="*/ 2147483646 w 568"/>
              <a:gd name="T15" fmla="*/ 2147483646 h 374"/>
              <a:gd name="T16" fmla="*/ 2147483646 w 568"/>
              <a:gd name="T17" fmla="*/ 2147483646 h 374"/>
              <a:gd name="T18" fmla="*/ 2147483646 w 568"/>
              <a:gd name="T19" fmla="*/ 0 h 374"/>
              <a:gd name="T20" fmla="*/ 2147483646 w 568"/>
              <a:gd name="T21" fmla="*/ 2147483646 h 37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8"/>
              <a:gd name="T34" fmla="*/ 0 h 374"/>
              <a:gd name="T35" fmla="*/ 568 w 568"/>
              <a:gd name="T36" fmla="*/ 374 h 37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8" h="374">
                <a:moveTo>
                  <a:pt x="567" y="59"/>
                </a:moveTo>
                <a:lnTo>
                  <a:pt x="503" y="220"/>
                </a:lnTo>
                <a:lnTo>
                  <a:pt x="478" y="165"/>
                </a:lnTo>
                <a:lnTo>
                  <a:pt x="138" y="318"/>
                </a:lnTo>
                <a:lnTo>
                  <a:pt x="163" y="373"/>
                </a:lnTo>
                <a:lnTo>
                  <a:pt x="0" y="314"/>
                </a:lnTo>
                <a:lnTo>
                  <a:pt x="64" y="153"/>
                </a:lnTo>
                <a:lnTo>
                  <a:pt x="89" y="208"/>
                </a:lnTo>
                <a:lnTo>
                  <a:pt x="429" y="55"/>
                </a:lnTo>
                <a:lnTo>
                  <a:pt x="404" y="0"/>
                </a:lnTo>
                <a:lnTo>
                  <a:pt x="567" y="59"/>
                </a:lnTo>
              </a:path>
            </a:pathLst>
          </a:custGeom>
          <a:solidFill>
            <a:srgbClr val="2597B8"/>
          </a:solidFill>
          <a:ln w="12700" cap="rnd">
            <a:solidFill>
              <a:srgbClr val="000000"/>
            </a:solidFill>
            <a:round/>
            <a:headEnd/>
            <a:tailEnd/>
          </a:ln>
        </p:spPr>
        <p:txBody>
          <a:bodyPr/>
          <a:lstStyle/>
          <a:p>
            <a:endParaRPr lang="zh-CN" altLang="en-US"/>
          </a:p>
        </p:txBody>
      </p:sp>
      <p:pic>
        <p:nvPicPr>
          <p:cNvPr id="14351" name="Picture 22"/>
          <p:cNvPicPr>
            <a:picLocks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27950" y="5481638"/>
            <a:ext cx="72072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52" name="Rectangle 23"/>
          <p:cNvSpPr>
            <a:spLocks noChangeArrowheads="1"/>
          </p:cNvSpPr>
          <p:nvPr/>
        </p:nvSpPr>
        <p:spPr bwMode="auto">
          <a:xfrm>
            <a:off x="6229350" y="4702175"/>
            <a:ext cx="1525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en-US" altLang="zh-CN" sz="2800" dirty="0">
                <a:latin typeface="Times New Roman" panose="02020603050405020304" pitchFamily="18" charset="0"/>
              </a:rPr>
              <a:t>Tenured?</a:t>
            </a:r>
          </a:p>
        </p:txBody>
      </p:sp>
    </p:spTree>
  </p:cSld>
  <p:clrMapOvr>
    <a:masterClrMapping/>
  </p:clrMapOvr>
  <p:transition>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a:extLst>
              <a:ext uri="{FF2B5EF4-FFF2-40B4-BE49-F238E27FC236}">
                <a16:creationId xmlns:a16="http://schemas.microsoft.com/office/drawing/2014/main" id="{6A3B4712-6E25-C549-ACC2-743F03DE5D9D}"/>
              </a:ext>
            </a:extLst>
          </p:cNvPr>
          <p:cNvSpPr>
            <a:spLocks noGrp="1" noChangeArrowheads="1"/>
          </p:cNvSpPr>
          <p:nvPr>
            <p:ph type="title"/>
          </p:nvPr>
        </p:nvSpPr>
        <p:spPr>
          <a:xfrm>
            <a:off x="457200" y="277813"/>
            <a:ext cx="8229600" cy="1139825"/>
          </a:xfrm>
        </p:spPr>
        <p:txBody>
          <a:bodyPr/>
          <a:lstStyle/>
          <a:p>
            <a:pPr>
              <a:defRPr/>
            </a:pPr>
            <a:r>
              <a:rPr lang="en-US" altLang="zh-CN" b="1" dirty="0">
                <a:solidFill>
                  <a:schemeClr val="accent1">
                    <a:lumMod val="25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8.1.2</a:t>
            </a:r>
            <a:r>
              <a:rPr lang="zh-CN" altLang="en-US" b="1" dirty="0">
                <a:solidFill>
                  <a:schemeClr val="accent1">
                    <a:lumMod val="25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分类的评价标准</a:t>
            </a:r>
            <a:endParaRPr lang="zh-CN" altLang="en-US" dirty="0">
              <a:latin typeface="黑体" panose="02010609060101010101" pitchFamily="49" charset="-122"/>
              <a:ea typeface="黑体" panose="02010609060101010101" pitchFamily="49" charset="-122"/>
            </a:endParaRPr>
          </a:p>
        </p:txBody>
      </p:sp>
      <p:sp>
        <p:nvSpPr>
          <p:cNvPr id="4" name="内容占位符 2">
            <a:extLst>
              <a:ext uri="{FF2B5EF4-FFF2-40B4-BE49-F238E27FC236}">
                <a16:creationId xmlns:a16="http://schemas.microsoft.com/office/drawing/2014/main" id="{2F827BBD-52D3-2D4E-B5FC-A7FE4B053620}"/>
              </a:ext>
            </a:extLst>
          </p:cNvPr>
          <p:cNvSpPr>
            <a:spLocks noGrp="1" noChangeArrowheads="1"/>
          </p:cNvSpPr>
          <p:nvPr>
            <p:ph idx="1"/>
          </p:nvPr>
        </p:nvSpPr>
        <p:spPr>
          <a:xfrm>
            <a:off x="457200" y="1600200"/>
            <a:ext cx="8229600" cy="3845023"/>
          </a:xfrm>
        </p:spPr>
        <p:txBody>
          <a:bodyPr/>
          <a:lstStyle/>
          <a:p>
            <a:pPr marL="0" indent="457200">
              <a:buNone/>
            </a:pPr>
            <a:r>
              <a:rPr lang="zh-CN" altLang="zh-CN" sz="2000" b="1" dirty="0">
                <a:latin typeface="+mn-ea"/>
              </a:rPr>
              <a:t>目前用于分类的算法很多，使用不同的分类算法得到的分类效果存在差异，因此如何对分类算法的好坏进行评价显得至关重要。</a:t>
            </a:r>
          </a:p>
          <a:p>
            <a:pPr marL="0" indent="0">
              <a:buNone/>
            </a:pPr>
            <a:r>
              <a:rPr lang="zh-CN" altLang="zh-CN" sz="2000" b="1" dirty="0">
                <a:latin typeface="+mn-ea"/>
              </a:rPr>
              <a:t>先假设分类目标只有正例（</a:t>
            </a:r>
            <a:r>
              <a:rPr lang="en-US" altLang="zh-CN" sz="2000" b="1" dirty="0">
                <a:latin typeface="+mn-ea"/>
              </a:rPr>
              <a:t>P</a:t>
            </a:r>
            <a:r>
              <a:rPr lang="zh-CN" altLang="zh-CN" sz="2000" b="1" dirty="0">
                <a:latin typeface="+mn-ea"/>
              </a:rPr>
              <a:t>）和负例（</a:t>
            </a:r>
            <a:r>
              <a:rPr lang="en-US" altLang="zh-CN" sz="2000" b="1" dirty="0">
                <a:latin typeface="+mn-ea"/>
              </a:rPr>
              <a:t>N</a:t>
            </a:r>
            <a:r>
              <a:rPr lang="zh-CN" altLang="zh-CN" sz="2000" b="1" dirty="0">
                <a:latin typeface="+mn-ea"/>
              </a:rPr>
              <a:t>）两种，下面介绍几个常用的分类评价术语：</a:t>
            </a:r>
          </a:p>
          <a:p>
            <a:pPr marL="0" indent="0">
              <a:spcBef>
                <a:spcPts val="1200"/>
              </a:spcBef>
              <a:buNone/>
            </a:pPr>
            <a:r>
              <a:rPr lang="zh-CN" altLang="zh-CN" sz="2000" b="1" dirty="0">
                <a:latin typeface="+mn-ea"/>
              </a:rPr>
              <a:t>（</a:t>
            </a:r>
            <a:r>
              <a:rPr lang="en-US" altLang="zh-CN" sz="2000" b="1" dirty="0">
                <a:latin typeface="+mn-ea"/>
              </a:rPr>
              <a:t>1</a:t>
            </a:r>
            <a:r>
              <a:rPr lang="zh-CN" altLang="zh-CN" sz="2000" b="1" dirty="0">
                <a:latin typeface="+mn-ea"/>
              </a:rPr>
              <a:t>）</a:t>
            </a:r>
            <a:r>
              <a:rPr lang="en-US" altLang="zh-CN" sz="2000" b="1" dirty="0">
                <a:latin typeface="+mn-ea"/>
              </a:rPr>
              <a:t>TP</a:t>
            </a:r>
            <a:r>
              <a:rPr lang="zh-CN" altLang="zh-CN" sz="2000" b="1" dirty="0">
                <a:latin typeface="+mn-ea"/>
              </a:rPr>
              <a:t>：本身为正例，并且被分类器正确划分为正例的样本数；</a:t>
            </a:r>
          </a:p>
          <a:p>
            <a:pPr marL="0" indent="0">
              <a:spcBef>
                <a:spcPts val="1200"/>
              </a:spcBef>
              <a:buNone/>
            </a:pPr>
            <a:r>
              <a:rPr lang="zh-CN" altLang="zh-CN" sz="2000" b="1" dirty="0">
                <a:latin typeface="+mn-ea"/>
              </a:rPr>
              <a:t>（</a:t>
            </a:r>
            <a:r>
              <a:rPr lang="en-US" altLang="zh-CN" sz="2000" b="1" dirty="0">
                <a:latin typeface="+mn-ea"/>
              </a:rPr>
              <a:t>2</a:t>
            </a:r>
            <a:r>
              <a:rPr lang="zh-CN" altLang="zh-CN" sz="2000" b="1" dirty="0">
                <a:latin typeface="+mn-ea"/>
              </a:rPr>
              <a:t>）</a:t>
            </a:r>
            <a:r>
              <a:rPr lang="en-US" altLang="zh-CN" sz="2000" b="1" dirty="0">
                <a:latin typeface="+mn-ea"/>
              </a:rPr>
              <a:t>FP</a:t>
            </a:r>
            <a:r>
              <a:rPr lang="zh-CN" altLang="zh-CN" sz="2000" b="1" dirty="0">
                <a:latin typeface="+mn-ea"/>
              </a:rPr>
              <a:t>：本身为负例，但被分类器错误地划分为正例的样本数；</a:t>
            </a:r>
          </a:p>
          <a:p>
            <a:pPr marL="0" indent="0">
              <a:spcBef>
                <a:spcPts val="1200"/>
              </a:spcBef>
              <a:buNone/>
            </a:pPr>
            <a:r>
              <a:rPr lang="zh-CN" altLang="zh-CN" sz="2000" b="1" dirty="0">
                <a:latin typeface="+mn-ea"/>
              </a:rPr>
              <a:t>（</a:t>
            </a:r>
            <a:r>
              <a:rPr lang="en-US" altLang="zh-CN" sz="2000" b="1" dirty="0">
                <a:latin typeface="+mn-ea"/>
              </a:rPr>
              <a:t>3</a:t>
            </a:r>
            <a:r>
              <a:rPr lang="zh-CN" altLang="zh-CN" sz="2000" b="1" dirty="0">
                <a:latin typeface="+mn-ea"/>
              </a:rPr>
              <a:t>）</a:t>
            </a:r>
            <a:r>
              <a:rPr lang="en-US" altLang="zh-CN" sz="2000" b="1" dirty="0">
                <a:latin typeface="+mn-ea"/>
              </a:rPr>
              <a:t>FN</a:t>
            </a:r>
            <a:r>
              <a:rPr lang="zh-CN" altLang="zh-CN" sz="2000" b="1" dirty="0">
                <a:latin typeface="+mn-ea"/>
              </a:rPr>
              <a:t>：本身为正例，但被分类器错误地划分为负例的样本数；</a:t>
            </a:r>
          </a:p>
          <a:p>
            <a:pPr marL="0" indent="0">
              <a:spcBef>
                <a:spcPts val="1200"/>
              </a:spcBef>
              <a:buNone/>
            </a:pPr>
            <a:r>
              <a:rPr lang="zh-CN" altLang="zh-CN" sz="2000" b="1" dirty="0">
                <a:latin typeface="+mn-ea"/>
              </a:rPr>
              <a:t>（</a:t>
            </a:r>
            <a:r>
              <a:rPr lang="en-US" altLang="zh-CN" sz="2000" b="1" dirty="0">
                <a:latin typeface="+mn-ea"/>
              </a:rPr>
              <a:t>4</a:t>
            </a:r>
            <a:r>
              <a:rPr lang="zh-CN" altLang="zh-CN" sz="2000" b="1" dirty="0">
                <a:latin typeface="+mn-ea"/>
              </a:rPr>
              <a:t>）</a:t>
            </a:r>
            <a:r>
              <a:rPr lang="en-US" altLang="zh-CN" sz="2000" b="1" dirty="0">
                <a:latin typeface="+mn-ea"/>
              </a:rPr>
              <a:t>TN</a:t>
            </a:r>
            <a:r>
              <a:rPr lang="zh-CN" altLang="zh-CN" sz="2000" b="1" dirty="0">
                <a:latin typeface="+mn-ea"/>
              </a:rPr>
              <a:t>：本身为负例，并且被分类器正确划分为负例的样本数。</a:t>
            </a:r>
          </a:p>
          <a:p>
            <a:pPr marL="0" indent="0">
              <a:spcBef>
                <a:spcPts val="1200"/>
              </a:spcBef>
              <a:buNone/>
            </a:pPr>
            <a:r>
              <a:rPr lang="en-US" altLang="zh-CN" sz="2000" b="1" dirty="0">
                <a:latin typeface="+mn-ea"/>
              </a:rPr>
              <a:t> </a:t>
            </a:r>
            <a:r>
              <a:rPr lang="zh-CN" altLang="zh-CN" sz="2000" b="1" dirty="0">
                <a:latin typeface="+mn-ea"/>
              </a:rPr>
              <a:t>在清楚了这些术语之后，就可以利用它们来描述不同的评价指标了。</a:t>
            </a:r>
          </a:p>
        </p:txBody>
      </p:sp>
    </p:spTree>
    <p:extLst>
      <p:ext uri="{BB962C8B-B14F-4D97-AF65-F5344CB8AC3E}">
        <p14:creationId xmlns:p14="http://schemas.microsoft.com/office/powerpoint/2010/main" val="2940818269"/>
      </p:ext>
    </p:extLst>
  </p:cSld>
  <p:clrMapOvr>
    <a:masterClrMapping/>
  </p:clrMapOvr>
  <p:transition>
    <p:push/>
  </p:transition>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12533</TotalTime>
  <Words>5472</Words>
  <Application>Microsoft Office PowerPoint</Application>
  <PresentationFormat>全屏显示(4:3)</PresentationFormat>
  <Paragraphs>482</Paragraphs>
  <Slides>61</Slides>
  <Notes>13</Notes>
  <HiddenSlides>0</HiddenSlides>
  <MMClips>0</MMClips>
  <ScaleCrop>false</ScaleCrop>
  <HeadingPairs>
    <vt:vector size="8" baseType="variant">
      <vt:variant>
        <vt:lpstr>已用的字体</vt:lpstr>
      </vt:variant>
      <vt:variant>
        <vt:i4>15</vt:i4>
      </vt:variant>
      <vt:variant>
        <vt:lpstr>主题</vt:lpstr>
      </vt:variant>
      <vt:variant>
        <vt:i4>2</vt:i4>
      </vt:variant>
      <vt:variant>
        <vt:lpstr>嵌入 OLE 服务器</vt:lpstr>
      </vt:variant>
      <vt:variant>
        <vt:i4>5</vt:i4>
      </vt:variant>
      <vt:variant>
        <vt:lpstr>幻灯片标题</vt:lpstr>
      </vt:variant>
      <vt:variant>
        <vt:i4>61</vt:i4>
      </vt:variant>
    </vt:vector>
  </HeadingPairs>
  <TitlesOfParts>
    <vt:vector size="83" baseType="lpstr">
      <vt:lpstr>Arial Unicode MS</vt:lpstr>
      <vt:lpstr>黑体</vt:lpstr>
      <vt:lpstr>楷体_GB2312</vt:lpstr>
      <vt:lpstr>宋体</vt:lpstr>
      <vt:lpstr>微软雅黑</vt:lpstr>
      <vt:lpstr>Arial</vt:lpstr>
      <vt:lpstr>Arial Black</vt:lpstr>
      <vt:lpstr>Calibri</vt:lpstr>
      <vt:lpstr>Calibri Light</vt:lpstr>
      <vt:lpstr>Cambria Math</vt:lpstr>
      <vt:lpstr>Garamond</vt:lpstr>
      <vt:lpstr>Tahoma</vt:lpstr>
      <vt:lpstr>Times New Roman</vt:lpstr>
      <vt:lpstr>Tw Cen MT</vt:lpstr>
      <vt:lpstr>Wingdings</vt:lpstr>
      <vt:lpstr>Pixel</vt:lpstr>
      <vt:lpstr>Office 主题​​</vt:lpstr>
      <vt:lpstr>工作表</vt:lpstr>
      <vt:lpstr>Worksheet</vt:lpstr>
      <vt:lpstr>Formula</vt:lpstr>
      <vt:lpstr>Equation</vt:lpstr>
      <vt:lpstr>Visio</vt:lpstr>
      <vt:lpstr>PowerPoint 演示文稿</vt:lpstr>
      <vt:lpstr>第 8 章  分类</vt:lpstr>
      <vt:lpstr>PowerPoint 演示文稿</vt:lpstr>
      <vt:lpstr>8.1.1分类的概念</vt:lpstr>
      <vt:lpstr>PowerPoint 演示文稿</vt:lpstr>
      <vt:lpstr>建立模型</vt:lpstr>
      <vt:lpstr>分类的过程—2、使用模型</vt:lpstr>
      <vt:lpstr>用模型进行分类</vt:lpstr>
      <vt:lpstr>8.1.2分类的评价标准</vt:lpstr>
      <vt:lpstr>8.1.2分类的评价标准</vt:lpstr>
      <vt:lpstr>8.1.2分类的评价标准</vt:lpstr>
      <vt:lpstr>8.1.3分类的主要方法</vt:lpstr>
      <vt:lpstr>PowerPoint 演示文稿</vt:lpstr>
      <vt:lpstr>决策树分类</vt:lpstr>
      <vt:lpstr>8.2.1决策树算法概述</vt:lpstr>
      <vt:lpstr>8.2.2决策树的生成</vt:lpstr>
      <vt:lpstr>8.2.2 决策树的生成</vt:lpstr>
      <vt:lpstr>8.2.3 决策树的规则提取</vt:lpstr>
      <vt:lpstr>8.2.4 ID3算法</vt:lpstr>
      <vt:lpstr>8.2.4 ID3算法</vt:lpstr>
      <vt:lpstr>8.2.4 ID3算法</vt:lpstr>
      <vt:lpstr>8.2.4 ID3算法</vt:lpstr>
      <vt:lpstr>8.2.4 ID3算法</vt:lpstr>
      <vt:lpstr>8.2.4 ID3算法</vt:lpstr>
      <vt:lpstr>8.2.4 ID3算法</vt:lpstr>
      <vt:lpstr>8.2.4 ID3算法</vt:lpstr>
      <vt:lpstr>8.2.4 ID3算法</vt:lpstr>
      <vt:lpstr>8.2.4 ID3算法</vt:lpstr>
      <vt:lpstr>8.2.4 ID3算法</vt:lpstr>
      <vt:lpstr>8.2.4 ID3算法</vt:lpstr>
      <vt:lpstr>PowerPoint 演示文稿</vt:lpstr>
      <vt:lpstr>PowerPoint 演示文稿</vt:lpstr>
      <vt:lpstr>PowerPoint 演示文稿</vt:lpstr>
      <vt:lpstr>PowerPoint 演示文稿</vt:lpstr>
      <vt:lpstr>PowerPoint 演示文稿</vt:lpstr>
      <vt:lpstr>PowerPoint 演示文稿</vt:lpstr>
      <vt:lpstr>8.2.5 C4.5算法</vt:lpstr>
      <vt:lpstr>8.2.5 C4.5算法</vt:lpstr>
      <vt:lpstr>8.2.5 C4.5算法</vt:lpstr>
      <vt:lpstr>8.2.5 C4.5算法</vt:lpstr>
      <vt:lpstr>8.2.5 C4.5算法</vt:lpstr>
      <vt:lpstr>8.2.5 C4.5算法</vt:lpstr>
      <vt:lpstr>8.2.5 C4.5算法</vt:lpstr>
      <vt:lpstr>8.2.5 C4.5算法</vt:lpstr>
      <vt:lpstr>8.2.5 C4.5算法</vt:lpstr>
      <vt:lpstr>PowerPoint 演示文稿</vt:lpstr>
      <vt:lpstr>8.3 SVM预测</vt:lpstr>
      <vt:lpstr>8.3  SVM预测</vt:lpstr>
      <vt:lpstr>8.3  SVM预测</vt:lpstr>
      <vt:lpstr>8.3 SVM预测</vt:lpstr>
      <vt:lpstr>8.3.1 线性可分的SVM</vt:lpstr>
      <vt:lpstr>PowerPoint 演示文稿</vt:lpstr>
      <vt:lpstr>PowerPoint 演示文稿</vt:lpstr>
      <vt:lpstr>8.3.2 线性不可分的SVM</vt:lpstr>
      <vt:lpstr>PowerPoint 演示文稿</vt:lpstr>
      <vt:lpstr>核函数</vt:lpstr>
      <vt:lpstr>PowerPoint 演示文稿</vt:lpstr>
      <vt:lpstr>8.4  KNN分类</vt:lpstr>
      <vt:lpstr>8.4.1 KNN分类</vt:lpstr>
      <vt:lpstr>8.4.2 KNN分类</vt:lpstr>
      <vt:lpstr>学习要点：</vt:lpstr>
    </vt:vector>
  </TitlesOfParts>
  <Company>Zhejiang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Architecture</dc:title>
  <dc:creator>Keykey</dc:creator>
  <cp:lastModifiedBy>龙 军</cp:lastModifiedBy>
  <cp:revision>492</cp:revision>
  <dcterms:created xsi:type="dcterms:W3CDTF">2004-02-06T08:11:24Z</dcterms:created>
  <dcterms:modified xsi:type="dcterms:W3CDTF">2022-11-29T04:31:43Z</dcterms:modified>
</cp:coreProperties>
</file>