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4004" r:id="rId2"/>
  </p:sldMasterIdLst>
  <p:notesMasterIdLst>
    <p:notesMasterId r:id="rId64"/>
  </p:notesMasterIdLst>
  <p:sldIdLst>
    <p:sldId id="598" r:id="rId3"/>
    <p:sldId id="361" r:id="rId4"/>
    <p:sldId id="533" r:id="rId5"/>
    <p:sldId id="363" r:id="rId6"/>
    <p:sldId id="372" r:id="rId7"/>
    <p:sldId id="365" r:id="rId8"/>
    <p:sldId id="364" r:id="rId9"/>
    <p:sldId id="366" r:id="rId10"/>
    <p:sldId id="534" r:id="rId11"/>
    <p:sldId id="367" r:id="rId12"/>
    <p:sldId id="368" r:id="rId13"/>
    <p:sldId id="369" r:id="rId14"/>
    <p:sldId id="569" r:id="rId15"/>
    <p:sldId id="541" r:id="rId16"/>
    <p:sldId id="542" r:id="rId17"/>
    <p:sldId id="543" r:id="rId18"/>
    <p:sldId id="544" r:id="rId19"/>
    <p:sldId id="545" r:id="rId20"/>
    <p:sldId id="561" r:id="rId21"/>
    <p:sldId id="583" r:id="rId22"/>
    <p:sldId id="572" r:id="rId23"/>
    <p:sldId id="573" r:id="rId24"/>
    <p:sldId id="584" r:id="rId25"/>
    <p:sldId id="574" r:id="rId26"/>
    <p:sldId id="575" r:id="rId27"/>
    <p:sldId id="546" r:id="rId28"/>
    <p:sldId id="582" r:id="rId29"/>
    <p:sldId id="581" r:id="rId30"/>
    <p:sldId id="547" r:id="rId31"/>
    <p:sldId id="548" r:id="rId32"/>
    <p:sldId id="549" r:id="rId33"/>
    <p:sldId id="586" r:id="rId34"/>
    <p:sldId id="550" r:id="rId35"/>
    <p:sldId id="551" r:id="rId36"/>
    <p:sldId id="552" r:id="rId37"/>
    <p:sldId id="587" r:id="rId38"/>
    <p:sldId id="553" r:id="rId39"/>
    <p:sldId id="588" r:id="rId40"/>
    <p:sldId id="554" r:id="rId41"/>
    <p:sldId id="590" r:id="rId42"/>
    <p:sldId id="555" r:id="rId43"/>
    <p:sldId id="556" r:id="rId44"/>
    <p:sldId id="589" r:id="rId45"/>
    <p:sldId id="591" r:id="rId46"/>
    <p:sldId id="592" r:id="rId47"/>
    <p:sldId id="570" r:id="rId48"/>
    <p:sldId id="536" r:id="rId49"/>
    <p:sldId id="537" r:id="rId50"/>
    <p:sldId id="594" r:id="rId51"/>
    <p:sldId id="538" r:id="rId52"/>
    <p:sldId id="539" r:id="rId53"/>
    <p:sldId id="593" r:id="rId54"/>
    <p:sldId id="595" r:id="rId55"/>
    <p:sldId id="408" r:id="rId56"/>
    <p:sldId id="597" r:id="rId57"/>
    <p:sldId id="540" r:id="rId58"/>
    <p:sldId id="571" r:id="rId59"/>
    <p:sldId id="563" r:id="rId60"/>
    <p:sldId id="564" r:id="rId61"/>
    <p:sldId id="565" r:id="rId62"/>
    <p:sldId id="412"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8" autoAdjust="0"/>
    <p:restoredTop sz="90441" autoAdjust="0"/>
  </p:normalViewPr>
  <p:slideViewPr>
    <p:cSldViewPr>
      <p:cViewPr>
        <p:scale>
          <a:sx n="100" d="100"/>
          <a:sy n="100" d="100"/>
        </p:scale>
        <p:origin x="1618" y="37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EA89B24-9AD6-C547-A277-2AFB1E5C028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0989F127-15A2-AC43-8A4C-DB125FBD78B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D374CE8B-9FCA-4EB1-BB7D-E07A0CC1B1AF}" type="datetimeFigureOut">
              <a:rPr lang="zh-CN" altLang="en-US"/>
              <a:pPr>
                <a:defRPr/>
              </a:pPr>
              <a:t>2023/12/5</a:t>
            </a:fld>
            <a:endParaRPr lang="zh-CN" altLang="en-US"/>
          </a:p>
        </p:txBody>
      </p:sp>
      <p:sp>
        <p:nvSpPr>
          <p:cNvPr id="4" name="幻灯片图像占位符 3">
            <a:extLst>
              <a:ext uri="{FF2B5EF4-FFF2-40B4-BE49-F238E27FC236}">
                <a16:creationId xmlns:a16="http://schemas.microsoft.com/office/drawing/2014/main" id="{658815C3-E322-5740-BD3C-3775C340E5C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56AE31B-541E-A046-A2D6-B8A83FD9EE30}"/>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1D274C1-AA13-4943-9762-B88B3CFE706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A7688579-DA8B-B743-BB66-55A0E7EBC28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B7C1B42D-2826-437F-BB38-368266C7A267}" type="slidenum">
              <a:rPr lang="zh-CN" altLang="en-US"/>
              <a:pPr>
                <a:defRPr/>
              </a:pPr>
              <a:t>‹#›</a:t>
            </a:fld>
            <a:endParaRPr lang="en-US" altLang="zh-CN"/>
          </a:p>
        </p:txBody>
      </p:sp>
    </p:spTree>
    <p:extLst>
      <p:ext uri="{BB962C8B-B14F-4D97-AF65-F5344CB8AC3E}">
        <p14:creationId xmlns:p14="http://schemas.microsoft.com/office/powerpoint/2010/main" val="2232468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0013" y="1141413"/>
            <a:ext cx="4114800" cy="3086100"/>
          </a:xfrm>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DE80291-01A3-406F-8604-7844AD21EA8F}"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Tahoma" panose="020B0604030504040204" pitchFamily="34" charset="0"/>
              <a:ea typeface="PMingLiU" panose="02020500000000000000" pitchFamily="18" charset="-120"/>
              <a:cs typeface="+mn-cs"/>
            </a:endParaRPr>
          </a:p>
        </p:txBody>
      </p:sp>
    </p:spTree>
    <p:extLst>
      <p:ext uri="{BB962C8B-B14F-4D97-AF65-F5344CB8AC3E}">
        <p14:creationId xmlns:p14="http://schemas.microsoft.com/office/powerpoint/2010/main" val="732348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45</a:t>
            </a:fld>
            <a:endParaRPr lang="en-US" altLang="zh-CN"/>
          </a:p>
        </p:txBody>
      </p:sp>
    </p:spTree>
    <p:extLst>
      <p:ext uri="{BB962C8B-B14F-4D97-AF65-F5344CB8AC3E}">
        <p14:creationId xmlns:p14="http://schemas.microsoft.com/office/powerpoint/2010/main" val="54093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pPr>
                <a:defRPr/>
              </a:pPr>
              <a:t>46</a:t>
            </a:fld>
            <a:endParaRPr lang="en-US" altLang="zh-CN" dirty="0"/>
          </a:p>
        </p:txBody>
      </p:sp>
    </p:spTree>
    <p:extLst>
      <p:ext uri="{BB962C8B-B14F-4D97-AF65-F5344CB8AC3E}">
        <p14:creationId xmlns:p14="http://schemas.microsoft.com/office/powerpoint/2010/main" val="547278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B7C1B42D-2826-437F-BB38-368266C7A267}" type="slidenum">
              <a:rPr lang="zh-CN" altLang="en-US" smtClean="0"/>
              <a:pPr>
                <a:defRPr/>
              </a:pPr>
              <a:t>50</a:t>
            </a:fld>
            <a:endParaRPr lang="en-US" altLang="zh-CN"/>
          </a:p>
        </p:txBody>
      </p:sp>
    </p:spTree>
    <p:extLst>
      <p:ext uri="{BB962C8B-B14F-4D97-AF65-F5344CB8AC3E}">
        <p14:creationId xmlns:p14="http://schemas.microsoft.com/office/powerpoint/2010/main" val="1696046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51</a:t>
            </a:fld>
            <a:endParaRPr lang="en-US" altLang="zh-CN"/>
          </a:p>
        </p:txBody>
      </p:sp>
    </p:spTree>
    <p:extLst>
      <p:ext uri="{BB962C8B-B14F-4D97-AF65-F5344CB8AC3E}">
        <p14:creationId xmlns:p14="http://schemas.microsoft.com/office/powerpoint/2010/main" val="318224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56</a:t>
            </a:fld>
            <a:endParaRPr lang="en-US" altLang="zh-CN"/>
          </a:p>
        </p:txBody>
      </p:sp>
    </p:spTree>
    <p:extLst>
      <p:ext uri="{BB962C8B-B14F-4D97-AF65-F5344CB8AC3E}">
        <p14:creationId xmlns:p14="http://schemas.microsoft.com/office/powerpoint/2010/main" val="181401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pPr>
                <a:defRPr/>
              </a:pPr>
              <a:t>57</a:t>
            </a:fld>
            <a:endParaRPr lang="en-US" altLang="zh-CN" dirty="0"/>
          </a:p>
        </p:txBody>
      </p:sp>
    </p:spTree>
    <p:extLst>
      <p:ext uri="{BB962C8B-B14F-4D97-AF65-F5344CB8AC3E}">
        <p14:creationId xmlns:p14="http://schemas.microsoft.com/office/powerpoint/2010/main" val="170220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B7C1B42D-2826-437F-BB38-368266C7A267}" type="slidenum">
              <a:rPr lang="zh-CN" altLang="en-US" smtClean="0"/>
              <a:pPr>
                <a:defRPr/>
              </a:pPr>
              <a:t>61</a:t>
            </a:fld>
            <a:endParaRPr lang="en-US" altLang="zh-CN" dirty="0"/>
          </a:p>
        </p:txBody>
      </p:sp>
    </p:spTree>
    <p:extLst>
      <p:ext uri="{BB962C8B-B14F-4D97-AF65-F5344CB8AC3E}">
        <p14:creationId xmlns:p14="http://schemas.microsoft.com/office/powerpoint/2010/main" val="1215729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pPr>
                <a:defRPr/>
              </a:pPr>
              <a:t>3</a:t>
            </a:fld>
            <a:endParaRPr lang="en-US" altLang="zh-CN" dirty="0"/>
          </a:p>
        </p:txBody>
      </p:sp>
    </p:spTree>
    <p:extLst>
      <p:ext uri="{BB962C8B-B14F-4D97-AF65-F5344CB8AC3E}">
        <p14:creationId xmlns:p14="http://schemas.microsoft.com/office/powerpoint/2010/main" val="24477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1024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992919-12D5-44B9-9F4C-F18EB8995AB2}" type="slidenum">
              <a:rPr lang="zh-CN" altLang="en-US" smtClean="0"/>
              <a:pPr/>
              <a:t>4</a:t>
            </a:fld>
            <a:endParaRPr lang="en-US" altLang="zh-CN" dirty="0"/>
          </a:p>
        </p:txBody>
      </p:sp>
    </p:spTree>
    <p:extLst>
      <p:ext uri="{BB962C8B-B14F-4D97-AF65-F5344CB8AC3E}">
        <p14:creationId xmlns:p14="http://schemas.microsoft.com/office/powerpoint/2010/main" val="33407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9</a:t>
            </a:fld>
            <a:endParaRPr lang="en-US" altLang="zh-CN" dirty="0"/>
          </a:p>
        </p:txBody>
      </p:sp>
    </p:spTree>
    <p:extLst>
      <p:ext uri="{BB962C8B-B14F-4D97-AF65-F5344CB8AC3E}">
        <p14:creationId xmlns:p14="http://schemas.microsoft.com/office/powerpoint/2010/main" val="355447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843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0CF9D6-F2A5-44CC-ACA0-3E2057610216}" type="slidenum">
              <a:rPr lang="zh-CN" altLang="en-US" smtClean="0"/>
              <a:pPr/>
              <a:t>12</a:t>
            </a:fld>
            <a:endParaRPr lang="en-US" altLang="zh-CN" dirty="0"/>
          </a:p>
        </p:txBody>
      </p:sp>
    </p:spTree>
    <p:extLst>
      <p:ext uri="{BB962C8B-B14F-4D97-AF65-F5344CB8AC3E}">
        <p14:creationId xmlns:p14="http://schemas.microsoft.com/office/powerpoint/2010/main" val="77488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pPr>
                <a:defRPr/>
              </a:pPr>
              <a:t>13</a:t>
            </a:fld>
            <a:endParaRPr lang="en-US" altLang="zh-CN" dirty="0"/>
          </a:p>
        </p:txBody>
      </p:sp>
    </p:spTree>
    <p:extLst>
      <p:ext uri="{BB962C8B-B14F-4D97-AF65-F5344CB8AC3E}">
        <p14:creationId xmlns:p14="http://schemas.microsoft.com/office/powerpoint/2010/main" val="4100156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15</a:t>
            </a:fld>
            <a:endParaRPr lang="en-US" altLang="zh-CN" dirty="0"/>
          </a:p>
        </p:txBody>
      </p:sp>
    </p:spTree>
    <p:extLst>
      <p:ext uri="{BB962C8B-B14F-4D97-AF65-F5344CB8AC3E}">
        <p14:creationId xmlns:p14="http://schemas.microsoft.com/office/powerpoint/2010/main" val="16910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20</a:t>
            </a:fld>
            <a:endParaRPr lang="en-US" altLang="zh-CN"/>
          </a:p>
        </p:txBody>
      </p:sp>
    </p:spTree>
    <p:extLst>
      <p:ext uri="{BB962C8B-B14F-4D97-AF65-F5344CB8AC3E}">
        <p14:creationId xmlns:p14="http://schemas.microsoft.com/office/powerpoint/2010/main" val="3986780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44</a:t>
            </a:fld>
            <a:endParaRPr lang="en-US" altLang="zh-CN"/>
          </a:p>
        </p:txBody>
      </p:sp>
    </p:spTree>
    <p:extLst>
      <p:ext uri="{BB962C8B-B14F-4D97-AF65-F5344CB8AC3E}">
        <p14:creationId xmlns:p14="http://schemas.microsoft.com/office/powerpoint/2010/main" val="4244260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B3EE519A-4A9C-7040-A597-126B11F8D4A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FEF76137-EA43-3849-BE4B-D908E1EC005D}"/>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FA065614-6ADC-954D-A0FA-912F4D4C66D2}"/>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2460292-793B-2E49-A8C7-37A47300FDB7}"/>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C35B7A30-96C7-EA42-8A32-128CC19CFA9D}"/>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D2F9B380-BDFB-D047-9729-32B66E0FF460}"/>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B6759519-611D-5B47-AAD6-DD1128ACE111}"/>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C0AE0328-7380-EC42-BD32-1B1D7984E1D5}"/>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8D2B7B51-5242-C84B-B51E-56BE2C823BB7}"/>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8DDC819E-0EBB-AA48-A324-A5A6C00BD281}"/>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8DAC4A0-39F5-3541-9C39-F04A980CDEC6}"/>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2600BDBA-1D8F-194C-8B9A-C78976A84E77}"/>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grpSp>
      <p:pic>
        <p:nvPicPr>
          <p:cNvPr id="18" name="图片 3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20638"/>
            <a:ext cx="19764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19" name="Rectangle 16">
            <a:extLst>
              <a:ext uri="{FF2B5EF4-FFF2-40B4-BE49-F238E27FC236}">
                <a16:creationId xmlns:a16="http://schemas.microsoft.com/office/drawing/2014/main" id="{9001B81E-DB56-4B43-A293-E1F15312936C}"/>
              </a:ext>
            </a:extLst>
          </p:cNvPr>
          <p:cNvSpPr>
            <a:spLocks noGrp="1" noChangeArrowheads="1"/>
          </p:cNvSpPr>
          <p:nvPr>
            <p:ph type="dt" sz="half" idx="10"/>
          </p:nvPr>
        </p:nvSpPr>
        <p:spPr>
          <a:xfrm>
            <a:off x="457200" y="6248400"/>
            <a:ext cx="2133600" cy="457200"/>
          </a:xfrm>
        </p:spPr>
        <p:txBody>
          <a:bodyPr/>
          <a:lstStyle>
            <a:lvl1pPr>
              <a:defRPr/>
            </a:lvl1pPr>
          </a:lstStyle>
          <a:p>
            <a:pPr>
              <a:defRPr/>
            </a:pPr>
            <a:fld id="{D51FECE1-976A-4D8D-944E-E99B6374A8C2}" type="datetimeFigureOut">
              <a:rPr lang="zh-CN" altLang="en-US"/>
              <a:pPr>
                <a:defRPr/>
              </a:pPr>
              <a:t>2023/12/5</a:t>
            </a:fld>
            <a:endParaRPr lang="en-US" altLang="zh-CN"/>
          </a:p>
        </p:txBody>
      </p:sp>
      <p:sp>
        <p:nvSpPr>
          <p:cNvPr id="20" name="Rectangle 17">
            <a:extLst>
              <a:ext uri="{FF2B5EF4-FFF2-40B4-BE49-F238E27FC236}">
                <a16:creationId xmlns:a16="http://schemas.microsoft.com/office/drawing/2014/main" id="{7A47199F-8C51-ED4F-AD79-9A20099E0847}"/>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a:extLst>
              <a:ext uri="{FF2B5EF4-FFF2-40B4-BE49-F238E27FC236}">
                <a16:creationId xmlns:a16="http://schemas.microsoft.com/office/drawing/2014/main" id="{F368EEFE-44AA-164A-996C-4BC9FE7E129F}"/>
              </a:ext>
            </a:extLst>
          </p:cNvPr>
          <p:cNvSpPr>
            <a:spLocks noGrp="1" noChangeArrowheads="1"/>
          </p:cNvSpPr>
          <p:nvPr>
            <p:ph type="sldNum" sz="quarter" idx="12"/>
          </p:nvPr>
        </p:nvSpPr>
        <p:spPr/>
        <p:txBody>
          <a:bodyPr/>
          <a:lstStyle>
            <a:lvl1pPr>
              <a:defRPr/>
            </a:lvl1pPr>
          </a:lstStyle>
          <a:p>
            <a:pPr>
              <a:defRPr/>
            </a:pPr>
            <a:fld id="{2A4E4B08-CE23-49D3-A0C1-2D8A126EB15B}" type="slidenum">
              <a:rPr lang="zh-CN" altLang="en-US"/>
              <a:pPr>
                <a:defRPr/>
              </a:pPr>
              <a:t>‹#›</a:t>
            </a:fld>
            <a:endParaRPr lang="en-US" altLang="zh-CN"/>
          </a:p>
        </p:txBody>
      </p:sp>
    </p:spTree>
    <p:extLst>
      <p:ext uri="{BB962C8B-B14F-4D97-AF65-F5344CB8AC3E}">
        <p14:creationId xmlns:p14="http://schemas.microsoft.com/office/powerpoint/2010/main" val="3289286990"/>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56072586-853F-4E6E-9FA2-300F17803D99}" type="slidenum">
              <a:rPr lang="zh-CN" altLang="en-US"/>
              <a:pPr>
                <a:defRPr/>
              </a:pPr>
              <a:t>‹#›</a:t>
            </a:fld>
            <a:endParaRPr lang="en-US" altLang="zh-CN"/>
          </a:p>
        </p:txBody>
      </p:sp>
      <p:sp>
        <p:nvSpPr>
          <p:cNvPr id="6"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62D737A2-B72F-467A-9323-2E0BB98210C0}" type="datetimeFigureOut">
              <a:rPr lang="zh-CN" altLang="en-US"/>
              <a:pPr>
                <a:defRPr/>
              </a:pPr>
              <a:t>2023/12/5</a:t>
            </a:fld>
            <a:endParaRPr lang="en-US" altLang="zh-CN"/>
          </a:p>
        </p:txBody>
      </p:sp>
    </p:spTree>
    <p:extLst>
      <p:ext uri="{BB962C8B-B14F-4D97-AF65-F5344CB8AC3E}">
        <p14:creationId xmlns:p14="http://schemas.microsoft.com/office/powerpoint/2010/main" val="176985348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6ACDFA07-1093-4455-8D73-F473C1731FA9}" type="slidenum">
              <a:rPr lang="zh-CN" altLang="en-US"/>
              <a:pPr>
                <a:defRPr/>
              </a:pPr>
              <a:t>‹#›</a:t>
            </a:fld>
            <a:endParaRPr lang="en-US" altLang="zh-CN"/>
          </a:p>
        </p:txBody>
      </p:sp>
      <p:sp>
        <p:nvSpPr>
          <p:cNvPr id="6"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1F31716B-B3BF-4057-A08B-EC9905E95C6A}" type="datetimeFigureOut">
              <a:rPr lang="zh-CN" altLang="en-US"/>
              <a:pPr>
                <a:defRPr/>
              </a:pPr>
              <a:t>2023/12/5</a:t>
            </a:fld>
            <a:endParaRPr lang="en-US" altLang="zh-CN"/>
          </a:p>
        </p:txBody>
      </p:sp>
    </p:spTree>
    <p:extLst>
      <p:ext uri="{BB962C8B-B14F-4D97-AF65-F5344CB8AC3E}">
        <p14:creationId xmlns:p14="http://schemas.microsoft.com/office/powerpoint/2010/main" val="44992366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8EB87BAF-6E23-534F-9E45-AC921588C8AC}"/>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5F8CA04-48B2-6240-9EFA-B95B480ADD1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451B038-2946-DE4D-B629-7A008B52203A}"/>
              </a:ext>
            </a:extLst>
          </p:cNvPr>
          <p:cNvSpPr>
            <a:spLocks noGrp="1" noChangeArrowheads="1"/>
          </p:cNvSpPr>
          <p:nvPr>
            <p:ph type="sldNum" sz="quarter" idx="12"/>
          </p:nvPr>
        </p:nvSpPr>
        <p:spPr/>
        <p:txBody>
          <a:bodyPr/>
          <a:lstStyle>
            <a:lvl1pPr>
              <a:defRPr/>
            </a:lvl1pPr>
          </a:lstStyle>
          <a:p>
            <a:pPr>
              <a:defRPr/>
            </a:pPr>
            <a:fld id="{782D3994-FEDF-4589-8621-779D2DBF2DFE}" type="slidenum">
              <a:rPr lang="en-US" altLang="zh-CN"/>
              <a:pPr>
                <a:defRPr/>
              </a:pPr>
              <a:t>‹#›</a:t>
            </a:fld>
            <a:endParaRPr lang="en-US" altLang="zh-CN"/>
          </a:p>
        </p:txBody>
      </p:sp>
    </p:spTree>
    <p:extLst>
      <p:ext uri="{BB962C8B-B14F-4D97-AF65-F5344CB8AC3E}">
        <p14:creationId xmlns:p14="http://schemas.microsoft.com/office/powerpoint/2010/main" val="763914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CCF45802-CE17-462E-BDA1-C153F8210A0D}"/>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1CE5ADB8-6CAA-4C04-8260-C6454FA68BD8}"/>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DFC33C1-F39C-4AEE-8FCB-46EECABF6710}"/>
              </a:ext>
            </a:extLst>
          </p:cNvPr>
          <p:cNvSpPr>
            <a:spLocks noGrp="1"/>
          </p:cNvSpPr>
          <p:nvPr>
            <p:ph type="sldNum" sz="quarter" idx="12"/>
          </p:nvPr>
        </p:nvSpPr>
        <p:spPr/>
        <p:txBody>
          <a:bodyPr/>
          <a:lstStyle>
            <a:lvl1pPr>
              <a:defRPr/>
            </a:lvl1pPr>
          </a:lstStyle>
          <a:p>
            <a:pPr>
              <a:defRPr/>
            </a:pPr>
            <a:fld id="{B6B3B7F6-BAE9-44F1-BFD6-283E1E1334E2}" type="slidenum">
              <a:rPr lang="en-US" altLang="zh-CN"/>
              <a:pPr>
                <a:defRPr/>
              </a:pPr>
              <a:t>‹#›</a:t>
            </a:fld>
            <a:endParaRPr lang="en-US" altLang="zh-CN"/>
          </a:p>
        </p:txBody>
      </p:sp>
    </p:spTree>
    <p:extLst>
      <p:ext uri="{BB962C8B-B14F-4D97-AF65-F5344CB8AC3E}">
        <p14:creationId xmlns:p14="http://schemas.microsoft.com/office/powerpoint/2010/main" val="40824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567A11CF-6916-4355-BDBB-D48202BCBE68}"/>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CE32F1E4-B01E-45A7-BB50-36A31CFB3126}"/>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1DCDEC51-7225-4FEC-A195-AC4FFA266DD5}"/>
              </a:ext>
            </a:extLst>
          </p:cNvPr>
          <p:cNvSpPr>
            <a:spLocks noGrp="1"/>
          </p:cNvSpPr>
          <p:nvPr>
            <p:ph type="sldNum" sz="quarter" idx="12"/>
          </p:nvPr>
        </p:nvSpPr>
        <p:spPr/>
        <p:txBody>
          <a:bodyPr/>
          <a:lstStyle>
            <a:lvl1pPr>
              <a:defRPr/>
            </a:lvl1pPr>
          </a:lstStyle>
          <a:p>
            <a:pPr>
              <a:defRPr/>
            </a:pPr>
            <a:fld id="{D70C0734-508C-484A-A3CD-FFD8D0684350}" type="slidenum">
              <a:rPr lang="en-US" altLang="zh-CN"/>
              <a:pPr>
                <a:defRPr/>
              </a:pPr>
              <a:t>‹#›</a:t>
            </a:fld>
            <a:endParaRPr lang="en-US" altLang="zh-CN"/>
          </a:p>
        </p:txBody>
      </p:sp>
    </p:spTree>
    <p:extLst>
      <p:ext uri="{BB962C8B-B14F-4D97-AF65-F5344CB8AC3E}">
        <p14:creationId xmlns:p14="http://schemas.microsoft.com/office/powerpoint/2010/main" val="3211281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B5A29108-56CA-4D51-BEB8-8F471C93D93C}"/>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AA9BC0A-077F-4C89-B790-DF40179F8AA7}"/>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1C720A3F-8204-46D5-BD6A-81F32EADA74F}"/>
              </a:ext>
            </a:extLst>
          </p:cNvPr>
          <p:cNvSpPr>
            <a:spLocks noGrp="1"/>
          </p:cNvSpPr>
          <p:nvPr>
            <p:ph type="sldNum" sz="quarter" idx="12"/>
          </p:nvPr>
        </p:nvSpPr>
        <p:spPr/>
        <p:txBody>
          <a:bodyPr/>
          <a:lstStyle>
            <a:lvl1pPr>
              <a:defRPr/>
            </a:lvl1pPr>
          </a:lstStyle>
          <a:p>
            <a:pPr>
              <a:defRPr/>
            </a:pPr>
            <a:fld id="{322B3AE9-8B41-404B-8D9F-16C0A68C0FCF}" type="slidenum">
              <a:rPr lang="en-US" altLang="zh-CN"/>
              <a:pPr>
                <a:defRPr/>
              </a:pPr>
              <a:t>‹#›</a:t>
            </a:fld>
            <a:endParaRPr lang="en-US" altLang="zh-CN"/>
          </a:p>
        </p:txBody>
      </p:sp>
    </p:spTree>
    <p:extLst>
      <p:ext uri="{BB962C8B-B14F-4D97-AF65-F5344CB8AC3E}">
        <p14:creationId xmlns:p14="http://schemas.microsoft.com/office/powerpoint/2010/main" val="644625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BBCBCF34-58D2-40EA-AA60-0C6071FE7163}"/>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041EAE30-5B92-42EE-BA52-D2EB2F8DB45D}"/>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887AC7C0-9E1B-4830-AE7E-E840CB209965}"/>
              </a:ext>
            </a:extLst>
          </p:cNvPr>
          <p:cNvSpPr>
            <a:spLocks noGrp="1"/>
          </p:cNvSpPr>
          <p:nvPr>
            <p:ph type="sldNum" sz="quarter" idx="12"/>
          </p:nvPr>
        </p:nvSpPr>
        <p:spPr/>
        <p:txBody>
          <a:bodyPr/>
          <a:lstStyle>
            <a:lvl1pPr>
              <a:defRPr/>
            </a:lvl1pPr>
          </a:lstStyle>
          <a:p>
            <a:pPr>
              <a:defRPr/>
            </a:pPr>
            <a:fld id="{B8F036DA-A545-46FD-AF00-7138BC6641CA}" type="slidenum">
              <a:rPr lang="en-US" altLang="zh-CN"/>
              <a:pPr>
                <a:defRPr/>
              </a:pPr>
              <a:t>‹#›</a:t>
            </a:fld>
            <a:endParaRPr lang="en-US" altLang="zh-CN"/>
          </a:p>
        </p:txBody>
      </p:sp>
    </p:spTree>
    <p:extLst>
      <p:ext uri="{BB962C8B-B14F-4D97-AF65-F5344CB8AC3E}">
        <p14:creationId xmlns:p14="http://schemas.microsoft.com/office/powerpoint/2010/main" val="17995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CE875DE3-B220-4192-BD8C-5CCF430714A1}"/>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3F1091EE-4E5B-46E6-B74B-0E88A0A4A47B}"/>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D234360B-2759-41E5-9A3B-2ECE0F29FCC6}"/>
              </a:ext>
            </a:extLst>
          </p:cNvPr>
          <p:cNvSpPr>
            <a:spLocks noGrp="1"/>
          </p:cNvSpPr>
          <p:nvPr>
            <p:ph type="sldNum" sz="quarter" idx="12"/>
          </p:nvPr>
        </p:nvSpPr>
        <p:spPr/>
        <p:txBody>
          <a:bodyPr/>
          <a:lstStyle>
            <a:lvl1pPr>
              <a:defRPr/>
            </a:lvl1pPr>
          </a:lstStyle>
          <a:p>
            <a:pPr>
              <a:defRPr/>
            </a:pPr>
            <a:fld id="{3DFAAE46-6EFE-4BB6-A152-EA324ACB15C3}" type="slidenum">
              <a:rPr lang="en-US" altLang="zh-CN"/>
              <a:pPr>
                <a:defRPr/>
              </a:pPr>
              <a:t>‹#›</a:t>
            </a:fld>
            <a:endParaRPr lang="en-US" altLang="zh-CN"/>
          </a:p>
        </p:txBody>
      </p:sp>
    </p:spTree>
    <p:extLst>
      <p:ext uri="{BB962C8B-B14F-4D97-AF65-F5344CB8AC3E}">
        <p14:creationId xmlns:p14="http://schemas.microsoft.com/office/powerpoint/2010/main" val="28345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55A3025F-E569-4632-84C3-9DB02EEE2BD5}"/>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1B721BDE-1BB9-43B7-A790-509E9A98C9E0}"/>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D8AD3A48-C8D5-495F-BB9B-915A01368BF5}"/>
              </a:ext>
            </a:extLst>
          </p:cNvPr>
          <p:cNvSpPr>
            <a:spLocks noGrp="1"/>
          </p:cNvSpPr>
          <p:nvPr>
            <p:ph type="sldNum" sz="quarter" idx="12"/>
          </p:nvPr>
        </p:nvSpPr>
        <p:spPr/>
        <p:txBody>
          <a:bodyPr/>
          <a:lstStyle>
            <a:lvl1pPr>
              <a:defRPr/>
            </a:lvl1pPr>
          </a:lstStyle>
          <a:p>
            <a:pPr>
              <a:defRPr/>
            </a:pPr>
            <a:fld id="{C75C584A-876A-4A5E-AB20-4EA10A2C42AA}" type="slidenum">
              <a:rPr lang="en-US" altLang="zh-CN"/>
              <a:pPr>
                <a:defRPr/>
              </a:pPr>
              <a:t>‹#›</a:t>
            </a:fld>
            <a:endParaRPr lang="en-US" altLang="zh-CN"/>
          </a:p>
        </p:txBody>
      </p:sp>
    </p:spTree>
    <p:extLst>
      <p:ext uri="{BB962C8B-B14F-4D97-AF65-F5344CB8AC3E}">
        <p14:creationId xmlns:p14="http://schemas.microsoft.com/office/powerpoint/2010/main" val="4282454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C250283-B149-4F65-B466-A85D18DAE9A4}"/>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EA50FF02-0B7A-4C77-BFE5-760BFD3D85C9}"/>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499AB20C-6177-4646-B771-27246863F0FF}"/>
              </a:ext>
            </a:extLst>
          </p:cNvPr>
          <p:cNvSpPr>
            <a:spLocks noGrp="1"/>
          </p:cNvSpPr>
          <p:nvPr>
            <p:ph type="sldNum" sz="quarter" idx="12"/>
          </p:nvPr>
        </p:nvSpPr>
        <p:spPr/>
        <p:txBody>
          <a:bodyPr/>
          <a:lstStyle>
            <a:lvl1pPr>
              <a:defRPr/>
            </a:lvl1pPr>
          </a:lstStyle>
          <a:p>
            <a:pPr>
              <a:defRPr/>
            </a:pPr>
            <a:fld id="{854F99BF-9709-4871-89D1-7B376311D68A}" type="slidenum">
              <a:rPr lang="en-US" altLang="zh-CN"/>
              <a:pPr>
                <a:defRPr/>
              </a:pPr>
              <a:t>‹#›</a:t>
            </a:fld>
            <a:endParaRPr lang="en-US" altLang="zh-CN"/>
          </a:p>
        </p:txBody>
      </p:sp>
    </p:spTree>
    <p:extLst>
      <p:ext uri="{BB962C8B-B14F-4D97-AF65-F5344CB8AC3E}">
        <p14:creationId xmlns:p14="http://schemas.microsoft.com/office/powerpoint/2010/main" val="7638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3A2DA9BA-68E4-4ACF-BAF2-0CAF9B7C7191}" type="slidenum">
              <a:rPr lang="zh-CN" altLang="en-US"/>
              <a:pPr>
                <a:defRPr/>
              </a:pPr>
              <a:t>‹#›</a:t>
            </a:fld>
            <a:endParaRPr lang="en-US" altLang="zh-CN"/>
          </a:p>
        </p:txBody>
      </p:sp>
      <p:sp>
        <p:nvSpPr>
          <p:cNvPr id="6"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CB949A89-4891-4EC5-A889-74D8D91FFD31}" type="datetimeFigureOut">
              <a:rPr lang="zh-CN" altLang="en-US"/>
              <a:pPr>
                <a:defRPr/>
              </a:pPr>
              <a:t>2023/12/5</a:t>
            </a:fld>
            <a:endParaRPr lang="en-US" altLang="zh-CN"/>
          </a:p>
        </p:txBody>
      </p:sp>
    </p:spTree>
    <p:extLst>
      <p:ext uri="{BB962C8B-B14F-4D97-AF65-F5344CB8AC3E}">
        <p14:creationId xmlns:p14="http://schemas.microsoft.com/office/powerpoint/2010/main" val="790242992"/>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B1DB1837-53FF-470D-9E44-4620B0A053A2}"/>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A247BC5E-FEF3-48EF-8123-C8E82A893318}"/>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34D6331-033D-47A7-BFE6-E5FE9AD5673A}"/>
              </a:ext>
            </a:extLst>
          </p:cNvPr>
          <p:cNvSpPr>
            <a:spLocks noGrp="1"/>
          </p:cNvSpPr>
          <p:nvPr>
            <p:ph type="sldNum" sz="quarter" idx="12"/>
          </p:nvPr>
        </p:nvSpPr>
        <p:spPr/>
        <p:txBody>
          <a:bodyPr/>
          <a:lstStyle>
            <a:lvl1pPr>
              <a:defRPr/>
            </a:lvl1pPr>
          </a:lstStyle>
          <a:p>
            <a:pPr>
              <a:defRPr/>
            </a:pPr>
            <a:fld id="{42474BD8-5C1D-465F-8A2F-6FF09D71D452}" type="slidenum">
              <a:rPr lang="en-US" altLang="zh-CN"/>
              <a:pPr>
                <a:defRPr/>
              </a:pPr>
              <a:t>‹#›</a:t>
            </a:fld>
            <a:endParaRPr lang="en-US" altLang="zh-CN"/>
          </a:p>
        </p:txBody>
      </p:sp>
    </p:spTree>
    <p:extLst>
      <p:ext uri="{BB962C8B-B14F-4D97-AF65-F5344CB8AC3E}">
        <p14:creationId xmlns:p14="http://schemas.microsoft.com/office/powerpoint/2010/main" val="135982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8B4469D6-E416-4EBF-B5CC-5E01582E822C}"/>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14D70294-A783-4433-ADDB-FA87A21EA49A}"/>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5F9E3457-25EF-48FB-BC21-050A4C6D7870}"/>
              </a:ext>
            </a:extLst>
          </p:cNvPr>
          <p:cNvSpPr>
            <a:spLocks noGrp="1"/>
          </p:cNvSpPr>
          <p:nvPr>
            <p:ph type="sldNum" sz="quarter" idx="12"/>
          </p:nvPr>
        </p:nvSpPr>
        <p:spPr/>
        <p:txBody>
          <a:bodyPr/>
          <a:lstStyle>
            <a:lvl1pPr>
              <a:defRPr/>
            </a:lvl1pPr>
          </a:lstStyle>
          <a:p>
            <a:pPr>
              <a:defRPr/>
            </a:pPr>
            <a:fld id="{7AA36B95-35BA-44CA-969F-0FAB33CB57D9}" type="slidenum">
              <a:rPr lang="en-US" altLang="zh-CN"/>
              <a:pPr>
                <a:defRPr/>
              </a:pPr>
              <a:t>‹#›</a:t>
            </a:fld>
            <a:endParaRPr lang="en-US" altLang="zh-CN"/>
          </a:p>
        </p:txBody>
      </p:sp>
    </p:spTree>
    <p:extLst>
      <p:ext uri="{BB962C8B-B14F-4D97-AF65-F5344CB8AC3E}">
        <p14:creationId xmlns:p14="http://schemas.microsoft.com/office/powerpoint/2010/main" val="987833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61693F55-06C8-4CB1-B21F-8D869F2AC8F4}"/>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D9F017B-9880-41B2-AC85-7780367F48D8}"/>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A61075D-E96E-4244-8774-99DDB99309AC}"/>
              </a:ext>
            </a:extLst>
          </p:cNvPr>
          <p:cNvSpPr>
            <a:spLocks noGrp="1"/>
          </p:cNvSpPr>
          <p:nvPr>
            <p:ph type="sldNum" sz="quarter" idx="12"/>
          </p:nvPr>
        </p:nvSpPr>
        <p:spPr/>
        <p:txBody>
          <a:bodyPr/>
          <a:lstStyle>
            <a:lvl1pPr>
              <a:defRPr/>
            </a:lvl1pPr>
          </a:lstStyle>
          <a:p>
            <a:pPr>
              <a:defRPr/>
            </a:pPr>
            <a:fld id="{8EFD584D-1A3B-4D61-ABE4-F1F464601A2F}" type="slidenum">
              <a:rPr lang="en-US" altLang="zh-CN"/>
              <a:pPr>
                <a:defRPr/>
              </a:pPr>
              <a:t>‹#›</a:t>
            </a:fld>
            <a:endParaRPr lang="en-US" altLang="zh-CN"/>
          </a:p>
        </p:txBody>
      </p:sp>
    </p:spTree>
    <p:extLst>
      <p:ext uri="{BB962C8B-B14F-4D97-AF65-F5344CB8AC3E}">
        <p14:creationId xmlns:p14="http://schemas.microsoft.com/office/powerpoint/2010/main" val="4126581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90BA810A-DD5A-423C-8B91-91272E56AAD2}"/>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7B62FBF-492A-45FC-AF10-99C12FC2C815}"/>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BAA692F3-C896-405D-BB28-9B3B515B2077}"/>
              </a:ext>
            </a:extLst>
          </p:cNvPr>
          <p:cNvSpPr>
            <a:spLocks noGrp="1"/>
          </p:cNvSpPr>
          <p:nvPr>
            <p:ph type="sldNum" sz="quarter" idx="12"/>
          </p:nvPr>
        </p:nvSpPr>
        <p:spPr/>
        <p:txBody>
          <a:bodyPr/>
          <a:lstStyle>
            <a:lvl1pPr>
              <a:defRPr/>
            </a:lvl1pPr>
          </a:lstStyle>
          <a:p>
            <a:pPr>
              <a:defRPr/>
            </a:pPr>
            <a:fld id="{6A85BB82-C753-4486-9297-86CA5760AC52}" type="slidenum">
              <a:rPr lang="en-US" altLang="zh-CN"/>
              <a:pPr>
                <a:defRPr/>
              </a:pPr>
              <a:t>‹#›</a:t>
            </a:fld>
            <a:endParaRPr lang="en-US" altLang="zh-CN"/>
          </a:p>
        </p:txBody>
      </p:sp>
    </p:spTree>
    <p:extLst>
      <p:ext uri="{BB962C8B-B14F-4D97-AF65-F5344CB8AC3E}">
        <p14:creationId xmlns:p14="http://schemas.microsoft.com/office/powerpoint/2010/main" val="185268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7FB9D90E-4B3C-4556-9F64-932656CC56AB}" type="slidenum">
              <a:rPr lang="zh-CN" altLang="en-US"/>
              <a:pPr>
                <a:defRPr/>
              </a:pPr>
              <a:t>‹#›</a:t>
            </a:fld>
            <a:endParaRPr lang="en-US" altLang="zh-CN"/>
          </a:p>
        </p:txBody>
      </p:sp>
      <p:sp>
        <p:nvSpPr>
          <p:cNvPr id="6"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EDCCFEB6-F884-40D2-8643-687CFBBDF79B}" type="datetimeFigureOut">
              <a:rPr lang="zh-CN" altLang="en-US"/>
              <a:pPr>
                <a:defRPr/>
              </a:pPr>
              <a:t>2023/12/5</a:t>
            </a:fld>
            <a:endParaRPr lang="en-US" altLang="zh-CN"/>
          </a:p>
        </p:txBody>
      </p:sp>
    </p:spTree>
    <p:extLst>
      <p:ext uri="{BB962C8B-B14F-4D97-AF65-F5344CB8AC3E}">
        <p14:creationId xmlns:p14="http://schemas.microsoft.com/office/powerpoint/2010/main" val="3381325165"/>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70545A13-E199-4515-8BC4-3710B18B5BE3}" type="slidenum">
              <a:rPr lang="zh-CN" altLang="en-US"/>
              <a:pPr>
                <a:defRPr/>
              </a:pPr>
              <a:t>‹#›</a:t>
            </a:fld>
            <a:endParaRPr lang="en-US" altLang="zh-CN"/>
          </a:p>
        </p:txBody>
      </p:sp>
      <p:sp>
        <p:nvSpPr>
          <p:cNvPr id="7"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9C4F9D8E-3619-43F6-8836-12DCEEB05D20}" type="datetimeFigureOut">
              <a:rPr lang="zh-CN" altLang="en-US"/>
              <a:pPr>
                <a:defRPr/>
              </a:pPr>
              <a:t>2023/12/5</a:t>
            </a:fld>
            <a:endParaRPr lang="en-US" altLang="zh-CN"/>
          </a:p>
        </p:txBody>
      </p:sp>
    </p:spTree>
    <p:extLst>
      <p:ext uri="{BB962C8B-B14F-4D97-AF65-F5344CB8AC3E}">
        <p14:creationId xmlns:p14="http://schemas.microsoft.com/office/powerpoint/2010/main" val="203771767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224F6DFC-4935-4F7E-95A0-C55B95E78285}" type="slidenum">
              <a:rPr lang="zh-CN" altLang="en-US"/>
              <a:pPr>
                <a:defRPr/>
              </a:pPr>
              <a:t>‹#›</a:t>
            </a:fld>
            <a:endParaRPr lang="en-US" altLang="zh-CN"/>
          </a:p>
        </p:txBody>
      </p:sp>
      <p:sp>
        <p:nvSpPr>
          <p:cNvPr id="9"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E39B7E59-4966-4DDF-A32E-DFF85A1B54DF}" type="datetimeFigureOut">
              <a:rPr lang="zh-CN" altLang="en-US"/>
              <a:pPr>
                <a:defRPr/>
              </a:pPr>
              <a:t>2023/12/5</a:t>
            </a:fld>
            <a:endParaRPr lang="en-US" altLang="zh-CN"/>
          </a:p>
        </p:txBody>
      </p:sp>
    </p:spTree>
    <p:extLst>
      <p:ext uri="{BB962C8B-B14F-4D97-AF65-F5344CB8AC3E}">
        <p14:creationId xmlns:p14="http://schemas.microsoft.com/office/powerpoint/2010/main" val="4111222428"/>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E118E288-8FD2-497B-B249-8372F027C7E7}" type="slidenum">
              <a:rPr lang="zh-CN" altLang="en-US"/>
              <a:pPr>
                <a:defRPr/>
              </a:pPr>
              <a:t>‹#›</a:t>
            </a:fld>
            <a:endParaRPr lang="en-US" altLang="zh-CN"/>
          </a:p>
        </p:txBody>
      </p:sp>
      <p:sp>
        <p:nvSpPr>
          <p:cNvPr id="5"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F51F72AC-6DC4-4AFB-8345-780CCAD7787D}" type="datetimeFigureOut">
              <a:rPr lang="zh-CN" altLang="en-US"/>
              <a:pPr>
                <a:defRPr/>
              </a:pPr>
              <a:t>2023/12/5</a:t>
            </a:fld>
            <a:endParaRPr lang="en-US" altLang="zh-CN"/>
          </a:p>
        </p:txBody>
      </p:sp>
    </p:spTree>
    <p:extLst>
      <p:ext uri="{BB962C8B-B14F-4D97-AF65-F5344CB8AC3E}">
        <p14:creationId xmlns:p14="http://schemas.microsoft.com/office/powerpoint/2010/main" val="1378664894"/>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62D96942-A37B-49E8-92D3-D782E121664D}" type="slidenum">
              <a:rPr lang="zh-CN" altLang="en-US"/>
              <a:pPr>
                <a:defRPr/>
              </a:pPr>
              <a:t>‹#›</a:t>
            </a:fld>
            <a:endParaRPr lang="en-US" altLang="zh-CN"/>
          </a:p>
        </p:txBody>
      </p:sp>
      <p:sp>
        <p:nvSpPr>
          <p:cNvPr id="4"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9DBF55C1-5434-49D2-92B3-6273A2F1D503}" type="datetimeFigureOut">
              <a:rPr lang="zh-CN" altLang="en-US"/>
              <a:pPr>
                <a:defRPr/>
              </a:pPr>
              <a:t>2023/12/5</a:t>
            </a:fld>
            <a:endParaRPr lang="en-US" altLang="zh-CN"/>
          </a:p>
        </p:txBody>
      </p:sp>
    </p:spTree>
    <p:extLst>
      <p:ext uri="{BB962C8B-B14F-4D97-AF65-F5344CB8AC3E}">
        <p14:creationId xmlns:p14="http://schemas.microsoft.com/office/powerpoint/2010/main" val="1691943604"/>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B0949F18-8CD9-47FF-904D-4DE2BC6D0D44}" type="slidenum">
              <a:rPr lang="zh-CN" altLang="en-US"/>
              <a:pPr>
                <a:defRPr/>
              </a:pPr>
              <a:t>‹#›</a:t>
            </a:fld>
            <a:endParaRPr lang="en-US" altLang="zh-CN"/>
          </a:p>
        </p:txBody>
      </p:sp>
      <p:sp>
        <p:nvSpPr>
          <p:cNvPr id="7"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5480985A-B451-4C3A-B77F-786E130873BE}" type="datetimeFigureOut">
              <a:rPr lang="zh-CN" altLang="en-US"/>
              <a:pPr>
                <a:defRPr/>
              </a:pPr>
              <a:t>2023/12/5</a:t>
            </a:fld>
            <a:endParaRPr lang="en-US" altLang="zh-CN"/>
          </a:p>
        </p:txBody>
      </p:sp>
    </p:spTree>
    <p:extLst>
      <p:ext uri="{BB962C8B-B14F-4D97-AF65-F5344CB8AC3E}">
        <p14:creationId xmlns:p14="http://schemas.microsoft.com/office/powerpoint/2010/main" val="1288744186"/>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AC26D2E3-04BB-4DC2-9D79-E2E4547EE2A2}" type="slidenum">
              <a:rPr lang="zh-CN" altLang="en-US"/>
              <a:pPr>
                <a:defRPr/>
              </a:pPr>
              <a:t>‹#›</a:t>
            </a:fld>
            <a:endParaRPr lang="en-US" altLang="zh-CN"/>
          </a:p>
        </p:txBody>
      </p:sp>
      <p:sp>
        <p:nvSpPr>
          <p:cNvPr id="7"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36DCC656-0EBF-44E1-9424-7CCA74963B2B}" type="datetimeFigureOut">
              <a:rPr lang="zh-CN" altLang="en-US"/>
              <a:pPr>
                <a:defRPr/>
              </a:pPr>
              <a:t>2023/12/5</a:t>
            </a:fld>
            <a:endParaRPr lang="en-US" altLang="zh-CN"/>
          </a:p>
        </p:txBody>
      </p:sp>
    </p:spTree>
    <p:extLst>
      <p:ext uri="{BB962C8B-B14F-4D97-AF65-F5344CB8AC3E}">
        <p14:creationId xmlns:p14="http://schemas.microsoft.com/office/powerpoint/2010/main" val="157444039"/>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EA2D267-CFE4-034D-B478-F8362F6F290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28003" name="Rectangle 3">
            <a:extLst>
              <a:ext uri="{FF2B5EF4-FFF2-40B4-BE49-F238E27FC236}">
                <a16:creationId xmlns:a16="http://schemas.microsoft.com/office/drawing/2014/main" id="{B29BA5B2-AE7B-A247-9790-97226F4D1722}"/>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ea typeface="宋体" panose="02010600030101010101" pitchFamily="2" charset="-122"/>
              </a:defRPr>
            </a:lvl1pPr>
          </a:lstStyle>
          <a:p>
            <a:pPr>
              <a:defRPr/>
            </a:pPr>
            <a:fld id="{EA30DBB2-C566-49C2-926D-9937A81D4397}"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2" name="Rectangle 5">
              <a:extLst>
                <a:ext uri="{FF2B5EF4-FFF2-40B4-BE49-F238E27FC236}">
                  <a16:creationId xmlns:a16="http://schemas.microsoft.com/office/drawing/2014/main" id="{7F0023E1-F6D6-E841-A0EB-54DEBC71F80F}"/>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DDE464D3-E933-7B41-83FE-EB175B863AA2}"/>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39CF3A2-CA6C-A64E-98EC-113CB26C89EE}"/>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5" name="Rectangle 8">
              <a:extLst>
                <a:ext uri="{FF2B5EF4-FFF2-40B4-BE49-F238E27FC236}">
                  <a16:creationId xmlns:a16="http://schemas.microsoft.com/office/drawing/2014/main" id="{D9F4358F-271D-1E4A-AB29-8D5BC95BD14E}"/>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6" name="Rectangle 9">
              <a:extLst>
                <a:ext uri="{FF2B5EF4-FFF2-40B4-BE49-F238E27FC236}">
                  <a16:creationId xmlns:a16="http://schemas.microsoft.com/office/drawing/2014/main" id="{31AE61B9-6B61-FB4E-9825-108B054C549F}"/>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37" name="Rectangle 10">
              <a:extLst>
                <a:ext uri="{FF2B5EF4-FFF2-40B4-BE49-F238E27FC236}">
                  <a16:creationId xmlns:a16="http://schemas.microsoft.com/office/drawing/2014/main" id="{902C5307-ADC3-0345-8EB2-42B0092F9CE4}"/>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8" name="Rectangle 11">
              <a:extLst>
                <a:ext uri="{FF2B5EF4-FFF2-40B4-BE49-F238E27FC236}">
                  <a16:creationId xmlns:a16="http://schemas.microsoft.com/office/drawing/2014/main" id="{DAEC8D3D-DE7C-C84E-BDB0-DF756D99B75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DCCEF60E-AD77-9641-BA9E-3E599994D7B1}"/>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40" name="Rectangle 13">
              <a:extLst>
                <a:ext uri="{FF2B5EF4-FFF2-40B4-BE49-F238E27FC236}">
                  <a16:creationId xmlns:a16="http://schemas.microsoft.com/office/drawing/2014/main" id="{86D8FD75-69AE-814E-8962-9E8BEE5E33E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grpSp>
      <p:sp>
        <p:nvSpPr>
          <p:cNvPr id="1029" name="Rectangle 14">
            <a:extLst>
              <a:ext uri="{FF2B5EF4-FFF2-40B4-BE49-F238E27FC236}">
                <a16:creationId xmlns:a16="http://schemas.microsoft.com/office/drawing/2014/main" id="{90C5258F-EAEE-2842-9AE2-311EC0A01B37}"/>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AFEDDE2F-5127-5342-8519-BECAD128B9FF}"/>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8016" name="Rectangle 16">
            <a:extLst>
              <a:ext uri="{FF2B5EF4-FFF2-40B4-BE49-F238E27FC236}">
                <a16:creationId xmlns:a16="http://schemas.microsoft.com/office/drawing/2014/main" id="{325653F4-7BB3-2543-9A3F-1F5AD5555EF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fld id="{2460DE4D-04D6-4CD3-BE95-FC352B6646E3}" type="datetimeFigureOut">
              <a:rPr lang="zh-CN" altLang="en-US"/>
              <a:pPr>
                <a:defRPr/>
              </a:pPr>
              <a:t>2023/12/5</a:t>
            </a:fld>
            <a:endParaRPr lang="en-US" altLang="zh-CN"/>
          </a:p>
        </p:txBody>
      </p:sp>
      <p:pic>
        <p:nvPicPr>
          <p:cNvPr id="1032" name="图片 4"/>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07388" y="0"/>
            <a:ext cx="8366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2"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3" r:id="rId12"/>
  </p:sldLayoutIdLst>
  <p:transition>
    <p:push/>
  </p:transition>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487AB664-D590-4DC1-9C50-4BD35CC1877A}"/>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3075" name="Text Placeholder 2">
            <a:extLst>
              <a:ext uri="{FF2B5EF4-FFF2-40B4-BE49-F238E27FC236}">
                <a16:creationId xmlns:a16="http://schemas.microsoft.com/office/drawing/2014/main" id="{865BBC99-D300-456D-AF1E-A01036343F78}"/>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386ABA98-FDE3-4287-B42B-D3707408A61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685800">
              <a:defRPr sz="900">
                <a:solidFill>
                  <a:prstClr val="black">
                    <a:tint val="75000"/>
                  </a:prstClr>
                </a:solidFill>
                <a:latin typeface="Tahoma" panose="020B0604030504040204" pitchFamily="34" charset="0"/>
                <a:ea typeface="PMingLiU" panose="02020500000000000000" pitchFamily="18" charset="-120"/>
              </a:defRPr>
            </a:lvl1pPr>
          </a:lstStyle>
          <a:p>
            <a:pPr>
              <a:defRPr/>
            </a:pPr>
            <a:endParaRPr lang="en-US" altLang="zh-CN"/>
          </a:p>
        </p:txBody>
      </p:sp>
      <p:sp>
        <p:nvSpPr>
          <p:cNvPr id="5" name="Footer Placeholder 4">
            <a:extLst>
              <a:ext uri="{FF2B5EF4-FFF2-40B4-BE49-F238E27FC236}">
                <a16:creationId xmlns:a16="http://schemas.microsoft.com/office/drawing/2014/main" id="{B0404DF6-B2F3-4176-9F9D-A2C26E09D9A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685800">
              <a:defRPr sz="900">
                <a:solidFill>
                  <a:prstClr val="black">
                    <a:tint val="75000"/>
                  </a:prstClr>
                </a:solidFill>
                <a:latin typeface="Tahoma" panose="020B0604030504040204" pitchFamily="34" charset="0"/>
                <a:ea typeface="PMingLiU" panose="02020500000000000000" pitchFamily="18" charset="-120"/>
              </a:defRPr>
            </a:lvl1pPr>
          </a:lstStyle>
          <a:p>
            <a:pPr>
              <a:defRPr/>
            </a:pPr>
            <a:endParaRPr lang="en-US" altLang="zh-CN"/>
          </a:p>
        </p:txBody>
      </p:sp>
      <p:sp>
        <p:nvSpPr>
          <p:cNvPr id="6" name="Slide Number Placeholder 5">
            <a:extLst>
              <a:ext uri="{FF2B5EF4-FFF2-40B4-BE49-F238E27FC236}">
                <a16:creationId xmlns:a16="http://schemas.microsoft.com/office/drawing/2014/main" id="{30F39E51-5EFF-481B-846C-1404F3E2A23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defTabSz="685800">
              <a:defRPr sz="900">
                <a:solidFill>
                  <a:prstClr val="black">
                    <a:tint val="75000"/>
                  </a:prstClr>
                </a:solidFill>
                <a:latin typeface="Tahoma" panose="020B0604030504040204" pitchFamily="34" charset="0"/>
                <a:ea typeface="PMingLiU" panose="02020500000000000000" pitchFamily="18" charset="-120"/>
              </a:defRPr>
            </a:lvl1pPr>
          </a:lstStyle>
          <a:p>
            <a:pPr>
              <a:defRPr/>
            </a:pPr>
            <a:fld id="{CF8CD3FA-0652-42B0-AF02-61D53564FBE9}" type="slidenum">
              <a:rPr lang="en-US" altLang="zh-CN"/>
              <a:pPr>
                <a:defRPr/>
              </a:pPr>
              <a:t>‹#›</a:t>
            </a:fld>
            <a:endParaRPr lang="en-US" altLang="zh-CN"/>
          </a:p>
        </p:txBody>
      </p:sp>
    </p:spTree>
    <p:extLst>
      <p:ext uri="{BB962C8B-B14F-4D97-AF65-F5344CB8AC3E}">
        <p14:creationId xmlns:p14="http://schemas.microsoft.com/office/powerpoint/2010/main" val="135804927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aike.baidu.com/item/ID3%E7%AE%97%E6%B3%95"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slides/_rels/slide5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2.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1"/>
          <p:cNvSpPr>
            <a:spLocks noChangeArrowheads="1"/>
          </p:cNvSpPr>
          <p:nvPr/>
        </p:nvSpPr>
        <p:spPr bwMode="auto">
          <a:xfrm>
            <a:off x="6247209" y="6669360"/>
            <a:ext cx="2896791" cy="1952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algn="ctr" defTabSz="685800"/>
            <a:endParaRPr lang="zh-CN" altLang="en-US" sz="1800">
              <a:solidFill>
                <a:srgbClr val="FFFFFF"/>
              </a:solidFill>
              <a:latin typeface="Calibri" panose="020F0502020204030204" pitchFamily="34" charset="0"/>
              <a:ea typeface="宋体" panose="02010600030101010101" pitchFamily="2" charset="-122"/>
            </a:endParaRPr>
          </a:p>
        </p:txBody>
      </p:sp>
      <p:sp>
        <p:nvSpPr>
          <p:cNvPr id="8197" name="矩形 8"/>
          <p:cNvSpPr>
            <a:spLocks noChangeArrowheads="1"/>
          </p:cNvSpPr>
          <p:nvPr/>
        </p:nvSpPr>
        <p:spPr bwMode="auto">
          <a:xfrm>
            <a:off x="0" y="-10758"/>
            <a:ext cx="2288382" cy="2464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algn="ctr" defTabSz="685800"/>
            <a:endParaRPr lang="zh-CN" altLang="en-US" sz="1800">
              <a:solidFill>
                <a:srgbClr val="FFFFFF"/>
              </a:solidFill>
              <a:latin typeface="Calibri" panose="020F0502020204030204" pitchFamily="34" charset="0"/>
              <a:ea typeface="宋体" panose="02010600030101010101" pitchFamily="2" charset="-122"/>
            </a:endParaRPr>
          </a:p>
        </p:txBody>
      </p:sp>
      <p:sp>
        <p:nvSpPr>
          <p:cNvPr id="8195" name="副标题 2"/>
          <p:cNvSpPr>
            <a:spLocks noGrp="1"/>
          </p:cNvSpPr>
          <p:nvPr>
            <p:ph type="subTitle" idx="4294967295"/>
          </p:nvPr>
        </p:nvSpPr>
        <p:spPr>
          <a:xfrm>
            <a:off x="6247209" y="6669583"/>
            <a:ext cx="2896791" cy="195263"/>
          </a:xfrm>
        </p:spPr>
        <p:txBody>
          <a:bodyPr>
            <a:noAutofit/>
          </a:bodyPr>
          <a:lstStyle/>
          <a:p>
            <a:pPr marL="0" indent="0" algn="r">
              <a:lnSpc>
                <a:spcPct val="100000"/>
              </a:lnSpc>
              <a:spcBef>
                <a:spcPts val="0"/>
              </a:spcBef>
              <a:buNone/>
            </a:pPr>
            <a:r>
              <a:rPr lang="en-US" altLang="zh-CN" sz="700" dirty="0">
                <a:solidFill>
                  <a:schemeClr val="bg1"/>
                </a:solidFill>
                <a:latin typeface="微软雅黑" panose="020B0503020204020204" pitchFamily="34" charset="-122"/>
                <a:ea typeface="微软雅黑" panose="020B0503020204020204" pitchFamily="34" charset="-122"/>
              </a:rPr>
              <a:t>2023-2024-1</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0" y="1268760"/>
            <a:ext cx="9144000" cy="250150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lnSpc>
                <a:spcPct val="150000"/>
              </a:lnSpc>
              <a:spcAft>
                <a:spcPts val="0"/>
              </a:spcAft>
            </a:pPr>
            <a:r>
              <a:rPr lang="zh-CN" altLang="en-US"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数据仓库与数据挖掘</a:t>
            </a:r>
            <a:endParaRPr lang="zh-CN" altLang="en-US" sz="4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Text Box 5">
            <a:extLst>
              <a:ext uri="{FF2B5EF4-FFF2-40B4-BE49-F238E27FC236}">
                <a16:creationId xmlns:a16="http://schemas.microsoft.com/office/drawing/2014/main" id="{70E81591-4BC7-4C72-89E7-7334CA2DA9FE}"/>
              </a:ext>
            </a:extLst>
          </p:cNvPr>
          <p:cNvSpPr txBox="1">
            <a:spLocks noChangeArrowheads="1"/>
          </p:cNvSpPr>
          <p:nvPr/>
        </p:nvSpPr>
        <p:spPr bwMode="auto">
          <a:xfrm>
            <a:off x="11868" y="3582342"/>
            <a:ext cx="9144000" cy="18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50000"/>
              </a:spcBef>
              <a:buFontTx/>
              <a:buNone/>
            </a:pPr>
            <a:r>
              <a:rPr kumimoji="1" lang="zh-CN" altLang="en-US" sz="2400" b="1" dirty="0">
                <a:solidFill>
                  <a:schemeClr val="tx2"/>
                </a:solidFill>
                <a:latin typeface="微软雅黑" panose="020B0503020204020204" pitchFamily="34" charset="-122"/>
                <a:ea typeface="微软雅黑" panose="020B0503020204020204" pitchFamily="34" charset="-122"/>
                <a:cs typeface="仿宋_GB2312"/>
              </a:rPr>
              <a:t>龙  军 </a:t>
            </a:r>
            <a:endParaRPr kumimoji="1" lang="en-US" altLang="zh-CN" sz="2400" b="1" dirty="0">
              <a:solidFill>
                <a:schemeClr val="tx2"/>
              </a:solidFill>
              <a:latin typeface="微软雅黑" panose="020B0503020204020204" pitchFamily="34" charset="-122"/>
              <a:ea typeface="微软雅黑" panose="020B0503020204020204" pitchFamily="34" charset="-122"/>
              <a:cs typeface="仿宋_GB2312"/>
            </a:endParaRPr>
          </a:p>
          <a:p>
            <a:pPr algn="ctr" eaLnBrk="1" hangingPunct="1">
              <a:lnSpc>
                <a:spcPct val="150000"/>
              </a:lnSpc>
              <a:spcBef>
                <a:spcPts val="0"/>
              </a:spcBef>
              <a:buFontTx/>
              <a:buNone/>
            </a:pPr>
            <a:r>
              <a:rPr lang="en-US" altLang="zh-CN" sz="2800" b="1" dirty="0">
                <a:solidFill>
                  <a:schemeClr val="tx2"/>
                </a:solidFill>
                <a:latin typeface="微软雅黑" panose="020B0503020204020204" pitchFamily="34" charset="-122"/>
                <a:ea typeface="微软雅黑" panose="020B0503020204020204" pitchFamily="34" charset="-122"/>
                <a:cs typeface="+mj-cs"/>
              </a:rPr>
              <a:t>jlong@csu.edu.cn  18673197878</a:t>
            </a:r>
          </a:p>
          <a:p>
            <a:pPr algn="ctr" eaLnBrk="1" hangingPunct="1">
              <a:lnSpc>
                <a:spcPct val="150000"/>
              </a:lnSpc>
              <a:spcBef>
                <a:spcPts val="0"/>
              </a:spcBef>
              <a:buFontTx/>
              <a:buNone/>
            </a:pPr>
            <a:r>
              <a:rPr lang="zh-CN" altLang="en-US" sz="2800" b="1" dirty="0">
                <a:solidFill>
                  <a:schemeClr val="tx2"/>
                </a:solidFill>
                <a:latin typeface="微软雅黑" panose="020B0503020204020204" pitchFamily="34" charset="-122"/>
                <a:ea typeface="微软雅黑" panose="020B0503020204020204" pitchFamily="34" charset="-122"/>
                <a:cs typeface="+mj-cs"/>
              </a:rPr>
              <a:t>计算机学院数据科学与工程系</a:t>
            </a:r>
            <a:endParaRPr lang="en-US" altLang="zh-CN" sz="2800" b="1" dirty="0">
              <a:solidFill>
                <a:schemeClr val="tx2"/>
              </a:solidFill>
              <a:latin typeface="微软雅黑" panose="020B0503020204020204" pitchFamily="34" charset="-122"/>
              <a:ea typeface="微软雅黑" panose="020B0503020204020204" pitchFamily="34" charset="-122"/>
              <a:cs typeface="+mj-cs"/>
            </a:endParaRPr>
          </a:p>
        </p:txBody>
      </p:sp>
      <p:pic>
        <p:nvPicPr>
          <p:cNvPr id="3" name="图片 2" descr="（蓝）大数据研究院LOGO">
            <a:extLst>
              <a:ext uri="{FF2B5EF4-FFF2-40B4-BE49-F238E27FC236}">
                <a16:creationId xmlns:a16="http://schemas.microsoft.com/office/drawing/2014/main" id="{59227CFE-FCE8-14BC-C344-2E36DC4280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795" y="6191677"/>
            <a:ext cx="3260482" cy="646547"/>
          </a:xfrm>
          <a:prstGeom prst="rect">
            <a:avLst/>
          </a:prstGeom>
        </p:spPr>
      </p:pic>
    </p:spTree>
    <p:extLst>
      <p:ext uri="{BB962C8B-B14F-4D97-AF65-F5344CB8AC3E}">
        <p14:creationId xmlns:p14="http://schemas.microsoft.com/office/powerpoint/2010/main" val="3827052141"/>
      </p:ext>
    </p:extLst>
  </p:cSld>
  <p:clrMapOvr>
    <a:masterClrMapping/>
  </p:clrMapOvr>
  <mc:AlternateContent xmlns:mc="http://schemas.openxmlformats.org/markup-compatibility/2006" xmlns:p14="http://schemas.microsoft.com/office/powerpoint/2010/main">
    <mc:Choice Requires="p14">
      <p:transition spd="slow" p14:dur="2000" advTm="542"/>
    </mc:Choice>
    <mc:Fallback xmlns="">
      <p:transition spd="slow" advTm="5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A3B4712-6E25-C549-ACC2-743F03DE5D9D}"/>
              </a:ext>
            </a:extLst>
          </p:cNvPr>
          <p:cNvSpPr>
            <a:spLocks noGrp="1" noChangeArrowheads="1"/>
          </p:cNvSpPr>
          <p:nvPr>
            <p:ph type="title"/>
          </p:nvPr>
        </p:nvSpPr>
        <p:spPr>
          <a:xfrm>
            <a:off x="457200" y="277813"/>
            <a:ext cx="8229600" cy="1139825"/>
          </a:xfrm>
        </p:spPr>
        <p:txBody>
          <a:bodyPr/>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8.1.2</a:t>
            </a:r>
            <a:r>
              <a:rPr lang="zh-CN" altLang="en-US" b="1" dirty="0">
                <a:solidFill>
                  <a:schemeClr val="accent1">
                    <a:lumMod val="25000"/>
                  </a:schemeClr>
                </a:solidFill>
                <a:effectLst>
                  <a:outerShdw blurRad="38100" dist="38100" dir="2700000" algn="tl">
                    <a:srgbClr val="000000">
                      <a:alpha val="43137"/>
                    </a:srgbClr>
                  </a:outerShdw>
                </a:effectLst>
              </a:rPr>
              <a:t>分类的评价标准</a:t>
            </a:r>
            <a:endParaRPr lang="zh-CN" altLang="en-US" dirty="0"/>
          </a:p>
        </p:txBody>
      </p:sp>
      <p:sp>
        <p:nvSpPr>
          <p:cNvPr id="4" name="内容占位符 2">
            <a:extLst>
              <a:ext uri="{FF2B5EF4-FFF2-40B4-BE49-F238E27FC236}">
                <a16:creationId xmlns:a16="http://schemas.microsoft.com/office/drawing/2014/main" id="{2F827BBD-52D3-2D4E-B5FC-A7FE4B053620}"/>
              </a:ext>
            </a:extLst>
          </p:cNvPr>
          <p:cNvSpPr>
            <a:spLocks noGrp="1" noChangeArrowheads="1"/>
          </p:cNvSpPr>
          <p:nvPr>
            <p:ph idx="1"/>
          </p:nvPr>
        </p:nvSpPr>
        <p:spPr>
          <a:xfrm>
            <a:off x="457200" y="1600200"/>
            <a:ext cx="8229600" cy="4530725"/>
          </a:xfrm>
        </p:spPr>
        <p:txBody>
          <a:bodyPr/>
          <a:lstStyle/>
          <a:p>
            <a:pPr marL="0" indent="0">
              <a:buNone/>
              <a:defRPr/>
            </a:pPr>
            <a:r>
              <a:rPr lang="en-US" altLang="zh-CN" sz="2400" b="1" dirty="0">
                <a:solidFill>
                  <a:srgbClr val="00B0F0"/>
                </a:solidFill>
                <a:latin typeface="+mn-ea"/>
              </a:rPr>
              <a:t>1</a:t>
            </a:r>
            <a:r>
              <a:rPr lang="zh-CN" altLang="en-US" sz="2400" b="1" dirty="0">
                <a:solidFill>
                  <a:srgbClr val="00B0F0"/>
                </a:solidFill>
                <a:latin typeface="+mn-ea"/>
              </a:rPr>
              <a:t>）正确率（</a:t>
            </a:r>
            <a:r>
              <a:rPr lang="en-US" altLang="zh-CN" sz="2400" b="1" dirty="0">
                <a:solidFill>
                  <a:srgbClr val="00B0F0"/>
                </a:solidFill>
                <a:latin typeface="+mn-ea"/>
              </a:rPr>
              <a:t>accuracy</a:t>
            </a:r>
            <a:r>
              <a:rPr lang="zh-CN" altLang="en-US" sz="2400" b="1" dirty="0">
                <a:solidFill>
                  <a:srgbClr val="00B0F0"/>
                </a:solidFill>
                <a:latin typeface="+mn-ea"/>
              </a:rPr>
              <a:t>）</a:t>
            </a:r>
          </a:p>
          <a:p>
            <a:pPr marL="0" indent="0">
              <a:buNone/>
              <a:defRPr/>
            </a:pPr>
            <a:r>
              <a:rPr lang="en-US" altLang="zh-CN" sz="2400" b="1" dirty="0">
                <a:latin typeface="+mn-ea"/>
              </a:rPr>
              <a:t>   </a:t>
            </a:r>
            <a:r>
              <a:rPr lang="zh-CN" altLang="en-US" sz="2400" b="1" dirty="0">
                <a:latin typeface="+mn-ea"/>
              </a:rPr>
              <a:t>正确率是我们最常见的评价指标， </a:t>
            </a:r>
            <a:r>
              <a:rPr lang="en-US" altLang="zh-CN" sz="2400" b="1" dirty="0">
                <a:latin typeface="+mn-ea"/>
              </a:rPr>
              <a:t>accuracy = </a:t>
            </a:r>
            <a:r>
              <a:rPr lang="zh-CN" altLang="en-US" sz="2400" b="1" dirty="0">
                <a:latin typeface="+mn-ea"/>
              </a:rPr>
              <a:t>（</a:t>
            </a:r>
            <a:r>
              <a:rPr lang="en-US" altLang="zh-CN" sz="2400" b="1" dirty="0">
                <a:latin typeface="+mn-ea"/>
              </a:rPr>
              <a:t>TP+TN</a:t>
            </a:r>
            <a:r>
              <a:rPr lang="zh-CN" altLang="en-US" sz="2400" b="1" dirty="0">
                <a:latin typeface="+mn-ea"/>
              </a:rPr>
              <a:t>）</a:t>
            </a:r>
            <a:r>
              <a:rPr lang="en-US" altLang="zh-CN" sz="2400" b="1" dirty="0">
                <a:latin typeface="+mn-ea"/>
              </a:rPr>
              <a:t>/(P+N)</a:t>
            </a:r>
            <a:r>
              <a:rPr lang="zh-CN" altLang="en-US" sz="2400" b="1" dirty="0">
                <a:latin typeface="+mn-ea"/>
              </a:rPr>
              <a:t>，这个很容易理解，就是被</a:t>
            </a:r>
            <a:r>
              <a:rPr lang="zh-CN" altLang="en-US" sz="2400" b="1" dirty="0">
                <a:solidFill>
                  <a:srgbClr val="FF0000"/>
                </a:solidFill>
                <a:latin typeface="+mn-ea"/>
              </a:rPr>
              <a:t>分对的样本数除以所有的样本数</a:t>
            </a:r>
            <a:r>
              <a:rPr lang="zh-CN" altLang="en-US" sz="2400" b="1" dirty="0">
                <a:latin typeface="+mn-ea"/>
              </a:rPr>
              <a:t>，通常来说，正确率越高，分类器越好；</a:t>
            </a:r>
            <a:endParaRPr lang="en-US" altLang="zh-CN" sz="2400" b="1" dirty="0">
              <a:latin typeface="+mn-ea"/>
            </a:endParaRPr>
          </a:p>
          <a:p>
            <a:pPr marL="0" indent="0">
              <a:buNone/>
              <a:defRPr/>
            </a:pPr>
            <a:r>
              <a:rPr lang="en-US" altLang="zh-CN" sz="2400" b="1" dirty="0">
                <a:solidFill>
                  <a:srgbClr val="00B0F0"/>
                </a:solidFill>
                <a:latin typeface="+mn-ea"/>
              </a:rPr>
              <a:t>2</a:t>
            </a:r>
            <a:r>
              <a:rPr lang="zh-CN" altLang="en-US" sz="2400" b="1" dirty="0">
                <a:solidFill>
                  <a:srgbClr val="00B0F0"/>
                </a:solidFill>
                <a:latin typeface="+mn-ea"/>
              </a:rPr>
              <a:t>）错误率（</a:t>
            </a:r>
            <a:r>
              <a:rPr lang="en-US" altLang="zh-CN" sz="2400" b="1" dirty="0">
                <a:solidFill>
                  <a:srgbClr val="00B0F0"/>
                </a:solidFill>
                <a:latin typeface="+mn-ea"/>
              </a:rPr>
              <a:t>error rate)</a:t>
            </a:r>
          </a:p>
          <a:p>
            <a:pPr marL="0" indent="0">
              <a:buNone/>
              <a:defRPr/>
            </a:pPr>
            <a:r>
              <a:rPr lang="zh-CN" altLang="en-US" sz="2400" b="1" dirty="0">
                <a:latin typeface="+mn-ea"/>
              </a:rPr>
              <a:t>   错误率则与正确率相反，描述被</a:t>
            </a:r>
            <a:r>
              <a:rPr lang="zh-CN" altLang="en-US" sz="2400" b="1" dirty="0">
                <a:solidFill>
                  <a:srgbClr val="FF0000"/>
                </a:solidFill>
                <a:latin typeface="+mn-ea"/>
              </a:rPr>
              <a:t>分类器错分的比例</a:t>
            </a:r>
            <a:r>
              <a:rPr lang="zh-CN" altLang="en-US" sz="2400" b="1" dirty="0">
                <a:latin typeface="+mn-ea"/>
              </a:rPr>
              <a:t>，</a:t>
            </a:r>
            <a:r>
              <a:rPr lang="en-US" altLang="zh-CN" sz="2400" b="1" dirty="0">
                <a:latin typeface="+mn-ea"/>
              </a:rPr>
              <a:t>error rate = (FP+FN)/(P+N)</a:t>
            </a:r>
            <a:r>
              <a:rPr lang="zh-CN" altLang="en-US" sz="2400" b="1" dirty="0">
                <a:latin typeface="+mn-ea"/>
              </a:rPr>
              <a:t>，对某一个实例来说，分对与分错是互斥事件，所以 </a:t>
            </a:r>
            <a:r>
              <a:rPr lang="en-US" altLang="zh-CN" sz="2400" b="1" dirty="0">
                <a:latin typeface="+mn-ea"/>
              </a:rPr>
              <a:t>accuracy =1 -  error rate</a:t>
            </a:r>
            <a:r>
              <a:rPr lang="zh-CN" altLang="en-US" sz="2400" b="1" dirty="0">
                <a:latin typeface="+mn-ea"/>
              </a:rPr>
              <a:t>；</a:t>
            </a:r>
            <a:endParaRPr lang="en-US" altLang="zh-CN" sz="2400" b="1" dirty="0">
              <a:latin typeface="+mn-ea"/>
            </a:endParaRPr>
          </a:p>
          <a:p>
            <a:pPr marL="0" indent="0">
              <a:buNone/>
              <a:defRPr/>
            </a:pPr>
            <a:r>
              <a:rPr lang="en-US" altLang="zh-CN" sz="2400" b="1" dirty="0">
                <a:solidFill>
                  <a:srgbClr val="00B0F0"/>
                </a:solidFill>
                <a:latin typeface="+mn-ea"/>
              </a:rPr>
              <a:t>3</a:t>
            </a:r>
            <a:r>
              <a:rPr lang="zh-CN" altLang="en-US" sz="2400" b="1" dirty="0">
                <a:solidFill>
                  <a:srgbClr val="00B0F0"/>
                </a:solidFill>
                <a:latin typeface="+mn-ea"/>
              </a:rPr>
              <a:t>）灵敏度（</a:t>
            </a:r>
            <a:r>
              <a:rPr lang="en-US" altLang="zh-CN" sz="2400" b="1" dirty="0">
                <a:solidFill>
                  <a:srgbClr val="00B0F0"/>
                </a:solidFill>
                <a:latin typeface="+mn-ea"/>
              </a:rPr>
              <a:t>sensitive</a:t>
            </a:r>
            <a:r>
              <a:rPr lang="zh-CN" altLang="en-US" sz="2400" b="1" dirty="0">
                <a:solidFill>
                  <a:srgbClr val="00B0F0"/>
                </a:solidFill>
                <a:latin typeface="+mn-ea"/>
              </a:rPr>
              <a:t>）</a:t>
            </a:r>
          </a:p>
          <a:p>
            <a:pPr marL="0" indent="0">
              <a:buNone/>
              <a:defRPr/>
            </a:pPr>
            <a:r>
              <a:rPr lang="en-US" altLang="zh-CN" sz="2400" b="1" dirty="0">
                <a:latin typeface="+mn-ea"/>
              </a:rPr>
              <a:t>   sensitive = TP/P</a:t>
            </a:r>
            <a:r>
              <a:rPr lang="zh-CN" altLang="en-US" sz="2400" b="1" dirty="0">
                <a:latin typeface="+mn-ea"/>
              </a:rPr>
              <a:t>，表示的是</a:t>
            </a:r>
            <a:r>
              <a:rPr lang="zh-CN" altLang="en-US" sz="2400" b="1" dirty="0">
                <a:solidFill>
                  <a:srgbClr val="FF0000"/>
                </a:solidFill>
                <a:latin typeface="+mn-ea"/>
              </a:rPr>
              <a:t>所有正例中被分对的比例</a:t>
            </a:r>
            <a:r>
              <a:rPr lang="zh-CN" altLang="en-US" sz="2400" b="1" dirty="0">
                <a:latin typeface="+mn-ea"/>
              </a:rPr>
              <a:t>，衡量了分类器对正例的识别能力；</a:t>
            </a: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CED72A01-F29D-424D-9322-FD85C204554E}"/>
              </a:ext>
            </a:extLst>
          </p:cNvPr>
          <p:cNvSpPr>
            <a:spLocks noGrp="1" noChangeArrowheads="1"/>
          </p:cNvSpPr>
          <p:nvPr>
            <p:ph type="title"/>
          </p:nvPr>
        </p:nvSpPr>
        <p:spPr>
          <a:xfrm>
            <a:off x="457200" y="312738"/>
            <a:ext cx="8229600" cy="1139825"/>
          </a:xfrm>
        </p:spPr>
        <p:txBody>
          <a:bodyPr/>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8.1.2</a:t>
            </a:r>
            <a:r>
              <a:rPr lang="zh-CN" altLang="en-US" b="1" dirty="0">
                <a:solidFill>
                  <a:schemeClr val="accent1">
                    <a:lumMod val="25000"/>
                  </a:schemeClr>
                </a:solidFill>
                <a:effectLst>
                  <a:outerShdw blurRad="38100" dist="38100" dir="2700000" algn="tl">
                    <a:srgbClr val="000000">
                      <a:alpha val="43137"/>
                    </a:srgbClr>
                  </a:outerShdw>
                </a:effectLst>
              </a:rPr>
              <a:t>分类的评价标准</a:t>
            </a:r>
            <a:endParaRPr lang="zh-CN" altLang="en-US" dirty="0"/>
          </a:p>
        </p:txBody>
      </p:sp>
      <p:sp>
        <p:nvSpPr>
          <p:cNvPr id="4" name="内容占位符 2">
            <a:extLst>
              <a:ext uri="{FF2B5EF4-FFF2-40B4-BE49-F238E27FC236}">
                <a16:creationId xmlns:a16="http://schemas.microsoft.com/office/drawing/2014/main" id="{36042192-9F9E-2542-BBAC-E3A0A82C8998}"/>
              </a:ext>
            </a:extLst>
          </p:cNvPr>
          <p:cNvSpPr>
            <a:spLocks noGrp="1" noChangeArrowheads="1"/>
          </p:cNvSpPr>
          <p:nvPr>
            <p:ph idx="1"/>
          </p:nvPr>
        </p:nvSpPr>
        <p:spPr>
          <a:xfrm>
            <a:off x="457200" y="1635125"/>
            <a:ext cx="8229600" cy="4530725"/>
          </a:xfrm>
        </p:spPr>
        <p:txBody>
          <a:bodyPr/>
          <a:lstStyle/>
          <a:p>
            <a:pPr marL="0" indent="0">
              <a:buNone/>
              <a:defRPr/>
            </a:pPr>
            <a:r>
              <a:rPr lang="en-US" altLang="zh-CN" sz="2400" b="1" dirty="0">
                <a:solidFill>
                  <a:srgbClr val="00B0F0"/>
                </a:solidFill>
              </a:rPr>
              <a:t>4</a:t>
            </a:r>
            <a:r>
              <a:rPr lang="zh-CN" altLang="en-US" sz="2400" b="1" dirty="0">
                <a:solidFill>
                  <a:srgbClr val="00B0F0"/>
                </a:solidFill>
              </a:rPr>
              <a:t>）特效度（</a:t>
            </a:r>
            <a:r>
              <a:rPr lang="en-US" altLang="zh-CN" sz="2400" b="1" dirty="0">
                <a:solidFill>
                  <a:srgbClr val="00B0F0"/>
                </a:solidFill>
              </a:rPr>
              <a:t>specificity)</a:t>
            </a:r>
          </a:p>
          <a:p>
            <a:pPr marL="0" indent="0">
              <a:buNone/>
              <a:defRPr/>
            </a:pPr>
            <a:r>
              <a:rPr lang="en-US" altLang="zh-CN" sz="2400" dirty="0"/>
              <a:t>specificity = TN/N</a:t>
            </a:r>
            <a:r>
              <a:rPr lang="zh-CN" altLang="en-US" sz="2400" dirty="0"/>
              <a:t>， 表示的是</a:t>
            </a:r>
            <a:r>
              <a:rPr lang="zh-CN" altLang="en-US" sz="2400" dirty="0">
                <a:solidFill>
                  <a:srgbClr val="FF0000"/>
                </a:solidFill>
              </a:rPr>
              <a:t>所有负例中被分对的比例</a:t>
            </a:r>
            <a:r>
              <a:rPr lang="zh-CN" altLang="en-US" sz="2400" dirty="0"/>
              <a:t>，衡量了分类器对负例的识别能力；</a:t>
            </a:r>
          </a:p>
          <a:p>
            <a:pPr marL="0" indent="0">
              <a:buNone/>
              <a:defRPr/>
            </a:pPr>
            <a:r>
              <a:rPr lang="it-IT" altLang="zh-CN" sz="2400" b="1" dirty="0">
                <a:solidFill>
                  <a:srgbClr val="00B0F0"/>
                </a:solidFill>
              </a:rPr>
              <a:t>5</a:t>
            </a:r>
            <a:r>
              <a:rPr lang="zh-CN" altLang="it-IT" sz="2400" b="1" dirty="0">
                <a:solidFill>
                  <a:srgbClr val="00B0F0"/>
                </a:solidFill>
              </a:rPr>
              <a:t>）精度（</a:t>
            </a:r>
            <a:r>
              <a:rPr lang="it-IT" altLang="zh-CN" sz="2400" b="1" dirty="0">
                <a:solidFill>
                  <a:srgbClr val="00B0F0"/>
                </a:solidFill>
              </a:rPr>
              <a:t>precision</a:t>
            </a:r>
            <a:r>
              <a:rPr lang="zh-CN" altLang="it-IT" sz="2400" b="1" dirty="0">
                <a:solidFill>
                  <a:srgbClr val="00B0F0"/>
                </a:solidFill>
              </a:rPr>
              <a:t>）</a:t>
            </a:r>
            <a:r>
              <a:rPr lang="zh-CN" altLang="en-US" sz="2400" b="1" dirty="0">
                <a:solidFill>
                  <a:srgbClr val="00B0F0"/>
                </a:solidFill>
              </a:rPr>
              <a:t>：查准率</a:t>
            </a:r>
            <a:endParaRPr lang="it-IT" altLang="zh-CN" sz="2400" b="1" dirty="0">
              <a:solidFill>
                <a:srgbClr val="00B0F0"/>
              </a:solidFill>
            </a:endParaRPr>
          </a:p>
          <a:p>
            <a:pPr marL="0" indent="0">
              <a:buNone/>
              <a:defRPr/>
            </a:pPr>
            <a:r>
              <a:rPr lang="zh-CN" altLang="en-US" sz="2400" dirty="0"/>
              <a:t>精度是精确性的度量，表示被分为</a:t>
            </a:r>
            <a:r>
              <a:rPr lang="zh-CN" altLang="en-US" sz="2400" dirty="0">
                <a:solidFill>
                  <a:srgbClr val="FF0000"/>
                </a:solidFill>
              </a:rPr>
              <a:t>正例的样本中实际为正例的比例</a:t>
            </a:r>
            <a:r>
              <a:rPr lang="zh-CN" altLang="en-US" sz="2400" dirty="0"/>
              <a:t>， </a:t>
            </a:r>
            <a:r>
              <a:rPr lang="en-US" altLang="zh-CN" sz="2400" dirty="0"/>
              <a:t>precision=TP/</a:t>
            </a:r>
            <a:r>
              <a:rPr lang="zh-CN" altLang="en-US" sz="2400" dirty="0"/>
              <a:t>（</a:t>
            </a:r>
            <a:r>
              <a:rPr lang="en-US" altLang="zh-CN" sz="2400" dirty="0"/>
              <a:t>TP+FP</a:t>
            </a:r>
            <a:r>
              <a:rPr lang="zh-CN" altLang="en-US" sz="2400" dirty="0"/>
              <a:t>）；</a:t>
            </a:r>
          </a:p>
          <a:p>
            <a:pPr marL="0" indent="0">
              <a:buNone/>
              <a:defRPr/>
            </a:pPr>
            <a:r>
              <a:rPr lang="en-US" altLang="zh-CN" sz="2400" b="1" dirty="0">
                <a:solidFill>
                  <a:srgbClr val="00B0F0"/>
                </a:solidFill>
              </a:rPr>
              <a:t>6</a:t>
            </a:r>
            <a:r>
              <a:rPr lang="zh-CN" altLang="en-US" sz="2400" b="1" dirty="0">
                <a:solidFill>
                  <a:srgbClr val="00B0F0"/>
                </a:solidFill>
              </a:rPr>
              <a:t>）召回率（</a:t>
            </a:r>
            <a:r>
              <a:rPr lang="en-US" altLang="zh-CN" sz="2400" b="1" dirty="0">
                <a:solidFill>
                  <a:srgbClr val="00B0F0"/>
                </a:solidFill>
              </a:rPr>
              <a:t>recall</a:t>
            </a:r>
            <a:r>
              <a:rPr lang="zh-CN" altLang="en-US" sz="2400" b="1" dirty="0">
                <a:solidFill>
                  <a:srgbClr val="00B0F0"/>
                </a:solidFill>
              </a:rPr>
              <a:t>）：查全率</a:t>
            </a:r>
            <a:endParaRPr lang="en-US" altLang="zh-CN" sz="2400" b="1" dirty="0">
              <a:solidFill>
                <a:srgbClr val="00B0F0"/>
              </a:solidFill>
            </a:endParaRPr>
          </a:p>
          <a:p>
            <a:pPr marL="0" indent="0">
              <a:buNone/>
              <a:defRPr/>
            </a:pPr>
            <a:r>
              <a:rPr lang="zh-CN" altLang="en-US" sz="2400" dirty="0"/>
              <a:t>召回率是覆盖面的度量，度量有</a:t>
            </a:r>
            <a:r>
              <a:rPr lang="zh-CN" altLang="en-US" sz="2400" dirty="0">
                <a:solidFill>
                  <a:srgbClr val="FF0000"/>
                </a:solidFill>
              </a:rPr>
              <a:t>多个正例被分为正例</a:t>
            </a:r>
            <a:r>
              <a:rPr lang="zh-CN" altLang="en-US" sz="2400" dirty="0"/>
              <a:t>， </a:t>
            </a:r>
            <a:r>
              <a:rPr lang="en-US" altLang="zh-CN" sz="2400" dirty="0"/>
              <a:t>recall=TP/(TP+FN)=TP/P=sensitive</a:t>
            </a:r>
            <a:r>
              <a:rPr lang="zh-CN" altLang="en-US" sz="2400" dirty="0"/>
              <a:t>，可以看到召回率与灵敏度是一样的。</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8AE5FC3-82EE-C940-875C-426B8A8DB4FC}"/>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8.1.3</a:t>
            </a:r>
            <a:r>
              <a:rPr lang="zh-CN" altLang="en-US" b="1" dirty="0">
                <a:solidFill>
                  <a:schemeClr val="accent1">
                    <a:lumMod val="25000"/>
                  </a:schemeClr>
                </a:solidFill>
                <a:effectLst>
                  <a:outerShdw blurRad="38100" dist="38100" dir="2700000" algn="tl">
                    <a:srgbClr val="000000">
                      <a:alpha val="43137"/>
                    </a:srgbClr>
                  </a:outerShdw>
                </a:effectLst>
              </a:rPr>
              <a:t>分类的主要方法</a:t>
            </a:r>
            <a:endParaRPr lang="en-US" altLang="zh-CN" dirty="0"/>
          </a:p>
        </p:txBody>
      </p:sp>
      <p:sp>
        <p:nvSpPr>
          <p:cNvPr id="2" name="矩形 1">
            <a:extLst>
              <a:ext uri="{FF2B5EF4-FFF2-40B4-BE49-F238E27FC236}">
                <a16:creationId xmlns:a16="http://schemas.microsoft.com/office/drawing/2014/main" id="{23B74681-4AB0-4CF5-95BA-B5358211A337}"/>
              </a:ext>
            </a:extLst>
          </p:cNvPr>
          <p:cNvSpPr/>
          <p:nvPr/>
        </p:nvSpPr>
        <p:spPr>
          <a:xfrm>
            <a:off x="2627784" y="1628800"/>
            <a:ext cx="4572000" cy="4408899"/>
          </a:xfrm>
          <a:prstGeom prst="rect">
            <a:avLst/>
          </a:prstGeom>
        </p:spPr>
        <p:txBody>
          <a:bodyPr>
            <a:spAutoFit/>
          </a:bodyPr>
          <a:lstStyle/>
          <a:p>
            <a:pPr indent="304800">
              <a:lnSpc>
                <a:spcPct val="150000"/>
              </a:lnSpc>
              <a:spcAft>
                <a:spcPts val="0"/>
              </a:spcAft>
            </a:pPr>
            <a:r>
              <a:rPr lang="zh-CN" altLang="zh-CN" sz="3200" dirty="0">
                <a:solidFill>
                  <a:srgbClr val="FF0000"/>
                </a:solidFill>
                <a:latin typeface="黑体" panose="02010609060101010101" pitchFamily="49" charset="-122"/>
                <a:ea typeface="黑体" panose="02010609060101010101" pitchFamily="49" charset="-122"/>
                <a:cs typeface="宋体" panose="02010600030101010101" pitchFamily="2" charset="-122"/>
              </a:rPr>
              <a:t>决策树</a:t>
            </a:r>
            <a:endParaRPr lang="en-US" altLang="zh-CN" sz="3200" dirty="0">
              <a:solidFill>
                <a:srgbClr val="FF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en-US" altLang="zh-CN" sz="3200" dirty="0">
                <a:solidFill>
                  <a:srgbClr val="FF0000"/>
                </a:solidFill>
                <a:latin typeface="黑体" panose="02010609060101010101" pitchFamily="49" charset="-122"/>
                <a:ea typeface="黑体" panose="02010609060101010101" pitchFamily="49" charset="-122"/>
                <a:cs typeface="宋体" panose="02010600030101010101" pitchFamily="2" charset="-122"/>
              </a:rPr>
              <a:t>KNN</a:t>
            </a:r>
            <a:r>
              <a:rPr lang="zh-CN" altLang="zh-CN" sz="3200" dirty="0">
                <a:solidFill>
                  <a:srgbClr val="FF0000"/>
                </a:solidFill>
                <a:latin typeface="黑体" panose="02010609060101010101" pitchFamily="49" charset="-122"/>
                <a:ea typeface="黑体" panose="02010609060101010101" pitchFamily="49" charset="-122"/>
                <a:cs typeface="宋体" panose="02010600030101010101" pitchFamily="2" charset="-122"/>
              </a:rPr>
              <a:t>法</a:t>
            </a:r>
            <a:endParaRPr lang="en-US" altLang="zh-CN" sz="3200" dirty="0">
              <a:solidFill>
                <a:srgbClr val="FF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en-US" altLang="zh-CN" sz="3200" dirty="0">
                <a:solidFill>
                  <a:srgbClr val="FF0000"/>
                </a:solidFill>
                <a:latin typeface="黑体" panose="02010609060101010101" pitchFamily="49" charset="-122"/>
                <a:ea typeface="黑体" panose="02010609060101010101" pitchFamily="49" charset="-122"/>
                <a:cs typeface="宋体" panose="02010600030101010101" pitchFamily="2" charset="-122"/>
              </a:rPr>
              <a:t>SVM</a:t>
            </a:r>
            <a:r>
              <a:rPr lang="zh-CN" altLang="zh-CN" sz="3200" dirty="0">
                <a:solidFill>
                  <a:srgbClr val="FF0000"/>
                </a:solidFill>
                <a:latin typeface="黑体" panose="02010609060101010101" pitchFamily="49" charset="-122"/>
                <a:ea typeface="黑体" panose="02010609060101010101" pitchFamily="49" charset="-122"/>
                <a:cs typeface="宋体" panose="02010600030101010101" pitchFamily="2" charset="-122"/>
              </a:rPr>
              <a:t>法</a:t>
            </a:r>
            <a:endParaRPr lang="en-US" altLang="zh-CN" sz="3200" dirty="0">
              <a:solidFill>
                <a:srgbClr val="FF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en-US" altLang="zh-CN" sz="3200" dirty="0">
                <a:solidFill>
                  <a:srgbClr val="000000"/>
                </a:solidFill>
                <a:latin typeface="黑体" panose="02010609060101010101" pitchFamily="49" charset="-122"/>
                <a:ea typeface="黑体" panose="02010609060101010101" pitchFamily="49" charset="-122"/>
                <a:cs typeface="宋体" panose="02010600030101010101" pitchFamily="2" charset="-122"/>
              </a:rPr>
              <a:t>VSM</a:t>
            </a:r>
            <a:r>
              <a:rPr lang="zh-CN" altLang="zh-CN" sz="3200" dirty="0">
                <a:solidFill>
                  <a:srgbClr val="000000"/>
                </a:solidFill>
                <a:latin typeface="黑体" panose="02010609060101010101" pitchFamily="49" charset="-122"/>
                <a:ea typeface="黑体" panose="02010609060101010101" pitchFamily="49" charset="-122"/>
                <a:cs typeface="宋体" panose="02010600030101010101" pitchFamily="2" charset="-122"/>
              </a:rPr>
              <a:t>法</a:t>
            </a:r>
            <a:endParaRPr lang="en-US" altLang="zh-CN" sz="3200"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en-US" altLang="zh-CN" sz="3200" dirty="0">
                <a:solidFill>
                  <a:srgbClr val="000000"/>
                </a:solidFill>
                <a:latin typeface="黑体" panose="02010609060101010101" pitchFamily="49" charset="-122"/>
                <a:ea typeface="黑体" panose="02010609060101010101" pitchFamily="49" charset="-122"/>
                <a:cs typeface="宋体" panose="02010600030101010101" pitchFamily="2" charset="-122"/>
              </a:rPr>
              <a:t>Bayes</a:t>
            </a:r>
            <a:r>
              <a:rPr lang="zh-CN" altLang="zh-CN" sz="3200" dirty="0">
                <a:solidFill>
                  <a:srgbClr val="000000"/>
                </a:solidFill>
                <a:latin typeface="黑体" panose="02010609060101010101" pitchFamily="49" charset="-122"/>
                <a:ea typeface="黑体" panose="02010609060101010101" pitchFamily="49" charset="-122"/>
                <a:cs typeface="宋体" panose="02010600030101010101" pitchFamily="2" charset="-122"/>
              </a:rPr>
              <a:t>法</a:t>
            </a:r>
            <a:endParaRPr lang="en-US" altLang="zh-CN" sz="3200"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zh-CN" altLang="zh-CN" sz="3200" dirty="0">
                <a:solidFill>
                  <a:srgbClr val="000000"/>
                </a:solidFill>
                <a:latin typeface="黑体" panose="02010609060101010101" pitchFamily="49" charset="-122"/>
                <a:ea typeface="黑体" panose="02010609060101010101" pitchFamily="49" charset="-122"/>
                <a:cs typeface="宋体" panose="02010600030101010101" pitchFamily="2" charset="-122"/>
              </a:rPr>
              <a:t>神经网络法</a:t>
            </a:r>
            <a:endParaRPr lang="zh-CN"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836712"/>
            <a:ext cx="8229600" cy="4464496"/>
          </a:xfrm>
        </p:spPr>
        <p:txBody>
          <a:bodyPr/>
          <a:lstStyle/>
          <a:p>
            <a:pPr>
              <a:defRPr/>
            </a:pPr>
            <a:r>
              <a:rPr lang="en-US" altLang="zh-CN" sz="2800" b="1" dirty="0">
                <a:solidFill>
                  <a:schemeClr val="tx1">
                    <a:lumMod val="50000"/>
                    <a:lumOff val="50000"/>
                  </a:schemeClr>
                </a:solidFill>
                <a:latin typeface="黑体" panose="02010609060101010101" pitchFamily="49" charset="-122"/>
                <a:ea typeface="黑体" panose="02010609060101010101" pitchFamily="49" charset="-122"/>
              </a:rPr>
              <a:t>8.1 </a:t>
            </a:r>
            <a:r>
              <a:rPr lang="zh-CN" altLang="zh-CN" sz="2800" b="1" dirty="0">
                <a:solidFill>
                  <a:schemeClr val="tx1">
                    <a:lumMod val="50000"/>
                    <a:lumOff val="50000"/>
                  </a:schemeClr>
                </a:solidFill>
                <a:latin typeface="黑体" panose="02010609060101010101" pitchFamily="49" charset="-122"/>
                <a:ea typeface="黑体" panose="02010609060101010101" pitchFamily="49" charset="-122"/>
              </a:rPr>
              <a:t>分类的基本知识</a:t>
            </a:r>
            <a:endParaRPr lang="en-US" altLang="zh-CN" sz="2800" b="1" dirty="0">
              <a:solidFill>
                <a:schemeClr val="tx1">
                  <a:lumMod val="50000"/>
                  <a:lumOff val="50000"/>
                </a:schemeClr>
              </a:solidFill>
              <a:latin typeface="黑体" panose="02010609060101010101" pitchFamily="49" charset="-122"/>
              <a:ea typeface="黑体" panose="02010609060101010101" pitchFamily="49" charset="-122"/>
            </a:endParaRPr>
          </a:p>
          <a:p>
            <a:pPr>
              <a:defRPr/>
            </a:pPr>
            <a:r>
              <a:rPr lang="en-US" altLang="zh-CN" sz="2800" b="1" dirty="0">
                <a:latin typeface="黑体" panose="02010609060101010101" pitchFamily="49" charset="-122"/>
                <a:ea typeface="黑体" panose="02010609060101010101" pitchFamily="49" charset="-122"/>
              </a:rPr>
              <a:t>8.2 </a:t>
            </a:r>
            <a:r>
              <a:rPr lang="zh-CN" altLang="en-US" sz="2800" b="1" dirty="0">
                <a:latin typeface="黑体" panose="02010609060101010101" pitchFamily="49" charset="-122"/>
                <a:ea typeface="黑体" panose="02010609060101010101" pitchFamily="49" charset="-122"/>
              </a:rPr>
              <a:t>决策树分类</a:t>
            </a:r>
            <a:endParaRPr lang="en-US" altLang="zh-CN" sz="2800"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8.3.1 </a:t>
            </a:r>
            <a:r>
              <a:rPr lang="zh-CN" altLang="en-US" b="1" dirty="0">
                <a:latin typeface="黑体" panose="02010609060101010101" pitchFamily="49" charset="-122"/>
                <a:ea typeface="黑体" panose="02010609060101010101" pitchFamily="49" charset="-122"/>
              </a:rPr>
              <a:t>决策树算法概述</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8.3.2 </a:t>
            </a:r>
            <a:r>
              <a:rPr lang="zh-CN" altLang="en-US" b="1" dirty="0">
                <a:latin typeface="黑体" panose="02010609060101010101" pitchFamily="49" charset="-122"/>
                <a:ea typeface="黑体" panose="02010609060101010101" pitchFamily="49" charset="-122"/>
              </a:rPr>
              <a:t>决策树的生成</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8.3.3 </a:t>
            </a:r>
            <a:r>
              <a:rPr lang="zh-CN" altLang="en-US" b="1" dirty="0">
                <a:latin typeface="黑体" panose="02010609060101010101" pitchFamily="49" charset="-122"/>
                <a:ea typeface="黑体" panose="02010609060101010101" pitchFamily="49" charset="-122"/>
              </a:rPr>
              <a:t>决策树中规则的提取</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8.3.4 ID3</a:t>
            </a:r>
            <a:r>
              <a:rPr lang="zh-CN" altLang="en-US" b="1" dirty="0">
                <a:latin typeface="黑体" panose="02010609060101010101" pitchFamily="49" charset="-122"/>
                <a:ea typeface="黑体" panose="02010609060101010101" pitchFamily="49" charset="-122"/>
              </a:rPr>
              <a:t>算法</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8.3.5 C4.5</a:t>
            </a:r>
            <a:r>
              <a:rPr lang="zh-CN" altLang="en-US" b="1" dirty="0">
                <a:latin typeface="黑体" panose="02010609060101010101" pitchFamily="49" charset="-122"/>
                <a:ea typeface="黑体" panose="02010609060101010101" pitchFamily="49" charset="-122"/>
              </a:rPr>
              <a:t>算法</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8.3.6 </a:t>
            </a:r>
            <a:r>
              <a:rPr lang="zh-CN" altLang="en-US" b="1" dirty="0">
                <a:latin typeface="黑体" panose="02010609060101010101" pitchFamily="49" charset="-122"/>
                <a:ea typeface="黑体" panose="02010609060101010101" pitchFamily="49" charset="-122"/>
              </a:rPr>
              <a:t>蒙特卡洛树搜索（</a:t>
            </a:r>
            <a:r>
              <a:rPr lang="en-US" altLang="zh-CN" b="1" dirty="0">
                <a:latin typeface="黑体" panose="02010609060101010101" pitchFamily="49" charset="-122"/>
                <a:ea typeface="黑体" panose="02010609060101010101" pitchFamily="49" charset="-122"/>
              </a:rPr>
              <a:t>MCTS</a:t>
            </a:r>
            <a:r>
              <a:rPr lang="zh-CN" altLang="en-US" b="1" dirty="0">
                <a:latin typeface="黑体" panose="02010609060101010101" pitchFamily="49" charset="-122"/>
                <a:ea typeface="黑体" panose="02010609060101010101" pitchFamily="49" charset="-122"/>
              </a:rPr>
              <a:t>）算法</a:t>
            </a:r>
            <a:endParaRPr lang="en-US" altLang="zh-CN" b="1" dirty="0">
              <a:latin typeface="黑体" panose="02010609060101010101" pitchFamily="49" charset="-122"/>
              <a:ea typeface="黑体" panose="02010609060101010101" pitchFamily="49" charset="-122"/>
            </a:endParaRPr>
          </a:p>
          <a:p>
            <a:pPr>
              <a:defRPr/>
            </a:pPr>
            <a:r>
              <a:rPr lang="en-US" altLang="zh-CN" sz="2800" dirty="0">
                <a:solidFill>
                  <a:schemeClr val="tx1">
                    <a:lumMod val="50000"/>
                    <a:lumOff val="50000"/>
                  </a:schemeClr>
                </a:solidFill>
                <a:latin typeface="黑体" panose="02010609060101010101" pitchFamily="49" charset="-122"/>
                <a:ea typeface="黑体" panose="02010609060101010101" pitchFamily="49" charset="-122"/>
              </a:rPr>
              <a:t>8.3 SVM</a:t>
            </a:r>
            <a:r>
              <a:rPr lang="zh-CN" altLang="en-US" sz="2800" dirty="0">
                <a:solidFill>
                  <a:schemeClr val="tx1">
                    <a:lumMod val="50000"/>
                    <a:lumOff val="50000"/>
                  </a:schemeClr>
                </a:solidFill>
                <a:latin typeface="黑体" panose="02010609060101010101" pitchFamily="49" charset="-122"/>
                <a:ea typeface="黑体" panose="02010609060101010101" pitchFamily="49" charset="-122"/>
              </a:rPr>
              <a:t>预测</a:t>
            </a:r>
            <a:endParaRPr lang="en-US" altLang="zh-CN" sz="2800" dirty="0">
              <a:solidFill>
                <a:schemeClr val="tx1">
                  <a:lumMod val="50000"/>
                  <a:lumOff val="50000"/>
                </a:schemeClr>
              </a:solidFill>
              <a:latin typeface="黑体" panose="02010609060101010101" pitchFamily="49" charset="-122"/>
              <a:ea typeface="黑体" panose="02010609060101010101" pitchFamily="49" charset="-122"/>
            </a:endParaRPr>
          </a:p>
          <a:p>
            <a:pPr>
              <a:defRPr/>
            </a:pPr>
            <a:r>
              <a:rPr lang="en-US" altLang="zh-CN" sz="2800" dirty="0">
                <a:solidFill>
                  <a:schemeClr val="tx1">
                    <a:lumMod val="50000"/>
                    <a:lumOff val="50000"/>
                  </a:schemeClr>
                </a:solidFill>
                <a:latin typeface="黑体" panose="02010609060101010101" pitchFamily="49" charset="-122"/>
                <a:ea typeface="黑体" panose="02010609060101010101" pitchFamily="49" charset="-122"/>
              </a:rPr>
              <a:t>8.4 KNN</a:t>
            </a:r>
            <a:r>
              <a:rPr lang="zh-CN" altLang="en-US" sz="2800" dirty="0">
                <a:solidFill>
                  <a:schemeClr val="tx1">
                    <a:lumMod val="50000"/>
                    <a:lumOff val="50000"/>
                  </a:schemeClr>
                </a:solidFill>
                <a:latin typeface="黑体" panose="02010609060101010101" pitchFamily="49" charset="-122"/>
                <a:ea typeface="黑体" panose="02010609060101010101" pitchFamily="49" charset="-122"/>
              </a:rPr>
              <a:t>算法</a:t>
            </a:r>
            <a:endParaRPr lang="en-US" altLang="zh-CN" sz="2800" dirty="0">
              <a:solidFill>
                <a:schemeClr val="tx1">
                  <a:lumMod val="50000"/>
                  <a:lumOff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84337770"/>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642A2F2-77CA-AA49-B2A4-5621423F95D6}"/>
              </a:ext>
            </a:extLst>
          </p:cNvPr>
          <p:cNvSpPr>
            <a:spLocks noGrp="1" noChangeArrowheads="1"/>
          </p:cNvSpPr>
          <p:nvPr>
            <p:ph type="ctrTitle"/>
          </p:nvPr>
        </p:nvSpPr>
        <p:spPr/>
        <p:txBody>
          <a:bodyPr/>
          <a:lstStyle/>
          <a:p>
            <a:pPr algn="ctr" eaLnBrk="1" hangingPunct="1">
              <a:defRPr/>
            </a:pPr>
            <a:r>
              <a:rPr lang="zh-CN" altLang="en-US">
                <a:latin typeface="微软雅黑" panose="020B0503020204020204" pitchFamily="34" charset="-122"/>
                <a:ea typeface="微软雅黑" panose="020B0503020204020204" pitchFamily="34" charset="-122"/>
              </a:rPr>
              <a:t>决策树分类</a:t>
            </a:r>
          </a:p>
        </p:txBody>
      </p:sp>
    </p:spTree>
    <p:extLst>
      <p:ext uri="{BB962C8B-B14F-4D97-AF65-F5344CB8AC3E}">
        <p14:creationId xmlns:p14="http://schemas.microsoft.com/office/powerpoint/2010/main" val="94098876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6868665-F226-BE45-A496-AF4F022F0A47}"/>
              </a:ext>
            </a:extLst>
          </p:cNvPr>
          <p:cNvSpPr>
            <a:spLocks noGrp="1" noChangeArrowheads="1"/>
          </p:cNvSpPr>
          <p:nvPr>
            <p:ph type="title"/>
          </p:nvPr>
        </p:nvSpPr>
        <p:spPr>
          <a:xfrm>
            <a:off x="457200" y="457200"/>
            <a:ext cx="8229600" cy="811560"/>
          </a:xfrm>
        </p:spPr>
        <p:txBody>
          <a:bodyPr/>
          <a:lstStyle/>
          <a:p>
            <a:pPr eaLnBrk="1" hangingPunct="1">
              <a:defRPr/>
            </a:pPr>
            <a:r>
              <a:rPr lang="en-US" altLang="zh-CN"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8.2.1</a:t>
            </a:r>
            <a:r>
              <a:rPr lang="zh-CN" altLang="en-US"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决策树算法概述</a:t>
            </a:r>
            <a:endParaRPr lang="zh-CN" altLang="en-US" sz="3200" dirty="0">
              <a:latin typeface="黑体" panose="02010609060101010101" pitchFamily="49" charset="-122"/>
              <a:ea typeface="黑体" panose="02010609060101010101" pitchFamily="49" charset="-122"/>
            </a:endParaRPr>
          </a:p>
        </p:txBody>
      </p:sp>
      <p:sp>
        <p:nvSpPr>
          <p:cNvPr id="6147" name="Rectangle 3">
            <a:extLst>
              <a:ext uri="{FF2B5EF4-FFF2-40B4-BE49-F238E27FC236}">
                <a16:creationId xmlns:a16="http://schemas.microsoft.com/office/drawing/2014/main" id="{A631D547-9CC1-3944-9EA0-EB619B6A50EF}"/>
              </a:ext>
            </a:extLst>
          </p:cNvPr>
          <p:cNvSpPr>
            <a:spLocks noGrp="1" noChangeArrowheads="1"/>
          </p:cNvSpPr>
          <p:nvPr>
            <p:ph type="body" idx="1"/>
          </p:nvPr>
        </p:nvSpPr>
        <p:spPr>
          <a:xfrm>
            <a:off x="457200" y="1268760"/>
            <a:ext cx="8229600" cy="4852987"/>
          </a:xfrm>
        </p:spPr>
        <p:txBody>
          <a:bodyPr/>
          <a:lstStyle/>
          <a:p>
            <a:pPr eaLnBrk="1" hangingPunct="1">
              <a:lnSpc>
                <a:spcPct val="80000"/>
              </a:lnSpc>
              <a:spcBef>
                <a:spcPts val="1200"/>
              </a:spcBef>
              <a:defRPr/>
            </a:pPr>
            <a:r>
              <a:rPr lang="zh-CN" altLang="en-US" sz="2400" dirty="0">
                <a:latin typeface="黑体" panose="02010609060101010101" pitchFamily="49" charset="-122"/>
                <a:ea typeface="黑体" panose="02010609060101010101" pitchFamily="49" charset="-122"/>
              </a:rPr>
              <a:t>什么是决策树？</a:t>
            </a:r>
          </a:p>
          <a:p>
            <a:pPr lvl="1" eaLnBrk="1" hangingPunct="1">
              <a:lnSpc>
                <a:spcPct val="80000"/>
              </a:lnSpc>
              <a:spcBef>
                <a:spcPts val="12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类似于流程图的树结构</a:t>
            </a:r>
          </a:p>
          <a:p>
            <a:pPr lvl="1" eaLnBrk="1" hangingPunct="1">
              <a:lnSpc>
                <a:spcPct val="80000"/>
              </a:lnSpc>
              <a:spcBef>
                <a:spcPts val="12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每个内部节点表示在一个属性上的测试</a:t>
            </a:r>
          </a:p>
          <a:p>
            <a:pPr lvl="1" eaLnBrk="1" hangingPunct="1">
              <a:lnSpc>
                <a:spcPct val="80000"/>
              </a:lnSpc>
              <a:spcBef>
                <a:spcPts val="12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每个分枝代表一个测试输出</a:t>
            </a:r>
          </a:p>
          <a:p>
            <a:pPr lvl="1" eaLnBrk="1" hangingPunct="1">
              <a:lnSpc>
                <a:spcPct val="80000"/>
              </a:lnSpc>
              <a:spcBef>
                <a:spcPts val="12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每个树叶节点存放一个类编号</a:t>
            </a:r>
          </a:p>
        </p:txBody>
      </p:sp>
      <p:pic>
        <p:nvPicPr>
          <p:cNvPr id="32" name="图片 31" descr="未命名文件"/>
          <p:cNvPicPr/>
          <p:nvPr/>
        </p:nvPicPr>
        <p:blipFill>
          <a:blip r:embed="rId3" cstate="print"/>
          <a:srcRect t="7549" b="6379"/>
          <a:stretch>
            <a:fillRect/>
          </a:stretch>
        </p:blipFill>
        <p:spPr>
          <a:xfrm>
            <a:off x="1387192" y="3356992"/>
            <a:ext cx="5921112" cy="3384376"/>
          </a:xfrm>
          <a:prstGeom prst="rect">
            <a:avLst/>
          </a:prstGeom>
          <a:noFill/>
          <a:ln w="9525">
            <a:noFill/>
          </a:ln>
        </p:spPr>
      </p:pic>
    </p:spTree>
    <p:extLst>
      <p:ext uri="{BB962C8B-B14F-4D97-AF65-F5344CB8AC3E}">
        <p14:creationId xmlns:p14="http://schemas.microsoft.com/office/powerpoint/2010/main" val="1128630461"/>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A42D623-50A7-8249-8382-8004A63F40D0}"/>
              </a:ext>
            </a:extLst>
          </p:cNvPr>
          <p:cNvSpPr>
            <a:spLocks noGrp="1" noChangeArrowheads="1"/>
          </p:cNvSpPr>
          <p:nvPr>
            <p:ph type="title"/>
          </p:nvPr>
        </p:nvSpPr>
        <p:spPr/>
        <p:txBody>
          <a:bodyPr/>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8.2.2</a:t>
            </a:r>
            <a:r>
              <a:rPr lang="zh-CN" altLang="en-US" b="1" dirty="0">
                <a:solidFill>
                  <a:schemeClr val="accent1">
                    <a:lumMod val="25000"/>
                  </a:schemeClr>
                </a:solidFill>
                <a:effectLst>
                  <a:outerShdw blurRad="38100" dist="38100" dir="2700000" algn="tl">
                    <a:srgbClr val="000000">
                      <a:alpha val="43137"/>
                    </a:srgbClr>
                  </a:outerShdw>
                </a:effectLst>
              </a:rPr>
              <a:t>决策树的生成</a:t>
            </a:r>
            <a:endParaRPr lang="zh-CN" altLang="en-US" dirty="0"/>
          </a:p>
        </p:txBody>
      </p:sp>
      <p:sp>
        <p:nvSpPr>
          <p:cNvPr id="7171" name="内容占位符 2">
            <a:extLst>
              <a:ext uri="{FF2B5EF4-FFF2-40B4-BE49-F238E27FC236}">
                <a16:creationId xmlns:a16="http://schemas.microsoft.com/office/drawing/2014/main" id="{366D25C4-732A-F34E-B641-3C63C3CFDD91}"/>
              </a:ext>
            </a:extLst>
          </p:cNvPr>
          <p:cNvSpPr>
            <a:spLocks noGrp="1" noChangeArrowheads="1"/>
          </p:cNvSpPr>
          <p:nvPr>
            <p:ph idx="1"/>
          </p:nvPr>
        </p:nvSpPr>
        <p:spPr>
          <a:xfrm>
            <a:off x="174340" y="1700808"/>
            <a:ext cx="8795320" cy="4688160"/>
          </a:xfrm>
        </p:spPr>
        <p:txBody>
          <a:bodyPr/>
          <a:lstStyle/>
          <a:p>
            <a:pPr>
              <a:spcBef>
                <a:spcPts val="1200"/>
              </a:spcBef>
              <a:defRPr/>
            </a:pPr>
            <a:r>
              <a:rPr lang="zh-CN" altLang="en-US" sz="2800" b="1" dirty="0"/>
              <a:t>决策树的生成由两个阶段组成</a:t>
            </a:r>
          </a:p>
          <a:p>
            <a:pPr marL="457200" lvl="1" indent="0">
              <a:spcBef>
                <a:spcPts val="1200"/>
              </a:spcBef>
              <a:buNone/>
              <a:defRPr/>
            </a:pPr>
            <a:r>
              <a:rPr lang="zh-CN" altLang="en-US" sz="2400" b="1" dirty="0">
                <a:solidFill>
                  <a:srgbClr val="00B0F0"/>
                </a:solidFill>
              </a:rPr>
              <a:t>决策树构建</a:t>
            </a:r>
          </a:p>
          <a:p>
            <a:pPr lvl="2">
              <a:spcBef>
                <a:spcPts val="1200"/>
              </a:spcBef>
              <a:defRPr/>
            </a:pPr>
            <a:r>
              <a:rPr lang="zh-CN" altLang="en-US" b="1" dirty="0"/>
              <a:t>使用属性选择度量来选择将元组最好的划分为不同的类的属性</a:t>
            </a:r>
          </a:p>
          <a:p>
            <a:pPr lvl="2">
              <a:spcBef>
                <a:spcPts val="1200"/>
              </a:spcBef>
              <a:defRPr/>
            </a:pPr>
            <a:r>
              <a:rPr lang="zh-CN" altLang="en-US" b="1" dirty="0"/>
              <a:t>递归的通过选定的属性，来划分样本 （必须是离散值）</a:t>
            </a:r>
          </a:p>
          <a:p>
            <a:pPr marL="457200" lvl="1" indent="0">
              <a:spcBef>
                <a:spcPts val="1200"/>
              </a:spcBef>
              <a:buNone/>
              <a:defRPr/>
            </a:pPr>
            <a:r>
              <a:rPr lang="zh-CN" altLang="en-US" sz="2400" b="1" dirty="0">
                <a:solidFill>
                  <a:srgbClr val="00B0F0"/>
                </a:solidFill>
              </a:rPr>
              <a:t>树剪枝</a:t>
            </a:r>
          </a:p>
          <a:p>
            <a:pPr lvl="2">
              <a:spcBef>
                <a:spcPts val="1200"/>
              </a:spcBef>
              <a:defRPr/>
            </a:pPr>
            <a:r>
              <a:rPr lang="zh-CN" altLang="en-US" b="1" dirty="0"/>
              <a:t>决策树建立时，许多分枝反映的是训练数据中的噪声和离群点，树剪枝试图识别并剪去这种分枝，以提高对未知数据分类的准确性</a:t>
            </a:r>
          </a:p>
        </p:txBody>
      </p:sp>
    </p:spTree>
    <p:extLst>
      <p:ext uri="{BB962C8B-B14F-4D97-AF65-F5344CB8AC3E}">
        <p14:creationId xmlns:p14="http://schemas.microsoft.com/office/powerpoint/2010/main" val="1011340351"/>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A479591-A078-FB4D-A795-3B6AFD9CC522}"/>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8.2.2</a:t>
            </a:r>
            <a:r>
              <a:rPr lang="zh-CN" altLang="en-US" b="1" dirty="0">
                <a:solidFill>
                  <a:schemeClr val="accent1">
                    <a:lumMod val="25000"/>
                  </a:schemeClr>
                </a:solidFill>
                <a:effectLst>
                  <a:outerShdw blurRad="38100" dist="38100" dir="2700000" algn="tl">
                    <a:srgbClr val="000000">
                      <a:alpha val="43137"/>
                    </a:srgbClr>
                  </a:outerShdw>
                </a:effectLst>
              </a:rPr>
              <a:t> 决策树的生成</a:t>
            </a:r>
            <a:endParaRPr lang="en-US" altLang="zh-CN" dirty="0"/>
          </a:p>
        </p:txBody>
      </p:sp>
      <p:sp>
        <p:nvSpPr>
          <p:cNvPr id="3" name="矩形 2"/>
          <p:cNvSpPr/>
          <p:nvPr/>
        </p:nvSpPr>
        <p:spPr>
          <a:xfrm>
            <a:off x="440686" y="1628800"/>
            <a:ext cx="8392533" cy="4401205"/>
          </a:xfrm>
          <a:prstGeom prst="rect">
            <a:avLst/>
          </a:prstGeom>
        </p:spPr>
        <p:txBody>
          <a:bodyPr wrap="square">
            <a:spAutoFit/>
          </a:bodyPr>
          <a:lstStyle/>
          <a:p>
            <a:pPr>
              <a:spcBef>
                <a:spcPts val="1200"/>
              </a:spcBef>
              <a:spcAft>
                <a:spcPts val="0"/>
              </a:spcAft>
            </a:pPr>
            <a:r>
              <a:rPr lang="zh-CN" altLang="zh-CN" sz="2400" b="1" dirty="0">
                <a:solidFill>
                  <a:srgbClr val="000000"/>
                </a:solidFill>
                <a:latin typeface="+mn-ea"/>
                <a:ea typeface="+mn-ea"/>
                <a:cs typeface="mj-cs" charset="0"/>
              </a:rPr>
              <a:t> 构建决策树的流程如下：</a:t>
            </a:r>
            <a:endParaRPr lang="zh-CN" altLang="zh-CN" sz="2400" b="1" dirty="0">
              <a:latin typeface="+mn-ea"/>
              <a:ea typeface="+mn-ea"/>
              <a:cs typeface="Times New Roman" charset="0"/>
            </a:endParaRPr>
          </a:p>
          <a:p>
            <a:pPr marL="457200" indent="-457200" algn="just">
              <a:spcBef>
                <a:spcPts val="1200"/>
              </a:spcBef>
              <a:spcAft>
                <a:spcPts val="0"/>
              </a:spcAft>
              <a:buFont typeface="+mj-ea"/>
              <a:buAutoNum type="circleNumDbPlain"/>
            </a:pPr>
            <a:r>
              <a:rPr lang="zh-CN" altLang="zh-CN" sz="2400" b="1" dirty="0">
                <a:solidFill>
                  <a:srgbClr val="000000"/>
                </a:solidFill>
                <a:latin typeface="+mn-ea"/>
                <a:ea typeface="+mn-ea"/>
                <a:cs typeface="mj-cs" charset="0"/>
              </a:rPr>
              <a:t>得到原始数据集；</a:t>
            </a:r>
            <a:endParaRPr lang="zh-CN" altLang="zh-CN" sz="2400" b="1" kern="100" dirty="0">
              <a:latin typeface="+mn-ea"/>
              <a:ea typeface="+mn-ea"/>
              <a:cs typeface="Times New Roman" charset="0"/>
            </a:endParaRPr>
          </a:p>
          <a:p>
            <a:pPr marL="457200" indent="-457200" algn="just">
              <a:spcBef>
                <a:spcPts val="1200"/>
              </a:spcBef>
              <a:spcAft>
                <a:spcPts val="0"/>
              </a:spcAft>
              <a:buFont typeface="+mj-ea"/>
              <a:buAutoNum type="circleNumDbPlain"/>
            </a:pPr>
            <a:r>
              <a:rPr lang="zh-CN" altLang="zh-CN" sz="2400" b="1" dirty="0">
                <a:solidFill>
                  <a:srgbClr val="000000"/>
                </a:solidFill>
                <a:latin typeface="+mn-ea"/>
                <a:ea typeface="+mn-ea"/>
                <a:cs typeface="mj-cs" charset="0"/>
              </a:rPr>
              <a:t>根据属性选择度量对数据集进行最优划分，由于特征值可能有多个，因此存在数据集的划分大于两个分支的情况； </a:t>
            </a:r>
            <a:endParaRPr lang="zh-CN" altLang="zh-CN" sz="2400" b="1" kern="100" dirty="0">
              <a:latin typeface="+mn-ea"/>
              <a:ea typeface="+mn-ea"/>
              <a:cs typeface="Times New Roman" charset="0"/>
            </a:endParaRPr>
          </a:p>
          <a:p>
            <a:pPr marL="457200" indent="-457200" algn="just">
              <a:spcBef>
                <a:spcPts val="1200"/>
              </a:spcBef>
              <a:spcAft>
                <a:spcPts val="0"/>
              </a:spcAft>
              <a:buFont typeface="+mj-ea"/>
              <a:buAutoNum type="circleNumDbPlain"/>
            </a:pPr>
            <a:r>
              <a:rPr lang="zh-CN" altLang="zh-CN" sz="2400" b="1" dirty="0">
                <a:solidFill>
                  <a:srgbClr val="000000"/>
                </a:solidFill>
                <a:latin typeface="+mn-ea"/>
                <a:ea typeface="+mn-ea"/>
                <a:cs typeface="mj-cs" charset="0"/>
              </a:rPr>
              <a:t>采用递归的原则对数据集进行处理，首次划分后，数据将会向下传递，到达树的分支的下一个节点，在该节点上，可对数据进行再次划分，不断重复该操作，直到达到递归结束条件，才结束递归； </a:t>
            </a:r>
            <a:endParaRPr lang="zh-CN" altLang="zh-CN" sz="2400" b="1" kern="100" dirty="0">
              <a:latin typeface="+mn-ea"/>
              <a:ea typeface="+mn-ea"/>
              <a:cs typeface="Times New Roman" charset="0"/>
            </a:endParaRPr>
          </a:p>
          <a:p>
            <a:pPr marL="457200" indent="-457200" algn="just">
              <a:spcBef>
                <a:spcPts val="1200"/>
              </a:spcBef>
              <a:spcAft>
                <a:spcPts val="0"/>
              </a:spcAft>
              <a:buFont typeface="+mj-ea"/>
              <a:buAutoNum type="circleNumDbPlain"/>
            </a:pPr>
            <a:r>
              <a:rPr lang="zh-CN" altLang="zh-CN" sz="2400" b="1" dirty="0">
                <a:solidFill>
                  <a:srgbClr val="000000"/>
                </a:solidFill>
                <a:latin typeface="+mn-ea"/>
                <a:ea typeface="+mn-ea"/>
                <a:cs typeface="mj-cs" charset="0"/>
              </a:rPr>
              <a:t>递归结束的条件是，算法遍历完所有划分好的数据集的属性，或每个分支下的所有实例都具有相同的分类。</a:t>
            </a:r>
            <a:endParaRPr lang="zh-CN" altLang="zh-CN" sz="2400" b="1" kern="100" dirty="0">
              <a:effectLst/>
              <a:latin typeface="+mn-ea"/>
              <a:ea typeface="+mn-ea"/>
              <a:cs typeface="Times New Roman" charset="0"/>
            </a:endParaRPr>
          </a:p>
        </p:txBody>
      </p:sp>
    </p:spTree>
    <p:extLst>
      <p:ext uri="{BB962C8B-B14F-4D97-AF65-F5344CB8AC3E}">
        <p14:creationId xmlns:p14="http://schemas.microsoft.com/office/powerpoint/2010/main" val="264213252"/>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413BA4C-0B01-D64D-B275-AF360E85BF43}"/>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8.2.3</a:t>
            </a:r>
            <a:r>
              <a:rPr lang="zh-CN" altLang="en-US" b="1" dirty="0">
                <a:solidFill>
                  <a:schemeClr val="accent1">
                    <a:lumMod val="25000"/>
                  </a:schemeClr>
                </a:solidFill>
                <a:effectLst>
                  <a:outerShdw blurRad="38100" dist="38100" dir="2700000" algn="tl">
                    <a:srgbClr val="000000">
                      <a:alpha val="43137"/>
                    </a:srgbClr>
                  </a:outerShdw>
                </a:effectLst>
              </a:rPr>
              <a:t> 决策树的规则提取</a:t>
            </a:r>
            <a:endParaRPr lang="zh-CN" altLang="en-US" dirty="0"/>
          </a:p>
        </p:txBody>
      </p:sp>
      <p:sp>
        <p:nvSpPr>
          <p:cNvPr id="10243" name="Rectangle 3">
            <a:extLst>
              <a:ext uri="{FF2B5EF4-FFF2-40B4-BE49-F238E27FC236}">
                <a16:creationId xmlns:a16="http://schemas.microsoft.com/office/drawing/2014/main" id="{95B26655-1933-E343-A42B-EECB5814445E}"/>
              </a:ext>
            </a:extLst>
          </p:cNvPr>
          <p:cNvSpPr>
            <a:spLocks noGrp="1" noChangeArrowheads="1"/>
          </p:cNvSpPr>
          <p:nvPr>
            <p:ph type="body" idx="1"/>
          </p:nvPr>
        </p:nvSpPr>
        <p:spPr>
          <a:xfrm>
            <a:off x="457200" y="1700808"/>
            <a:ext cx="8229600" cy="5112568"/>
          </a:xfrm>
        </p:spPr>
        <p:txBody>
          <a:bodyPr/>
          <a:lstStyle/>
          <a:p>
            <a:pPr marL="0" indent="0" eaLnBrk="1" hangingPunct="1">
              <a:spcBef>
                <a:spcPts val="1200"/>
              </a:spcBef>
              <a:buNone/>
              <a:defRPr/>
            </a:pPr>
            <a:r>
              <a:rPr lang="zh-CN" altLang="en-US" sz="2100" b="1" dirty="0"/>
              <a:t>可以提取决策树表示的知识，并以</a:t>
            </a:r>
            <a:r>
              <a:rPr lang="en-US" altLang="zh-CN" sz="2100" b="1" dirty="0">
                <a:solidFill>
                  <a:srgbClr val="FF0000"/>
                </a:solidFill>
              </a:rPr>
              <a:t>IF-THEN</a:t>
            </a:r>
            <a:r>
              <a:rPr lang="zh-CN" altLang="en-US" sz="2100" b="1" dirty="0"/>
              <a:t>形式的分类规则表示</a:t>
            </a:r>
          </a:p>
          <a:p>
            <a:pPr marL="0" indent="0" eaLnBrk="1" hangingPunct="1">
              <a:spcBef>
                <a:spcPts val="1200"/>
              </a:spcBef>
              <a:buNone/>
              <a:defRPr/>
            </a:pPr>
            <a:r>
              <a:rPr lang="zh-CN" altLang="en-US" sz="2100" b="1" dirty="0"/>
              <a:t>对从根到树叶的每条路径创建一个规则</a:t>
            </a:r>
          </a:p>
          <a:p>
            <a:pPr marL="0" indent="0" eaLnBrk="1" hangingPunct="1">
              <a:spcBef>
                <a:spcPts val="1200"/>
              </a:spcBef>
              <a:buNone/>
              <a:defRPr/>
            </a:pPr>
            <a:r>
              <a:rPr lang="zh-CN" altLang="en-US" sz="2100" b="1" dirty="0"/>
              <a:t>沿着给定路径上的每个属性</a:t>
            </a:r>
            <a:r>
              <a:rPr lang="en-US" altLang="zh-CN" sz="2100" b="1" dirty="0"/>
              <a:t>-</a:t>
            </a:r>
            <a:r>
              <a:rPr lang="zh-CN" altLang="en-US" sz="2100" b="1" dirty="0"/>
              <a:t>值对形成规则前件（</a:t>
            </a:r>
            <a:r>
              <a:rPr lang="en-US" altLang="zh-CN" sz="2100" b="1" dirty="0"/>
              <a:t>"</a:t>
            </a:r>
            <a:r>
              <a:rPr lang="en-US" altLang="zh-CN" sz="2100" b="1" dirty="0">
                <a:solidFill>
                  <a:srgbClr val="FF0000"/>
                </a:solidFill>
              </a:rPr>
              <a:t>IF</a:t>
            </a:r>
            <a:r>
              <a:rPr lang="en-US" altLang="zh-CN" sz="2100" b="1" dirty="0"/>
              <a:t>"</a:t>
            </a:r>
            <a:r>
              <a:rPr lang="zh-CN" altLang="en-US" sz="2100" b="1" dirty="0"/>
              <a:t>部分）的一个合取项</a:t>
            </a:r>
          </a:p>
          <a:p>
            <a:pPr marL="0" indent="0" eaLnBrk="1" hangingPunct="1">
              <a:spcBef>
                <a:spcPts val="1200"/>
              </a:spcBef>
              <a:buNone/>
              <a:defRPr/>
            </a:pPr>
            <a:r>
              <a:rPr lang="zh-CN" altLang="en-US" sz="2100" b="1" dirty="0"/>
              <a:t>叶节点包含类预测，形成规则后件（</a:t>
            </a:r>
            <a:r>
              <a:rPr lang="en-US" altLang="zh-CN" sz="2100" b="1" dirty="0"/>
              <a:t>"</a:t>
            </a:r>
            <a:r>
              <a:rPr lang="en-US" altLang="zh-CN" sz="2100" b="1" dirty="0">
                <a:solidFill>
                  <a:srgbClr val="FF0000"/>
                </a:solidFill>
              </a:rPr>
              <a:t>THEN</a:t>
            </a:r>
            <a:r>
              <a:rPr lang="en-US" altLang="zh-CN" sz="2100" b="1" dirty="0"/>
              <a:t>"</a:t>
            </a:r>
            <a:r>
              <a:rPr lang="zh-CN" altLang="en-US" sz="2100" b="1" dirty="0"/>
              <a:t>部分）</a:t>
            </a:r>
          </a:p>
          <a:p>
            <a:pPr marL="0" indent="0" eaLnBrk="1" hangingPunct="1">
              <a:spcBef>
                <a:spcPts val="1200"/>
              </a:spcBef>
              <a:buNone/>
              <a:defRPr/>
            </a:pPr>
            <a:r>
              <a:rPr lang="en-US" altLang="zh-CN" sz="2100" b="1" dirty="0">
                <a:solidFill>
                  <a:srgbClr val="FF0000"/>
                </a:solidFill>
              </a:rPr>
              <a:t>IF-THEN</a:t>
            </a:r>
            <a:r>
              <a:rPr lang="zh-CN" altLang="en-US" sz="2100" b="1" dirty="0"/>
              <a:t>规则易于理解，尤其树很大时</a:t>
            </a:r>
          </a:p>
          <a:p>
            <a:pPr marL="0" indent="0" eaLnBrk="1" hangingPunct="1">
              <a:spcBef>
                <a:spcPts val="1200"/>
              </a:spcBef>
              <a:buNone/>
              <a:defRPr/>
            </a:pPr>
            <a:r>
              <a:rPr lang="zh-CN" altLang="en-US" sz="2100" b="1" dirty="0"/>
              <a:t>示例：</a:t>
            </a:r>
          </a:p>
          <a:p>
            <a:pPr lvl="2" eaLnBrk="1" hangingPunct="1">
              <a:lnSpc>
                <a:spcPct val="90000"/>
              </a:lnSpc>
              <a:defRPr/>
            </a:pPr>
            <a:r>
              <a:rPr lang="en-US" altLang="zh-CN" sz="1800" dirty="0">
                <a:solidFill>
                  <a:srgbClr val="FF0000"/>
                </a:solidFill>
              </a:rPr>
              <a:t>IF</a:t>
            </a:r>
            <a:r>
              <a:rPr lang="en-US" altLang="zh-CN" sz="1800" dirty="0"/>
              <a:t> age = “youth” AND student = “no”   </a:t>
            </a:r>
            <a:r>
              <a:rPr lang="en-US" altLang="zh-CN" sz="1800" dirty="0">
                <a:solidFill>
                  <a:srgbClr val="FF0000"/>
                </a:solidFill>
              </a:rPr>
              <a:t>THEN</a:t>
            </a:r>
            <a:r>
              <a:rPr lang="en-US" altLang="zh-CN" sz="1800" dirty="0"/>
              <a:t> </a:t>
            </a:r>
            <a:r>
              <a:rPr lang="en-US" altLang="zh-CN" sz="1800" dirty="0" err="1"/>
              <a:t>buys_computer</a:t>
            </a:r>
            <a:r>
              <a:rPr lang="en-US" altLang="zh-CN" sz="1800" dirty="0"/>
              <a:t> = “no”</a:t>
            </a:r>
          </a:p>
          <a:p>
            <a:pPr lvl="2" eaLnBrk="1" hangingPunct="1">
              <a:lnSpc>
                <a:spcPct val="90000"/>
              </a:lnSpc>
              <a:defRPr/>
            </a:pPr>
            <a:r>
              <a:rPr lang="en-US" altLang="zh-CN" sz="1800" dirty="0">
                <a:solidFill>
                  <a:srgbClr val="FF0000"/>
                </a:solidFill>
              </a:rPr>
              <a:t>IF</a:t>
            </a:r>
            <a:r>
              <a:rPr lang="en-US" altLang="zh-CN" sz="1800" dirty="0"/>
              <a:t> age = “youth” AND student = “yes”  </a:t>
            </a:r>
            <a:r>
              <a:rPr lang="en-US" altLang="zh-CN" sz="1800" dirty="0">
                <a:solidFill>
                  <a:srgbClr val="FF0000"/>
                </a:solidFill>
              </a:rPr>
              <a:t>THEN</a:t>
            </a:r>
            <a:r>
              <a:rPr lang="en-US" altLang="zh-CN" sz="1800" dirty="0"/>
              <a:t> </a:t>
            </a:r>
            <a:r>
              <a:rPr lang="en-US" altLang="zh-CN" sz="1800" dirty="0" err="1"/>
              <a:t>buys_computer</a:t>
            </a:r>
            <a:r>
              <a:rPr lang="en-US" altLang="zh-CN" sz="1800" dirty="0"/>
              <a:t> = “yes”</a:t>
            </a:r>
          </a:p>
          <a:p>
            <a:pPr lvl="2" eaLnBrk="1" hangingPunct="1">
              <a:lnSpc>
                <a:spcPct val="90000"/>
              </a:lnSpc>
              <a:defRPr/>
            </a:pPr>
            <a:r>
              <a:rPr lang="en-US" altLang="zh-CN" sz="1800" dirty="0">
                <a:solidFill>
                  <a:srgbClr val="FF0000"/>
                </a:solidFill>
              </a:rPr>
              <a:t>IF</a:t>
            </a:r>
            <a:r>
              <a:rPr lang="en-US" altLang="zh-CN" sz="1800" dirty="0"/>
              <a:t> age = “</a:t>
            </a:r>
            <a:r>
              <a:rPr lang="en-US" altLang="zh-CN" sz="1800" dirty="0" err="1"/>
              <a:t>middle_aged</a:t>
            </a:r>
            <a:r>
              <a:rPr lang="en-US" altLang="zh-CN" sz="1800" dirty="0"/>
              <a:t>”  </a:t>
            </a:r>
            <a:r>
              <a:rPr lang="en-US" altLang="zh-CN" sz="1800" dirty="0">
                <a:solidFill>
                  <a:srgbClr val="FF0000"/>
                </a:solidFill>
              </a:rPr>
              <a:t>THEN</a:t>
            </a:r>
            <a:r>
              <a:rPr lang="en-US" altLang="zh-CN" sz="1800" dirty="0"/>
              <a:t> </a:t>
            </a:r>
            <a:r>
              <a:rPr lang="en-US" altLang="zh-CN" sz="1800" dirty="0" err="1"/>
              <a:t>buys_computer</a:t>
            </a:r>
            <a:r>
              <a:rPr lang="en-US" altLang="zh-CN" sz="1800" dirty="0"/>
              <a:t> = “yes”</a:t>
            </a:r>
          </a:p>
          <a:p>
            <a:pPr lvl="2" eaLnBrk="1" hangingPunct="1">
              <a:lnSpc>
                <a:spcPct val="90000"/>
              </a:lnSpc>
              <a:defRPr/>
            </a:pPr>
            <a:r>
              <a:rPr lang="en-US" altLang="zh-CN" sz="1800" dirty="0">
                <a:solidFill>
                  <a:srgbClr val="FF0000"/>
                </a:solidFill>
              </a:rPr>
              <a:t>IF</a:t>
            </a:r>
            <a:r>
              <a:rPr lang="en-US" altLang="zh-CN" sz="1800" dirty="0"/>
              <a:t> age = “senior”   AND </a:t>
            </a:r>
            <a:r>
              <a:rPr lang="en-US" altLang="zh-CN" sz="1800" dirty="0" err="1"/>
              <a:t>credit_rating</a:t>
            </a:r>
            <a:r>
              <a:rPr lang="en-US" altLang="zh-CN" sz="1800" dirty="0"/>
              <a:t> = “excellent”   </a:t>
            </a:r>
            <a:r>
              <a:rPr lang="en-US" altLang="zh-CN" sz="1800" dirty="0">
                <a:solidFill>
                  <a:srgbClr val="FF0000"/>
                </a:solidFill>
              </a:rPr>
              <a:t>THEN</a:t>
            </a:r>
            <a:r>
              <a:rPr lang="en-US" altLang="zh-CN" sz="1800" dirty="0"/>
              <a:t> </a:t>
            </a:r>
            <a:r>
              <a:rPr lang="en-US" altLang="zh-CN" sz="1800" dirty="0" err="1"/>
              <a:t>buys_computer</a:t>
            </a:r>
            <a:r>
              <a:rPr lang="en-US" altLang="zh-CN" sz="1800" dirty="0"/>
              <a:t> = “yes”</a:t>
            </a:r>
          </a:p>
          <a:p>
            <a:pPr lvl="2" eaLnBrk="1" hangingPunct="1">
              <a:lnSpc>
                <a:spcPct val="90000"/>
              </a:lnSpc>
              <a:defRPr/>
            </a:pPr>
            <a:r>
              <a:rPr lang="en-US" altLang="zh-CN" sz="1800" dirty="0">
                <a:solidFill>
                  <a:srgbClr val="FF0000"/>
                </a:solidFill>
              </a:rPr>
              <a:t>IF</a:t>
            </a:r>
            <a:r>
              <a:rPr lang="en-US" altLang="zh-CN" sz="1800" dirty="0"/>
              <a:t> age = “senior” AND </a:t>
            </a:r>
            <a:r>
              <a:rPr lang="en-US" altLang="zh-CN" sz="1800" dirty="0" err="1"/>
              <a:t>credit_rating</a:t>
            </a:r>
            <a:r>
              <a:rPr lang="en-US" altLang="zh-CN" sz="1800" dirty="0"/>
              <a:t> = “fair”  </a:t>
            </a:r>
            <a:r>
              <a:rPr lang="en-US" altLang="zh-CN" sz="1800" dirty="0">
                <a:solidFill>
                  <a:srgbClr val="FF0000"/>
                </a:solidFill>
              </a:rPr>
              <a:t>THEN</a:t>
            </a:r>
            <a:r>
              <a:rPr lang="en-US" altLang="zh-CN" sz="1800" dirty="0"/>
              <a:t> </a:t>
            </a:r>
            <a:r>
              <a:rPr lang="en-US" altLang="zh-CN" sz="1800" dirty="0" err="1"/>
              <a:t>buys_computer</a:t>
            </a:r>
            <a:r>
              <a:rPr lang="en-US" altLang="zh-CN" sz="1800" dirty="0"/>
              <a:t> = “no”</a:t>
            </a:r>
          </a:p>
        </p:txBody>
      </p:sp>
    </p:spTree>
    <p:extLst>
      <p:ext uri="{BB962C8B-B14F-4D97-AF65-F5344CB8AC3E}">
        <p14:creationId xmlns:p14="http://schemas.microsoft.com/office/powerpoint/2010/main" val="1783428015"/>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2" name="矩形 1"/>
          <p:cNvSpPr/>
          <p:nvPr/>
        </p:nvSpPr>
        <p:spPr>
          <a:xfrm>
            <a:off x="313184" y="1819672"/>
            <a:ext cx="8507288" cy="3883755"/>
          </a:xfrm>
          <a:prstGeom prst="rect">
            <a:avLst/>
          </a:prstGeom>
        </p:spPr>
        <p:txBody>
          <a:bodyPr wrap="square">
            <a:spAutoFit/>
          </a:bodyPr>
          <a:lstStyle/>
          <a:p>
            <a:pPr>
              <a:lnSpc>
                <a:spcPct val="150000"/>
              </a:lnSpc>
              <a:spcAft>
                <a:spcPts val="0"/>
              </a:spcAft>
            </a:pPr>
            <a:r>
              <a:rPr lang="zh-CN" altLang="en-US" sz="2400" b="1" kern="100" dirty="0">
                <a:solidFill>
                  <a:srgbClr val="00B0F0"/>
                </a:solidFill>
                <a:latin typeface="黑体" panose="02010609060101010101" pitchFamily="49" charset="-122"/>
                <a:ea typeface="黑体" panose="02010609060101010101" pitchFamily="49" charset="-122"/>
                <a:cs typeface="宋体" charset="-122"/>
              </a:rPr>
              <a:t>决策树算法</a:t>
            </a:r>
            <a:r>
              <a:rPr lang="en-US" altLang="zh-CN" sz="2400" b="1" kern="100" dirty="0">
                <a:solidFill>
                  <a:srgbClr val="00B0F0"/>
                </a:solidFill>
                <a:latin typeface="黑体" panose="02010609060101010101" pitchFamily="49" charset="-122"/>
                <a:ea typeface="黑体" panose="02010609060101010101" pitchFamily="49" charset="-122"/>
                <a:cs typeface="宋体" charset="-122"/>
              </a:rPr>
              <a:t>ID3</a:t>
            </a:r>
            <a:r>
              <a:rPr lang="zh-CN" altLang="en-US" sz="2400" b="1" kern="100" dirty="0">
                <a:solidFill>
                  <a:srgbClr val="00B0F0"/>
                </a:solidFill>
                <a:latin typeface="黑体" panose="02010609060101010101" pitchFamily="49" charset="-122"/>
                <a:ea typeface="黑体" panose="02010609060101010101" pitchFamily="49" charset="-122"/>
                <a:cs typeface="宋体" charset="-122"/>
              </a:rPr>
              <a:t>算法（</a:t>
            </a:r>
            <a:r>
              <a:rPr lang="en-US" altLang="zh-CN" sz="2400" b="1" kern="100" dirty="0">
                <a:solidFill>
                  <a:srgbClr val="00B0F0"/>
                </a:solidFill>
                <a:latin typeface="黑体" panose="02010609060101010101" pitchFamily="49" charset="-122"/>
                <a:ea typeface="黑体" panose="02010609060101010101" pitchFamily="49" charset="-122"/>
                <a:cs typeface="宋体" charset="-122"/>
              </a:rPr>
              <a:t>Iterative </a:t>
            </a:r>
            <a:r>
              <a:rPr lang="en-US" altLang="zh-CN" sz="2400" b="1" kern="100" dirty="0" err="1">
                <a:solidFill>
                  <a:srgbClr val="00B0F0"/>
                </a:solidFill>
                <a:latin typeface="黑体" panose="02010609060101010101" pitchFamily="49" charset="-122"/>
                <a:ea typeface="黑体" panose="02010609060101010101" pitchFamily="49" charset="-122"/>
                <a:cs typeface="宋体" charset="-122"/>
              </a:rPr>
              <a:t>Dischotomiser</a:t>
            </a:r>
            <a:r>
              <a:rPr lang="en-US" altLang="zh-CN" sz="2400" b="1" kern="100" dirty="0">
                <a:solidFill>
                  <a:srgbClr val="00B0F0"/>
                </a:solidFill>
                <a:latin typeface="黑体" panose="02010609060101010101" pitchFamily="49" charset="-122"/>
                <a:ea typeface="黑体" panose="02010609060101010101" pitchFamily="49" charset="-122"/>
                <a:cs typeface="宋体" charset="-122"/>
              </a:rPr>
              <a:t> 3</a:t>
            </a:r>
            <a:r>
              <a:rPr lang="zh-CN" altLang="en-US" sz="2400" b="1" kern="100" dirty="0">
                <a:solidFill>
                  <a:srgbClr val="00B0F0"/>
                </a:solidFill>
                <a:latin typeface="黑体" panose="02010609060101010101" pitchFamily="49" charset="-122"/>
                <a:ea typeface="黑体" panose="02010609060101010101" pitchFamily="49" charset="-122"/>
                <a:cs typeface="宋体" charset="-122"/>
              </a:rPr>
              <a:t>）</a:t>
            </a:r>
            <a:endParaRPr lang="en-US" altLang="zh-CN" sz="2400" b="1" kern="100" dirty="0">
              <a:solidFill>
                <a:srgbClr val="00B0F0"/>
              </a:solidFill>
              <a:latin typeface="黑体" panose="02010609060101010101" pitchFamily="49" charset="-122"/>
              <a:ea typeface="黑体" panose="02010609060101010101" pitchFamily="49" charset="-122"/>
              <a:cs typeface="宋体" charset="-122"/>
            </a:endParaRPr>
          </a:p>
          <a:p>
            <a:pPr>
              <a:lnSpc>
                <a:spcPct val="150000"/>
              </a:lnSpc>
              <a:spcAft>
                <a:spcPts val="0"/>
              </a:spcAft>
            </a:pPr>
            <a:r>
              <a:rPr lang="en-US" altLang="zh-CN" sz="2400" b="1" kern="100" dirty="0">
                <a:solidFill>
                  <a:srgbClr val="00B0F0"/>
                </a:solidFill>
                <a:latin typeface="黑体" panose="02010609060101010101" pitchFamily="49" charset="-122"/>
                <a:ea typeface="黑体" panose="02010609060101010101" pitchFamily="49" charset="-122"/>
                <a:cs typeface="宋体" charset="-122"/>
              </a:rPr>
              <a:t>  </a:t>
            </a:r>
            <a:r>
              <a:rPr lang="zh-CN" altLang="en-US" sz="2400" b="1" kern="100" dirty="0">
                <a:solidFill>
                  <a:srgbClr val="00B0F0"/>
                </a:solidFill>
                <a:latin typeface="黑体" panose="02010609060101010101" pitchFamily="49" charset="-122"/>
                <a:ea typeface="黑体" panose="02010609060101010101" pitchFamily="49" charset="-122"/>
                <a:cs typeface="宋体" charset="-122"/>
              </a:rPr>
              <a:t>即迭代二叉树</a:t>
            </a:r>
            <a:r>
              <a:rPr lang="en-US" altLang="zh-CN" sz="2400" b="1" kern="100" dirty="0">
                <a:solidFill>
                  <a:srgbClr val="00B0F0"/>
                </a:solidFill>
                <a:latin typeface="黑体" panose="02010609060101010101" pitchFamily="49" charset="-122"/>
                <a:ea typeface="黑体" panose="02010609060101010101" pitchFamily="49" charset="-122"/>
                <a:cs typeface="宋体" charset="-122"/>
              </a:rPr>
              <a:t>3</a:t>
            </a:r>
            <a:r>
              <a:rPr lang="zh-CN" altLang="en-US" sz="2400" b="1" kern="100" dirty="0">
                <a:solidFill>
                  <a:srgbClr val="00B0F0"/>
                </a:solidFill>
                <a:latin typeface="黑体" panose="02010609060101010101" pitchFamily="49" charset="-122"/>
                <a:ea typeface="黑体" panose="02010609060101010101" pitchFamily="49" charset="-122"/>
                <a:cs typeface="宋体" charset="-122"/>
              </a:rPr>
              <a:t>代，</a:t>
            </a:r>
            <a:r>
              <a:rPr lang="en-US" altLang="zh-CN" sz="2400" b="1" kern="100" dirty="0">
                <a:latin typeface="黑体" panose="02010609060101010101" pitchFamily="49" charset="-122"/>
                <a:ea typeface="黑体" panose="02010609060101010101" pitchFamily="49" charset="-122"/>
                <a:cs typeface="宋体" charset="-122"/>
              </a:rPr>
              <a:t>ID3</a:t>
            </a:r>
            <a:r>
              <a:rPr lang="zh-CN" altLang="zh-CN" sz="2400" b="1" kern="100" dirty="0">
                <a:latin typeface="黑体" panose="02010609060101010101" pitchFamily="49" charset="-122"/>
                <a:ea typeface="黑体" panose="02010609060101010101" pitchFamily="49" charset="-122"/>
                <a:cs typeface="宋体" charset="-122"/>
              </a:rPr>
              <a:t>算法依据“</a:t>
            </a:r>
            <a:r>
              <a:rPr lang="zh-CN" altLang="zh-CN" sz="2400" b="1" kern="100" dirty="0">
                <a:solidFill>
                  <a:srgbClr val="FF0000"/>
                </a:solidFill>
                <a:latin typeface="黑体" panose="02010609060101010101" pitchFamily="49" charset="-122"/>
                <a:ea typeface="黑体" panose="02010609060101010101" pitchFamily="49" charset="-122"/>
                <a:cs typeface="宋体" charset="-122"/>
              </a:rPr>
              <a:t>最大信息熵增益</a:t>
            </a:r>
            <a:r>
              <a:rPr lang="zh-CN" altLang="zh-CN" sz="2400" b="1" kern="100" dirty="0">
                <a:latin typeface="黑体" panose="02010609060101010101" pitchFamily="49" charset="-122"/>
                <a:ea typeface="黑体" panose="02010609060101010101" pitchFamily="49" charset="-122"/>
                <a:cs typeface="宋体" charset="-122"/>
              </a:rPr>
              <a:t>”原则，这里的熵描述的是数据集的</a:t>
            </a:r>
            <a:r>
              <a:rPr lang="zh-CN" altLang="zh-CN" sz="2400" b="1" kern="100" dirty="0">
                <a:solidFill>
                  <a:srgbClr val="FF0000"/>
                </a:solidFill>
                <a:latin typeface="黑体" panose="02010609060101010101" pitchFamily="49" charset="-122"/>
                <a:ea typeface="黑体" panose="02010609060101010101" pitchFamily="49" charset="-122"/>
                <a:cs typeface="宋体" charset="-122"/>
              </a:rPr>
              <a:t>混乱程度</a:t>
            </a:r>
            <a:r>
              <a:rPr lang="zh-CN" altLang="zh-CN" sz="2400" b="1" kern="100" dirty="0">
                <a:latin typeface="黑体" panose="02010609060101010101" pitchFamily="49" charset="-122"/>
                <a:ea typeface="黑体" panose="02010609060101010101" pitchFamily="49" charset="-122"/>
                <a:cs typeface="宋体" charset="-122"/>
              </a:rPr>
              <a:t>，数据越混乱，相应的熵就越大，算法每次都选择熵减少程度最大的特征，并用该特征对数据集进行划分，根据该原则，自顶向下遍历决策树空间。</a:t>
            </a:r>
            <a:r>
              <a:rPr lang="en-US" altLang="zh-CN" sz="2400" b="1" kern="100" dirty="0">
                <a:latin typeface="黑体" panose="02010609060101010101" pitchFamily="49" charset="-122"/>
                <a:ea typeface="黑体" panose="02010609060101010101" pitchFamily="49" charset="-122"/>
                <a:cs typeface="宋体" charset="-122"/>
              </a:rPr>
              <a:t>ID3</a:t>
            </a:r>
            <a:r>
              <a:rPr lang="zh-CN" altLang="zh-CN" sz="2400" b="1" kern="100" dirty="0">
                <a:latin typeface="黑体" panose="02010609060101010101" pitchFamily="49" charset="-122"/>
                <a:ea typeface="黑体" panose="02010609060101010101" pitchFamily="49" charset="-122"/>
                <a:cs typeface="宋体" charset="-122"/>
              </a:rPr>
              <a:t>算法的基本思想是，</a:t>
            </a:r>
            <a:r>
              <a:rPr lang="zh-CN" altLang="zh-CN" sz="2400" b="1" kern="100" dirty="0">
                <a:solidFill>
                  <a:srgbClr val="FF0000"/>
                </a:solidFill>
                <a:latin typeface="黑体" panose="02010609060101010101" pitchFamily="49" charset="-122"/>
                <a:ea typeface="黑体" panose="02010609060101010101" pitchFamily="49" charset="-122"/>
                <a:cs typeface="宋体" charset="-122"/>
              </a:rPr>
              <a:t>随着决策树深度的增加，节点的熵迅速地降低，熵降低的速度越快越好。</a:t>
            </a:r>
            <a:endParaRPr lang="zh-CN" altLang="zh-CN" sz="2400" b="1" dirty="0">
              <a:solidFill>
                <a:srgbClr val="FF0000"/>
              </a:solidFill>
              <a:effectLst/>
              <a:latin typeface="黑体" panose="02010609060101010101" pitchFamily="49" charset="-122"/>
              <a:ea typeface="黑体" panose="02010609060101010101" pitchFamily="49" charset="-122"/>
              <a:cs typeface="Times New Roman" charset="0"/>
            </a:endParaRPr>
          </a:p>
        </p:txBody>
      </p:sp>
    </p:spTree>
    <p:extLst>
      <p:ext uri="{BB962C8B-B14F-4D97-AF65-F5344CB8AC3E}">
        <p14:creationId xmlns:p14="http://schemas.microsoft.com/office/powerpoint/2010/main" val="1792905783"/>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F8ED18A-7EED-C449-81E1-D8432AE350E0}"/>
              </a:ext>
            </a:extLst>
          </p:cNvPr>
          <p:cNvSpPr>
            <a:spLocks noGrp="1" noChangeArrowheads="1"/>
          </p:cNvSpPr>
          <p:nvPr>
            <p:ph type="ctrTitle"/>
          </p:nvPr>
        </p:nvSpPr>
        <p:spPr>
          <a:xfrm>
            <a:off x="2916238" y="1700213"/>
            <a:ext cx="6227762" cy="2520950"/>
          </a:xfrm>
        </p:spPr>
        <p:txBody>
          <a:bodyPr/>
          <a:lstStyle/>
          <a:p>
            <a:pPr eaLnBrk="1" hangingPunct="1">
              <a:defRPr/>
            </a:pPr>
            <a:r>
              <a:rPr lang="zh-CN" altLang="en-US" sz="4400" b="1" dirty="0">
                <a:solidFill>
                  <a:srgbClr val="FFC000"/>
                </a:solidFill>
                <a:latin typeface="微软雅黑" panose="020B0503020204020204" pitchFamily="34" charset="-122"/>
                <a:ea typeface="微软雅黑" panose="020B0503020204020204" pitchFamily="34" charset="-122"/>
              </a:rPr>
              <a:t>第 </a:t>
            </a:r>
            <a:r>
              <a:rPr lang="en-US" altLang="zh-CN" sz="4400" b="1" dirty="0">
                <a:solidFill>
                  <a:srgbClr val="FFC000"/>
                </a:solidFill>
                <a:latin typeface="微软雅黑" panose="020B0503020204020204" pitchFamily="34" charset="-122"/>
                <a:ea typeface="微软雅黑" panose="020B0503020204020204" pitchFamily="34" charset="-122"/>
              </a:rPr>
              <a:t>8 </a:t>
            </a:r>
            <a:r>
              <a:rPr lang="zh-CN" altLang="en-US" sz="4400" b="1" dirty="0">
                <a:solidFill>
                  <a:srgbClr val="FFC000"/>
                </a:solidFill>
                <a:latin typeface="微软雅黑" panose="020B0503020204020204" pitchFamily="34" charset="-122"/>
                <a:ea typeface="微软雅黑" panose="020B0503020204020204" pitchFamily="34" charset="-122"/>
              </a:rPr>
              <a:t>章  分类</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a:xfrm>
            <a:off x="457200" y="457200"/>
            <a:ext cx="8229600" cy="595536"/>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 name="内容占位符 2">
            <a:extLst>
              <a:ext uri="{FF2B5EF4-FFF2-40B4-BE49-F238E27FC236}">
                <a16:creationId xmlns:a16="http://schemas.microsoft.com/office/drawing/2014/main" id="{C8FD4006-E1EC-48A4-96DA-6106E25CA306}"/>
              </a:ext>
            </a:extLst>
          </p:cNvPr>
          <p:cNvSpPr txBox="1">
            <a:spLocks/>
          </p:cNvSpPr>
          <p:nvPr/>
        </p:nvSpPr>
        <p:spPr bwMode="auto">
          <a:xfrm>
            <a:off x="107504" y="1052736"/>
            <a:ext cx="9036496"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i="0" u="none" strike="noStrike" kern="0" cap="none" spc="0" normalizeH="0" baseline="0" noProof="0" dirty="0">
                <a:ln>
                  <a:noFill/>
                </a:ln>
                <a:uLnTx/>
                <a:uFillTx/>
                <a:latin typeface="黑体" panose="02010609060101010101" pitchFamily="49" charset="-122"/>
                <a:ea typeface="黑体" panose="02010609060101010101" pitchFamily="49" charset="-122"/>
              </a:rPr>
              <a:t>1</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a:t>
            </a:r>
            <a:r>
              <a:rPr kumimoji="1" lang="zh-CN" altLang="en-US" sz="2300" i="0" u="none" strike="noStrike" kern="0" cap="none" spc="0" normalizeH="0" baseline="0" noProof="0" dirty="0">
                <a:ln>
                  <a:noFill/>
                </a:ln>
                <a:solidFill>
                  <a:srgbClr val="FF0000"/>
                </a:solidFill>
                <a:uLnTx/>
                <a:uFillTx/>
                <a:latin typeface="黑体" panose="02010609060101010101" pitchFamily="49" charset="-122"/>
                <a:ea typeface="黑体" panose="02010609060101010101" pitchFamily="49" charset="-122"/>
              </a:rPr>
              <a:t>信息熵是用来衡量一个随机变量出现的期望值</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，一个变量的信息熵越大，那么它出现的各种情况也就越多，也就是包含的内容多，要描述它就需要付出更多的表达才可以，也就是需要更多的信息才能确定这个变量。</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i="0" u="none" strike="noStrike" kern="0" cap="none" spc="0" normalizeH="0" baseline="0" noProof="0" dirty="0">
                <a:ln>
                  <a:noFill/>
                </a:ln>
                <a:uLnTx/>
                <a:uFillTx/>
                <a:latin typeface="黑体" panose="02010609060101010101" pitchFamily="49" charset="-122"/>
                <a:ea typeface="黑体" panose="02010609060101010101" pitchFamily="49" charset="-122"/>
              </a:rPr>
              <a:t>2</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a:t>
            </a:r>
            <a:r>
              <a:rPr kumimoji="1" lang="zh-CN" altLang="en-US" sz="2300" i="0" u="none" strike="noStrike" kern="0" cap="none" spc="0" normalizeH="0" baseline="0" noProof="0" dirty="0">
                <a:ln>
                  <a:noFill/>
                </a:ln>
                <a:solidFill>
                  <a:srgbClr val="FF0000"/>
                </a:solidFill>
                <a:uLnTx/>
                <a:uFillTx/>
                <a:latin typeface="黑体" panose="02010609060101010101" pitchFamily="49" charset="-122"/>
                <a:ea typeface="黑体" panose="02010609060101010101" pitchFamily="49" charset="-122"/>
              </a:rPr>
              <a:t>信息熵是随机变量的期望</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。度量信息的不确定程度。信息的熵越大，信息就越不容易搞清楚（杂乱）。</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i="0" u="none" strike="noStrike" kern="0" cap="none" spc="0" normalizeH="0" baseline="0" noProof="0" dirty="0">
                <a:ln>
                  <a:noFill/>
                </a:ln>
                <a:uLnTx/>
                <a:uFillTx/>
                <a:latin typeface="黑体" panose="02010609060101010101" pitchFamily="49" charset="-122"/>
                <a:ea typeface="黑体" panose="02010609060101010101" pitchFamily="49" charset="-122"/>
              </a:rPr>
              <a:t>3</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a:t>
            </a:r>
            <a:r>
              <a:rPr kumimoji="1" lang="zh-CN" altLang="en-US" sz="2300" i="0" u="none" strike="noStrike" kern="0" cap="none" spc="0" normalizeH="0" baseline="0" noProof="0" dirty="0">
                <a:ln>
                  <a:noFill/>
                </a:ln>
                <a:solidFill>
                  <a:srgbClr val="FF0000"/>
                </a:solidFill>
                <a:uLnTx/>
                <a:uFillTx/>
                <a:latin typeface="黑体" panose="02010609060101010101" pitchFamily="49" charset="-122"/>
                <a:ea typeface="黑体" panose="02010609060101010101" pitchFamily="49" charset="-122"/>
              </a:rPr>
              <a:t>一个系统越是有序，信息熵就越低；反之，一个系统越是混乱，信息熵就越高。</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信息熵也可以说是系统有序化程度的一个度量。</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i="0" u="none" strike="noStrike" kern="0" cap="none" spc="0" normalizeH="0" baseline="0" noProof="0" dirty="0">
                <a:ln>
                  <a:noFill/>
                </a:ln>
                <a:uLnTx/>
                <a:uFillTx/>
                <a:latin typeface="黑体" panose="02010609060101010101" pitchFamily="49" charset="-122"/>
                <a:ea typeface="黑体" panose="02010609060101010101" pitchFamily="49" charset="-122"/>
              </a:rPr>
              <a:t>4</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a:t>
            </a:r>
            <a:r>
              <a:rPr kumimoji="1" lang="zh-CN" altLang="en-US" sz="2300" i="0" u="none" strike="noStrike" kern="0" cap="none" spc="0" normalizeH="0" baseline="0" noProof="0" dirty="0">
                <a:ln>
                  <a:noFill/>
                </a:ln>
                <a:solidFill>
                  <a:srgbClr val="FF0000"/>
                </a:solidFill>
                <a:uLnTx/>
                <a:uFillTx/>
                <a:latin typeface="黑体" panose="02010609060101010101" pitchFamily="49" charset="-122"/>
                <a:ea typeface="黑体" panose="02010609060101010101" pitchFamily="49" charset="-122"/>
              </a:rPr>
              <a:t>信息熵用以表示一个事物的非确定性</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，如果该事物的非确定性越高，你的好奇心越重，该事物的信息熵就越高。</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i="0" u="none" strike="noStrike" kern="0" cap="none" spc="0" normalizeH="0" baseline="0" noProof="0" dirty="0">
                <a:ln>
                  <a:noFill/>
                </a:ln>
                <a:uLnTx/>
                <a:uFillTx/>
                <a:latin typeface="黑体" panose="02010609060101010101" pitchFamily="49" charset="-122"/>
                <a:ea typeface="黑体" panose="02010609060101010101" pitchFamily="49" charset="-122"/>
              </a:rPr>
              <a:t>5</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a:t>
            </a:r>
            <a:r>
              <a:rPr kumimoji="1" lang="zh-CN" altLang="en-US" sz="2300" i="0" u="none" strike="noStrike" kern="0" cap="none" spc="0" normalizeH="0" baseline="0" noProof="0" dirty="0">
                <a:ln>
                  <a:noFill/>
                </a:ln>
                <a:solidFill>
                  <a:srgbClr val="FF0000"/>
                </a:solidFill>
                <a:uLnTx/>
                <a:uFillTx/>
                <a:latin typeface="黑体" panose="02010609060101010101" pitchFamily="49" charset="-122"/>
                <a:ea typeface="黑体" panose="02010609060101010101" pitchFamily="49" charset="-122"/>
              </a:rPr>
              <a:t>熵是整个系统的平均消息量</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 </a:t>
            </a:r>
            <a:r>
              <a:rPr kumimoji="1" lang="zh-CN" altLang="en-US" sz="2300" i="0" u="none" strike="noStrike" kern="0" cap="none" spc="0" normalizeH="0" baseline="0" noProof="0" dirty="0">
                <a:ln>
                  <a:noFill/>
                </a:ln>
                <a:solidFill>
                  <a:srgbClr val="FF0000"/>
                </a:solidFill>
                <a:uLnTx/>
                <a:uFillTx/>
                <a:latin typeface="黑体" panose="02010609060101010101" pitchFamily="49" charset="-122"/>
                <a:ea typeface="黑体" panose="02010609060101010101" pitchFamily="49" charset="-122"/>
              </a:rPr>
              <a:t>信息熵是信息论中用于度量信息量的一个概念</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。一个系统越是有序，信息熵就越低；反之，一个系统越是混乱，信息熵就越高。</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i="0" u="none" strike="noStrike" kern="0" cap="none" spc="0" normalizeH="0" baseline="0" noProof="0" dirty="0">
                <a:ln>
                  <a:noFill/>
                </a:ln>
                <a:uLnTx/>
                <a:uFillTx/>
                <a:latin typeface="黑体" panose="02010609060101010101" pitchFamily="49" charset="-122"/>
                <a:ea typeface="黑体" panose="02010609060101010101" pitchFamily="49" charset="-122"/>
              </a:rPr>
              <a:t>6</a:t>
            </a:r>
            <a:r>
              <a:rPr kumimoji="1" lang="zh-CN" altLang="en-US" sz="2300" i="0" u="none" strike="noStrike" kern="0" cap="none" spc="0" normalizeH="0" baseline="0" noProof="0" dirty="0">
                <a:ln>
                  <a:noFill/>
                </a:ln>
                <a:uLnTx/>
                <a:uFillTx/>
                <a:latin typeface="黑体" panose="02010609060101010101" pitchFamily="49" charset="-122"/>
                <a:ea typeface="黑体" panose="02010609060101010101" pitchFamily="49" charset="-122"/>
              </a:rPr>
              <a:t>、处理信息就是为了把信息搞清楚，实质上就是要想办法让信息熵变小。</a:t>
            </a:r>
          </a:p>
        </p:txBody>
      </p:sp>
    </p:spTree>
    <p:extLst>
      <p:ext uri="{BB962C8B-B14F-4D97-AF65-F5344CB8AC3E}">
        <p14:creationId xmlns:p14="http://schemas.microsoft.com/office/powerpoint/2010/main" val="396409600"/>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138CB61B-4DE3-4621-A603-3C7CF9436EF6}"/>
              </a:ext>
            </a:extLst>
          </p:cNvPr>
          <p:cNvSpPr txBox="1">
            <a:spLocks noChangeArrowheads="1"/>
          </p:cNvSpPr>
          <p:nvPr/>
        </p:nvSpPr>
        <p:spPr bwMode="auto">
          <a:xfrm>
            <a:off x="221233" y="1700808"/>
            <a:ext cx="8701534"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ts val="1200"/>
              </a:spcBef>
              <a:buFont typeface="Wingdings" panose="05000000000000000000" pitchFamily="2" charset="2"/>
              <a:buChar char="u"/>
            </a:pPr>
            <a:r>
              <a:rPr lang="en-US" altLang="zh-CN" sz="2400" b="1" kern="0" dirty="0">
                <a:solidFill>
                  <a:schemeClr val="accent5">
                    <a:lumMod val="25000"/>
                  </a:schemeClr>
                </a:solidFill>
                <a:latin typeface="黑体" panose="02010609060101010101" pitchFamily="49" charset="-122"/>
                <a:ea typeface="黑体" panose="02010609060101010101" pitchFamily="49" charset="-122"/>
              </a:rPr>
              <a:t>1986</a:t>
            </a:r>
            <a:r>
              <a:rPr lang="zh-CN" altLang="en-US" sz="2400" b="1" kern="0" dirty="0">
                <a:solidFill>
                  <a:schemeClr val="accent5">
                    <a:lumMod val="25000"/>
                  </a:schemeClr>
                </a:solidFill>
                <a:latin typeface="黑体" panose="02010609060101010101" pitchFamily="49" charset="-122"/>
                <a:ea typeface="黑体" panose="02010609060101010101" pitchFamily="49" charset="-122"/>
              </a:rPr>
              <a:t>年由</a:t>
            </a:r>
            <a:r>
              <a:rPr lang="en-US" altLang="zh-CN" sz="2400" b="1" kern="0" dirty="0" err="1">
                <a:solidFill>
                  <a:schemeClr val="accent5">
                    <a:lumMod val="25000"/>
                  </a:schemeClr>
                </a:solidFill>
                <a:latin typeface="黑体" panose="02010609060101010101" pitchFamily="49" charset="-122"/>
                <a:ea typeface="黑体" panose="02010609060101010101" pitchFamily="49" charset="-122"/>
              </a:rPr>
              <a:t>Quilan</a:t>
            </a:r>
            <a:r>
              <a:rPr lang="zh-CN" altLang="en-US" sz="2400" b="1" kern="0" dirty="0">
                <a:solidFill>
                  <a:schemeClr val="accent5">
                    <a:lumMod val="25000"/>
                  </a:schemeClr>
                </a:solidFill>
                <a:latin typeface="黑体" panose="02010609060101010101" pitchFamily="49" charset="-122"/>
                <a:ea typeface="黑体" panose="02010609060101010101" pitchFamily="49" charset="-122"/>
              </a:rPr>
              <a:t>提出著名的</a:t>
            </a:r>
            <a:r>
              <a:rPr lang="en-US" altLang="zh-CN" sz="2400" b="1" kern="0" dirty="0">
                <a:solidFill>
                  <a:schemeClr val="accent5">
                    <a:lumMod val="25000"/>
                  </a:schemeClr>
                </a:solidFill>
                <a:latin typeface="黑体" panose="02010609060101010101" pitchFamily="49" charset="-122"/>
                <a:ea typeface="黑体" panose="02010609060101010101" pitchFamily="49" charset="-122"/>
              </a:rPr>
              <a:t>ID3</a:t>
            </a:r>
            <a:r>
              <a:rPr lang="zh-CN" altLang="en-US" sz="2400" b="1" kern="0" dirty="0">
                <a:solidFill>
                  <a:schemeClr val="accent5">
                    <a:lumMod val="25000"/>
                  </a:schemeClr>
                </a:solidFill>
                <a:latin typeface="黑体" panose="02010609060101010101" pitchFamily="49" charset="-122"/>
                <a:ea typeface="黑体" panose="02010609060101010101" pitchFamily="49" charset="-122"/>
              </a:rPr>
              <a:t>算法</a:t>
            </a:r>
            <a:endParaRPr lang="en-US" altLang="zh-CN" sz="2400" b="1" kern="0" dirty="0">
              <a:solidFill>
                <a:schemeClr val="accent5">
                  <a:lumMod val="25000"/>
                </a:schemeClr>
              </a:solidFill>
              <a:latin typeface="黑体" panose="02010609060101010101" pitchFamily="49" charset="-122"/>
              <a:ea typeface="黑体" panose="02010609060101010101" pitchFamily="49" charset="-122"/>
            </a:endParaRPr>
          </a:p>
          <a:p>
            <a:pPr marL="342900" indent="-342900" eaLnBrk="1" hangingPunct="1">
              <a:spcBef>
                <a:spcPts val="1200"/>
              </a:spcBef>
              <a:buFont typeface="Wingdings" panose="05000000000000000000" pitchFamily="2" charset="2"/>
              <a:buChar char="u"/>
            </a:pPr>
            <a:r>
              <a:rPr kumimoji="1" lang="en-US" altLang="zh-CN" sz="2400" b="1" dirty="0">
                <a:latin typeface="黑体" panose="02010609060101010101" pitchFamily="49" charset="-122"/>
                <a:ea typeface="黑体" panose="02010609060101010101" pitchFamily="49" charset="-122"/>
              </a:rPr>
              <a:t>ID3</a:t>
            </a:r>
            <a:r>
              <a:rPr kumimoji="1" lang="zh-CN" altLang="en-US" sz="2400" b="1" dirty="0">
                <a:latin typeface="黑体" panose="02010609060101010101" pitchFamily="49" charset="-122"/>
                <a:ea typeface="黑体" panose="02010609060101010101" pitchFamily="49" charset="-122"/>
              </a:rPr>
              <a:t>算法主要针对属性选择问题。是决策树学习方法中最具影响和最为典型的算法。</a:t>
            </a:r>
          </a:p>
          <a:p>
            <a:pPr marL="342900" indent="-342900" eaLnBrk="1" hangingPunct="1">
              <a:spcBef>
                <a:spcPts val="1200"/>
              </a:spcBef>
              <a:buFont typeface="Wingdings" panose="05000000000000000000" pitchFamily="2" charset="2"/>
              <a:buChar char="u"/>
            </a:pPr>
            <a:r>
              <a:rPr kumimoji="1" lang="zh-CN" altLang="en-US" sz="2400" b="1" dirty="0">
                <a:latin typeface="黑体" panose="02010609060101010101" pitchFamily="49" charset="-122"/>
                <a:ea typeface="黑体" panose="02010609060101010101" pitchFamily="49" charset="-122"/>
              </a:rPr>
              <a:t>该方法使用</a:t>
            </a:r>
            <a:r>
              <a:rPr kumimoji="1" lang="zh-CN" altLang="en-US" sz="2400" b="1" dirty="0">
                <a:solidFill>
                  <a:srgbClr val="FF0000"/>
                </a:solidFill>
                <a:latin typeface="黑体" panose="02010609060101010101" pitchFamily="49" charset="-122"/>
                <a:ea typeface="黑体" panose="02010609060101010101" pitchFamily="49" charset="-122"/>
              </a:rPr>
              <a:t>信息增益</a:t>
            </a:r>
            <a:r>
              <a:rPr kumimoji="1" lang="zh-CN" altLang="en-US" sz="2400" b="1" dirty="0">
                <a:latin typeface="黑体" panose="02010609060101010101" pitchFamily="49" charset="-122"/>
                <a:ea typeface="黑体" panose="02010609060101010101" pitchFamily="49" charset="-122"/>
              </a:rPr>
              <a:t>度选择测试属性。当获取信息时，</a:t>
            </a:r>
            <a:r>
              <a:rPr kumimoji="1" lang="zh-CN" altLang="en-US" sz="2400" b="1" dirty="0">
                <a:solidFill>
                  <a:srgbClr val="FF0000"/>
                </a:solidFill>
                <a:latin typeface="黑体" panose="02010609060101010101" pitchFamily="49" charset="-122"/>
                <a:ea typeface="黑体" panose="02010609060101010101" pitchFamily="49" charset="-122"/>
              </a:rPr>
              <a:t>将不确定的内容转为确定的内容</a:t>
            </a:r>
            <a:r>
              <a:rPr kumimoji="1" lang="zh-CN" altLang="en-US" sz="2400" b="1" dirty="0">
                <a:latin typeface="黑体" panose="02010609060101010101" pitchFamily="49" charset="-122"/>
                <a:ea typeface="黑体" panose="02010609060101010101" pitchFamily="49" charset="-122"/>
              </a:rPr>
              <a:t>，因此信息伴着不确定性。</a:t>
            </a:r>
          </a:p>
          <a:p>
            <a:pPr marL="342900" indent="-342900" eaLnBrk="1" hangingPunct="1">
              <a:spcBef>
                <a:spcPts val="1200"/>
              </a:spcBef>
              <a:buFont typeface="Wingdings" panose="05000000000000000000" pitchFamily="2" charset="2"/>
              <a:buChar char="u"/>
            </a:pPr>
            <a:r>
              <a:rPr kumimoji="1" lang="zh-CN" altLang="en-US" sz="2400" b="1" dirty="0">
                <a:latin typeface="黑体" panose="02010609060101010101" pitchFamily="49" charset="-122"/>
                <a:ea typeface="黑体" panose="02010609060101010101" pitchFamily="49" charset="-122"/>
              </a:rPr>
              <a:t>从直觉上讲，</a:t>
            </a:r>
            <a:r>
              <a:rPr kumimoji="1" lang="zh-CN" altLang="en-US" sz="2400" b="1" dirty="0">
                <a:solidFill>
                  <a:srgbClr val="FF0000"/>
                </a:solidFill>
                <a:latin typeface="黑体" panose="02010609060101010101" pitchFamily="49" charset="-122"/>
                <a:ea typeface="黑体" panose="02010609060101010101" pitchFamily="49" charset="-122"/>
              </a:rPr>
              <a:t>小概率事件比大概率事件包含的信息量大</a:t>
            </a:r>
            <a:r>
              <a:rPr kumimoji="1" lang="zh-CN" altLang="en-US" sz="2400" b="1" dirty="0">
                <a:latin typeface="黑体" panose="02010609060101010101" pitchFamily="49" charset="-122"/>
                <a:ea typeface="黑体" panose="02010609060101010101" pitchFamily="49" charset="-122"/>
              </a:rPr>
              <a:t>。</a:t>
            </a:r>
          </a:p>
          <a:p>
            <a:pPr marL="342900" indent="-342900" eaLnBrk="1" hangingPunct="1">
              <a:spcBef>
                <a:spcPts val="1200"/>
              </a:spcBef>
              <a:buFont typeface="Wingdings" panose="05000000000000000000" pitchFamily="2" charset="2"/>
              <a:buChar char="u"/>
            </a:pPr>
            <a:r>
              <a:rPr kumimoji="1" lang="zh-CN" altLang="en-US" sz="2400" b="1" dirty="0">
                <a:latin typeface="黑体" panose="02010609060101010101" pitchFamily="49" charset="-122"/>
                <a:ea typeface="黑体" panose="02010609060101010101" pitchFamily="49" charset="-122"/>
              </a:rPr>
              <a:t>如果某件事情是“百年一见”则肯定比“习以为常”的事件包含的信息量大。</a:t>
            </a:r>
          </a:p>
        </p:txBody>
      </p:sp>
      <p:sp>
        <p:nvSpPr>
          <p:cNvPr id="13" name="Rectangle 2">
            <a:extLst>
              <a:ext uri="{FF2B5EF4-FFF2-40B4-BE49-F238E27FC236}">
                <a16:creationId xmlns:a16="http://schemas.microsoft.com/office/drawing/2014/main" id="{5414F035-77C9-4936-A3B6-7F1CA3D767AA}"/>
              </a:ext>
            </a:extLst>
          </p:cNvPr>
          <p:cNvSpPr>
            <a:spLocks noGrp="1" noChangeArrowheads="1"/>
          </p:cNvSpPr>
          <p:nvPr>
            <p:ph type="title"/>
          </p:nvPr>
        </p:nvSpPr>
        <p:spPr>
          <a:xfrm>
            <a:off x="457200" y="457200"/>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 name="文本框 2">
            <a:extLst>
              <a:ext uri="{FF2B5EF4-FFF2-40B4-BE49-F238E27FC236}">
                <a16:creationId xmlns:a16="http://schemas.microsoft.com/office/drawing/2014/main" id="{1005674A-3F57-9E18-BD23-354AB1C19B27}"/>
              </a:ext>
            </a:extLst>
          </p:cNvPr>
          <p:cNvSpPr txBox="1"/>
          <p:nvPr/>
        </p:nvSpPr>
        <p:spPr>
          <a:xfrm>
            <a:off x="2477489" y="5445224"/>
            <a:ext cx="3587842" cy="461665"/>
          </a:xfrm>
          <a:prstGeom prst="rect">
            <a:avLst/>
          </a:prstGeom>
          <a:noFill/>
        </p:spPr>
        <p:txBody>
          <a:bodyPr wrap="none" rtlCol="0">
            <a:spAutoFit/>
          </a:bodyPr>
          <a:lstStyle/>
          <a:p>
            <a:r>
              <a:rPr kumimoji="1" lang="zh-CN" altLang="en-US" sz="2400" b="1" dirty="0">
                <a:solidFill>
                  <a:srgbClr val="FF0000"/>
                </a:solidFill>
                <a:latin typeface="黑体" panose="02010609060101010101" pitchFamily="49" charset="-122"/>
                <a:ea typeface="黑体" panose="02010609060101010101" pitchFamily="49" charset="-122"/>
              </a:rPr>
              <a:t>如何度量信息量的大小？</a:t>
            </a:r>
          </a:p>
        </p:txBody>
      </p:sp>
    </p:spTree>
    <p:extLst>
      <p:ext uri="{BB962C8B-B14F-4D97-AF65-F5344CB8AC3E}">
        <p14:creationId xmlns:p14="http://schemas.microsoft.com/office/powerpoint/2010/main" val="1841483295"/>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41D780-8D72-46D0-AE19-DC3AA8D83453}"/>
              </a:ext>
            </a:extLst>
          </p:cNvPr>
          <p:cNvSpPr txBox="1">
            <a:spLocks noChangeArrowheads="1"/>
          </p:cNvSpPr>
          <p:nvPr/>
        </p:nvSpPr>
        <p:spPr bwMode="auto">
          <a:xfrm>
            <a:off x="482451" y="1484784"/>
            <a:ext cx="8049989"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20000"/>
              </a:lnSpc>
              <a:spcBef>
                <a:spcPct val="20000"/>
              </a:spcBef>
              <a:spcAft>
                <a:spcPct val="0"/>
              </a:spcAft>
              <a:buClrTx/>
              <a:buSzPct val="70000"/>
              <a:buFont typeface="Wingdings" pitchFamily="2" charset="2"/>
              <a:buChar char="v"/>
              <a:tabLst/>
              <a:defRPr/>
            </a:pPr>
            <a:r>
              <a:rPr kumimoji="1" lang="zh-CN" altLang="en-US" sz="2800" b="1" i="0" u="none" strike="noStrike" kern="0" cap="none" spc="0" normalizeH="0" baseline="0" noProof="0" dirty="0">
                <a:ln>
                  <a:noFill/>
                </a:ln>
                <a:solidFill>
                  <a:srgbClr val="000000"/>
                </a:solidFill>
                <a:effectLst/>
                <a:uLnTx/>
                <a:uFillTx/>
                <a:latin typeface="Times New Roman"/>
                <a:ea typeface="宋体"/>
                <a:cs typeface="+mn-cs"/>
              </a:rPr>
              <a:t>信息增益</a:t>
            </a:r>
          </a:p>
          <a:p>
            <a:pPr marL="742950" marR="0" lvl="1" indent="-285750" algn="l" defTabSz="914400" rtl="0" eaLnBrk="1" fontAlgn="base" latinLnBrk="0" hangingPunct="1">
              <a:lnSpc>
                <a:spcPct val="12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effectLst/>
                <a:uLnTx/>
                <a:uFillTx/>
                <a:latin typeface="Times New Roman"/>
                <a:ea typeface="宋体"/>
              </a:rPr>
              <a:t>用来衡量给定的属性区分训练样例的能力，</a:t>
            </a:r>
            <a:r>
              <a:rPr kumimoji="1"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a:ea typeface="宋体"/>
              </a:rPr>
              <a:t>中间（间接）表示属性</a:t>
            </a:r>
          </a:p>
          <a:p>
            <a:pPr marL="742950" marR="0" lvl="1" indent="-285750" algn="l" defTabSz="914400" rtl="0" eaLnBrk="1" fontAlgn="base" latinLnBrk="0" hangingPunct="1">
              <a:lnSpc>
                <a:spcPct val="120000"/>
              </a:lnSpc>
              <a:spcBef>
                <a:spcPct val="20000"/>
              </a:spcBef>
              <a:spcAft>
                <a:spcPct val="0"/>
              </a:spcAft>
              <a:buClrTx/>
              <a:buSzTx/>
              <a:buFontTx/>
              <a:buChar char="–"/>
              <a:tabLst/>
              <a:defRPr/>
            </a:pPr>
            <a:r>
              <a:rPr kumimoji="1" lang="en-US" altLang="zh-CN" sz="2400" b="1" i="0" u="none" strike="noStrike" kern="0" cap="none" spc="0" normalizeH="0" baseline="0" noProof="0" dirty="0">
                <a:ln>
                  <a:noFill/>
                </a:ln>
                <a:solidFill>
                  <a:srgbClr val="000000"/>
                </a:solidFill>
                <a:effectLst/>
                <a:uLnTx/>
                <a:uFillTx/>
                <a:latin typeface="Times New Roman"/>
                <a:ea typeface="宋体"/>
              </a:rPr>
              <a:t>ID3</a:t>
            </a:r>
            <a:r>
              <a:rPr kumimoji="1" lang="zh-CN" altLang="en-US" sz="2400" b="1" i="0" u="none" strike="noStrike" kern="0" cap="none" spc="0" normalizeH="0" baseline="0" noProof="0" dirty="0">
                <a:ln>
                  <a:noFill/>
                </a:ln>
                <a:solidFill>
                  <a:srgbClr val="000000"/>
                </a:solidFill>
                <a:effectLst/>
                <a:uLnTx/>
                <a:uFillTx/>
                <a:latin typeface="Times New Roman"/>
                <a:ea typeface="宋体"/>
              </a:rPr>
              <a:t>算法在生成树的每一步使用</a:t>
            </a:r>
            <a:r>
              <a:rPr kumimoji="1" lang="zh-CN" altLang="en-US" sz="2400" b="1" i="0" u="sng" strike="noStrike" kern="0" cap="none" spc="0" normalizeH="0" baseline="0" noProof="0" dirty="0">
                <a:ln>
                  <a:noFill/>
                </a:ln>
                <a:solidFill>
                  <a:srgbClr val="0000FF"/>
                </a:solidFill>
                <a:effectLst/>
                <a:uLnTx/>
                <a:uFillTx/>
                <a:latin typeface="Times New Roman"/>
                <a:ea typeface="宋体"/>
              </a:rPr>
              <a:t>信息增益</a:t>
            </a:r>
            <a:r>
              <a:rPr kumimoji="1" lang="zh-CN" altLang="en-US" sz="2400" b="1" i="0" u="none" strike="noStrike" kern="0" cap="none" spc="0" normalizeH="0" baseline="0" noProof="0" dirty="0">
                <a:ln>
                  <a:noFill/>
                </a:ln>
                <a:solidFill>
                  <a:srgbClr val="000000"/>
                </a:solidFill>
                <a:effectLst/>
                <a:uLnTx/>
                <a:uFillTx/>
                <a:latin typeface="Times New Roman"/>
                <a:ea typeface="宋体"/>
              </a:rPr>
              <a:t>从候选属性中选择属性</a:t>
            </a:r>
          </a:p>
          <a:p>
            <a:pPr marL="342900" marR="0" lvl="0" indent="-342900" algn="l" defTabSz="914400" rtl="0" eaLnBrk="1" fontAlgn="base" latinLnBrk="0" hangingPunct="1">
              <a:lnSpc>
                <a:spcPct val="120000"/>
              </a:lnSpc>
              <a:spcBef>
                <a:spcPct val="20000"/>
              </a:spcBef>
              <a:spcAft>
                <a:spcPct val="0"/>
              </a:spcAft>
              <a:buClrTx/>
              <a:buSzPct val="70000"/>
              <a:buFont typeface="Wingdings" pitchFamily="2" charset="2"/>
              <a:buChar char="v"/>
              <a:tabLst/>
              <a:defRPr/>
            </a:pPr>
            <a:r>
              <a:rPr kumimoji="1" lang="zh-CN" altLang="en-US" sz="2800" b="1" i="0" u="none" strike="noStrike" kern="0" cap="none" spc="0" normalizeH="0" baseline="0" noProof="0" dirty="0">
                <a:ln>
                  <a:noFill/>
                </a:ln>
                <a:solidFill>
                  <a:srgbClr val="000000"/>
                </a:solidFill>
                <a:effectLst/>
                <a:uLnTx/>
                <a:uFillTx/>
                <a:latin typeface="Times New Roman"/>
                <a:ea typeface="宋体"/>
                <a:cs typeface="+mn-cs"/>
              </a:rPr>
              <a:t>用熵度量样例的均一性</a:t>
            </a:r>
          </a:p>
          <a:p>
            <a:pPr marL="742950" marR="0" lvl="1" indent="-285750" algn="l" defTabSz="914400" rtl="0" eaLnBrk="1" fontAlgn="base" latinLnBrk="0" hangingPunct="1">
              <a:lnSpc>
                <a:spcPct val="80000"/>
              </a:lnSpc>
              <a:spcBef>
                <a:spcPct val="20000"/>
              </a:spcBef>
              <a:spcAft>
                <a:spcPct val="0"/>
              </a:spcAft>
              <a:buClrTx/>
              <a:buSzTx/>
              <a:buFont typeface="Wingdings" pitchFamily="2" charset="2"/>
              <a:buNone/>
              <a:tabLst/>
              <a:defRPr/>
            </a:pPr>
            <a:r>
              <a:rPr kumimoji="1" lang="zh-CN" altLang="en-US" sz="1900" b="0" i="0" u="none" strike="noStrike" kern="0" cap="none" spc="0" normalizeH="0" baseline="0" noProof="0" dirty="0">
                <a:ln>
                  <a:noFill/>
                </a:ln>
                <a:solidFill>
                  <a:srgbClr val="000000"/>
                </a:solidFill>
                <a:effectLst/>
                <a:uLnTx/>
                <a:uFillTx/>
                <a:latin typeface="Times New Roman"/>
                <a:ea typeface="宋体"/>
              </a:rPr>
              <a:t>	</a:t>
            </a:r>
          </a:p>
        </p:txBody>
      </p:sp>
      <p:sp>
        <p:nvSpPr>
          <p:cNvPr id="5" name="Rectangle 2">
            <a:extLst>
              <a:ext uri="{FF2B5EF4-FFF2-40B4-BE49-F238E27FC236}">
                <a16:creationId xmlns:a16="http://schemas.microsoft.com/office/drawing/2014/main" id="{96C82193-2987-47FB-81FB-D3735288CF25}"/>
              </a:ext>
            </a:extLst>
          </p:cNvPr>
          <p:cNvSpPr>
            <a:spLocks noGrp="1" noChangeArrowheads="1"/>
          </p:cNvSpPr>
          <p:nvPr>
            <p:ph type="title"/>
          </p:nvPr>
        </p:nvSpPr>
        <p:spPr>
          <a:xfrm>
            <a:off x="364341" y="113184"/>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Tree>
    <p:extLst>
      <p:ext uri="{BB962C8B-B14F-4D97-AF65-F5344CB8AC3E}">
        <p14:creationId xmlns:p14="http://schemas.microsoft.com/office/powerpoint/2010/main" val="183801154"/>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a:xfrm>
            <a:off x="457200" y="457200"/>
            <a:ext cx="8229600" cy="595536"/>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 name="内容占位符 2">
            <a:extLst>
              <a:ext uri="{FF2B5EF4-FFF2-40B4-BE49-F238E27FC236}">
                <a16:creationId xmlns:a16="http://schemas.microsoft.com/office/drawing/2014/main" id="{20D918FF-0D73-4405-8E92-FD499B04896D}"/>
              </a:ext>
            </a:extLst>
          </p:cNvPr>
          <p:cNvSpPr txBox="1">
            <a:spLocks/>
          </p:cNvSpPr>
          <p:nvPr/>
        </p:nvSpPr>
        <p:spPr bwMode="auto">
          <a:xfrm>
            <a:off x="125760" y="1225799"/>
            <a:ext cx="9018240" cy="5083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熵：表示随机变量的不确定性。</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条件熵：在一个条件下，随机变量的不确定性。</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信息增益：熵 </a:t>
            </a:r>
            <a:r>
              <a:rPr kumimoji="1" lang="en-US" altLang="zh-CN"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 </a:t>
            </a:r>
            <a:r>
              <a:rPr kumimoji="1" lang="zh-CN" altLang="en-US"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条件熵。</a:t>
            </a:r>
            <a:r>
              <a:rPr kumimoji="1" lang="zh-CN" altLang="en-US" sz="2400" b="1" i="0" u="none" strike="noStrike" kern="0" cap="none" spc="0" normalizeH="0" baseline="0" noProof="0" dirty="0">
                <a:ln>
                  <a:noFill/>
                </a:ln>
                <a:solidFill>
                  <a:srgbClr val="FF0000"/>
                </a:solidFill>
                <a:uLnTx/>
                <a:uFillTx/>
                <a:latin typeface="黑体" panose="02010609060101010101" pitchFamily="49" charset="-122"/>
                <a:ea typeface="黑体" panose="02010609060101010101" pitchFamily="49" charset="-122"/>
              </a:rPr>
              <a:t>表示在一个条件下，信息不确定性减少的程度。</a:t>
            </a:r>
          </a:p>
          <a:p>
            <a:pPr marL="342900" marR="0" lvl="0" indent="-342900" algn="l" defTabSz="914400" rtl="0" eaLnBrk="1" fontAlgn="base" latinLnBrk="0" hangingPunct="1">
              <a:lnSpc>
                <a:spcPct val="100000"/>
              </a:lnSpc>
              <a:spcBef>
                <a:spcPts val="1800"/>
              </a:spcBef>
              <a:spcAft>
                <a:spcPct val="0"/>
              </a:spcAft>
              <a:buClrTx/>
              <a:buSzPct val="70000"/>
              <a:buFont typeface="Wingdings" pitchFamily="2" charset="2"/>
              <a:buChar char="v"/>
              <a:tabLst/>
              <a:defRPr/>
            </a:pP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例如：</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假设</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X(</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明天下雨</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的信息熵为</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2</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（不确定明天是否下雨），</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Y(</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如果是阴天则下雨）的条件熵为</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0.01</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（因为如果是阴天就下雨的概率很大，信息就少了）信息增益</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=2-0.01=1.99</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a:t>
            </a:r>
            <a:endPar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信息增益很大。说明在获得阴天这个信息后，明天是否下雨的信息不确定性减少了</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1.99</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，是很多的，所以信息增益大。也就是说阴天这个信息对下雨来说是很重要的。</a:t>
            </a:r>
          </a:p>
        </p:txBody>
      </p:sp>
    </p:spTree>
    <p:extLst>
      <p:ext uri="{BB962C8B-B14F-4D97-AF65-F5344CB8AC3E}">
        <p14:creationId xmlns:p14="http://schemas.microsoft.com/office/powerpoint/2010/main" val="1679460783"/>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5414F035-77C9-4936-A3B6-7F1CA3D767AA}"/>
              </a:ext>
            </a:extLst>
          </p:cNvPr>
          <p:cNvSpPr>
            <a:spLocks noGrp="1" noChangeArrowheads="1"/>
          </p:cNvSpPr>
          <p:nvPr>
            <p:ph type="title"/>
          </p:nvPr>
        </p:nvSpPr>
        <p:spPr>
          <a:xfrm>
            <a:off x="364341" y="19050"/>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14" name="Text Box 5">
            <a:extLst>
              <a:ext uri="{FF2B5EF4-FFF2-40B4-BE49-F238E27FC236}">
                <a16:creationId xmlns:a16="http://schemas.microsoft.com/office/drawing/2014/main" id="{C3001C6C-F9D3-42C6-AEAA-368C85FB3B99}"/>
              </a:ext>
            </a:extLst>
          </p:cNvPr>
          <p:cNvSpPr txBox="1">
            <a:spLocks noChangeArrowheads="1"/>
          </p:cNvSpPr>
          <p:nvPr/>
        </p:nvSpPr>
        <p:spPr bwMode="auto">
          <a:xfrm>
            <a:off x="395536" y="1230736"/>
            <a:ext cx="3591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b="1" dirty="0">
                <a:solidFill>
                  <a:schemeClr val="accent5">
                    <a:lumMod val="50000"/>
                  </a:schemeClr>
                </a:solidFill>
                <a:latin typeface="黑体" panose="02010609060101010101" pitchFamily="49" charset="-122"/>
                <a:ea typeface="黑体" panose="02010609060101010101" pitchFamily="49" charset="-122"/>
              </a:rPr>
              <a:t>ID3 –</a:t>
            </a:r>
            <a:r>
              <a:rPr kumimoji="1" lang="zh-CN" altLang="en-US" sz="2400" b="1" dirty="0">
                <a:solidFill>
                  <a:schemeClr val="accent5">
                    <a:lumMod val="50000"/>
                  </a:schemeClr>
                </a:solidFill>
                <a:latin typeface="黑体" panose="02010609060101010101" pitchFamily="49" charset="-122"/>
                <a:ea typeface="黑体" panose="02010609060101010101" pitchFamily="49" charset="-122"/>
              </a:rPr>
              <a:t>信息量大小的度量</a:t>
            </a:r>
          </a:p>
        </p:txBody>
      </p:sp>
      <mc:AlternateContent xmlns:mc="http://schemas.openxmlformats.org/markup-compatibility/2006" xmlns:a14="http://schemas.microsoft.com/office/drawing/2010/main">
        <mc:Choice Requires="a14">
          <p:sp>
            <p:nvSpPr>
              <p:cNvPr id="15" name="Text Box 7">
                <a:extLst>
                  <a:ext uri="{FF2B5EF4-FFF2-40B4-BE49-F238E27FC236}">
                    <a16:creationId xmlns:a16="http://schemas.microsoft.com/office/drawing/2014/main" id="{B2FA1520-5CCA-462C-AF9D-0B0A2FCB9791}"/>
                  </a:ext>
                </a:extLst>
              </p:cNvPr>
              <p:cNvSpPr txBox="1">
                <a:spLocks noChangeArrowheads="1"/>
              </p:cNvSpPr>
              <p:nvPr/>
            </p:nvSpPr>
            <p:spPr bwMode="auto">
              <a:xfrm>
                <a:off x="385763" y="1844675"/>
                <a:ext cx="8347157"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eaLnBrk="1" hangingPunct="1"/>
                <a:r>
                  <a:rPr kumimoji="1" lang="en-US" altLang="zh-CN" sz="2400" b="1" dirty="0">
                    <a:solidFill>
                      <a:srgbClr val="FF0000"/>
                    </a:solidFill>
                    <a:latin typeface="+mn-ea"/>
                    <a:ea typeface="+mn-ea"/>
                  </a:rPr>
                  <a:t>Shannon</a:t>
                </a:r>
                <a:r>
                  <a:rPr kumimoji="1" lang="zh-CN" altLang="en-US" sz="2400" b="1" dirty="0">
                    <a:solidFill>
                      <a:srgbClr val="FF0000"/>
                    </a:solidFill>
                    <a:latin typeface="+mn-ea"/>
                    <a:ea typeface="+mn-ea"/>
                  </a:rPr>
                  <a:t>于</a:t>
                </a:r>
                <a:r>
                  <a:rPr kumimoji="1" lang="en-US" altLang="zh-CN" sz="2400" b="1" dirty="0">
                    <a:solidFill>
                      <a:srgbClr val="FF0000"/>
                    </a:solidFill>
                    <a:latin typeface="+mn-ea"/>
                    <a:ea typeface="+mn-ea"/>
                  </a:rPr>
                  <a:t>1948</a:t>
                </a:r>
                <a:r>
                  <a:rPr kumimoji="1" lang="zh-CN" altLang="en-US" sz="2400" b="1" dirty="0">
                    <a:solidFill>
                      <a:srgbClr val="FF0000"/>
                    </a:solidFill>
                    <a:latin typeface="+mn-ea"/>
                    <a:ea typeface="+mn-ea"/>
                  </a:rPr>
                  <a:t>年提出的信息论理论</a:t>
                </a:r>
                <a:r>
                  <a:rPr kumimoji="1" lang="zh-CN" altLang="en-US" sz="2400" b="1" dirty="0">
                    <a:solidFill>
                      <a:srgbClr val="000000"/>
                    </a:solidFill>
                    <a:latin typeface="+mn-ea"/>
                    <a:ea typeface="+mn-ea"/>
                  </a:rPr>
                  <a:t>。事件</a:t>
                </a:r>
                <a14:m>
                  <m:oMath xmlns:m="http://schemas.openxmlformats.org/officeDocument/2006/math">
                    <m:r>
                      <a:rPr kumimoji="1" lang="en-US" altLang="zh-CN" sz="2400" b="1" i="1" dirty="0" smtClean="0">
                        <a:solidFill>
                          <a:srgbClr val="000000"/>
                        </a:solidFill>
                        <a:latin typeface="Cambria Math" panose="02040503050406030204" pitchFamily="18" charset="0"/>
                        <a:ea typeface="+mn-ea"/>
                      </a:rPr>
                      <m:t>𝒂</m:t>
                    </m:r>
                    <m:r>
                      <a:rPr kumimoji="1" lang="en-US" altLang="zh-CN" sz="2400" b="1" i="1" baseline="-25000" dirty="0">
                        <a:solidFill>
                          <a:srgbClr val="000000"/>
                        </a:solidFill>
                        <a:latin typeface="Cambria Math" panose="02040503050406030204" pitchFamily="18" charset="0"/>
                        <a:ea typeface="+mn-ea"/>
                      </a:rPr>
                      <m:t>𝒊</m:t>
                    </m:r>
                  </m:oMath>
                </a14:m>
                <a:r>
                  <a:rPr kumimoji="1" lang="zh-CN" altLang="en-US" sz="2400" b="1" dirty="0">
                    <a:solidFill>
                      <a:srgbClr val="000000"/>
                    </a:solidFill>
                    <a:latin typeface="+mn-ea"/>
                    <a:ea typeface="+mn-ea"/>
                  </a:rPr>
                  <a:t>的信息量</a:t>
                </a:r>
                <a14:m>
                  <m:oMath xmlns:m="http://schemas.openxmlformats.org/officeDocument/2006/math">
                    <m:r>
                      <a:rPr kumimoji="1" lang="en-US" altLang="zh-CN" sz="2400" b="1" i="1" dirty="0" smtClean="0">
                        <a:solidFill>
                          <a:srgbClr val="000000"/>
                        </a:solidFill>
                        <a:latin typeface="Cambria Math" panose="02040503050406030204" pitchFamily="18" charset="0"/>
                        <a:ea typeface="+mn-ea"/>
                      </a:rPr>
                      <m:t>𝑰</m:t>
                    </m:r>
                    <m:r>
                      <a:rPr kumimoji="1" lang="en-US" altLang="zh-CN" sz="2400" b="1" i="1" dirty="0" smtClean="0">
                        <a:solidFill>
                          <a:srgbClr val="000000"/>
                        </a:solidFill>
                        <a:latin typeface="Cambria Math" panose="02040503050406030204" pitchFamily="18" charset="0"/>
                        <a:ea typeface="+mn-ea"/>
                      </a:rPr>
                      <m:t>(</m:t>
                    </m:r>
                    <m:r>
                      <a:rPr kumimoji="1" lang="en-US" altLang="zh-CN" sz="2400" b="1" i="1" dirty="0" smtClean="0">
                        <a:solidFill>
                          <a:srgbClr val="000000"/>
                        </a:solidFill>
                        <a:latin typeface="Cambria Math" panose="02040503050406030204" pitchFamily="18" charset="0"/>
                        <a:ea typeface="+mn-ea"/>
                      </a:rPr>
                      <m:t>𝒂𝒊</m:t>
                    </m:r>
                    <m:r>
                      <a:rPr kumimoji="1" lang="en-US" altLang="zh-CN" sz="2400" b="1" i="1" dirty="0" smtClean="0">
                        <a:solidFill>
                          <a:srgbClr val="000000"/>
                        </a:solidFill>
                        <a:latin typeface="Cambria Math" panose="02040503050406030204" pitchFamily="18" charset="0"/>
                        <a:ea typeface="+mn-ea"/>
                      </a:rPr>
                      <m:t>)</m:t>
                    </m:r>
                  </m:oMath>
                </a14:m>
                <a:r>
                  <a:rPr kumimoji="1" lang="zh-CN" altLang="en-US" sz="2400" b="1" dirty="0">
                    <a:solidFill>
                      <a:srgbClr val="000000"/>
                    </a:solidFill>
                    <a:latin typeface="+mn-ea"/>
                    <a:ea typeface="+mn-ea"/>
                  </a:rPr>
                  <a:t>可</a:t>
                </a:r>
              </a:p>
              <a:p>
                <a:pPr eaLnBrk="1" hangingPunct="1"/>
                <a:r>
                  <a:rPr kumimoji="1" lang="zh-CN" altLang="en-US" sz="2400" b="1" dirty="0">
                    <a:solidFill>
                      <a:srgbClr val="000000"/>
                    </a:solidFill>
                    <a:latin typeface="+mn-ea"/>
                    <a:ea typeface="+mn-ea"/>
                  </a:rPr>
                  <a:t>如下度量：</a:t>
                </a:r>
              </a:p>
            </p:txBody>
          </p:sp>
        </mc:Choice>
        <mc:Fallback xmlns="">
          <p:sp>
            <p:nvSpPr>
              <p:cNvPr id="15" name="Text Box 7">
                <a:extLst>
                  <a:ext uri="{FF2B5EF4-FFF2-40B4-BE49-F238E27FC236}">
                    <a16:creationId xmlns:a16="http://schemas.microsoft.com/office/drawing/2014/main" id="{B2FA1520-5CCA-462C-AF9D-0B0A2FCB9791}"/>
                  </a:ext>
                </a:extLst>
              </p:cNvPr>
              <p:cNvSpPr txBox="1">
                <a:spLocks noRot="1" noChangeAspect="1" noMove="1" noResize="1" noEditPoints="1" noAdjustHandles="1" noChangeArrowheads="1" noChangeShapeType="1" noTextEdit="1"/>
              </p:cNvSpPr>
              <p:nvPr/>
            </p:nvSpPr>
            <p:spPr bwMode="auto">
              <a:xfrm>
                <a:off x="385763" y="1844675"/>
                <a:ext cx="8347157" cy="830997"/>
              </a:xfrm>
              <a:prstGeom prst="rect">
                <a:avLst/>
              </a:prstGeom>
              <a:blipFill>
                <a:blip r:embed="rId2"/>
                <a:stretch>
                  <a:fillRect l="-1095" t="-8088" r="-876"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6" name="Rectangle 9">
            <a:extLst>
              <a:ext uri="{FF2B5EF4-FFF2-40B4-BE49-F238E27FC236}">
                <a16:creationId xmlns:a16="http://schemas.microsoft.com/office/drawing/2014/main" id="{954B508A-354A-45D3-87F5-ABC3765827C2}"/>
              </a:ext>
            </a:extLst>
          </p:cNvPr>
          <p:cNvSpPr>
            <a:spLocks noChangeArrowheads="1"/>
          </p:cNvSpPr>
          <p:nvPr/>
        </p:nvSpPr>
        <p:spPr bwMode="auto">
          <a:xfrm>
            <a:off x="0" y="298385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en-US" sz="2400" b="1">
              <a:solidFill>
                <a:srgbClr val="000000"/>
              </a:solidFill>
              <a:effectLst>
                <a:outerShdw blurRad="38100" dist="38100" dir="2700000" algn="tl">
                  <a:srgbClr val="000000">
                    <a:alpha val="43137"/>
                  </a:srgbClr>
                </a:outerShdw>
              </a:effectLst>
              <a:latin typeface="+mn-ea"/>
              <a:ea typeface="+mn-ea"/>
            </a:endParaRPr>
          </a:p>
        </p:txBody>
      </p:sp>
      <mc:AlternateContent xmlns:mc="http://schemas.openxmlformats.org/markup-compatibility/2006" xmlns:a14="http://schemas.microsoft.com/office/drawing/2010/main">
        <mc:Choice Requires="a14">
          <p:sp>
            <p:nvSpPr>
              <p:cNvPr id="17" name="Text Box 10">
                <a:extLst>
                  <a:ext uri="{FF2B5EF4-FFF2-40B4-BE49-F238E27FC236}">
                    <a16:creationId xmlns:a16="http://schemas.microsoft.com/office/drawing/2014/main" id="{40DA3337-DC1D-4131-BCBD-4E199813C7D4}"/>
                  </a:ext>
                </a:extLst>
              </p:cNvPr>
              <p:cNvSpPr txBox="1">
                <a:spLocks noChangeArrowheads="1"/>
              </p:cNvSpPr>
              <p:nvPr/>
            </p:nvSpPr>
            <p:spPr bwMode="auto">
              <a:xfrm>
                <a:off x="364341" y="3429000"/>
                <a:ext cx="8699818" cy="12003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rgbClr val="000000"/>
                    </a:solidFill>
                    <a:latin typeface="+mn-ea"/>
                    <a:ea typeface="+mn-ea"/>
                  </a:rPr>
                  <a:t>其中</a:t>
                </a:r>
                <a14:m>
                  <m:oMath xmlns:m="http://schemas.openxmlformats.org/officeDocument/2006/math">
                    <m:r>
                      <a:rPr kumimoji="1" lang="en-US" altLang="zh-CN" sz="2400" b="1" i="1" dirty="0" smtClean="0">
                        <a:solidFill>
                          <a:srgbClr val="000000"/>
                        </a:solidFill>
                        <a:latin typeface="Cambria Math" panose="02040503050406030204" pitchFamily="18" charset="0"/>
                        <a:ea typeface="+mn-ea"/>
                      </a:rPr>
                      <m:t>𝒑</m:t>
                    </m:r>
                    <m:r>
                      <a:rPr kumimoji="1" lang="en-US" altLang="zh-CN" sz="2400" b="1" i="1" dirty="0" smtClean="0">
                        <a:solidFill>
                          <a:srgbClr val="000000"/>
                        </a:solidFill>
                        <a:latin typeface="Cambria Math" panose="02040503050406030204" pitchFamily="18" charset="0"/>
                        <a:ea typeface="+mn-ea"/>
                      </a:rPr>
                      <m:t>(</m:t>
                    </m:r>
                    <m:r>
                      <a:rPr kumimoji="1" lang="en-US" altLang="zh-CN" sz="2400" b="1" i="1" dirty="0" smtClean="0">
                        <a:solidFill>
                          <a:srgbClr val="000000"/>
                        </a:solidFill>
                        <a:latin typeface="Cambria Math" panose="02040503050406030204" pitchFamily="18" charset="0"/>
                        <a:ea typeface="+mn-ea"/>
                      </a:rPr>
                      <m:t>𝒂𝒊</m:t>
                    </m:r>
                    <m:r>
                      <a:rPr kumimoji="1" lang="en-US" altLang="zh-CN" sz="2400" b="1" i="1" dirty="0">
                        <a:solidFill>
                          <a:srgbClr val="000000"/>
                        </a:solidFill>
                        <a:latin typeface="Cambria Math" panose="02040503050406030204" pitchFamily="18" charset="0"/>
                        <a:ea typeface="+mn-ea"/>
                      </a:rPr>
                      <m:t>)</m:t>
                    </m:r>
                  </m:oMath>
                </a14:m>
                <a:r>
                  <a:rPr kumimoji="1" lang="zh-CN" altLang="en-US" sz="2400" b="1" dirty="0">
                    <a:solidFill>
                      <a:srgbClr val="000000"/>
                    </a:solidFill>
                    <a:latin typeface="+mn-ea"/>
                    <a:ea typeface="+mn-ea"/>
                  </a:rPr>
                  <a:t>表示事件</a:t>
                </a:r>
                <a14:m>
                  <m:oMath xmlns:m="http://schemas.openxmlformats.org/officeDocument/2006/math">
                    <m:r>
                      <a:rPr kumimoji="1" lang="en-US" altLang="zh-CN" sz="2400" b="1" i="1" dirty="0" smtClean="0">
                        <a:solidFill>
                          <a:srgbClr val="000000"/>
                        </a:solidFill>
                        <a:latin typeface="Cambria Math" panose="02040503050406030204" pitchFamily="18" charset="0"/>
                        <a:ea typeface="+mn-ea"/>
                      </a:rPr>
                      <m:t>𝒂</m:t>
                    </m:r>
                    <m:r>
                      <a:rPr kumimoji="1" lang="en-US" altLang="zh-CN" sz="2400" b="1" i="1" baseline="-25000" dirty="0">
                        <a:solidFill>
                          <a:srgbClr val="000000"/>
                        </a:solidFill>
                        <a:latin typeface="Cambria Math" panose="02040503050406030204" pitchFamily="18" charset="0"/>
                        <a:ea typeface="+mn-ea"/>
                      </a:rPr>
                      <m:t>𝒊</m:t>
                    </m:r>
                  </m:oMath>
                </a14:m>
                <a:r>
                  <a:rPr kumimoji="1" lang="zh-CN" altLang="en-US" sz="2400" b="1" dirty="0">
                    <a:solidFill>
                      <a:srgbClr val="000000"/>
                    </a:solidFill>
                    <a:latin typeface="+mn-ea"/>
                    <a:ea typeface="+mn-ea"/>
                  </a:rPr>
                  <a:t>发生的概率。</a:t>
                </a:r>
              </a:p>
              <a:p>
                <a:pPr eaLnBrk="1" hangingPunct="1"/>
                <a:r>
                  <a:rPr kumimoji="1" lang="zh-CN" altLang="en-US" sz="2400" b="1" dirty="0">
                    <a:solidFill>
                      <a:srgbClr val="000000"/>
                    </a:solidFill>
                    <a:latin typeface="+mn-ea"/>
                    <a:ea typeface="+mn-ea"/>
                  </a:rPr>
                  <a:t>假设有</a:t>
                </a:r>
                <a14:m>
                  <m:oMath xmlns:m="http://schemas.openxmlformats.org/officeDocument/2006/math">
                    <m:r>
                      <a:rPr kumimoji="1" lang="en-US" altLang="zh-CN" sz="2400" b="1" i="1" dirty="0" smtClean="0">
                        <a:solidFill>
                          <a:srgbClr val="000000"/>
                        </a:solidFill>
                        <a:latin typeface="Cambria Math" panose="02040503050406030204" pitchFamily="18" charset="0"/>
                        <a:ea typeface="+mn-ea"/>
                      </a:rPr>
                      <m:t>𝒏</m:t>
                    </m:r>
                  </m:oMath>
                </a14:m>
                <a:r>
                  <a:rPr kumimoji="1" lang="zh-CN" altLang="en-US" sz="2400" b="1" dirty="0">
                    <a:solidFill>
                      <a:srgbClr val="000000"/>
                    </a:solidFill>
                    <a:latin typeface="+mn-ea"/>
                    <a:ea typeface="+mn-ea"/>
                  </a:rPr>
                  <a:t>个互不相容的事件</a:t>
                </a:r>
                <a14:m>
                  <m:oMath xmlns:m="http://schemas.openxmlformats.org/officeDocument/2006/math">
                    <m:sSub>
                      <m:sSubPr>
                        <m:ctrlPr>
                          <a:rPr kumimoji="1" lang="en-US" altLang="zh-CN" sz="2400" b="1" i="1" dirty="0" smtClean="0">
                            <a:solidFill>
                              <a:srgbClr val="000000"/>
                            </a:solidFill>
                            <a:latin typeface="Cambria Math" panose="02040503050406030204" pitchFamily="18" charset="0"/>
                            <a:ea typeface="+mn-ea"/>
                          </a:rPr>
                        </m:ctrlPr>
                      </m:sSubPr>
                      <m:e>
                        <m:r>
                          <a:rPr kumimoji="1" lang="en-US" altLang="zh-CN" sz="2400" b="1" i="1" dirty="0" smtClean="0">
                            <a:solidFill>
                              <a:srgbClr val="000000"/>
                            </a:solidFill>
                            <a:latin typeface="Cambria Math" panose="02040503050406030204" pitchFamily="18" charset="0"/>
                            <a:ea typeface="+mn-ea"/>
                          </a:rPr>
                          <m:t>𝒂</m:t>
                        </m:r>
                      </m:e>
                      <m:sub>
                        <m:r>
                          <a:rPr kumimoji="1" lang="en-US" altLang="zh-CN" sz="2400" b="1" i="1" dirty="0" smtClean="0">
                            <a:solidFill>
                              <a:srgbClr val="000000"/>
                            </a:solidFill>
                            <a:latin typeface="Cambria Math" panose="02040503050406030204" pitchFamily="18" charset="0"/>
                            <a:ea typeface="+mn-ea"/>
                          </a:rPr>
                          <m:t>𝟏</m:t>
                        </m:r>
                      </m:sub>
                    </m:sSub>
                    <m:r>
                      <a:rPr kumimoji="1" lang="en-US" altLang="zh-CN" sz="2400" b="1" i="1" dirty="0" smtClean="0">
                        <a:solidFill>
                          <a:srgbClr val="000000"/>
                        </a:solidFill>
                        <a:latin typeface="Cambria Math" panose="02040503050406030204" pitchFamily="18" charset="0"/>
                        <a:ea typeface="+mn-ea"/>
                      </a:rPr>
                      <m:t>,</m:t>
                    </m:r>
                    <m:sSub>
                      <m:sSubPr>
                        <m:ctrlPr>
                          <a:rPr kumimoji="1" lang="en-US" altLang="zh-CN" sz="2400" b="1" i="1" dirty="0" smtClean="0">
                            <a:solidFill>
                              <a:srgbClr val="000000"/>
                            </a:solidFill>
                            <a:latin typeface="Cambria Math" panose="02040503050406030204" pitchFamily="18" charset="0"/>
                            <a:ea typeface="+mn-ea"/>
                          </a:rPr>
                        </m:ctrlPr>
                      </m:sSubPr>
                      <m:e>
                        <m:r>
                          <a:rPr kumimoji="1" lang="en-US" altLang="zh-CN" sz="2400" b="1" i="1" dirty="0" smtClean="0">
                            <a:solidFill>
                              <a:srgbClr val="000000"/>
                            </a:solidFill>
                            <a:latin typeface="Cambria Math" panose="02040503050406030204" pitchFamily="18" charset="0"/>
                            <a:ea typeface="+mn-ea"/>
                          </a:rPr>
                          <m:t>𝒂</m:t>
                        </m:r>
                      </m:e>
                      <m:sub>
                        <m:r>
                          <a:rPr kumimoji="1" lang="en-US" altLang="zh-CN" sz="2400" b="1" i="1" dirty="0" smtClean="0">
                            <a:solidFill>
                              <a:srgbClr val="000000"/>
                            </a:solidFill>
                            <a:latin typeface="Cambria Math" panose="02040503050406030204" pitchFamily="18" charset="0"/>
                            <a:ea typeface="+mn-ea"/>
                          </a:rPr>
                          <m:t>𝟐</m:t>
                        </m:r>
                      </m:sub>
                    </m:sSub>
                    <m:r>
                      <a:rPr kumimoji="1" lang="en-US" altLang="zh-CN" sz="2400" b="1" i="1" dirty="0" smtClean="0">
                        <a:solidFill>
                          <a:srgbClr val="000000"/>
                        </a:solidFill>
                        <a:latin typeface="Cambria Math" panose="02040503050406030204" pitchFamily="18" charset="0"/>
                        <a:ea typeface="+mn-ea"/>
                      </a:rPr>
                      <m:t>,</m:t>
                    </m:r>
                    <m:sSub>
                      <m:sSubPr>
                        <m:ctrlPr>
                          <a:rPr kumimoji="1" lang="en-US" altLang="zh-CN" sz="2400" b="1" i="1" dirty="0" smtClean="0">
                            <a:solidFill>
                              <a:srgbClr val="000000"/>
                            </a:solidFill>
                            <a:latin typeface="Cambria Math" panose="02040503050406030204" pitchFamily="18" charset="0"/>
                            <a:ea typeface="+mn-ea"/>
                          </a:rPr>
                        </m:ctrlPr>
                      </m:sSubPr>
                      <m:e>
                        <m:r>
                          <a:rPr kumimoji="1" lang="en-US" altLang="zh-CN" sz="2400" b="1" i="1" dirty="0" smtClean="0">
                            <a:solidFill>
                              <a:srgbClr val="000000"/>
                            </a:solidFill>
                            <a:latin typeface="Cambria Math" panose="02040503050406030204" pitchFamily="18" charset="0"/>
                            <a:ea typeface="+mn-ea"/>
                          </a:rPr>
                          <m:t>𝒂</m:t>
                        </m:r>
                      </m:e>
                      <m:sub>
                        <m:r>
                          <a:rPr kumimoji="1" lang="en-US" altLang="zh-CN" sz="2400" b="1" i="1" dirty="0" smtClean="0">
                            <a:solidFill>
                              <a:srgbClr val="000000"/>
                            </a:solidFill>
                            <a:latin typeface="Cambria Math" panose="02040503050406030204" pitchFamily="18" charset="0"/>
                            <a:ea typeface="+mn-ea"/>
                          </a:rPr>
                          <m:t>𝟑</m:t>
                        </m:r>
                      </m:sub>
                    </m:sSub>
                    <m:r>
                      <a:rPr kumimoji="1" lang="en-US" altLang="zh-CN" sz="2400" b="1" i="1" dirty="0" smtClean="0">
                        <a:solidFill>
                          <a:srgbClr val="000000"/>
                        </a:solidFill>
                        <a:latin typeface="Cambria Math" panose="02040503050406030204" pitchFamily="18" charset="0"/>
                        <a:ea typeface="+mn-ea"/>
                      </a:rPr>
                      <m:t>,….,</m:t>
                    </m:r>
                    <m:sSub>
                      <m:sSubPr>
                        <m:ctrlPr>
                          <a:rPr kumimoji="1" lang="en-US" altLang="zh-CN" sz="2400" b="1" i="1" dirty="0" smtClean="0">
                            <a:solidFill>
                              <a:srgbClr val="000000"/>
                            </a:solidFill>
                            <a:latin typeface="Cambria Math" panose="02040503050406030204" pitchFamily="18" charset="0"/>
                            <a:ea typeface="+mn-ea"/>
                          </a:rPr>
                        </m:ctrlPr>
                      </m:sSubPr>
                      <m:e>
                        <m:r>
                          <a:rPr kumimoji="1" lang="en-US" altLang="zh-CN" sz="2400" b="1" i="1" dirty="0" smtClean="0">
                            <a:solidFill>
                              <a:srgbClr val="000000"/>
                            </a:solidFill>
                            <a:latin typeface="Cambria Math" panose="02040503050406030204" pitchFamily="18" charset="0"/>
                            <a:ea typeface="+mn-ea"/>
                          </a:rPr>
                          <m:t>𝒂</m:t>
                        </m:r>
                      </m:e>
                      <m:sub>
                        <m:r>
                          <a:rPr kumimoji="1" lang="en-US" altLang="zh-CN" sz="2400" b="1" i="1" dirty="0" smtClean="0">
                            <a:solidFill>
                              <a:srgbClr val="000000"/>
                            </a:solidFill>
                            <a:latin typeface="Cambria Math" panose="02040503050406030204" pitchFamily="18" charset="0"/>
                            <a:ea typeface="+mn-ea"/>
                          </a:rPr>
                          <m:t>𝒏</m:t>
                        </m:r>
                      </m:sub>
                    </m:sSub>
                  </m:oMath>
                </a14:m>
                <a:r>
                  <a:rPr kumimoji="1" lang="en-US" altLang="zh-CN" sz="2400" b="1" dirty="0">
                    <a:solidFill>
                      <a:srgbClr val="000000"/>
                    </a:solidFill>
                    <a:latin typeface="+mn-ea"/>
                    <a:ea typeface="+mn-ea"/>
                  </a:rPr>
                  <a:t>,</a:t>
                </a:r>
                <a:r>
                  <a:rPr kumimoji="1" lang="zh-CN" altLang="en-US" sz="2400" b="1" dirty="0">
                    <a:solidFill>
                      <a:srgbClr val="000000"/>
                    </a:solidFill>
                    <a:latin typeface="+mn-ea"/>
                    <a:ea typeface="+mn-ea"/>
                  </a:rPr>
                  <a:t>它们中有且仅有一个发生，则其平均的信息量可如下度量：</a:t>
                </a:r>
              </a:p>
            </p:txBody>
          </p:sp>
        </mc:Choice>
        <mc:Fallback xmlns="">
          <p:sp>
            <p:nvSpPr>
              <p:cNvPr id="17" name="Text Box 10">
                <a:extLst>
                  <a:ext uri="{FF2B5EF4-FFF2-40B4-BE49-F238E27FC236}">
                    <a16:creationId xmlns:a16="http://schemas.microsoft.com/office/drawing/2014/main" id="{40DA3337-DC1D-4131-BCBD-4E199813C7D4}"/>
                  </a:ext>
                </a:extLst>
              </p:cNvPr>
              <p:cNvSpPr txBox="1">
                <a:spLocks noRot="1" noChangeAspect="1" noMove="1" noResize="1" noEditPoints="1" noAdjustHandles="1" noChangeArrowheads="1" noChangeShapeType="1" noTextEdit="1"/>
              </p:cNvSpPr>
              <p:nvPr/>
            </p:nvSpPr>
            <p:spPr bwMode="auto">
              <a:xfrm>
                <a:off x="364341" y="3429000"/>
                <a:ext cx="8699818" cy="1200329"/>
              </a:xfrm>
              <a:prstGeom prst="rect">
                <a:avLst/>
              </a:prstGeom>
              <a:blipFill>
                <a:blip r:embed="rId3"/>
                <a:stretch>
                  <a:fillRect l="-1121" t="-5612" b="-107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Rectangle 12">
            <a:extLst>
              <a:ext uri="{FF2B5EF4-FFF2-40B4-BE49-F238E27FC236}">
                <a16:creationId xmlns:a16="http://schemas.microsoft.com/office/drawing/2014/main" id="{5F9275A4-4E14-42A4-A7E9-DA1352A6D524}"/>
              </a:ext>
            </a:extLst>
          </p:cNvPr>
          <p:cNvSpPr>
            <a:spLocks noChangeArrowheads="1"/>
          </p:cNvSpPr>
          <p:nvPr/>
        </p:nvSpPr>
        <p:spPr bwMode="auto">
          <a:xfrm>
            <a:off x="0" y="29743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en-US" sz="2400" b="1">
              <a:solidFill>
                <a:srgbClr val="000000"/>
              </a:solidFill>
              <a:effectLst>
                <a:outerShdw blurRad="38100" dist="38100" dir="2700000" algn="tl">
                  <a:srgbClr val="000000">
                    <a:alpha val="43137"/>
                  </a:srgbClr>
                </a:outerShdw>
              </a:effectLst>
              <a:latin typeface="+mn-ea"/>
              <a:ea typeface="+mn-ea"/>
            </a:endParaRPr>
          </a:p>
        </p:txBody>
      </p:sp>
      <mc:AlternateContent xmlns:mc="http://schemas.openxmlformats.org/markup-compatibility/2006" xmlns:a14="http://schemas.microsoft.com/office/drawing/2010/main">
        <mc:Choice Requires="a14">
          <p:sp>
            <p:nvSpPr>
              <p:cNvPr id="19" name="Object 11">
                <a:extLst>
                  <a:ext uri="{FF2B5EF4-FFF2-40B4-BE49-F238E27FC236}">
                    <a16:creationId xmlns:a16="http://schemas.microsoft.com/office/drawing/2014/main" id="{3C0AC5D8-741D-428A-826D-3EACFA0124B7}"/>
                  </a:ext>
                </a:extLst>
              </p:cNvPr>
              <p:cNvSpPr txBox="1"/>
              <p:nvPr/>
            </p:nvSpPr>
            <p:spPr bwMode="auto">
              <a:xfrm>
                <a:off x="1329613" y="4781127"/>
                <a:ext cx="6769273" cy="84613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𝐼</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r>
                            <a:rPr lang="zh-CN" altLang="en-US" sz="2400" i="1">
                              <a:solidFill>
                                <a:srgbClr val="000000"/>
                              </a:solidFill>
                              <a:latin typeface="Cambria Math" panose="02040503050406030204" pitchFamily="18" charset="0"/>
                            </a:rPr>
                            <m:t>𝐼</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e>
                      </m:nary>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log</m:t>
                                  </m:r>
                                </m:e>
                                <m:sub>
                                  <m:r>
                                    <a:rPr lang="zh-CN" altLang="en-US" sz="2400" i="1">
                                      <a:solidFill>
                                        <a:srgbClr val="000000"/>
                                      </a:solidFill>
                                      <a:latin typeface="Cambria Math" panose="02040503050406030204" pitchFamily="18" charset="0"/>
                                    </a:rPr>
                                    <m:t>2</m:t>
                                  </m:r>
                                </m:sub>
                              </m:sSub>
                            </m:fName>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den>
                              </m:f>
                            </m:e>
                          </m:func>
                        </m:e>
                      </m:nary>
                    </m:oMath>
                  </m:oMathPara>
                </a14:m>
                <a:endParaRPr lang="zh-CN" altLang="en-US" sz="2400" dirty="0"/>
              </a:p>
            </p:txBody>
          </p:sp>
        </mc:Choice>
        <mc:Fallback xmlns="">
          <p:sp>
            <p:nvSpPr>
              <p:cNvPr id="19" name="Object 11">
                <a:extLst>
                  <a:ext uri="{FF2B5EF4-FFF2-40B4-BE49-F238E27FC236}">
                    <a16:creationId xmlns:a16="http://schemas.microsoft.com/office/drawing/2014/main" id="{3C0AC5D8-741D-428A-826D-3EACFA0124B7}"/>
                  </a:ext>
                </a:extLst>
              </p:cNvPr>
              <p:cNvSpPr txBox="1">
                <a:spLocks noRot="1" noChangeAspect="1" noMove="1" noResize="1" noEditPoints="1" noAdjustHandles="1" noChangeArrowheads="1" noChangeShapeType="1" noTextEdit="1"/>
              </p:cNvSpPr>
              <p:nvPr/>
            </p:nvSpPr>
            <p:spPr bwMode="auto">
              <a:xfrm>
                <a:off x="1329613" y="4781127"/>
                <a:ext cx="6769273" cy="846137"/>
              </a:xfrm>
              <a:prstGeom prst="rect">
                <a:avLst/>
              </a:prstGeom>
              <a:blipFill>
                <a:blip r:embed="rId4"/>
                <a:stretch>
                  <a:fillRect b="-23741"/>
                </a:stretch>
              </a:blipFill>
            </p:spPr>
            <p:txBody>
              <a:bodyPr/>
              <a:lstStyle/>
              <a:p>
                <a:r>
                  <a:rPr lang="zh-CN" altLang="en-US">
                    <a:noFill/>
                  </a:rPr>
                  <a:t> </a:t>
                </a:r>
              </a:p>
            </p:txBody>
          </p:sp>
        </mc:Fallback>
      </mc:AlternateContent>
      <p:sp>
        <p:nvSpPr>
          <p:cNvPr id="20" name="Rectangle 14">
            <a:extLst>
              <a:ext uri="{FF2B5EF4-FFF2-40B4-BE49-F238E27FC236}">
                <a16:creationId xmlns:a16="http://schemas.microsoft.com/office/drawing/2014/main" id="{CB79C2C6-DBBB-4447-950E-AD5093455BD5}"/>
              </a:ext>
            </a:extLst>
          </p:cNvPr>
          <p:cNvSpPr>
            <a:spLocks noChangeArrowheads="1"/>
          </p:cNvSpPr>
          <p:nvPr/>
        </p:nvSpPr>
        <p:spPr bwMode="auto">
          <a:xfrm>
            <a:off x="0" y="298385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en-US" sz="2400" b="1">
              <a:solidFill>
                <a:srgbClr val="000000"/>
              </a:solidFill>
              <a:effectLst>
                <a:outerShdw blurRad="38100" dist="38100" dir="2700000" algn="tl">
                  <a:srgbClr val="000000">
                    <a:alpha val="43137"/>
                  </a:srgbClr>
                </a:outerShdw>
              </a:effectLst>
              <a:latin typeface="+mn-ea"/>
              <a:ea typeface="+mn-ea"/>
            </a:endParaRPr>
          </a:p>
        </p:txBody>
      </p:sp>
      <mc:AlternateContent xmlns:mc="http://schemas.openxmlformats.org/markup-compatibility/2006" xmlns:a14="http://schemas.microsoft.com/office/drawing/2010/main">
        <mc:Choice Requires="a14">
          <p:sp>
            <p:nvSpPr>
              <p:cNvPr id="21" name="Object 13">
                <a:extLst>
                  <a:ext uri="{FF2B5EF4-FFF2-40B4-BE49-F238E27FC236}">
                    <a16:creationId xmlns:a16="http://schemas.microsoft.com/office/drawing/2014/main" id="{DC5C2B4C-432A-485F-9BED-A7A6C2732E17}"/>
                  </a:ext>
                </a:extLst>
              </p:cNvPr>
              <p:cNvSpPr txBox="1"/>
              <p:nvPr/>
            </p:nvSpPr>
            <p:spPr bwMode="auto">
              <a:xfrm>
                <a:off x="3131840" y="2536825"/>
                <a:ext cx="3815780" cy="892175"/>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𝐼</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log</m:t>
                              </m:r>
                            </m:e>
                            <m:sub>
                              <m:r>
                                <a:rPr lang="zh-CN" altLang="en-US" sz="2400" i="1">
                                  <a:solidFill>
                                    <a:srgbClr val="000000"/>
                                  </a:solidFill>
                                  <a:latin typeface="Cambria Math" panose="02040503050406030204" pitchFamily="18" charset="0"/>
                                </a:rPr>
                                <m:t>2</m:t>
                              </m:r>
                            </m:sub>
                          </m:sSub>
                        </m:fName>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den>
                          </m:f>
                        </m:e>
                      </m:func>
                    </m:oMath>
                  </m:oMathPara>
                </a14:m>
                <a:endParaRPr lang="zh-CN" altLang="en-US" sz="2400" dirty="0"/>
              </a:p>
            </p:txBody>
          </p:sp>
        </mc:Choice>
        <mc:Fallback xmlns="">
          <p:sp>
            <p:nvSpPr>
              <p:cNvPr id="21" name="Object 13">
                <a:extLst>
                  <a:ext uri="{FF2B5EF4-FFF2-40B4-BE49-F238E27FC236}">
                    <a16:creationId xmlns:a16="http://schemas.microsoft.com/office/drawing/2014/main" id="{DC5C2B4C-432A-485F-9BED-A7A6C2732E17}"/>
                  </a:ext>
                </a:extLst>
              </p:cNvPr>
              <p:cNvSpPr txBox="1">
                <a:spLocks noRot="1" noChangeAspect="1" noMove="1" noResize="1" noEditPoints="1" noAdjustHandles="1" noChangeArrowheads="1" noChangeShapeType="1" noTextEdit="1"/>
              </p:cNvSpPr>
              <p:nvPr/>
            </p:nvSpPr>
            <p:spPr bwMode="auto">
              <a:xfrm>
                <a:off x="3131840" y="2536825"/>
                <a:ext cx="3815780" cy="89217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9801953"/>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5414F035-77C9-4936-A3B6-7F1CA3D767AA}"/>
              </a:ext>
            </a:extLst>
          </p:cNvPr>
          <p:cNvSpPr>
            <a:spLocks noGrp="1" noChangeArrowheads="1"/>
          </p:cNvSpPr>
          <p:nvPr>
            <p:ph type="title"/>
          </p:nvPr>
        </p:nvSpPr>
        <p:spPr>
          <a:xfrm>
            <a:off x="364341" y="113184"/>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14" name="Text Box 5">
            <a:extLst>
              <a:ext uri="{FF2B5EF4-FFF2-40B4-BE49-F238E27FC236}">
                <a16:creationId xmlns:a16="http://schemas.microsoft.com/office/drawing/2014/main" id="{C3001C6C-F9D3-42C6-AEAA-368C85FB3B99}"/>
              </a:ext>
            </a:extLst>
          </p:cNvPr>
          <p:cNvSpPr txBox="1">
            <a:spLocks noChangeArrowheads="1"/>
          </p:cNvSpPr>
          <p:nvPr/>
        </p:nvSpPr>
        <p:spPr bwMode="auto">
          <a:xfrm>
            <a:off x="251520" y="1253951"/>
            <a:ext cx="3591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b="1" dirty="0">
                <a:solidFill>
                  <a:schemeClr val="accent5">
                    <a:lumMod val="50000"/>
                  </a:schemeClr>
                </a:solidFill>
                <a:latin typeface="黑体" panose="02010609060101010101" pitchFamily="49" charset="-122"/>
                <a:ea typeface="黑体" panose="02010609060101010101" pitchFamily="49" charset="-122"/>
              </a:rPr>
              <a:t>ID3 –</a:t>
            </a:r>
            <a:r>
              <a:rPr kumimoji="1" lang="zh-CN" altLang="en-US" sz="2400" b="1" dirty="0">
                <a:solidFill>
                  <a:schemeClr val="accent5">
                    <a:lumMod val="50000"/>
                  </a:schemeClr>
                </a:solidFill>
                <a:latin typeface="黑体" panose="02010609060101010101" pitchFamily="49" charset="-122"/>
                <a:ea typeface="黑体" panose="02010609060101010101" pitchFamily="49" charset="-122"/>
              </a:rPr>
              <a:t>信息量大小的度量</a:t>
            </a:r>
          </a:p>
        </p:txBody>
      </p:sp>
      <mc:AlternateContent xmlns:mc="http://schemas.openxmlformats.org/markup-compatibility/2006" xmlns:a14="http://schemas.microsoft.com/office/drawing/2010/main">
        <mc:Choice Requires="a14">
          <p:sp>
            <p:nvSpPr>
              <p:cNvPr id="24" name="Object 7">
                <a:extLst>
                  <a:ext uri="{FF2B5EF4-FFF2-40B4-BE49-F238E27FC236}">
                    <a16:creationId xmlns:a16="http://schemas.microsoft.com/office/drawing/2014/main" id="{BB0DF382-725B-417C-A617-61F248BCCA05}"/>
                  </a:ext>
                </a:extLst>
              </p:cNvPr>
              <p:cNvSpPr txBox="1"/>
              <p:nvPr/>
            </p:nvSpPr>
            <p:spPr bwMode="auto">
              <a:xfrm>
                <a:off x="1097720" y="2010245"/>
                <a:ext cx="6948561" cy="846138"/>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𝐼</m:t>
                      </m:r>
                      <m:r>
                        <a:rPr lang="zh-CN" altLang="en-US" sz="2400" i="1" smtClean="0">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r>
                            <a:rPr lang="zh-CN" altLang="en-US" sz="2400" i="1">
                              <a:solidFill>
                                <a:srgbClr val="000000"/>
                              </a:solidFill>
                              <a:latin typeface="Cambria Math" panose="02040503050406030204" pitchFamily="18" charset="0"/>
                            </a:rPr>
                            <m:t>𝐼</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e>
                      </m:nary>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log</m:t>
                                  </m:r>
                                </m:e>
                                <m:sub>
                                  <m:r>
                                    <a:rPr lang="zh-CN" altLang="en-US" sz="2400" i="1">
                                      <a:solidFill>
                                        <a:srgbClr val="000000"/>
                                      </a:solidFill>
                                      <a:latin typeface="Cambria Math" panose="02040503050406030204" pitchFamily="18" charset="0"/>
                                    </a:rPr>
                                    <m:t>2</m:t>
                                  </m:r>
                                </m:sub>
                              </m:sSub>
                            </m:fName>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den>
                              </m:f>
                            </m:e>
                          </m:func>
                        </m:e>
                      </m:nary>
                    </m:oMath>
                  </m:oMathPara>
                </a14:m>
                <a:endParaRPr lang="zh-CN" altLang="en-US" sz="2400" dirty="0"/>
              </a:p>
            </p:txBody>
          </p:sp>
        </mc:Choice>
        <mc:Fallback xmlns="">
          <p:sp>
            <p:nvSpPr>
              <p:cNvPr id="24" name="Object 7">
                <a:extLst>
                  <a:ext uri="{FF2B5EF4-FFF2-40B4-BE49-F238E27FC236}">
                    <a16:creationId xmlns:a16="http://schemas.microsoft.com/office/drawing/2014/main" id="{BB0DF382-725B-417C-A617-61F248BCCA05}"/>
                  </a:ext>
                </a:extLst>
              </p:cNvPr>
              <p:cNvSpPr txBox="1">
                <a:spLocks noRot="1" noChangeAspect="1" noMove="1" noResize="1" noEditPoints="1" noAdjustHandles="1" noChangeArrowheads="1" noChangeShapeType="1" noTextEdit="1"/>
              </p:cNvSpPr>
              <p:nvPr/>
            </p:nvSpPr>
            <p:spPr bwMode="auto">
              <a:xfrm>
                <a:off x="1097720" y="2010245"/>
                <a:ext cx="6948561" cy="846138"/>
              </a:xfrm>
              <a:prstGeom prst="rect">
                <a:avLst/>
              </a:prstGeom>
              <a:blipFill>
                <a:blip r:embed="rId2"/>
                <a:stretch>
                  <a:fillRect b="-230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 Box 8">
                <a:extLst>
                  <a:ext uri="{FF2B5EF4-FFF2-40B4-BE49-F238E27FC236}">
                    <a16:creationId xmlns:a16="http://schemas.microsoft.com/office/drawing/2014/main" id="{37F94FE9-3738-475D-8454-A1DBE102AFB7}"/>
                  </a:ext>
                </a:extLst>
              </p:cNvPr>
              <p:cNvSpPr txBox="1">
                <a:spLocks noChangeArrowheads="1"/>
              </p:cNvSpPr>
              <p:nvPr/>
            </p:nvSpPr>
            <p:spPr bwMode="auto">
              <a:xfrm>
                <a:off x="142875" y="3390900"/>
                <a:ext cx="9110186" cy="12003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eaLnBrk="1" hangingPunct="1"/>
                <a:r>
                  <a:rPr kumimoji="1" lang="zh-CN" altLang="en-US" sz="2400" b="1" dirty="0">
                    <a:latin typeface="+mn-ea"/>
                    <a:ea typeface="+mn-ea"/>
                  </a:rPr>
                  <a:t>上式，对数底数可以为任何数，不同的取值对应了熵的不同单位。</a:t>
                </a:r>
              </a:p>
              <a:p>
                <a:pPr eaLnBrk="1" hangingPunct="1"/>
                <a:endParaRPr kumimoji="1" lang="zh-CN" altLang="en-US" sz="2400" b="1" dirty="0">
                  <a:latin typeface="+mn-ea"/>
                  <a:ea typeface="+mn-ea"/>
                </a:endParaRPr>
              </a:p>
              <a:p>
                <a:pPr eaLnBrk="1" hangingPunct="1"/>
                <a:r>
                  <a:rPr kumimoji="1" lang="zh-CN" altLang="en-US" sz="2400" b="1" dirty="0">
                    <a:latin typeface="+mn-ea"/>
                    <a:ea typeface="+mn-ea"/>
                  </a:rPr>
                  <a:t>通常取</a:t>
                </a:r>
                <a14:m>
                  <m:oMath xmlns:m="http://schemas.openxmlformats.org/officeDocument/2006/math">
                    <m:r>
                      <a:rPr kumimoji="1" lang="en-US" altLang="zh-CN" sz="2400" b="0" i="1" dirty="0" smtClean="0">
                        <a:latin typeface="Cambria Math" panose="02040503050406030204" pitchFamily="18" charset="0"/>
                        <a:ea typeface="+mn-ea"/>
                      </a:rPr>
                      <m:t>2</m:t>
                    </m:r>
                  </m:oMath>
                </a14:m>
                <a:r>
                  <a:rPr kumimoji="1" lang="zh-CN" altLang="en-US" sz="2400" b="1" dirty="0">
                    <a:latin typeface="+mn-ea"/>
                    <a:ea typeface="+mn-ea"/>
                  </a:rPr>
                  <a:t>，并规定当</a:t>
                </a:r>
                <a14:m>
                  <m:oMath xmlns:m="http://schemas.openxmlformats.org/officeDocument/2006/math">
                    <m:r>
                      <a:rPr kumimoji="1" lang="en-US" altLang="zh-CN" sz="2400" b="0" i="1" dirty="0" smtClean="0">
                        <a:latin typeface="Cambria Math" panose="02040503050406030204" pitchFamily="18" charset="0"/>
                        <a:ea typeface="+mn-ea"/>
                      </a:rPr>
                      <m:t>𝑝</m:t>
                    </m:r>
                    <m:r>
                      <a:rPr kumimoji="1" lang="en-US" altLang="zh-CN" sz="2400" b="0" i="1" dirty="0" smtClean="0">
                        <a:latin typeface="Cambria Math" panose="02040503050406030204" pitchFamily="18" charset="0"/>
                        <a:ea typeface="+mn-ea"/>
                      </a:rPr>
                      <m:t>(</m:t>
                    </m:r>
                    <m:r>
                      <a:rPr kumimoji="1" lang="en-US" altLang="zh-CN" sz="2400" b="0" i="1" dirty="0" smtClean="0">
                        <a:latin typeface="Cambria Math" panose="02040503050406030204" pitchFamily="18" charset="0"/>
                        <a:ea typeface="+mn-ea"/>
                      </a:rPr>
                      <m:t>𝑎𝑖</m:t>
                    </m:r>
                    <m:r>
                      <a:rPr kumimoji="1" lang="en-US" altLang="zh-CN" sz="2400" b="0" i="1" dirty="0">
                        <a:latin typeface="Cambria Math" panose="02040503050406030204" pitchFamily="18" charset="0"/>
                        <a:ea typeface="+mn-ea"/>
                      </a:rPr>
                      <m:t>)=0</m:t>
                    </m:r>
                  </m:oMath>
                </a14:m>
                <a:r>
                  <a:rPr kumimoji="1" lang="zh-CN" altLang="en-US" sz="2400" b="1" dirty="0">
                    <a:latin typeface="+mn-ea"/>
                    <a:ea typeface="+mn-ea"/>
                  </a:rPr>
                  <a:t>时</a:t>
                </a:r>
                <a:r>
                  <a:rPr kumimoji="1" lang="en-US" altLang="zh-CN" sz="2400" b="1" dirty="0">
                    <a:latin typeface="+mn-ea"/>
                    <a:ea typeface="+mn-ea"/>
                  </a:rPr>
                  <a:t>,</a:t>
                </a:r>
                <a:endParaRPr kumimoji="1" lang="en-US" altLang="zh-CN" sz="2400" dirty="0">
                  <a:solidFill>
                    <a:srgbClr val="000000"/>
                  </a:solidFill>
                  <a:latin typeface="Times New Roman" pitchFamily="18" charset="0"/>
                  <a:ea typeface="华文新魏" pitchFamily="2" charset="-122"/>
                </a:endParaRPr>
              </a:p>
            </p:txBody>
          </p:sp>
        </mc:Choice>
        <mc:Fallback xmlns="">
          <p:sp>
            <p:nvSpPr>
              <p:cNvPr id="25" name="Text Box 8">
                <a:extLst>
                  <a:ext uri="{FF2B5EF4-FFF2-40B4-BE49-F238E27FC236}">
                    <a16:creationId xmlns:a16="http://schemas.microsoft.com/office/drawing/2014/main" id="{37F94FE9-3738-475D-8454-A1DBE102AFB7}"/>
                  </a:ext>
                </a:extLst>
              </p:cNvPr>
              <p:cNvSpPr txBox="1">
                <a:spLocks noRot="1" noChangeAspect="1" noMove="1" noResize="1" noEditPoints="1" noAdjustHandles="1" noChangeArrowheads="1" noChangeShapeType="1" noTextEdit="1"/>
              </p:cNvSpPr>
              <p:nvPr/>
            </p:nvSpPr>
            <p:spPr bwMode="auto">
              <a:xfrm>
                <a:off x="142875" y="3390900"/>
                <a:ext cx="9110186" cy="1200329"/>
              </a:xfrm>
              <a:prstGeom prst="rect">
                <a:avLst/>
              </a:prstGeom>
              <a:blipFill>
                <a:blip r:embed="rId3"/>
                <a:stretch>
                  <a:fillRect l="-1003" t="-4061" r="-803" b="-91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Object 9">
                <a:extLst>
                  <a:ext uri="{FF2B5EF4-FFF2-40B4-BE49-F238E27FC236}">
                    <a16:creationId xmlns:a16="http://schemas.microsoft.com/office/drawing/2014/main" id="{6A8A3851-1399-4B97-880A-DCE9801E094A}"/>
                  </a:ext>
                </a:extLst>
              </p:cNvPr>
              <p:cNvSpPr txBox="1"/>
              <p:nvPr/>
            </p:nvSpPr>
            <p:spPr bwMode="auto">
              <a:xfrm>
                <a:off x="4572000" y="3861048"/>
                <a:ext cx="4129891" cy="811212"/>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𝐼</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𝑝</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e>
                      </m:d>
                      <m:func>
                        <m:funcPr>
                          <m:ctrlPr>
                            <a:rPr lang="zh-CN" altLang="en-US" sz="2400" i="1">
                              <a:solidFill>
                                <a:srgbClr val="000000"/>
                              </a:solidFill>
                              <a:latin typeface="Cambria Math" panose="02040503050406030204" pitchFamily="18" charset="0"/>
                            </a:rPr>
                          </m:ctrlPr>
                        </m:funcPr>
                        <m:fName>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log</m:t>
                              </m:r>
                            </m:e>
                            <m:sub>
                              <m:r>
                                <a:rPr lang="zh-CN" altLang="en-US" sz="2400" i="1">
                                  <a:solidFill>
                                    <a:srgbClr val="000000"/>
                                  </a:solidFill>
                                  <a:latin typeface="Cambria Math" panose="02040503050406030204" pitchFamily="18" charset="0"/>
                                </a:rPr>
                                <m:t>2</m:t>
                              </m:r>
                            </m:sub>
                          </m:sSub>
                        </m:fName>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𝑝</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e>
                              </m:d>
                            </m:den>
                          </m:f>
                        </m:e>
                      </m:func>
                      <m:r>
                        <a:rPr lang="en-US" altLang="zh-CN" sz="2400" b="0" i="1" smtClean="0">
                          <a:solidFill>
                            <a:srgbClr val="000000"/>
                          </a:solidFill>
                          <a:latin typeface="Cambria Math" panose="02040503050406030204" pitchFamily="18" charset="0"/>
                        </a:rPr>
                        <m:t>=0</m:t>
                      </m:r>
                    </m:oMath>
                  </m:oMathPara>
                </a14:m>
                <a:endParaRPr lang="zh-CN" altLang="en-US" sz="2400" dirty="0"/>
              </a:p>
            </p:txBody>
          </p:sp>
        </mc:Choice>
        <mc:Fallback xmlns="">
          <p:sp>
            <p:nvSpPr>
              <p:cNvPr id="26" name="Object 9">
                <a:extLst>
                  <a:ext uri="{FF2B5EF4-FFF2-40B4-BE49-F238E27FC236}">
                    <a16:creationId xmlns:a16="http://schemas.microsoft.com/office/drawing/2014/main" id="{6A8A3851-1399-4B97-880A-DCE9801E094A}"/>
                  </a:ext>
                </a:extLst>
              </p:cNvPr>
              <p:cNvSpPr txBox="1">
                <a:spLocks noRot="1" noChangeAspect="1" noMove="1" noResize="1" noEditPoints="1" noAdjustHandles="1" noChangeArrowheads="1" noChangeShapeType="1" noTextEdit="1"/>
              </p:cNvSpPr>
              <p:nvPr/>
            </p:nvSpPr>
            <p:spPr bwMode="auto">
              <a:xfrm>
                <a:off x="4572000" y="3861048"/>
                <a:ext cx="4129891" cy="811212"/>
              </a:xfrm>
              <a:prstGeom prst="rect">
                <a:avLst/>
              </a:prstGeom>
              <a:blipFill>
                <a:blip r:embed="rId4"/>
                <a:stretch>
                  <a:fillRect/>
                </a:stretch>
              </a:blipFill>
            </p:spPr>
            <p:txBody>
              <a:bodyPr/>
              <a:lstStyle/>
              <a:p>
                <a:r>
                  <a:rPr lang="zh-CN" altLang="en-US">
                    <a:noFill/>
                  </a:rPr>
                  <a:t> </a:t>
                </a:r>
              </a:p>
            </p:txBody>
          </p:sp>
        </mc:Fallback>
      </mc:AlternateContent>
      <p:sp>
        <p:nvSpPr>
          <p:cNvPr id="27" name="Rectangle 12">
            <a:extLst>
              <a:ext uri="{FF2B5EF4-FFF2-40B4-BE49-F238E27FC236}">
                <a16:creationId xmlns:a16="http://schemas.microsoft.com/office/drawing/2014/main" id="{262A5512-B615-4280-A425-7207CE24C853}"/>
              </a:ext>
            </a:extLst>
          </p:cNvPr>
          <p:cNvSpPr>
            <a:spLocks noChangeArrowheads="1"/>
          </p:cNvSpPr>
          <p:nvPr/>
        </p:nvSpPr>
        <p:spPr bwMode="auto">
          <a:xfrm>
            <a:off x="-107950" y="3790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en-US" sz="2400" b="1">
              <a:solidFill>
                <a:srgbClr val="000000"/>
              </a:solidFill>
              <a:latin typeface="Times New Roman" pitchFamily="18" charset="0"/>
              <a:ea typeface="华文新魏" pitchFamily="2" charset="-122"/>
            </a:endParaRPr>
          </a:p>
        </p:txBody>
      </p:sp>
    </p:spTree>
    <p:extLst>
      <p:ext uri="{BB962C8B-B14F-4D97-AF65-F5344CB8AC3E}">
        <p14:creationId xmlns:p14="http://schemas.microsoft.com/office/powerpoint/2010/main" val="1306659142"/>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a:xfrm>
            <a:off x="457200" y="0"/>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8" name="Rectangle 3">
            <a:extLst>
              <a:ext uri="{FF2B5EF4-FFF2-40B4-BE49-F238E27FC236}">
                <a16:creationId xmlns:a16="http://schemas.microsoft.com/office/drawing/2014/main" id="{801C1CC0-D98C-4965-9247-DE49F00632A6}"/>
              </a:ext>
            </a:extLst>
          </p:cNvPr>
          <p:cNvSpPr txBox="1">
            <a:spLocks noChangeArrowheads="1"/>
          </p:cNvSpPr>
          <p:nvPr/>
        </p:nvSpPr>
        <p:spPr bwMode="auto">
          <a:xfrm>
            <a:off x="539552" y="1258540"/>
            <a:ext cx="7772400" cy="49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80000"/>
              </a:lnSpc>
              <a:spcBef>
                <a:spcPts val="1200"/>
              </a:spcBef>
              <a:spcAft>
                <a:spcPct val="0"/>
              </a:spcAft>
              <a:buClrTx/>
              <a:buSzPct val="70000"/>
              <a:buFont typeface="Wingdings" pitchFamily="2" charset="2"/>
              <a:buChar char="v"/>
              <a:tabLst/>
              <a:defRPr/>
            </a:pPr>
            <a:r>
              <a:rPr kumimoji="1" lang="zh-CN" altLang="en-US" sz="2400" b="1" i="0" u="none" strike="noStrike" kern="0" cap="none" spc="0" normalizeH="0" baseline="0" noProof="0" dirty="0">
                <a:ln>
                  <a:noFill/>
                </a:ln>
                <a:solidFill>
                  <a:srgbClr val="000000"/>
                </a:solidFill>
                <a:effectLst/>
                <a:uLnTx/>
                <a:uFillTx/>
                <a:latin typeface="+mn-ea"/>
                <a:cs typeface="+mn-cs"/>
              </a:rPr>
              <a:t>用熵度量样例的均一性</a:t>
            </a:r>
          </a:p>
          <a:p>
            <a:pPr marL="742950" marR="0" lvl="1" indent="-285750" algn="l" defTabSz="914400" rtl="0" eaLnBrk="1" fontAlgn="base" latinLnBrk="0" hangingPunct="1">
              <a:lnSpc>
                <a:spcPct val="90000"/>
              </a:lnSpc>
              <a:spcBef>
                <a:spcPts val="1200"/>
              </a:spcBef>
              <a:spcAft>
                <a:spcPct val="0"/>
              </a:spcAft>
              <a:buClrTx/>
              <a:buSzTx/>
              <a:buFontTx/>
              <a:buChar char="–"/>
              <a:tabLst/>
              <a:defRPr/>
            </a:pPr>
            <a:r>
              <a:rPr kumimoji="1" lang="zh-CN" altLang="en-US" sz="2400" b="1" i="0" u="none" strike="noStrike" kern="0" cap="none" spc="0" normalizeH="0" baseline="0" noProof="0" dirty="0">
                <a:ln>
                  <a:noFill/>
                </a:ln>
                <a:solidFill>
                  <a:srgbClr val="0000FF"/>
                </a:solidFill>
                <a:effectLst/>
                <a:uLnTx/>
                <a:uFillTx/>
                <a:latin typeface="+mn-ea"/>
              </a:rPr>
              <a:t>熵刻画了任意样例集合 </a:t>
            </a:r>
            <a:r>
              <a:rPr kumimoji="1" lang="en-US" altLang="zh-CN" sz="2400" b="1" i="1" u="none" strike="noStrike" kern="0" cap="none" spc="0" normalizeH="0" baseline="0" noProof="0" dirty="0">
                <a:ln>
                  <a:noFill/>
                </a:ln>
                <a:solidFill>
                  <a:srgbClr val="0000FF"/>
                </a:solidFill>
                <a:effectLst/>
                <a:uLnTx/>
                <a:uFillTx/>
                <a:latin typeface="+mn-ea"/>
              </a:rPr>
              <a:t>S </a:t>
            </a:r>
            <a:r>
              <a:rPr kumimoji="1" lang="zh-CN" altLang="en-US" sz="2400" b="1" i="0" u="none" strike="noStrike" kern="0" cap="none" spc="0" normalizeH="0" baseline="0" noProof="0" dirty="0">
                <a:ln>
                  <a:noFill/>
                </a:ln>
                <a:solidFill>
                  <a:srgbClr val="0000FF"/>
                </a:solidFill>
                <a:effectLst/>
                <a:uLnTx/>
                <a:uFillTx/>
                <a:latin typeface="+mn-ea"/>
              </a:rPr>
              <a:t>的纯度</a:t>
            </a:r>
          </a:p>
          <a:p>
            <a:pPr marL="742950" marR="0" lvl="1" indent="-285750" algn="l" defTabSz="914400" rtl="0" eaLnBrk="1" fontAlgn="base" latinLnBrk="0" hangingPunct="1">
              <a:lnSpc>
                <a:spcPct val="90000"/>
              </a:lnSpc>
              <a:spcBef>
                <a:spcPts val="12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effectLst/>
                <a:uLnTx/>
                <a:uFillTx/>
                <a:latin typeface="+mn-ea"/>
              </a:rPr>
              <a:t>给定包含关于某个目标概念的正反样例的样例集</a:t>
            </a:r>
            <a:r>
              <a:rPr kumimoji="1" lang="en-US" altLang="zh-CN" sz="2400" b="1" i="1" u="none" strike="noStrike" kern="0" cap="none" spc="0" normalizeH="0" baseline="0" noProof="0" dirty="0">
                <a:ln>
                  <a:noFill/>
                </a:ln>
                <a:solidFill>
                  <a:srgbClr val="000000"/>
                </a:solidFill>
                <a:effectLst/>
                <a:uLnTx/>
                <a:uFillTx/>
                <a:latin typeface="+mn-ea"/>
              </a:rPr>
              <a:t>S</a:t>
            </a:r>
            <a:r>
              <a:rPr kumimoji="1" lang="zh-CN" altLang="en-US" sz="2400" b="1" i="0" u="none" strike="noStrike" kern="0" cap="none" spc="0" normalizeH="0" baseline="0" noProof="0" dirty="0">
                <a:ln>
                  <a:noFill/>
                </a:ln>
                <a:solidFill>
                  <a:srgbClr val="000000"/>
                </a:solidFill>
                <a:effectLst/>
                <a:uLnTx/>
                <a:uFillTx/>
                <a:latin typeface="+mn-ea"/>
              </a:rPr>
              <a:t>，那么 </a:t>
            </a:r>
            <a:r>
              <a:rPr kumimoji="1" lang="en-US" altLang="zh-CN" sz="2400" b="1" i="1" u="none" strike="noStrike" kern="0" cap="none" spc="0" normalizeH="0" baseline="0" noProof="0" dirty="0">
                <a:ln>
                  <a:noFill/>
                </a:ln>
                <a:solidFill>
                  <a:srgbClr val="000000"/>
                </a:solidFill>
                <a:effectLst/>
                <a:uLnTx/>
                <a:uFillTx/>
                <a:latin typeface="+mn-ea"/>
              </a:rPr>
              <a:t>S </a:t>
            </a:r>
            <a:r>
              <a:rPr kumimoji="1" lang="zh-CN" altLang="en-US" sz="2400" b="1" i="0" u="none" strike="noStrike" kern="0" cap="none" spc="0" normalizeH="0" baseline="0" noProof="0" dirty="0">
                <a:ln>
                  <a:noFill/>
                </a:ln>
                <a:solidFill>
                  <a:srgbClr val="000000"/>
                </a:solidFill>
                <a:effectLst/>
                <a:uLnTx/>
                <a:uFillTx/>
                <a:latin typeface="+mn-ea"/>
              </a:rPr>
              <a:t>相对这个布尔型分类（函数）的熵为</a:t>
            </a:r>
          </a:p>
          <a:p>
            <a:pPr marL="742950" marR="0" lvl="1" indent="-285750" algn="l" defTabSz="914400" rtl="0" eaLnBrk="1" fontAlgn="base" latinLnBrk="0" hangingPunct="1">
              <a:lnSpc>
                <a:spcPct val="90000"/>
              </a:lnSpc>
              <a:spcBef>
                <a:spcPts val="1200"/>
              </a:spcBef>
              <a:spcAft>
                <a:spcPct val="0"/>
              </a:spcAft>
              <a:buClrTx/>
              <a:buSzTx/>
              <a:buFont typeface="Wingdings" pitchFamily="2" charset="2"/>
              <a:buNone/>
              <a:tabLst/>
              <a:defRPr/>
            </a:pPr>
            <a:r>
              <a:rPr kumimoji="1" lang="zh-CN" altLang="en-US" sz="2400" b="1" i="0" u="none" strike="noStrike" kern="0" cap="none" spc="0" normalizeH="0" baseline="0" noProof="0" dirty="0">
                <a:ln>
                  <a:noFill/>
                </a:ln>
                <a:solidFill>
                  <a:srgbClr val="000000"/>
                </a:solidFill>
                <a:effectLst/>
                <a:uLnTx/>
                <a:uFillTx/>
                <a:latin typeface="+mn-ea"/>
              </a:rPr>
              <a:t>	</a:t>
            </a:r>
          </a:p>
          <a:p>
            <a:pPr marL="742950" marR="0" lvl="1" indent="-285750" algn="l" defTabSz="914400" rtl="0" eaLnBrk="1" fontAlgn="base" latinLnBrk="0" hangingPunct="1">
              <a:lnSpc>
                <a:spcPct val="90000"/>
              </a:lnSpc>
              <a:spcBef>
                <a:spcPts val="12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effectLst/>
                <a:uLnTx/>
                <a:uFillTx/>
                <a:latin typeface="+mn-ea"/>
              </a:rPr>
              <a:t>信息论中对熵的一种解释：</a:t>
            </a:r>
            <a:r>
              <a:rPr kumimoji="1" lang="zh-CN" altLang="en-US" sz="2400" b="1" i="0" u="none" strike="noStrike" kern="0" cap="none" spc="0" normalizeH="0" baseline="0" noProof="0" dirty="0">
                <a:ln>
                  <a:noFill/>
                </a:ln>
                <a:solidFill>
                  <a:srgbClr val="0000FF"/>
                </a:solidFill>
                <a:effectLst/>
                <a:uLnTx/>
                <a:uFillTx/>
                <a:latin typeface="+mn-ea"/>
              </a:rPr>
              <a:t>熵</a:t>
            </a:r>
            <a:r>
              <a:rPr kumimoji="1" lang="zh-CN" altLang="en-US" sz="2400" b="1" i="0" u="none" strike="noStrike" kern="0" cap="none" spc="0" normalizeH="0" baseline="0" noProof="0" dirty="0">
                <a:ln>
                  <a:noFill/>
                </a:ln>
                <a:solidFill>
                  <a:srgbClr val="000000"/>
                </a:solidFill>
                <a:effectLst/>
                <a:uLnTx/>
                <a:uFillTx/>
                <a:latin typeface="+mn-ea"/>
              </a:rPr>
              <a:t>确定了</a:t>
            </a:r>
            <a:r>
              <a:rPr kumimoji="1" lang="zh-CN" altLang="en-US" sz="2400" b="1" i="0" u="sng" strike="noStrike" kern="0" cap="none" spc="0" normalizeH="0" baseline="0" noProof="0" dirty="0">
                <a:ln>
                  <a:noFill/>
                </a:ln>
                <a:solidFill>
                  <a:srgbClr val="0000FF"/>
                </a:solidFill>
                <a:effectLst/>
                <a:uLnTx/>
                <a:uFillTx/>
                <a:latin typeface="+mn-ea"/>
              </a:rPr>
              <a:t>要编码集合</a:t>
            </a:r>
            <a:r>
              <a:rPr kumimoji="1" lang="en-US" altLang="zh-CN" sz="2400" b="1" i="1" u="sng" strike="noStrike" kern="0" cap="none" spc="0" normalizeH="0" baseline="0" noProof="0" dirty="0">
                <a:ln>
                  <a:noFill/>
                </a:ln>
                <a:solidFill>
                  <a:srgbClr val="0000FF"/>
                </a:solidFill>
                <a:effectLst/>
                <a:uLnTx/>
                <a:uFillTx/>
                <a:latin typeface="+mn-ea"/>
              </a:rPr>
              <a:t>S</a:t>
            </a:r>
            <a:r>
              <a:rPr kumimoji="1" lang="zh-CN" altLang="en-US" sz="2400" b="1" i="0" u="sng" strike="noStrike" kern="0" cap="none" spc="0" normalizeH="0" baseline="0" noProof="0" dirty="0">
                <a:ln>
                  <a:noFill/>
                </a:ln>
                <a:solidFill>
                  <a:srgbClr val="0000FF"/>
                </a:solidFill>
                <a:effectLst/>
                <a:uLnTx/>
                <a:uFillTx/>
                <a:latin typeface="+mn-ea"/>
              </a:rPr>
              <a:t>中任意成员的分类所需要的最少二进制位数；熵值越大，需要的位数越多</a:t>
            </a:r>
            <a:r>
              <a:rPr kumimoji="1" lang="zh-CN" altLang="en-US" sz="2400" b="1" i="0" u="sng" strike="noStrike" kern="0" cap="none" spc="0" normalizeH="0" baseline="0" noProof="0" dirty="0">
                <a:ln>
                  <a:noFill/>
                </a:ln>
                <a:solidFill>
                  <a:srgbClr val="000000"/>
                </a:solidFill>
                <a:effectLst/>
                <a:uLnTx/>
                <a:uFillTx/>
                <a:latin typeface="+mn-ea"/>
              </a:rPr>
              <a:t>。</a:t>
            </a:r>
          </a:p>
          <a:p>
            <a:pPr marL="742950" marR="0" lvl="1" indent="-285750" algn="l" defTabSz="914400" rtl="0" eaLnBrk="1" fontAlgn="base" latinLnBrk="0" hangingPunct="1">
              <a:lnSpc>
                <a:spcPct val="90000"/>
              </a:lnSpc>
              <a:spcBef>
                <a:spcPts val="12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effectLst/>
                <a:uLnTx/>
                <a:uFillTx/>
                <a:latin typeface="+mn-ea"/>
              </a:rPr>
              <a:t>更一般地，如果目标属性具有</a:t>
            </a:r>
            <a:r>
              <a:rPr kumimoji="1" lang="en-US" altLang="zh-CN" sz="2400" b="1" i="0" u="none" strike="noStrike" kern="0" cap="none" spc="0" normalizeH="0" baseline="0" noProof="0" dirty="0">
                <a:ln>
                  <a:noFill/>
                </a:ln>
                <a:solidFill>
                  <a:srgbClr val="000000"/>
                </a:solidFill>
                <a:effectLst/>
                <a:uLnTx/>
                <a:uFillTx/>
                <a:latin typeface="+mn-ea"/>
              </a:rPr>
              <a:t>c</a:t>
            </a:r>
            <a:r>
              <a:rPr kumimoji="1" lang="zh-CN" altLang="en-US" sz="2400" b="1" i="0" u="none" strike="noStrike" kern="0" cap="none" spc="0" normalizeH="0" baseline="0" noProof="0" dirty="0">
                <a:ln>
                  <a:noFill/>
                </a:ln>
                <a:solidFill>
                  <a:srgbClr val="000000"/>
                </a:solidFill>
                <a:effectLst/>
                <a:uLnTx/>
                <a:uFillTx/>
                <a:latin typeface="+mn-ea"/>
              </a:rPr>
              <a:t>个不同的值，那么 </a:t>
            </a:r>
            <a:r>
              <a:rPr kumimoji="1" lang="en-US" altLang="zh-CN" sz="2400" b="1" i="1" u="none" strike="noStrike" kern="0" cap="none" spc="0" normalizeH="0" baseline="0" noProof="0" dirty="0">
                <a:ln>
                  <a:noFill/>
                </a:ln>
                <a:solidFill>
                  <a:srgbClr val="000000"/>
                </a:solidFill>
                <a:effectLst/>
                <a:uLnTx/>
                <a:uFillTx/>
                <a:latin typeface="+mn-ea"/>
              </a:rPr>
              <a:t>S </a:t>
            </a:r>
            <a:r>
              <a:rPr kumimoji="1" lang="zh-CN" altLang="en-US" sz="2400" b="1" i="0" u="none" strike="noStrike" kern="0" cap="none" spc="0" normalizeH="0" baseline="0" noProof="0" dirty="0">
                <a:ln>
                  <a:noFill/>
                </a:ln>
                <a:solidFill>
                  <a:srgbClr val="000000"/>
                </a:solidFill>
                <a:effectLst/>
                <a:uLnTx/>
                <a:uFillTx/>
                <a:latin typeface="+mn-ea"/>
              </a:rPr>
              <a:t>相对于</a:t>
            </a:r>
            <a:r>
              <a:rPr kumimoji="1" lang="en-US" altLang="zh-CN" sz="2400" b="1" i="0" u="none" strike="noStrike" kern="0" cap="none" spc="0" normalizeH="0" baseline="0" noProof="0" dirty="0">
                <a:ln>
                  <a:noFill/>
                </a:ln>
                <a:solidFill>
                  <a:srgbClr val="000000"/>
                </a:solidFill>
                <a:effectLst/>
                <a:uLnTx/>
                <a:uFillTx/>
                <a:latin typeface="+mn-ea"/>
              </a:rPr>
              <a:t>c</a:t>
            </a:r>
            <a:r>
              <a:rPr kumimoji="1" lang="zh-CN" altLang="en-US" sz="2400" b="1" i="0" u="none" strike="noStrike" kern="0" cap="none" spc="0" normalizeH="0" baseline="0" noProof="0" dirty="0">
                <a:ln>
                  <a:noFill/>
                </a:ln>
                <a:solidFill>
                  <a:srgbClr val="000000"/>
                </a:solidFill>
                <a:effectLst/>
                <a:uLnTx/>
                <a:uFillTx/>
                <a:latin typeface="+mn-ea"/>
              </a:rPr>
              <a:t>个状态的分类的熵定义为</a:t>
            </a:r>
          </a:p>
          <a:p>
            <a:pPr marL="742950" marR="0" lvl="1" indent="-285750" algn="l" defTabSz="914400" rtl="0" eaLnBrk="1" fontAlgn="base" latinLnBrk="0" hangingPunct="1">
              <a:lnSpc>
                <a:spcPct val="80000"/>
              </a:lnSpc>
              <a:spcBef>
                <a:spcPct val="20000"/>
              </a:spcBef>
              <a:spcAft>
                <a:spcPct val="0"/>
              </a:spcAft>
              <a:buClrTx/>
              <a:buSzTx/>
              <a:buFont typeface="Wingdings" pitchFamily="2" charset="2"/>
              <a:buNone/>
              <a:tabLst/>
              <a:defRPr/>
            </a:pPr>
            <a:r>
              <a:rPr kumimoji="1" lang="zh-CN" altLang="en-US" sz="1900" b="0" i="0" u="none" strike="noStrike" kern="0" cap="none" spc="0" normalizeH="0" baseline="0" noProof="0" dirty="0">
                <a:ln>
                  <a:noFill/>
                </a:ln>
                <a:solidFill>
                  <a:srgbClr val="000000"/>
                </a:solidFill>
                <a:effectLst/>
                <a:uLnTx/>
                <a:uFillTx/>
                <a:latin typeface="Times New Roman"/>
                <a:ea typeface="宋体" charset="-122"/>
              </a:rPr>
              <a:t>	</a:t>
            </a:r>
          </a:p>
        </p:txBody>
      </p:sp>
      <p:graphicFrame>
        <p:nvGraphicFramePr>
          <p:cNvPr id="9" name="Object 4">
            <a:extLst>
              <a:ext uri="{FF2B5EF4-FFF2-40B4-BE49-F238E27FC236}">
                <a16:creationId xmlns:a16="http://schemas.microsoft.com/office/drawing/2014/main" id="{28727D4F-51DE-4F3F-97B9-0B807014C700}"/>
              </a:ext>
            </a:extLst>
          </p:cNvPr>
          <p:cNvGraphicFramePr>
            <a:graphicFrameLocks noChangeAspect="1"/>
          </p:cNvGraphicFramePr>
          <p:nvPr>
            <p:extLst>
              <p:ext uri="{D42A27DB-BD31-4B8C-83A1-F6EECF244321}">
                <p14:modId xmlns:p14="http://schemas.microsoft.com/office/powerpoint/2010/main" val="1995639318"/>
              </p:ext>
            </p:extLst>
          </p:nvPr>
        </p:nvGraphicFramePr>
        <p:xfrm>
          <a:off x="3059832" y="5517232"/>
          <a:ext cx="3668889" cy="677862"/>
        </p:xfrm>
        <a:graphic>
          <a:graphicData uri="http://schemas.openxmlformats.org/presentationml/2006/ole">
            <mc:AlternateContent xmlns:mc="http://schemas.openxmlformats.org/markup-compatibility/2006">
              <mc:Choice xmlns:v="urn:schemas-microsoft-com:vml" Requires="v">
                <p:oleObj name="Formula" r:id="rId2" imgW="1850390" imgH="341630" progId="Equation.Ribbit">
                  <p:embed/>
                </p:oleObj>
              </mc:Choice>
              <mc:Fallback>
                <p:oleObj name="Formula" r:id="rId2" imgW="1850390" imgH="341630" progId="Equation.Ribbit">
                  <p:embed/>
                  <p:pic>
                    <p:nvPicPr>
                      <p:cNvPr id="2663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517232"/>
                        <a:ext cx="3668889"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3ACF960F-6212-4C08-B718-430295116980}"/>
              </a:ext>
            </a:extLst>
          </p:cNvPr>
          <p:cNvGraphicFramePr>
            <a:graphicFrameLocks noChangeAspect="1"/>
          </p:cNvGraphicFramePr>
          <p:nvPr>
            <p:extLst>
              <p:ext uri="{D42A27DB-BD31-4B8C-83A1-F6EECF244321}">
                <p14:modId xmlns:p14="http://schemas.microsoft.com/office/powerpoint/2010/main" val="1805903707"/>
              </p:ext>
            </p:extLst>
          </p:nvPr>
        </p:nvGraphicFramePr>
        <p:xfrm>
          <a:off x="2627784" y="3068960"/>
          <a:ext cx="4817533" cy="349250"/>
        </p:xfrm>
        <a:graphic>
          <a:graphicData uri="http://schemas.openxmlformats.org/presentationml/2006/ole">
            <mc:AlternateContent xmlns:mc="http://schemas.openxmlformats.org/markup-compatibility/2006">
              <mc:Choice xmlns:v="urn:schemas-microsoft-com:vml" Requires="v">
                <p:oleObj name="Formula" r:id="rId4" imgW="2430780" imgH="176530" progId="Equation.Ribbit">
                  <p:embed/>
                </p:oleObj>
              </mc:Choice>
              <mc:Fallback>
                <p:oleObj name="Formula" r:id="rId4" imgW="2430780" imgH="176530" progId="Equation.Ribbit">
                  <p:embed/>
                  <p:pic>
                    <p:nvPicPr>
                      <p:cNvPr id="2663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3068960"/>
                        <a:ext cx="481753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45386926"/>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 name="Rectangle 3">
            <a:extLst>
              <a:ext uri="{FF2B5EF4-FFF2-40B4-BE49-F238E27FC236}">
                <a16:creationId xmlns:a16="http://schemas.microsoft.com/office/drawing/2014/main" id="{50CC43D7-74CA-4775-BC39-BBE6480A69F5}"/>
              </a:ext>
            </a:extLst>
          </p:cNvPr>
          <p:cNvSpPr txBox="1">
            <a:spLocks noChangeArrowheads="1"/>
          </p:cNvSpPr>
          <p:nvPr/>
        </p:nvSpPr>
        <p:spPr bwMode="auto">
          <a:xfrm>
            <a:off x="331103" y="1772816"/>
            <a:ext cx="827334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zh-CN" altLang="en-US" sz="2400" b="0" i="0" u="none" strike="noStrike" kern="0" cap="none" spc="0" normalizeH="0" baseline="0" noProof="0" dirty="0">
                <a:ln>
                  <a:noFill/>
                </a:ln>
                <a:solidFill>
                  <a:srgbClr val="000000"/>
                </a:solidFill>
                <a:effectLst/>
                <a:uLnTx/>
                <a:uFillTx/>
                <a:latin typeface="Times New Roman"/>
                <a:ea typeface="宋体"/>
                <a:cs typeface="+mn-cs"/>
              </a:rPr>
              <a:t>用</a:t>
            </a:r>
            <a:r>
              <a:rPr kumimoji="1" lang="zh-CN" altLang="en-US" sz="2400" b="0" i="0" u="none" strike="noStrike" kern="0" cap="none" spc="0" normalizeH="0" baseline="0" noProof="0" dirty="0">
                <a:ln>
                  <a:noFill/>
                </a:ln>
                <a:solidFill>
                  <a:srgbClr val="0000FF"/>
                </a:solidFill>
                <a:effectLst/>
                <a:uLnTx/>
                <a:uFillTx/>
                <a:latin typeface="Times New Roman"/>
                <a:ea typeface="宋体"/>
                <a:cs typeface="+mn-cs"/>
              </a:rPr>
              <a:t>信息增益</a:t>
            </a:r>
            <a:r>
              <a:rPr kumimoji="1" lang="zh-CN" altLang="en-US" sz="2400" b="0" i="0" u="none" strike="noStrike" kern="0" cap="none" spc="0" normalizeH="0" baseline="0" noProof="0" dirty="0">
                <a:ln>
                  <a:noFill/>
                </a:ln>
                <a:solidFill>
                  <a:srgbClr val="000000"/>
                </a:solidFill>
                <a:effectLst/>
                <a:uLnTx/>
                <a:uFillTx/>
                <a:latin typeface="Times New Roman"/>
                <a:ea typeface="宋体"/>
                <a:cs typeface="+mn-cs"/>
              </a:rPr>
              <a:t>度量</a:t>
            </a:r>
            <a:r>
              <a:rPr kumimoji="1" lang="zh-CN" altLang="en-US" sz="2400" b="1" i="0" u="sng" strike="noStrike" kern="0" cap="none" spc="0" normalizeH="0" baseline="0" noProof="0" dirty="0">
                <a:ln>
                  <a:noFill/>
                </a:ln>
                <a:solidFill>
                  <a:srgbClr val="000000"/>
                </a:solidFill>
                <a:effectLst/>
                <a:uLnTx/>
                <a:uFillTx/>
                <a:latin typeface="Times New Roman"/>
                <a:ea typeface="宋体"/>
                <a:cs typeface="+mn-cs"/>
              </a:rPr>
              <a:t>熵的降低程度</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属性</a:t>
            </a:r>
            <a:r>
              <a:rPr kumimoji="1" lang="en-US" altLang="zh-CN" sz="2400" b="1" i="1" u="none" strike="noStrike" kern="0" cap="none" spc="0" normalizeH="0" baseline="0" noProof="0" dirty="0">
                <a:ln>
                  <a:noFill/>
                </a:ln>
                <a:solidFill>
                  <a:srgbClr val="000000"/>
                </a:solidFill>
                <a:effectLst/>
                <a:uLnTx/>
                <a:uFillTx/>
                <a:latin typeface="Times New Roman"/>
                <a:ea typeface="宋体" charset="-122"/>
              </a:rPr>
              <a:t>A </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的</a:t>
            </a:r>
            <a:r>
              <a:rPr kumimoji="1" lang="zh-CN" altLang="en-US" sz="2400" b="0" i="0" u="none" strike="noStrike" kern="0" cap="none" spc="0" normalizeH="0" baseline="0" noProof="0" dirty="0">
                <a:ln>
                  <a:noFill/>
                </a:ln>
                <a:solidFill>
                  <a:srgbClr val="0000FF"/>
                </a:solidFill>
                <a:effectLst/>
                <a:uLnTx/>
                <a:uFillTx/>
                <a:latin typeface="Times New Roman"/>
                <a:ea typeface="宋体" charset="-122"/>
              </a:rPr>
              <a:t>信息增益</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，使用属性</a:t>
            </a:r>
            <a:r>
              <a:rPr kumimoji="1" lang="en-US" altLang="zh-CN" sz="2400" b="1" i="1" u="none" strike="noStrike" kern="0" cap="none" spc="0" normalizeH="0" baseline="0" noProof="0" dirty="0">
                <a:ln>
                  <a:noFill/>
                </a:ln>
                <a:solidFill>
                  <a:srgbClr val="000000"/>
                </a:solidFill>
                <a:effectLst/>
                <a:uLnTx/>
                <a:uFillTx/>
                <a:latin typeface="Times New Roman"/>
                <a:ea typeface="宋体" charset="-122"/>
              </a:rPr>
              <a:t>A</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分割样例集合</a:t>
            </a:r>
            <a:r>
              <a:rPr kumimoji="1" lang="en-US" altLang="zh-CN" sz="2400" b="1" i="1" u="none" strike="noStrike" kern="0" cap="none" spc="0" normalizeH="0" baseline="0" noProof="0" dirty="0">
                <a:ln>
                  <a:noFill/>
                </a:ln>
                <a:solidFill>
                  <a:srgbClr val="000000"/>
                </a:solidFill>
                <a:effectLst/>
                <a:uLnTx/>
                <a:uFillTx/>
                <a:latin typeface="Times New Roman"/>
                <a:ea typeface="宋体" charset="-122"/>
              </a:rPr>
              <a:t>S  </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而导致的熵的降低程度</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	</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1" lang="zh-CN" altLang="en-US" sz="2400" b="0" i="0" u="none" strike="noStrike" kern="0" cap="none" spc="0" normalizeH="0" baseline="0" noProof="0" dirty="0">
              <a:ln>
                <a:noFill/>
              </a:ln>
              <a:solidFill>
                <a:srgbClr val="000000"/>
              </a:solidFill>
              <a:effectLst/>
              <a:uLnTx/>
              <a:uFillTx/>
              <a:latin typeface="Times New Roman"/>
              <a:ea typeface="宋体"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1" lang="en-US" altLang="zh-CN" sz="2400" b="0" i="1" u="none" strike="noStrike" kern="0" cap="none" spc="0" normalizeH="0" baseline="0" noProof="0" dirty="0">
              <a:ln>
                <a:noFill/>
              </a:ln>
              <a:solidFill>
                <a:srgbClr val="000000"/>
              </a:solidFill>
              <a:effectLst/>
              <a:uLnTx/>
              <a:uFillTx/>
              <a:latin typeface="Times New Roman"/>
              <a:ea typeface="宋体"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1" u="none" strike="noStrike" kern="0" cap="none" spc="0" normalizeH="0" baseline="0" noProof="0" dirty="0">
                <a:ln>
                  <a:noFill/>
                </a:ln>
                <a:solidFill>
                  <a:srgbClr val="000000"/>
                </a:solidFill>
                <a:effectLst/>
                <a:uLnTx/>
                <a:uFillTx/>
                <a:latin typeface="Times New Roman"/>
                <a:ea typeface="宋体" charset="-122"/>
              </a:rPr>
              <a:t>Gain (</a:t>
            </a:r>
            <a:r>
              <a:rPr kumimoji="1" lang="en-US" altLang="zh-CN" sz="2400" b="1" i="1" u="none" strike="noStrike" kern="0" cap="none" spc="0" normalizeH="0" baseline="0" noProof="0" dirty="0">
                <a:ln>
                  <a:noFill/>
                </a:ln>
                <a:solidFill>
                  <a:srgbClr val="000000"/>
                </a:solidFill>
                <a:effectLst/>
                <a:uLnTx/>
                <a:uFillTx/>
                <a:latin typeface="Times New Roman"/>
                <a:ea typeface="宋体" charset="-122"/>
              </a:rPr>
              <a:t>S, A</a:t>
            </a:r>
            <a:r>
              <a:rPr kumimoji="1" lang="en-US" altLang="zh-CN" sz="2400" b="0" i="1" u="none" strike="noStrike" kern="0" cap="none" spc="0" normalizeH="0" baseline="0" noProof="0" dirty="0">
                <a:ln>
                  <a:noFill/>
                </a:ln>
                <a:solidFill>
                  <a:srgbClr val="000000"/>
                </a:solidFill>
                <a:effectLst/>
                <a:uLnTx/>
                <a:uFillTx/>
                <a:latin typeface="Times New Roman"/>
                <a:ea typeface="宋体" charset="-122"/>
              </a:rPr>
              <a:t>)</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是</a:t>
            </a:r>
            <a:b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br>
            <a:r>
              <a:rPr kumimoji="1" lang="zh-CN" altLang="en-US" sz="2400" b="1" i="0" u="none" strike="noStrike" kern="0" cap="none" spc="0" normalizeH="0" baseline="0" noProof="0" dirty="0">
                <a:ln>
                  <a:noFill/>
                </a:ln>
                <a:solidFill>
                  <a:srgbClr val="0000FF"/>
                </a:solidFill>
                <a:effectLst/>
                <a:uLnTx/>
                <a:uFillTx/>
                <a:latin typeface="Times New Roman"/>
                <a:ea typeface="宋体" charset="-122"/>
              </a:rPr>
              <a:t>在知道属性</a:t>
            </a:r>
            <a:r>
              <a:rPr kumimoji="1" lang="en-US" altLang="zh-CN" sz="2400" b="1" i="0" u="none" strike="noStrike" kern="0" cap="none" spc="0" normalizeH="0" baseline="0" noProof="0" dirty="0">
                <a:ln>
                  <a:noFill/>
                </a:ln>
                <a:solidFill>
                  <a:srgbClr val="0000FF"/>
                </a:solidFill>
                <a:effectLst/>
                <a:uLnTx/>
                <a:uFillTx/>
                <a:latin typeface="Times New Roman"/>
                <a:ea typeface="宋体" charset="-122"/>
              </a:rPr>
              <a:t>A</a:t>
            </a:r>
            <a:r>
              <a:rPr kumimoji="1" lang="zh-CN" altLang="en-US" sz="2400" b="1" i="0" u="none" strike="noStrike" kern="0" cap="none" spc="0" normalizeH="0" baseline="0" noProof="0" dirty="0">
                <a:ln>
                  <a:noFill/>
                </a:ln>
                <a:solidFill>
                  <a:srgbClr val="0000FF"/>
                </a:solidFill>
                <a:effectLst/>
                <a:uLnTx/>
                <a:uFillTx/>
                <a:latin typeface="Times New Roman"/>
                <a:ea typeface="宋体" charset="-122"/>
              </a:rPr>
              <a:t>的值后可以节省的二进制位数</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例子，注意是对当前样例集合计算上式</a:t>
            </a:r>
          </a:p>
        </p:txBody>
      </p:sp>
      <mc:AlternateContent xmlns:mc="http://schemas.openxmlformats.org/markup-compatibility/2006" xmlns:a14="http://schemas.microsoft.com/office/drawing/2010/main">
        <mc:Choice Requires="a14">
          <p:sp>
            <p:nvSpPr>
              <p:cNvPr id="4" name="Object 4">
                <a:extLst>
                  <a:ext uri="{FF2B5EF4-FFF2-40B4-BE49-F238E27FC236}">
                    <a16:creationId xmlns:a16="http://schemas.microsoft.com/office/drawing/2014/main" id="{BD084616-7374-4B3F-BE88-64AD8D374023}"/>
                  </a:ext>
                </a:extLst>
              </p:cNvPr>
              <p:cNvSpPr txBox="1"/>
              <p:nvPr/>
            </p:nvSpPr>
            <p:spPr bwMode="auto">
              <a:xfrm>
                <a:off x="1259632" y="3284984"/>
                <a:ext cx="6989234" cy="10096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𝐺𝑎𝑖𝑛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𝐸𝑛𝑡𝑟𝑜𝑝𝑦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𝑉𝑎𝑙𝑢𝑒𝑠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sub>
                        <m:sup/>
                        <m:e>
                          <m:f>
                            <m:fPr>
                              <m:ctrlPr>
                                <a:rPr lang="zh-CN" altLang="en-US" i="1">
                                  <a:solidFill>
                                    <a:srgbClr val="000000"/>
                                  </a:solidFill>
                                  <a:latin typeface="Cambria Math" panose="02040503050406030204" pitchFamily="18" charset="0"/>
                                </a:rPr>
                              </m:ctrlPr>
                            </m:fPr>
                            <m:num>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𝑣</m:t>
                                      </m:r>
                                    </m:sub>
                                  </m:sSub>
                                </m:e>
                              </m:d>
                            </m:num>
                            <m:den>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𝑆</m:t>
                                  </m:r>
                                </m:e>
                              </m:d>
                            </m:den>
                          </m:f>
                          <m:r>
                            <a:rPr lang="zh-CN" altLang="en-US" i="1">
                              <a:solidFill>
                                <a:srgbClr val="000000"/>
                              </a:solidFill>
                              <a:latin typeface="Cambria Math" panose="02040503050406030204" pitchFamily="18" charset="0"/>
                            </a:rPr>
                            <m:t>𝐸𝑛𝑡𝑟𝑜𝑝𝑦</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𝑣</m:t>
                              </m:r>
                            </m:sub>
                          </m:sSub>
                          <m:r>
                            <a:rPr lang="zh-CN" altLang="en-US" i="1">
                              <a:solidFill>
                                <a:srgbClr val="000000"/>
                              </a:solidFill>
                              <a:latin typeface="Cambria Math" panose="02040503050406030204" pitchFamily="18" charset="0"/>
                            </a:rPr>
                            <m:t>)</m:t>
                          </m:r>
                        </m:e>
                      </m:nary>
                    </m:oMath>
                  </m:oMathPara>
                </a14:m>
                <a:endParaRPr lang="zh-CN" altLang="en-US" dirty="0"/>
              </a:p>
            </p:txBody>
          </p:sp>
        </mc:Choice>
        <mc:Fallback xmlns="">
          <p:sp>
            <p:nvSpPr>
              <p:cNvPr id="4" name="Object 4">
                <a:extLst>
                  <a:ext uri="{FF2B5EF4-FFF2-40B4-BE49-F238E27FC236}">
                    <a16:creationId xmlns:a16="http://schemas.microsoft.com/office/drawing/2014/main" id="{BD084616-7374-4B3F-BE88-64AD8D374023}"/>
                  </a:ext>
                </a:extLst>
              </p:cNvPr>
              <p:cNvSpPr txBox="1">
                <a:spLocks noRot="1" noChangeAspect="1" noMove="1" noResize="1" noEditPoints="1" noAdjustHandles="1" noChangeArrowheads="1" noChangeShapeType="1" noTextEdit="1"/>
              </p:cNvSpPr>
              <p:nvPr/>
            </p:nvSpPr>
            <p:spPr bwMode="auto">
              <a:xfrm>
                <a:off x="1259632" y="3284984"/>
                <a:ext cx="6989234" cy="1009650"/>
              </a:xfrm>
              <a:prstGeom prst="rect">
                <a:avLst/>
              </a:prstGeom>
              <a:blipFill>
                <a:blip r:embed="rId2"/>
                <a:stretch>
                  <a:fillRect/>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3975107055"/>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0723" name="Rectangle 3"/>
          <p:cNvSpPr txBox="1">
            <a:spLocks noChangeArrowheads="1"/>
          </p:cNvSpPr>
          <p:nvPr/>
        </p:nvSpPr>
        <p:spPr bwMode="auto">
          <a:xfrm>
            <a:off x="457200" y="1196752"/>
            <a:ext cx="82296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Clr>
                <a:schemeClr val="accent1"/>
              </a:buClr>
              <a:buSzPct val="65000"/>
              <a:buFont typeface="Wingdings" panose="05000000000000000000" pitchFamily="2" charset="2"/>
              <a:buNone/>
            </a:pPr>
            <a:r>
              <a:rPr lang="zh-CN" altLang="zh-CN" sz="2400" b="1" dirty="0">
                <a:latin typeface="+mn-ea"/>
                <a:ea typeface="+mn-ea"/>
              </a:rPr>
              <a:t>           </a:t>
            </a:r>
          </a:p>
          <a:p>
            <a:pPr>
              <a:lnSpc>
                <a:spcPct val="90000"/>
              </a:lnSpc>
              <a:buClr>
                <a:schemeClr val="accent1"/>
              </a:buClr>
              <a:buSzPct val="65000"/>
              <a:buFont typeface="Wingdings" panose="05000000000000000000" pitchFamily="2" charset="2"/>
              <a:buNone/>
            </a:pPr>
            <a:r>
              <a:rPr lang="zh-CN" altLang="zh-CN" sz="2400" b="1" dirty="0">
                <a:solidFill>
                  <a:srgbClr val="00B0F0"/>
                </a:solidFill>
                <a:latin typeface="+mn-ea"/>
                <a:ea typeface="+mn-ea"/>
              </a:rPr>
              <a:t>定义</a:t>
            </a:r>
            <a:r>
              <a:rPr lang="zh-CN" altLang="en-US" sz="2400" b="1" dirty="0">
                <a:solidFill>
                  <a:srgbClr val="00B0F0"/>
                </a:solidFill>
                <a:latin typeface="+mn-ea"/>
                <a:ea typeface="+mn-ea"/>
              </a:rPr>
              <a:t>：</a:t>
            </a:r>
            <a:r>
              <a:rPr lang="zh-CN" altLang="zh-CN" sz="2400" b="1" dirty="0">
                <a:solidFill>
                  <a:srgbClr val="00B0F0"/>
                </a:solidFill>
                <a:latin typeface="+mn-ea"/>
                <a:ea typeface="+mn-ea"/>
              </a:rPr>
              <a:t>信息熵</a:t>
            </a:r>
          </a:p>
          <a:p>
            <a:pPr marL="0" indent="0">
              <a:buClr>
                <a:schemeClr val="accent1"/>
              </a:buClr>
              <a:buSzPct val="65000"/>
              <a:buNone/>
            </a:pPr>
            <a:r>
              <a:rPr lang="zh-CN" altLang="zh-CN" sz="2400" b="1" dirty="0">
                <a:latin typeface="+mn-ea"/>
                <a:ea typeface="+mn-ea"/>
              </a:rPr>
              <a:t>    自信息量只能反映符号的不确定性，而信息熵可以用来度量整个信源X整体的不确定性。设某事物具有n种相互独立的可能结果(或称状态)：</a:t>
            </a:r>
            <a:r>
              <a:rPr lang="en-US" altLang="zh-CN" sz="2400" b="1" dirty="0">
                <a:latin typeface="+mn-ea"/>
                <a:ea typeface="+mn-ea"/>
              </a:rPr>
              <a:t> </a:t>
            </a:r>
            <a:r>
              <a:rPr lang="zh-CN" altLang="zh-CN" sz="2400" b="1" dirty="0">
                <a:latin typeface="+mn-ea"/>
                <a:ea typeface="+mn-ea"/>
              </a:rPr>
              <a:t>        ，每一种结果出现的概率分别为</a:t>
            </a:r>
            <a:r>
              <a:rPr lang="zh-CN" altLang="en-US" sz="2400" b="1" dirty="0">
                <a:latin typeface="+mn-ea"/>
                <a:ea typeface="+mn-ea"/>
              </a:rPr>
              <a:t>：</a:t>
            </a:r>
            <a:r>
              <a:rPr lang="zh-CN" altLang="zh-CN" sz="2400" b="1" dirty="0">
                <a:latin typeface="+mn-ea"/>
                <a:ea typeface="+mn-ea"/>
              </a:rPr>
              <a:t>              且有： </a:t>
            </a:r>
          </a:p>
          <a:p>
            <a:pPr marL="0" indent="0">
              <a:lnSpc>
                <a:spcPct val="90000"/>
              </a:lnSpc>
              <a:buClr>
                <a:schemeClr val="accent1"/>
              </a:buClr>
              <a:buSzPct val="65000"/>
              <a:buNone/>
            </a:pPr>
            <a:r>
              <a:rPr lang="zh-CN" altLang="zh-CN" sz="2400" b="1" dirty="0">
                <a:latin typeface="+mn-ea"/>
                <a:ea typeface="+mn-ea"/>
              </a:rPr>
              <a:t>                                                                          </a:t>
            </a:r>
          </a:p>
          <a:p>
            <a:pPr marL="0" indent="0">
              <a:lnSpc>
                <a:spcPct val="90000"/>
              </a:lnSpc>
              <a:buClr>
                <a:schemeClr val="accent1"/>
              </a:buClr>
              <a:buSzPct val="65000"/>
              <a:buNone/>
            </a:pPr>
            <a:endParaRPr lang="en-US" altLang="zh-CN" sz="2400" b="1" dirty="0">
              <a:latin typeface="+mn-ea"/>
              <a:ea typeface="+mn-ea"/>
            </a:endParaRPr>
          </a:p>
          <a:p>
            <a:pPr marL="0" indent="0">
              <a:lnSpc>
                <a:spcPct val="90000"/>
              </a:lnSpc>
              <a:buClr>
                <a:schemeClr val="accent1"/>
              </a:buClr>
              <a:buSzPct val="65000"/>
              <a:buNone/>
            </a:pPr>
            <a:endParaRPr lang="en-US" altLang="zh-CN" sz="2400" b="1" dirty="0">
              <a:latin typeface="+mn-ea"/>
              <a:ea typeface="+mn-ea"/>
            </a:endParaRPr>
          </a:p>
          <a:p>
            <a:pPr marL="0" indent="0">
              <a:lnSpc>
                <a:spcPct val="90000"/>
              </a:lnSpc>
              <a:buClr>
                <a:schemeClr val="accent1"/>
              </a:buClr>
              <a:buSzPct val="65000"/>
              <a:buNone/>
            </a:pPr>
            <a:r>
              <a:rPr lang="zh-CN" altLang="zh-CN" sz="2400" b="1" dirty="0">
                <a:latin typeface="+mn-ea"/>
                <a:ea typeface="+mn-ea"/>
              </a:rPr>
              <a:t>那么，该事物所具有的不确定量为：</a:t>
            </a:r>
          </a:p>
          <a:p>
            <a:pPr marL="0" indent="0">
              <a:lnSpc>
                <a:spcPct val="90000"/>
              </a:lnSpc>
              <a:buClr>
                <a:schemeClr val="accent1"/>
              </a:buClr>
              <a:buSzPct val="65000"/>
              <a:buNone/>
            </a:pPr>
            <a:r>
              <a:rPr lang="zh-CN" altLang="zh-CN" sz="2400" dirty="0"/>
              <a:t>  </a:t>
            </a:r>
          </a:p>
        </p:txBody>
      </p:sp>
      <p:pic>
        <p:nvPicPr>
          <p:cNvPr id="30724"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7787" y="2778144"/>
            <a:ext cx="13684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图片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3221514"/>
            <a:ext cx="21605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C076E4F-F028-F699-7D98-8B13961027AA}"/>
                  </a:ext>
                </a:extLst>
              </p:cNvPr>
              <p:cNvSpPr txBox="1"/>
              <p:nvPr/>
            </p:nvSpPr>
            <p:spPr>
              <a:xfrm>
                <a:off x="2627784" y="3541813"/>
                <a:ext cx="4160754"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𝐸𝑛𝑡𝑟𝑜𝑝𝑦</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𝑐</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func>
                            <m:funcPr>
                              <m:ctrlPr>
                                <a:rPr lang="en-US" altLang="zh-CN" sz="2400" b="0" i="1" smtClean="0">
                                  <a:latin typeface="Cambria Math" panose="02040503050406030204" pitchFamily="18" charset="0"/>
                                </a:rPr>
                              </m:ctrlPr>
                            </m:funcPr>
                            <m:fName>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func>
                        </m:e>
                      </m:nary>
                    </m:oMath>
                  </m:oMathPara>
                </a14:m>
                <a:endParaRPr lang="zh-CN" altLang="en-US" sz="2400" dirty="0"/>
              </a:p>
            </p:txBody>
          </p:sp>
        </mc:Choice>
        <mc:Fallback xmlns="">
          <p:sp>
            <p:nvSpPr>
              <p:cNvPr id="2" name="文本框 1">
                <a:extLst>
                  <a:ext uri="{FF2B5EF4-FFF2-40B4-BE49-F238E27FC236}">
                    <a16:creationId xmlns:a16="http://schemas.microsoft.com/office/drawing/2014/main" id="{5C076E4F-F028-F699-7D98-8B13961027AA}"/>
                  </a:ext>
                </a:extLst>
              </p:cNvPr>
              <p:cNvSpPr txBox="1">
                <a:spLocks noRot="1" noChangeAspect="1" noMove="1" noResize="1" noEditPoints="1" noAdjustHandles="1" noChangeArrowheads="1" noChangeShapeType="1" noTextEdit="1"/>
              </p:cNvSpPr>
              <p:nvPr/>
            </p:nvSpPr>
            <p:spPr>
              <a:xfrm>
                <a:off x="2627784" y="3541813"/>
                <a:ext cx="4160754" cy="110055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52B5417-76AF-FFD6-CD1F-B93D9C7013A5}"/>
                  </a:ext>
                </a:extLst>
              </p:cNvPr>
              <p:cNvSpPr txBox="1"/>
              <p:nvPr/>
            </p:nvSpPr>
            <p:spPr>
              <a:xfrm>
                <a:off x="1872128" y="5426550"/>
                <a:ext cx="5672066" cy="477823"/>
              </a:xfrm>
              <a:prstGeom prst="rect">
                <a:avLst/>
              </a:prstGeom>
              <a:noFill/>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𝐸𝑛𝑡𝑟𝑜𝑝𝑦</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ea typeface="Cambria Math" panose="02040503050406030204" pitchFamily="18" charset="0"/>
                          </a:rPr>
                          <m:t>⊕</m:t>
                        </m:r>
                      </m:sub>
                    </m:sSub>
                    <m:func>
                      <m:funcPr>
                        <m:ctrlPr>
                          <a:rPr lang="en-US" altLang="zh-CN" sz="2400" b="0" i="1" smtClean="0">
                            <a:latin typeface="Cambria Math" panose="02040503050406030204" pitchFamily="18" charset="0"/>
                          </a:rPr>
                        </m:ctrlPr>
                      </m:funcPr>
                      <m:fName>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ea typeface="Cambria Math" panose="02040503050406030204" pitchFamily="18" charset="0"/>
                              </a:rPr>
                              <m:t>⊕</m:t>
                            </m:r>
                          </m:sub>
                        </m:sSub>
                      </m:e>
                    </m:func>
                    <m:r>
                      <a:rPr lang="en-US" altLang="zh-CN" sz="2400" b="0" i="1" smtClean="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smtClean="0">
                            <a:latin typeface="Cambria Math" panose="02040503050406030204" pitchFamily="18" charset="0"/>
                            <a:ea typeface="Cambria Math" panose="02040503050406030204" pitchFamily="18" charset="0"/>
                          </a:rPr>
                          <m:t>⊖</m:t>
                        </m:r>
                      </m:sub>
                    </m:sSub>
                    <m:func>
                      <m:funcPr>
                        <m:ctrlPr>
                          <a:rPr lang="en-US" altLang="zh-CN" sz="2400" i="1">
                            <a:latin typeface="Cambria Math" panose="02040503050406030204" pitchFamily="18" charset="0"/>
                          </a:rPr>
                        </m:ctrlPr>
                      </m:funcPr>
                      <m:fName>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log</m:t>
                            </m:r>
                          </m:e>
                          <m:sub>
                            <m:r>
                              <a:rPr lang="en-US" altLang="zh-CN" sz="2400" i="1">
                                <a:latin typeface="Cambria Math" panose="02040503050406030204" pitchFamily="18" charset="0"/>
                              </a:rPr>
                              <m:t>2</m:t>
                            </m:r>
                          </m:sub>
                        </m:sSub>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smtClean="0">
                                <a:latin typeface="Cambria Math" panose="02040503050406030204" pitchFamily="18" charset="0"/>
                                <a:ea typeface="Cambria Math" panose="02040503050406030204" pitchFamily="18" charset="0"/>
                              </a:rPr>
                              <m:t>⊝</m:t>
                            </m:r>
                          </m:sub>
                        </m:sSub>
                      </m:e>
                    </m:func>
                  </m:oMath>
                </a14:m>
                <a:endParaRPr lang="zh-CN" altLang="en-US" sz="2400" dirty="0"/>
              </a:p>
            </p:txBody>
          </p:sp>
        </mc:Choice>
        <mc:Fallback xmlns="">
          <p:sp>
            <p:nvSpPr>
              <p:cNvPr id="3" name="文本框 2">
                <a:extLst>
                  <a:ext uri="{FF2B5EF4-FFF2-40B4-BE49-F238E27FC236}">
                    <a16:creationId xmlns:a16="http://schemas.microsoft.com/office/drawing/2014/main" id="{452B5417-76AF-FFD6-CD1F-B93D9C7013A5}"/>
                  </a:ext>
                </a:extLst>
              </p:cNvPr>
              <p:cNvSpPr txBox="1">
                <a:spLocks noRot="1" noChangeAspect="1" noMove="1" noResize="1" noEditPoints="1" noAdjustHandles="1" noChangeArrowheads="1" noChangeShapeType="1" noTextEdit="1"/>
              </p:cNvSpPr>
              <p:nvPr/>
            </p:nvSpPr>
            <p:spPr>
              <a:xfrm>
                <a:off x="1872128" y="5426550"/>
                <a:ext cx="5672066" cy="477823"/>
              </a:xfrm>
              <a:prstGeom prst="rect">
                <a:avLst/>
              </a:prstGeom>
              <a:blipFill>
                <a:blip r:embed="rId5"/>
                <a:stretch>
                  <a:fillRect l="-859" b="-13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2581994"/>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A7BE1A5-C976-784B-870F-606A19EF71E7}"/>
              </a:ext>
            </a:extLst>
          </p:cNvPr>
          <p:cNvSpPr>
            <a:spLocks noGrp="1" noChangeArrowheads="1"/>
          </p:cNvSpPr>
          <p:nvPr>
            <p:ph type="title"/>
          </p:nvPr>
        </p:nvSpPr>
        <p:spPr>
          <a:xfrm>
            <a:off x="323850" y="476672"/>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1747" name="Rectangle 3"/>
          <p:cNvSpPr txBox="1">
            <a:spLocks noChangeArrowheads="1"/>
          </p:cNvSpPr>
          <p:nvPr/>
        </p:nvSpPr>
        <p:spPr bwMode="auto">
          <a:xfrm>
            <a:off x="457200" y="16287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buClr>
                <a:schemeClr val="accent1"/>
              </a:buClr>
              <a:buSzPct val="65000"/>
              <a:buNone/>
            </a:pPr>
            <a:r>
              <a:rPr lang="zh-CN" altLang="zh-CN" sz="2800" b="1" dirty="0"/>
              <a:t>下面给出的是ID3算法中将香农的信息熵定义应用到决策树构造中，进而给出的信息增益的定义。</a:t>
            </a:r>
          </a:p>
          <a:p>
            <a:pPr>
              <a:buClr>
                <a:schemeClr val="accent1"/>
              </a:buClr>
              <a:buSzPct val="65000"/>
            </a:pPr>
            <a:endParaRPr lang="zh-CN" altLang="zh-CN" sz="3000" dirty="0"/>
          </a:p>
        </p:txBody>
      </p:sp>
      <p:sp>
        <p:nvSpPr>
          <p:cNvPr id="31748" name="Text Box 3"/>
          <p:cNvSpPr txBox="1">
            <a:spLocks noChangeArrowheads="1"/>
          </p:cNvSpPr>
          <p:nvPr/>
        </p:nvSpPr>
        <p:spPr bwMode="auto">
          <a:xfrm>
            <a:off x="626876" y="2852936"/>
            <a:ext cx="792657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457200">
              <a:lnSpc>
                <a:spcPts val="3200"/>
              </a:lnSpc>
              <a:spcBef>
                <a:spcPts val="600"/>
              </a:spcBef>
              <a:buClrTx/>
              <a:buSzPct val="65000"/>
              <a:buFont typeface="Wingdings" panose="05000000000000000000" pitchFamily="2" charset="2"/>
              <a:buNone/>
            </a:pPr>
            <a:r>
              <a:rPr lang="zh-CN" altLang="zh-CN" sz="2400" b="1" dirty="0">
                <a:solidFill>
                  <a:srgbClr val="002060"/>
                </a:solidFill>
              </a:rPr>
              <a:t>假设训练数据集D中的正例集PD和反例集ND的大小分别为p和n，则ID3基于下面两个假设给出该决策树算法中信息增益的定义，因为信息是用二进制编码的，所以在下面的公式定义中都用以2为底的对数。</a:t>
            </a:r>
            <a:endParaRPr lang="en-US" altLang="zh-CN" sz="2400" b="1" dirty="0">
              <a:solidFill>
                <a:srgbClr val="002060"/>
              </a:solidFill>
            </a:endParaRPr>
          </a:p>
          <a:p>
            <a:pPr marL="0" indent="457200">
              <a:lnSpc>
                <a:spcPts val="3200"/>
              </a:lnSpc>
              <a:spcBef>
                <a:spcPts val="600"/>
              </a:spcBef>
              <a:buClrTx/>
              <a:buSzPct val="65000"/>
              <a:buFont typeface="Wingdings" panose="05000000000000000000" pitchFamily="2" charset="2"/>
              <a:buNone/>
            </a:pPr>
            <a:r>
              <a:rPr lang="zh-CN" altLang="zh-CN" sz="2400" b="1" dirty="0">
                <a:solidFill>
                  <a:srgbClr val="002060"/>
                </a:solidFill>
              </a:rPr>
              <a:t>（1）在训练数据集D上的一棵正确决策树对任意例子的分类概率同D中正反例的概率一致；</a:t>
            </a:r>
            <a:endParaRPr lang="en-US" altLang="zh-CN" sz="2400" b="1" dirty="0">
              <a:solidFill>
                <a:srgbClr val="002060"/>
              </a:solidFill>
            </a:endParaRPr>
          </a:p>
          <a:p>
            <a:pPr marL="0" indent="457200">
              <a:lnSpc>
                <a:spcPts val="3200"/>
              </a:lnSpc>
              <a:spcBef>
                <a:spcPts val="600"/>
              </a:spcBef>
              <a:buClrTx/>
              <a:buSzPct val="65000"/>
              <a:buFont typeface="Wingdings" panose="05000000000000000000" pitchFamily="2" charset="2"/>
              <a:buNone/>
            </a:pPr>
            <a:r>
              <a:rPr lang="zh-CN" altLang="zh-CN" sz="2400" b="1" dirty="0">
                <a:solidFill>
                  <a:srgbClr val="002060"/>
                </a:solidFill>
              </a:rPr>
              <a:t>（2）一棵决策树能对一个例子做出正确类别判断所需的信息量如下公式所示：</a:t>
            </a:r>
          </a:p>
        </p:txBody>
      </p:sp>
    </p:spTree>
    <p:extLst>
      <p:ext uri="{BB962C8B-B14F-4D97-AF65-F5344CB8AC3E}">
        <p14:creationId xmlns:p14="http://schemas.microsoft.com/office/powerpoint/2010/main" val="871142863"/>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3263" y="620688"/>
            <a:ext cx="8229600" cy="5246688"/>
          </a:xfrm>
        </p:spPr>
        <p:txBody>
          <a:bodyPr/>
          <a:lstStyle/>
          <a:p>
            <a:pPr>
              <a:spcBef>
                <a:spcPts val="600"/>
              </a:spcBef>
              <a:defRPr/>
            </a:pPr>
            <a:r>
              <a:rPr lang="en-US" altLang="zh-CN" b="1" dirty="0"/>
              <a:t>8.1 </a:t>
            </a:r>
            <a:r>
              <a:rPr lang="zh-CN" altLang="zh-CN" b="1" dirty="0">
                <a:latin typeface="Times New Roman" panose="02020603050405020304" pitchFamily="18" charset="0"/>
              </a:rPr>
              <a:t>分类的基本知识</a:t>
            </a:r>
            <a:endParaRPr lang="en-US" altLang="zh-CN" b="1" dirty="0">
              <a:latin typeface="Times New Roman" panose="02020603050405020304" pitchFamily="18" charset="0"/>
            </a:endParaRPr>
          </a:p>
          <a:p>
            <a:pPr lvl="1">
              <a:defRPr/>
            </a:pPr>
            <a:r>
              <a:rPr lang="en-US" altLang="zh-CN" sz="3200" b="1" dirty="0"/>
              <a:t> 8.1.1 </a:t>
            </a:r>
            <a:r>
              <a:rPr lang="zh-CN" altLang="en-US" sz="3200" b="1" dirty="0"/>
              <a:t>分类的概念</a:t>
            </a:r>
          </a:p>
          <a:p>
            <a:pPr lvl="1">
              <a:defRPr/>
            </a:pPr>
            <a:r>
              <a:rPr lang="zh-CN" altLang="en-US" sz="3200" b="1" dirty="0"/>
              <a:t> </a:t>
            </a:r>
            <a:r>
              <a:rPr lang="en-US" altLang="zh-CN" sz="3200" b="1" dirty="0"/>
              <a:t>8.1.2 </a:t>
            </a:r>
            <a:r>
              <a:rPr lang="zh-CN" altLang="en-US" sz="3200" b="1" dirty="0"/>
              <a:t>分类的评价标准</a:t>
            </a:r>
          </a:p>
          <a:p>
            <a:pPr lvl="1">
              <a:defRPr/>
            </a:pPr>
            <a:r>
              <a:rPr lang="zh-CN" altLang="en-US" sz="3200" b="1" dirty="0"/>
              <a:t> </a:t>
            </a:r>
            <a:r>
              <a:rPr lang="en-US" altLang="zh-CN" sz="3200" b="1" dirty="0"/>
              <a:t>8.1.3 </a:t>
            </a:r>
            <a:r>
              <a:rPr lang="zh-CN" altLang="en-US" sz="3200" b="1" dirty="0"/>
              <a:t>分类的主要方法</a:t>
            </a:r>
            <a:endParaRPr lang="en-US" altLang="zh-CN" dirty="0">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8.2 </a:t>
            </a:r>
            <a:r>
              <a:rPr lang="zh-CN" altLang="en-US" dirty="0">
                <a:solidFill>
                  <a:schemeClr val="tx1">
                    <a:lumMod val="50000"/>
                    <a:lumOff val="50000"/>
                  </a:schemeClr>
                </a:solidFill>
                <a:ea typeface="宋体" panose="02010600030101010101" pitchFamily="2" charset="-122"/>
              </a:rPr>
              <a:t>决策树分类</a:t>
            </a:r>
            <a:endParaRPr lang="en-US" altLang="zh-CN" dirty="0">
              <a:solidFill>
                <a:schemeClr val="tx1">
                  <a:lumMod val="50000"/>
                  <a:lumOff val="50000"/>
                </a:schemeClr>
              </a:solidFill>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8.3 SVM</a:t>
            </a:r>
            <a:r>
              <a:rPr lang="zh-CN" altLang="en-US" dirty="0">
                <a:solidFill>
                  <a:schemeClr val="tx1">
                    <a:lumMod val="50000"/>
                    <a:lumOff val="50000"/>
                  </a:schemeClr>
                </a:solidFill>
                <a:ea typeface="宋体" panose="02010600030101010101" pitchFamily="2" charset="-122"/>
              </a:rPr>
              <a:t>预测</a:t>
            </a:r>
            <a:endParaRPr lang="en-US" altLang="zh-CN" dirty="0">
              <a:solidFill>
                <a:schemeClr val="tx1">
                  <a:lumMod val="50000"/>
                  <a:lumOff val="50000"/>
                </a:schemeClr>
              </a:solidFill>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8.4 KNN</a:t>
            </a:r>
            <a:r>
              <a:rPr lang="zh-CN" altLang="en-US" dirty="0">
                <a:solidFill>
                  <a:schemeClr val="tx1">
                    <a:lumMod val="50000"/>
                    <a:lumOff val="50000"/>
                  </a:schemeClr>
                </a:solidFill>
                <a:ea typeface="宋体" panose="02010600030101010101" pitchFamily="2" charset="-122"/>
              </a:rPr>
              <a:t>算法</a:t>
            </a:r>
            <a:endParaRPr lang="en-US" altLang="zh-CN" dirty="0">
              <a:solidFill>
                <a:schemeClr val="tx1">
                  <a:lumMod val="50000"/>
                  <a:lumOff val="50000"/>
                </a:schemeClr>
              </a:solidFill>
              <a:ea typeface="宋体" panose="02010600030101010101" pitchFamily="2" charset="-122"/>
            </a:endParaRPr>
          </a:p>
          <a:p>
            <a:pPr marL="0" indent="0">
              <a:lnSpc>
                <a:spcPct val="150000"/>
              </a:lnSpc>
              <a:buNone/>
              <a:defRPr/>
            </a:pPr>
            <a:endParaRPr lang="zh-CN" altLang="en-US" dirty="0"/>
          </a:p>
        </p:txBody>
      </p:sp>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323DC67-5B31-AE4B-AF5D-26FE77A1C853}"/>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mc:AlternateContent xmlns:mc="http://schemas.openxmlformats.org/markup-compatibility/2006" xmlns:a14="http://schemas.microsoft.com/office/drawing/2010/main">
        <mc:Choice Requires="a14">
          <p:sp>
            <p:nvSpPr>
              <p:cNvPr id="12" name="Rectangle 4">
                <a:extLst>
                  <a:ext uri="{FF2B5EF4-FFF2-40B4-BE49-F238E27FC236}">
                    <a16:creationId xmlns:a16="http://schemas.microsoft.com/office/drawing/2014/main" id="{E097FBCF-3422-7346-84CA-2A3C19FA0472}"/>
                  </a:ext>
                </a:extLst>
              </p:cNvPr>
              <p:cNvSpPr>
                <a:spLocks noChangeArrowheads="1"/>
              </p:cNvSpPr>
              <p:nvPr/>
            </p:nvSpPr>
            <p:spPr bwMode="auto">
              <a:xfrm>
                <a:off x="611188" y="2067621"/>
                <a:ext cx="8353300" cy="15700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blurRad="63500" dist="38099" dir="2700000" algn="ctr" rotWithShape="0">
                        <a:schemeClr val="bg2">
                          <a:alpha val="74997"/>
                        </a:schemeClr>
                      </a:outerShdw>
                    </a:effectLst>
                  </a14:hiddenEffects>
                </a:ext>
              </a:extLst>
            </p:spPr>
            <p:txBody>
              <a:bodyPr wrap="squar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zh-CN" altLang="zh-CN" sz="2000" dirty="0"/>
                  <a:t>        </a:t>
                </a:r>
                <a:r>
                  <a:rPr lang="zh-CN" altLang="zh-CN" sz="2400" b="1" dirty="0">
                    <a:solidFill>
                      <a:srgbClr val="002060"/>
                    </a:solidFill>
                  </a:rPr>
                  <a:t>如果以属性A作为决策树的根，A具有v个值，它将A分为v个子集，假设中含有p个正例和n个反例，那么子集所需的信息期望是</a:t>
                </a:r>
                <a14:m>
                  <m:oMath xmlns:m="http://schemas.openxmlformats.org/officeDocument/2006/math">
                    <m:r>
                      <a:rPr lang="en-US" altLang="zh-CN" sz="2400" b="0" i="1" smtClean="0">
                        <a:solidFill>
                          <a:srgbClr val="002060"/>
                        </a:solidFill>
                        <a:latin typeface="Cambria Math" panose="02040503050406030204" pitchFamily="18" charset="0"/>
                      </a:rPr>
                      <m:t>𝑝</m:t>
                    </m:r>
                    <m:d>
                      <m:dPr>
                        <m:ctrlPr>
                          <a:rPr lang="en-US" altLang="zh-CN" sz="2400" i="1" smtClean="0">
                            <a:solidFill>
                              <a:srgbClr val="002060"/>
                            </a:solidFill>
                            <a:latin typeface="Cambria Math" panose="02040503050406030204" pitchFamily="18" charset="0"/>
                          </a:rPr>
                        </m:ctrlPr>
                      </m:dPr>
                      <m:e>
                        <m:sSub>
                          <m:sSubPr>
                            <m:ctrlPr>
                              <a:rPr lang="en-US" altLang="zh-CN" sz="240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𝑥</m:t>
                            </m:r>
                          </m:e>
                          <m:sub>
                            <m:r>
                              <a:rPr lang="en-US" altLang="zh-CN" sz="2400" b="0" i="1" smtClean="0">
                                <a:solidFill>
                                  <a:srgbClr val="002060"/>
                                </a:solidFill>
                                <a:latin typeface="Cambria Math" panose="02040503050406030204" pitchFamily="18" charset="0"/>
                              </a:rPr>
                              <m:t>1</m:t>
                            </m:r>
                          </m:sub>
                        </m:sSub>
                      </m:e>
                    </m:d>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𝑝</m:t>
                    </m:r>
                    <m:d>
                      <m:dPr>
                        <m:ctrlPr>
                          <a:rPr lang="en-US" altLang="zh-CN" sz="2400" i="1" smtClean="0">
                            <a:solidFill>
                              <a:srgbClr val="002060"/>
                            </a:solidFill>
                            <a:latin typeface="Cambria Math" panose="02040503050406030204" pitchFamily="18" charset="0"/>
                          </a:rPr>
                        </m:ctrlPr>
                      </m:dPr>
                      <m:e>
                        <m:sSub>
                          <m:sSubPr>
                            <m:ctrlPr>
                              <a:rPr lang="en-US" altLang="zh-CN" sz="240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𝑥</m:t>
                            </m:r>
                          </m:e>
                          <m:sub>
                            <m:r>
                              <a:rPr lang="en-US" altLang="zh-CN" sz="2400" b="0" i="1" smtClean="0">
                                <a:solidFill>
                                  <a:srgbClr val="002060"/>
                                </a:solidFill>
                                <a:latin typeface="Cambria Math" panose="02040503050406030204" pitchFamily="18" charset="0"/>
                              </a:rPr>
                              <m:t>2</m:t>
                            </m:r>
                          </m:sub>
                        </m:sSub>
                      </m:e>
                    </m:d>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𝑝</m:t>
                    </m:r>
                    <m:d>
                      <m:dPr>
                        <m:ctrlPr>
                          <a:rPr lang="en-US" altLang="zh-CN" sz="2400" b="0" i="1" smtClean="0">
                            <a:solidFill>
                              <a:srgbClr val="002060"/>
                            </a:solidFill>
                            <a:latin typeface="Cambria Math" panose="02040503050406030204" pitchFamily="18" charset="0"/>
                          </a:rPr>
                        </m:ctrlPr>
                      </m:dPr>
                      <m:e>
                        <m:sSub>
                          <m:sSubPr>
                            <m:ctrlPr>
                              <a:rPr lang="en-US" altLang="zh-CN" sz="240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𝑥</m:t>
                            </m:r>
                          </m:e>
                          <m:sub>
                            <m:r>
                              <a:rPr lang="en-US" altLang="zh-CN" sz="2400" b="0" i="1" smtClean="0">
                                <a:solidFill>
                                  <a:srgbClr val="002060"/>
                                </a:solidFill>
                                <a:latin typeface="Cambria Math" panose="02040503050406030204" pitchFamily="18" charset="0"/>
                              </a:rPr>
                              <m:t>𝑛</m:t>
                            </m:r>
                          </m:sub>
                        </m:sSub>
                      </m:e>
                    </m:d>
                  </m:oMath>
                </a14:m>
                <a:r>
                  <a:rPr lang="zh-CN" altLang="zh-CN" sz="2400" b="1" dirty="0">
                    <a:solidFill>
                      <a:srgbClr val="002060"/>
                    </a:solidFill>
                  </a:rPr>
                  <a:t>，那么，以属性A为根所需的信息期望如下公式所示：</a:t>
                </a:r>
              </a:p>
            </p:txBody>
          </p:sp>
        </mc:Choice>
        <mc:Fallback xmlns="">
          <p:sp>
            <p:nvSpPr>
              <p:cNvPr id="12" name="Rectangle 4">
                <a:extLst>
                  <a:ext uri="{FF2B5EF4-FFF2-40B4-BE49-F238E27FC236}">
                    <a16:creationId xmlns:a16="http://schemas.microsoft.com/office/drawing/2014/main" id="{E097FBCF-3422-7346-84CA-2A3C19FA0472}"/>
                  </a:ext>
                </a:extLst>
              </p:cNvPr>
              <p:cNvSpPr>
                <a:spLocks noRot="1" noChangeAspect="1" noMove="1" noResize="1" noEditPoints="1" noAdjustHandles="1" noChangeArrowheads="1" noChangeShapeType="1" noTextEdit="1"/>
              </p:cNvSpPr>
              <p:nvPr/>
            </p:nvSpPr>
            <p:spPr bwMode="auto">
              <a:xfrm>
                <a:off x="611188" y="2067621"/>
                <a:ext cx="8353300" cy="1570038"/>
              </a:xfrm>
              <a:prstGeom prst="rect">
                <a:avLst/>
              </a:prstGeom>
              <a:blipFill>
                <a:blip r:embed="rId3"/>
                <a:stretch>
                  <a:fillRect l="-1094" t="-3876" r="-875" b="-69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zh-CN" altLang="en-US">
                    <a:noFill/>
                  </a:rPr>
                  <a:t> </a:t>
                </a:r>
              </a:p>
            </p:txBody>
          </p:sp>
        </mc:Fallback>
      </mc:AlternateContent>
      <p:pic>
        <p:nvPicPr>
          <p:cNvPr id="32775" name="图片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922" y="3656392"/>
            <a:ext cx="7920990" cy="7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2">
            <a:extLst>
              <a:ext uri="{FF2B5EF4-FFF2-40B4-BE49-F238E27FC236}">
                <a16:creationId xmlns:a16="http://schemas.microsoft.com/office/drawing/2014/main" id="{93604153-1B48-4248-95B4-5AEB8A11F701}"/>
              </a:ext>
            </a:extLst>
          </p:cNvPr>
          <p:cNvSpPr>
            <a:spLocks noChangeArrowheads="1"/>
          </p:cNvSpPr>
          <p:nvPr/>
        </p:nvSpPr>
        <p:spPr bwMode="auto">
          <a:xfrm>
            <a:off x="780980" y="4660157"/>
            <a:ext cx="7422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nchor="ctr">
            <a:spAutoFit/>
          </a:bodyPr>
          <a:lstStyle>
            <a:lvl1pPr indent="2762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zh-CN" altLang="zh-CN" sz="2400" dirty="0">
                <a:latin typeface="Times New Roman" panose="02020603050405020304" pitchFamily="18" charset="0"/>
              </a:rPr>
              <a:t>因此，以A为根的信息增益如下公式所示</a:t>
            </a:r>
            <a:r>
              <a:rPr lang="zh-CN" altLang="en-US" sz="2400" dirty="0">
                <a:latin typeface="Times New Roman" panose="02020603050405020304" pitchFamily="18" charset="0"/>
              </a:rPr>
              <a:t>：</a:t>
            </a:r>
            <a:endParaRPr lang="zh-CN" altLang="zh-CN" sz="2400" dirty="0"/>
          </a:p>
        </p:txBody>
      </p:sp>
      <p:pic>
        <p:nvPicPr>
          <p:cNvPr id="32777" name="图片 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2894" y="5276088"/>
            <a:ext cx="5869220" cy="7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076842"/>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Group 2">
            <a:extLst>
              <a:ext uri="{FF2B5EF4-FFF2-40B4-BE49-F238E27FC236}">
                <a16:creationId xmlns:a16="http://schemas.microsoft.com/office/drawing/2014/main" id="{1E8D8920-8BB7-A04D-94E1-577217D842A2}"/>
              </a:ext>
            </a:extLst>
          </p:cNvPr>
          <p:cNvGraphicFramePr>
            <a:graphicFrameLocks noGrp="1"/>
          </p:cNvGraphicFramePr>
          <p:nvPr>
            <p:ph/>
            <p:extLst>
              <p:ext uri="{D42A27DB-BD31-4B8C-83A1-F6EECF244321}">
                <p14:modId xmlns:p14="http://schemas.microsoft.com/office/powerpoint/2010/main" val="3411994384"/>
              </p:ext>
            </p:extLst>
          </p:nvPr>
        </p:nvGraphicFramePr>
        <p:xfrm>
          <a:off x="539552" y="692696"/>
          <a:ext cx="7848871" cy="6028356"/>
        </p:xfrm>
        <a:graphic>
          <a:graphicData uri="http://schemas.openxmlformats.org/drawingml/2006/table">
            <a:tbl>
              <a:tblPr/>
              <a:tblGrid>
                <a:gridCol w="1591476">
                  <a:extLst>
                    <a:ext uri="{9D8B030D-6E8A-4147-A177-3AD203B41FA5}">
                      <a16:colId xmlns:a16="http://schemas.microsoft.com/office/drawing/2014/main" val="20000"/>
                    </a:ext>
                  </a:extLst>
                </a:gridCol>
                <a:gridCol w="1072820">
                  <a:extLst>
                    <a:ext uri="{9D8B030D-6E8A-4147-A177-3AD203B41FA5}">
                      <a16:colId xmlns:a16="http://schemas.microsoft.com/office/drawing/2014/main" val="20001"/>
                    </a:ext>
                  </a:extLst>
                </a:gridCol>
                <a:gridCol w="1025036">
                  <a:extLst>
                    <a:ext uri="{9D8B030D-6E8A-4147-A177-3AD203B41FA5}">
                      <a16:colId xmlns:a16="http://schemas.microsoft.com/office/drawing/2014/main" val="20002"/>
                    </a:ext>
                  </a:extLst>
                </a:gridCol>
                <a:gridCol w="1736156">
                  <a:extLst>
                    <a:ext uri="{9D8B030D-6E8A-4147-A177-3AD203B41FA5}">
                      <a16:colId xmlns:a16="http://schemas.microsoft.com/office/drawing/2014/main" val="20003"/>
                    </a:ext>
                  </a:extLst>
                </a:gridCol>
                <a:gridCol w="2423383">
                  <a:extLst>
                    <a:ext uri="{9D8B030D-6E8A-4147-A177-3AD203B41FA5}">
                      <a16:colId xmlns:a16="http://schemas.microsoft.com/office/drawing/2014/main" val="20004"/>
                    </a:ext>
                  </a:extLst>
                </a:gridCol>
              </a:tblGrid>
              <a:tr h="25152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age</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income</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student</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credit_rating</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buys_computer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1"/>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high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2"/>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3"/>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4"/>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5"/>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6"/>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7"/>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8"/>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9"/>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0"/>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1"/>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2"/>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3"/>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4"/>
                  </a:ext>
                </a:extLst>
              </a:tr>
            </a:tbl>
          </a:graphicData>
        </a:graphic>
      </p:graphicFrame>
      <p:sp>
        <p:nvSpPr>
          <p:cNvPr id="2" name="文本框 1"/>
          <p:cNvSpPr txBox="1"/>
          <p:nvPr/>
        </p:nvSpPr>
        <p:spPr>
          <a:xfrm>
            <a:off x="539552" y="332656"/>
            <a:ext cx="700833" cy="400110"/>
          </a:xfrm>
          <a:prstGeom prst="rect">
            <a:avLst/>
          </a:prstGeom>
          <a:noFill/>
        </p:spPr>
        <p:txBody>
          <a:bodyPr wrap="none" rtlCol="0">
            <a:spAutoFit/>
          </a:bodyPr>
          <a:lstStyle/>
          <a:p>
            <a:r>
              <a:rPr kumimoji="1" lang="zh-CN" altLang="en-US" sz="2000" b="1" dirty="0"/>
              <a:t>练习</a:t>
            </a:r>
          </a:p>
        </p:txBody>
      </p:sp>
    </p:spTree>
    <p:extLst>
      <p:ext uri="{BB962C8B-B14F-4D97-AF65-F5344CB8AC3E}">
        <p14:creationId xmlns:p14="http://schemas.microsoft.com/office/powerpoint/2010/main" val="1449591598"/>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E35371-D2CE-4586-9824-6B3320F1A0C5}"/>
              </a:ext>
            </a:extLst>
          </p:cNvPr>
          <p:cNvSpPr txBox="1">
            <a:spLocks noChangeArrowheads="1"/>
          </p:cNvSpPr>
          <p:nvPr/>
        </p:nvSpPr>
        <p:spPr bwMode="auto">
          <a:xfrm>
            <a:off x="465138" y="1557338"/>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sz="2400" dirty="0"/>
              <a:t>步骤</a:t>
            </a:r>
            <a:r>
              <a:rPr lang="en-US" altLang="zh-CN" sz="2400" dirty="0"/>
              <a:t>1</a:t>
            </a:r>
            <a:r>
              <a:rPr lang="zh-CN" altLang="en-US" sz="2400" dirty="0"/>
              <a:t>，计算基于熵的度量</a:t>
            </a:r>
            <a:r>
              <a:rPr lang="en-US" altLang="zh-CN" sz="2400" dirty="0"/>
              <a:t>——</a:t>
            </a:r>
            <a:r>
              <a:rPr lang="zh-CN" altLang="en-US" sz="2400" dirty="0"/>
              <a:t>信息增益，作为样本划分的根据</a:t>
            </a:r>
          </a:p>
          <a:p>
            <a:pPr lvl="1" eaLnBrk="1" hangingPunct="1">
              <a:defRPr/>
            </a:pPr>
            <a:r>
              <a:rPr lang="en-US" altLang="zh-CN" sz="2400" b="1" i="1" dirty="0">
                <a:solidFill>
                  <a:srgbClr val="CC0000"/>
                </a:solidFill>
              </a:rPr>
              <a:t>Gain(age)=0.246</a:t>
            </a:r>
          </a:p>
          <a:p>
            <a:pPr lvl="1" eaLnBrk="1" hangingPunct="1">
              <a:defRPr/>
            </a:pPr>
            <a:r>
              <a:rPr lang="en-US" altLang="zh-CN" sz="2400" dirty="0"/>
              <a:t>Gain(income)=0.029</a:t>
            </a:r>
          </a:p>
          <a:p>
            <a:pPr lvl="1" eaLnBrk="1" hangingPunct="1">
              <a:defRPr/>
            </a:pPr>
            <a:r>
              <a:rPr lang="en-US" altLang="zh-CN" sz="2400" dirty="0"/>
              <a:t>Gain(student)=0.151</a:t>
            </a:r>
          </a:p>
          <a:p>
            <a:pPr lvl="1" eaLnBrk="1" hangingPunct="1">
              <a:defRPr/>
            </a:pPr>
            <a:r>
              <a:rPr lang="en-US" altLang="zh-CN" sz="2400" dirty="0"/>
              <a:t>Gain(</a:t>
            </a:r>
            <a:r>
              <a:rPr lang="en-US" altLang="zh-CN" sz="2400" dirty="0" err="1"/>
              <a:t>credit_rating</a:t>
            </a:r>
            <a:r>
              <a:rPr lang="en-US" altLang="zh-CN" sz="2400" dirty="0"/>
              <a:t>)=0.048</a:t>
            </a:r>
          </a:p>
          <a:p>
            <a:pPr eaLnBrk="1" hangingPunct="1">
              <a:defRPr/>
            </a:pPr>
            <a:endParaRPr lang="en-US" altLang="zh-CN" sz="2400" dirty="0"/>
          </a:p>
          <a:p>
            <a:pPr eaLnBrk="1" hangingPunct="1">
              <a:defRPr/>
            </a:pPr>
            <a:r>
              <a:rPr lang="zh-CN" altLang="en-US" sz="2400" dirty="0"/>
              <a:t>步骤</a:t>
            </a:r>
            <a:r>
              <a:rPr lang="en-US" altLang="zh-CN" sz="2400" dirty="0"/>
              <a:t>2</a:t>
            </a:r>
            <a:r>
              <a:rPr lang="zh-CN" altLang="en-US" sz="2400" dirty="0"/>
              <a:t>，根据年龄对数据集进行第一次划分</a:t>
            </a:r>
          </a:p>
        </p:txBody>
      </p:sp>
    </p:spTree>
    <p:extLst>
      <p:ext uri="{BB962C8B-B14F-4D97-AF65-F5344CB8AC3E}">
        <p14:creationId xmlns:p14="http://schemas.microsoft.com/office/powerpoint/2010/main" val="1976317599"/>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F46A0AC5-6BE9-0A47-8F0C-BAF7B92F289F}"/>
              </a:ext>
            </a:extLst>
          </p:cNvPr>
          <p:cNvSpPr>
            <a:spLocks noGrp="1" noChangeArrowheads="1"/>
          </p:cNvSpPr>
          <p:nvPr>
            <p:ph type="body" idx="1"/>
          </p:nvPr>
        </p:nvSpPr>
        <p:spPr>
          <a:xfrm>
            <a:off x="232569" y="1268760"/>
            <a:ext cx="8678862" cy="4824536"/>
          </a:xfrm>
        </p:spPr>
        <p:txBody>
          <a:bodyPr/>
          <a:lstStyle/>
          <a:p>
            <a:pPr marL="457200" lvl="1" indent="0" eaLnBrk="1" hangingPunct="1">
              <a:lnSpc>
                <a:spcPct val="150000"/>
              </a:lnSpc>
              <a:buNone/>
              <a:defRPr/>
            </a:pPr>
            <a:r>
              <a:rPr lang="en-US" altLang="zh-CN" b="1" i="1" dirty="0">
                <a:solidFill>
                  <a:srgbClr val="CC0000"/>
                </a:solidFill>
              </a:rPr>
              <a:t>Gain(age)=I(</a:t>
            </a:r>
            <a:r>
              <a:rPr lang="en-US" altLang="zh-CN" b="1" i="1" dirty="0" err="1">
                <a:solidFill>
                  <a:srgbClr val="CC0000"/>
                </a:solidFill>
              </a:rPr>
              <a:t>p,n</a:t>
            </a:r>
            <a:r>
              <a:rPr lang="en-US" altLang="zh-CN" b="1" i="1" dirty="0">
                <a:solidFill>
                  <a:srgbClr val="CC0000"/>
                </a:solidFill>
              </a:rPr>
              <a:t>)-E(age) = [(9/14)*</a:t>
            </a:r>
            <a:r>
              <a:rPr lang="en-US" altLang="zh-CN" b="1" i="1" dirty="0" err="1">
                <a:solidFill>
                  <a:srgbClr val="CC0000"/>
                </a:solidFill>
              </a:rPr>
              <a:t>lb</a:t>
            </a:r>
            <a:r>
              <a:rPr lang="en-US" altLang="zh-CN" b="1" i="1" dirty="0">
                <a:solidFill>
                  <a:srgbClr val="CC0000"/>
                </a:solidFill>
              </a:rPr>
              <a:t>(14/9)+(5/14)*</a:t>
            </a:r>
            <a:r>
              <a:rPr lang="en-US" altLang="zh-CN" b="1" i="1" dirty="0" err="1">
                <a:solidFill>
                  <a:srgbClr val="CC0000"/>
                </a:solidFill>
              </a:rPr>
              <a:t>lb</a:t>
            </a:r>
            <a:r>
              <a:rPr lang="en-US" altLang="zh-CN" b="1" i="1" dirty="0">
                <a:solidFill>
                  <a:srgbClr val="CC0000"/>
                </a:solidFill>
              </a:rPr>
              <a:t>(14/5)]-</a:t>
            </a:r>
          </a:p>
          <a:p>
            <a:pPr marL="457200" lvl="1" indent="0" eaLnBrk="1" hangingPunct="1">
              <a:lnSpc>
                <a:spcPct val="150000"/>
              </a:lnSpc>
              <a:buNone/>
              <a:defRPr/>
            </a:pPr>
            <a:r>
              <a:rPr lang="en-US" altLang="zh-CN" b="1" i="1" dirty="0">
                <a:solidFill>
                  <a:srgbClr val="CC0000"/>
                </a:solidFill>
              </a:rPr>
              <a:t>   [(5/14)*((2/5)*</a:t>
            </a:r>
            <a:r>
              <a:rPr lang="en-US" altLang="zh-CN" b="1" i="1" dirty="0" err="1">
                <a:solidFill>
                  <a:srgbClr val="CC0000"/>
                </a:solidFill>
              </a:rPr>
              <a:t>lb</a:t>
            </a:r>
            <a:r>
              <a:rPr lang="en-US" altLang="zh-CN" b="1" i="1" dirty="0">
                <a:solidFill>
                  <a:srgbClr val="CC0000"/>
                </a:solidFill>
              </a:rPr>
              <a:t>(5/2)+(3/5)*</a:t>
            </a:r>
            <a:r>
              <a:rPr lang="en-US" altLang="zh-CN" b="1" i="1" dirty="0" err="1">
                <a:solidFill>
                  <a:srgbClr val="CC0000"/>
                </a:solidFill>
              </a:rPr>
              <a:t>lb</a:t>
            </a:r>
            <a:r>
              <a:rPr lang="en-US" altLang="zh-CN" b="1" i="1" dirty="0">
                <a:solidFill>
                  <a:srgbClr val="CC0000"/>
                </a:solidFill>
              </a:rPr>
              <a:t>(5/3))+</a:t>
            </a:r>
          </a:p>
          <a:p>
            <a:pPr marL="457200" lvl="1" indent="0" eaLnBrk="1" hangingPunct="1">
              <a:lnSpc>
                <a:spcPct val="150000"/>
              </a:lnSpc>
              <a:buNone/>
              <a:defRPr/>
            </a:pPr>
            <a:r>
              <a:rPr lang="en-US" altLang="zh-CN" b="1" i="1" dirty="0">
                <a:solidFill>
                  <a:srgbClr val="CC0000"/>
                </a:solidFill>
              </a:rPr>
              <a:t>    (4/14)*((4/4)*</a:t>
            </a:r>
            <a:r>
              <a:rPr lang="en-US" altLang="zh-CN" b="1" i="1" dirty="0" err="1">
                <a:solidFill>
                  <a:srgbClr val="CC0000"/>
                </a:solidFill>
              </a:rPr>
              <a:t>lb</a:t>
            </a:r>
            <a:r>
              <a:rPr lang="en-US" altLang="zh-CN" b="1" i="1" dirty="0">
                <a:solidFill>
                  <a:srgbClr val="CC0000"/>
                </a:solidFill>
              </a:rPr>
              <a:t>(4/4)+0)+</a:t>
            </a:r>
          </a:p>
          <a:p>
            <a:pPr marL="457200" lvl="1" indent="0" eaLnBrk="1" hangingPunct="1">
              <a:lnSpc>
                <a:spcPct val="150000"/>
              </a:lnSpc>
              <a:buNone/>
              <a:defRPr/>
            </a:pPr>
            <a:r>
              <a:rPr lang="en-US" altLang="zh-CN" b="1" i="1" dirty="0">
                <a:solidFill>
                  <a:srgbClr val="CC0000"/>
                </a:solidFill>
              </a:rPr>
              <a:t>    (5/14)*((3/5)*</a:t>
            </a:r>
            <a:r>
              <a:rPr lang="en-US" altLang="zh-CN" b="1" i="1" dirty="0" err="1">
                <a:solidFill>
                  <a:srgbClr val="CC0000"/>
                </a:solidFill>
              </a:rPr>
              <a:t>lb</a:t>
            </a:r>
            <a:r>
              <a:rPr lang="en-US" altLang="zh-CN" b="1" i="1" dirty="0">
                <a:solidFill>
                  <a:srgbClr val="CC0000"/>
                </a:solidFill>
              </a:rPr>
              <a:t>(5/3)+(2/5)*</a:t>
            </a:r>
            <a:r>
              <a:rPr lang="en-US" altLang="zh-CN" b="1" i="1" dirty="0" err="1">
                <a:solidFill>
                  <a:srgbClr val="CC0000"/>
                </a:solidFill>
              </a:rPr>
              <a:t>lb</a:t>
            </a:r>
            <a:r>
              <a:rPr lang="en-US" altLang="zh-CN" b="1" i="1" dirty="0">
                <a:solidFill>
                  <a:srgbClr val="CC0000"/>
                </a:solidFill>
              </a:rPr>
              <a:t>(5/2))]</a:t>
            </a:r>
          </a:p>
          <a:p>
            <a:pPr marL="457200" lvl="1" indent="0" eaLnBrk="1" hangingPunct="1">
              <a:lnSpc>
                <a:spcPct val="150000"/>
              </a:lnSpc>
              <a:buNone/>
              <a:defRPr/>
            </a:pPr>
            <a:r>
              <a:rPr lang="en-US" altLang="zh-CN" b="1" i="1" dirty="0">
                <a:solidFill>
                  <a:srgbClr val="CC0000"/>
                </a:solidFill>
              </a:rPr>
              <a:t>=0.246</a:t>
            </a:r>
          </a:p>
        </p:txBody>
      </p:sp>
    </p:spTree>
    <p:extLst>
      <p:ext uri="{BB962C8B-B14F-4D97-AF65-F5344CB8AC3E}">
        <p14:creationId xmlns:p14="http://schemas.microsoft.com/office/powerpoint/2010/main" val="84012371"/>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7776864"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163318"/>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3527425" y="1700213"/>
            <a:ext cx="754063" cy="469900"/>
          </a:xfrm>
          <a:prstGeom prst="rect">
            <a:avLst/>
          </a:prstGeom>
          <a:solidFill>
            <a:srgbClr val="00CCFF"/>
          </a:solidFill>
          <a:ln w="12700">
            <a:solidFill>
              <a:schemeClr val="tx1"/>
            </a:solidFill>
            <a:miter lim="800000"/>
            <a:headEnd/>
            <a:tailEnd/>
          </a:ln>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age?</a:t>
            </a:r>
          </a:p>
        </p:txBody>
      </p:sp>
      <p:sp>
        <p:nvSpPr>
          <p:cNvPr id="36868" name="Rectangle 4"/>
          <p:cNvSpPr>
            <a:spLocks noChangeArrowheads="1"/>
          </p:cNvSpPr>
          <p:nvPr/>
        </p:nvSpPr>
        <p:spPr bwMode="auto">
          <a:xfrm>
            <a:off x="3302000" y="2674938"/>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overcast</a:t>
            </a:r>
          </a:p>
        </p:txBody>
      </p:sp>
      <p:sp>
        <p:nvSpPr>
          <p:cNvPr id="36869" name="Rectangle 5"/>
          <p:cNvSpPr>
            <a:spLocks noChangeArrowheads="1"/>
          </p:cNvSpPr>
          <p:nvPr/>
        </p:nvSpPr>
        <p:spPr bwMode="auto">
          <a:xfrm>
            <a:off x="1689100" y="3589338"/>
            <a:ext cx="1211263" cy="469900"/>
          </a:xfrm>
          <a:prstGeom prst="rect">
            <a:avLst/>
          </a:prstGeom>
          <a:solidFill>
            <a:srgbClr val="00FFCC"/>
          </a:solidFill>
          <a:ln w="12700">
            <a:solidFill>
              <a:schemeClr val="tx1"/>
            </a:solidFill>
            <a:miter lim="800000"/>
            <a:headEnd/>
            <a:tailEnd/>
          </a:ln>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dirty="0">
                <a:latin typeface="Times New Roman" panose="02020603050405020304" pitchFamily="18" charset="0"/>
              </a:rPr>
              <a:t>student?</a:t>
            </a:r>
          </a:p>
        </p:txBody>
      </p:sp>
      <p:sp>
        <p:nvSpPr>
          <p:cNvPr id="36870" name="Rectangle 6"/>
          <p:cNvSpPr>
            <a:spLocks noChangeArrowheads="1"/>
          </p:cNvSpPr>
          <p:nvPr/>
        </p:nvSpPr>
        <p:spPr bwMode="auto">
          <a:xfrm>
            <a:off x="5186363" y="3589338"/>
            <a:ext cx="1809750" cy="469900"/>
          </a:xfrm>
          <a:prstGeom prst="rect">
            <a:avLst/>
          </a:prstGeom>
          <a:solidFill>
            <a:srgbClr val="99CCFF"/>
          </a:solidFill>
          <a:ln w="12700">
            <a:solidFill>
              <a:schemeClr val="tx1"/>
            </a:solidFill>
            <a:miter lim="800000"/>
            <a:headEnd/>
            <a:tailEnd/>
          </a:ln>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credit rating?</a:t>
            </a:r>
          </a:p>
        </p:txBody>
      </p:sp>
      <p:sp>
        <p:nvSpPr>
          <p:cNvPr id="36871" name="Rectangle 7"/>
          <p:cNvSpPr>
            <a:spLocks noChangeArrowheads="1"/>
          </p:cNvSpPr>
          <p:nvPr/>
        </p:nvSpPr>
        <p:spPr bwMode="auto">
          <a:xfrm>
            <a:off x="1187450" y="45561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no</a:t>
            </a:r>
          </a:p>
        </p:txBody>
      </p:sp>
      <p:sp>
        <p:nvSpPr>
          <p:cNvPr id="36872" name="Rectangle 8"/>
          <p:cNvSpPr>
            <a:spLocks noChangeArrowheads="1"/>
          </p:cNvSpPr>
          <p:nvPr/>
        </p:nvSpPr>
        <p:spPr bwMode="auto">
          <a:xfrm>
            <a:off x="2751138" y="45561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yes</a:t>
            </a:r>
          </a:p>
        </p:txBody>
      </p:sp>
      <p:sp>
        <p:nvSpPr>
          <p:cNvPr id="36873" name="Rectangle 9"/>
          <p:cNvSpPr>
            <a:spLocks noChangeArrowheads="1"/>
          </p:cNvSpPr>
          <p:nvPr/>
        </p:nvSpPr>
        <p:spPr bwMode="auto">
          <a:xfrm>
            <a:off x="6513513" y="4570413"/>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fair</a:t>
            </a:r>
          </a:p>
        </p:txBody>
      </p:sp>
      <p:sp>
        <p:nvSpPr>
          <p:cNvPr id="36874" name="Rectangle 10"/>
          <p:cNvSpPr>
            <a:spLocks noChangeArrowheads="1"/>
          </p:cNvSpPr>
          <p:nvPr/>
        </p:nvSpPr>
        <p:spPr bwMode="auto">
          <a:xfrm>
            <a:off x="4879975" y="4584700"/>
            <a:ext cx="1281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excellent</a:t>
            </a:r>
          </a:p>
        </p:txBody>
      </p:sp>
      <p:sp>
        <p:nvSpPr>
          <p:cNvPr id="36875" name="Line 11"/>
          <p:cNvSpPr>
            <a:spLocks noChangeShapeType="1"/>
          </p:cNvSpPr>
          <p:nvPr/>
        </p:nvSpPr>
        <p:spPr bwMode="auto">
          <a:xfrm flipH="1">
            <a:off x="2308225" y="2192338"/>
            <a:ext cx="992188" cy="1323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Line 12"/>
          <p:cNvSpPr>
            <a:spLocks noChangeShapeType="1"/>
          </p:cNvSpPr>
          <p:nvPr/>
        </p:nvSpPr>
        <p:spPr bwMode="auto">
          <a:xfrm flipH="1">
            <a:off x="3900488" y="2238375"/>
            <a:ext cx="1587" cy="5461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13"/>
          <p:cNvSpPr>
            <a:spLocks noChangeShapeType="1"/>
          </p:cNvSpPr>
          <p:nvPr/>
        </p:nvSpPr>
        <p:spPr bwMode="auto">
          <a:xfrm>
            <a:off x="4565650" y="2268538"/>
            <a:ext cx="1489075" cy="13096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Rectangle 14"/>
          <p:cNvSpPr>
            <a:spLocks noChangeArrowheads="1"/>
          </p:cNvSpPr>
          <p:nvPr/>
        </p:nvSpPr>
        <p:spPr bwMode="auto">
          <a:xfrm>
            <a:off x="2139950" y="2617788"/>
            <a:ext cx="939800" cy="461962"/>
          </a:xfrm>
          <a:prstGeom prst="rect">
            <a:avLst/>
          </a:prstGeom>
          <a:solidFill>
            <a:srgbClr val="FFFF00"/>
          </a:solidFill>
          <a:ln w="12700">
            <a:solidFill>
              <a:schemeClr val="bg1"/>
            </a:solidFill>
            <a:miter lim="800000"/>
            <a:headEnd/>
            <a:tailEnd/>
          </a:ln>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youth</a:t>
            </a:r>
            <a:endParaRPr lang="en-US" altLang="zh-CN" sz="2400">
              <a:latin typeface="Times New Roman" panose="02020603050405020304" pitchFamily="18" charset="0"/>
            </a:endParaRPr>
          </a:p>
        </p:txBody>
      </p:sp>
      <p:sp>
        <p:nvSpPr>
          <p:cNvPr id="36879" name="Rectangle 15"/>
          <p:cNvSpPr>
            <a:spLocks noChangeArrowheads="1"/>
          </p:cNvSpPr>
          <p:nvPr/>
        </p:nvSpPr>
        <p:spPr bwMode="auto">
          <a:xfrm>
            <a:off x="5078413" y="2735263"/>
            <a:ext cx="98901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senior</a:t>
            </a:r>
            <a:endParaRPr lang="en-US" altLang="zh-CN" sz="2400">
              <a:latin typeface="Times New Roman" panose="02020603050405020304" pitchFamily="18" charset="0"/>
            </a:endParaRPr>
          </a:p>
        </p:txBody>
      </p:sp>
      <p:sp>
        <p:nvSpPr>
          <p:cNvPr id="36880" name="Line 16"/>
          <p:cNvSpPr>
            <a:spLocks noChangeShapeType="1"/>
          </p:cNvSpPr>
          <p:nvPr/>
        </p:nvSpPr>
        <p:spPr bwMode="auto">
          <a:xfrm flipH="1">
            <a:off x="1479550" y="4143375"/>
            <a:ext cx="493713" cy="5159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17"/>
          <p:cNvSpPr>
            <a:spLocks noChangeShapeType="1"/>
          </p:cNvSpPr>
          <p:nvPr/>
        </p:nvSpPr>
        <p:spPr bwMode="auto">
          <a:xfrm>
            <a:off x="2608263" y="4189413"/>
            <a:ext cx="420687" cy="4238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8"/>
          <p:cNvSpPr>
            <a:spLocks noChangeShapeType="1"/>
          </p:cNvSpPr>
          <p:nvPr/>
        </p:nvSpPr>
        <p:spPr bwMode="auto">
          <a:xfrm flipH="1">
            <a:off x="5454650" y="4189413"/>
            <a:ext cx="344488" cy="4556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19"/>
          <p:cNvSpPr>
            <a:spLocks noChangeShapeType="1"/>
          </p:cNvSpPr>
          <p:nvPr/>
        </p:nvSpPr>
        <p:spPr bwMode="auto">
          <a:xfrm>
            <a:off x="6434138" y="4203700"/>
            <a:ext cx="328612" cy="3952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20"/>
          <p:cNvSpPr>
            <a:spLocks noChangeShapeType="1"/>
          </p:cNvSpPr>
          <p:nvPr/>
        </p:nvSpPr>
        <p:spPr bwMode="auto">
          <a:xfrm>
            <a:off x="1430338" y="5027613"/>
            <a:ext cx="0" cy="43973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21"/>
          <p:cNvSpPr>
            <a:spLocks noChangeShapeType="1"/>
          </p:cNvSpPr>
          <p:nvPr/>
        </p:nvSpPr>
        <p:spPr bwMode="auto">
          <a:xfrm>
            <a:off x="6815138" y="4981575"/>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Line 22"/>
          <p:cNvSpPr>
            <a:spLocks noChangeShapeType="1"/>
          </p:cNvSpPr>
          <p:nvPr/>
        </p:nvSpPr>
        <p:spPr bwMode="auto">
          <a:xfrm>
            <a:off x="5516563" y="4997450"/>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7" name="Line 23"/>
          <p:cNvSpPr>
            <a:spLocks noChangeShapeType="1"/>
          </p:cNvSpPr>
          <p:nvPr/>
        </p:nvSpPr>
        <p:spPr bwMode="auto">
          <a:xfrm>
            <a:off x="3044825" y="4997450"/>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8" name="Line 24"/>
          <p:cNvSpPr>
            <a:spLocks noChangeShapeType="1"/>
          </p:cNvSpPr>
          <p:nvPr/>
        </p:nvSpPr>
        <p:spPr bwMode="auto">
          <a:xfrm>
            <a:off x="3902075" y="3092450"/>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Rectangle 25"/>
          <p:cNvSpPr>
            <a:spLocks noChangeArrowheads="1"/>
          </p:cNvSpPr>
          <p:nvPr/>
        </p:nvSpPr>
        <p:spPr bwMode="auto">
          <a:xfrm>
            <a:off x="1185863" y="5432425"/>
            <a:ext cx="488950"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no</a:t>
            </a:r>
          </a:p>
        </p:txBody>
      </p:sp>
      <p:sp>
        <p:nvSpPr>
          <p:cNvPr id="36890" name="Rectangle 26"/>
          <p:cNvSpPr>
            <a:spLocks noChangeArrowheads="1"/>
          </p:cNvSpPr>
          <p:nvPr/>
        </p:nvSpPr>
        <p:spPr bwMode="auto">
          <a:xfrm>
            <a:off x="5268111" y="5432425"/>
            <a:ext cx="493726" cy="46230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dirty="0">
                <a:latin typeface="Times New Roman" panose="02020603050405020304" pitchFamily="18" charset="0"/>
              </a:rPr>
              <a:t>no</a:t>
            </a:r>
          </a:p>
        </p:txBody>
      </p:sp>
      <p:sp>
        <p:nvSpPr>
          <p:cNvPr id="36891" name="Rectangle 27"/>
          <p:cNvSpPr>
            <a:spLocks noChangeArrowheads="1"/>
          </p:cNvSpPr>
          <p:nvPr/>
        </p:nvSpPr>
        <p:spPr bwMode="auto">
          <a:xfrm>
            <a:off x="2747963" y="5432425"/>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yes</a:t>
            </a:r>
          </a:p>
        </p:txBody>
      </p:sp>
      <p:sp>
        <p:nvSpPr>
          <p:cNvPr id="36892" name="Rectangle 28"/>
          <p:cNvSpPr>
            <a:spLocks noChangeArrowheads="1"/>
          </p:cNvSpPr>
          <p:nvPr/>
        </p:nvSpPr>
        <p:spPr bwMode="auto">
          <a:xfrm>
            <a:off x="6516979" y="5432425"/>
            <a:ext cx="596317" cy="46230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dirty="0">
                <a:latin typeface="Times New Roman" panose="02020603050405020304" pitchFamily="18" charset="0"/>
              </a:rPr>
              <a:t>yes</a:t>
            </a:r>
          </a:p>
        </p:txBody>
      </p:sp>
      <p:sp>
        <p:nvSpPr>
          <p:cNvPr id="36893" name="Rectangle 29"/>
          <p:cNvSpPr>
            <a:spLocks noChangeArrowheads="1"/>
          </p:cNvSpPr>
          <p:nvPr/>
        </p:nvSpPr>
        <p:spPr bwMode="auto">
          <a:xfrm>
            <a:off x="3606800" y="3592513"/>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yes</a:t>
            </a:r>
          </a:p>
        </p:txBody>
      </p:sp>
      <p:sp>
        <p:nvSpPr>
          <p:cNvPr id="36894" name="Rectangle 30"/>
          <p:cNvSpPr>
            <a:spLocks noChangeArrowheads="1"/>
          </p:cNvSpPr>
          <p:nvPr/>
        </p:nvSpPr>
        <p:spPr bwMode="auto">
          <a:xfrm>
            <a:off x="3214688" y="2786063"/>
            <a:ext cx="1290637" cy="288925"/>
          </a:xfrm>
          <a:prstGeom prst="rect">
            <a:avLst/>
          </a:prstGeom>
          <a:solidFill>
            <a:srgbClr val="FFFF00"/>
          </a:solidFill>
          <a:ln w="12700">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Times New Roman" panose="02020603050405020304" pitchFamily="18" charset="0"/>
              </a:rPr>
              <a:t>Middle aged</a:t>
            </a:r>
          </a:p>
        </p:txBody>
      </p:sp>
      <p:sp>
        <p:nvSpPr>
          <p:cNvPr id="2" name="文本框 1"/>
          <p:cNvSpPr txBox="1"/>
          <p:nvPr/>
        </p:nvSpPr>
        <p:spPr>
          <a:xfrm>
            <a:off x="899592" y="836712"/>
            <a:ext cx="8230138" cy="461665"/>
          </a:xfrm>
          <a:prstGeom prst="rect">
            <a:avLst/>
          </a:prstGeom>
          <a:noFill/>
        </p:spPr>
        <p:txBody>
          <a:bodyPr wrap="none" rtlCol="0">
            <a:spAutoFit/>
          </a:bodyPr>
          <a:lstStyle/>
          <a:p>
            <a:r>
              <a:rPr kumimoji="1" lang="zh-CN" altLang="en-US" sz="2400" b="1" dirty="0"/>
              <a:t>继续按照上述步骤划分，直到决策树生成完成，结果如下</a:t>
            </a:r>
            <a:r>
              <a:rPr kumimoji="1" lang="zh-CN" altLang="en-US" sz="2400" dirty="0"/>
              <a:t>：</a:t>
            </a:r>
          </a:p>
        </p:txBody>
      </p:sp>
    </p:spTree>
    <p:extLst>
      <p:ext uri="{BB962C8B-B14F-4D97-AF65-F5344CB8AC3E}">
        <p14:creationId xmlns:p14="http://schemas.microsoft.com/office/powerpoint/2010/main" val="983554132"/>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8E4F230-D383-462F-AC52-AC024B874AF3}"/>
              </a:ext>
            </a:extLst>
          </p:cNvPr>
          <p:cNvSpPr/>
          <p:nvPr/>
        </p:nvSpPr>
        <p:spPr>
          <a:xfrm>
            <a:off x="1403648" y="2132856"/>
            <a:ext cx="7272808" cy="3724096"/>
          </a:xfrm>
          <a:prstGeom prst="rect">
            <a:avLst/>
          </a:prstGeom>
        </p:spPr>
        <p:txBody>
          <a:bodyPr wrap="square">
            <a:spAutoFit/>
          </a:bodyPr>
          <a:lstStyle/>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“youth” AND student = “no”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“no”</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“youth” AND student = “yes”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“yes”</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a:t>
            </a:r>
            <a:r>
              <a:rPr lang="en-US" altLang="zh-CN" sz="2000" dirty="0" err="1">
                <a:solidFill>
                  <a:srgbClr val="000000"/>
                </a:solidFill>
                <a:latin typeface="Arial"/>
                <a:ea typeface="宋体"/>
              </a:rPr>
              <a:t>middle_aged</a:t>
            </a:r>
            <a:r>
              <a:rPr lang="en-US" altLang="zh-CN" sz="2000" dirty="0">
                <a:solidFill>
                  <a:srgbClr val="000000"/>
                </a:solidFill>
                <a:latin typeface="Arial"/>
                <a:ea typeface="宋体"/>
              </a:rPr>
              <a:t>”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“yes”</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“senior”   AND </a:t>
            </a:r>
            <a:r>
              <a:rPr lang="en-US" altLang="zh-CN" sz="2000" dirty="0" err="1">
                <a:solidFill>
                  <a:srgbClr val="000000"/>
                </a:solidFill>
                <a:latin typeface="Arial"/>
                <a:ea typeface="宋体"/>
              </a:rPr>
              <a:t>credit_rating</a:t>
            </a:r>
            <a:r>
              <a:rPr lang="en-US" altLang="zh-CN" sz="2000" dirty="0">
                <a:solidFill>
                  <a:srgbClr val="000000"/>
                </a:solidFill>
                <a:latin typeface="Arial"/>
                <a:ea typeface="宋体"/>
              </a:rPr>
              <a:t> = “excellent”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“no”</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“senior” AND </a:t>
            </a:r>
            <a:r>
              <a:rPr lang="en-US" altLang="zh-CN" sz="2000" dirty="0" err="1">
                <a:solidFill>
                  <a:srgbClr val="000000"/>
                </a:solidFill>
                <a:latin typeface="Arial"/>
                <a:ea typeface="宋体"/>
              </a:rPr>
              <a:t>credit_rating</a:t>
            </a:r>
            <a:r>
              <a:rPr lang="en-US" altLang="zh-CN" sz="2000" dirty="0">
                <a:solidFill>
                  <a:srgbClr val="000000"/>
                </a:solidFill>
                <a:latin typeface="Arial"/>
                <a:ea typeface="宋体"/>
              </a:rPr>
              <a:t> = “fair”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“yes”</a:t>
            </a:r>
          </a:p>
        </p:txBody>
      </p:sp>
      <p:sp>
        <p:nvSpPr>
          <p:cNvPr id="4" name="矩形 3">
            <a:extLst>
              <a:ext uri="{FF2B5EF4-FFF2-40B4-BE49-F238E27FC236}">
                <a16:creationId xmlns:a16="http://schemas.microsoft.com/office/drawing/2014/main" id="{30534BE5-C646-4A6F-AED5-E153B9A151FD}"/>
              </a:ext>
            </a:extLst>
          </p:cNvPr>
          <p:cNvSpPr/>
          <p:nvPr/>
        </p:nvSpPr>
        <p:spPr>
          <a:xfrm>
            <a:off x="993966" y="1196752"/>
            <a:ext cx="1747594" cy="523220"/>
          </a:xfrm>
          <a:prstGeom prst="rect">
            <a:avLst/>
          </a:prstGeom>
        </p:spPr>
        <p:txBody>
          <a:bodyPr wrap="none">
            <a:spAutoFit/>
          </a:bodyPr>
          <a:lstStyle/>
          <a:p>
            <a:r>
              <a:rPr lang="zh-CN" altLang="en-US" sz="2800" b="1" dirty="0">
                <a:solidFill>
                  <a:schemeClr val="accent5">
                    <a:lumMod val="25000"/>
                  </a:schemeClr>
                </a:solidFill>
              </a:rPr>
              <a:t>规则提取</a:t>
            </a:r>
            <a:r>
              <a:rPr lang="en-US" altLang="zh-CN" sz="2800" b="1" dirty="0">
                <a:solidFill>
                  <a:schemeClr val="accent5">
                    <a:lumMod val="25000"/>
                  </a:schemeClr>
                </a:solidFill>
              </a:rPr>
              <a:t>:</a:t>
            </a:r>
            <a:endParaRPr lang="zh-CN" altLang="en-US" sz="2800" b="1" dirty="0">
              <a:solidFill>
                <a:schemeClr val="accent5">
                  <a:lumMod val="25000"/>
                </a:schemeClr>
              </a:solidFill>
            </a:endParaRPr>
          </a:p>
        </p:txBody>
      </p:sp>
    </p:spTree>
    <p:extLst>
      <p:ext uri="{BB962C8B-B14F-4D97-AF65-F5344CB8AC3E}">
        <p14:creationId xmlns:p14="http://schemas.microsoft.com/office/powerpoint/2010/main" val="3626242184"/>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F5D870B-380C-C24E-8893-C6BBF0B9450D}"/>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5" name="Rectangle 2">
            <a:extLst>
              <a:ext uri="{FF2B5EF4-FFF2-40B4-BE49-F238E27FC236}">
                <a16:creationId xmlns:a16="http://schemas.microsoft.com/office/drawing/2014/main" id="{38BC337B-AFDD-D448-916A-B77EAFF3FEDB}"/>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7892" name="Rectangle 3"/>
          <p:cNvSpPr txBox="1">
            <a:spLocks noChangeArrowheads="1"/>
          </p:cNvSpPr>
          <p:nvPr/>
        </p:nvSpPr>
        <p:spPr bwMode="auto">
          <a:xfrm>
            <a:off x="539552" y="15748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buClr>
                <a:schemeClr val="accent1"/>
              </a:buClr>
              <a:buSzPct val="65000"/>
              <a:buNone/>
            </a:pPr>
            <a:r>
              <a:rPr lang="zh-CN" altLang="en-US" sz="3000" b="1" dirty="0">
                <a:solidFill>
                  <a:srgbClr val="00B0F0"/>
                </a:solidFill>
                <a:effectLst>
                  <a:outerShdw blurRad="38100" dist="38100" dir="2700000" algn="tl">
                    <a:srgbClr val="000000">
                      <a:alpha val="43137"/>
                    </a:srgbClr>
                  </a:outerShdw>
                </a:effectLst>
                <a:latin typeface="+mn-ea"/>
                <a:ea typeface="+mn-ea"/>
              </a:rPr>
              <a:t>什么是</a:t>
            </a:r>
            <a:r>
              <a:rPr lang="en-US" altLang="zh-CN" sz="3000" b="1" dirty="0">
                <a:solidFill>
                  <a:srgbClr val="00B0F0"/>
                </a:solidFill>
                <a:effectLst>
                  <a:outerShdw blurRad="38100" dist="38100" dir="2700000" algn="tl">
                    <a:srgbClr val="000000">
                      <a:alpha val="43137"/>
                    </a:srgbClr>
                  </a:outerShdw>
                </a:effectLst>
                <a:latin typeface="+mn-ea"/>
                <a:ea typeface="+mn-ea"/>
              </a:rPr>
              <a:t>C4.5</a:t>
            </a:r>
            <a:r>
              <a:rPr lang="zh-CN" altLang="en-US" sz="3000" b="1" dirty="0">
                <a:solidFill>
                  <a:srgbClr val="00B0F0"/>
                </a:solidFill>
                <a:effectLst>
                  <a:outerShdw blurRad="38100" dist="38100" dir="2700000" algn="tl">
                    <a:srgbClr val="000000">
                      <a:alpha val="43137"/>
                    </a:srgbClr>
                  </a:outerShdw>
                </a:effectLst>
                <a:latin typeface="+mn-ea"/>
                <a:ea typeface="+mn-ea"/>
              </a:rPr>
              <a:t>算法？</a:t>
            </a:r>
            <a:endParaRPr lang="en-US" altLang="zh-CN" sz="3000" b="1" dirty="0">
              <a:solidFill>
                <a:srgbClr val="00B0F0"/>
              </a:solidFill>
              <a:effectLst>
                <a:outerShdw blurRad="38100" dist="38100" dir="2700000" algn="tl">
                  <a:srgbClr val="000000">
                    <a:alpha val="43137"/>
                  </a:srgbClr>
                </a:outerShdw>
              </a:effectLst>
              <a:latin typeface="+mn-ea"/>
              <a:ea typeface="+mn-ea"/>
            </a:endParaRPr>
          </a:p>
          <a:p>
            <a:pPr marL="0" indent="457200">
              <a:lnSpc>
                <a:spcPts val="3200"/>
              </a:lnSpc>
              <a:spcBef>
                <a:spcPts val="1200"/>
              </a:spcBef>
              <a:buClr>
                <a:schemeClr val="accent1"/>
              </a:buClr>
              <a:buSzPct val="65000"/>
              <a:buNone/>
            </a:pPr>
            <a:r>
              <a:rPr lang="en-US" altLang="zh-CN" sz="2400" b="1" dirty="0">
                <a:latin typeface="+mn-ea"/>
                <a:ea typeface="+mn-ea"/>
              </a:rPr>
              <a:t>C4.5</a:t>
            </a:r>
            <a:r>
              <a:rPr lang="zh-CN" altLang="zh-CN" sz="2400" b="1" dirty="0">
                <a:latin typeface="+mn-ea"/>
                <a:ea typeface="+mn-ea"/>
              </a:rPr>
              <a:t>算法属于经典的决策树算法之一，</a:t>
            </a:r>
            <a:r>
              <a:rPr lang="zh-CN" altLang="zh-CN" sz="2400" b="1" dirty="0">
                <a:solidFill>
                  <a:srgbClr val="FF0000"/>
                </a:solidFill>
                <a:latin typeface="+mn-ea"/>
                <a:ea typeface="+mn-ea"/>
              </a:rPr>
              <a:t>是基于</a:t>
            </a:r>
            <a:r>
              <a:rPr lang="en-US" altLang="zh-CN" sz="2400" b="1" dirty="0">
                <a:solidFill>
                  <a:srgbClr val="FF0000"/>
                </a:solidFill>
                <a:latin typeface="+mn-ea"/>
                <a:ea typeface="+mn-ea"/>
              </a:rPr>
              <a:t>ID3</a:t>
            </a:r>
            <a:r>
              <a:rPr lang="zh-CN" altLang="zh-CN" sz="2400" b="1" dirty="0">
                <a:solidFill>
                  <a:srgbClr val="FF0000"/>
                </a:solidFill>
                <a:latin typeface="+mn-ea"/>
                <a:ea typeface="+mn-ea"/>
              </a:rPr>
              <a:t>算法的改进，用于决策树的</a:t>
            </a:r>
            <a:r>
              <a:rPr lang="zh-CN" altLang="en-US" sz="2400" b="1" dirty="0">
                <a:solidFill>
                  <a:srgbClr val="FF0000"/>
                </a:solidFill>
                <a:latin typeface="+mn-ea"/>
                <a:ea typeface="+mn-ea"/>
              </a:rPr>
              <a:t>生成</a:t>
            </a:r>
            <a:r>
              <a:rPr lang="zh-CN" altLang="zh-CN" sz="2400" b="1" dirty="0">
                <a:solidFill>
                  <a:srgbClr val="FF0000"/>
                </a:solidFill>
                <a:latin typeface="+mn-ea"/>
                <a:ea typeface="+mn-ea"/>
              </a:rPr>
              <a:t>。</a:t>
            </a:r>
            <a:r>
              <a:rPr lang="zh-CN" altLang="zh-CN" sz="2400" b="1" dirty="0">
                <a:latin typeface="+mn-ea"/>
                <a:ea typeface="+mn-ea"/>
              </a:rPr>
              <a:t>该算法的目标是通过学习，找到一个从属性值到类别的映射关系，并且这个映射能用于对类别未知的实体进行分类。</a:t>
            </a:r>
            <a:endParaRPr lang="en-US" altLang="zh-CN" sz="2400" b="1" dirty="0">
              <a:latin typeface="+mn-ea"/>
              <a:ea typeface="+mn-ea"/>
            </a:endParaRPr>
          </a:p>
          <a:p>
            <a:pPr marL="0" indent="457200">
              <a:lnSpc>
                <a:spcPts val="3200"/>
              </a:lnSpc>
              <a:spcBef>
                <a:spcPts val="1200"/>
              </a:spcBef>
              <a:buClr>
                <a:schemeClr val="accent1"/>
              </a:buClr>
              <a:buSzPct val="65000"/>
              <a:buNone/>
            </a:pPr>
            <a:r>
              <a:rPr lang="en-US" altLang="zh-CN" sz="2400" b="1" dirty="0">
                <a:latin typeface="+mn-ea"/>
                <a:ea typeface="+mn-ea"/>
              </a:rPr>
              <a:t>C4.5</a:t>
            </a:r>
            <a:r>
              <a:rPr lang="zh-CN" altLang="zh-CN" sz="2400" b="1" dirty="0">
                <a:latin typeface="+mn-ea"/>
                <a:ea typeface="+mn-ea"/>
              </a:rPr>
              <a:t>算法与</a:t>
            </a:r>
            <a:r>
              <a:rPr lang="en-US" altLang="zh-CN" sz="2400" b="1" dirty="0">
                <a:latin typeface="+mn-ea"/>
                <a:ea typeface="+mn-ea"/>
                <a:hlinkClick r:id="rId2">
                  <a:extLst>
                    <a:ext uri="{A12FA001-AC4F-418D-AE19-62706E023703}">
                      <ahyp:hlinkClr xmlns:ahyp="http://schemas.microsoft.com/office/drawing/2018/hyperlinkcolor" val="tx"/>
                    </a:ext>
                  </a:extLst>
                </a:hlinkClick>
              </a:rPr>
              <a:t>ID3</a:t>
            </a:r>
            <a:r>
              <a:rPr lang="zh-CN" altLang="zh-CN" sz="2400" b="1" dirty="0">
                <a:latin typeface="+mn-ea"/>
                <a:ea typeface="+mn-ea"/>
                <a:hlinkClick r:id="rId2">
                  <a:extLst>
                    <a:ext uri="{A12FA001-AC4F-418D-AE19-62706E023703}">
                      <ahyp:hlinkClr xmlns:ahyp="http://schemas.microsoft.com/office/drawing/2018/hyperlinkcolor" val="tx"/>
                    </a:ext>
                  </a:extLst>
                </a:hlinkClick>
              </a:rPr>
              <a:t>算法</a:t>
            </a:r>
            <a:r>
              <a:rPr lang="zh-CN" altLang="zh-CN" sz="2400" b="1" dirty="0">
                <a:latin typeface="+mn-ea"/>
                <a:ea typeface="+mn-ea"/>
              </a:rPr>
              <a:t>一样使用了信息熵的概念，但不同的是，</a:t>
            </a:r>
            <a:r>
              <a:rPr lang="en-US" altLang="zh-CN" sz="2400" b="1" dirty="0">
                <a:solidFill>
                  <a:srgbClr val="FF0000"/>
                </a:solidFill>
                <a:effectLst>
                  <a:outerShdw blurRad="38100" dist="38100" dir="2700000" algn="tl">
                    <a:srgbClr val="000000">
                      <a:alpha val="43137"/>
                    </a:srgbClr>
                  </a:outerShdw>
                </a:effectLst>
                <a:latin typeface="+mn-ea"/>
                <a:ea typeface="+mn-ea"/>
              </a:rPr>
              <a:t>ID3</a:t>
            </a:r>
            <a:r>
              <a:rPr lang="zh-CN" altLang="zh-CN" sz="2400" b="1" dirty="0">
                <a:solidFill>
                  <a:srgbClr val="FF0000"/>
                </a:solidFill>
                <a:effectLst>
                  <a:outerShdw blurRad="38100" dist="38100" dir="2700000" algn="tl">
                    <a:srgbClr val="000000">
                      <a:alpha val="43137"/>
                    </a:srgbClr>
                  </a:outerShdw>
                </a:effectLst>
                <a:latin typeface="+mn-ea"/>
                <a:ea typeface="+mn-ea"/>
              </a:rPr>
              <a:t>算法使用信息增益进行子树的属性选择</a:t>
            </a:r>
            <a:r>
              <a:rPr lang="zh-CN" altLang="zh-CN" sz="2400" b="1" dirty="0">
                <a:effectLst>
                  <a:outerShdw blurRad="38100" dist="38100" dir="2700000" algn="tl">
                    <a:srgbClr val="000000">
                      <a:alpha val="43137"/>
                    </a:srgbClr>
                  </a:outerShdw>
                </a:effectLst>
                <a:latin typeface="+mn-ea"/>
                <a:ea typeface="+mn-ea"/>
              </a:rPr>
              <a:t>，而</a:t>
            </a:r>
            <a:r>
              <a:rPr lang="en-US" altLang="zh-CN" sz="2400" b="1" dirty="0">
                <a:solidFill>
                  <a:srgbClr val="FF0000"/>
                </a:solidFill>
                <a:effectLst>
                  <a:outerShdw blurRad="38100" dist="38100" dir="2700000" algn="tl">
                    <a:srgbClr val="000000">
                      <a:alpha val="43137"/>
                    </a:srgbClr>
                  </a:outerShdw>
                </a:effectLst>
                <a:latin typeface="+mn-ea"/>
                <a:ea typeface="+mn-ea"/>
              </a:rPr>
              <a:t>C4.5</a:t>
            </a:r>
            <a:r>
              <a:rPr lang="zh-CN" altLang="zh-CN" sz="2400" b="1" dirty="0">
                <a:solidFill>
                  <a:srgbClr val="FF0000"/>
                </a:solidFill>
                <a:effectLst>
                  <a:outerShdw blurRad="38100" dist="38100" dir="2700000" algn="tl">
                    <a:srgbClr val="000000">
                      <a:alpha val="43137"/>
                    </a:srgbClr>
                  </a:outerShdw>
                </a:effectLst>
                <a:latin typeface="+mn-ea"/>
                <a:ea typeface="+mn-ea"/>
              </a:rPr>
              <a:t>算法使用的是信息增益率</a:t>
            </a:r>
            <a:r>
              <a:rPr lang="zh-CN" altLang="zh-CN" sz="2400" b="1" dirty="0">
                <a:latin typeface="+mn-ea"/>
                <a:ea typeface="+mn-ea"/>
              </a:rPr>
              <a:t>，并且该算法能够处理非离散数据和不完整数据。在使用该算法构造决策树的过程中，会进行基于误差的后剪枝操作，避免训练过度的情况产生</a:t>
            </a:r>
            <a:r>
              <a:rPr lang="zh-CN" altLang="en-US" sz="2400" b="1" dirty="0">
                <a:latin typeface="+mn-ea"/>
                <a:ea typeface="+mn-ea"/>
              </a:rPr>
              <a:t>。</a:t>
            </a:r>
            <a:endParaRPr lang="zh-CN" altLang="zh-CN" sz="2400" b="1" dirty="0">
              <a:latin typeface="+mn-ea"/>
              <a:ea typeface="+mn-ea"/>
            </a:endParaRPr>
          </a:p>
        </p:txBody>
      </p:sp>
    </p:spTree>
    <p:extLst>
      <p:ext uri="{BB962C8B-B14F-4D97-AF65-F5344CB8AC3E}">
        <p14:creationId xmlns:p14="http://schemas.microsoft.com/office/powerpoint/2010/main" val="1412665565"/>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D91CEDF5-EE35-44E6-A9B6-91747255278D}"/>
              </a:ext>
            </a:extLst>
          </p:cNvPr>
          <p:cNvSpPr txBox="1">
            <a:spLocks/>
          </p:cNvSpPr>
          <p:nvPr/>
        </p:nvSpPr>
        <p:spPr bwMode="auto">
          <a:xfrm>
            <a:off x="457200" y="1899667"/>
            <a:ext cx="82296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685800" indent="-22860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R="0" lvl="0" defTabSz="914400" eaLnBrk="1" fontAlgn="auto" latinLnBrk="0" hangingPunct="1">
              <a:lnSpc>
                <a:spcPct val="100000"/>
              </a:lnSpc>
              <a:spcBef>
                <a:spcPts val="1000"/>
              </a:spcBef>
              <a:spcAft>
                <a:spcPts val="0"/>
              </a:spcAft>
              <a:buClrTx/>
              <a:buSzPct val="125000"/>
              <a:buFont typeface="Arial" panose="020B0604020202020204" pitchFamily="34" charset="0"/>
              <a:buChar char="•"/>
              <a:tabLst/>
              <a:defRPr/>
            </a:pP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1993</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年由</a:t>
            </a:r>
            <a:r>
              <a:rPr kumimoji="0" lang="en-US" altLang="zh-CN" b="1" i="0" u="none" strike="noStrike" kern="0" cap="none" spc="0" normalizeH="0" baseline="0" noProof="0" dirty="0" err="1">
                <a:ln>
                  <a:noFill/>
                </a:ln>
                <a:solidFill>
                  <a:schemeClr val="accent5">
                    <a:lumMod val="25000"/>
                  </a:schemeClr>
                </a:solidFill>
                <a:uLnTx/>
                <a:uFillTx/>
                <a:latin typeface="黑体" panose="02010609060101010101" pitchFamily="49" charset="-122"/>
                <a:ea typeface="黑体" panose="02010609060101010101" pitchFamily="49" charset="-122"/>
              </a:rPr>
              <a:t>Quilan</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提出的</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C4.5</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算法</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对</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ID3</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的改进</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a:t>
            </a:r>
          </a:p>
          <a:p>
            <a:pPr marR="0" lvl="0" defTabSz="914400" eaLnBrk="1" fontAlgn="auto" latinLnBrk="0" hangingPunct="1">
              <a:lnSpc>
                <a:spcPct val="100000"/>
              </a:lnSpc>
              <a:spcBef>
                <a:spcPts val="1000"/>
              </a:spcBef>
              <a:spcAft>
                <a:spcPts val="0"/>
              </a:spcAft>
              <a:buClrTx/>
              <a:buSzPct val="125000"/>
              <a:buFont typeface="Arial" panose="020B0604020202020204" pitchFamily="34" charset="0"/>
              <a:buChar char="•"/>
              <a:tabLst/>
              <a:defRPr/>
            </a:pP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C4.5</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比</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ID3</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的改进</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a:t>
            </a:r>
          </a:p>
          <a:p>
            <a:pPr marL="0" marR="0" lvl="0" indent="450850" defTabSz="914400" eaLnBrk="1" fontAlgn="auto" latinLnBrk="0" hangingPunct="1">
              <a:lnSpc>
                <a:spcPct val="100000"/>
              </a:lnSpc>
              <a:spcBef>
                <a:spcPts val="1000"/>
              </a:spcBef>
              <a:spcAft>
                <a:spcPts val="0"/>
              </a:spcAft>
              <a:buClrTx/>
              <a:buSzPct val="125000"/>
              <a:buNone/>
              <a:tabLst/>
              <a:defRPr/>
            </a:pPr>
            <a:r>
              <a:rPr kumimoji="0" lang="en-US" altLang="zh-CN" b="1" i="0" u="none" strike="noStrike" kern="0" cap="none" spc="0" normalizeH="0" baseline="0" noProof="0" dirty="0">
                <a:ln>
                  <a:noFill/>
                </a:ln>
                <a:solidFill>
                  <a:prstClr val="black"/>
                </a:solidFill>
                <a:uLnTx/>
                <a:uFillTx/>
                <a:latin typeface="+mn-ea"/>
                <a:ea typeface="+mn-ea"/>
              </a:rPr>
              <a:t>1) </a:t>
            </a:r>
            <a:r>
              <a:rPr kumimoji="0" lang="zh-CN" altLang="en-US" b="1" i="0" u="none" strike="noStrike" kern="0" cap="none" spc="0" normalizeH="0" baseline="0" noProof="0" dirty="0">
                <a:ln>
                  <a:noFill/>
                </a:ln>
                <a:solidFill>
                  <a:prstClr val="black"/>
                </a:solidFill>
                <a:uLnTx/>
                <a:uFillTx/>
                <a:latin typeface="+mn-ea"/>
                <a:ea typeface="+mn-ea"/>
              </a:rPr>
              <a:t>用</a:t>
            </a:r>
            <a:r>
              <a:rPr kumimoji="0" lang="zh-CN" altLang="en-US" b="1" i="0" u="none" strike="noStrike" kern="0" cap="none" spc="0" normalizeH="0" baseline="0" noProof="0" dirty="0">
                <a:ln>
                  <a:noFill/>
                </a:ln>
                <a:solidFill>
                  <a:srgbClr val="FF0000"/>
                </a:solidFill>
                <a:uLnTx/>
                <a:uFillTx/>
                <a:latin typeface="+mn-ea"/>
                <a:ea typeface="+mn-ea"/>
              </a:rPr>
              <a:t>信息增益率</a:t>
            </a:r>
            <a:r>
              <a:rPr kumimoji="0" lang="zh-CN" altLang="en-US" b="1" i="0" u="none" strike="noStrike" kern="0" cap="none" spc="0" normalizeH="0" baseline="0" noProof="0" dirty="0">
                <a:ln>
                  <a:noFill/>
                </a:ln>
                <a:solidFill>
                  <a:prstClr val="black"/>
                </a:solidFill>
                <a:uLnTx/>
                <a:uFillTx/>
                <a:latin typeface="+mn-ea"/>
                <a:ea typeface="+mn-ea"/>
              </a:rPr>
              <a:t>来选择属性，克服了用</a:t>
            </a:r>
            <a:r>
              <a:rPr kumimoji="0" lang="zh-CN" altLang="en-US" b="1" i="0" u="none" strike="noStrike" kern="0" cap="none" spc="0" normalizeH="0" baseline="0" noProof="0" dirty="0">
                <a:ln>
                  <a:noFill/>
                </a:ln>
                <a:solidFill>
                  <a:srgbClr val="FF0000"/>
                </a:solidFill>
                <a:uLnTx/>
                <a:uFillTx/>
                <a:latin typeface="+mn-ea"/>
                <a:ea typeface="+mn-ea"/>
              </a:rPr>
              <a:t>信息增益</a:t>
            </a:r>
            <a:r>
              <a:rPr kumimoji="0" lang="zh-CN" altLang="en-US" b="1" i="0" u="none" strike="noStrike" kern="0" cap="none" spc="0" normalizeH="0" baseline="0" noProof="0" dirty="0">
                <a:ln>
                  <a:noFill/>
                </a:ln>
                <a:solidFill>
                  <a:prstClr val="black"/>
                </a:solidFill>
                <a:uLnTx/>
                <a:uFillTx/>
                <a:latin typeface="+mn-ea"/>
                <a:ea typeface="+mn-ea"/>
              </a:rPr>
              <a:t>选择属性时偏向选择取值多的属性的不足；</a:t>
            </a:r>
            <a:endParaRPr kumimoji="0" lang="en-US" altLang="zh-CN" b="1" i="0" u="none" strike="noStrike" kern="0" cap="none" spc="0" normalizeH="0" baseline="0" noProof="0" dirty="0">
              <a:ln>
                <a:noFill/>
              </a:ln>
              <a:solidFill>
                <a:prstClr val="black"/>
              </a:solidFill>
              <a:uLnTx/>
              <a:uFillTx/>
              <a:latin typeface="+mn-ea"/>
              <a:ea typeface="+mn-ea"/>
            </a:endParaRPr>
          </a:p>
          <a:p>
            <a:pPr marL="0" marR="0" lvl="0" indent="450850" defTabSz="914400" eaLnBrk="1" fontAlgn="auto" latinLnBrk="0" hangingPunct="1">
              <a:lnSpc>
                <a:spcPct val="100000"/>
              </a:lnSpc>
              <a:spcBef>
                <a:spcPts val="1000"/>
              </a:spcBef>
              <a:spcAft>
                <a:spcPts val="0"/>
              </a:spcAft>
              <a:buClrTx/>
              <a:buSzPct val="125000"/>
              <a:buNone/>
              <a:tabLst/>
              <a:defRPr/>
            </a:pPr>
            <a:r>
              <a:rPr kumimoji="0" lang="en-US" altLang="zh-CN" b="1" i="0" u="none" strike="noStrike" kern="0" cap="none" spc="0" normalizeH="0" baseline="0" noProof="0" dirty="0">
                <a:ln>
                  <a:noFill/>
                </a:ln>
                <a:solidFill>
                  <a:prstClr val="black"/>
                </a:solidFill>
                <a:uLnTx/>
                <a:uFillTx/>
                <a:latin typeface="+mn-ea"/>
                <a:ea typeface="+mn-ea"/>
              </a:rPr>
              <a:t>2) </a:t>
            </a:r>
            <a:r>
              <a:rPr kumimoji="0" lang="zh-CN" altLang="en-US" b="1" i="0" u="none" strike="noStrike" kern="0" cap="none" spc="0" normalizeH="0" baseline="0" noProof="0" dirty="0">
                <a:ln>
                  <a:noFill/>
                </a:ln>
                <a:solidFill>
                  <a:prstClr val="black"/>
                </a:solidFill>
                <a:uLnTx/>
                <a:uFillTx/>
                <a:latin typeface="+mn-ea"/>
                <a:ea typeface="+mn-ea"/>
              </a:rPr>
              <a:t>在树构造过程中进行剪枝；</a:t>
            </a:r>
            <a:endParaRPr kumimoji="0" lang="en-US" altLang="zh-CN" b="1" i="0" u="none" strike="noStrike" kern="0" cap="none" spc="0" normalizeH="0" baseline="0" noProof="0" dirty="0">
              <a:ln>
                <a:noFill/>
              </a:ln>
              <a:solidFill>
                <a:prstClr val="black"/>
              </a:solidFill>
              <a:uLnTx/>
              <a:uFillTx/>
              <a:latin typeface="+mn-ea"/>
              <a:ea typeface="+mn-ea"/>
            </a:endParaRPr>
          </a:p>
          <a:p>
            <a:pPr marL="0" marR="0" lvl="0" indent="450850" defTabSz="914400" eaLnBrk="1" fontAlgn="auto" latinLnBrk="0" hangingPunct="1">
              <a:lnSpc>
                <a:spcPct val="100000"/>
              </a:lnSpc>
              <a:spcBef>
                <a:spcPts val="1000"/>
              </a:spcBef>
              <a:spcAft>
                <a:spcPts val="0"/>
              </a:spcAft>
              <a:buClrTx/>
              <a:buSzPct val="125000"/>
              <a:buNone/>
              <a:tabLst/>
              <a:defRPr/>
            </a:pPr>
            <a:r>
              <a:rPr kumimoji="0" lang="en-US" altLang="zh-CN" b="1" i="0" u="none" strike="noStrike" kern="0" cap="none" spc="0" normalizeH="0" baseline="0" noProof="0" dirty="0">
                <a:ln>
                  <a:noFill/>
                </a:ln>
                <a:solidFill>
                  <a:prstClr val="black"/>
                </a:solidFill>
                <a:uLnTx/>
                <a:uFillTx/>
                <a:latin typeface="+mn-ea"/>
                <a:ea typeface="+mn-ea"/>
              </a:rPr>
              <a:t>3) </a:t>
            </a:r>
            <a:r>
              <a:rPr kumimoji="0" lang="zh-CN" altLang="en-US" b="1" i="0" u="none" strike="noStrike" kern="0" cap="none" spc="0" normalizeH="0" baseline="0" noProof="0" dirty="0">
                <a:ln>
                  <a:noFill/>
                </a:ln>
                <a:solidFill>
                  <a:prstClr val="black"/>
                </a:solidFill>
                <a:uLnTx/>
                <a:uFillTx/>
                <a:latin typeface="+mn-ea"/>
                <a:ea typeface="+mn-ea"/>
              </a:rPr>
              <a:t>能够完成对连续属性的离散化处理；</a:t>
            </a:r>
            <a:endParaRPr kumimoji="0" lang="en-US" altLang="zh-CN" b="1" i="0" u="none" strike="noStrike" kern="0" cap="none" spc="0" normalizeH="0" baseline="0" noProof="0" dirty="0">
              <a:ln>
                <a:noFill/>
              </a:ln>
              <a:solidFill>
                <a:prstClr val="black"/>
              </a:solidFill>
              <a:uLnTx/>
              <a:uFillTx/>
              <a:latin typeface="+mn-ea"/>
              <a:ea typeface="+mn-ea"/>
            </a:endParaRPr>
          </a:p>
          <a:p>
            <a:pPr marL="0" marR="0" lvl="0" indent="450850" defTabSz="914400" eaLnBrk="1" fontAlgn="auto" latinLnBrk="0" hangingPunct="1">
              <a:lnSpc>
                <a:spcPct val="100000"/>
              </a:lnSpc>
              <a:spcBef>
                <a:spcPts val="1000"/>
              </a:spcBef>
              <a:spcAft>
                <a:spcPts val="0"/>
              </a:spcAft>
              <a:buClrTx/>
              <a:buSzPct val="125000"/>
              <a:buNone/>
              <a:tabLst/>
              <a:defRPr/>
            </a:pPr>
            <a:r>
              <a:rPr kumimoji="0" lang="en-US" altLang="zh-CN" b="1" i="0" u="none" strike="noStrike" kern="0" cap="none" spc="0" normalizeH="0" baseline="0" noProof="0" dirty="0">
                <a:ln>
                  <a:noFill/>
                </a:ln>
                <a:solidFill>
                  <a:prstClr val="black"/>
                </a:solidFill>
                <a:uLnTx/>
                <a:uFillTx/>
                <a:latin typeface="+mn-ea"/>
                <a:ea typeface="+mn-ea"/>
              </a:rPr>
              <a:t>4) </a:t>
            </a:r>
            <a:r>
              <a:rPr kumimoji="0" lang="zh-CN" altLang="en-US" b="1" i="0" u="none" strike="noStrike" kern="0" cap="none" spc="0" normalizeH="0" baseline="0" noProof="0" dirty="0">
                <a:ln>
                  <a:noFill/>
                </a:ln>
                <a:solidFill>
                  <a:prstClr val="black"/>
                </a:solidFill>
                <a:uLnTx/>
                <a:uFillTx/>
                <a:latin typeface="+mn-ea"/>
                <a:ea typeface="+mn-ea"/>
              </a:rPr>
              <a:t>能够对不完整数据进行处理。</a:t>
            </a:r>
          </a:p>
          <a:p>
            <a:pPr eaLnBrk="1" fontAlgn="auto" hangingPunct="1">
              <a:lnSpc>
                <a:spcPct val="100000"/>
              </a:lnSpc>
              <a:spcAft>
                <a:spcPts val="0"/>
              </a:spcAft>
            </a:pP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C4.5</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算法优点：</a:t>
            </a:r>
            <a:r>
              <a:rPr kumimoji="0" lang="zh-CN" altLang="en-US" b="1" i="0" u="none" strike="noStrike" kern="0" cap="none" spc="0" normalizeH="0" baseline="0" noProof="0" dirty="0">
                <a:ln>
                  <a:noFill/>
                </a:ln>
                <a:solidFill>
                  <a:prstClr val="black"/>
                </a:solidFill>
                <a:uLnTx/>
                <a:uFillTx/>
                <a:latin typeface="+mn-ea"/>
                <a:ea typeface="+mn-ea"/>
              </a:rPr>
              <a:t>产生的分类规则易于理解，准确率较高。</a:t>
            </a:r>
          </a:p>
          <a:p>
            <a:pPr eaLnBrk="1" fontAlgn="auto" hangingPunct="1">
              <a:lnSpc>
                <a:spcPct val="100000"/>
              </a:lnSpc>
              <a:spcAft>
                <a:spcPts val="0"/>
              </a:spcAft>
            </a:pP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C4.5</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算法缺点：</a:t>
            </a:r>
            <a:r>
              <a:rPr kumimoji="0" lang="zh-CN" altLang="en-US" b="1" i="0" u="none" strike="noStrike" kern="0" cap="none" spc="0" normalizeH="0" baseline="0" noProof="0" dirty="0">
                <a:ln>
                  <a:noFill/>
                </a:ln>
                <a:solidFill>
                  <a:prstClr val="black"/>
                </a:solidFill>
                <a:uLnTx/>
                <a:uFillTx/>
                <a:latin typeface="+mn-ea"/>
                <a:ea typeface="+mn-ea"/>
              </a:rPr>
              <a:t>在构造树的过程中，需要对数据集进行多次的顺序扫描和排序，因而导致算法的低效。</a:t>
            </a:r>
          </a:p>
        </p:txBody>
      </p:sp>
      <p:sp>
        <p:nvSpPr>
          <p:cNvPr id="5" name="Rectangle 2">
            <a:extLst>
              <a:ext uri="{FF2B5EF4-FFF2-40B4-BE49-F238E27FC236}">
                <a16:creationId xmlns:a16="http://schemas.microsoft.com/office/drawing/2014/main" id="{0798215E-691B-41DC-8E0C-F82CDAA52A23}"/>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6" name="矩形 4">
            <a:extLst>
              <a:ext uri="{FF2B5EF4-FFF2-40B4-BE49-F238E27FC236}">
                <a16:creationId xmlns:a16="http://schemas.microsoft.com/office/drawing/2014/main" id="{11D96C48-75E1-40EF-AA7C-948627E320B6}"/>
              </a:ext>
            </a:extLst>
          </p:cNvPr>
          <p:cNvSpPr>
            <a:spLocks noChangeArrowheads="1"/>
          </p:cNvSpPr>
          <p:nvPr/>
        </p:nvSpPr>
        <p:spPr bwMode="auto">
          <a:xfrm>
            <a:off x="461646" y="1268760"/>
            <a:ext cx="1980029" cy="5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algn="just" eaLnBrk="1" fontAlgn="auto" hangingPunct="1">
              <a:lnSpc>
                <a:spcPct val="110000"/>
              </a:lnSpc>
              <a:spcBef>
                <a:spcPct val="0"/>
              </a:spcBef>
              <a:spcAft>
                <a:spcPts val="0"/>
              </a:spcAft>
              <a:buSzTx/>
              <a:buFontTx/>
              <a:buNone/>
            </a:pPr>
            <a:r>
              <a:rPr lang="zh-CN" altLang="en-US" sz="2800" dirty="0">
                <a:solidFill>
                  <a:srgbClr val="C00000"/>
                </a:solidFill>
                <a:latin typeface="黑体" panose="02010609060101010101" pitchFamily="49" charset="-122"/>
                <a:ea typeface="黑体" panose="02010609060101010101" pitchFamily="49" charset="-122"/>
              </a:rPr>
              <a:t>信息增益率</a:t>
            </a:r>
          </a:p>
        </p:txBody>
      </p:sp>
    </p:spTree>
    <p:extLst>
      <p:ext uri="{BB962C8B-B14F-4D97-AF65-F5344CB8AC3E}">
        <p14:creationId xmlns:p14="http://schemas.microsoft.com/office/powerpoint/2010/main" val="2830073103"/>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11008D-3F6A-5649-AB0D-015145087BB8}"/>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55B849DD-4BA3-4344-9D81-133FC3B0100C}"/>
              </a:ext>
            </a:extLst>
          </p:cNvPr>
          <p:cNvSpPr>
            <a:spLocks noGrp="1" noChangeArrowheads="1"/>
          </p:cNvSpPr>
          <p:nvPr>
            <p:ph type="title"/>
          </p:nvPr>
        </p:nvSpPr>
        <p:spPr>
          <a:xfrm>
            <a:off x="395288" y="272951"/>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8" name="Line 3">
            <a:extLst>
              <a:ext uri="{FF2B5EF4-FFF2-40B4-BE49-F238E27FC236}">
                <a16:creationId xmlns:a16="http://schemas.microsoft.com/office/drawing/2014/main" id="{657F4EC8-665E-4927-BCAC-E3661DACA204}"/>
              </a:ext>
            </a:extLst>
          </p:cNvPr>
          <p:cNvSpPr>
            <a:spLocks noChangeShapeType="1"/>
          </p:cNvSpPr>
          <p:nvPr/>
        </p:nvSpPr>
        <p:spPr bwMode="auto">
          <a:xfrm flipV="1">
            <a:off x="-55435" y="1113733"/>
            <a:ext cx="2603500"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内容占位符 2">
            <a:extLst>
              <a:ext uri="{FF2B5EF4-FFF2-40B4-BE49-F238E27FC236}">
                <a16:creationId xmlns:a16="http://schemas.microsoft.com/office/drawing/2014/main" id="{DB986F7A-B83E-42FA-8A3F-22C4028887C7}"/>
              </a:ext>
            </a:extLst>
          </p:cNvPr>
          <p:cNvSpPr txBox="1">
            <a:spLocks/>
          </p:cNvSpPr>
          <p:nvPr/>
        </p:nvSpPr>
        <p:spPr bwMode="auto">
          <a:xfrm>
            <a:off x="179512" y="1340768"/>
            <a:ext cx="8640960"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685800" indent="-22860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eaLnBrk="1" hangingPunct="1"/>
            <a:r>
              <a:rPr lang="zh-CN" altLang="en-US" b="1" dirty="0">
                <a:solidFill>
                  <a:schemeClr val="accent5">
                    <a:lumMod val="25000"/>
                  </a:schemeClr>
                </a:solidFill>
                <a:latin typeface="+mn-ea"/>
                <a:ea typeface="+mn-ea"/>
              </a:rPr>
              <a:t>与</a:t>
            </a:r>
            <a:r>
              <a:rPr lang="en-US" altLang="zh-CN" b="1" dirty="0">
                <a:solidFill>
                  <a:schemeClr val="accent5">
                    <a:lumMod val="25000"/>
                  </a:schemeClr>
                </a:solidFill>
                <a:latin typeface="+mn-ea"/>
                <a:ea typeface="+mn-ea"/>
              </a:rPr>
              <a:t>ID3</a:t>
            </a:r>
            <a:r>
              <a:rPr lang="zh-CN" altLang="en-US" b="1" dirty="0">
                <a:solidFill>
                  <a:schemeClr val="accent5">
                    <a:lumMod val="25000"/>
                  </a:schemeClr>
                </a:solidFill>
                <a:latin typeface="+mn-ea"/>
                <a:ea typeface="+mn-ea"/>
              </a:rPr>
              <a:t>不同，</a:t>
            </a:r>
            <a:r>
              <a:rPr lang="en-US" altLang="zh-CN" b="1" dirty="0">
                <a:solidFill>
                  <a:schemeClr val="accent5">
                    <a:lumMod val="25000"/>
                  </a:schemeClr>
                </a:solidFill>
                <a:latin typeface="+mn-ea"/>
                <a:ea typeface="+mn-ea"/>
              </a:rPr>
              <a:t>C4.5</a:t>
            </a:r>
            <a:r>
              <a:rPr lang="zh-CN" altLang="en-US" b="1" dirty="0">
                <a:solidFill>
                  <a:schemeClr val="accent5">
                    <a:lumMod val="25000"/>
                  </a:schemeClr>
                </a:solidFill>
                <a:latin typeface="+mn-ea"/>
                <a:ea typeface="+mn-ea"/>
              </a:rPr>
              <a:t>采用基于信息增益率</a:t>
            </a:r>
            <a:r>
              <a:rPr lang="en-US" altLang="zh-CN" b="1" dirty="0">
                <a:solidFill>
                  <a:schemeClr val="accent5">
                    <a:lumMod val="25000"/>
                  </a:schemeClr>
                </a:solidFill>
                <a:latin typeface="+mn-ea"/>
                <a:ea typeface="+mn-ea"/>
              </a:rPr>
              <a:t>(information Gain Ratio)</a:t>
            </a:r>
            <a:r>
              <a:rPr lang="zh-CN" altLang="en-US" b="1" dirty="0">
                <a:solidFill>
                  <a:schemeClr val="accent5">
                    <a:lumMod val="25000"/>
                  </a:schemeClr>
                </a:solidFill>
                <a:latin typeface="+mn-ea"/>
                <a:ea typeface="+mn-ea"/>
              </a:rPr>
              <a:t>的方法选择测试属性，信息增益率等于信息增益对分割信息量的比值。</a:t>
            </a:r>
            <a:endParaRPr lang="en-US" altLang="zh-CN" b="1" dirty="0">
              <a:solidFill>
                <a:schemeClr val="accent5">
                  <a:lumMod val="25000"/>
                </a:schemeClr>
              </a:solidFill>
              <a:latin typeface="+mn-ea"/>
              <a:ea typeface="+mn-ea"/>
            </a:endParaRPr>
          </a:p>
          <a:p>
            <a:pPr eaLnBrk="1" hangingPunct="1"/>
            <a:r>
              <a:rPr lang="en-US" altLang="zh-CN" b="1" dirty="0" err="1">
                <a:solidFill>
                  <a:schemeClr val="accent5">
                    <a:lumMod val="25000"/>
                  </a:schemeClr>
                </a:solidFill>
              </a:rPr>
              <a:t>GainRatio</a:t>
            </a:r>
            <a:r>
              <a:rPr lang="en-US" altLang="zh-CN" b="1" dirty="0">
                <a:solidFill>
                  <a:schemeClr val="accent5">
                    <a:lumMod val="25000"/>
                  </a:schemeClr>
                </a:solidFill>
              </a:rPr>
              <a:t>(S,F)=Gain(S,F)/</a:t>
            </a:r>
            <a:r>
              <a:rPr lang="en-US" altLang="zh-CN" b="1" dirty="0" err="1">
                <a:solidFill>
                  <a:schemeClr val="accent5">
                    <a:lumMod val="25000"/>
                  </a:schemeClr>
                </a:solidFill>
              </a:rPr>
              <a:t>SplitI</a:t>
            </a:r>
            <a:r>
              <a:rPr lang="en-US" altLang="zh-CN" b="1" dirty="0">
                <a:solidFill>
                  <a:schemeClr val="accent5">
                    <a:lumMod val="25000"/>
                  </a:schemeClr>
                </a:solidFill>
              </a:rPr>
              <a:t>(S,F)</a:t>
            </a:r>
          </a:p>
          <a:p>
            <a:pPr marL="457200" lvl="1" indent="0" eaLnBrk="1" hangingPunct="1">
              <a:buNone/>
            </a:pPr>
            <a:r>
              <a:rPr lang="zh-CN" altLang="en-US" b="0" dirty="0"/>
              <a:t>设样本集</a:t>
            </a:r>
            <a:r>
              <a:rPr lang="en-US" altLang="zh-CN" b="0" dirty="0"/>
              <a:t>S</a:t>
            </a:r>
            <a:r>
              <a:rPr lang="zh-CN" altLang="en-US" b="0" dirty="0"/>
              <a:t>按离散属性</a:t>
            </a:r>
            <a:r>
              <a:rPr lang="en-US" altLang="zh-CN" b="0" dirty="0"/>
              <a:t>F</a:t>
            </a:r>
            <a:r>
              <a:rPr lang="zh-CN" altLang="en-US" b="0" dirty="0"/>
              <a:t>的</a:t>
            </a:r>
            <a:r>
              <a:rPr lang="en-US" altLang="zh-CN" b="0" dirty="0"/>
              <a:t>V</a:t>
            </a:r>
            <a:r>
              <a:rPr lang="zh-CN" altLang="en-US" b="0" dirty="0"/>
              <a:t>个不同的取值划分为，共</a:t>
            </a:r>
            <a:r>
              <a:rPr lang="en-US" altLang="zh-CN" b="0" dirty="0"/>
              <a:t>V</a:t>
            </a:r>
            <a:r>
              <a:rPr lang="zh-CN" altLang="en-US" b="0" dirty="0"/>
              <a:t>个子集</a:t>
            </a:r>
            <a:endParaRPr lang="en-US" altLang="zh-CN" b="0" dirty="0"/>
          </a:p>
          <a:p>
            <a:pPr marL="457200" lvl="1" indent="0" eaLnBrk="1" hangingPunct="1">
              <a:buNone/>
            </a:pPr>
            <a:r>
              <a:rPr lang="zh-CN" altLang="en-US" b="0" dirty="0"/>
              <a:t>定义分割信息量</a:t>
            </a:r>
            <a:r>
              <a:rPr lang="en-US" altLang="zh-CN" b="0" dirty="0" err="1"/>
              <a:t>SplitI</a:t>
            </a:r>
            <a:r>
              <a:rPr lang="en-US" altLang="zh-CN" b="0" dirty="0"/>
              <a:t>(S, F)</a:t>
            </a:r>
            <a:r>
              <a:rPr lang="zh-CN" altLang="en-US" b="0" dirty="0"/>
              <a:t>：</a:t>
            </a:r>
            <a:endParaRPr lang="en-US" altLang="zh-CN" b="0" dirty="0"/>
          </a:p>
          <a:p>
            <a:pPr lvl="1" eaLnBrk="1" hangingPunct="1"/>
            <a:endParaRPr lang="en-US" altLang="zh-CN" b="0" dirty="0"/>
          </a:p>
          <a:p>
            <a:pPr lvl="1" eaLnBrk="1" hangingPunct="1"/>
            <a:endParaRPr lang="en-US" altLang="zh-CN" b="0" dirty="0"/>
          </a:p>
          <a:p>
            <a:pPr marL="457200" lvl="1" indent="0" eaLnBrk="1" hangingPunct="1">
              <a:buNone/>
            </a:pPr>
            <a:r>
              <a:rPr lang="zh-CN" altLang="en-US" b="0" dirty="0"/>
              <a:t>那么信息增益率为：</a:t>
            </a:r>
          </a:p>
        </p:txBody>
      </p:sp>
      <p:sp>
        <p:nvSpPr>
          <p:cNvPr id="10" name="对象 3">
            <a:extLst>
              <a:ext uri="{FF2B5EF4-FFF2-40B4-BE49-F238E27FC236}">
                <a16:creationId xmlns:a16="http://schemas.microsoft.com/office/drawing/2014/main" id="{0BE4533D-3486-40DC-ABFE-07BBA180FC53}"/>
              </a:ext>
            </a:extLst>
          </p:cNvPr>
          <p:cNvSpPr txBox="1"/>
          <p:nvPr/>
        </p:nvSpPr>
        <p:spPr bwMode="auto">
          <a:xfrm>
            <a:off x="3845048" y="3699793"/>
            <a:ext cx="160637" cy="249880"/>
          </a:xfrm>
          <a:prstGeom prst="rect">
            <a:avLst/>
          </a:prstGeom>
          <a:noFill/>
          <a:ln>
            <a:noFill/>
          </a:ln>
        </p:spPr>
        <p:txBody>
          <a:bodyPr>
            <a:normAutofit fontScale="62500" lnSpcReduction="20000"/>
          </a:bodyPr>
          <a:lstStyle/>
          <a:p>
            <a:endParaRPr lang="zh-CN" altLang="en-US" dirty="0"/>
          </a:p>
        </p:txBody>
      </p:sp>
      <mc:AlternateContent xmlns:mc="http://schemas.openxmlformats.org/markup-compatibility/2006" xmlns:a14="http://schemas.microsoft.com/office/drawing/2010/main">
        <mc:Choice Requires="a14">
          <p:sp>
            <p:nvSpPr>
              <p:cNvPr id="11" name="对象 4">
                <a:extLst>
                  <a:ext uri="{FF2B5EF4-FFF2-40B4-BE49-F238E27FC236}">
                    <a16:creationId xmlns:a16="http://schemas.microsoft.com/office/drawing/2014/main" id="{406E2F34-A21B-4BF7-91D8-69F363E004DA}"/>
                  </a:ext>
                </a:extLst>
              </p:cNvPr>
              <p:cNvSpPr txBox="1"/>
              <p:nvPr/>
            </p:nvSpPr>
            <p:spPr bwMode="auto">
              <a:xfrm>
                <a:off x="1763688" y="4082085"/>
                <a:ext cx="5976665" cy="1067817"/>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ea typeface="+mn-ea"/>
                        </a:rPr>
                        <m:t>𝑆𝑝𝑙𝑖𝑡</m:t>
                      </m:r>
                      <m:r>
                        <a:rPr lang="en-US" altLang="zh-CN" sz="2800" b="0" i="1" smtClean="0">
                          <a:solidFill>
                            <a:srgbClr val="000000"/>
                          </a:solidFill>
                          <a:latin typeface="Cambria Math" panose="02040503050406030204" pitchFamily="18" charset="0"/>
                          <a:ea typeface="+mn-ea"/>
                        </a:rPr>
                        <m:t>𝐼</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𝐹</m:t>
                      </m:r>
                      <m:r>
                        <a:rPr lang="zh-CN" altLang="en-US" sz="2800" i="1">
                          <a:solidFill>
                            <a:srgbClr val="000000"/>
                          </a:solidFill>
                          <a:latin typeface="Cambria Math" panose="02040503050406030204" pitchFamily="18" charset="0"/>
                          <a:ea typeface="+mn-ea"/>
                        </a:rPr>
                        <m:t>)=−</m:t>
                      </m:r>
                      <m:nary>
                        <m:naryPr>
                          <m:chr m:val="∑"/>
                          <m:supHide m:val="on"/>
                          <m:ctrlPr>
                            <a:rPr lang="zh-CN" altLang="en-US" sz="2800" i="1">
                              <a:solidFill>
                                <a:srgbClr val="000000"/>
                              </a:solidFill>
                              <a:latin typeface="Cambria Math" panose="02040503050406030204" pitchFamily="18" charset="0"/>
                              <a:ea typeface="+mn-ea"/>
                            </a:rPr>
                          </m:ctrlPr>
                        </m:naryPr>
                        <m:sub>
                          <m:r>
                            <a:rPr lang="zh-CN" altLang="en-US" sz="2800" i="1">
                              <a:solidFill>
                                <a:srgbClr val="000000"/>
                              </a:solidFill>
                              <a:latin typeface="Cambria Math" panose="02040503050406030204" pitchFamily="18" charset="0"/>
                              <a:ea typeface="+mn-ea"/>
                            </a:rPr>
                            <m:t>𝑣</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𝑉</m:t>
                          </m:r>
                        </m:sub>
                        <m:sup/>
                        <m:e>
                          <m:f>
                            <m:fPr>
                              <m:ctrlPr>
                                <a:rPr lang="zh-CN" altLang="en-US" sz="2800" i="1">
                                  <a:solidFill>
                                    <a:srgbClr val="000000"/>
                                  </a:solidFill>
                                  <a:latin typeface="Cambria Math" panose="02040503050406030204" pitchFamily="18" charset="0"/>
                                  <a:ea typeface="+mn-ea"/>
                                </a:rPr>
                              </m:ctrlPr>
                            </m:fPr>
                            <m:num>
                              <m:r>
                                <a:rPr lang="zh-CN" altLang="en-US" sz="2800" i="1">
                                  <a:solidFill>
                                    <a:srgbClr val="000000"/>
                                  </a:solidFill>
                                  <a:latin typeface="Cambria Math" panose="02040503050406030204" pitchFamily="18" charset="0"/>
                                  <a:ea typeface="+mn-ea"/>
                                </a:rPr>
                                <m:t>|</m:t>
                              </m:r>
                              <m:sSub>
                                <m:sSubPr>
                                  <m:ctrlPr>
                                    <a:rPr lang="zh-CN" altLang="en-US" sz="2800" i="1">
                                      <a:solidFill>
                                        <a:srgbClr val="000000"/>
                                      </a:solidFill>
                                      <a:latin typeface="Cambria Math" panose="02040503050406030204" pitchFamily="18" charset="0"/>
                                      <a:ea typeface="+mn-ea"/>
                                    </a:rPr>
                                  </m:ctrlPr>
                                </m:sSubPr>
                                <m:e>
                                  <m:r>
                                    <a:rPr lang="zh-CN" altLang="en-US" sz="2800" i="1">
                                      <a:solidFill>
                                        <a:srgbClr val="000000"/>
                                      </a:solidFill>
                                      <a:latin typeface="Cambria Math" panose="02040503050406030204" pitchFamily="18" charset="0"/>
                                      <a:ea typeface="+mn-ea"/>
                                    </a:rPr>
                                    <m:t>𝑆</m:t>
                                  </m:r>
                                </m:e>
                                <m:sub>
                                  <m:r>
                                    <a:rPr lang="zh-CN" altLang="en-US" sz="2800" i="1">
                                      <a:solidFill>
                                        <a:srgbClr val="000000"/>
                                      </a:solidFill>
                                      <a:latin typeface="Cambria Math" panose="02040503050406030204" pitchFamily="18" charset="0"/>
                                      <a:ea typeface="+mn-ea"/>
                                    </a:rPr>
                                    <m:t>𝑣</m:t>
                                  </m:r>
                                </m:sub>
                              </m:sSub>
                              <m:r>
                                <a:rPr lang="zh-CN" altLang="en-US" sz="2800" i="1">
                                  <a:solidFill>
                                    <a:srgbClr val="000000"/>
                                  </a:solidFill>
                                  <a:latin typeface="Cambria Math" panose="02040503050406030204" pitchFamily="18" charset="0"/>
                                  <a:ea typeface="+mn-ea"/>
                                </a:rPr>
                                <m:t>|</m:t>
                              </m:r>
                            </m:num>
                            <m:den>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den>
                          </m:f>
                        </m:e>
                      </m:nary>
                      <m:r>
                        <a:rPr lang="zh-CN" altLang="en-US" sz="2800" i="1">
                          <a:solidFill>
                            <a:srgbClr val="000000"/>
                          </a:solidFill>
                          <a:latin typeface="Cambria Math" panose="02040503050406030204" pitchFamily="18" charset="0"/>
                          <a:ea typeface="+mn-ea"/>
                        </a:rPr>
                        <m:t>∗</m:t>
                      </m:r>
                      <m:func>
                        <m:funcPr>
                          <m:ctrlPr>
                            <a:rPr lang="zh-CN" altLang="en-US" sz="2800" i="1">
                              <a:solidFill>
                                <a:srgbClr val="000000"/>
                              </a:solidFill>
                              <a:latin typeface="Cambria Math" panose="02040503050406030204" pitchFamily="18" charset="0"/>
                              <a:ea typeface="+mn-ea"/>
                            </a:rPr>
                          </m:ctrlPr>
                        </m:funcPr>
                        <m:fName>
                          <m:sSub>
                            <m:sSubPr>
                              <m:ctrlPr>
                                <a:rPr lang="zh-CN" altLang="en-US" sz="2800" i="1">
                                  <a:solidFill>
                                    <a:srgbClr val="000000"/>
                                  </a:solidFill>
                                  <a:latin typeface="Cambria Math" panose="02040503050406030204" pitchFamily="18" charset="0"/>
                                  <a:ea typeface="+mn-ea"/>
                                </a:rPr>
                              </m:ctrlPr>
                            </m:sSubPr>
                            <m:e>
                              <m:r>
                                <m:rPr>
                                  <m:sty m:val="p"/>
                                </m:rPr>
                                <a:rPr lang="zh-CN" altLang="en-US" sz="2800" i="0">
                                  <a:solidFill>
                                    <a:srgbClr val="000000"/>
                                  </a:solidFill>
                                  <a:latin typeface="Cambria Math" panose="02040503050406030204" pitchFamily="18" charset="0"/>
                                  <a:ea typeface="+mn-ea"/>
                                </a:rPr>
                                <m:t>log</m:t>
                              </m:r>
                            </m:e>
                            <m:sub>
                              <m:r>
                                <a:rPr lang="zh-CN" altLang="en-US" sz="2800" i="1">
                                  <a:solidFill>
                                    <a:srgbClr val="000000"/>
                                  </a:solidFill>
                                  <a:latin typeface="Cambria Math" panose="02040503050406030204" pitchFamily="18" charset="0"/>
                                  <a:ea typeface="+mn-ea"/>
                                </a:rPr>
                                <m:t>2</m:t>
                              </m:r>
                            </m:sub>
                          </m:sSub>
                        </m:fName>
                        <m:e>
                          <m:r>
                            <a:rPr lang="zh-CN" altLang="en-US" sz="2800" i="1">
                              <a:solidFill>
                                <a:srgbClr val="000000"/>
                              </a:solidFill>
                              <a:latin typeface="Cambria Math" panose="02040503050406030204" pitchFamily="18" charset="0"/>
                              <a:ea typeface="+mn-ea"/>
                            </a:rPr>
                            <m:t>(</m:t>
                          </m:r>
                        </m:e>
                      </m:func>
                      <m:f>
                        <m:fPr>
                          <m:ctrlPr>
                            <a:rPr lang="zh-CN" altLang="en-US" sz="2800" i="1">
                              <a:solidFill>
                                <a:srgbClr val="000000"/>
                              </a:solidFill>
                              <a:latin typeface="Cambria Math" panose="02040503050406030204" pitchFamily="18" charset="0"/>
                              <a:ea typeface="+mn-ea"/>
                            </a:rPr>
                          </m:ctrlPr>
                        </m:fPr>
                        <m:num>
                          <m:r>
                            <a:rPr lang="zh-CN" altLang="en-US" sz="2800" i="1">
                              <a:solidFill>
                                <a:srgbClr val="000000"/>
                              </a:solidFill>
                              <a:latin typeface="Cambria Math" panose="02040503050406030204" pitchFamily="18" charset="0"/>
                              <a:ea typeface="+mn-ea"/>
                            </a:rPr>
                            <m:t>|</m:t>
                          </m:r>
                          <m:sSub>
                            <m:sSubPr>
                              <m:ctrlPr>
                                <a:rPr lang="zh-CN" altLang="en-US" sz="2800" i="1">
                                  <a:solidFill>
                                    <a:srgbClr val="000000"/>
                                  </a:solidFill>
                                  <a:latin typeface="Cambria Math" panose="02040503050406030204" pitchFamily="18" charset="0"/>
                                  <a:ea typeface="+mn-ea"/>
                                </a:rPr>
                              </m:ctrlPr>
                            </m:sSubPr>
                            <m:e>
                              <m:r>
                                <a:rPr lang="zh-CN" altLang="en-US" sz="2800" i="1">
                                  <a:solidFill>
                                    <a:srgbClr val="000000"/>
                                  </a:solidFill>
                                  <a:latin typeface="Cambria Math" panose="02040503050406030204" pitchFamily="18" charset="0"/>
                                  <a:ea typeface="+mn-ea"/>
                                </a:rPr>
                                <m:t>𝑆</m:t>
                              </m:r>
                            </m:e>
                            <m:sub>
                              <m:r>
                                <a:rPr lang="zh-CN" altLang="en-US" sz="2800" i="1">
                                  <a:solidFill>
                                    <a:srgbClr val="000000"/>
                                  </a:solidFill>
                                  <a:latin typeface="Cambria Math" panose="02040503050406030204" pitchFamily="18" charset="0"/>
                                  <a:ea typeface="+mn-ea"/>
                                </a:rPr>
                                <m:t>𝑣</m:t>
                              </m:r>
                            </m:sub>
                          </m:sSub>
                          <m:r>
                            <a:rPr lang="zh-CN" altLang="en-US" sz="2800" i="1">
                              <a:solidFill>
                                <a:srgbClr val="000000"/>
                              </a:solidFill>
                              <a:latin typeface="Cambria Math" panose="02040503050406030204" pitchFamily="18" charset="0"/>
                              <a:ea typeface="+mn-ea"/>
                            </a:rPr>
                            <m:t>|</m:t>
                          </m:r>
                        </m:num>
                        <m:den>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den>
                      </m:f>
                      <m:r>
                        <a:rPr lang="zh-CN" altLang="en-US" sz="2800" i="1">
                          <a:solidFill>
                            <a:srgbClr val="000000"/>
                          </a:solidFill>
                          <a:latin typeface="Cambria Math" panose="02040503050406030204" pitchFamily="18" charset="0"/>
                          <a:ea typeface="+mn-ea"/>
                        </a:rPr>
                        <m:t>)</m:t>
                      </m:r>
                    </m:oMath>
                  </m:oMathPara>
                </a14:m>
                <a:endParaRPr lang="zh-CN" altLang="en-US" sz="2800" dirty="0">
                  <a:latin typeface="+mn-ea"/>
                  <a:ea typeface="+mn-ea"/>
                </a:endParaRPr>
              </a:p>
            </p:txBody>
          </p:sp>
        </mc:Choice>
        <mc:Fallback xmlns="">
          <p:sp>
            <p:nvSpPr>
              <p:cNvPr id="11" name="对象 4">
                <a:extLst>
                  <a:ext uri="{FF2B5EF4-FFF2-40B4-BE49-F238E27FC236}">
                    <a16:creationId xmlns:a16="http://schemas.microsoft.com/office/drawing/2014/main" id="{406E2F34-A21B-4BF7-91D8-69F363E004DA}"/>
                  </a:ext>
                </a:extLst>
              </p:cNvPr>
              <p:cNvSpPr txBox="1">
                <a:spLocks noRot="1" noChangeAspect="1" noMove="1" noResize="1" noEditPoints="1" noAdjustHandles="1" noChangeArrowheads="1" noChangeShapeType="1" noTextEdit="1"/>
              </p:cNvSpPr>
              <p:nvPr/>
            </p:nvSpPr>
            <p:spPr bwMode="auto">
              <a:xfrm>
                <a:off x="1763688" y="4082085"/>
                <a:ext cx="5976665" cy="1067817"/>
              </a:xfrm>
              <a:prstGeom prst="rect">
                <a:avLst/>
              </a:prstGeom>
              <a:blipFill>
                <a:blip r:embed="rId2"/>
                <a:stretch>
                  <a:fillRect b="-114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5">
                <a:extLst>
                  <a:ext uri="{FF2B5EF4-FFF2-40B4-BE49-F238E27FC236}">
                    <a16:creationId xmlns:a16="http://schemas.microsoft.com/office/drawing/2014/main" id="{5B4054D1-8442-4A40-B55E-0CAAAA70BE02}"/>
                  </a:ext>
                </a:extLst>
              </p:cNvPr>
              <p:cNvSpPr txBox="1"/>
              <p:nvPr/>
            </p:nvSpPr>
            <p:spPr bwMode="auto">
              <a:xfrm>
                <a:off x="2000521" y="5563448"/>
                <a:ext cx="4986337" cy="110331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ea typeface="+mn-ea"/>
                        </a:rPr>
                        <m:t>𝐺𝑎𝑖𝑛𝑅𝑎𝑡𝑖𝑜</m:t>
                      </m:r>
                      <m:r>
                        <a:rPr lang="zh-CN" altLang="en-US" sz="2800" i="1" smtClean="0">
                          <a:solidFill>
                            <a:srgbClr val="000000"/>
                          </a:solidFill>
                          <a:latin typeface="Cambria Math" panose="02040503050406030204" pitchFamily="18" charset="0"/>
                          <a:ea typeface="+mn-ea"/>
                        </a:rPr>
                        <m:t>(</m:t>
                      </m:r>
                      <m:r>
                        <a:rPr lang="zh-CN" altLang="en-US" sz="2800" i="1" smtClean="0">
                          <a:solidFill>
                            <a:srgbClr val="000000"/>
                          </a:solidFill>
                          <a:latin typeface="Cambria Math" panose="02040503050406030204" pitchFamily="18" charset="0"/>
                          <a:ea typeface="+mn-ea"/>
                        </a:rPr>
                        <m:t>𝑆</m:t>
                      </m:r>
                      <m:r>
                        <a:rPr lang="zh-CN" altLang="en-US" sz="2800" i="1" smtClean="0">
                          <a:solidFill>
                            <a:srgbClr val="000000"/>
                          </a:solidFill>
                          <a:latin typeface="Cambria Math" panose="02040503050406030204" pitchFamily="18" charset="0"/>
                          <a:ea typeface="+mn-ea"/>
                        </a:rPr>
                        <m:t>,</m:t>
                      </m:r>
                      <m:r>
                        <a:rPr lang="zh-CN" altLang="en-US" sz="2800" i="1" smtClean="0">
                          <a:solidFill>
                            <a:srgbClr val="000000"/>
                          </a:solidFill>
                          <a:latin typeface="Cambria Math" panose="02040503050406030204" pitchFamily="18" charset="0"/>
                          <a:ea typeface="+mn-ea"/>
                        </a:rPr>
                        <m:t>𝐹</m:t>
                      </m:r>
                      <m:r>
                        <a:rPr lang="zh-CN" altLang="en-US" sz="2800" i="1" smtClean="0">
                          <a:solidFill>
                            <a:srgbClr val="000000"/>
                          </a:solidFill>
                          <a:latin typeface="Cambria Math" panose="02040503050406030204" pitchFamily="18" charset="0"/>
                          <a:ea typeface="+mn-ea"/>
                        </a:rPr>
                        <m:t>)=</m:t>
                      </m:r>
                      <m:f>
                        <m:fPr>
                          <m:ctrlPr>
                            <a:rPr lang="zh-CN" altLang="en-US" sz="2800" i="1">
                              <a:solidFill>
                                <a:srgbClr val="000000"/>
                              </a:solidFill>
                              <a:latin typeface="Cambria Math" panose="02040503050406030204" pitchFamily="18" charset="0"/>
                              <a:ea typeface="+mn-ea"/>
                            </a:rPr>
                          </m:ctrlPr>
                        </m:fPr>
                        <m:num>
                          <m:r>
                            <a:rPr lang="zh-CN" altLang="en-US" sz="2800" i="1">
                              <a:solidFill>
                                <a:srgbClr val="000000"/>
                              </a:solidFill>
                              <a:latin typeface="Cambria Math" panose="02040503050406030204" pitchFamily="18" charset="0"/>
                              <a:ea typeface="+mn-ea"/>
                            </a:rPr>
                            <m:t>𝐺𝑎𝑖𝑛</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𝐹</m:t>
                          </m:r>
                          <m:r>
                            <a:rPr lang="zh-CN" altLang="en-US" sz="2800" i="1">
                              <a:solidFill>
                                <a:srgbClr val="000000"/>
                              </a:solidFill>
                              <a:latin typeface="Cambria Math" panose="02040503050406030204" pitchFamily="18" charset="0"/>
                              <a:ea typeface="+mn-ea"/>
                            </a:rPr>
                            <m:t>)</m:t>
                          </m:r>
                        </m:num>
                        <m:den>
                          <m:r>
                            <a:rPr lang="zh-CN" altLang="en-US" sz="2800" i="1">
                              <a:solidFill>
                                <a:srgbClr val="000000"/>
                              </a:solidFill>
                              <a:latin typeface="Cambria Math" panose="02040503050406030204" pitchFamily="18" charset="0"/>
                              <a:ea typeface="+mn-ea"/>
                            </a:rPr>
                            <m:t>𝑆𝑝𝑙𝑖𝑡</m:t>
                          </m:r>
                          <m:r>
                            <a:rPr lang="en-US" altLang="zh-CN" sz="2800" b="0" i="1" smtClean="0">
                              <a:solidFill>
                                <a:srgbClr val="000000"/>
                              </a:solidFill>
                              <a:latin typeface="Cambria Math" panose="02040503050406030204" pitchFamily="18" charset="0"/>
                              <a:ea typeface="+mn-ea"/>
                            </a:rPr>
                            <m:t>𝐼</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𝐹</m:t>
                          </m:r>
                          <m:r>
                            <a:rPr lang="zh-CN" altLang="en-US" sz="2800" i="1">
                              <a:solidFill>
                                <a:srgbClr val="000000"/>
                              </a:solidFill>
                              <a:latin typeface="Cambria Math" panose="02040503050406030204" pitchFamily="18" charset="0"/>
                              <a:ea typeface="+mn-ea"/>
                            </a:rPr>
                            <m:t>)</m:t>
                          </m:r>
                        </m:den>
                      </m:f>
                    </m:oMath>
                  </m:oMathPara>
                </a14:m>
                <a:endParaRPr lang="zh-CN" altLang="en-US" sz="2800" dirty="0">
                  <a:latin typeface="+mn-ea"/>
                  <a:ea typeface="+mn-ea"/>
                </a:endParaRPr>
              </a:p>
            </p:txBody>
          </p:sp>
        </mc:Choice>
        <mc:Fallback xmlns="">
          <p:sp>
            <p:nvSpPr>
              <p:cNvPr id="12" name="对象 5">
                <a:extLst>
                  <a:ext uri="{FF2B5EF4-FFF2-40B4-BE49-F238E27FC236}">
                    <a16:creationId xmlns:a16="http://schemas.microsoft.com/office/drawing/2014/main" id="{5B4054D1-8442-4A40-B55E-0CAAAA70BE02}"/>
                  </a:ext>
                </a:extLst>
              </p:cNvPr>
              <p:cNvSpPr txBox="1">
                <a:spLocks noRot="1" noChangeAspect="1" noMove="1" noResize="1" noEditPoints="1" noAdjustHandles="1" noChangeArrowheads="1" noChangeShapeType="1" noTextEdit="1"/>
              </p:cNvSpPr>
              <p:nvPr/>
            </p:nvSpPr>
            <p:spPr bwMode="auto">
              <a:xfrm>
                <a:off x="2000521" y="5563448"/>
                <a:ext cx="4986337" cy="1103312"/>
              </a:xfrm>
              <a:prstGeom prst="rect">
                <a:avLst/>
              </a:prstGeom>
              <a:blipFill>
                <a:blip r:embed="rId3"/>
                <a:stretch>
                  <a:fillRect/>
                </a:stretch>
              </a:blipFill>
              <a:ln>
                <a:noFill/>
              </a:ln>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EB89A879-728A-4F80-987F-9A3072881378}"/>
              </a:ext>
            </a:extLst>
          </p:cNvPr>
          <p:cNvSpPr/>
          <p:nvPr/>
        </p:nvSpPr>
        <p:spPr>
          <a:xfrm rot="5400000">
            <a:off x="5388099" y="1073277"/>
            <a:ext cx="76200" cy="12192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949723"/>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5CDD71DA-6062-A74D-A073-3F99B73FE313}"/>
              </a:ext>
            </a:extLst>
          </p:cNvPr>
          <p:cNvSpPr>
            <a:spLocks noGrp="1" noChangeArrowheads="1"/>
          </p:cNvSpPr>
          <p:nvPr>
            <p:ph type="title"/>
          </p:nvPr>
        </p:nvSpPr>
        <p:spPr>
          <a:xfrm>
            <a:off x="468313" y="28575"/>
            <a:ext cx="8229600" cy="11398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8.1.1</a:t>
            </a:r>
            <a:r>
              <a:rPr lang="zh-CN" altLang="en-US"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分类的概念</a:t>
            </a:r>
            <a:endParaRPr lang="zh-CN" altLang="en-US"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E90D059B-99D5-4825-9396-FF068611A542}"/>
              </a:ext>
            </a:extLst>
          </p:cNvPr>
          <p:cNvSpPr/>
          <p:nvPr/>
        </p:nvSpPr>
        <p:spPr>
          <a:xfrm>
            <a:off x="251521" y="1136687"/>
            <a:ext cx="8568952" cy="1569660"/>
          </a:xfrm>
          <a:prstGeom prst="rect">
            <a:avLst/>
          </a:prstGeom>
        </p:spPr>
        <p:txBody>
          <a:bodyPr wrap="square">
            <a:spAutoFit/>
          </a:bodyPr>
          <a:lstStyle/>
          <a:p>
            <a:pPr>
              <a:spcAft>
                <a:spcPts val="0"/>
              </a:spcAft>
            </a:pPr>
            <a:r>
              <a:rPr lang="en-US" altLang="zh-CN" sz="2400" dirty="0">
                <a:solidFill>
                  <a:srgbClr val="000000"/>
                </a:solidFill>
                <a:cs typeface="mn-cs"/>
              </a:rPr>
              <a:t>    </a:t>
            </a:r>
            <a:r>
              <a:rPr lang="zh-CN" altLang="zh-CN" sz="2400" dirty="0">
                <a:solidFill>
                  <a:srgbClr val="FF0000"/>
                </a:solidFill>
                <a:latin typeface="黑体" panose="02010609060101010101" pitchFamily="49" charset="-122"/>
                <a:ea typeface="黑体" panose="02010609060101010101" pitchFamily="49" charset="-122"/>
                <a:cs typeface="mn-cs"/>
              </a:rPr>
              <a:t>分类是找出数据库中具有共同特点的一组数据对象，并按照分类模型将其划分成不同的类型</a:t>
            </a:r>
            <a:r>
              <a:rPr lang="zh-CN" altLang="en-US" sz="2400" dirty="0">
                <a:solidFill>
                  <a:srgbClr val="FF0000"/>
                </a:solidFill>
                <a:latin typeface="黑体" panose="02010609060101010101" pitchFamily="49" charset="-122"/>
                <a:ea typeface="黑体" panose="02010609060101010101" pitchFamily="49" charset="-122"/>
                <a:cs typeface="mn-cs"/>
              </a:rPr>
              <a:t>。</a:t>
            </a:r>
            <a:r>
              <a:rPr lang="zh-CN" altLang="zh-CN" sz="2400" dirty="0">
                <a:solidFill>
                  <a:srgbClr val="000000"/>
                </a:solidFill>
                <a:latin typeface="黑体" panose="02010609060101010101" pitchFamily="49" charset="-122"/>
                <a:ea typeface="黑体" panose="02010609060101010101" pitchFamily="49" charset="-122"/>
                <a:cs typeface="mn-cs"/>
              </a:rPr>
              <a:t>银行贷款员通过数据分析，将贷款申请者划分为“安全”和“有风险”这两类</a:t>
            </a:r>
            <a:r>
              <a:rPr lang="zh-CN" altLang="en-US" sz="2400" dirty="0">
                <a:solidFill>
                  <a:srgbClr val="000000"/>
                </a:solidFill>
                <a:latin typeface="黑体" panose="02010609060101010101" pitchFamily="49" charset="-122"/>
                <a:ea typeface="黑体" panose="02010609060101010101" pitchFamily="49" charset="-122"/>
                <a:cs typeface="mn-cs"/>
              </a:rPr>
              <a:t>；电子邮件服务商通过邮件内容来判别是正常邮件还是垃圾邮件。</a:t>
            </a:r>
            <a:endParaRPr lang="zh-CN"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FB0C2756-A147-4FC5-BEAA-519DB7D72C0D}"/>
              </a:ext>
            </a:extLst>
          </p:cNvPr>
          <p:cNvPicPr>
            <a:picLocks noChangeAspect="1"/>
          </p:cNvPicPr>
          <p:nvPr/>
        </p:nvPicPr>
        <p:blipFill>
          <a:blip r:embed="rId3"/>
          <a:stretch>
            <a:fillRect/>
          </a:stretch>
        </p:blipFill>
        <p:spPr>
          <a:xfrm>
            <a:off x="1043608" y="3429000"/>
            <a:ext cx="6412368" cy="2009524"/>
          </a:xfrm>
          <a:prstGeom prst="rect">
            <a:avLst/>
          </a:prstGeom>
        </p:spPr>
      </p:pic>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7419BE-396C-449B-99D1-DD67176B7840}"/>
              </a:ext>
            </a:extLst>
          </p:cNvPr>
          <p:cNvSpPr>
            <a:spLocks noGrp="1" noChangeArrowheads="1"/>
          </p:cNvSpPr>
          <p:nvPr>
            <p:ph type="title"/>
          </p:nvPr>
        </p:nvSpPr>
        <p:spPr>
          <a:xfrm>
            <a:off x="395288" y="272951"/>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5" name="Rectangle 7">
            <a:extLst>
              <a:ext uri="{FF2B5EF4-FFF2-40B4-BE49-F238E27FC236}">
                <a16:creationId xmlns:a16="http://schemas.microsoft.com/office/drawing/2014/main" id="{949AA904-0530-4C39-9588-988AD9DB55E4}"/>
              </a:ext>
            </a:extLst>
          </p:cNvPr>
          <p:cNvSpPr>
            <a:spLocks noChangeArrowheads="1"/>
          </p:cNvSpPr>
          <p:nvPr/>
        </p:nvSpPr>
        <p:spPr bwMode="auto">
          <a:xfrm>
            <a:off x="539552" y="1959279"/>
            <a:ext cx="8281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pPr lvl="0" algn="l" eaLnBrk="1" hangingPunct="1">
              <a:defRPr/>
            </a:pPr>
            <a:r>
              <a:rPr kumimoji="1"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在前面是否购买电脑例子里</a:t>
            </a:r>
            <a:r>
              <a:rPr kumimoji="1" lang="en-US" altLang="zh-CN" sz="2400" b="0" i="0" u="none" strike="noStrike" kern="1200" cap="none" spc="0" normalizeH="0" baseline="0" noProof="0" dirty="0" err="1">
                <a:ln>
                  <a:noFill/>
                </a:ln>
                <a:solidFill>
                  <a:srgbClr val="000000"/>
                </a:solidFill>
                <a:effectLst/>
                <a:uLnTx/>
                <a:uFillTx/>
                <a:latin typeface="楷体_GB2312" pitchFamily="49" charset="-122"/>
                <a:ea typeface="楷体_GB2312" pitchFamily="49" charset="-122"/>
                <a:cs typeface="+mn-cs"/>
              </a:rPr>
              <a:t>SplitI</a:t>
            </a:r>
            <a:r>
              <a:rPr kumimoji="1"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a:t>
            </a:r>
            <a:r>
              <a:rPr kumimoji="1" lang="en-US" altLang="zh-CN" sz="2400" b="0" dirty="0" err="1">
                <a:solidFill>
                  <a:srgbClr val="000000"/>
                </a:solidFill>
                <a:latin typeface="楷体_GB2312" pitchFamily="49" charset="-122"/>
                <a:ea typeface="楷体_GB2312" pitchFamily="49" charset="-122"/>
              </a:rPr>
              <a:t>S,age</a:t>
            </a:r>
            <a:r>
              <a:rPr kumimoji="1" lang="en-US" altLang="zh-CN" sz="2400" b="0" dirty="0">
                <a:solidFill>
                  <a:srgbClr val="000000"/>
                </a:solidFill>
                <a:latin typeface="楷体_GB2312" pitchFamily="49" charset="-122"/>
                <a:ea typeface="楷体_GB2312" pitchFamily="49" charset="-122"/>
              </a:rPr>
              <a:t>)</a:t>
            </a:r>
            <a:r>
              <a:rPr kumimoji="1"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为：</a:t>
            </a:r>
            <a:r>
              <a:rPr kumimoji="1"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pic>
        <p:nvPicPr>
          <p:cNvPr id="6" name="图片 5">
            <a:extLst>
              <a:ext uri="{FF2B5EF4-FFF2-40B4-BE49-F238E27FC236}">
                <a16:creationId xmlns:a16="http://schemas.microsoft.com/office/drawing/2014/main" id="{91E18BC2-C866-4EA4-BD54-7893572A50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3178963"/>
            <a:ext cx="4749800" cy="673100"/>
          </a:xfrm>
          <a:prstGeom prst="rect">
            <a:avLst/>
          </a:prstGeom>
          <a:solidFill>
            <a:srgbClr val="7DA0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9">
            <a:extLst>
              <a:ext uri="{FF2B5EF4-FFF2-40B4-BE49-F238E27FC236}">
                <a16:creationId xmlns:a16="http://schemas.microsoft.com/office/drawing/2014/main" id="{B9A6A7B6-DACB-45F8-9D7F-EFA2D3B3AF76}"/>
              </a:ext>
            </a:extLst>
          </p:cNvPr>
          <p:cNvSpPr>
            <a:spLocks noChangeArrowheads="1"/>
          </p:cNvSpPr>
          <p:nvPr/>
        </p:nvSpPr>
        <p:spPr bwMode="auto">
          <a:xfrm>
            <a:off x="539552" y="4581128"/>
            <a:ext cx="6696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pPr algn="l"/>
            <a:r>
              <a:rPr kumimoji="1" lang="en-US" altLang="zh-CN" sz="2800" b="0" dirty="0">
                <a:latin typeface="楷体_GB2312" pitchFamily="49" charset="-122"/>
                <a:ea typeface="楷体_GB2312" pitchFamily="49" charset="-122"/>
              </a:rPr>
              <a:t>age</a:t>
            </a:r>
            <a:r>
              <a:rPr kumimoji="1" lang="zh-CN" altLang="en-US" sz="2800" b="0" dirty="0">
                <a:latin typeface="楷体_GB2312" pitchFamily="49" charset="-122"/>
                <a:ea typeface="楷体_GB2312" pitchFamily="49" charset="-122"/>
              </a:rPr>
              <a:t>的增益率为</a:t>
            </a:r>
            <a:r>
              <a:rPr kumimoji="1" lang="en-US" altLang="zh-CN" sz="2800" b="0" dirty="0">
                <a:latin typeface="楷体_GB2312" pitchFamily="49" charset="-122"/>
                <a:ea typeface="楷体_GB2312" pitchFamily="49" charset="-122"/>
              </a:rPr>
              <a:t>0.246/1.577 = 0.156</a:t>
            </a:r>
          </a:p>
        </p:txBody>
      </p:sp>
    </p:spTree>
    <p:extLst>
      <p:ext uri="{BB962C8B-B14F-4D97-AF65-F5344CB8AC3E}">
        <p14:creationId xmlns:p14="http://schemas.microsoft.com/office/powerpoint/2010/main" val="3259265501"/>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150FB56-A178-F649-8CC3-6C2164577086}"/>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7BF9804E-B0EC-3B44-9324-4B7E057AA8E5}"/>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5" name="内容占位符 2">
            <a:extLst>
              <a:ext uri="{FF2B5EF4-FFF2-40B4-BE49-F238E27FC236}">
                <a16:creationId xmlns:a16="http://schemas.microsoft.com/office/drawing/2014/main" id="{E015B61A-9C4E-4B9A-A325-F7048DFB61B1}"/>
              </a:ext>
            </a:extLst>
          </p:cNvPr>
          <p:cNvSpPr txBox="1">
            <a:spLocks/>
          </p:cNvSpPr>
          <p:nvPr/>
        </p:nvSpPr>
        <p:spPr bwMode="auto">
          <a:xfrm>
            <a:off x="457200" y="1839669"/>
            <a:ext cx="8435280" cy="485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685800" indent="-22860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50000"/>
              </a:lnSpc>
              <a:spcBef>
                <a:spcPts val="1000"/>
              </a:spcBef>
              <a:spcAft>
                <a:spcPts val="0"/>
              </a:spcAft>
              <a:buClrTx/>
              <a:buSzPct val="125000"/>
              <a:buNone/>
              <a:tabLst/>
              <a:defRPr/>
            </a:pPr>
            <a:r>
              <a:rPr kumimoji="0" lang="zh-CN" altLang="en-US" b="1" i="0" u="none" strike="noStrike" kern="0" cap="none" spc="0" normalizeH="0" baseline="0" noProof="0" dirty="0">
                <a:ln>
                  <a:noFill/>
                </a:ln>
                <a:solidFill>
                  <a:prstClr val="black"/>
                </a:solidFill>
                <a:uLnTx/>
                <a:uFillTx/>
                <a:latin typeface="黑体" panose="02010609060101010101" pitchFamily="49" charset="-122"/>
                <a:ea typeface="黑体" panose="02010609060101010101" pitchFamily="49" charset="-122"/>
              </a:rPr>
              <a:t>离散化处理：将连续型的属性变量进行离散化处理，形成决策树的训练集</a:t>
            </a:r>
            <a:r>
              <a:rPr kumimoji="0" lang="en-US" altLang="zh-CN" b="1" i="0" u="none" strike="noStrike" kern="0" cap="none" spc="0" normalizeH="0" baseline="0" noProof="0" dirty="0">
                <a:ln>
                  <a:noFill/>
                </a:ln>
                <a:solidFill>
                  <a:prstClr val="black"/>
                </a:solidFill>
                <a:uLnTx/>
                <a:uFillTx/>
                <a:latin typeface="黑体" panose="02010609060101010101" pitchFamily="49" charset="-122"/>
                <a:ea typeface="黑体" panose="02010609060101010101" pitchFamily="49" charset="-122"/>
              </a:rPr>
              <a:t>.</a:t>
            </a:r>
          </a:p>
          <a:p>
            <a:pPr marR="0" lvl="1" defTabSz="914400" eaLnBrk="1" fontAlgn="auto" latinLnBrk="0" hangingPunct="1">
              <a:lnSpc>
                <a:spcPct val="150000"/>
              </a:lnSpc>
              <a:spcBef>
                <a:spcPts val="500"/>
              </a:spcBef>
              <a:spcAft>
                <a:spcPts val="0"/>
              </a:spcAft>
              <a:buClrTx/>
              <a:buSzPct val="125000"/>
              <a:buFont typeface="Wingdings" panose="05000000000000000000" pitchFamily="2" charset="2"/>
              <a:buChar char="Ø"/>
              <a:tabLst/>
              <a:defRPr/>
            </a:pPr>
            <a:r>
              <a:rPr kumimoji="0" lang="zh-CN" altLang="en-US" sz="2400" b="1" i="0" u="none" strike="noStrike" kern="0" cap="none" spc="0" normalizeH="0" baseline="0" noProof="0" dirty="0">
                <a:ln>
                  <a:noFill/>
                </a:ln>
                <a:solidFill>
                  <a:prstClr val="black"/>
                </a:solidFill>
                <a:uLnTx/>
                <a:uFillTx/>
                <a:latin typeface="+mn-ea"/>
                <a:ea typeface="+mn-ea"/>
              </a:rPr>
              <a:t>把需要处理的样本（对应根节点）或样本子集（对应子树）按照连续变量的大小从小到大进行排序</a:t>
            </a:r>
            <a:endParaRPr kumimoji="0" lang="en-US" altLang="zh-CN" sz="2400" b="1" i="0" u="none" strike="noStrike" kern="0" cap="none" spc="0" normalizeH="0" baseline="0" noProof="0" dirty="0">
              <a:ln>
                <a:noFill/>
              </a:ln>
              <a:solidFill>
                <a:prstClr val="black"/>
              </a:solidFill>
              <a:uLnTx/>
              <a:uFillTx/>
              <a:latin typeface="+mn-ea"/>
              <a:ea typeface="+mn-ea"/>
            </a:endParaRPr>
          </a:p>
          <a:p>
            <a:pPr marR="0" lvl="1" defTabSz="914400" eaLnBrk="1" fontAlgn="auto" latinLnBrk="0" hangingPunct="1">
              <a:lnSpc>
                <a:spcPct val="150000"/>
              </a:lnSpc>
              <a:spcBef>
                <a:spcPts val="500"/>
              </a:spcBef>
              <a:spcAft>
                <a:spcPts val="0"/>
              </a:spcAft>
              <a:buClrTx/>
              <a:buSzPct val="125000"/>
              <a:buFont typeface="Wingdings" panose="05000000000000000000" pitchFamily="2" charset="2"/>
              <a:buChar char="Ø"/>
              <a:tabLst/>
              <a:defRPr/>
            </a:pPr>
            <a:r>
              <a:rPr kumimoji="0" lang="zh-CN" altLang="en-US" sz="2400" b="1" i="0" u="none" strike="noStrike" kern="0" cap="none" spc="0" normalizeH="0" baseline="0" noProof="0" dirty="0">
                <a:ln>
                  <a:noFill/>
                </a:ln>
                <a:solidFill>
                  <a:prstClr val="black"/>
                </a:solidFill>
                <a:uLnTx/>
                <a:uFillTx/>
                <a:latin typeface="+mn-ea"/>
                <a:ea typeface="+mn-ea"/>
              </a:rPr>
              <a:t>假设该属性对应的不同的属性值一共有</a:t>
            </a:r>
            <a:r>
              <a:rPr kumimoji="0" lang="en-US" altLang="zh-CN" sz="2400" b="1" i="0" u="none" strike="noStrike" kern="0" cap="none" spc="0" normalizeH="0" baseline="0" noProof="0" dirty="0">
                <a:ln>
                  <a:noFill/>
                </a:ln>
                <a:solidFill>
                  <a:prstClr val="black"/>
                </a:solidFill>
                <a:uLnTx/>
                <a:uFillTx/>
                <a:latin typeface="+mn-ea"/>
                <a:ea typeface="+mn-ea"/>
              </a:rPr>
              <a:t>N</a:t>
            </a:r>
            <a:r>
              <a:rPr kumimoji="0" lang="zh-CN" altLang="en-US" sz="2400" b="1" i="0" u="none" strike="noStrike" kern="0" cap="none" spc="0" normalizeH="0" baseline="0" noProof="0" dirty="0">
                <a:ln>
                  <a:noFill/>
                </a:ln>
                <a:solidFill>
                  <a:prstClr val="black"/>
                </a:solidFill>
                <a:uLnTx/>
                <a:uFillTx/>
                <a:latin typeface="+mn-ea"/>
                <a:ea typeface="+mn-ea"/>
              </a:rPr>
              <a:t>个，那么总共有</a:t>
            </a:r>
            <a:r>
              <a:rPr kumimoji="0" lang="en-US" altLang="zh-CN" sz="2400" b="1" i="0" u="none" strike="noStrike" kern="0" cap="none" spc="0" normalizeH="0" baseline="0" noProof="0" dirty="0">
                <a:ln>
                  <a:noFill/>
                </a:ln>
                <a:solidFill>
                  <a:prstClr val="black"/>
                </a:solidFill>
                <a:uLnTx/>
                <a:uFillTx/>
                <a:latin typeface="+mn-ea"/>
                <a:ea typeface="+mn-ea"/>
              </a:rPr>
              <a:t>N-1</a:t>
            </a:r>
            <a:r>
              <a:rPr kumimoji="0" lang="zh-CN" altLang="en-US" sz="2400" b="1" i="0" u="none" strike="noStrike" kern="0" cap="none" spc="0" normalizeH="0" baseline="0" noProof="0" dirty="0">
                <a:ln>
                  <a:noFill/>
                </a:ln>
                <a:solidFill>
                  <a:prstClr val="black"/>
                </a:solidFill>
                <a:uLnTx/>
                <a:uFillTx/>
                <a:latin typeface="+mn-ea"/>
                <a:ea typeface="+mn-ea"/>
              </a:rPr>
              <a:t>个可能的候选分割阈值点，每个候选的分割阈值点的值为上述排序后的属性值中两两前后连续元素的中点</a:t>
            </a:r>
            <a:endParaRPr kumimoji="0" lang="en-US" altLang="zh-CN" sz="2400" b="1" i="0" u="none" strike="noStrike" kern="0" cap="none" spc="0" normalizeH="0" baseline="0" noProof="0" dirty="0">
              <a:ln>
                <a:noFill/>
              </a:ln>
              <a:solidFill>
                <a:prstClr val="black"/>
              </a:solidFill>
              <a:uLnTx/>
              <a:uFillTx/>
              <a:latin typeface="+mn-ea"/>
              <a:ea typeface="+mn-ea"/>
            </a:endParaRPr>
          </a:p>
          <a:p>
            <a:pPr marR="0" lvl="1" defTabSz="914400" eaLnBrk="1" fontAlgn="auto" latinLnBrk="0" hangingPunct="1">
              <a:lnSpc>
                <a:spcPct val="150000"/>
              </a:lnSpc>
              <a:spcBef>
                <a:spcPts val="500"/>
              </a:spcBef>
              <a:spcAft>
                <a:spcPts val="0"/>
              </a:spcAft>
              <a:buClrTx/>
              <a:buSzPct val="125000"/>
              <a:buFont typeface="Wingdings" panose="05000000000000000000" pitchFamily="2" charset="2"/>
              <a:buChar char="Ø"/>
              <a:tabLst/>
              <a:defRPr/>
            </a:pPr>
            <a:r>
              <a:rPr kumimoji="0" lang="zh-CN" altLang="en-US" sz="2400" b="1" i="0" u="none" strike="noStrike" kern="0" cap="none" spc="0" normalizeH="0" baseline="0" noProof="0" dirty="0">
                <a:ln>
                  <a:noFill/>
                </a:ln>
                <a:solidFill>
                  <a:prstClr val="black"/>
                </a:solidFill>
                <a:uLnTx/>
                <a:uFillTx/>
                <a:latin typeface="+mn-ea"/>
                <a:ea typeface="+mn-ea"/>
              </a:rPr>
              <a:t>用信息增益率选择最佳划分</a:t>
            </a:r>
          </a:p>
        </p:txBody>
      </p:sp>
      <p:sp>
        <p:nvSpPr>
          <p:cNvPr id="6" name="矩形 4">
            <a:extLst>
              <a:ext uri="{FF2B5EF4-FFF2-40B4-BE49-F238E27FC236}">
                <a16:creationId xmlns:a16="http://schemas.microsoft.com/office/drawing/2014/main" id="{C623CE8D-4221-4C07-B3C6-8B68D2621E1D}"/>
              </a:ext>
            </a:extLst>
          </p:cNvPr>
          <p:cNvSpPr>
            <a:spLocks noChangeArrowheads="1"/>
          </p:cNvSpPr>
          <p:nvPr/>
        </p:nvSpPr>
        <p:spPr bwMode="auto">
          <a:xfrm>
            <a:off x="457200" y="1316659"/>
            <a:ext cx="1988045"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20000"/>
              </a:lnSpc>
              <a:spcBef>
                <a:spcPts val="1000"/>
              </a:spcBef>
              <a:spcAft>
                <a:spcPts val="0"/>
              </a:spcAft>
              <a:buClrTx/>
              <a:buSzPct val="125000"/>
              <a:buFont typeface="Arial" charset="0"/>
              <a:buNone/>
              <a:tabLst/>
              <a:defRPr/>
            </a:pPr>
            <a:r>
              <a:rPr kumimoji="0" lang="zh-CN" altLang="en-US" sz="280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连续型属性</a:t>
            </a:r>
          </a:p>
        </p:txBody>
      </p:sp>
    </p:spTree>
    <p:extLst>
      <p:ext uri="{BB962C8B-B14F-4D97-AF65-F5344CB8AC3E}">
        <p14:creationId xmlns:p14="http://schemas.microsoft.com/office/powerpoint/2010/main" val="1731121444"/>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A7CDC18-A1EC-2B41-9254-C7459CE7F3D5}"/>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320EE23B-94B5-C84B-8645-64B410A9183B}"/>
              </a:ext>
            </a:extLst>
          </p:cNvPr>
          <p:cNvSpPr>
            <a:spLocks noGrp="1" noChangeArrowheads="1"/>
          </p:cNvSpPr>
          <p:nvPr>
            <p:ph type="title"/>
          </p:nvPr>
        </p:nvSpPr>
        <p:spPr>
          <a:xfrm>
            <a:off x="457200" y="1889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pic>
        <p:nvPicPr>
          <p:cNvPr id="5" name="Picture 6">
            <a:extLst>
              <a:ext uri="{FF2B5EF4-FFF2-40B4-BE49-F238E27FC236}">
                <a16:creationId xmlns:a16="http://schemas.microsoft.com/office/drawing/2014/main" id="{8DE3B9C1-3121-4921-842A-22D4A1D7B4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098010"/>
            <a:ext cx="8229600" cy="557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659752"/>
      </p:ext>
    </p:extLst>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BF9804E-B0EC-3B44-9324-4B7E057AA8E5}"/>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7" name="内容占位符 2">
            <a:extLst>
              <a:ext uri="{FF2B5EF4-FFF2-40B4-BE49-F238E27FC236}">
                <a16:creationId xmlns:a16="http://schemas.microsoft.com/office/drawing/2014/main" id="{A22D7067-8619-43E6-B1D7-D827A851C5AE}"/>
              </a:ext>
            </a:extLst>
          </p:cNvPr>
          <p:cNvSpPr txBox="1">
            <a:spLocks/>
          </p:cNvSpPr>
          <p:nvPr/>
        </p:nvSpPr>
        <p:spPr>
          <a:xfrm>
            <a:off x="179512" y="1822110"/>
            <a:ext cx="8784976" cy="4919257"/>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None/>
              <a:defRPr/>
            </a:pPr>
            <a:r>
              <a:rPr lang="zh-CN" altLang="en-US" sz="2800" b="1" dirty="0">
                <a:solidFill>
                  <a:schemeClr val="accent5">
                    <a:lumMod val="25000"/>
                  </a:schemeClr>
                </a:solidFill>
                <a:latin typeface="Calibri" panose="020F0502020204030204"/>
              </a:rPr>
              <a:t>缺失值：</a:t>
            </a:r>
            <a:r>
              <a:rPr lang="zh-CN" altLang="en-US" sz="2800" dirty="0">
                <a:solidFill>
                  <a:prstClr val="black"/>
                </a:solidFill>
                <a:latin typeface="Calibri" panose="020F0502020204030204"/>
              </a:rPr>
              <a:t>在某些情况下，可供使用的数据可能缺少某些属性的值。例如</a:t>
            </a:r>
            <a:r>
              <a:rPr lang="en-US" altLang="zh-CN" sz="2800" dirty="0">
                <a:solidFill>
                  <a:prstClr val="black"/>
                </a:solidFill>
                <a:latin typeface="Calibri" panose="020F0502020204030204"/>
              </a:rPr>
              <a:t>(X, y)</a:t>
            </a:r>
            <a:r>
              <a:rPr lang="zh-CN" altLang="en-US" sz="2800" dirty="0">
                <a:solidFill>
                  <a:prstClr val="black"/>
                </a:solidFill>
                <a:latin typeface="Calibri" panose="020F0502020204030204"/>
              </a:rPr>
              <a:t>是样本集</a:t>
            </a:r>
            <a:r>
              <a:rPr lang="en-US" altLang="zh-CN" sz="2800" dirty="0">
                <a:solidFill>
                  <a:prstClr val="black"/>
                </a:solidFill>
                <a:latin typeface="Calibri" panose="020F0502020204030204"/>
              </a:rPr>
              <a:t>S</a:t>
            </a:r>
            <a:r>
              <a:rPr lang="zh-CN" altLang="en-US" sz="2800" dirty="0">
                <a:solidFill>
                  <a:prstClr val="black"/>
                </a:solidFill>
                <a:latin typeface="Calibri" panose="020F0502020204030204"/>
              </a:rPr>
              <a:t>中的一个训练实例，</a:t>
            </a:r>
            <a:r>
              <a:rPr lang="en-US" altLang="zh-CN" sz="2800" dirty="0">
                <a:solidFill>
                  <a:prstClr val="black"/>
                </a:solidFill>
                <a:latin typeface="Calibri" panose="020F0502020204030204"/>
              </a:rPr>
              <a:t>X=(F1_v, F2_v, …</a:t>
            </a:r>
            <a:r>
              <a:rPr lang="en-US" altLang="zh-CN" sz="2800" dirty="0" err="1">
                <a:solidFill>
                  <a:prstClr val="black"/>
                </a:solidFill>
                <a:latin typeface="Calibri" panose="020F0502020204030204"/>
              </a:rPr>
              <a:t>Fn_v</a:t>
            </a:r>
            <a:r>
              <a:rPr lang="en-US" altLang="zh-CN" sz="2800" dirty="0">
                <a:solidFill>
                  <a:prstClr val="black"/>
                </a:solidFill>
                <a:latin typeface="Calibri" panose="020F0502020204030204"/>
              </a:rPr>
              <a:t>)</a:t>
            </a:r>
            <a:r>
              <a:rPr lang="zh-CN" altLang="en-US" sz="2800" dirty="0">
                <a:solidFill>
                  <a:prstClr val="black"/>
                </a:solidFill>
                <a:latin typeface="Calibri" panose="020F0502020204030204"/>
              </a:rPr>
              <a:t>。但是其属性</a:t>
            </a:r>
            <a:r>
              <a:rPr lang="en-US" altLang="zh-CN" sz="2800" dirty="0">
                <a:solidFill>
                  <a:prstClr val="black"/>
                </a:solidFill>
                <a:latin typeface="Calibri" panose="020F0502020204030204"/>
              </a:rPr>
              <a:t>Fi</a:t>
            </a:r>
            <a:r>
              <a:rPr lang="zh-CN" altLang="en-US" sz="2800" dirty="0">
                <a:solidFill>
                  <a:prstClr val="black"/>
                </a:solidFill>
                <a:latin typeface="Calibri" panose="020F0502020204030204"/>
              </a:rPr>
              <a:t>的值</a:t>
            </a:r>
            <a:r>
              <a:rPr lang="en-US" altLang="zh-CN" sz="2800" dirty="0" err="1">
                <a:solidFill>
                  <a:prstClr val="black"/>
                </a:solidFill>
                <a:latin typeface="Calibri" panose="020F0502020204030204"/>
              </a:rPr>
              <a:t>Fi_v</a:t>
            </a:r>
            <a:r>
              <a:rPr lang="zh-CN" altLang="en-US" sz="2800" dirty="0">
                <a:solidFill>
                  <a:prstClr val="black"/>
                </a:solidFill>
                <a:latin typeface="Calibri" panose="020F0502020204030204"/>
              </a:rPr>
              <a:t>未知。</a:t>
            </a:r>
            <a:endParaRPr lang="en-US" altLang="zh-CN" sz="2800" dirty="0">
              <a:solidFill>
                <a:prstClr val="black"/>
              </a:solidFill>
              <a:latin typeface="Calibri" panose="020F0502020204030204"/>
            </a:endParaRPr>
          </a:p>
          <a:p>
            <a:pPr marL="0" indent="0" fontAlgn="auto">
              <a:spcAft>
                <a:spcPts val="0"/>
              </a:spcAft>
              <a:buNone/>
              <a:defRPr/>
            </a:pPr>
            <a:r>
              <a:rPr lang="zh-CN" altLang="en-US" sz="2800" b="1" dirty="0">
                <a:solidFill>
                  <a:schemeClr val="accent5">
                    <a:lumMod val="25000"/>
                  </a:schemeClr>
                </a:solidFill>
                <a:latin typeface="Calibri" panose="020F0502020204030204"/>
              </a:rPr>
              <a:t>处理策略：</a:t>
            </a:r>
            <a:endParaRPr lang="en-US" altLang="zh-CN" sz="2800" b="1" dirty="0">
              <a:solidFill>
                <a:schemeClr val="accent5">
                  <a:lumMod val="25000"/>
                </a:schemeClr>
              </a:solidFill>
              <a:latin typeface="Calibri" panose="020F0502020204030204"/>
            </a:endParaRPr>
          </a:p>
          <a:p>
            <a:pPr marL="908050" lvl="1" indent="-457200" fontAlgn="auto">
              <a:spcAft>
                <a:spcPts val="0"/>
              </a:spcAft>
              <a:buFont typeface="Wingdings" panose="05000000000000000000" pitchFamily="2" charset="2"/>
              <a:buChar char="Ø"/>
              <a:defRPr/>
            </a:pPr>
            <a:r>
              <a:rPr lang="zh-CN" altLang="en-US" sz="2600" dirty="0">
                <a:solidFill>
                  <a:prstClr val="black"/>
                </a:solidFill>
                <a:latin typeface="Calibri" panose="020F0502020204030204"/>
              </a:rPr>
              <a:t>处理缺少属性值的一种策略是赋给它结点</a:t>
            </a:r>
            <a:r>
              <a:rPr lang="en-US" altLang="zh-CN" sz="2600" dirty="0">
                <a:solidFill>
                  <a:prstClr val="black"/>
                </a:solidFill>
                <a:latin typeface="Calibri" panose="020F0502020204030204"/>
              </a:rPr>
              <a:t>t</a:t>
            </a:r>
            <a:r>
              <a:rPr lang="zh-CN" altLang="en-US" sz="2600" dirty="0">
                <a:solidFill>
                  <a:prstClr val="black"/>
                </a:solidFill>
                <a:latin typeface="Calibri" panose="020F0502020204030204"/>
              </a:rPr>
              <a:t>所对应的训练实例中该属性的最常见值</a:t>
            </a:r>
            <a:endParaRPr lang="en-US" altLang="zh-CN" sz="2600" dirty="0">
              <a:solidFill>
                <a:prstClr val="black"/>
              </a:solidFill>
              <a:latin typeface="Calibri" panose="020F0502020204030204"/>
            </a:endParaRPr>
          </a:p>
          <a:p>
            <a:pPr marL="908050" lvl="1" indent="-457200" fontAlgn="auto">
              <a:spcAft>
                <a:spcPts val="0"/>
              </a:spcAft>
              <a:buFont typeface="Wingdings" panose="05000000000000000000" pitchFamily="2" charset="2"/>
              <a:buChar char="Ø"/>
              <a:defRPr/>
            </a:pPr>
            <a:r>
              <a:rPr lang="zh-CN" altLang="en-US" sz="2600" dirty="0">
                <a:solidFill>
                  <a:prstClr val="black"/>
                </a:solidFill>
                <a:latin typeface="Calibri" panose="020F0502020204030204"/>
              </a:rPr>
              <a:t>另外一种更复杂的策略是为</a:t>
            </a:r>
            <a:r>
              <a:rPr lang="en-US" altLang="zh-CN" sz="2600" dirty="0">
                <a:solidFill>
                  <a:prstClr val="black"/>
                </a:solidFill>
                <a:latin typeface="Calibri" panose="020F0502020204030204"/>
              </a:rPr>
              <a:t>Fi</a:t>
            </a:r>
            <a:r>
              <a:rPr lang="zh-CN" altLang="en-US" sz="2600" dirty="0">
                <a:solidFill>
                  <a:prstClr val="black"/>
                </a:solidFill>
                <a:latin typeface="Calibri" panose="020F0502020204030204"/>
              </a:rPr>
              <a:t>的每个可能值赋予一个概率。例如，给定一个布尔属性</a:t>
            </a:r>
            <a:r>
              <a:rPr lang="en-US" altLang="zh-CN" sz="2600" dirty="0">
                <a:solidFill>
                  <a:prstClr val="black"/>
                </a:solidFill>
                <a:latin typeface="Calibri" panose="020F0502020204030204"/>
              </a:rPr>
              <a:t>Fi</a:t>
            </a:r>
            <a:r>
              <a:rPr lang="zh-CN" altLang="en-US" sz="2600" dirty="0">
                <a:solidFill>
                  <a:prstClr val="black"/>
                </a:solidFill>
                <a:latin typeface="Calibri" panose="020F0502020204030204"/>
              </a:rPr>
              <a:t>，如果结点</a:t>
            </a:r>
            <a:r>
              <a:rPr lang="en-US" altLang="zh-CN" sz="2600" dirty="0">
                <a:solidFill>
                  <a:prstClr val="black"/>
                </a:solidFill>
                <a:latin typeface="Calibri" panose="020F0502020204030204"/>
              </a:rPr>
              <a:t>t</a:t>
            </a:r>
            <a:r>
              <a:rPr lang="zh-CN" altLang="en-US" sz="2600" dirty="0">
                <a:solidFill>
                  <a:prstClr val="black"/>
                </a:solidFill>
                <a:latin typeface="Calibri" panose="020F0502020204030204"/>
              </a:rPr>
              <a:t>包含</a:t>
            </a:r>
            <a:r>
              <a:rPr lang="en-US" altLang="zh-CN" sz="2600" dirty="0">
                <a:solidFill>
                  <a:prstClr val="black"/>
                </a:solidFill>
                <a:latin typeface="Calibri" panose="020F0502020204030204"/>
              </a:rPr>
              <a:t>6</a:t>
            </a:r>
            <a:r>
              <a:rPr lang="zh-CN" altLang="en-US" sz="2600" dirty="0">
                <a:solidFill>
                  <a:prstClr val="black"/>
                </a:solidFill>
                <a:latin typeface="Calibri" panose="020F0502020204030204"/>
              </a:rPr>
              <a:t>个已知</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=1</a:t>
            </a:r>
            <a:r>
              <a:rPr lang="zh-CN" altLang="en-US" sz="2600" dirty="0">
                <a:solidFill>
                  <a:prstClr val="black"/>
                </a:solidFill>
                <a:latin typeface="Calibri" panose="020F0502020204030204"/>
              </a:rPr>
              <a:t>和</a:t>
            </a:r>
            <a:r>
              <a:rPr lang="en-US" altLang="zh-CN" sz="2600" dirty="0">
                <a:solidFill>
                  <a:prstClr val="black"/>
                </a:solidFill>
                <a:latin typeface="Calibri" panose="020F0502020204030204"/>
              </a:rPr>
              <a:t>4</a:t>
            </a:r>
            <a:r>
              <a:rPr lang="zh-CN" altLang="en-US" sz="2600" dirty="0">
                <a:solidFill>
                  <a:prstClr val="black"/>
                </a:solidFill>
                <a:latin typeface="Calibri" panose="020F0502020204030204"/>
              </a:rPr>
              <a:t>个</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=0</a:t>
            </a:r>
            <a:r>
              <a:rPr lang="zh-CN" altLang="en-US" sz="2600" dirty="0">
                <a:solidFill>
                  <a:prstClr val="black"/>
                </a:solidFill>
                <a:latin typeface="Calibri" panose="020F0502020204030204"/>
              </a:rPr>
              <a:t>的实例，那么</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=1</a:t>
            </a:r>
            <a:r>
              <a:rPr lang="zh-CN" altLang="en-US" sz="2600" dirty="0">
                <a:solidFill>
                  <a:prstClr val="black"/>
                </a:solidFill>
                <a:latin typeface="Calibri" panose="020F0502020204030204"/>
              </a:rPr>
              <a:t>的概率是</a:t>
            </a:r>
            <a:r>
              <a:rPr lang="en-US" altLang="zh-CN" sz="2600" dirty="0">
                <a:solidFill>
                  <a:prstClr val="black"/>
                </a:solidFill>
                <a:latin typeface="Calibri" panose="020F0502020204030204"/>
              </a:rPr>
              <a:t>0.6</a:t>
            </a:r>
            <a:r>
              <a:rPr lang="zh-CN" altLang="en-US" sz="2600" dirty="0">
                <a:solidFill>
                  <a:prstClr val="black"/>
                </a:solidFill>
                <a:latin typeface="Calibri" panose="020F0502020204030204"/>
              </a:rPr>
              <a:t>，而</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=0</a:t>
            </a:r>
            <a:r>
              <a:rPr lang="zh-CN" altLang="en-US" sz="2600" dirty="0">
                <a:solidFill>
                  <a:prstClr val="black"/>
                </a:solidFill>
                <a:latin typeface="Calibri" panose="020F0502020204030204"/>
              </a:rPr>
              <a:t>的概率是</a:t>
            </a:r>
            <a:r>
              <a:rPr lang="en-US" altLang="zh-CN" sz="2600" dirty="0">
                <a:solidFill>
                  <a:prstClr val="black"/>
                </a:solidFill>
                <a:latin typeface="Calibri" panose="020F0502020204030204"/>
              </a:rPr>
              <a:t>0.4</a:t>
            </a:r>
            <a:r>
              <a:rPr lang="zh-CN" altLang="en-US" sz="2600" dirty="0">
                <a:solidFill>
                  <a:prstClr val="black"/>
                </a:solidFill>
                <a:latin typeface="Calibri" panose="020F0502020204030204"/>
              </a:rPr>
              <a:t>。于是，实例</a:t>
            </a:r>
            <a:r>
              <a:rPr lang="en-US" altLang="zh-CN" sz="2600" dirty="0">
                <a:solidFill>
                  <a:prstClr val="black"/>
                </a:solidFill>
                <a:latin typeface="Calibri" panose="020F0502020204030204"/>
              </a:rPr>
              <a:t>x</a:t>
            </a:r>
            <a:r>
              <a:rPr lang="zh-CN" altLang="en-US" sz="2600" dirty="0">
                <a:solidFill>
                  <a:prstClr val="black"/>
                </a:solidFill>
                <a:latin typeface="Calibri" panose="020F0502020204030204"/>
              </a:rPr>
              <a:t>的</a:t>
            </a:r>
            <a:r>
              <a:rPr lang="en-US" altLang="zh-CN" sz="2600" dirty="0">
                <a:solidFill>
                  <a:prstClr val="black"/>
                </a:solidFill>
                <a:latin typeface="Calibri" panose="020F0502020204030204"/>
              </a:rPr>
              <a:t>60%</a:t>
            </a:r>
            <a:r>
              <a:rPr lang="zh-CN" altLang="en-US" sz="2600" dirty="0">
                <a:solidFill>
                  <a:prstClr val="black"/>
                </a:solidFill>
                <a:latin typeface="Calibri" panose="020F0502020204030204"/>
              </a:rPr>
              <a:t>被分配到</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=1</a:t>
            </a:r>
            <a:r>
              <a:rPr lang="zh-CN" altLang="en-US" sz="2600" dirty="0">
                <a:solidFill>
                  <a:prstClr val="black"/>
                </a:solidFill>
                <a:latin typeface="Calibri" panose="020F0502020204030204"/>
              </a:rPr>
              <a:t>的分支，</a:t>
            </a:r>
            <a:r>
              <a:rPr lang="en-US" altLang="zh-CN" sz="2600" dirty="0">
                <a:solidFill>
                  <a:prstClr val="black"/>
                </a:solidFill>
                <a:latin typeface="Calibri" panose="020F0502020204030204"/>
              </a:rPr>
              <a:t>40%</a:t>
            </a:r>
            <a:r>
              <a:rPr lang="zh-CN" altLang="en-US" sz="2600" dirty="0">
                <a:solidFill>
                  <a:prstClr val="black"/>
                </a:solidFill>
                <a:latin typeface="Calibri" panose="020F0502020204030204"/>
              </a:rPr>
              <a:t>被分配到另一个分支。这些片断样例（</a:t>
            </a:r>
            <a:r>
              <a:rPr lang="en-US" altLang="zh-CN" sz="2600" dirty="0">
                <a:solidFill>
                  <a:prstClr val="black"/>
                </a:solidFill>
                <a:latin typeface="Calibri" panose="020F0502020204030204"/>
              </a:rPr>
              <a:t>fractional examples</a:t>
            </a:r>
            <a:r>
              <a:rPr lang="zh-CN" altLang="en-US" sz="2600" dirty="0">
                <a:solidFill>
                  <a:prstClr val="black"/>
                </a:solidFill>
                <a:latin typeface="Calibri" panose="020F0502020204030204"/>
              </a:rPr>
              <a:t>）的目的是计算信息增益，另外，如果有第二个缺少值的属性必须被测试，这些样例可以在后继的树分支中被进一步细分。</a:t>
            </a:r>
            <a:r>
              <a:rPr lang="en-US" altLang="zh-CN" sz="2600" dirty="0">
                <a:solidFill>
                  <a:prstClr val="black"/>
                </a:solidFill>
                <a:latin typeface="Calibri" panose="020F0502020204030204"/>
              </a:rPr>
              <a:t>(C4.5</a:t>
            </a:r>
            <a:r>
              <a:rPr lang="zh-CN" altLang="en-US" sz="2600" dirty="0">
                <a:solidFill>
                  <a:prstClr val="black"/>
                </a:solidFill>
                <a:latin typeface="Calibri" panose="020F0502020204030204"/>
              </a:rPr>
              <a:t>中使用</a:t>
            </a:r>
            <a:r>
              <a:rPr lang="en-US" altLang="zh-CN" sz="2600" dirty="0">
                <a:solidFill>
                  <a:prstClr val="black"/>
                </a:solidFill>
                <a:latin typeface="Calibri" panose="020F0502020204030204"/>
              </a:rPr>
              <a:t>)</a:t>
            </a:r>
          </a:p>
          <a:p>
            <a:pPr marL="908050" lvl="1" indent="-457200" fontAlgn="auto">
              <a:spcAft>
                <a:spcPts val="0"/>
              </a:spcAft>
              <a:buFont typeface="Wingdings" panose="05000000000000000000" pitchFamily="2" charset="2"/>
              <a:buChar char="Ø"/>
              <a:defRPr/>
            </a:pPr>
            <a:r>
              <a:rPr lang="zh-CN" altLang="en-US" sz="2600" dirty="0">
                <a:solidFill>
                  <a:prstClr val="black"/>
                </a:solidFill>
                <a:latin typeface="Calibri" panose="020F0502020204030204"/>
              </a:rPr>
              <a:t>简单处理策略就是丢弃这些样本</a:t>
            </a:r>
            <a:endParaRPr lang="en-US" altLang="zh-CN" sz="2600" dirty="0">
              <a:solidFill>
                <a:prstClr val="black"/>
              </a:solidFill>
              <a:latin typeface="Calibri" panose="020F0502020204030204"/>
            </a:endParaRPr>
          </a:p>
        </p:txBody>
      </p:sp>
      <p:sp>
        <p:nvSpPr>
          <p:cNvPr id="8" name="矩形 5">
            <a:extLst>
              <a:ext uri="{FF2B5EF4-FFF2-40B4-BE49-F238E27FC236}">
                <a16:creationId xmlns:a16="http://schemas.microsoft.com/office/drawing/2014/main" id="{F9FB4D26-B6B1-4A10-A529-A278DC6AC18B}"/>
              </a:ext>
            </a:extLst>
          </p:cNvPr>
          <p:cNvSpPr>
            <a:spLocks noChangeArrowheads="1"/>
          </p:cNvSpPr>
          <p:nvPr/>
        </p:nvSpPr>
        <p:spPr bwMode="auto">
          <a:xfrm>
            <a:off x="457200" y="1268760"/>
            <a:ext cx="1980029"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20000"/>
              </a:lnSpc>
              <a:spcBef>
                <a:spcPts val="1000"/>
              </a:spcBef>
              <a:spcAft>
                <a:spcPts val="0"/>
              </a:spcAft>
              <a:buClrTx/>
              <a:buSzPct val="125000"/>
              <a:buFont typeface="Arial" charset="0"/>
              <a:buNone/>
              <a:tabLst/>
              <a:defRPr/>
            </a:pPr>
            <a:r>
              <a:rPr kumimoji="0" lang="zh-CN" altLang="en-US" sz="2800" b="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属性值缺失</a:t>
            </a:r>
          </a:p>
        </p:txBody>
      </p:sp>
    </p:spTree>
    <p:extLst>
      <p:ext uri="{BB962C8B-B14F-4D97-AF65-F5344CB8AC3E}">
        <p14:creationId xmlns:p14="http://schemas.microsoft.com/office/powerpoint/2010/main" val="2985714563"/>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
            <a:extLst>
              <a:ext uri="{FF2B5EF4-FFF2-40B4-BE49-F238E27FC236}">
                <a16:creationId xmlns:a16="http://schemas.microsoft.com/office/drawing/2014/main" id="{E2446CDF-36DF-407D-A5C0-8E85B2C1FC26}"/>
              </a:ext>
            </a:extLst>
          </p:cNvPr>
          <p:cNvSpPr>
            <a:spLocks noChangeArrowheads="1"/>
          </p:cNvSpPr>
          <p:nvPr/>
        </p:nvSpPr>
        <p:spPr bwMode="auto">
          <a:xfrm>
            <a:off x="266834" y="1147275"/>
            <a:ext cx="2512751"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20000"/>
              </a:lnSpc>
              <a:spcBef>
                <a:spcPts val="1000"/>
              </a:spcBef>
              <a:spcAft>
                <a:spcPts val="0"/>
              </a:spcAft>
              <a:buClrTx/>
              <a:buSzPct val="125000"/>
              <a:buFont typeface="Arial" charset="0"/>
              <a:buNone/>
              <a:tabLst/>
              <a:defRPr/>
            </a:pPr>
            <a:r>
              <a:rPr kumimoji="0" lang="zh-CN" altLang="en-US" sz="2800" b="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过拟合问题</a:t>
            </a:r>
          </a:p>
        </p:txBody>
      </p:sp>
      <p:sp>
        <p:nvSpPr>
          <p:cNvPr id="7" name="内容占位符 2">
            <a:extLst>
              <a:ext uri="{FF2B5EF4-FFF2-40B4-BE49-F238E27FC236}">
                <a16:creationId xmlns:a16="http://schemas.microsoft.com/office/drawing/2014/main" id="{ED1F8F4A-6575-4D0A-9459-5A2E621C2850}"/>
              </a:ext>
            </a:extLst>
          </p:cNvPr>
          <p:cNvSpPr txBox="1">
            <a:spLocks/>
          </p:cNvSpPr>
          <p:nvPr/>
        </p:nvSpPr>
        <p:spPr>
          <a:xfrm>
            <a:off x="266834" y="1688000"/>
            <a:ext cx="8619450" cy="483824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0000"/>
              </a:lnSpc>
              <a:spcBef>
                <a:spcPts val="600"/>
              </a:spcBef>
              <a:spcAft>
                <a:spcPts val="0"/>
              </a:spcAft>
              <a:buNone/>
            </a:pPr>
            <a:r>
              <a:rPr lang="zh-CN" altLang="en-US" b="1" dirty="0">
                <a:solidFill>
                  <a:srgbClr val="C00000"/>
                </a:solidFill>
                <a:latin typeface="Calibri" panose="020F0502020204030204"/>
              </a:rPr>
              <a:t>过拟合：</a:t>
            </a:r>
            <a:r>
              <a:rPr lang="zh-CN" altLang="en-US" sz="2600" dirty="0">
                <a:solidFill>
                  <a:prstClr val="black"/>
                </a:solidFill>
                <a:latin typeface="Calibri" panose="020F0502020204030204"/>
              </a:rPr>
              <a:t>有监督的算法需要考虑泛化能力，在有限样本的条件下，决策树超过一定规模后，训练错误率减小，但测试错误率会增加。</a:t>
            </a:r>
            <a:endParaRPr lang="en-US" altLang="zh-CN" sz="2600" dirty="0">
              <a:solidFill>
                <a:prstClr val="black"/>
              </a:solidFill>
              <a:latin typeface="Calibri" panose="020F0502020204030204"/>
            </a:endParaRPr>
          </a:p>
          <a:p>
            <a:pPr marL="0" indent="0" fontAlgn="auto">
              <a:lnSpc>
                <a:spcPct val="120000"/>
              </a:lnSpc>
              <a:spcBef>
                <a:spcPts val="600"/>
              </a:spcBef>
              <a:spcAft>
                <a:spcPts val="0"/>
              </a:spcAft>
              <a:buNone/>
            </a:pPr>
            <a:r>
              <a:rPr lang="zh-CN" altLang="en-US" sz="2400" dirty="0">
                <a:solidFill>
                  <a:prstClr val="black"/>
                </a:solidFill>
                <a:latin typeface="Calibri" panose="020F0502020204030204"/>
              </a:rPr>
              <a:t>为了避免过拟合，采用剪枝技术。</a:t>
            </a:r>
            <a:endParaRPr lang="en-US" altLang="zh-CN" sz="2600" dirty="0">
              <a:solidFill>
                <a:prstClr val="black"/>
              </a:solidFill>
              <a:latin typeface="Calibri" panose="020F0502020204030204"/>
            </a:endParaRPr>
          </a:p>
          <a:p>
            <a:pPr marL="0" indent="0" fontAlgn="auto">
              <a:lnSpc>
                <a:spcPct val="120000"/>
              </a:lnSpc>
              <a:spcBef>
                <a:spcPts val="600"/>
              </a:spcBef>
              <a:spcAft>
                <a:spcPts val="0"/>
              </a:spcAft>
              <a:buNone/>
            </a:pPr>
            <a:r>
              <a:rPr lang="zh-CN" altLang="en-US" sz="3000" b="1" dirty="0">
                <a:solidFill>
                  <a:srgbClr val="C00000"/>
                </a:solidFill>
                <a:latin typeface="Calibri" panose="020F0502020204030204"/>
              </a:rPr>
              <a:t>剪枝：</a:t>
            </a:r>
            <a:r>
              <a:rPr lang="zh-CN" altLang="en-US" sz="2600" dirty="0">
                <a:solidFill>
                  <a:prstClr val="black"/>
                </a:solidFill>
                <a:latin typeface="Calibri" panose="020F0502020204030204"/>
              </a:rPr>
              <a:t>控制决策树规模的方法称为剪枝，一种是预剪枝，一种是后剪枝。所谓预剪枝，实际上是控制决策树的生长；后剪枝是指，对完全生成的决策树进行修剪。</a:t>
            </a:r>
            <a:endParaRPr lang="en-US" altLang="zh-CN" sz="2600" dirty="0">
              <a:solidFill>
                <a:prstClr val="black"/>
              </a:solidFill>
              <a:latin typeface="Calibri" panose="020F0502020204030204"/>
            </a:endParaRPr>
          </a:p>
          <a:p>
            <a:pPr marL="266700" indent="0" fontAlgn="auto">
              <a:spcBef>
                <a:spcPts val="600"/>
              </a:spcBef>
              <a:spcAft>
                <a:spcPts val="0"/>
              </a:spcAft>
              <a:buNone/>
            </a:pPr>
            <a:r>
              <a:rPr lang="zh-CN" altLang="en-US" sz="2400" b="1" dirty="0">
                <a:solidFill>
                  <a:prstClr val="black"/>
                </a:solidFill>
                <a:latin typeface="Calibri" panose="020F0502020204030204"/>
              </a:rPr>
              <a:t>预剪枝（</a:t>
            </a:r>
            <a:r>
              <a:rPr lang="en-US" altLang="zh-CN" sz="2600" b="1" dirty="0">
                <a:solidFill>
                  <a:prstClr val="black"/>
                </a:solidFill>
                <a:latin typeface="Calibri" panose="020F0502020204030204"/>
              </a:rPr>
              <a:t>pre-pruning</a:t>
            </a:r>
            <a:r>
              <a:rPr lang="zh-CN" altLang="en-US" sz="2400" b="1" dirty="0">
                <a:solidFill>
                  <a:prstClr val="black"/>
                </a:solidFill>
                <a:latin typeface="Calibri" panose="020F0502020204030204"/>
              </a:rPr>
              <a:t>）：</a:t>
            </a:r>
            <a:endParaRPr lang="en-US" altLang="zh-CN" sz="2400" dirty="0">
              <a:solidFill>
                <a:prstClr val="black"/>
              </a:solidFill>
              <a:latin typeface="Calibri" panose="020F0502020204030204"/>
            </a:endParaRPr>
          </a:p>
          <a:p>
            <a:pPr marL="266700" indent="0" fontAlgn="auto">
              <a:lnSpc>
                <a:spcPct val="120000"/>
              </a:lnSpc>
              <a:spcBef>
                <a:spcPts val="600"/>
              </a:spcBef>
              <a:spcAft>
                <a:spcPts val="0"/>
              </a:spcAft>
              <a:buFont typeface="Arial" panose="020B0604020202020204" pitchFamily="34" charset="0"/>
              <a:buNone/>
            </a:pPr>
            <a:r>
              <a:rPr lang="en-US" altLang="zh-CN" sz="2400" dirty="0">
                <a:solidFill>
                  <a:prstClr val="black"/>
                </a:solidFill>
                <a:latin typeface="Calibri" panose="020F0502020204030204"/>
              </a:rPr>
              <a:t>1) </a:t>
            </a:r>
            <a:r>
              <a:rPr lang="zh-CN" altLang="en-US" sz="2400" dirty="0">
                <a:solidFill>
                  <a:prstClr val="black"/>
                </a:solidFill>
                <a:latin typeface="Calibri" panose="020F0502020204030204"/>
              </a:rPr>
              <a:t>数据划分法。划分数据成训练样本和测试样本，使用训练样本进行训练，使用测试样本进行树生长检验。</a:t>
            </a:r>
            <a:r>
              <a:rPr lang="en-US" altLang="zh-CN" sz="2400" dirty="0">
                <a:solidFill>
                  <a:prstClr val="black"/>
                </a:solidFill>
                <a:latin typeface="Calibri" panose="020F0502020204030204"/>
              </a:rPr>
              <a:t>	</a:t>
            </a:r>
          </a:p>
          <a:p>
            <a:pPr marL="266700" indent="0" fontAlgn="auto">
              <a:lnSpc>
                <a:spcPct val="120000"/>
              </a:lnSpc>
              <a:spcBef>
                <a:spcPts val="600"/>
              </a:spcBef>
              <a:spcAft>
                <a:spcPts val="0"/>
              </a:spcAft>
              <a:buFont typeface="Arial" panose="020B0604020202020204" pitchFamily="34" charset="0"/>
              <a:buNone/>
            </a:pPr>
            <a:r>
              <a:rPr lang="en-US" altLang="zh-CN" sz="2400" dirty="0">
                <a:solidFill>
                  <a:prstClr val="black"/>
                </a:solidFill>
                <a:latin typeface="Calibri" panose="020F0502020204030204"/>
              </a:rPr>
              <a:t>2) </a:t>
            </a:r>
            <a:r>
              <a:rPr lang="zh-CN" altLang="en-US" sz="2400" dirty="0">
                <a:solidFill>
                  <a:prstClr val="black"/>
                </a:solidFill>
                <a:latin typeface="Calibri" panose="020F0502020204030204"/>
              </a:rPr>
              <a:t>阈值法。当某节点的信息增益小于某阈值时，停止树生长。</a:t>
            </a:r>
            <a:endParaRPr lang="en-US" altLang="zh-CN" sz="2400" dirty="0">
              <a:solidFill>
                <a:prstClr val="black"/>
              </a:solidFill>
              <a:latin typeface="Calibri" panose="020F0502020204030204"/>
            </a:endParaRPr>
          </a:p>
          <a:p>
            <a:pPr marL="266700" indent="0" fontAlgn="auto">
              <a:lnSpc>
                <a:spcPct val="120000"/>
              </a:lnSpc>
              <a:spcBef>
                <a:spcPts val="600"/>
              </a:spcBef>
              <a:spcAft>
                <a:spcPts val="0"/>
              </a:spcAft>
              <a:buFont typeface="Arial" panose="020B0604020202020204" pitchFamily="34" charset="0"/>
              <a:buNone/>
            </a:pPr>
            <a:r>
              <a:rPr lang="en-US" altLang="zh-CN" sz="2400" dirty="0">
                <a:solidFill>
                  <a:prstClr val="black"/>
                </a:solidFill>
                <a:latin typeface="Calibri" panose="020F0502020204030204"/>
              </a:rPr>
              <a:t>3) </a:t>
            </a:r>
            <a:r>
              <a:rPr lang="zh-CN" altLang="en-US" sz="2400" dirty="0">
                <a:solidFill>
                  <a:prstClr val="black"/>
                </a:solidFill>
                <a:latin typeface="Calibri" panose="020F0502020204030204"/>
              </a:rPr>
              <a:t>信息增益的统计显著性分析。从已有节点获得的所有信息增益统计其分布，如果继续生长得到的信息增益与该分布相比不显著，则停止树的生长。</a:t>
            </a:r>
            <a:endParaRPr lang="en-US" altLang="zh-CN" sz="2400" dirty="0">
              <a:solidFill>
                <a:prstClr val="black"/>
              </a:solidFill>
              <a:latin typeface="Calibri" panose="020F0502020204030204"/>
            </a:endParaRPr>
          </a:p>
          <a:p>
            <a:pPr marL="266700" indent="0" fontAlgn="auto">
              <a:lnSpc>
                <a:spcPct val="120000"/>
              </a:lnSpc>
              <a:spcBef>
                <a:spcPts val="600"/>
              </a:spcBef>
              <a:spcAft>
                <a:spcPts val="0"/>
              </a:spcAft>
              <a:buFont typeface="Arial" panose="020B0604020202020204" pitchFamily="34" charset="0"/>
              <a:buNone/>
            </a:pPr>
            <a:r>
              <a:rPr lang="zh-CN" altLang="en-US" sz="2400" b="1" dirty="0">
                <a:solidFill>
                  <a:prstClr val="black"/>
                </a:solidFill>
                <a:latin typeface="Calibri" panose="020F0502020204030204"/>
              </a:rPr>
              <a:t>优点：</a:t>
            </a:r>
            <a:r>
              <a:rPr lang="zh-CN" altLang="en-US" sz="2400" dirty="0">
                <a:solidFill>
                  <a:prstClr val="black"/>
                </a:solidFill>
                <a:latin typeface="Calibri" panose="020F0502020204030204"/>
              </a:rPr>
              <a:t>简单直接；</a:t>
            </a:r>
            <a:endParaRPr lang="en-US" altLang="zh-CN" sz="2400" dirty="0">
              <a:solidFill>
                <a:prstClr val="black"/>
              </a:solidFill>
              <a:latin typeface="Calibri" panose="020F0502020204030204"/>
            </a:endParaRPr>
          </a:p>
          <a:p>
            <a:pPr marL="266700" indent="0" fontAlgn="auto">
              <a:lnSpc>
                <a:spcPct val="120000"/>
              </a:lnSpc>
              <a:spcBef>
                <a:spcPts val="600"/>
              </a:spcBef>
              <a:spcAft>
                <a:spcPts val="0"/>
              </a:spcAft>
              <a:buFont typeface="Arial" panose="020B0604020202020204" pitchFamily="34" charset="0"/>
              <a:buNone/>
            </a:pPr>
            <a:r>
              <a:rPr lang="zh-CN" altLang="en-US" sz="2400" b="1" dirty="0">
                <a:solidFill>
                  <a:prstClr val="black"/>
                </a:solidFill>
                <a:latin typeface="Calibri" panose="020F0502020204030204"/>
              </a:rPr>
              <a:t>缺点：</a:t>
            </a:r>
            <a:r>
              <a:rPr lang="zh-CN" altLang="en-US" sz="2400" dirty="0">
                <a:solidFill>
                  <a:prstClr val="black"/>
                </a:solidFill>
                <a:latin typeface="Calibri" panose="020F0502020204030204"/>
              </a:rPr>
              <a:t>对于不回溯的贪婪算法，缺乏后效性考虑，可能导致树提前停止。</a:t>
            </a:r>
            <a:endParaRPr lang="en-US" altLang="zh-CN" sz="2400" dirty="0">
              <a:solidFill>
                <a:prstClr val="black"/>
              </a:solidFill>
              <a:latin typeface="Calibri" panose="020F0502020204030204"/>
            </a:endParaRPr>
          </a:p>
        </p:txBody>
      </p:sp>
      <p:sp>
        <p:nvSpPr>
          <p:cNvPr id="8" name="Rectangle 2">
            <a:extLst>
              <a:ext uri="{FF2B5EF4-FFF2-40B4-BE49-F238E27FC236}">
                <a16:creationId xmlns:a16="http://schemas.microsoft.com/office/drawing/2014/main" id="{2E907F71-1AC7-47C7-9CD2-3AA291733C74}"/>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Tree>
    <p:extLst>
      <p:ext uri="{BB962C8B-B14F-4D97-AF65-F5344CB8AC3E}">
        <p14:creationId xmlns:p14="http://schemas.microsoft.com/office/powerpoint/2010/main" val="1508300908"/>
      </p:ext>
    </p:extLst>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
            <a:extLst>
              <a:ext uri="{FF2B5EF4-FFF2-40B4-BE49-F238E27FC236}">
                <a16:creationId xmlns:a16="http://schemas.microsoft.com/office/drawing/2014/main" id="{E2446CDF-36DF-407D-A5C0-8E85B2C1FC26}"/>
              </a:ext>
            </a:extLst>
          </p:cNvPr>
          <p:cNvSpPr>
            <a:spLocks noChangeArrowheads="1"/>
          </p:cNvSpPr>
          <p:nvPr/>
        </p:nvSpPr>
        <p:spPr bwMode="auto">
          <a:xfrm>
            <a:off x="107504" y="1147275"/>
            <a:ext cx="2512751"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20000"/>
              </a:lnSpc>
              <a:spcBef>
                <a:spcPts val="1000"/>
              </a:spcBef>
              <a:spcAft>
                <a:spcPts val="0"/>
              </a:spcAft>
              <a:buClrTx/>
              <a:buSzPct val="125000"/>
              <a:buFont typeface="Arial" charset="0"/>
              <a:buNone/>
              <a:tabLst/>
              <a:defRPr/>
            </a:pPr>
            <a:r>
              <a:rPr kumimoji="0" lang="zh-CN" altLang="en-US" sz="2800" b="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过拟合问题</a:t>
            </a:r>
          </a:p>
        </p:txBody>
      </p:sp>
      <p:sp>
        <p:nvSpPr>
          <p:cNvPr id="8" name="Rectangle 2">
            <a:extLst>
              <a:ext uri="{FF2B5EF4-FFF2-40B4-BE49-F238E27FC236}">
                <a16:creationId xmlns:a16="http://schemas.microsoft.com/office/drawing/2014/main" id="{2E907F71-1AC7-47C7-9CD2-3AA291733C74}"/>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6" name="内容占位符 2">
            <a:extLst>
              <a:ext uri="{FF2B5EF4-FFF2-40B4-BE49-F238E27FC236}">
                <a16:creationId xmlns:a16="http://schemas.microsoft.com/office/drawing/2014/main" id="{EF1BEC2C-772E-464A-9CEB-4554FFDFF173}"/>
              </a:ext>
            </a:extLst>
          </p:cNvPr>
          <p:cNvSpPr txBox="1">
            <a:spLocks/>
          </p:cNvSpPr>
          <p:nvPr/>
        </p:nvSpPr>
        <p:spPr>
          <a:xfrm>
            <a:off x="108095" y="1683852"/>
            <a:ext cx="8856394" cy="484149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1800" b="1" dirty="0"/>
              <a:t>后剪枝（</a:t>
            </a:r>
            <a:r>
              <a:rPr lang="en-US" altLang="zh-CN" sz="1800" b="1" dirty="0"/>
              <a:t>post-pruning</a:t>
            </a:r>
            <a:r>
              <a:rPr lang="zh-CN" altLang="en-US" sz="1800" b="1" dirty="0"/>
              <a:t>）：</a:t>
            </a:r>
            <a:endParaRPr lang="en-US" altLang="zh-CN" sz="1800" dirty="0"/>
          </a:p>
          <a:p>
            <a:pPr marL="173038" indent="0">
              <a:lnSpc>
                <a:spcPct val="100000"/>
              </a:lnSpc>
              <a:buFont typeface="+mj-lt"/>
              <a:buAutoNum type="arabicPeriod"/>
            </a:pPr>
            <a:r>
              <a:rPr lang="zh-CN" altLang="en-US" sz="1800" dirty="0"/>
              <a:t>减少分类错误修剪法。使用独立的剪枝集估计剪枝前后的分类错误率，基于此进行剪枝。</a:t>
            </a:r>
            <a:endParaRPr lang="en-US" altLang="zh-CN" sz="1800" dirty="0"/>
          </a:p>
          <a:p>
            <a:pPr marL="173038" indent="0">
              <a:lnSpc>
                <a:spcPct val="100000"/>
              </a:lnSpc>
              <a:buFont typeface="+mj-lt"/>
              <a:buAutoNum type="arabicPeriod"/>
            </a:pPr>
            <a:r>
              <a:rPr lang="zh-CN" altLang="en-US" sz="1800" dirty="0"/>
              <a:t>最小代价与复杂性折中的剪枝。对剪枝后的树综合评价错误率和复杂性，决定是否剪枝。</a:t>
            </a:r>
            <a:endParaRPr lang="en-US" altLang="zh-CN" sz="1800" dirty="0"/>
          </a:p>
          <a:p>
            <a:pPr marL="173038" indent="0">
              <a:lnSpc>
                <a:spcPct val="100000"/>
              </a:lnSpc>
              <a:buFont typeface="+mj-lt"/>
              <a:buAutoNum type="arabicPeriod"/>
            </a:pPr>
            <a:r>
              <a:rPr lang="zh-CN" altLang="en-US" sz="1800" dirty="0"/>
              <a:t>最小描述长度准则。最简单的树就是最好的树。对决策树进行编码，通过剪枝得到编码最小的树。</a:t>
            </a:r>
            <a:endParaRPr lang="en-US" altLang="zh-CN" sz="1800" dirty="0"/>
          </a:p>
          <a:p>
            <a:pPr marL="173038" indent="0">
              <a:lnSpc>
                <a:spcPct val="100000"/>
              </a:lnSpc>
              <a:buFont typeface="+mj-lt"/>
              <a:buAutoNum type="arabicPeriod"/>
            </a:pPr>
            <a:r>
              <a:rPr lang="zh-CN" altLang="en-US" sz="1800" dirty="0"/>
              <a:t>规则后剪枝。将训练完的决策树转换成规则，通过删除不会降低估计精度的前件修剪每一条规则。</a:t>
            </a:r>
            <a:endParaRPr lang="en-US" altLang="zh-CN" sz="1800" dirty="0"/>
          </a:p>
          <a:p>
            <a:pPr marL="173038" indent="0">
              <a:lnSpc>
                <a:spcPct val="100000"/>
              </a:lnSpc>
              <a:buNone/>
            </a:pPr>
            <a:r>
              <a:rPr lang="zh-CN" altLang="en-US" sz="1800" b="1" dirty="0"/>
              <a:t>优点</a:t>
            </a:r>
            <a:r>
              <a:rPr lang="en-US" altLang="zh-CN" sz="1800" b="1" dirty="0"/>
              <a:t>:  </a:t>
            </a:r>
            <a:r>
              <a:rPr lang="zh-CN" altLang="en-US" sz="1800" dirty="0"/>
              <a:t>实际应用中有效</a:t>
            </a:r>
            <a:endParaRPr lang="en-US" altLang="zh-CN" sz="1800" dirty="0"/>
          </a:p>
          <a:p>
            <a:pPr marL="173038" indent="0">
              <a:lnSpc>
                <a:spcPct val="100000"/>
              </a:lnSpc>
              <a:buNone/>
            </a:pPr>
            <a:r>
              <a:rPr lang="zh-CN" altLang="en-US" sz="1800" b="1" dirty="0"/>
              <a:t>缺点：</a:t>
            </a:r>
            <a:r>
              <a:rPr lang="zh-CN" altLang="en-US" sz="1800" dirty="0"/>
              <a:t>数据量大时，计算代价较大。</a:t>
            </a:r>
            <a:endParaRPr lang="en-US" altLang="zh-CN" sz="1800" dirty="0"/>
          </a:p>
          <a:p>
            <a:pPr marL="173038" indent="0" algn="just">
              <a:lnSpc>
                <a:spcPct val="100000"/>
              </a:lnSpc>
              <a:buNone/>
            </a:pPr>
            <a:r>
              <a:rPr lang="zh-CN" altLang="en-US" sz="1800" dirty="0"/>
              <a:t>常见的后剪枝方法有：</a:t>
            </a:r>
            <a:r>
              <a:rPr lang="en-US" altLang="zh-CN" sz="1800" dirty="0"/>
              <a:t>Reduced-Error Pruning(REP,</a:t>
            </a:r>
            <a:r>
              <a:rPr lang="zh-CN" altLang="en-US" sz="1800" dirty="0"/>
              <a:t>错误率降低剪枝）、</a:t>
            </a:r>
            <a:r>
              <a:rPr lang="en-US" altLang="zh-CN" sz="1800" dirty="0"/>
              <a:t>Pessimistic Error Pruning(PEP</a:t>
            </a:r>
            <a:r>
              <a:rPr lang="zh-CN" altLang="en-US" sz="1800" dirty="0"/>
              <a:t>，悲观剪枝）和</a:t>
            </a:r>
            <a:r>
              <a:rPr lang="en-US" altLang="zh-CN" sz="1800" dirty="0"/>
              <a:t>Cost-Complexity Pruning(CCP</a:t>
            </a:r>
            <a:r>
              <a:rPr lang="zh-CN" altLang="en-US" sz="1800" dirty="0"/>
              <a:t>、代价复杂度</a:t>
            </a:r>
            <a:r>
              <a:rPr lang="en-US" altLang="zh-CN" sz="1800" dirty="0"/>
              <a:t>)</a:t>
            </a:r>
            <a:endParaRPr lang="zh-CN" altLang="en-US" sz="1800" dirty="0"/>
          </a:p>
        </p:txBody>
      </p:sp>
    </p:spTree>
    <p:extLst>
      <p:ext uri="{BB962C8B-B14F-4D97-AF65-F5344CB8AC3E}">
        <p14:creationId xmlns:p14="http://schemas.microsoft.com/office/powerpoint/2010/main" val="1219357627"/>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3263" y="620688"/>
            <a:ext cx="8229600" cy="5246688"/>
          </a:xfrm>
        </p:spPr>
        <p:txBody>
          <a:bodyPr/>
          <a:lstStyle/>
          <a:p>
            <a:pPr marL="0" indent="0" algn="ctr">
              <a:lnSpc>
                <a:spcPct val="150000"/>
              </a:lnSpc>
              <a:buNone/>
              <a:defRPr/>
            </a:pPr>
            <a:r>
              <a:rPr lang="zh-CN" altLang="en-US" sz="2800" dirty="0">
                <a:ea typeface="黑体" panose="02010609060101010101" pitchFamily="49" charset="-122"/>
                <a:cs typeface="+mj-cs"/>
              </a:rPr>
              <a:t>第 </a:t>
            </a:r>
            <a:r>
              <a:rPr lang="en-US" altLang="zh-CN" sz="2800" dirty="0">
                <a:ea typeface="黑体" panose="02010609060101010101" pitchFamily="49" charset="-122"/>
                <a:cs typeface="+mj-cs"/>
              </a:rPr>
              <a:t>8 </a:t>
            </a:r>
            <a:r>
              <a:rPr lang="zh-CN" altLang="en-US" sz="2800" dirty="0">
                <a:ea typeface="黑体" panose="02010609060101010101" pitchFamily="49" charset="-122"/>
                <a:cs typeface="+mj-cs"/>
              </a:rPr>
              <a:t>章 分类</a:t>
            </a:r>
            <a:endParaRPr lang="en-US" altLang="zh-CN" sz="2800" dirty="0">
              <a:ea typeface="黑体" panose="02010609060101010101" pitchFamily="49" charset="-122"/>
              <a:cs typeface="+mj-cs"/>
            </a:endParaRPr>
          </a:p>
          <a:p>
            <a:pPr>
              <a:defRPr/>
            </a:pPr>
            <a:r>
              <a:rPr lang="en-US" altLang="zh-CN" dirty="0">
                <a:solidFill>
                  <a:schemeClr val="tx1">
                    <a:lumMod val="50000"/>
                    <a:lumOff val="50000"/>
                  </a:schemeClr>
                </a:solidFill>
              </a:rPr>
              <a:t>8.1</a:t>
            </a:r>
            <a:r>
              <a:rPr lang="zh-CN" altLang="zh-CN" dirty="0">
                <a:solidFill>
                  <a:schemeClr val="tx1">
                    <a:lumMod val="50000"/>
                    <a:lumOff val="50000"/>
                  </a:schemeClr>
                </a:solidFill>
                <a:latin typeface="Times New Roman" panose="02020603050405020304" pitchFamily="18" charset="0"/>
              </a:rPr>
              <a:t>分类的基本知识</a:t>
            </a:r>
            <a:endParaRPr lang="en-US" altLang="zh-CN" dirty="0">
              <a:solidFill>
                <a:schemeClr val="tx1">
                  <a:lumMod val="50000"/>
                  <a:lumOff val="50000"/>
                </a:schemeClr>
              </a:solidFill>
              <a:latin typeface="Times New Roman" panose="02020603050405020304" pitchFamily="18" charset="0"/>
            </a:endParaRPr>
          </a:p>
          <a:p>
            <a:pPr>
              <a:defRPr/>
            </a:pPr>
            <a:r>
              <a:rPr lang="en-US" altLang="zh-CN" dirty="0">
                <a:solidFill>
                  <a:schemeClr val="tx1">
                    <a:lumMod val="50000"/>
                    <a:lumOff val="50000"/>
                  </a:schemeClr>
                </a:solidFill>
                <a:ea typeface="宋体" panose="02010600030101010101" pitchFamily="2" charset="-122"/>
              </a:rPr>
              <a:t>8.2 </a:t>
            </a:r>
            <a:r>
              <a:rPr lang="zh-CN" altLang="en-US" dirty="0">
                <a:solidFill>
                  <a:schemeClr val="tx1">
                    <a:lumMod val="50000"/>
                    <a:lumOff val="50000"/>
                  </a:schemeClr>
                </a:solidFill>
                <a:ea typeface="宋体" panose="02010600030101010101" pitchFamily="2" charset="-122"/>
              </a:rPr>
              <a:t>决策树分类</a:t>
            </a:r>
            <a:endParaRPr lang="en-US" altLang="zh-CN" dirty="0">
              <a:solidFill>
                <a:schemeClr val="tx1">
                  <a:lumMod val="50000"/>
                  <a:lumOff val="50000"/>
                </a:schemeClr>
              </a:solidFill>
              <a:ea typeface="宋体" panose="02010600030101010101" pitchFamily="2" charset="-122"/>
            </a:endParaRPr>
          </a:p>
          <a:p>
            <a:pPr>
              <a:defRPr/>
            </a:pPr>
            <a:r>
              <a:rPr lang="en-US" altLang="zh-CN" b="1" dirty="0">
                <a:ea typeface="宋体" panose="02010600030101010101" pitchFamily="2" charset="-122"/>
              </a:rPr>
              <a:t>8.3 SVM</a:t>
            </a:r>
            <a:r>
              <a:rPr lang="zh-CN" altLang="en-US" b="1" dirty="0">
                <a:ea typeface="宋体" panose="02010600030101010101" pitchFamily="2" charset="-122"/>
              </a:rPr>
              <a:t>预测</a:t>
            </a:r>
            <a:endParaRPr lang="en-US" altLang="zh-CN" b="1" dirty="0">
              <a:ea typeface="宋体" panose="02010600030101010101" pitchFamily="2" charset="-122"/>
            </a:endParaRPr>
          </a:p>
          <a:p>
            <a:pPr lvl="1">
              <a:defRPr/>
            </a:pPr>
            <a:r>
              <a:rPr lang="en-US" altLang="zh-CN" b="1" dirty="0">
                <a:ea typeface="宋体" panose="02010600030101010101" pitchFamily="2" charset="-122"/>
              </a:rPr>
              <a:t>8.4.1 </a:t>
            </a:r>
            <a:r>
              <a:rPr lang="zh-CN" altLang="en-US" b="1" dirty="0">
                <a:ea typeface="宋体" panose="02010600030101010101" pitchFamily="2" charset="-122"/>
              </a:rPr>
              <a:t>线性可分</a:t>
            </a:r>
            <a:r>
              <a:rPr lang="en-US" altLang="zh-CN" b="1" dirty="0">
                <a:ea typeface="宋体" panose="02010600030101010101" pitchFamily="2" charset="-122"/>
              </a:rPr>
              <a:t>SVM</a:t>
            </a:r>
          </a:p>
          <a:p>
            <a:pPr lvl="1">
              <a:defRPr/>
            </a:pPr>
            <a:r>
              <a:rPr lang="en-US" altLang="zh-CN" b="1" dirty="0">
                <a:ea typeface="宋体" panose="02010600030101010101" pitchFamily="2" charset="-122"/>
              </a:rPr>
              <a:t>8.4.2 </a:t>
            </a:r>
            <a:r>
              <a:rPr lang="zh-CN" altLang="en-US" b="1" dirty="0">
                <a:ea typeface="宋体" panose="02010600030101010101" pitchFamily="2" charset="-122"/>
              </a:rPr>
              <a:t>线性不可分</a:t>
            </a:r>
            <a:r>
              <a:rPr lang="en-US" altLang="zh-CN" b="1" dirty="0">
                <a:ea typeface="宋体" panose="02010600030101010101" pitchFamily="2" charset="-122"/>
              </a:rPr>
              <a:t>SVM</a:t>
            </a:r>
          </a:p>
          <a:p>
            <a:pPr lvl="1">
              <a:defRPr/>
            </a:pPr>
            <a:r>
              <a:rPr lang="en-US" altLang="zh-CN" b="1" dirty="0">
                <a:ea typeface="宋体" panose="02010600030101010101" pitchFamily="2" charset="-122"/>
              </a:rPr>
              <a:t>8.4.3 SVM</a:t>
            </a:r>
            <a:r>
              <a:rPr lang="zh-CN" altLang="en-US" b="1" dirty="0">
                <a:ea typeface="宋体" panose="02010600030101010101" pitchFamily="2" charset="-122"/>
              </a:rPr>
              <a:t>算法的实现</a:t>
            </a:r>
            <a:endParaRPr lang="en-US" altLang="zh-CN" b="1" dirty="0">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8.4 KNN</a:t>
            </a:r>
            <a:r>
              <a:rPr lang="zh-CN" altLang="en-US" dirty="0">
                <a:solidFill>
                  <a:schemeClr val="tx1">
                    <a:lumMod val="50000"/>
                    <a:lumOff val="50000"/>
                  </a:schemeClr>
                </a:solidFill>
                <a:ea typeface="宋体" panose="02010600030101010101" pitchFamily="2" charset="-122"/>
              </a:rPr>
              <a:t>算法</a:t>
            </a:r>
            <a:endParaRPr lang="en-US" altLang="zh-CN" dirty="0">
              <a:solidFill>
                <a:schemeClr val="tx1">
                  <a:lumMod val="50000"/>
                  <a:lumOff val="50000"/>
                </a:schemeClr>
              </a:solidFill>
              <a:ea typeface="宋体" panose="02010600030101010101" pitchFamily="2" charset="-122"/>
            </a:endParaRPr>
          </a:p>
          <a:p>
            <a:pPr marL="0" indent="0">
              <a:lnSpc>
                <a:spcPct val="150000"/>
              </a:lnSpc>
              <a:buNone/>
              <a:defRPr/>
            </a:pPr>
            <a:endParaRPr lang="zh-CN" altLang="en-US" dirty="0"/>
          </a:p>
        </p:txBody>
      </p:sp>
    </p:spTree>
    <p:extLst>
      <p:ext uri="{BB962C8B-B14F-4D97-AF65-F5344CB8AC3E}">
        <p14:creationId xmlns:p14="http://schemas.microsoft.com/office/powerpoint/2010/main" val="4226025840"/>
      </p:ext>
    </p:extLst>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3E52CF-F738-0645-A546-9722EBA0EC62}"/>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17593C48-AC9D-AC4D-A9FB-186A6FC44D32}"/>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8.3</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SVM</a:t>
            </a:r>
            <a:r>
              <a:rPr lang="zh-CN" altLang="en-US" b="1" dirty="0">
                <a:solidFill>
                  <a:schemeClr val="accent1">
                    <a:lumMod val="25000"/>
                  </a:schemeClr>
                </a:solidFill>
                <a:effectLst>
                  <a:outerShdw blurRad="38100" dist="38100" dir="2700000" algn="tl">
                    <a:srgbClr val="000000">
                      <a:alpha val="43137"/>
                    </a:srgbClr>
                  </a:outerShdw>
                </a:effectLst>
              </a:rPr>
              <a:t>预测</a:t>
            </a:r>
            <a:endParaRPr lang="zh-CN" altLang="en-US" dirty="0"/>
          </a:p>
        </p:txBody>
      </p:sp>
      <p:sp>
        <p:nvSpPr>
          <p:cNvPr id="5" name="内容占位符 2">
            <a:extLst>
              <a:ext uri="{FF2B5EF4-FFF2-40B4-BE49-F238E27FC236}">
                <a16:creationId xmlns:a16="http://schemas.microsoft.com/office/drawing/2014/main" id="{CA3BB07F-136A-004D-9111-3DD5E25A9A4D}"/>
              </a:ext>
            </a:extLst>
          </p:cNvPr>
          <p:cNvSpPr>
            <a:spLocks noGrp="1" noChangeArrowheads="1"/>
          </p:cNvSpPr>
          <p:nvPr>
            <p:ph idx="1"/>
          </p:nvPr>
        </p:nvSpPr>
        <p:spPr>
          <a:xfrm>
            <a:off x="457200" y="1196752"/>
            <a:ext cx="8229600" cy="4530725"/>
          </a:xfrm>
        </p:spPr>
        <p:txBody>
          <a:bodyPr/>
          <a:lstStyle/>
          <a:p>
            <a:pPr>
              <a:defRPr/>
            </a:pPr>
            <a:r>
              <a:rPr kumimoji="1" lang="zh-CN" altLang="en-US" b="1" dirty="0">
                <a:solidFill>
                  <a:srgbClr val="00B0F0"/>
                </a:solidFill>
                <a:effectLst>
                  <a:outerShdw blurRad="38100" dist="38100" dir="2700000" algn="tl">
                    <a:srgbClr val="000000">
                      <a:alpha val="43137"/>
                    </a:srgbClr>
                  </a:outerShdw>
                </a:effectLst>
              </a:rPr>
              <a:t>什么是</a:t>
            </a:r>
            <a:r>
              <a:rPr kumimoji="1" lang="en-US" altLang="zh-CN" b="1" dirty="0">
                <a:solidFill>
                  <a:srgbClr val="00B0F0"/>
                </a:solidFill>
                <a:effectLst>
                  <a:outerShdw blurRad="38100" dist="38100" dir="2700000" algn="tl">
                    <a:srgbClr val="000000">
                      <a:alpha val="43137"/>
                    </a:srgbClr>
                  </a:outerShdw>
                </a:effectLst>
              </a:rPr>
              <a:t>SVM?</a:t>
            </a:r>
          </a:p>
        </p:txBody>
      </p:sp>
      <p:sp>
        <p:nvSpPr>
          <p:cNvPr id="2" name="矩形 1"/>
          <p:cNvSpPr/>
          <p:nvPr/>
        </p:nvSpPr>
        <p:spPr>
          <a:xfrm>
            <a:off x="457200" y="1716881"/>
            <a:ext cx="8229600" cy="2308324"/>
          </a:xfrm>
          <a:prstGeom prst="rect">
            <a:avLst/>
          </a:prstGeom>
        </p:spPr>
        <p:txBody>
          <a:bodyPr wrap="square">
            <a:spAutoFit/>
          </a:bodyPr>
          <a:lstStyle/>
          <a:p>
            <a:pPr indent="304800" algn="just">
              <a:spcAft>
                <a:spcPts val="0"/>
              </a:spcAft>
            </a:pPr>
            <a:r>
              <a:rPr lang="zh-CN" altLang="zh-CN" sz="2400" b="1" kern="100" dirty="0">
                <a:latin typeface="黑体" panose="02010609060101010101" pitchFamily="49" charset="-122"/>
                <a:ea typeface="黑体" panose="02010609060101010101" pitchFamily="49" charset="-122"/>
                <a:cs typeface="Times New Roman" charset="0"/>
              </a:rPr>
              <a:t>支持向量机（简称</a:t>
            </a:r>
            <a:r>
              <a:rPr lang="en-US" altLang="zh-CN" sz="2400" b="1" kern="100" dirty="0">
                <a:latin typeface="黑体" panose="02010609060101010101" pitchFamily="49" charset="-122"/>
                <a:ea typeface="黑体" panose="02010609060101010101" pitchFamily="49" charset="-122"/>
                <a:cs typeface="Times New Roman" charset="0"/>
              </a:rPr>
              <a:t>SVM</a:t>
            </a:r>
            <a:r>
              <a:rPr lang="zh-CN" altLang="zh-CN" sz="2400" b="1" kern="100" dirty="0">
                <a:latin typeface="黑体" panose="02010609060101010101" pitchFamily="49" charset="-122"/>
                <a:ea typeface="黑体" panose="02010609060101010101" pitchFamily="49" charset="-122"/>
                <a:cs typeface="Times New Roman" charset="0"/>
              </a:rPr>
              <a:t>）是由</a:t>
            </a:r>
            <a:r>
              <a:rPr lang="en-US" altLang="zh-CN" sz="2400" b="1" kern="100" dirty="0">
                <a:latin typeface="黑体" panose="02010609060101010101" pitchFamily="49" charset="-122"/>
                <a:ea typeface="黑体" panose="02010609060101010101" pitchFamily="49" charset="-122"/>
                <a:cs typeface="Times New Roman" charset="0"/>
              </a:rPr>
              <a:t>Cotes</a:t>
            </a:r>
            <a:r>
              <a:rPr lang="zh-CN" altLang="zh-CN" sz="2400" b="1" kern="100" dirty="0">
                <a:latin typeface="黑体" panose="02010609060101010101" pitchFamily="49" charset="-122"/>
                <a:ea typeface="黑体" panose="02010609060101010101" pitchFamily="49" charset="-122"/>
                <a:cs typeface="Times New Roman" charset="0"/>
              </a:rPr>
              <a:t>和</a:t>
            </a:r>
            <a:r>
              <a:rPr lang="en-US" altLang="zh-CN" sz="2400" b="1" kern="100" dirty="0" err="1">
                <a:latin typeface="黑体" panose="02010609060101010101" pitchFamily="49" charset="-122"/>
                <a:ea typeface="黑体" panose="02010609060101010101" pitchFamily="49" charset="-122"/>
                <a:cs typeface="Times New Roman" charset="0"/>
              </a:rPr>
              <a:t>Vannik</a:t>
            </a:r>
            <a:r>
              <a:rPr lang="zh-CN" altLang="zh-CN" sz="2400" b="1" kern="100" dirty="0">
                <a:latin typeface="黑体" panose="02010609060101010101" pitchFamily="49" charset="-122"/>
                <a:ea typeface="黑体" panose="02010609060101010101" pitchFamily="49" charset="-122"/>
                <a:cs typeface="Times New Roman" charset="0"/>
              </a:rPr>
              <a:t>首先提出来的，是多年来关注度很高的分类技术，</a:t>
            </a:r>
            <a:r>
              <a:rPr lang="zh-CN" altLang="zh-CN" sz="2400" b="1" kern="100" dirty="0">
                <a:solidFill>
                  <a:srgbClr val="FF0000"/>
                </a:solidFill>
                <a:latin typeface="黑体" panose="02010609060101010101" pitchFamily="49" charset="-122"/>
                <a:ea typeface="黑体" panose="02010609060101010101" pitchFamily="49" charset="-122"/>
                <a:cs typeface="Times New Roman" charset="0"/>
              </a:rPr>
              <a:t>它可以很好的解决小样本，非线性及高维度数据识别分类问题</a:t>
            </a:r>
            <a:r>
              <a:rPr lang="zh-CN" altLang="zh-CN" sz="2400" b="1" kern="100" dirty="0">
                <a:latin typeface="黑体" panose="02010609060101010101" pitchFamily="49" charset="-122"/>
                <a:ea typeface="黑体" panose="02010609060101010101" pitchFamily="49" charset="-122"/>
                <a:cs typeface="Times New Roman" charset="0"/>
              </a:rPr>
              <a:t>， 这种技术具有坚实的统计理论基础，并在许多实际应用（如文本分类）达到了很好的效果，并能推广应用到函数拟合等其他机器学习过程中。</a:t>
            </a:r>
          </a:p>
        </p:txBody>
      </p:sp>
      <p:sp>
        <p:nvSpPr>
          <p:cNvPr id="7" name="矩形 6"/>
          <p:cNvSpPr/>
          <p:nvPr/>
        </p:nvSpPr>
        <p:spPr>
          <a:xfrm>
            <a:off x="534380" y="4149080"/>
            <a:ext cx="8286092" cy="2308324"/>
          </a:xfrm>
          <a:prstGeom prst="rect">
            <a:avLst/>
          </a:prstGeom>
        </p:spPr>
        <p:txBody>
          <a:bodyPr wrap="square">
            <a:spAutoFit/>
          </a:bodyPr>
          <a:lstStyle/>
          <a:p>
            <a:pPr indent="304800">
              <a:spcAft>
                <a:spcPts val="0"/>
              </a:spcAft>
            </a:pPr>
            <a:r>
              <a:rPr lang="zh-CN" altLang="zh-CN" sz="2400" b="1" kern="0" dirty="0">
                <a:latin typeface="黑体" panose="02010609060101010101" pitchFamily="49" charset="-122"/>
                <a:ea typeface="黑体" panose="02010609060101010101" pitchFamily="49" charset="-122"/>
                <a:cs typeface="Times New Roman" charset="0"/>
              </a:rPr>
              <a:t>支持向量机的</a:t>
            </a:r>
            <a:r>
              <a:rPr lang="zh-CN" altLang="zh-CN" sz="2400" b="1" kern="0" dirty="0">
                <a:solidFill>
                  <a:srgbClr val="FF0000"/>
                </a:solidFill>
                <a:latin typeface="黑体" panose="02010609060101010101" pitchFamily="49" charset="-122"/>
                <a:ea typeface="黑体" panose="02010609060101010101" pitchFamily="49" charset="-122"/>
                <a:cs typeface="Times New Roman" charset="0"/>
              </a:rPr>
              <a:t>基本思想</a:t>
            </a:r>
            <a:r>
              <a:rPr lang="zh-CN" altLang="zh-CN" sz="2400" b="1" kern="0" dirty="0">
                <a:latin typeface="黑体" panose="02010609060101010101" pitchFamily="49" charset="-122"/>
                <a:ea typeface="黑体" panose="02010609060101010101" pitchFamily="49" charset="-122"/>
                <a:cs typeface="Times New Roman" charset="0"/>
              </a:rPr>
              <a:t>是：</a:t>
            </a:r>
            <a:r>
              <a:rPr lang="zh-CN" altLang="zh-CN" sz="2400" b="1" kern="0" dirty="0">
                <a:solidFill>
                  <a:schemeClr val="accent5">
                    <a:lumMod val="50000"/>
                  </a:schemeClr>
                </a:solidFill>
                <a:latin typeface="黑体" panose="02010609060101010101" pitchFamily="49" charset="-122"/>
                <a:ea typeface="黑体" panose="02010609060101010101" pitchFamily="49" charset="-122"/>
                <a:cs typeface="Times New Roman" charset="0"/>
              </a:rPr>
              <a:t>在线性可分情况下</a:t>
            </a:r>
            <a:r>
              <a:rPr lang="zh-CN" altLang="zh-CN" sz="2400" b="1" kern="0" dirty="0">
                <a:latin typeface="黑体" panose="02010609060101010101" pitchFamily="49" charset="-122"/>
                <a:ea typeface="黑体" panose="02010609060101010101" pitchFamily="49" charset="-122"/>
                <a:cs typeface="Times New Roman" charset="0"/>
              </a:rPr>
              <a:t>，在原空间寻找两类样本的最优分类超平面。</a:t>
            </a:r>
            <a:r>
              <a:rPr lang="zh-CN" altLang="zh-CN" sz="2400" b="1" kern="0" dirty="0">
                <a:solidFill>
                  <a:schemeClr val="accent5">
                    <a:lumMod val="50000"/>
                  </a:schemeClr>
                </a:solidFill>
                <a:latin typeface="黑体" panose="02010609060101010101" pitchFamily="49" charset="-122"/>
                <a:ea typeface="黑体" panose="02010609060101010101" pitchFamily="49" charset="-122"/>
                <a:cs typeface="Times New Roman" charset="0"/>
              </a:rPr>
              <a:t>在线性不可分的情况下</a:t>
            </a:r>
            <a:r>
              <a:rPr lang="zh-CN" altLang="zh-CN" sz="2400" b="1" kern="0" dirty="0">
                <a:latin typeface="黑体" panose="02010609060101010101" pitchFamily="49" charset="-122"/>
                <a:ea typeface="黑体" panose="02010609060101010101" pitchFamily="49" charset="-122"/>
                <a:cs typeface="Times New Roman" charset="0"/>
              </a:rPr>
              <a:t>，加入了</a:t>
            </a:r>
            <a:r>
              <a:rPr lang="zh-CN" altLang="zh-CN" sz="2400" b="1" kern="0" dirty="0">
                <a:solidFill>
                  <a:srgbClr val="FF0000"/>
                </a:solidFill>
                <a:latin typeface="黑体" panose="02010609060101010101" pitchFamily="49" charset="-122"/>
                <a:ea typeface="黑体" panose="02010609060101010101" pitchFamily="49" charset="-122"/>
                <a:cs typeface="Times New Roman" charset="0"/>
              </a:rPr>
              <a:t>松弛变量</a:t>
            </a:r>
            <a:r>
              <a:rPr lang="zh-CN" altLang="zh-CN" sz="2400" b="1" kern="0" dirty="0">
                <a:latin typeface="黑体" panose="02010609060101010101" pitchFamily="49" charset="-122"/>
                <a:ea typeface="黑体" panose="02010609060101010101" pitchFamily="49" charset="-122"/>
                <a:cs typeface="Times New Roman" charset="0"/>
              </a:rPr>
              <a:t>进行分析，通过使用非线性映射将低维输入空间的样本映射到高维属性空间使其变为线性情况，从而</a:t>
            </a:r>
            <a:r>
              <a:rPr lang="zh-CN" altLang="zh-CN" sz="2400" b="1" kern="0" dirty="0">
                <a:solidFill>
                  <a:srgbClr val="FF0000"/>
                </a:solidFill>
                <a:latin typeface="黑体" panose="02010609060101010101" pitchFamily="49" charset="-122"/>
                <a:ea typeface="黑体" panose="02010609060101010101" pitchFamily="49" charset="-122"/>
                <a:cs typeface="Times New Roman" charset="0"/>
              </a:rPr>
              <a:t>使得在高维属性空间采用线性算法对样本的非线性进行分析</a:t>
            </a:r>
            <a:r>
              <a:rPr lang="zh-CN" altLang="zh-CN" sz="2400" b="1" kern="0" dirty="0">
                <a:latin typeface="黑体" panose="02010609060101010101" pitchFamily="49" charset="-122"/>
                <a:ea typeface="黑体" panose="02010609060101010101" pitchFamily="49" charset="-122"/>
                <a:cs typeface="Times New Roman" charset="0"/>
              </a:rPr>
              <a:t>成为可能，并在该特征空间中寻找最优分类超平面。</a:t>
            </a:r>
            <a:endParaRPr lang="zh-CN" altLang="zh-CN" sz="2400" b="1" kern="100" dirty="0">
              <a:latin typeface="黑体" panose="02010609060101010101" pitchFamily="49" charset="-122"/>
              <a:ea typeface="黑体" panose="02010609060101010101" pitchFamily="49" charset="-122"/>
              <a:cs typeface="Times New Roman" charset="0"/>
            </a:endParaRPr>
          </a:p>
        </p:txBody>
      </p:sp>
    </p:spTree>
    <p:extLst>
      <p:ext uri="{BB962C8B-B14F-4D97-AF65-F5344CB8AC3E}">
        <p14:creationId xmlns:p14="http://schemas.microsoft.com/office/powerpoint/2010/main" val="1677329731"/>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3E52CF-F738-0645-A546-9722EBA0EC62}"/>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17593C48-AC9D-AC4D-A9FB-186A6FC44D32}"/>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8.3</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SVM</a:t>
            </a:r>
            <a:r>
              <a:rPr lang="zh-CN" altLang="en-US" b="1" dirty="0">
                <a:solidFill>
                  <a:schemeClr val="accent1">
                    <a:lumMod val="25000"/>
                  </a:schemeClr>
                </a:solidFill>
                <a:effectLst>
                  <a:outerShdw blurRad="38100" dist="38100" dir="2700000" algn="tl">
                    <a:srgbClr val="000000">
                      <a:alpha val="43137"/>
                    </a:srgbClr>
                  </a:outerShdw>
                </a:effectLst>
              </a:rPr>
              <a:t>预测</a:t>
            </a:r>
            <a:endParaRPr lang="zh-CN" altLang="en-US" dirty="0"/>
          </a:p>
        </p:txBody>
      </p:sp>
      <p:sp>
        <p:nvSpPr>
          <p:cNvPr id="5" name="内容占位符 2">
            <a:extLst>
              <a:ext uri="{FF2B5EF4-FFF2-40B4-BE49-F238E27FC236}">
                <a16:creationId xmlns:a16="http://schemas.microsoft.com/office/drawing/2014/main" id="{CA3BB07F-136A-004D-9111-3DD5E25A9A4D}"/>
              </a:ext>
            </a:extLst>
          </p:cNvPr>
          <p:cNvSpPr>
            <a:spLocks noGrp="1" noChangeArrowheads="1"/>
          </p:cNvSpPr>
          <p:nvPr>
            <p:ph idx="1"/>
          </p:nvPr>
        </p:nvSpPr>
        <p:spPr>
          <a:xfrm>
            <a:off x="457200" y="1196752"/>
            <a:ext cx="8229600" cy="4530725"/>
          </a:xfrm>
        </p:spPr>
        <p:txBody>
          <a:bodyPr/>
          <a:lstStyle/>
          <a:p>
            <a:pPr>
              <a:defRPr/>
            </a:pPr>
            <a:r>
              <a:rPr kumimoji="1" lang="zh-CN" altLang="en-US" b="1" dirty="0">
                <a:latin typeface="黑体" panose="02010609060101010101" pitchFamily="49" charset="-122"/>
                <a:ea typeface="黑体" panose="02010609060101010101" pitchFamily="49" charset="-122"/>
              </a:rPr>
              <a:t>最大边缘超平面</a:t>
            </a:r>
            <a:endParaRPr kumimoji="1" lang="en-US" altLang="zh-CN" b="1" dirty="0">
              <a:latin typeface="黑体" panose="02010609060101010101" pitchFamily="49" charset="-122"/>
              <a:ea typeface="黑体" panose="02010609060101010101" pitchFamily="49" charset="-122"/>
            </a:endParaRPr>
          </a:p>
        </p:txBody>
      </p:sp>
      <p:sp>
        <p:nvSpPr>
          <p:cNvPr id="6" name="矩形 5"/>
          <p:cNvSpPr/>
          <p:nvPr/>
        </p:nvSpPr>
        <p:spPr>
          <a:xfrm>
            <a:off x="323528" y="1772816"/>
            <a:ext cx="8363272" cy="1938992"/>
          </a:xfrm>
          <a:prstGeom prst="rect">
            <a:avLst/>
          </a:prstGeom>
        </p:spPr>
        <p:txBody>
          <a:bodyPr wrap="square">
            <a:spAutoFit/>
          </a:bodyPr>
          <a:lstStyle/>
          <a:p>
            <a:pPr indent="228600" algn="just">
              <a:spcAft>
                <a:spcPts val="0"/>
              </a:spcAft>
            </a:pPr>
            <a:r>
              <a:rPr lang="zh-CN" altLang="zh-CN" sz="2000" b="1" kern="100" dirty="0">
                <a:latin typeface="Times New Roman" charset="0"/>
                <a:ea typeface="宋体" charset="-122"/>
                <a:cs typeface="Times New Roman" charset="0"/>
              </a:rPr>
              <a:t>如</a:t>
            </a:r>
            <a:r>
              <a:rPr lang="zh-CN" altLang="en-US" sz="2000" b="1" kern="100" dirty="0">
                <a:latin typeface="Times New Roman" charset="0"/>
                <a:ea typeface="宋体" charset="-122"/>
                <a:cs typeface="Times New Roman" charset="0"/>
              </a:rPr>
              <a:t>下</a:t>
            </a:r>
            <a:r>
              <a:rPr lang="zh-CN" altLang="zh-CN" sz="2000" b="1" kern="100" dirty="0">
                <a:latin typeface="Times New Roman" charset="0"/>
                <a:ea typeface="宋体" charset="-122"/>
                <a:cs typeface="Times New Roman" charset="0"/>
              </a:rPr>
              <a:t>图所示的一个数据集，包含分别用圆形和方形表示的两类训练样本。显然这个数据集是线性可分的，所以可以找到一个超平面，比如找到了</a:t>
            </a:r>
            <a:r>
              <a:rPr lang="en-US" altLang="zh-CN" sz="2000" b="1" kern="100" dirty="0">
                <a:latin typeface="Times New Roman" charset="0"/>
                <a:ea typeface="宋体" charset="-122"/>
                <a:cs typeface="Times New Roman" charset="0"/>
              </a:rPr>
              <a:t>L1,L2,L3,</a:t>
            </a:r>
            <a:r>
              <a:rPr lang="zh-CN" altLang="zh-CN" sz="2000" b="1" kern="100" dirty="0">
                <a:latin typeface="Times New Roman" charset="0"/>
                <a:ea typeface="宋体" charset="-122"/>
                <a:cs typeface="Times New Roman" charset="0"/>
              </a:rPr>
              <a:t>它们将所有方形位于超平面的一侧，而圆形位于另一侧。但是会存在大量那样的平面，即使训练误差都为零，但是不能使每个超平面在未知数据集上分类效果同样好。所以根据在验证样本上的分类效果，分类器必须从这些超平面中选出一个来表示它的</a:t>
            </a:r>
            <a:r>
              <a:rPr lang="zh-CN" altLang="zh-CN" sz="2000" b="1" kern="100" dirty="0">
                <a:solidFill>
                  <a:srgbClr val="FF0000"/>
                </a:solidFill>
                <a:latin typeface="Times New Roman" charset="0"/>
                <a:ea typeface="宋体" charset="-122"/>
                <a:cs typeface="Times New Roman" charset="0"/>
              </a:rPr>
              <a:t>决策边界</a:t>
            </a:r>
            <a:r>
              <a:rPr lang="zh-CN" altLang="zh-CN" sz="2000" b="1" kern="100" dirty="0">
                <a:latin typeface="Times New Roman" charset="0"/>
                <a:ea typeface="宋体" charset="-122"/>
                <a:cs typeface="Times New Roman" charset="0"/>
              </a:rPr>
              <a:t>。</a:t>
            </a:r>
            <a:endParaRPr lang="zh-CN" altLang="zh-CN" sz="2000" b="1" kern="100" dirty="0">
              <a:effectLst/>
              <a:latin typeface="Calibri" charset="0"/>
              <a:ea typeface="宋体" charset="-122"/>
              <a:cs typeface="Times New Roman" charset="0"/>
            </a:endParaRPr>
          </a:p>
        </p:txBody>
      </p:sp>
      <p:pic>
        <p:nvPicPr>
          <p:cNvPr id="89" name="图片 88"/>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805872"/>
            <a:ext cx="4325652" cy="2840543"/>
          </a:xfrm>
          <a:prstGeom prst="rect">
            <a:avLst/>
          </a:prstGeom>
          <a:noFill/>
          <a:ln>
            <a:noFill/>
          </a:ln>
        </p:spPr>
      </p:pic>
    </p:spTree>
    <p:extLst>
      <p:ext uri="{BB962C8B-B14F-4D97-AF65-F5344CB8AC3E}">
        <p14:creationId xmlns:p14="http://schemas.microsoft.com/office/powerpoint/2010/main" val="1633182226"/>
      </p:ext>
    </p:extLst>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82A4D1FE-AD5C-407A-93ED-47AC486B97A8}"/>
              </a:ext>
            </a:extLst>
          </p:cNvPr>
          <p:cNvGrpSpPr>
            <a:grpSpLocks/>
          </p:cNvGrpSpPr>
          <p:nvPr/>
        </p:nvGrpSpPr>
        <p:grpSpPr bwMode="auto">
          <a:xfrm>
            <a:off x="534988" y="1754709"/>
            <a:ext cx="4114800" cy="2667000"/>
            <a:chOff x="337" y="1296"/>
            <a:chExt cx="2592" cy="1680"/>
          </a:xfrm>
        </p:grpSpPr>
        <p:sp>
          <p:nvSpPr>
            <p:cNvPr id="5" name="Oval 5">
              <a:extLst>
                <a:ext uri="{FF2B5EF4-FFF2-40B4-BE49-F238E27FC236}">
                  <a16:creationId xmlns:a16="http://schemas.microsoft.com/office/drawing/2014/main" id="{42C8496D-E961-4444-A27D-16FE4DFD2CC1}"/>
                </a:ext>
              </a:extLst>
            </p:cNvPr>
            <p:cNvSpPr>
              <a:spLocks noChangeArrowheads="1"/>
            </p:cNvSpPr>
            <p:nvPr/>
          </p:nvSpPr>
          <p:spPr bwMode="auto">
            <a:xfrm>
              <a:off x="760" y="2622"/>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 name="Oval 6">
              <a:extLst>
                <a:ext uri="{FF2B5EF4-FFF2-40B4-BE49-F238E27FC236}">
                  <a16:creationId xmlns:a16="http://schemas.microsoft.com/office/drawing/2014/main" id="{715667A5-D9BF-46A3-9D7D-C9C77F650F65}"/>
                </a:ext>
              </a:extLst>
            </p:cNvPr>
            <p:cNvSpPr>
              <a:spLocks noChangeArrowheads="1"/>
            </p:cNvSpPr>
            <p:nvPr/>
          </p:nvSpPr>
          <p:spPr bwMode="auto">
            <a:xfrm>
              <a:off x="813" y="2313"/>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7" name="Oval 7">
              <a:extLst>
                <a:ext uri="{FF2B5EF4-FFF2-40B4-BE49-F238E27FC236}">
                  <a16:creationId xmlns:a16="http://schemas.microsoft.com/office/drawing/2014/main" id="{8461A1C8-4EAE-451A-B361-03568C24AF7A}"/>
                </a:ext>
              </a:extLst>
            </p:cNvPr>
            <p:cNvSpPr>
              <a:spLocks noChangeArrowheads="1"/>
            </p:cNvSpPr>
            <p:nvPr/>
          </p:nvSpPr>
          <p:spPr bwMode="auto">
            <a:xfrm>
              <a:off x="522" y="2445"/>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8" name="Oval 8">
              <a:extLst>
                <a:ext uri="{FF2B5EF4-FFF2-40B4-BE49-F238E27FC236}">
                  <a16:creationId xmlns:a16="http://schemas.microsoft.com/office/drawing/2014/main" id="{C400E3D5-1DE7-49C3-AE0B-01141600FE0C}"/>
                </a:ext>
              </a:extLst>
            </p:cNvPr>
            <p:cNvSpPr>
              <a:spLocks noChangeArrowheads="1"/>
            </p:cNvSpPr>
            <p:nvPr/>
          </p:nvSpPr>
          <p:spPr bwMode="auto">
            <a:xfrm>
              <a:off x="681" y="2224"/>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9" name="Oval 9">
              <a:extLst>
                <a:ext uri="{FF2B5EF4-FFF2-40B4-BE49-F238E27FC236}">
                  <a16:creationId xmlns:a16="http://schemas.microsoft.com/office/drawing/2014/main" id="{485A2402-806A-4036-AB9A-5547337594E6}"/>
                </a:ext>
              </a:extLst>
            </p:cNvPr>
            <p:cNvSpPr>
              <a:spLocks noChangeArrowheads="1"/>
            </p:cNvSpPr>
            <p:nvPr/>
          </p:nvSpPr>
          <p:spPr bwMode="auto">
            <a:xfrm>
              <a:off x="945" y="2534"/>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0" name="Oval 10">
              <a:extLst>
                <a:ext uri="{FF2B5EF4-FFF2-40B4-BE49-F238E27FC236}">
                  <a16:creationId xmlns:a16="http://schemas.microsoft.com/office/drawing/2014/main" id="{59A67908-8C25-4D8C-A0BA-F1ADBB4918E3}"/>
                </a:ext>
              </a:extLst>
            </p:cNvPr>
            <p:cNvSpPr>
              <a:spLocks noChangeArrowheads="1"/>
            </p:cNvSpPr>
            <p:nvPr/>
          </p:nvSpPr>
          <p:spPr bwMode="auto">
            <a:xfrm>
              <a:off x="840" y="2048"/>
              <a:ext cx="52"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1" name="Oval 11">
              <a:extLst>
                <a:ext uri="{FF2B5EF4-FFF2-40B4-BE49-F238E27FC236}">
                  <a16:creationId xmlns:a16="http://schemas.microsoft.com/office/drawing/2014/main" id="{79AD8A36-AADE-4F43-A384-7CB6D8061B87}"/>
                </a:ext>
              </a:extLst>
            </p:cNvPr>
            <p:cNvSpPr>
              <a:spLocks noChangeArrowheads="1"/>
            </p:cNvSpPr>
            <p:nvPr/>
          </p:nvSpPr>
          <p:spPr bwMode="auto">
            <a:xfrm>
              <a:off x="972" y="2269"/>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2" name="Oval 12">
              <a:extLst>
                <a:ext uri="{FF2B5EF4-FFF2-40B4-BE49-F238E27FC236}">
                  <a16:creationId xmlns:a16="http://schemas.microsoft.com/office/drawing/2014/main" id="{1E7ECDDF-EF9D-43DC-8272-C4CB353254E3}"/>
                </a:ext>
              </a:extLst>
            </p:cNvPr>
            <p:cNvSpPr>
              <a:spLocks noChangeArrowheads="1"/>
            </p:cNvSpPr>
            <p:nvPr/>
          </p:nvSpPr>
          <p:spPr bwMode="auto">
            <a:xfrm>
              <a:off x="998" y="2003"/>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3" name="Oval 13">
              <a:extLst>
                <a:ext uri="{FF2B5EF4-FFF2-40B4-BE49-F238E27FC236}">
                  <a16:creationId xmlns:a16="http://schemas.microsoft.com/office/drawing/2014/main" id="{9D4E3446-B442-4538-8FAD-4AF39E4777BA}"/>
                </a:ext>
              </a:extLst>
            </p:cNvPr>
            <p:cNvSpPr>
              <a:spLocks noChangeArrowheads="1"/>
            </p:cNvSpPr>
            <p:nvPr/>
          </p:nvSpPr>
          <p:spPr bwMode="auto">
            <a:xfrm>
              <a:off x="1104" y="2180"/>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4" name="Oval 14">
              <a:extLst>
                <a:ext uri="{FF2B5EF4-FFF2-40B4-BE49-F238E27FC236}">
                  <a16:creationId xmlns:a16="http://schemas.microsoft.com/office/drawing/2014/main" id="{F9FDF4BF-D386-43D4-ADF1-FA9E2F664DA2}"/>
                </a:ext>
              </a:extLst>
            </p:cNvPr>
            <p:cNvSpPr>
              <a:spLocks noChangeArrowheads="1"/>
            </p:cNvSpPr>
            <p:nvPr/>
          </p:nvSpPr>
          <p:spPr bwMode="auto">
            <a:xfrm>
              <a:off x="1183" y="2445"/>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5" name="Oval 15">
              <a:extLst>
                <a:ext uri="{FF2B5EF4-FFF2-40B4-BE49-F238E27FC236}">
                  <a16:creationId xmlns:a16="http://schemas.microsoft.com/office/drawing/2014/main" id="{B45F64E8-C1E8-4E1C-A1ED-ADEF7473A908}"/>
                </a:ext>
              </a:extLst>
            </p:cNvPr>
            <p:cNvSpPr>
              <a:spLocks noChangeArrowheads="1"/>
            </p:cNvSpPr>
            <p:nvPr/>
          </p:nvSpPr>
          <p:spPr bwMode="auto">
            <a:xfrm>
              <a:off x="1051" y="2711"/>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6" name="Oval 16">
              <a:extLst>
                <a:ext uri="{FF2B5EF4-FFF2-40B4-BE49-F238E27FC236}">
                  <a16:creationId xmlns:a16="http://schemas.microsoft.com/office/drawing/2014/main" id="{DDFFB984-A078-445D-B2B8-1812F5FD1AAF}"/>
                </a:ext>
              </a:extLst>
            </p:cNvPr>
            <p:cNvSpPr>
              <a:spLocks noChangeArrowheads="1"/>
            </p:cNvSpPr>
            <p:nvPr/>
          </p:nvSpPr>
          <p:spPr bwMode="auto">
            <a:xfrm>
              <a:off x="1369" y="2578"/>
              <a:ext cx="52"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7" name="Oval 17">
              <a:extLst>
                <a:ext uri="{FF2B5EF4-FFF2-40B4-BE49-F238E27FC236}">
                  <a16:creationId xmlns:a16="http://schemas.microsoft.com/office/drawing/2014/main" id="{F007E811-D386-442C-9A4F-3E0FF3D40FDD}"/>
                </a:ext>
              </a:extLst>
            </p:cNvPr>
            <p:cNvSpPr>
              <a:spLocks noChangeArrowheads="1"/>
            </p:cNvSpPr>
            <p:nvPr/>
          </p:nvSpPr>
          <p:spPr bwMode="auto">
            <a:xfrm>
              <a:off x="1025" y="1738"/>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grpSp>
          <p:nvGrpSpPr>
            <p:cNvPr id="18" name="Group 18">
              <a:extLst>
                <a:ext uri="{FF2B5EF4-FFF2-40B4-BE49-F238E27FC236}">
                  <a16:creationId xmlns:a16="http://schemas.microsoft.com/office/drawing/2014/main" id="{5C878D1F-CDE1-4C38-9B2B-EBCECAFF416A}"/>
                </a:ext>
              </a:extLst>
            </p:cNvPr>
            <p:cNvGrpSpPr>
              <a:grpSpLocks/>
            </p:cNvGrpSpPr>
            <p:nvPr/>
          </p:nvGrpSpPr>
          <p:grpSpPr bwMode="auto">
            <a:xfrm>
              <a:off x="1712" y="1473"/>
              <a:ext cx="741" cy="1061"/>
              <a:chOff x="1712" y="1473"/>
              <a:chExt cx="741" cy="1061"/>
            </a:xfrm>
          </p:grpSpPr>
          <p:sp>
            <p:nvSpPr>
              <p:cNvPr id="23" name="Rectangle 19">
                <a:extLst>
                  <a:ext uri="{FF2B5EF4-FFF2-40B4-BE49-F238E27FC236}">
                    <a16:creationId xmlns:a16="http://schemas.microsoft.com/office/drawing/2014/main" id="{883D8EC9-611A-40AA-ABDA-4D99F7F0345F}"/>
                  </a:ext>
                </a:extLst>
              </p:cNvPr>
              <p:cNvSpPr>
                <a:spLocks noChangeArrowheads="1"/>
              </p:cNvSpPr>
              <p:nvPr/>
            </p:nvSpPr>
            <p:spPr bwMode="auto">
              <a:xfrm>
                <a:off x="1871" y="1959"/>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4" name="Rectangle 20">
                <a:extLst>
                  <a:ext uri="{FF2B5EF4-FFF2-40B4-BE49-F238E27FC236}">
                    <a16:creationId xmlns:a16="http://schemas.microsoft.com/office/drawing/2014/main" id="{484AFB52-0194-4118-88AA-39A380C48033}"/>
                  </a:ext>
                </a:extLst>
              </p:cNvPr>
              <p:cNvSpPr>
                <a:spLocks noChangeArrowheads="1"/>
              </p:cNvSpPr>
              <p:nvPr/>
            </p:nvSpPr>
            <p:spPr bwMode="auto">
              <a:xfrm>
                <a:off x="1712" y="1605"/>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5" name="Rectangle 21">
                <a:extLst>
                  <a:ext uri="{FF2B5EF4-FFF2-40B4-BE49-F238E27FC236}">
                    <a16:creationId xmlns:a16="http://schemas.microsoft.com/office/drawing/2014/main" id="{4C33380C-7FB6-4E45-B832-F6EA44BA06DB}"/>
                  </a:ext>
                </a:extLst>
              </p:cNvPr>
              <p:cNvSpPr>
                <a:spLocks noChangeArrowheads="1"/>
              </p:cNvSpPr>
              <p:nvPr/>
            </p:nvSpPr>
            <p:spPr bwMode="auto">
              <a:xfrm>
                <a:off x="1924" y="1473"/>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6" name="Rectangle 22">
                <a:extLst>
                  <a:ext uri="{FF2B5EF4-FFF2-40B4-BE49-F238E27FC236}">
                    <a16:creationId xmlns:a16="http://schemas.microsoft.com/office/drawing/2014/main" id="{AF877697-D2AB-4406-B6F9-D2E0C5573F73}"/>
                  </a:ext>
                </a:extLst>
              </p:cNvPr>
              <p:cNvSpPr>
                <a:spLocks noChangeArrowheads="1"/>
              </p:cNvSpPr>
              <p:nvPr/>
            </p:nvSpPr>
            <p:spPr bwMode="auto">
              <a:xfrm>
                <a:off x="2003" y="2224"/>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7" name="Rectangle 23">
                <a:extLst>
                  <a:ext uri="{FF2B5EF4-FFF2-40B4-BE49-F238E27FC236}">
                    <a16:creationId xmlns:a16="http://schemas.microsoft.com/office/drawing/2014/main" id="{F2A69DFD-BAB3-4440-A5C3-0409D2CF5A00}"/>
                  </a:ext>
                </a:extLst>
              </p:cNvPr>
              <p:cNvSpPr>
                <a:spLocks noChangeArrowheads="1"/>
              </p:cNvSpPr>
              <p:nvPr/>
            </p:nvSpPr>
            <p:spPr bwMode="auto">
              <a:xfrm>
                <a:off x="1977" y="1694"/>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8" name="Rectangle 24">
                <a:extLst>
                  <a:ext uri="{FF2B5EF4-FFF2-40B4-BE49-F238E27FC236}">
                    <a16:creationId xmlns:a16="http://schemas.microsoft.com/office/drawing/2014/main" id="{B011AF07-4061-4B45-8CEE-ED1707E9BFD4}"/>
                  </a:ext>
                </a:extLst>
              </p:cNvPr>
              <p:cNvSpPr>
                <a:spLocks noChangeArrowheads="1"/>
              </p:cNvSpPr>
              <p:nvPr/>
            </p:nvSpPr>
            <p:spPr bwMode="auto">
              <a:xfrm>
                <a:off x="2083" y="1915"/>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9" name="Rectangle 25">
                <a:extLst>
                  <a:ext uri="{FF2B5EF4-FFF2-40B4-BE49-F238E27FC236}">
                    <a16:creationId xmlns:a16="http://schemas.microsoft.com/office/drawing/2014/main" id="{4389D223-1743-4551-9257-BCCFEE01CD6F}"/>
                  </a:ext>
                </a:extLst>
              </p:cNvPr>
              <p:cNvSpPr>
                <a:spLocks noChangeArrowheads="1"/>
              </p:cNvSpPr>
              <p:nvPr/>
            </p:nvSpPr>
            <p:spPr bwMode="auto">
              <a:xfrm>
                <a:off x="2056" y="1473"/>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0" name="Rectangle 26">
                <a:extLst>
                  <a:ext uri="{FF2B5EF4-FFF2-40B4-BE49-F238E27FC236}">
                    <a16:creationId xmlns:a16="http://schemas.microsoft.com/office/drawing/2014/main" id="{F5A07CA5-16DE-4040-8A4D-D4D68FFB84FD}"/>
                  </a:ext>
                </a:extLst>
              </p:cNvPr>
              <p:cNvSpPr>
                <a:spLocks noChangeArrowheads="1"/>
              </p:cNvSpPr>
              <p:nvPr/>
            </p:nvSpPr>
            <p:spPr bwMode="auto">
              <a:xfrm>
                <a:off x="2215" y="1561"/>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1" name="Rectangle 27">
                <a:extLst>
                  <a:ext uri="{FF2B5EF4-FFF2-40B4-BE49-F238E27FC236}">
                    <a16:creationId xmlns:a16="http://schemas.microsoft.com/office/drawing/2014/main" id="{AA2E491A-8071-478E-90D7-59A472542CF5}"/>
                  </a:ext>
                </a:extLst>
              </p:cNvPr>
              <p:cNvSpPr>
                <a:spLocks noChangeArrowheads="1"/>
              </p:cNvSpPr>
              <p:nvPr/>
            </p:nvSpPr>
            <p:spPr bwMode="auto">
              <a:xfrm>
                <a:off x="2162" y="2048"/>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2" name="Rectangle 28">
                <a:extLst>
                  <a:ext uri="{FF2B5EF4-FFF2-40B4-BE49-F238E27FC236}">
                    <a16:creationId xmlns:a16="http://schemas.microsoft.com/office/drawing/2014/main" id="{90EA3AF7-B49E-4A5F-A471-8905AC8F8E01}"/>
                  </a:ext>
                </a:extLst>
              </p:cNvPr>
              <p:cNvSpPr>
                <a:spLocks noChangeArrowheads="1"/>
              </p:cNvSpPr>
              <p:nvPr/>
            </p:nvSpPr>
            <p:spPr bwMode="auto">
              <a:xfrm>
                <a:off x="2241" y="1827"/>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3" name="Rectangle 29">
                <a:extLst>
                  <a:ext uri="{FF2B5EF4-FFF2-40B4-BE49-F238E27FC236}">
                    <a16:creationId xmlns:a16="http://schemas.microsoft.com/office/drawing/2014/main" id="{E0B5B582-428B-472F-B114-A4C7E3F63B5D}"/>
                  </a:ext>
                </a:extLst>
              </p:cNvPr>
              <p:cNvSpPr>
                <a:spLocks noChangeArrowheads="1"/>
              </p:cNvSpPr>
              <p:nvPr/>
            </p:nvSpPr>
            <p:spPr bwMode="auto">
              <a:xfrm>
                <a:off x="2215" y="2401"/>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4" name="Rectangle 30">
                <a:extLst>
                  <a:ext uri="{FF2B5EF4-FFF2-40B4-BE49-F238E27FC236}">
                    <a16:creationId xmlns:a16="http://schemas.microsoft.com/office/drawing/2014/main" id="{6A36D387-940C-4E9E-A595-399D1A937B08}"/>
                  </a:ext>
                </a:extLst>
              </p:cNvPr>
              <p:cNvSpPr>
                <a:spLocks noChangeArrowheads="1"/>
              </p:cNvSpPr>
              <p:nvPr/>
            </p:nvSpPr>
            <p:spPr bwMode="auto">
              <a:xfrm>
                <a:off x="2374" y="1959"/>
                <a:ext cx="52"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5" name="Rectangle 31">
                <a:extLst>
                  <a:ext uri="{FF2B5EF4-FFF2-40B4-BE49-F238E27FC236}">
                    <a16:creationId xmlns:a16="http://schemas.microsoft.com/office/drawing/2014/main" id="{4374B95B-1B0F-4F0E-9823-84FEEF2BFA5D}"/>
                  </a:ext>
                </a:extLst>
              </p:cNvPr>
              <p:cNvSpPr>
                <a:spLocks noChangeArrowheads="1"/>
              </p:cNvSpPr>
              <p:nvPr/>
            </p:nvSpPr>
            <p:spPr bwMode="auto">
              <a:xfrm>
                <a:off x="2374" y="2269"/>
                <a:ext cx="52"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6" name="Rectangle 32">
                <a:extLst>
                  <a:ext uri="{FF2B5EF4-FFF2-40B4-BE49-F238E27FC236}">
                    <a16:creationId xmlns:a16="http://schemas.microsoft.com/office/drawing/2014/main" id="{863F07BF-6FEC-41D6-844F-5EFD30A25BFE}"/>
                  </a:ext>
                </a:extLst>
              </p:cNvPr>
              <p:cNvSpPr>
                <a:spLocks noChangeArrowheads="1"/>
              </p:cNvSpPr>
              <p:nvPr/>
            </p:nvSpPr>
            <p:spPr bwMode="auto">
              <a:xfrm>
                <a:off x="2400" y="2445"/>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grpSp>
        <p:sp>
          <p:nvSpPr>
            <p:cNvPr id="19" name="Rectangle 33">
              <a:extLst>
                <a:ext uri="{FF2B5EF4-FFF2-40B4-BE49-F238E27FC236}">
                  <a16:creationId xmlns:a16="http://schemas.microsoft.com/office/drawing/2014/main" id="{46C338BF-084B-4B48-8D3C-664C1A7D657D}"/>
                </a:ext>
              </a:extLst>
            </p:cNvPr>
            <p:cNvSpPr>
              <a:spLocks noChangeArrowheads="1"/>
            </p:cNvSpPr>
            <p:nvPr/>
          </p:nvSpPr>
          <p:spPr bwMode="auto">
            <a:xfrm>
              <a:off x="337" y="1296"/>
              <a:ext cx="2592" cy="1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0" name="Line 34">
              <a:extLst>
                <a:ext uri="{FF2B5EF4-FFF2-40B4-BE49-F238E27FC236}">
                  <a16:creationId xmlns:a16="http://schemas.microsoft.com/office/drawing/2014/main" id="{CC85CFCC-0C72-478A-9AC3-DF9A97497A99}"/>
                </a:ext>
              </a:extLst>
            </p:cNvPr>
            <p:cNvSpPr>
              <a:spLocks noChangeShapeType="1"/>
            </p:cNvSpPr>
            <p:nvPr/>
          </p:nvSpPr>
          <p:spPr bwMode="auto">
            <a:xfrm>
              <a:off x="1686" y="1384"/>
              <a:ext cx="79" cy="15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21" name="Line 35">
              <a:extLst>
                <a:ext uri="{FF2B5EF4-FFF2-40B4-BE49-F238E27FC236}">
                  <a16:creationId xmlns:a16="http://schemas.microsoft.com/office/drawing/2014/main" id="{28A3184B-9E92-4590-9E5C-FC6F6253CB26}"/>
                </a:ext>
              </a:extLst>
            </p:cNvPr>
            <p:cNvSpPr>
              <a:spLocks noChangeShapeType="1"/>
            </p:cNvSpPr>
            <p:nvPr/>
          </p:nvSpPr>
          <p:spPr bwMode="auto">
            <a:xfrm>
              <a:off x="1395" y="1428"/>
              <a:ext cx="79" cy="15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22" name="Line 36">
              <a:extLst>
                <a:ext uri="{FF2B5EF4-FFF2-40B4-BE49-F238E27FC236}">
                  <a16:creationId xmlns:a16="http://schemas.microsoft.com/office/drawing/2014/main" id="{D60435F3-B1E0-4E14-A97B-E5553613E632}"/>
                </a:ext>
              </a:extLst>
            </p:cNvPr>
            <p:cNvSpPr>
              <a:spLocks noChangeShapeType="1"/>
            </p:cNvSpPr>
            <p:nvPr/>
          </p:nvSpPr>
          <p:spPr bwMode="auto">
            <a:xfrm>
              <a:off x="1554" y="1428"/>
              <a:ext cx="79" cy="15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grpSp>
        <p:nvGrpSpPr>
          <p:cNvPr id="37" name="Group 37">
            <a:extLst>
              <a:ext uri="{FF2B5EF4-FFF2-40B4-BE49-F238E27FC236}">
                <a16:creationId xmlns:a16="http://schemas.microsoft.com/office/drawing/2014/main" id="{A095D355-62FC-4169-9D7F-388A0750E937}"/>
              </a:ext>
            </a:extLst>
          </p:cNvPr>
          <p:cNvGrpSpPr>
            <a:grpSpLocks/>
          </p:cNvGrpSpPr>
          <p:nvPr/>
        </p:nvGrpSpPr>
        <p:grpSpPr bwMode="auto">
          <a:xfrm>
            <a:off x="4648200" y="1754709"/>
            <a:ext cx="4113213" cy="2667000"/>
            <a:chOff x="2929" y="1296"/>
            <a:chExt cx="2591" cy="1680"/>
          </a:xfrm>
        </p:grpSpPr>
        <p:sp>
          <p:nvSpPr>
            <p:cNvPr id="38" name="Oval 38">
              <a:extLst>
                <a:ext uri="{FF2B5EF4-FFF2-40B4-BE49-F238E27FC236}">
                  <a16:creationId xmlns:a16="http://schemas.microsoft.com/office/drawing/2014/main" id="{D8B2D300-1F2D-47DA-9473-91325DE0231B}"/>
                </a:ext>
              </a:extLst>
            </p:cNvPr>
            <p:cNvSpPr>
              <a:spLocks noChangeArrowheads="1"/>
            </p:cNvSpPr>
            <p:nvPr/>
          </p:nvSpPr>
          <p:spPr bwMode="auto">
            <a:xfrm>
              <a:off x="3352" y="2622"/>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9" name="Oval 39">
              <a:extLst>
                <a:ext uri="{FF2B5EF4-FFF2-40B4-BE49-F238E27FC236}">
                  <a16:creationId xmlns:a16="http://schemas.microsoft.com/office/drawing/2014/main" id="{263212B4-D135-4B1E-8A4B-0BFD68A50AD7}"/>
                </a:ext>
              </a:extLst>
            </p:cNvPr>
            <p:cNvSpPr>
              <a:spLocks noChangeArrowheads="1"/>
            </p:cNvSpPr>
            <p:nvPr/>
          </p:nvSpPr>
          <p:spPr bwMode="auto">
            <a:xfrm>
              <a:off x="3405" y="2313"/>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0" name="Oval 40">
              <a:extLst>
                <a:ext uri="{FF2B5EF4-FFF2-40B4-BE49-F238E27FC236}">
                  <a16:creationId xmlns:a16="http://schemas.microsoft.com/office/drawing/2014/main" id="{4232963D-1D03-4730-84EA-BE98D834BA92}"/>
                </a:ext>
              </a:extLst>
            </p:cNvPr>
            <p:cNvSpPr>
              <a:spLocks noChangeArrowheads="1"/>
            </p:cNvSpPr>
            <p:nvPr/>
          </p:nvSpPr>
          <p:spPr bwMode="auto">
            <a:xfrm>
              <a:off x="3114" y="2445"/>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1" name="Oval 41">
              <a:extLst>
                <a:ext uri="{FF2B5EF4-FFF2-40B4-BE49-F238E27FC236}">
                  <a16:creationId xmlns:a16="http://schemas.microsoft.com/office/drawing/2014/main" id="{362A3680-04FA-4B01-95BA-F5F9C8C0BA13}"/>
                </a:ext>
              </a:extLst>
            </p:cNvPr>
            <p:cNvSpPr>
              <a:spLocks noChangeArrowheads="1"/>
            </p:cNvSpPr>
            <p:nvPr/>
          </p:nvSpPr>
          <p:spPr bwMode="auto">
            <a:xfrm>
              <a:off x="3273" y="2224"/>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2" name="Oval 42">
              <a:extLst>
                <a:ext uri="{FF2B5EF4-FFF2-40B4-BE49-F238E27FC236}">
                  <a16:creationId xmlns:a16="http://schemas.microsoft.com/office/drawing/2014/main" id="{7CFE6C1C-6A41-46B7-8ECE-710C959CBADF}"/>
                </a:ext>
              </a:extLst>
            </p:cNvPr>
            <p:cNvSpPr>
              <a:spLocks noChangeArrowheads="1"/>
            </p:cNvSpPr>
            <p:nvPr/>
          </p:nvSpPr>
          <p:spPr bwMode="auto">
            <a:xfrm>
              <a:off x="3537" y="2534"/>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3" name="Oval 43">
              <a:extLst>
                <a:ext uri="{FF2B5EF4-FFF2-40B4-BE49-F238E27FC236}">
                  <a16:creationId xmlns:a16="http://schemas.microsoft.com/office/drawing/2014/main" id="{747CA52D-6466-4D8E-9E05-40DC80FEBC39}"/>
                </a:ext>
              </a:extLst>
            </p:cNvPr>
            <p:cNvSpPr>
              <a:spLocks noChangeArrowheads="1"/>
            </p:cNvSpPr>
            <p:nvPr/>
          </p:nvSpPr>
          <p:spPr bwMode="auto">
            <a:xfrm>
              <a:off x="3431" y="2048"/>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4" name="Oval 44">
              <a:extLst>
                <a:ext uri="{FF2B5EF4-FFF2-40B4-BE49-F238E27FC236}">
                  <a16:creationId xmlns:a16="http://schemas.microsoft.com/office/drawing/2014/main" id="{8FB55450-78DF-4830-9274-B9768E6A9D7C}"/>
                </a:ext>
              </a:extLst>
            </p:cNvPr>
            <p:cNvSpPr>
              <a:spLocks noChangeArrowheads="1"/>
            </p:cNvSpPr>
            <p:nvPr/>
          </p:nvSpPr>
          <p:spPr bwMode="auto">
            <a:xfrm>
              <a:off x="3564" y="2269"/>
              <a:ext cx="52"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5" name="Oval 45">
              <a:extLst>
                <a:ext uri="{FF2B5EF4-FFF2-40B4-BE49-F238E27FC236}">
                  <a16:creationId xmlns:a16="http://schemas.microsoft.com/office/drawing/2014/main" id="{4A701747-D7C9-473E-AE00-DBBA80DE4769}"/>
                </a:ext>
              </a:extLst>
            </p:cNvPr>
            <p:cNvSpPr>
              <a:spLocks noChangeArrowheads="1"/>
            </p:cNvSpPr>
            <p:nvPr/>
          </p:nvSpPr>
          <p:spPr bwMode="auto">
            <a:xfrm>
              <a:off x="3590" y="2003"/>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6" name="Oval 46">
              <a:extLst>
                <a:ext uri="{FF2B5EF4-FFF2-40B4-BE49-F238E27FC236}">
                  <a16:creationId xmlns:a16="http://schemas.microsoft.com/office/drawing/2014/main" id="{80DC45D8-8083-4DF1-A008-2C0E9C05B774}"/>
                </a:ext>
              </a:extLst>
            </p:cNvPr>
            <p:cNvSpPr>
              <a:spLocks noChangeArrowheads="1"/>
            </p:cNvSpPr>
            <p:nvPr/>
          </p:nvSpPr>
          <p:spPr bwMode="auto">
            <a:xfrm>
              <a:off x="3696" y="2180"/>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7" name="Oval 47">
              <a:extLst>
                <a:ext uri="{FF2B5EF4-FFF2-40B4-BE49-F238E27FC236}">
                  <a16:creationId xmlns:a16="http://schemas.microsoft.com/office/drawing/2014/main" id="{1D7924C6-613D-4360-A4D2-ED254E7559DA}"/>
                </a:ext>
              </a:extLst>
            </p:cNvPr>
            <p:cNvSpPr>
              <a:spLocks noChangeArrowheads="1"/>
            </p:cNvSpPr>
            <p:nvPr/>
          </p:nvSpPr>
          <p:spPr bwMode="auto">
            <a:xfrm>
              <a:off x="3775" y="2445"/>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8" name="Oval 48">
              <a:extLst>
                <a:ext uri="{FF2B5EF4-FFF2-40B4-BE49-F238E27FC236}">
                  <a16:creationId xmlns:a16="http://schemas.microsoft.com/office/drawing/2014/main" id="{7D47E90C-A244-429B-9281-D92A800B3C27}"/>
                </a:ext>
              </a:extLst>
            </p:cNvPr>
            <p:cNvSpPr>
              <a:spLocks noChangeArrowheads="1"/>
            </p:cNvSpPr>
            <p:nvPr/>
          </p:nvSpPr>
          <p:spPr bwMode="auto">
            <a:xfrm>
              <a:off x="3643" y="2711"/>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9" name="Oval 49">
              <a:extLst>
                <a:ext uri="{FF2B5EF4-FFF2-40B4-BE49-F238E27FC236}">
                  <a16:creationId xmlns:a16="http://schemas.microsoft.com/office/drawing/2014/main" id="{B6B223CE-5A9B-47A1-A90E-C59F9E0598F5}"/>
                </a:ext>
              </a:extLst>
            </p:cNvPr>
            <p:cNvSpPr>
              <a:spLocks noChangeArrowheads="1"/>
            </p:cNvSpPr>
            <p:nvPr/>
          </p:nvSpPr>
          <p:spPr bwMode="auto">
            <a:xfrm>
              <a:off x="3960" y="2578"/>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0" name="Oval 50">
              <a:extLst>
                <a:ext uri="{FF2B5EF4-FFF2-40B4-BE49-F238E27FC236}">
                  <a16:creationId xmlns:a16="http://schemas.microsoft.com/office/drawing/2014/main" id="{39A47790-DE67-4FA6-9B4B-FCED74F5B7AB}"/>
                </a:ext>
              </a:extLst>
            </p:cNvPr>
            <p:cNvSpPr>
              <a:spLocks noChangeArrowheads="1"/>
            </p:cNvSpPr>
            <p:nvPr/>
          </p:nvSpPr>
          <p:spPr bwMode="auto">
            <a:xfrm>
              <a:off x="3616" y="1738"/>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1" name="Rectangle 51">
              <a:extLst>
                <a:ext uri="{FF2B5EF4-FFF2-40B4-BE49-F238E27FC236}">
                  <a16:creationId xmlns:a16="http://schemas.microsoft.com/office/drawing/2014/main" id="{469B0DFD-6DAC-4BEB-93A5-68A6774A4A86}"/>
                </a:ext>
              </a:extLst>
            </p:cNvPr>
            <p:cNvSpPr>
              <a:spLocks noChangeArrowheads="1"/>
            </p:cNvSpPr>
            <p:nvPr/>
          </p:nvSpPr>
          <p:spPr bwMode="auto">
            <a:xfrm>
              <a:off x="4462" y="1959"/>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2" name="Rectangle 52">
              <a:extLst>
                <a:ext uri="{FF2B5EF4-FFF2-40B4-BE49-F238E27FC236}">
                  <a16:creationId xmlns:a16="http://schemas.microsoft.com/office/drawing/2014/main" id="{5B3E047B-3A7D-4168-B2D5-07BD4ABEB4AA}"/>
                </a:ext>
              </a:extLst>
            </p:cNvPr>
            <p:cNvSpPr>
              <a:spLocks noChangeArrowheads="1"/>
            </p:cNvSpPr>
            <p:nvPr/>
          </p:nvSpPr>
          <p:spPr bwMode="auto">
            <a:xfrm>
              <a:off x="4304" y="1605"/>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3" name="Rectangle 53">
              <a:extLst>
                <a:ext uri="{FF2B5EF4-FFF2-40B4-BE49-F238E27FC236}">
                  <a16:creationId xmlns:a16="http://schemas.microsoft.com/office/drawing/2014/main" id="{62CDBE93-EAF6-4B9B-950E-9F04BDFF8252}"/>
                </a:ext>
              </a:extLst>
            </p:cNvPr>
            <p:cNvSpPr>
              <a:spLocks noChangeArrowheads="1"/>
            </p:cNvSpPr>
            <p:nvPr/>
          </p:nvSpPr>
          <p:spPr bwMode="auto">
            <a:xfrm>
              <a:off x="4515" y="1473"/>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4" name="Rectangle 54">
              <a:extLst>
                <a:ext uri="{FF2B5EF4-FFF2-40B4-BE49-F238E27FC236}">
                  <a16:creationId xmlns:a16="http://schemas.microsoft.com/office/drawing/2014/main" id="{3524C55E-F4E8-48DF-A758-9CFD0D035017}"/>
                </a:ext>
              </a:extLst>
            </p:cNvPr>
            <p:cNvSpPr>
              <a:spLocks noChangeArrowheads="1"/>
            </p:cNvSpPr>
            <p:nvPr/>
          </p:nvSpPr>
          <p:spPr bwMode="auto">
            <a:xfrm>
              <a:off x="4595" y="2224"/>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5" name="Rectangle 55">
              <a:extLst>
                <a:ext uri="{FF2B5EF4-FFF2-40B4-BE49-F238E27FC236}">
                  <a16:creationId xmlns:a16="http://schemas.microsoft.com/office/drawing/2014/main" id="{C524458C-3B1E-4C07-BADD-FB01979F15C6}"/>
                </a:ext>
              </a:extLst>
            </p:cNvPr>
            <p:cNvSpPr>
              <a:spLocks noChangeArrowheads="1"/>
            </p:cNvSpPr>
            <p:nvPr/>
          </p:nvSpPr>
          <p:spPr bwMode="auto">
            <a:xfrm>
              <a:off x="4568" y="1694"/>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6" name="Rectangle 56">
              <a:extLst>
                <a:ext uri="{FF2B5EF4-FFF2-40B4-BE49-F238E27FC236}">
                  <a16:creationId xmlns:a16="http://schemas.microsoft.com/office/drawing/2014/main" id="{359D8398-388D-40D6-BC26-B74E3294DB10}"/>
                </a:ext>
              </a:extLst>
            </p:cNvPr>
            <p:cNvSpPr>
              <a:spLocks noChangeArrowheads="1"/>
            </p:cNvSpPr>
            <p:nvPr/>
          </p:nvSpPr>
          <p:spPr bwMode="auto">
            <a:xfrm>
              <a:off x="4674" y="1915"/>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7" name="Rectangle 57">
              <a:extLst>
                <a:ext uri="{FF2B5EF4-FFF2-40B4-BE49-F238E27FC236}">
                  <a16:creationId xmlns:a16="http://schemas.microsoft.com/office/drawing/2014/main" id="{3400D3A2-E3A6-4422-A057-4B26ED5AA2AA}"/>
                </a:ext>
              </a:extLst>
            </p:cNvPr>
            <p:cNvSpPr>
              <a:spLocks noChangeArrowheads="1"/>
            </p:cNvSpPr>
            <p:nvPr/>
          </p:nvSpPr>
          <p:spPr bwMode="auto">
            <a:xfrm>
              <a:off x="4648" y="1473"/>
              <a:ext cx="52"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8" name="Rectangle 58">
              <a:extLst>
                <a:ext uri="{FF2B5EF4-FFF2-40B4-BE49-F238E27FC236}">
                  <a16:creationId xmlns:a16="http://schemas.microsoft.com/office/drawing/2014/main" id="{6607C766-4C37-4351-8B75-A2A9A4F4D4D8}"/>
                </a:ext>
              </a:extLst>
            </p:cNvPr>
            <p:cNvSpPr>
              <a:spLocks noChangeArrowheads="1"/>
            </p:cNvSpPr>
            <p:nvPr/>
          </p:nvSpPr>
          <p:spPr bwMode="auto">
            <a:xfrm>
              <a:off x="4806" y="1561"/>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9" name="Rectangle 59">
              <a:extLst>
                <a:ext uri="{FF2B5EF4-FFF2-40B4-BE49-F238E27FC236}">
                  <a16:creationId xmlns:a16="http://schemas.microsoft.com/office/drawing/2014/main" id="{FBC761B7-4BD9-40D1-912D-AED2A7010A37}"/>
                </a:ext>
              </a:extLst>
            </p:cNvPr>
            <p:cNvSpPr>
              <a:spLocks noChangeArrowheads="1"/>
            </p:cNvSpPr>
            <p:nvPr/>
          </p:nvSpPr>
          <p:spPr bwMode="auto">
            <a:xfrm>
              <a:off x="4753" y="2048"/>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0" name="Rectangle 60">
              <a:extLst>
                <a:ext uri="{FF2B5EF4-FFF2-40B4-BE49-F238E27FC236}">
                  <a16:creationId xmlns:a16="http://schemas.microsoft.com/office/drawing/2014/main" id="{C228C01F-2683-4BDE-B1E6-54943487A76F}"/>
                </a:ext>
              </a:extLst>
            </p:cNvPr>
            <p:cNvSpPr>
              <a:spLocks noChangeArrowheads="1"/>
            </p:cNvSpPr>
            <p:nvPr/>
          </p:nvSpPr>
          <p:spPr bwMode="auto">
            <a:xfrm>
              <a:off x="4833" y="1827"/>
              <a:ext cx="52"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1" name="Rectangle 61">
              <a:extLst>
                <a:ext uri="{FF2B5EF4-FFF2-40B4-BE49-F238E27FC236}">
                  <a16:creationId xmlns:a16="http://schemas.microsoft.com/office/drawing/2014/main" id="{06E712B2-4E6E-4842-904E-251DCD1F4BFE}"/>
                </a:ext>
              </a:extLst>
            </p:cNvPr>
            <p:cNvSpPr>
              <a:spLocks noChangeArrowheads="1"/>
            </p:cNvSpPr>
            <p:nvPr/>
          </p:nvSpPr>
          <p:spPr bwMode="auto">
            <a:xfrm>
              <a:off x="4806" y="2401"/>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2" name="Rectangle 62">
              <a:extLst>
                <a:ext uri="{FF2B5EF4-FFF2-40B4-BE49-F238E27FC236}">
                  <a16:creationId xmlns:a16="http://schemas.microsoft.com/office/drawing/2014/main" id="{17D89A4F-F9C9-4F69-A133-A9EBBFF50826}"/>
                </a:ext>
              </a:extLst>
            </p:cNvPr>
            <p:cNvSpPr>
              <a:spLocks noChangeArrowheads="1"/>
            </p:cNvSpPr>
            <p:nvPr/>
          </p:nvSpPr>
          <p:spPr bwMode="auto">
            <a:xfrm>
              <a:off x="4965" y="1959"/>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3" name="Rectangle 63">
              <a:extLst>
                <a:ext uri="{FF2B5EF4-FFF2-40B4-BE49-F238E27FC236}">
                  <a16:creationId xmlns:a16="http://schemas.microsoft.com/office/drawing/2014/main" id="{8D68F2A8-608F-4759-BE01-C1BA4EC46280}"/>
                </a:ext>
              </a:extLst>
            </p:cNvPr>
            <p:cNvSpPr>
              <a:spLocks noChangeArrowheads="1"/>
            </p:cNvSpPr>
            <p:nvPr/>
          </p:nvSpPr>
          <p:spPr bwMode="auto">
            <a:xfrm>
              <a:off x="4965" y="2269"/>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4" name="Rectangle 64">
              <a:extLst>
                <a:ext uri="{FF2B5EF4-FFF2-40B4-BE49-F238E27FC236}">
                  <a16:creationId xmlns:a16="http://schemas.microsoft.com/office/drawing/2014/main" id="{C3B56C4B-92C3-4C46-A835-848CB0612A78}"/>
                </a:ext>
              </a:extLst>
            </p:cNvPr>
            <p:cNvSpPr>
              <a:spLocks noChangeArrowheads="1"/>
            </p:cNvSpPr>
            <p:nvPr/>
          </p:nvSpPr>
          <p:spPr bwMode="auto">
            <a:xfrm>
              <a:off x="4991" y="2445"/>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5" name="Rectangle 65">
              <a:extLst>
                <a:ext uri="{FF2B5EF4-FFF2-40B4-BE49-F238E27FC236}">
                  <a16:creationId xmlns:a16="http://schemas.microsoft.com/office/drawing/2014/main" id="{88029AD8-A974-4756-9793-2AAEAF308CDA}"/>
                </a:ext>
              </a:extLst>
            </p:cNvPr>
            <p:cNvSpPr>
              <a:spLocks noChangeArrowheads="1"/>
            </p:cNvSpPr>
            <p:nvPr/>
          </p:nvSpPr>
          <p:spPr bwMode="auto">
            <a:xfrm>
              <a:off x="2929" y="1296"/>
              <a:ext cx="2591" cy="1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6" name="Line 66">
              <a:extLst>
                <a:ext uri="{FF2B5EF4-FFF2-40B4-BE49-F238E27FC236}">
                  <a16:creationId xmlns:a16="http://schemas.microsoft.com/office/drawing/2014/main" id="{C2EBBF41-3421-4A9E-A15B-08D8A913A9DA}"/>
                </a:ext>
              </a:extLst>
            </p:cNvPr>
            <p:cNvSpPr>
              <a:spLocks noChangeShapeType="1"/>
            </p:cNvSpPr>
            <p:nvPr/>
          </p:nvSpPr>
          <p:spPr bwMode="auto">
            <a:xfrm>
              <a:off x="3552" y="1392"/>
              <a:ext cx="576" cy="14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67" name="Line 67">
              <a:extLst>
                <a:ext uri="{FF2B5EF4-FFF2-40B4-BE49-F238E27FC236}">
                  <a16:creationId xmlns:a16="http://schemas.microsoft.com/office/drawing/2014/main" id="{E7814935-A86D-4435-BD1C-10D853C90EBE}"/>
                </a:ext>
              </a:extLst>
            </p:cNvPr>
            <p:cNvSpPr>
              <a:spLocks noChangeShapeType="1"/>
            </p:cNvSpPr>
            <p:nvPr/>
          </p:nvSpPr>
          <p:spPr bwMode="auto">
            <a:xfrm>
              <a:off x="4176" y="1344"/>
              <a:ext cx="576" cy="14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68" name="Line 68">
              <a:extLst>
                <a:ext uri="{FF2B5EF4-FFF2-40B4-BE49-F238E27FC236}">
                  <a16:creationId xmlns:a16="http://schemas.microsoft.com/office/drawing/2014/main" id="{AB9B6DFE-415C-40C7-BCAD-70B13421EB98}"/>
                </a:ext>
              </a:extLst>
            </p:cNvPr>
            <p:cNvSpPr>
              <a:spLocks noChangeShapeType="1"/>
            </p:cNvSpPr>
            <p:nvPr/>
          </p:nvSpPr>
          <p:spPr bwMode="auto">
            <a:xfrm>
              <a:off x="3888" y="1392"/>
              <a:ext cx="576" cy="1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sp>
        <p:nvSpPr>
          <p:cNvPr id="70" name="Text Box 70">
            <a:extLst>
              <a:ext uri="{FF2B5EF4-FFF2-40B4-BE49-F238E27FC236}">
                <a16:creationId xmlns:a16="http://schemas.microsoft.com/office/drawing/2014/main" id="{BB1F304A-39AD-461C-8F56-E8FCC5DA77A1}"/>
              </a:ext>
            </a:extLst>
          </p:cNvPr>
          <p:cNvSpPr txBox="1">
            <a:spLocks noChangeArrowheads="1"/>
          </p:cNvSpPr>
          <p:nvPr/>
        </p:nvSpPr>
        <p:spPr bwMode="auto">
          <a:xfrm>
            <a:off x="3641727" y="5199583"/>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chemeClr val="accent5">
                    <a:lumMod val="25000"/>
                  </a:schemeClr>
                </a:solidFill>
                <a:effectLst/>
                <a:uLnTx/>
                <a:uFillTx/>
                <a:latin typeface="Tahoma" panose="020B0604030504040204" pitchFamily="34" charset="0"/>
                <a:ea typeface="宋体" panose="02010600030101010101" pitchFamily="2" charset="-122"/>
              </a:rPr>
              <a:t>支持向量</a:t>
            </a:r>
          </a:p>
        </p:txBody>
      </p:sp>
      <p:sp>
        <p:nvSpPr>
          <p:cNvPr id="71" name="Line 71">
            <a:extLst>
              <a:ext uri="{FF2B5EF4-FFF2-40B4-BE49-F238E27FC236}">
                <a16:creationId xmlns:a16="http://schemas.microsoft.com/office/drawing/2014/main" id="{627D3A6D-D075-4A27-B7B8-967CE598AF13}"/>
              </a:ext>
            </a:extLst>
          </p:cNvPr>
          <p:cNvSpPr>
            <a:spLocks noChangeShapeType="1"/>
          </p:cNvSpPr>
          <p:nvPr/>
        </p:nvSpPr>
        <p:spPr bwMode="auto">
          <a:xfrm flipV="1">
            <a:off x="4648200" y="2364309"/>
            <a:ext cx="2209800" cy="2819400"/>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2" name="Line 72">
            <a:extLst>
              <a:ext uri="{FF2B5EF4-FFF2-40B4-BE49-F238E27FC236}">
                <a16:creationId xmlns:a16="http://schemas.microsoft.com/office/drawing/2014/main" id="{FDC8E53E-9EB8-47BC-BC14-12D932C690D4}"/>
              </a:ext>
            </a:extLst>
          </p:cNvPr>
          <p:cNvSpPr>
            <a:spLocks noChangeShapeType="1"/>
          </p:cNvSpPr>
          <p:nvPr/>
        </p:nvSpPr>
        <p:spPr bwMode="auto">
          <a:xfrm flipV="1">
            <a:off x="4648200" y="2897709"/>
            <a:ext cx="2438400" cy="2286000"/>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3" name="Line 73">
            <a:extLst>
              <a:ext uri="{FF2B5EF4-FFF2-40B4-BE49-F238E27FC236}">
                <a16:creationId xmlns:a16="http://schemas.microsoft.com/office/drawing/2014/main" id="{0EAD55F4-D323-41E5-8129-1CF658A81EBA}"/>
              </a:ext>
            </a:extLst>
          </p:cNvPr>
          <p:cNvSpPr>
            <a:spLocks noChangeShapeType="1"/>
          </p:cNvSpPr>
          <p:nvPr/>
        </p:nvSpPr>
        <p:spPr bwMode="auto">
          <a:xfrm flipV="1">
            <a:off x="4724400" y="3354909"/>
            <a:ext cx="2514600" cy="1828800"/>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4" name="Line 74">
            <a:extLst>
              <a:ext uri="{FF2B5EF4-FFF2-40B4-BE49-F238E27FC236}">
                <a16:creationId xmlns:a16="http://schemas.microsoft.com/office/drawing/2014/main" id="{9641AF79-14AB-4F71-95F5-C905A5D1DC41}"/>
              </a:ext>
            </a:extLst>
          </p:cNvPr>
          <p:cNvSpPr>
            <a:spLocks noChangeShapeType="1"/>
          </p:cNvSpPr>
          <p:nvPr/>
        </p:nvSpPr>
        <p:spPr bwMode="auto">
          <a:xfrm flipV="1">
            <a:off x="4724400" y="3888309"/>
            <a:ext cx="1524000" cy="1295400"/>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5" name="Line 75">
            <a:extLst>
              <a:ext uri="{FF2B5EF4-FFF2-40B4-BE49-F238E27FC236}">
                <a16:creationId xmlns:a16="http://schemas.microsoft.com/office/drawing/2014/main" id="{6A530574-7F20-415D-9705-0A0F1613A4F3}"/>
              </a:ext>
            </a:extLst>
          </p:cNvPr>
          <p:cNvSpPr>
            <a:spLocks noChangeShapeType="1"/>
          </p:cNvSpPr>
          <p:nvPr/>
        </p:nvSpPr>
        <p:spPr bwMode="auto">
          <a:xfrm flipV="1">
            <a:off x="4646613" y="2547739"/>
            <a:ext cx="1068387" cy="2580407"/>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nvGrpSpPr>
          <p:cNvPr id="76" name="Group 76">
            <a:extLst>
              <a:ext uri="{FF2B5EF4-FFF2-40B4-BE49-F238E27FC236}">
                <a16:creationId xmlns:a16="http://schemas.microsoft.com/office/drawing/2014/main" id="{000EF793-142C-4D22-A796-4529528F1FDC}"/>
              </a:ext>
            </a:extLst>
          </p:cNvPr>
          <p:cNvGrpSpPr>
            <a:grpSpLocks/>
          </p:cNvGrpSpPr>
          <p:nvPr/>
        </p:nvGrpSpPr>
        <p:grpSpPr bwMode="auto">
          <a:xfrm>
            <a:off x="1066800" y="3050109"/>
            <a:ext cx="1660525" cy="2120900"/>
            <a:chOff x="682" y="2112"/>
            <a:chExt cx="1046" cy="1336"/>
          </a:xfrm>
        </p:grpSpPr>
        <p:sp>
          <p:nvSpPr>
            <p:cNvPr id="77" name="Text Box 77">
              <a:extLst>
                <a:ext uri="{FF2B5EF4-FFF2-40B4-BE49-F238E27FC236}">
                  <a16:creationId xmlns:a16="http://schemas.microsoft.com/office/drawing/2014/main" id="{298D0885-B4EA-4FDF-A524-E54DC013F8E6}"/>
                </a:ext>
              </a:extLst>
            </p:cNvPr>
            <p:cNvSpPr txBox="1">
              <a:spLocks noChangeArrowheads="1"/>
            </p:cNvSpPr>
            <p:nvPr/>
          </p:nvSpPr>
          <p:spPr bwMode="auto">
            <a:xfrm>
              <a:off x="682" y="316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小边缘</a:t>
              </a:r>
            </a:p>
          </p:txBody>
        </p:sp>
        <p:sp>
          <p:nvSpPr>
            <p:cNvPr id="78" name="Line 78">
              <a:extLst>
                <a:ext uri="{FF2B5EF4-FFF2-40B4-BE49-F238E27FC236}">
                  <a16:creationId xmlns:a16="http://schemas.microsoft.com/office/drawing/2014/main" id="{DAF45B04-1C07-483D-9C85-04E8B8B068BE}"/>
                </a:ext>
              </a:extLst>
            </p:cNvPr>
            <p:cNvSpPr>
              <a:spLocks noChangeShapeType="1"/>
            </p:cNvSpPr>
            <p:nvPr/>
          </p:nvSpPr>
          <p:spPr bwMode="auto">
            <a:xfrm flipV="1">
              <a:off x="1440" y="2112"/>
              <a:ext cx="288" cy="48"/>
            </a:xfrm>
            <a:prstGeom prst="line">
              <a:avLst/>
            </a:prstGeom>
            <a:noFill/>
            <a:ln w="9525">
              <a:solidFill>
                <a:srgbClr val="99CC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9" name="Line 79">
              <a:extLst>
                <a:ext uri="{FF2B5EF4-FFF2-40B4-BE49-F238E27FC236}">
                  <a16:creationId xmlns:a16="http://schemas.microsoft.com/office/drawing/2014/main" id="{4EF0A8A4-2AAD-435A-B91A-BB6A729EDED8}"/>
                </a:ext>
              </a:extLst>
            </p:cNvPr>
            <p:cNvSpPr>
              <a:spLocks noChangeShapeType="1"/>
            </p:cNvSpPr>
            <p:nvPr/>
          </p:nvSpPr>
          <p:spPr bwMode="auto">
            <a:xfrm flipV="1">
              <a:off x="1344" y="2160"/>
              <a:ext cx="240" cy="1056"/>
            </a:xfrm>
            <a:prstGeom prst="line">
              <a:avLst/>
            </a:prstGeom>
            <a:noFill/>
            <a:ln w="9525">
              <a:solidFill>
                <a:srgbClr val="99CC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grpSp>
        <p:nvGrpSpPr>
          <p:cNvPr id="80" name="Group 80">
            <a:extLst>
              <a:ext uri="{FF2B5EF4-FFF2-40B4-BE49-F238E27FC236}">
                <a16:creationId xmlns:a16="http://schemas.microsoft.com/office/drawing/2014/main" id="{C76FAD2B-0EAD-4C06-8FE2-DED52DC948EF}"/>
              </a:ext>
            </a:extLst>
          </p:cNvPr>
          <p:cNvGrpSpPr>
            <a:grpSpLocks/>
          </p:cNvGrpSpPr>
          <p:nvPr/>
        </p:nvGrpSpPr>
        <p:grpSpPr bwMode="auto">
          <a:xfrm>
            <a:off x="5349875" y="2364309"/>
            <a:ext cx="1431925" cy="2806700"/>
            <a:chOff x="3370" y="1680"/>
            <a:chExt cx="902" cy="1768"/>
          </a:xfrm>
        </p:grpSpPr>
        <p:sp>
          <p:nvSpPr>
            <p:cNvPr id="81" name="Text Box 81">
              <a:extLst>
                <a:ext uri="{FF2B5EF4-FFF2-40B4-BE49-F238E27FC236}">
                  <a16:creationId xmlns:a16="http://schemas.microsoft.com/office/drawing/2014/main" id="{8247621E-9CB1-43D8-919D-B91D72C2C537}"/>
                </a:ext>
              </a:extLst>
            </p:cNvPr>
            <p:cNvSpPr txBox="1">
              <a:spLocks noChangeArrowheads="1"/>
            </p:cNvSpPr>
            <p:nvPr/>
          </p:nvSpPr>
          <p:spPr bwMode="auto">
            <a:xfrm>
              <a:off x="3370" y="316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大边缘</a:t>
              </a:r>
            </a:p>
          </p:txBody>
        </p:sp>
        <p:sp>
          <p:nvSpPr>
            <p:cNvPr id="82" name="Line 82">
              <a:extLst>
                <a:ext uri="{FF2B5EF4-FFF2-40B4-BE49-F238E27FC236}">
                  <a16:creationId xmlns:a16="http://schemas.microsoft.com/office/drawing/2014/main" id="{2CC7EF18-1F4C-41E6-86AB-8570357DE2E3}"/>
                </a:ext>
              </a:extLst>
            </p:cNvPr>
            <p:cNvSpPr>
              <a:spLocks noChangeShapeType="1"/>
            </p:cNvSpPr>
            <p:nvPr/>
          </p:nvSpPr>
          <p:spPr bwMode="auto">
            <a:xfrm flipV="1">
              <a:off x="3744" y="1680"/>
              <a:ext cx="528" cy="240"/>
            </a:xfrm>
            <a:prstGeom prst="line">
              <a:avLst/>
            </a:prstGeom>
            <a:noFill/>
            <a:ln w="9525">
              <a:solidFill>
                <a:srgbClr val="99CC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83" name="Line 83">
              <a:extLst>
                <a:ext uri="{FF2B5EF4-FFF2-40B4-BE49-F238E27FC236}">
                  <a16:creationId xmlns:a16="http://schemas.microsoft.com/office/drawing/2014/main" id="{AD8CB1A4-3EB6-4D45-9447-992D3C82AE95}"/>
                </a:ext>
              </a:extLst>
            </p:cNvPr>
            <p:cNvSpPr>
              <a:spLocks noChangeShapeType="1"/>
            </p:cNvSpPr>
            <p:nvPr/>
          </p:nvSpPr>
          <p:spPr bwMode="auto">
            <a:xfrm flipV="1">
              <a:off x="4032" y="1728"/>
              <a:ext cx="96" cy="1488"/>
            </a:xfrm>
            <a:prstGeom prst="line">
              <a:avLst/>
            </a:prstGeom>
            <a:noFill/>
            <a:ln w="9525">
              <a:solidFill>
                <a:srgbClr val="99CC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sp>
        <p:nvSpPr>
          <p:cNvPr id="84" name="Text Box 71">
            <a:extLst>
              <a:ext uri="{FF2B5EF4-FFF2-40B4-BE49-F238E27FC236}">
                <a16:creationId xmlns:a16="http://schemas.microsoft.com/office/drawing/2014/main" id="{F9B430B5-60FC-4D46-AC6C-3C07D463DAC3}"/>
              </a:ext>
            </a:extLst>
          </p:cNvPr>
          <p:cNvSpPr txBox="1">
            <a:spLocks noChangeArrowheads="1"/>
          </p:cNvSpPr>
          <p:nvPr/>
        </p:nvSpPr>
        <p:spPr bwMode="auto">
          <a:xfrm>
            <a:off x="233772" y="5563121"/>
            <a:ext cx="8676456"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具有较大边缘的决策边界比那些具有较小边缘的决策边界具有更好的泛化误差</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如果边缘比较小</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决策边界任何轻微的扰动都可能对分类产生显著的影响</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因此</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决策边界边缘较小的分类器对模型的过分拟合更加敏感</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从而在未知的样本上的泛化能力很差</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p>
        </p:txBody>
      </p:sp>
      <p:sp>
        <p:nvSpPr>
          <p:cNvPr id="85" name="Rectangle 2">
            <a:extLst>
              <a:ext uri="{FF2B5EF4-FFF2-40B4-BE49-F238E27FC236}">
                <a16:creationId xmlns:a16="http://schemas.microsoft.com/office/drawing/2014/main" id="{FC78B316-7E52-4935-8695-105EA7756EF0}"/>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8.3</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SVM</a:t>
            </a:r>
            <a:r>
              <a:rPr lang="zh-CN" altLang="en-US" b="1" dirty="0">
                <a:solidFill>
                  <a:schemeClr val="accent1">
                    <a:lumMod val="25000"/>
                  </a:schemeClr>
                </a:solidFill>
                <a:effectLst>
                  <a:outerShdw blurRad="38100" dist="38100" dir="2700000" algn="tl">
                    <a:srgbClr val="000000">
                      <a:alpha val="43137"/>
                    </a:srgbClr>
                  </a:outerShdw>
                </a:effectLst>
              </a:rPr>
              <a:t>预测</a:t>
            </a:r>
            <a:endParaRPr lang="zh-CN" altLang="en-US" dirty="0"/>
          </a:p>
        </p:txBody>
      </p:sp>
      <p:sp>
        <p:nvSpPr>
          <p:cNvPr id="86" name="矩形 85">
            <a:extLst>
              <a:ext uri="{FF2B5EF4-FFF2-40B4-BE49-F238E27FC236}">
                <a16:creationId xmlns:a16="http://schemas.microsoft.com/office/drawing/2014/main" id="{85044340-D6FD-4E8C-949B-41C95D6AFB17}"/>
              </a:ext>
            </a:extLst>
          </p:cNvPr>
          <p:cNvSpPr/>
          <p:nvPr/>
        </p:nvSpPr>
        <p:spPr>
          <a:xfrm>
            <a:off x="409903" y="1277936"/>
            <a:ext cx="1811714" cy="369332"/>
          </a:xfrm>
          <a:prstGeom prst="rect">
            <a:avLst/>
          </a:prstGeom>
        </p:spPr>
        <p:txBody>
          <a:bodyPr wrap="none">
            <a:spAutoFit/>
          </a:bodyPr>
          <a:lstStyle/>
          <a:p>
            <a:pPr>
              <a:defRPr/>
            </a:pPr>
            <a:r>
              <a:rPr kumimoji="1" lang="zh-CN" altLang="en-US" b="1" dirty="0">
                <a:latin typeface="黑体" panose="02010609060101010101" pitchFamily="49" charset="-122"/>
                <a:ea typeface="黑体" panose="02010609060101010101" pitchFamily="49" charset="-122"/>
              </a:rPr>
              <a:t>最大边缘超平面</a:t>
            </a:r>
            <a:endParaRPr kumimoji="1" lang="en-US" alt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9825053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dissolve">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dissolve">
                                      <p:cBhvr>
                                        <p:cTn id="1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8E48AE9-A93C-8643-888B-8A33E3EE3C63}"/>
                  </a:ext>
                </a:extLst>
              </p:cNvPr>
              <p:cNvSpPr txBox="1">
                <a:spLocks noChangeArrowheads="1"/>
              </p:cNvSpPr>
              <p:nvPr/>
            </p:nvSpPr>
            <p:spPr bwMode="auto">
              <a:xfrm>
                <a:off x="228600" y="1700808"/>
                <a:ext cx="8686800" cy="41330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buNone/>
                  <a:defRPr/>
                </a:pPr>
                <a:r>
                  <a:rPr lang="zh-CN" altLang="en-US" sz="2600" dirty="0">
                    <a:latin typeface="黑体" panose="02010609060101010101" pitchFamily="49" charset="-122"/>
                    <a:ea typeface="黑体" panose="02010609060101010101" pitchFamily="49" charset="-122"/>
                  </a:rPr>
                  <a:t>第一步，也称为</a:t>
                </a:r>
                <a:r>
                  <a:rPr lang="zh-CN" altLang="en-US" sz="2600" b="1" dirty="0">
                    <a:solidFill>
                      <a:srgbClr val="FF0000"/>
                    </a:solidFill>
                    <a:latin typeface="黑体" panose="02010609060101010101" pitchFamily="49" charset="-122"/>
                    <a:ea typeface="黑体" panose="02010609060101010101" pitchFamily="49" charset="-122"/>
                  </a:rPr>
                  <a:t>学习步</a:t>
                </a:r>
                <a:r>
                  <a:rPr lang="zh-CN" altLang="en-US" sz="2600" dirty="0">
                    <a:latin typeface="黑体" panose="02010609060101010101" pitchFamily="49" charset="-122"/>
                    <a:ea typeface="黑体" panose="02010609060101010101" pitchFamily="49" charset="-122"/>
                  </a:rPr>
                  <a:t>，目标是建立描述预先定义的数据类或概念集的分类器</a:t>
                </a:r>
              </a:p>
              <a:p>
                <a:pPr lvl="1" eaLnBrk="1" hangingPunct="1">
                  <a:spcBef>
                    <a:spcPts val="1800"/>
                  </a:spcBef>
                  <a:buFont typeface="Wingdings" panose="05000000000000000000" pitchFamily="2" charset="2"/>
                  <a:buChar char="Ø"/>
                  <a:defRPr/>
                </a:pPr>
                <a:r>
                  <a:rPr lang="zh-CN" altLang="en-US" sz="2400" b="1" dirty="0">
                    <a:latin typeface="+mn-ea"/>
                    <a:ea typeface="+mn-ea"/>
                  </a:rPr>
                  <a:t>分类算法通过分析或从训练集“学习”来构造分类器。</a:t>
                </a:r>
              </a:p>
              <a:p>
                <a:pPr lvl="1" eaLnBrk="1" hangingPunct="1">
                  <a:spcBef>
                    <a:spcPts val="1200"/>
                  </a:spcBef>
                  <a:buFont typeface="Wingdings" panose="05000000000000000000" pitchFamily="2" charset="2"/>
                  <a:buChar char="Ø"/>
                  <a:defRPr/>
                </a:pPr>
                <a:r>
                  <a:rPr lang="zh-CN" altLang="en-US" sz="2400" b="1" dirty="0">
                    <a:latin typeface="+mn-ea"/>
                    <a:ea typeface="+mn-ea"/>
                  </a:rPr>
                  <a:t>训练集由数据库元组（用</a:t>
                </a:r>
                <a14:m>
                  <m:oMath xmlns:m="http://schemas.openxmlformats.org/officeDocument/2006/math">
                    <m:r>
                      <a:rPr lang="en-US" altLang="zh-CN" sz="2400" b="1" i="1" dirty="0" smtClean="0">
                        <a:latin typeface="Cambria Math" panose="02040503050406030204" pitchFamily="18" charset="0"/>
                        <a:ea typeface="+mn-ea"/>
                      </a:rPr>
                      <m:t>𝒏</m:t>
                    </m:r>
                  </m:oMath>
                </a14:m>
                <a:r>
                  <a:rPr lang="zh-CN" altLang="en-US" sz="2400" b="1" dirty="0">
                    <a:latin typeface="+mn-ea"/>
                    <a:ea typeface="+mn-ea"/>
                  </a:rPr>
                  <a:t>维属性向量表示）和他们相对应的类编号组成；假定每个元组属于一个预定义的类</a:t>
                </a:r>
                <a:endParaRPr lang="en-US" altLang="zh-CN" sz="2400" b="1" dirty="0">
                  <a:latin typeface="+mn-ea"/>
                  <a:ea typeface="+mn-ea"/>
                </a:endParaRPr>
              </a:p>
              <a:p>
                <a:pPr lvl="2" eaLnBrk="1" hangingPunct="1">
                  <a:spcBef>
                    <a:spcPts val="1200"/>
                  </a:spcBef>
                  <a:defRPr/>
                </a:pPr>
                <a:r>
                  <a:rPr lang="zh-CN" altLang="en-US" b="1" dirty="0">
                    <a:latin typeface="+mn-ea"/>
                    <a:ea typeface="+mn-ea"/>
                  </a:rPr>
                  <a:t>训练元组：训练数据集中的单个元组</a:t>
                </a:r>
              </a:p>
              <a:p>
                <a:pPr lvl="1" eaLnBrk="1" hangingPunct="1">
                  <a:spcBef>
                    <a:spcPts val="1200"/>
                  </a:spcBef>
                  <a:buFont typeface="Wingdings" panose="05000000000000000000" pitchFamily="2" charset="2"/>
                  <a:buChar char="Ø"/>
                  <a:defRPr/>
                </a:pPr>
                <a:r>
                  <a:rPr lang="zh-CN" altLang="en-US" sz="2400" b="1" dirty="0">
                    <a:latin typeface="+mn-ea"/>
                    <a:ea typeface="+mn-ea"/>
                  </a:rPr>
                  <a:t>学习模型可以用分类规则、决策树或数学公式的形式提供</a:t>
                </a:r>
              </a:p>
            </p:txBody>
          </p:sp>
        </mc:Choice>
        <mc:Fallback xmlns="">
          <p:sp>
            <p:nvSpPr>
              <p:cNvPr id="4" name="Rectangle 3">
                <a:extLst>
                  <a:ext uri="{FF2B5EF4-FFF2-40B4-BE49-F238E27FC236}">
                    <a16:creationId xmlns:a16="http://schemas.microsoft.com/office/drawing/2014/main" id="{A8E48AE9-A93C-8643-888B-8A33E3EE3C63}"/>
                  </a:ext>
                </a:extLst>
              </p:cNvPr>
              <p:cNvSpPr txBox="1">
                <a:spLocks noRot="1" noChangeAspect="1" noMove="1" noResize="1" noEditPoints="1" noAdjustHandles="1" noChangeArrowheads="1" noChangeShapeType="1" noTextEdit="1"/>
              </p:cNvSpPr>
              <p:nvPr/>
            </p:nvSpPr>
            <p:spPr bwMode="auto">
              <a:xfrm>
                <a:off x="228600" y="1700808"/>
                <a:ext cx="8686800" cy="4133056"/>
              </a:xfrm>
              <a:prstGeom prst="rect">
                <a:avLst/>
              </a:prstGeom>
              <a:blipFill>
                <a:blip r:embed="rId2"/>
                <a:stretch>
                  <a:fillRect l="-1263" t="-1180" r="-1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613AFA8D-2DF2-4E21-A049-3739509D5832}"/>
              </a:ext>
            </a:extLst>
          </p:cNvPr>
          <p:cNvSpPr/>
          <p:nvPr/>
        </p:nvSpPr>
        <p:spPr>
          <a:xfrm>
            <a:off x="683568" y="524559"/>
            <a:ext cx="5535490" cy="646331"/>
          </a:xfrm>
          <a:prstGeom prst="rect">
            <a:avLst/>
          </a:prstGeom>
        </p:spPr>
        <p:txBody>
          <a:bodyPr wrap="none">
            <a:spAutoFit/>
          </a:bodyPr>
          <a:lstStyle/>
          <a:p>
            <a:r>
              <a:rPr lang="zh-CN" altLang="en-US" sz="36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分类的过程</a:t>
            </a:r>
            <a:r>
              <a:rPr lang="en-US" altLang="zh-CN" sz="36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36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、建立模型</a:t>
            </a:r>
            <a:endParaRPr lang="zh-CN" altLang="en-US" sz="3600"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56A0991-8CAD-8846-88B1-22A5173E36E5}"/>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7" name="Rectangle 2">
            <a:extLst>
              <a:ext uri="{FF2B5EF4-FFF2-40B4-BE49-F238E27FC236}">
                <a16:creationId xmlns:a16="http://schemas.microsoft.com/office/drawing/2014/main" id="{5677D4E4-8C1A-DB40-8E82-0ABC317B86EC}"/>
              </a:ext>
            </a:extLst>
          </p:cNvPr>
          <p:cNvSpPr>
            <a:spLocks noGrp="1" noChangeArrowheads="1"/>
          </p:cNvSpPr>
          <p:nvPr>
            <p:ph type="title" idx="4294967295"/>
          </p:nvPr>
        </p:nvSpPr>
        <p:spPr>
          <a:xfrm>
            <a:off x="500063" y="381000"/>
            <a:ext cx="9144000" cy="609600"/>
          </a:xfrm>
        </p:spPr>
        <p:txBody>
          <a:bodyPr lIns="92075" tIns="46038" rIns="92075" bIns="46038"/>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8.3</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SVM</a:t>
            </a:r>
            <a:r>
              <a:rPr lang="zh-CN" altLang="en-US" b="1" dirty="0">
                <a:solidFill>
                  <a:schemeClr val="accent1">
                    <a:lumMod val="25000"/>
                  </a:schemeClr>
                </a:solidFill>
                <a:effectLst>
                  <a:outerShdw blurRad="38100" dist="38100" dir="2700000" algn="tl">
                    <a:srgbClr val="000000">
                      <a:alpha val="43137"/>
                    </a:srgbClr>
                  </a:outerShdw>
                </a:effectLst>
              </a:rPr>
              <a:t>预测</a:t>
            </a:r>
            <a:endParaRPr lang="zh-CN" altLang="en-US" dirty="0"/>
          </a:p>
        </p:txBody>
      </p:sp>
      <p:grpSp>
        <p:nvGrpSpPr>
          <p:cNvPr id="50183" name="Group 3"/>
          <p:cNvGrpSpPr>
            <a:grpSpLocks/>
          </p:cNvGrpSpPr>
          <p:nvPr/>
        </p:nvGrpSpPr>
        <p:grpSpPr bwMode="auto">
          <a:xfrm>
            <a:off x="458788" y="1524000"/>
            <a:ext cx="4114800" cy="2667000"/>
            <a:chOff x="337" y="1296"/>
            <a:chExt cx="2592" cy="1680"/>
          </a:xfrm>
        </p:grpSpPr>
        <p:sp>
          <p:nvSpPr>
            <p:cNvPr id="50219" name="Oval 4"/>
            <p:cNvSpPr>
              <a:spLocks noChangeArrowheads="1"/>
            </p:cNvSpPr>
            <p:nvPr/>
          </p:nvSpPr>
          <p:spPr bwMode="auto">
            <a:xfrm>
              <a:off x="760" y="2622"/>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0" name="Oval 5"/>
            <p:cNvSpPr>
              <a:spLocks noChangeArrowheads="1"/>
            </p:cNvSpPr>
            <p:nvPr/>
          </p:nvSpPr>
          <p:spPr bwMode="auto">
            <a:xfrm>
              <a:off x="813" y="2313"/>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1" name="Oval 6"/>
            <p:cNvSpPr>
              <a:spLocks noChangeArrowheads="1"/>
            </p:cNvSpPr>
            <p:nvPr/>
          </p:nvSpPr>
          <p:spPr bwMode="auto">
            <a:xfrm>
              <a:off x="522"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2" name="Oval 7"/>
            <p:cNvSpPr>
              <a:spLocks noChangeArrowheads="1"/>
            </p:cNvSpPr>
            <p:nvPr/>
          </p:nvSpPr>
          <p:spPr bwMode="auto">
            <a:xfrm>
              <a:off x="681" y="2224"/>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3" name="Oval 8"/>
            <p:cNvSpPr>
              <a:spLocks noChangeArrowheads="1"/>
            </p:cNvSpPr>
            <p:nvPr/>
          </p:nvSpPr>
          <p:spPr bwMode="auto">
            <a:xfrm>
              <a:off x="945" y="2534"/>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4" name="Oval 9"/>
            <p:cNvSpPr>
              <a:spLocks noChangeArrowheads="1"/>
            </p:cNvSpPr>
            <p:nvPr/>
          </p:nvSpPr>
          <p:spPr bwMode="auto">
            <a:xfrm>
              <a:off x="840" y="2048"/>
              <a:ext cx="52"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5" name="Oval 10"/>
            <p:cNvSpPr>
              <a:spLocks noChangeArrowheads="1"/>
            </p:cNvSpPr>
            <p:nvPr/>
          </p:nvSpPr>
          <p:spPr bwMode="auto">
            <a:xfrm>
              <a:off x="972" y="2269"/>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6" name="Oval 11"/>
            <p:cNvSpPr>
              <a:spLocks noChangeArrowheads="1"/>
            </p:cNvSpPr>
            <p:nvPr/>
          </p:nvSpPr>
          <p:spPr bwMode="auto">
            <a:xfrm>
              <a:off x="998" y="2003"/>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7" name="Oval 12"/>
            <p:cNvSpPr>
              <a:spLocks noChangeArrowheads="1"/>
            </p:cNvSpPr>
            <p:nvPr/>
          </p:nvSpPr>
          <p:spPr bwMode="auto">
            <a:xfrm>
              <a:off x="1104" y="2180"/>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8" name="Oval 13"/>
            <p:cNvSpPr>
              <a:spLocks noChangeArrowheads="1"/>
            </p:cNvSpPr>
            <p:nvPr/>
          </p:nvSpPr>
          <p:spPr bwMode="auto">
            <a:xfrm>
              <a:off x="1183"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9" name="Oval 14"/>
            <p:cNvSpPr>
              <a:spLocks noChangeArrowheads="1"/>
            </p:cNvSpPr>
            <p:nvPr/>
          </p:nvSpPr>
          <p:spPr bwMode="auto">
            <a:xfrm>
              <a:off x="1051" y="2711"/>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0" name="Oval 15"/>
            <p:cNvSpPr>
              <a:spLocks noChangeArrowheads="1"/>
            </p:cNvSpPr>
            <p:nvPr/>
          </p:nvSpPr>
          <p:spPr bwMode="auto">
            <a:xfrm>
              <a:off x="1369" y="2578"/>
              <a:ext cx="52"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1" name="Oval 16"/>
            <p:cNvSpPr>
              <a:spLocks noChangeArrowheads="1"/>
            </p:cNvSpPr>
            <p:nvPr/>
          </p:nvSpPr>
          <p:spPr bwMode="auto">
            <a:xfrm>
              <a:off x="1025" y="173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50232" name="Group 17"/>
            <p:cNvGrpSpPr>
              <a:grpSpLocks/>
            </p:cNvGrpSpPr>
            <p:nvPr/>
          </p:nvGrpSpPr>
          <p:grpSpPr bwMode="auto">
            <a:xfrm>
              <a:off x="1712" y="1473"/>
              <a:ext cx="741" cy="1061"/>
              <a:chOff x="1712" y="1473"/>
              <a:chExt cx="741" cy="1061"/>
            </a:xfrm>
          </p:grpSpPr>
          <p:sp>
            <p:nvSpPr>
              <p:cNvPr id="50237" name="Rectangle 18"/>
              <p:cNvSpPr>
                <a:spLocks noChangeArrowheads="1"/>
              </p:cNvSpPr>
              <p:nvPr/>
            </p:nvSpPr>
            <p:spPr bwMode="auto">
              <a:xfrm>
                <a:off x="1871"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8" name="Rectangle 19"/>
              <p:cNvSpPr>
                <a:spLocks noChangeArrowheads="1"/>
              </p:cNvSpPr>
              <p:nvPr/>
            </p:nvSpPr>
            <p:spPr bwMode="auto">
              <a:xfrm>
                <a:off x="1712" y="160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9" name="Rectangle 20"/>
              <p:cNvSpPr>
                <a:spLocks noChangeArrowheads="1"/>
              </p:cNvSpPr>
              <p:nvPr/>
            </p:nvSpPr>
            <p:spPr bwMode="auto">
              <a:xfrm>
                <a:off x="1924"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0" name="Rectangle 21"/>
              <p:cNvSpPr>
                <a:spLocks noChangeArrowheads="1"/>
              </p:cNvSpPr>
              <p:nvPr/>
            </p:nvSpPr>
            <p:spPr bwMode="auto">
              <a:xfrm>
                <a:off x="2003" y="2224"/>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1" name="Rectangle 22"/>
              <p:cNvSpPr>
                <a:spLocks noChangeArrowheads="1"/>
              </p:cNvSpPr>
              <p:nvPr/>
            </p:nvSpPr>
            <p:spPr bwMode="auto">
              <a:xfrm>
                <a:off x="1977" y="1694"/>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2" name="Rectangle 23"/>
              <p:cNvSpPr>
                <a:spLocks noChangeArrowheads="1"/>
              </p:cNvSpPr>
              <p:nvPr/>
            </p:nvSpPr>
            <p:spPr bwMode="auto">
              <a:xfrm>
                <a:off x="2083" y="1915"/>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3" name="Rectangle 24"/>
              <p:cNvSpPr>
                <a:spLocks noChangeArrowheads="1"/>
              </p:cNvSpPr>
              <p:nvPr/>
            </p:nvSpPr>
            <p:spPr bwMode="auto">
              <a:xfrm>
                <a:off x="2056"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4" name="Rectangle 25"/>
              <p:cNvSpPr>
                <a:spLocks noChangeArrowheads="1"/>
              </p:cNvSpPr>
              <p:nvPr/>
            </p:nvSpPr>
            <p:spPr bwMode="auto">
              <a:xfrm>
                <a:off x="2215" y="156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5" name="Rectangle 26"/>
              <p:cNvSpPr>
                <a:spLocks noChangeArrowheads="1"/>
              </p:cNvSpPr>
              <p:nvPr/>
            </p:nvSpPr>
            <p:spPr bwMode="auto">
              <a:xfrm>
                <a:off x="2162" y="2048"/>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6" name="Rectangle 27"/>
              <p:cNvSpPr>
                <a:spLocks noChangeArrowheads="1"/>
              </p:cNvSpPr>
              <p:nvPr/>
            </p:nvSpPr>
            <p:spPr bwMode="auto">
              <a:xfrm>
                <a:off x="2241" y="1827"/>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7" name="Rectangle 28"/>
              <p:cNvSpPr>
                <a:spLocks noChangeArrowheads="1"/>
              </p:cNvSpPr>
              <p:nvPr/>
            </p:nvSpPr>
            <p:spPr bwMode="auto">
              <a:xfrm>
                <a:off x="2215" y="240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8" name="Rectangle 29"/>
              <p:cNvSpPr>
                <a:spLocks noChangeArrowheads="1"/>
              </p:cNvSpPr>
              <p:nvPr/>
            </p:nvSpPr>
            <p:spPr bwMode="auto">
              <a:xfrm>
                <a:off x="2374" y="1959"/>
                <a:ext cx="52"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9" name="Rectangle 30"/>
              <p:cNvSpPr>
                <a:spLocks noChangeArrowheads="1"/>
              </p:cNvSpPr>
              <p:nvPr/>
            </p:nvSpPr>
            <p:spPr bwMode="auto">
              <a:xfrm>
                <a:off x="2374" y="2269"/>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50" name="Rectangle 31"/>
              <p:cNvSpPr>
                <a:spLocks noChangeArrowheads="1"/>
              </p:cNvSpPr>
              <p:nvPr/>
            </p:nvSpPr>
            <p:spPr bwMode="auto">
              <a:xfrm>
                <a:off x="2400" y="244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0233" name="Rectangle 32"/>
            <p:cNvSpPr>
              <a:spLocks noChangeArrowheads="1"/>
            </p:cNvSpPr>
            <p:nvPr/>
          </p:nvSpPr>
          <p:spPr bwMode="auto">
            <a:xfrm>
              <a:off x="337" y="1296"/>
              <a:ext cx="2592"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4" name="Line 33"/>
            <p:cNvSpPr>
              <a:spLocks noChangeShapeType="1"/>
            </p:cNvSpPr>
            <p:nvPr/>
          </p:nvSpPr>
          <p:spPr bwMode="auto">
            <a:xfrm>
              <a:off x="1686" y="1384"/>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5" name="Line 34"/>
            <p:cNvSpPr>
              <a:spLocks noChangeShapeType="1"/>
            </p:cNvSpPr>
            <p:nvPr/>
          </p:nvSpPr>
          <p:spPr bwMode="auto">
            <a:xfrm>
              <a:off x="1395" y="1428"/>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6" name="Line 35"/>
            <p:cNvSpPr>
              <a:spLocks noChangeShapeType="1"/>
            </p:cNvSpPr>
            <p:nvPr/>
          </p:nvSpPr>
          <p:spPr bwMode="auto">
            <a:xfrm>
              <a:off x="1554" y="1428"/>
              <a:ext cx="79" cy="1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4" name="Group 36"/>
          <p:cNvGrpSpPr>
            <a:grpSpLocks/>
          </p:cNvGrpSpPr>
          <p:nvPr/>
        </p:nvGrpSpPr>
        <p:grpSpPr bwMode="auto">
          <a:xfrm>
            <a:off x="4572000" y="1524000"/>
            <a:ext cx="4113213" cy="2667000"/>
            <a:chOff x="2929" y="1296"/>
            <a:chExt cx="2591" cy="1680"/>
          </a:xfrm>
        </p:grpSpPr>
        <p:sp>
          <p:nvSpPr>
            <p:cNvPr id="50188" name="Oval 37"/>
            <p:cNvSpPr>
              <a:spLocks noChangeArrowheads="1"/>
            </p:cNvSpPr>
            <p:nvPr/>
          </p:nvSpPr>
          <p:spPr bwMode="auto">
            <a:xfrm>
              <a:off x="3352" y="2622"/>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89" name="Oval 38"/>
            <p:cNvSpPr>
              <a:spLocks noChangeArrowheads="1"/>
            </p:cNvSpPr>
            <p:nvPr/>
          </p:nvSpPr>
          <p:spPr bwMode="auto">
            <a:xfrm>
              <a:off x="3405" y="2313"/>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0" name="Oval 39"/>
            <p:cNvSpPr>
              <a:spLocks noChangeArrowheads="1"/>
            </p:cNvSpPr>
            <p:nvPr/>
          </p:nvSpPr>
          <p:spPr bwMode="auto">
            <a:xfrm>
              <a:off x="3114"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1" name="Oval 40"/>
            <p:cNvSpPr>
              <a:spLocks noChangeArrowheads="1"/>
            </p:cNvSpPr>
            <p:nvPr/>
          </p:nvSpPr>
          <p:spPr bwMode="auto">
            <a:xfrm>
              <a:off x="3273" y="2224"/>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2" name="Oval 41"/>
            <p:cNvSpPr>
              <a:spLocks noChangeArrowheads="1"/>
            </p:cNvSpPr>
            <p:nvPr/>
          </p:nvSpPr>
          <p:spPr bwMode="auto">
            <a:xfrm>
              <a:off x="3537" y="2534"/>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3" name="Oval 42"/>
            <p:cNvSpPr>
              <a:spLocks noChangeArrowheads="1"/>
            </p:cNvSpPr>
            <p:nvPr/>
          </p:nvSpPr>
          <p:spPr bwMode="auto">
            <a:xfrm>
              <a:off x="3431" y="2048"/>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4" name="Oval 43"/>
            <p:cNvSpPr>
              <a:spLocks noChangeArrowheads="1"/>
            </p:cNvSpPr>
            <p:nvPr/>
          </p:nvSpPr>
          <p:spPr bwMode="auto">
            <a:xfrm>
              <a:off x="3564" y="2269"/>
              <a:ext cx="52"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5" name="Oval 44"/>
            <p:cNvSpPr>
              <a:spLocks noChangeArrowheads="1"/>
            </p:cNvSpPr>
            <p:nvPr/>
          </p:nvSpPr>
          <p:spPr bwMode="auto">
            <a:xfrm>
              <a:off x="3590" y="2003"/>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6" name="Oval 45"/>
            <p:cNvSpPr>
              <a:spLocks noChangeArrowheads="1"/>
            </p:cNvSpPr>
            <p:nvPr/>
          </p:nvSpPr>
          <p:spPr bwMode="auto">
            <a:xfrm>
              <a:off x="3696" y="2180"/>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7" name="Oval 46"/>
            <p:cNvSpPr>
              <a:spLocks noChangeArrowheads="1"/>
            </p:cNvSpPr>
            <p:nvPr/>
          </p:nvSpPr>
          <p:spPr bwMode="auto">
            <a:xfrm>
              <a:off x="3775"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8" name="Oval 47"/>
            <p:cNvSpPr>
              <a:spLocks noChangeArrowheads="1"/>
            </p:cNvSpPr>
            <p:nvPr/>
          </p:nvSpPr>
          <p:spPr bwMode="auto">
            <a:xfrm>
              <a:off x="3643" y="2711"/>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9" name="Oval 48"/>
            <p:cNvSpPr>
              <a:spLocks noChangeArrowheads="1"/>
            </p:cNvSpPr>
            <p:nvPr/>
          </p:nvSpPr>
          <p:spPr bwMode="auto">
            <a:xfrm>
              <a:off x="3960" y="257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0" name="Oval 49"/>
            <p:cNvSpPr>
              <a:spLocks noChangeArrowheads="1"/>
            </p:cNvSpPr>
            <p:nvPr/>
          </p:nvSpPr>
          <p:spPr bwMode="auto">
            <a:xfrm>
              <a:off x="3616" y="173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1" name="Rectangle 50"/>
            <p:cNvSpPr>
              <a:spLocks noChangeArrowheads="1"/>
            </p:cNvSpPr>
            <p:nvPr/>
          </p:nvSpPr>
          <p:spPr bwMode="auto">
            <a:xfrm>
              <a:off x="4462"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2" name="Rectangle 51"/>
            <p:cNvSpPr>
              <a:spLocks noChangeArrowheads="1"/>
            </p:cNvSpPr>
            <p:nvPr/>
          </p:nvSpPr>
          <p:spPr bwMode="auto">
            <a:xfrm>
              <a:off x="4304" y="160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3" name="Rectangle 52"/>
            <p:cNvSpPr>
              <a:spLocks noChangeArrowheads="1"/>
            </p:cNvSpPr>
            <p:nvPr/>
          </p:nvSpPr>
          <p:spPr bwMode="auto">
            <a:xfrm>
              <a:off x="4515"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4" name="Rectangle 53"/>
            <p:cNvSpPr>
              <a:spLocks noChangeArrowheads="1"/>
            </p:cNvSpPr>
            <p:nvPr/>
          </p:nvSpPr>
          <p:spPr bwMode="auto">
            <a:xfrm>
              <a:off x="4595" y="2224"/>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5" name="Rectangle 54"/>
            <p:cNvSpPr>
              <a:spLocks noChangeArrowheads="1"/>
            </p:cNvSpPr>
            <p:nvPr/>
          </p:nvSpPr>
          <p:spPr bwMode="auto">
            <a:xfrm>
              <a:off x="4568" y="1694"/>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6" name="Rectangle 55"/>
            <p:cNvSpPr>
              <a:spLocks noChangeArrowheads="1"/>
            </p:cNvSpPr>
            <p:nvPr/>
          </p:nvSpPr>
          <p:spPr bwMode="auto">
            <a:xfrm>
              <a:off x="4674" y="1915"/>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7" name="Rectangle 56"/>
            <p:cNvSpPr>
              <a:spLocks noChangeArrowheads="1"/>
            </p:cNvSpPr>
            <p:nvPr/>
          </p:nvSpPr>
          <p:spPr bwMode="auto">
            <a:xfrm>
              <a:off x="4648" y="1473"/>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8" name="Rectangle 57"/>
            <p:cNvSpPr>
              <a:spLocks noChangeArrowheads="1"/>
            </p:cNvSpPr>
            <p:nvPr/>
          </p:nvSpPr>
          <p:spPr bwMode="auto">
            <a:xfrm>
              <a:off x="4806" y="156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9" name="Rectangle 58"/>
            <p:cNvSpPr>
              <a:spLocks noChangeArrowheads="1"/>
            </p:cNvSpPr>
            <p:nvPr/>
          </p:nvSpPr>
          <p:spPr bwMode="auto">
            <a:xfrm>
              <a:off x="4753" y="2048"/>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0" name="Rectangle 59"/>
            <p:cNvSpPr>
              <a:spLocks noChangeArrowheads="1"/>
            </p:cNvSpPr>
            <p:nvPr/>
          </p:nvSpPr>
          <p:spPr bwMode="auto">
            <a:xfrm>
              <a:off x="4833" y="1827"/>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1" name="Rectangle 60"/>
            <p:cNvSpPr>
              <a:spLocks noChangeArrowheads="1"/>
            </p:cNvSpPr>
            <p:nvPr/>
          </p:nvSpPr>
          <p:spPr bwMode="auto">
            <a:xfrm>
              <a:off x="4806" y="240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2" name="Rectangle 61"/>
            <p:cNvSpPr>
              <a:spLocks noChangeArrowheads="1"/>
            </p:cNvSpPr>
            <p:nvPr/>
          </p:nvSpPr>
          <p:spPr bwMode="auto">
            <a:xfrm>
              <a:off x="4965"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3" name="Rectangle 62"/>
            <p:cNvSpPr>
              <a:spLocks noChangeArrowheads="1"/>
            </p:cNvSpPr>
            <p:nvPr/>
          </p:nvSpPr>
          <p:spPr bwMode="auto">
            <a:xfrm>
              <a:off x="4965" y="2269"/>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4" name="Rectangle 63"/>
            <p:cNvSpPr>
              <a:spLocks noChangeArrowheads="1"/>
            </p:cNvSpPr>
            <p:nvPr/>
          </p:nvSpPr>
          <p:spPr bwMode="auto">
            <a:xfrm>
              <a:off x="4991" y="244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5" name="Rectangle 64"/>
            <p:cNvSpPr>
              <a:spLocks noChangeArrowheads="1"/>
            </p:cNvSpPr>
            <p:nvPr/>
          </p:nvSpPr>
          <p:spPr bwMode="auto">
            <a:xfrm>
              <a:off x="2929" y="1296"/>
              <a:ext cx="2591"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6" name="Line 65"/>
            <p:cNvSpPr>
              <a:spLocks noChangeShapeType="1"/>
            </p:cNvSpPr>
            <p:nvPr/>
          </p:nvSpPr>
          <p:spPr bwMode="auto">
            <a:xfrm>
              <a:off x="3552" y="1392"/>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66"/>
            <p:cNvSpPr>
              <a:spLocks noChangeShapeType="1"/>
            </p:cNvSpPr>
            <p:nvPr/>
          </p:nvSpPr>
          <p:spPr bwMode="auto">
            <a:xfrm>
              <a:off x="4176" y="1344"/>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67"/>
            <p:cNvSpPr>
              <a:spLocks noChangeShapeType="1"/>
            </p:cNvSpPr>
            <p:nvPr/>
          </p:nvSpPr>
          <p:spPr bwMode="auto">
            <a:xfrm>
              <a:off x="3888" y="1392"/>
              <a:ext cx="576"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85" name="Line 68"/>
          <p:cNvSpPr>
            <a:spLocks noChangeShapeType="1"/>
          </p:cNvSpPr>
          <p:nvPr/>
        </p:nvSpPr>
        <p:spPr bwMode="auto">
          <a:xfrm flipV="1">
            <a:off x="6756400" y="3124200"/>
            <a:ext cx="406400" cy="2206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6" name="Text Box 69"/>
          <p:cNvSpPr txBox="1">
            <a:spLocks noChangeArrowheads="1"/>
          </p:cNvSpPr>
          <p:nvPr/>
        </p:nvSpPr>
        <p:spPr bwMode="auto">
          <a:xfrm>
            <a:off x="68580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latin typeface="Arial Unicode MS" pitchFamily="34" charset="-128"/>
                <a:ea typeface="Arial Unicode MS" pitchFamily="34" charset="-128"/>
              </a:rPr>
              <a:t>m</a:t>
            </a:r>
          </a:p>
        </p:txBody>
      </p:sp>
      <p:sp>
        <p:nvSpPr>
          <p:cNvPr id="75" name="Text Box 71"/>
          <p:cNvSpPr txBox="1">
            <a:spLocks noChangeArrowheads="1"/>
          </p:cNvSpPr>
          <p:nvPr/>
        </p:nvSpPr>
        <p:spPr bwMode="auto">
          <a:xfrm>
            <a:off x="242646" y="4847004"/>
            <a:ext cx="8658708" cy="16312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zh-CN" sz="2000" b="1" dirty="0">
                <a:solidFill>
                  <a:srgbClr val="FF0000"/>
                </a:solidFill>
                <a:latin typeface="黑体" panose="02010609060101010101" pitchFamily="49" charset="-122"/>
                <a:ea typeface="黑体" panose="02010609060101010101" pitchFamily="49" charset="-122"/>
              </a:rPr>
              <a:t>最大边缘的基本原理</a:t>
            </a:r>
            <a:r>
              <a:rPr lang="zh-CN" altLang="en-US" sz="2000" b="1" dirty="0">
                <a:latin typeface="黑体" panose="02010609060101010101" pitchFamily="49" charset="-122"/>
                <a:ea typeface="黑体" panose="02010609060101010101" pitchFamily="49" charset="-122"/>
              </a:rPr>
              <a:t>：</a:t>
            </a:r>
            <a:r>
              <a:rPr lang="zh-CN" altLang="zh-CN" sz="2000" b="1" dirty="0">
                <a:latin typeface="黑体" panose="02010609060101010101" pitchFamily="49" charset="-122"/>
                <a:ea typeface="黑体" panose="02010609060101010101" pitchFamily="49" charset="-122"/>
              </a:rPr>
              <a:t>具有</a:t>
            </a:r>
            <a:r>
              <a:rPr lang="zh-CN" altLang="zh-CN" sz="2000" b="1" dirty="0">
                <a:solidFill>
                  <a:srgbClr val="FF0000"/>
                </a:solidFill>
                <a:latin typeface="黑体" panose="02010609060101010101" pitchFamily="49" charset="-122"/>
                <a:ea typeface="黑体" panose="02010609060101010101" pitchFamily="49" charset="-122"/>
              </a:rPr>
              <a:t>较大边缘</a:t>
            </a:r>
            <a:r>
              <a:rPr lang="zh-CN" altLang="zh-CN" sz="2000" b="1" dirty="0">
                <a:latin typeface="黑体" panose="02010609060101010101" pitchFamily="49" charset="-122"/>
                <a:ea typeface="黑体" panose="02010609060101010101" pitchFamily="49" charset="-122"/>
              </a:rPr>
              <a:t>的决策比</a:t>
            </a:r>
            <a:r>
              <a:rPr lang="zh-CN" altLang="zh-CN" sz="2000" b="1" dirty="0">
                <a:solidFill>
                  <a:srgbClr val="FF0000"/>
                </a:solidFill>
                <a:latin typeface="黑体" panose="02010609060101010101" pitchFamily="49" charset="-122"/>
                <a:ea typeface="黑体" panose="02010609060101010101" pitchFamily="49" charset="-122"/>
              </a:rPr>
              <a:t>较小边缘</a:t>
            </a:r>
            <a:r>
              <a:rPr lang="zh-CN" altLang="zh-CN" sz="2000" b="1" dirty="0">
                <a:latin typeface="黑体" panose="02010609060101010101" pitchFamily="49" charset="-122"/>
                <a:ea typeface="黑体" panose="02010609060101010101" pitchFamily="49" charset="-122"/>
              </a:rPr>
              <a:t>的决策具有更好的泛化能力。从直觉上来说，如果边缘较小，未知数据在决策边界附近分布会对分类效果产生明显影响。因此那些决策边缘较小的分类器对模型过拟合更加敏感，从而泛化能力变差。因此，需要最大化决策边界的边缘，以确保在最坏的情况下泛化误差最小。线性</a:t>
            </a:r>
            <a:r>
              <a:rPr lang="en-US" altLang="zh-CN" sz="2000" b="1" dirty="0">
                <a:latin typeface="黑体" panose="02010609060101010101" pitchFamily="49" charset="-122"/>
                <a:ea typeface="黑体" panose="02010609060101010101" pitchFamily="49" charset="-122"/>
              </a:rPr>
              <a:t>SVM</a:t>
            </a:r>
            <a:r>
              <a:rPr lang="zh-CN" altLang="zh-CN" sz="2000" b="1" dirty="0">
                <a:latin typeface="黑体" panose="02010609060101010101" pitchFamily="49" charset="-122"/>
                <a:ea typeface="黑体" panose="02010609060101010101" pitchFamily="49" charset="-122"/>
              </a:rPr>
              <a:t>就是解决这个问题的分类器。</a:t>
            </a:r>
          </a:p>
        </p:txBody>
      </p:sp>
    </p:spTree>
    <p:extLst>
      <p:ext uri="{BB962C8B-B14F-4D97-AF65-F5344CB8AC3E}">
        <p14:creationId xmlns:p14="http://schemas.microsoft.com/office/powerpoint/2010/main" val="2143627177"/>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56A0991-8CAD-8846-88B1-22A5173E36E5}"/>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7" name="Rectangle 2">
            <a:extLst>
              <a:ext uri="{FF2B5EF4-FFF2-40B4-BE49-F238E27FC236}">
                <a16:creationId xmlns:a16="http://schemas.microsoft.com/office/drawing/2014/main" id="{5677D4E4-8C1A-DB40-8E82-0ABC317B86EC}"/>
              </a:ext>
            </a:extLst>
          </p:cNvPr>
          <p:cNvSpPr>
            <a:spLocks noGrp="1" noChangeArrowheads="1"/>
          </p:cNvSpPr>
          <p:nvPr>
            <p:ph type="title" idx="4294967295"/>
          </p:nvPr>
        </p:nvSpPr>
        <p:spPr>
          <a:xfrm>
            <a:off x="500063" y="381000"/>
            <a:ext cx="9144000" cy="609600"/>
          </a:xfrm>
        </p:spPr>
        <p:txBody>
          <a:bodyPr lIns="92075" tIns="46038" rIns="92075" bIns="46038"/>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8.3.1</a:t>
            </a:r>
            <a:r>
              <a:rPr lang="zh-CN" altLang="en-US" b="1" dirty="0">
                <a:solidFill>
                  <a:schemeClr val="accent1">
                    <a:lumMod val="25000"/>
                  </a:schemeClr>
                </a:solidFill>
                <a:effectLst>
                  <a:outerShdw blurRad="38100" dist="38100" dir="2700000" algn="tl">
                    <a:srgbClr val="000000">
                      <a:alpha val="43137"/>
                    </a:srgbClr>
                  </a:outerShdw>
                </a:effectLst>
              </a:rPr>
              <a:t> 线性可分的</a:t>
            </a:r>
            <a:r>
              <a:rPr lang="en-US" altLang="zh-CN" b="1" dirty="0">
                <a:solidFill>
                  <a:schemeClr val="accent1">
                    <a:lumMod val="25000"/>
                  </a:schemeClr>
                </a:solidFill>
                <a:effectLst>
                  <a:outerShdw blurRad="38100" dist="38100" dir="2700000" algn="tl">
                    <a:srgbClr val="000000">
                      <a:alpha val="43137"/>
                    </a:srgbClr>
                  </a:outerShdw>
                </a:effectLst>
              </a:rPr>
              <a:t>SVM</a:t>
            </a:r>
            <a:endParaRPr lang="zh-CN" altLang="en-US" dirty="0"/>
          </a:p>
        </p:txBody>
      </p:sp>
      <p:grpSp>
        <p:nvGrpSpPr>
          <p:cNvPr id="50183" name="Group 3"/>
          <p:cNvGrpSpPr>
            <a:grpSpLocks/>
          </p:cNvGrpSpPr>
          <p:nvPr/>
        </p:nvGrpSpPr>
        <p:grpSpPr bwMode="auto">
          <a:xfrm>
            <a:off x="458788" y="1524000"/>
            <a:ext cx="4114800" cy="2667000"/>
            <a:chOff x="337" y="1296"/>
            <a:chExt cx="2592" cy="1680"/>
          </a:xfrm>
        </p:grpSpPr>
        <p:sp>
          <p:nvSpPr>
            <p:cNvPr id="50219" name="Oval 4"/>
            <p:cNvSpPr>
              <a:spLocks noChangeArrowheads="1"/>
            </p:cNvSpPr>
            <p:nvPr/>
          </p:nvSpPr>
          <p:spPr bwMode="auto">
            <a:xfrm>
              <a:off x="760" y="2622"/>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0" name="Oval 5"/>
            <p:cNvSpPr>
              <a:spLocks noChangeArrowheads="1"/>
            </p:cNvSpPr>
            <p:nvPr/>
          </p:nvSpPr>
          <p:spPr bwMode="auto">
            <a:xfrm>
              <a:off x="813" y="2313"/>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1" name="Oval 6"/>
            <p:cNvSpPr>
              <a:spLocks noChangeArrowheads="1"/>
            </p:cNvSpPr>
            <p:nvPr/>
          </p:nvSpPr>
          <p:spPr bwMode="auto">
            <a:xfrm>
              <a:off x="522"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2" name="Oval 7"/>
            <p:cNvSpPr>
              <a:spLocks noChangeArrowheads="1"/>
            </p:cNvSpPr>
            <p:nvPr/>
          </p:nvSpPr>
          <p:spPr bwMode="auto">
            <a:xfrm>
              <a:off x="681" y="2224"/>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3" name="Oval 8"/>
            <p:cNvSpPr>
              <a:spLocks noChangeArrowheads="1"/>
            </p:cNvSpPr>
            <p:nvPr/>
          </p:nvSpPr>
          <p:spPr bwMode="auto">
            <a:xfrm>
              <a:off x="945" y="2534"/>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4" name="Oval 9"/>
            <p:cNvSpPr>
              <a:spLocks noChangeArrowheads="1"/>
            </p:cNvSpPr>
            <p:nvPr/>
          </p:nvSpPr>
          <p:spPr bwMode="auto">
            <a:xfrm>
              <a:off x="840" y="2048"/>
              <a:ext cx="52"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5" name="Oval 10"/>
            <p:cNvSpPr>
              <a:spLocks noChangeArrowheads="1"/>
            </p:cNvSpPr>
            <p:nvPr/>
          </p:nvSpPr>
          <p:spPr bwMode="auto">
            <a:xfrm>
              <a:off x="972" y="2269"/>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6" name="Oval 11"/>
            <p:cNvSpPr>
              <a:spLocks noChangeArrowheads="1"/>
            </p:cNvSpPr>
            <p:nvPr/>
          </p:nvSpPr>
          <p:spPr bwMode="auto">
            <a:xfrm>
              <a:off x="998" y="2003"/>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7" name="Oval 12"/>
            <p:cNvSpPr>
              <a:spLocks noChangeArrowheads="1"/>
            </p:cNvSpPr>
            <p:nvPr/>
          </p:nvSpPr>
          <p:spPr bwMode="auto">
            <a:xfrm>
              <a:off x="1104" y="2180"/>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8" name="Oval 13"/>
            <p:cNvSpPr>
              <a:spLocks noChangeArrowheads="1"/>
            </p:cNvSpPr>
            <p:nvPr/>
          </p:nvSpPr>
          <p:spPr bwMode="auto">
            <a:xfrm>
              <a:off x="1183"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9" name="Oval 14"/>
            <p:cNvSpPr>
              <a:spLocks noChangeArrowheads="1"/>
            </p:cNvSpPr>
            <p:nvPr/>
          </p:nvSpPr>
          <p:spPr bwMode="auto">
            <a:xfrm>
              <a:off x="1051" y="2711"/>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0" name="Oval 15"/>
            <p:cNvSpPr>
              <a:spLocks noChangeArrowheads="1"/>
            </p:cNvSpPr>
            <p:nvPr/>
          </p:nvSpPr>
          <p:spPr bwMode="auto">
            <a:xfrm>
              <a:off x="1369" y="2578"/>
              <a:ext cx="52"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1" name="Oval 16"/>
            <p:cNvSpPr>
              <a:spLocks noChangeArrowheads="1"/>
            </p:cNvSpPr>
            <p:nvPr/>
          </p:nvSpPr>
          <p:spPr bwMode="auto">
            <a:xfrm>
              <a:off x="1025" y="173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50232" name="Group 17"/>
            <p:cNvGrpSpPr>
              <a:grpSpLocks/>
            </p:cNvGrpSpPr>
            <p:nvPr/>
          </p:nvGrpSpPr>
          <p:grpSpPr bwMode="auto">
            <a:xfrm>
              <a:off x="1712" y="1473"/>
              <a:ext cx="741" cy="1061"/>
              <a:chOff x="1712" y="1473"/>
              <a:chExt cx="741" cy="1061"/>
            </a:xfrm>
          </p:grpSpPr>
          <p:sp>
            <p:nvSpPr>
              <p:cNvPr id="50237" name="Rectangle 18"/>
              <p:cNvSpPr>
                <a:spLocks noChangeArrowheads="1"/>
              </p:cNvSpPr>
              <p:nvPr/>
            </p:nvSpPr>
            <p:spPr bwMode="auto">
              <a:xfrm>
                <a:off x="1871"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8" name="Rectangle 19"/>
              <p:cNvSpPr>
                <a:spLocks noChangeArrowheads="1"/>
              </p:cNvSpPr>
              <p:nvPr/>
            </p:nvSpPr>
            <p:spPr bwMode="auto">
              <a:xfrm>
                <a:off x="1712" y="160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9" name="Rectangle 20"/>
              <p:cNvSpPr>
                <a:spLocks noChangeArrowheads="1"/>
              </p:cNvSpPr>
              <p:nvPr/>
            </p:nvSpPr>
            <p:spPr bwMode="auto">
              <a:xfrm>
                <a:off x="1924"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0" name="Rectangle 21"/>
              <p:cNvSpPr>
                <a:spLocks noChangeArrowheads="1"/>
              </p:cNvSpPr>
              <p:nvPr/>
            </p:nvSpPr>
            <p:spPr bwMode="auto">
              <a:xfrm>
                <a:off x="2003" y="2224"/>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1" name="Rectangle 22"/>
              <p:cNvSpPr>
                <a:spLocks noChangeArrowheads="1"/>
              </p:cNvSpPr>
              <p:nvPr/>
            </p:nvSpPr>
            <p:spPr bwMode="auto">
              <a:xfrm>
                <a:off x="1977" y="1694"/>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2" name="Rectangle 23"/>
              <p:cNvSpPr>
                <a:spLocks noChangeArrowheads="1"/>
              </p:cNvSpPr>
              <p:nvPr/>
            </p:nvSpPr>
            <p:spPr bwMode="auto">
              <a:xfrm>
                <a:off x="2083" y="1915"/>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3" name="Rectangle 24"/>
              <p:cNvSpPr>
                <a:spLocks noChangeArrowheads="1"/>
              </p:cNvSpPr>
              <p:nvPr/>
            </p:nvSpPr>
            <p:spPr bwMode="auto">
              <a:xfrm>
                <a:off x="2056"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4" name="Rectangle 25"/>
              <p:cNvSpPr>
                <a:spLocks noChangeArrowheads="1"/>
              </p:cNvSpPr>
              <p:nvPr/>
            </p:nvSpPr>
            <p:spPr bwMode="auto">
              <a:xfrm>
                <a:off x="2215" y="156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5" name="Rectangle 26"/>
              <p:cNvSpPr>
                <a:spLocks noChangeArrowheads="1"/>
              </p:cNvSpPr>
              <p:nvPr/>
            </p:nvSpPr>
            <p:spPr bwMode="auto">
              <a:xfrm>
                <a:off x="2162" y="2048"/>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6" name="Rectangle 27"/>
              <p:cNvSpPr>
                <a:spLocks noChangeArrowheads="1"/>
              </p:cNvSpPr>
              <p:nvPr/>
            </p:nvSpPr>
            <p:spPr bwMode="auto">
              <a:xfrm>
                <a:off x="2241" y="1827"/>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7" name="Rectangle 28"/>
              <p:cNvSpPr>
                <a:spLocks noChangeArrowheads="1"/>
              </p:cNvSpPr>
              <p:nvPr/>
            </p:nvSpPr>
            <p:spPr bwMode="auto">
              <a:xfrm>
                <a:off x="2215" y="240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8" name="Rectangle 29"/>
              <p:cNvSpPr>
                <a:spLocks noChangeArrowheads="1"/>
              </p:cNvSpPr>
              <p:nvPr/>
            </p:nvSpPr>
            <p:spPr bwMode="auto">
              <a:xfrm>
                <a:off x="2374" y="1959"/>
                <a:ext cx="52"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9" name="Rectangle 30"/>
              <p:cNvSpPr>
                <a:spLocks noChangeArrowheads="1"/>
              </p:cNvSpPr>
              <p:nvPr/>
            </p:nvSpPr>
            <p:spPr bwMode="auto">
              <a:xfrm>
                <a:off x="2374" y="2269"/>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50" name="Rectangle 31"/>
              <p:cNvSpPr>
                <a:spLocks noChangeArrowheads="1"/>
              </p:cNvSpPr>
              <p:nvPr/>
            </p:nvSpPr>
            <p:spPr bwMode="auto">
              <a:xfrm>
                <a:off x="2400" y="244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0233" name="Rectangle 32"/>
            <p:cNvSpPr>
              <a:spLocks noChangeArrowheads="1"/>
            </p:cNvSpPr>
            <p:nvPr/>
          </p:nvSpPr>
          <p:spPr bwMode="auto">
            <a:xfrm>
              <a:off x="337" y="1296"/>
              <a:ext cx="2592"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4" name="Line 33"/>
            <p:cNvSpPr>
              <a:spLocks noChangeShapeType="1"/>
            </p:cNvSpPr>
            <p:nvPr/>
          </p:nvSpPr>
          <p:spPr bwMode="auto">
            <a:xfrm>
              <a:off x="1686" y="1384"/>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5" name="Line 34"/>
            <p:cNvSpPr>
              <a:spLocks noChangeShapeType="1"/>
            </p:cNvSpPr>
            <p:nvPr/>
          </p:nvSpPr>
          <p:spPr bwMode="auto">
            <a:xfrm>
              <a:off x="1395" y="1428"/>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6" name="Line 35"/>
            <p:cNvSpPr>
              <a:spLocks noChangeShapeType="1"/>
            </p:cNvSpPr>
            <p:nvPr/>
          </p:nvSpPr>
          <p:spPr bwMode="auto">
            <a:xfrm>
              <a:off x="1554" y="1428"/>
              <a:ext cx="79" cy="1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4" name="Group 36"/>
          <p:cNvGrpSpPr>
            <a:grpSpLocks/>
          </p:cNvGrpSpPr>
          <p:nvPr/>
        </p:nvGrpSpPr>
        <p:grpSpPr bwMode="auto">
          <a:xfrm>
            <a:off x="4572000" y="1524000"/>
            <a:ext cx="4113213" cy="2667000"/>
            <a:chOff x="2929" y="1296"/>
            <a:chExt cx="2591" cy="1680"/>
          </a:xfrm>
        </p:grpSpPr>
        <p:sp>
          <p:nvSpPr>
            <p:cNvPr id="50188" name="Oval 37"/>
            <p:cNvSpPr>
              <a:spLocks noChangeArrowheads="1"/>
            </p:cNvSpPr>
            <p:nvPr/>
          </p:nvSpPr>
          <p:spPr bwMode="auto">
            <a:xfrm>
              <a:off x="3352" y="2622"/>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89" name="Oval 38"/>
            <p:cNvSpPr>
              <a:spLocks noChangeArrowheads="1"/>
            </p:cNvSpPr>
            <p:nvPr/>
          </p:nvSpPr>
          <p:spPr bwMode="auto">
            <a:xfrm>
              <a:off x="3405" y="2313"/>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0" name="Oval 39"/>
            <p:cNvSpPr>
              <a:spLocks noChangeArrowheads="1"/>
            </p:cNvSpPr>
            <p:nvPr/>
          </p:nvSpPr>
          <p:spPr bwMode="auto">
            <a:xfrm>
              <a:off x="3114"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1" name="Oval 40"/>
            <p:cNvSpPr>
              <a:spLocks noChangeArrowheads="1"/>
            </p:cNvSpPr>
            <p:nvPr/>
          </p:nvSpPr>
          <p:spPr bwMode="auto">
            <a:xfrm>
              <a:off x="3273" y="2224"/>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2" name="Oval 41"/>
            <p:cNvSpPr>
              <a:spLocks noChangeArrowheads="1"/>
            </p:cNvSpPr>
            <p:nvPr/>
          </p:nvSpPr>
          <p:spPr bwMode="auto">
            <a:xfrm>
              <a:off x="3537" y="2534"/>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3" name="Oval 42"/>
            <p:cNvSpPr>
              <a:spLocks noChangeArrowheads="1"/>
            </p:cNvSpPr>
            <p:nvPr/>
          </p:nvSpPr>
          <p:spPr bwMode="auto">
            <a:xfrm>
              <a:off x="3431" y="2048"/>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4" name="Oval 43"/>
            <p:cNvSpPr>
              <a:spLocks noChangeArrowheads="1"/>
            </p:cNvSpPr>
            <p:nvPr/>
          </p:nvSpPr>
          <p:spPr bwMode="auto">
            <a:xfrm>
              <a:off x="3564" y="2269"/>
              <a:ext cx="52"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5" name="Oval 44"/>
            <p:cNvSpPr>
              <a:spLocks noChangeArrowheads="1"/>
            </p:cNvSpPr>
            <p:nvPr/>
          </p:nvSpPr>
          <p:spPr bwMode="auto">
            <a:xfrm>
              <a:off x="3590" y="2003"/>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6" name="Oval 45"/>
            <p:cNvSpPr>
              <a:spLocks noChangeArrowheads="1"/>
            </p:cNvSpPr>
            <p:nvPr/>
          </p:nvSpPr>
          <p:spPr bwMode="auto">
            <a:xfrm>
              <a:off x="3696" y="2180"/>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7" name="Oval 46"/>
            <p:cNvSpPr>
              <a:spLocks noChangeArrowheads="1"/>
            </p:cNvSpPr>
            <p:nvPr/>
          </p:nvSpPr>
          <p:spPr bwMode="auto">
            <a:xfrm>
              <a:off x="3775"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8" name="Oval 47"/>
            <p:cNvSpPr>
              <a:spLocks noChangeArrowheads="1"/>
            </p:cNvSpPr>
            <p:nvPr/>
          </p:nvSpPr>
          <p:spPr bwMode="auto">
            <a:xfrm>
              <a:off x="3643" y="2711"/>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9" name="Oval 48"/>
            <p:cNvSpPr>
              <a:spLocks noChangeArrowheads="1"/>
            </p:cNvSpPr>
            <p:nvPr/>
          </p:nvSpPr>
          <p:spPr bwMode="auto">
            <a:xfrm>
              <a:off x="3960" y="257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0" name="Oval 49"/>
            <p:cNvSpPr>
              <a:spLocks noChangeArrowheads="1"/>
            </p:cNvSpPr>
            <p:nvPr/>
          </p:nvSpPr>
          <p:spPr bwMode="auto">
            <a:xfrm>
              <a:off x="3616" y="173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1" name="Rectangle 50"/>
            <p:cNvSpPr>
              <a:spLocks noChangeArrowheads="1"/>
            </p:cNvSpPr>
            <p:nvPr/>
          </p:nvSpPr>
          <p:spPr bwMode="auto">
            <a:xfrm>
              <a:off x="4462"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2" name="Rectangle 51"/>
            <p:cNvSpPr>
              <a:spLocks noChangeArrowheads="1"/>
            </p:cNvSpPr>
            <p:nvPr/>
          </p:nvSpPr>
          <p:spPr bwMode="auto">
            <a:xfrm>
              <a:off x="4304" y="160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3" name="Rectangle 52"/>
            <p:cNvSpPr>
              <a:spLocks noChangeArrowheads="1"/>
            </p:cNvSpPr>
            <p:nvPr/>
          </p:nvSpPr>
          <p:spPr bwMode="auto">
            <a:xfrm>
              <a:off x="4515"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4" name="Rectangle 53"/>
            <p:cNvSpPr>
              <a:spLocks noChangeArrowheads="1"/>
            </p:cNvSpPr>
            <p:nvPr/>
          </p:nvSpPr>
          <p:spPr bwMode="auto">
            <a:xfrm>
              <a:off x="4595" y="2224"/>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5" name="Rectangle 54"/>
            <p:cNvSpPr>
              <a:spLocks noChangeArrowheads="1"/>
            </p:cNvSpPr>
            <p:nvPr/>
          </p:nvSpPr>
          <p:spPr bwMode="auto">
            <a:xfrm>
              <a:off x="4568" y="1694"/>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6" name="Rectangle 55"/>
            <p:cNvSpPr>
              <a:spLocks noChangeArrowheads="1"/>
            </p:cNvSpPr>
            <p:nvPr/>
          </p:nvSpPr>
          <p:spPr bwMode="auto">
            <a:xfrm>
              <a:off x="4674" y="1915"/>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7" name="Rectangle 56"/>
            <p:cNvSpPr>
              <a:spLocks noChangeArrowheads="1"/>
            </p:cNvSpPr>
            <p:nvPr/>
          </p:nvSpPr>
          <p:spPr bwMode="auto">
            <a:xfrm>
              <a:off x="4648" y="1473"/>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8" name="Rectangle 57"/>
            <p:cNvSpPr>
              <a:spLocks noChangeArrowheads="1"/>
            </p:cNvSpPr>
            <p:nvPr/>
          </p:nvSpPr>
          <p:spPr bwMode="auto">
            <a:xfrm>
              <a:off x="4806" y="156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9" name="Rectangle 58"/>
            <p:cNvSpPr>
              <a:spLocks noChangeArrowheads="1"/>
            </p:cNvSpPr>
            <p:nvPr/>
          </p:nvSpPr>
          <p:spPr bwMode="auto">
            <a:xfrm>
              <a:off x="4753" y="2048"/>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0" name="Rectangle 59"/>
            <p:cNvSpPr>
              <a:spLocks noChangeArrowheads="1"/>
            </p:cNvSpPr>
            <p:nvPr/>
          </p:nvSpPr>
          <p:spPr bwMode="auto">
            <a:xfrm>
              <a:off x="4833" y="1827"/>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1" name="Rectangle 60"/>
            <p:cNvSpPr>
              <a:spLocks noChangeArrowheads="1"/>
            </p:cNvSpPr>
            <p:nvPr/>
          </p:nvSpPr>
          <p:spPr bwMode="auto">
            <a:xfrm>
              <a:off x="4806" y="240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2" name="Rectangle 61"/>
            <p:cNvSpPr>
              <a:spLocks noChangeArrowheads="1"/>
            </p:cNvSpPr>
            <p:nvPr/>
          </p:nvSpPr>
          <p:spPr bwMode="auto">
            <a:xfrm>
              <a:off x="4965"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3" name="Rectangle 62"/>
            <p:cNvSpPr>
              <a:spLocks noChangeArrowheads="1"/>
            </p:cNvSpPr>
            <p:nvPr/>
          </p:nvSpPr>
          <p:spPr bwMode="auto">
            <a:xfrm>
              <a:off x="4965" y="2269"/>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4" name="Rectangle 63"/>
            <p:cNvSpPr>
              <a:spLocks noChangeArrowheads="1"/>
            </p:cNvSpPr>
            <p:nvPr/>
          </p:nvSpPr>
          <p:spPr bwMode="auto">
            <a:xfrm>
              <a:off x="4991" y="244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5" name="Rectangle 64"/>
            <p:cNvSpPr>
              <a:spLocks noChangeArrowheads="1"/>
            </p:cNvSpPr>
            <p:nvPr/>
          </p:nvSpPr>
          <p:spPr bwMode="auto">
            <a:xfrm>
              <a:off x="2929" y="1296"/>
              <a:ext cx="2591"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6" name="Line 65"/>
            <p:cNvSpPr>
              <a:spLocks noChangeShapeType="1"/>
            </p:cNvSpPr>
            <p:nvPr/>
          </p:nvSpPr>
          <p:spPr bwMode="auto">
            <a:xfrm>
              <a:off x="3552" y="1392"/>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66"/>
            <p:cNvSpPr>
              <a:spLocks noChangeShapeType="1"/>
            </p:cNvSpPr>
            <p:nvPr/>
          </p:nvSpPr>
          <p:spPr bwMode="auto">
            <a:xfrm>
              <a:off x="4176" y="1344"/>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67"/>
            <p:cNvSpPr>
              <a:spLocks noChangeShapeType="1"/>
            </p:cNvSpPr>
            <p:nvPr/>
          </p:nvSpPr>
          <p:spPr bwMode="auto">
            <a:xfrm>
              <a:off x="3888" y="1392"/>
              <a:ext cx="576"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85" name="Line 68"/>
          <p:cNvSpPr>
            <a:spLocks noChangeShapeType="1"/>
          </p:cNvSpPr>
          <p:nvPr/>
        </p:nvSpPr>
        <p:spPr bwMode="auto">
          <a:xfrm flipV="1">
            <a:off x="6756400" y="3124200"/>
            <a:ext cx="406400" cy="2206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6" name="Text Box 69"/>
          <p:cNvSpPr txBox="1">
            <a:spLocks noChangeArrowheads="1"/>
          </p:cNvSpPr>
          <p:nvPr/>
        </p:nvSpPr>
        <p:spPr bwMode="auto">
          <a:xfrm>
            <a:off x="68580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latin typeface="Arial Unicode MS" pitchFamily="34" charset="-128"/>
                <a:ea typeface="Arial Unicode MS" pitchFamily="34" charset="-128"/>
              </a:rPr>
              <a:t>m</a:t>
            </a:r>
          </a:p>
        </p:txBody>
      </p:sp>
      <mc:AlternateContent xmlns:mc="http://schemas.openxmlformats.org/markup-compatibility/2006">
        <mc:Choice xmlns:a14="http://schemas.microsoft.com/office/drawing/2010/main" Requires="a14">
          <p:sp>
            <p:nvSpPr>
              <p:cNvPr id="75" name="Text Box 71"/>
              <p:cNvSpPr txBox="1">
                <a:spLocks noChangeArrowheads="1"/>
              </p:cNvSpPr>
              <p:nvPr/>
            </p:nvSpPr>
            <p:spPr bwMode="auto">
              <a:xfrm>
                <a:off x="381000" y="4267200"/>
                <a:ext cx="8305800" cy="2274277"/>
              </a:xfrm>
              <a:prstGeom prst="rect">
                <a:avLst/>
              </a:prstGeom>
              <a:noFill/>
              <a:ln w="9525">
                <a:noFill/>
                <a:miter lim="800000"/>
                <a:headEnd/>
                <a:tailEnd/>
              </a:ln>
              <a:extLst>
                <a:ext uri="{909E8E84-426E-40DD-AFC4-6F175D3DCCD1}">
                  <a14:hiddenFill>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dirty="0">
                    <a:latin typeface="黑体" panose="02010609060101010101" pitchFamily="49" charset="-122"/>
                    <a:ea typeface="黑体" panose="02010609060101010101" pitchFamily="49" charset="-122"/>
                  </a:rPr>
                  <a:t>给定的数据集</a:t>
                </a:r>
                <a14:m>
                  <m:oMath xmlns:m="http://schemas.openxmlformats.org/officeDocument/2006/math">
                    <m:r>
                      <a:rPr lang="en-US" altLang="zh-CN" sz="2000" i="1" dirty="0" smtClean="0">
                        <a:latin typeface="Cambria Math" panose="02040503050406030204" pitchFamily="18" charset="0"/>
                        <a:ea typeface="黑体" panose="02010609060101010101" pitchFamily="49" charset="-122"/>
                      </a:rPr>
                      <m:t>𝐷</m:t>
                    </m:r>
                  </m:oMath>
                </a14:m>
                <a:r>
                  <a:rPr lang="zh-CN" altLang="en-US" sz="2000" dirty="0">
                    <a:latin typeface="黑体" panose="02010609060101010101" pitchFamily="49" charset="-122"/>
                    <a:ea typeface="黑体" panose="02010609060101010101" pitchFamily="49" charset="-122"/>
                  </a:rPr>
                  <a:t>为 </a:t>
                </a:r>
                <a14:m>
                  <m:oMath xmlns:m="http://schemas.openxmlformats.org/officeDocument/2006/math">
                    <m:d>
                      <m:dPr>
                        <m:begChr m:val="（"/>
                        <m:endChr m:val="）"/>
                        <m:ctrlPr>
                          <a:rPr lang="zh-CN" altLang="en-US" sz="2000" b="0" i="1" dirty="0">
                            <a:latin typeface="Cambria Math" panose="02040503050406030204" pitchFamily="18" charset="0"/>
                            <a:ea typeface="黑体" panose="02010609060101010101" pitchFamily="49" charset="-122"/>
                          </a:rPr>
                        </m:ctrlPr>
                      </m:dPr>
                      <m:e>
                        <m:sSub>
                          <m:sSubPr>
                            <m:ctrlPr>
                              <a:rPr lang="en-US" altLang="zh-CN" sz="2000" b="0" i="1" dirty="0" smtClean="0">
                                <a:latin typeface="Cambria Math" panose="02040503050406030204" pitchFamily="18" charset="0"/>
                                <a:ea typeface="黑体" panose="02010609060101010101" pitchFamily="49" charset="-122"/>
                              </a:rPr>
                            </m:ctrlPr>
                          </m:sSubPr>
                          <m:e>
                            <m:r>
                              <a:rPr lang="en-US" altLang="zh-CN" sz="2000" i="1" dirty="0">
                                <a:latin typeface="Cambria Math" panose="02040503050406030204" pitchFamily="18" charset="0"/>
                                <a:ea typeface="黑体" panose="02010609060101010101" pitchFamily="49" charset="-122"/>
                              </a:rPr>
                              <m:t>𝑋</m:t>
                            </m:r>
                          </m:e>
                          <m:sub>
                            <m:r>
                              <a:rPr lang="en-US" altLang="zh-CN" sz="2000" b="0" i="1" dirty="0" smtClean="0">
                                <a:latin typeface="Cambria Math" panose="02040503050406030204" pitchFamily="18" charset="0"/>
                                <a:ea typeface="黑体" panose="02010609060101010101" pitchFamily="49" charset="-122"/>
                              </a:rPr>
                              <m:t>1</m:t>
                            </m:r>
                          </m:sub>
                        </m:sSub>
                        <m:r>
                          <a:rPr lang="en-US" altLang="zh-CN" sz="2000" b="0" i="1" dirty="0" smtClean="0">
                            <a:latin typeface="Cambria Math" panose="02040503050406030204" pitchFamily="18" charset="0"/>
                            <a:ea typeface="黑体" panose="02010609060101010101" pitchFamily="49" charset="-122"/>
                          </a:rPr>
                          <m:t>,</m:t>
                        </m:r>
                        <m:sSub>
                          <m:sSubPr>
                            <m:ctrlPr>
                              <a:rPr lang="en-US" altLang="zh-CN" sz="2000" b="0" i="1" dirty="0" smtClean="0">
                                <a:latin typeface="Cambria Math" panose="02040503050406030204" pitchFamily="18" charset="0"/>
                                <a:ea typeface="黑体" panose="02010609060101010101" pitchFamily="49" charset="-122"/>
                              </a:rPr>
                            </m:ctrlPr>
                          </m:sSubPr>
                          <m:e>
                            <m:r>
                              <a:rPr lang="en-US" altLang="zh-CN" sz="2000" b="0" i="1" dirty="0" smtClean="0">
                                <a:latin typeface="Cambria Math" panose="02040503050406030204" pitchFamily="18" charset="0"/>
                                <a:ea typeface="黑体" panose="02010609060101010101" pitchFamily="49" charset="-122"/>
                              </a:rPr>
                              <m:t>𝑦</m:t>
                            </m:r>
                          </m:e>
                          <m:sub>
                            <m:r>
                              <a:rPr lang="en-US" altLang="zh-CN" sz="2000" b="0" i="1" dirty="0" smtClean="0">
                                <a:latin typeface="Cambria Math" panose="02040503050406030204" pitchFamily="18" charset="0"/>
                                <a:ea typeface="黑体" panose="02010609060101010101" pitchFamily="49" charset="-122"/>
                              </a:rPr>
                              <m:t>1</m:t>
                            </m:r>
                          </m:sub>
                        </m:sSub>
                      </m:e>
                    </m:d>
                    <m:r>
                      <a:rPr lang="en-US" altLang="zh-CN" sz="2000" b="0" i="1" dirty="0" smtClean="0">
                        <a:latin typeface="Cambria Math" panose="02040503050406030204" pitchFamily="18" charset="0"/>
                        <a:ea typeface="黑体" panose="02010609060101010101" pitchFamily="49" charset="-122"/>
                      </a:rPr>
                      <m:t>,…(</m:t>
                    </m:r>
                    <m:sSub>
                      <m:sSubPr>
                        <m:ctrlPr>
                          <a:rPr lang="en-US" altLang="zh-CN" sz="2000" b="0" i="1" dirty="0" smtClean="0">
                            <a:latin typeface="Cambria Math" panose="02040503050406030204" pitchFamily="18" charset="0"/>
                            <a:ea typeface="黑体" panose="02010609060101010101" pitchFamily="49" charset="-122"/>
                          </a:rPr>
                        </m:ctrlPr>
                      </m:sSubPr>
                      <m:e>
                        <m:r>
                          <a:rPr lang="en-US" altLang="zh-CN" sz="2000" b="0" i="1" dirty="0" smtClean="0">
                            <a:latin typeface="Cambria Math" panose="02040503050406030204" pitchFamily="18" charset="0"/>
                            <a:ea typeface="黑体" panose="02010609060101010101" pitchFamily="49" charset="-122"/>
                          </a:rPr>
                          <m:t>𝑋</m:t>
                        </m:r>
                      </m:e>
                      <m:sub>
                        <m:d>
                          <m:dPr>
                            <m:begChr m:val="|"/>
                            <m:endChr m:val="|"/>
                            <m:ctrlPr>
                              <a:rPr lang="en-US" altLang="zh-CN" sz="2000" b="0" i="1" dirty="0" smtClean="0">
                                <a:latin typeface="Cambria Math" panose="02040503050406030204" pitchFamily="18" charset="0"/>
                                <a:ea typeface="黑体" panose="02010609060101010101" pitchFamily="49" charset="-122"/>
                              </a:rPr>
                            </m:ctrlPr>
                          </m:dPr>
                          <m:e>
                            <m:r>
                              <a:rPr lang="en-US" altLang="zh-CN" sz="2000" b="0" i="1" dirty="0" smtClean="0">
                                <a:latin typeface="Cambria Math" panose="02040503050406030204" pitchFamily="18" charset="0"/>
                                <a:ea typeface="黑体" panose="02010609060101010101" pitchFamily="49" charset="-122"/>
                              </a:rPr>
                              <m:t>𝐷</m:t>
                            </m:r>
                          </m:e>
                        </m:d>
                      </m:sub>
                    </m:sSub>
                    <m:r>
                      <a:rPr lang="en-US" altLang="zh-CN" sz="2000" b="0" i="1" dirty="0" smtClean="0">
                        <a:latin typeface="Cambria Math" panose="02040503050406030204" pitchFamily="18" charset="0"/>
                        <a:ea typeface="黑体" panose="02010609060101010101" pitchFamily="49" charset="-122"/>
                      </a:rPr>
                      <m:t>,</m:t>
                    </m:r>
                    <m:sSub>
                      <m:sSubPr>
                        <m:ctrlPr>
                          <a:rPr lang="en-US" altLang="zh-CN" sz="2000" b="0" i="1" dirty="0" smtClean="0">
                            <a:latin typeface="Cambria Math" panose="02040503050406030204" pitchFamily="18" charset="0"/>
                            <a:ea typeface="黑体" panose="02010609060101010101" pitchFamily="49" charset="-122"/>
                          </a:rPr>
                        </m:ctrlPr>
                      </m:sSubPr>
                      <m:e>
                        <m:r>
                          <a:rPr lang="en-US" altLang="zh-CN" sz="2000" b="0" i="1" dirty="0" smtClean="0">
                            <a:latin typeface="Cambria Math" panose="02040503050406030204" pitchFamily="18" charset="0"/>
                            <a:ea typeface="黑体" panose="02010609060101010101" pitchFamily="49" charset="-122"/>
                          </a:rPr>
                          <m:t>𝑦</m:t>
                        </m:r>
                      </m:e>
                      <m:sub>
                        <m:d>
                          <m:dPr>
                            <m:begChr m:val="|"/>
                            <m:endChr m:val="|"/>
                            <m:ctrlPr>
                              <a:rPr lang="en-US" altLang="zh-CN" sz="2000" b="0" i="1" dirty="0" smtClean="0">
                                <a:latin typeface="Cambria Math" panose="02040503050406030204" pitchFamily="18" charset="0"/>
                                <a:ea typeface="黑体" panose="02010609060101010101" pitchFamily="49" charset="-122"/>
                              </a:rPr>
                            </m:ctrlPr>
                          </m:dPr>
                          <m:e>
                            <m:r>
                              <a:rPr lang="en-US" altLang="zh-CN" sz="2000" b="0" i="1" dirty="0" smtClean="0">
                                <a:latin typeface="Cambria Math" panose="02040503050406030204" pitchFamily="18" charset="0"/>
                                <a:ea typeface="黑体" panose="02010609060101010101" pitchFamily="49" charset="-122"/>
                              </a:rPr>
                              <m:t>𝐷</m:t>
                            </m:r>
                          </m:e>
                        </m:d>
                      </m:sub>
                    </m:sSub>
                    <m:r>
                      <a:rPr lang="en-US" altLang="zh-CN" sz="2000" b="0" i="1" dirty="0" smtClean="0">
                        <a:latin typeface="Cambria Math" panose="02040503050406030204" pitchFamily="18" charset="0"/>
                        <a:ea typeface="黑体" panose="02010609060101010101" pitchFamily="49" charset="-122"/>
                      </a:rPr>
                      <m:t>)</m:t>
                    </m:r>
                  </m:oMath>
                </a14:m>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其中</a:t>
                </a:r>
                <a14:m>
                  <m:oMath xmlns:m="http://schemas.openxmlformats.org/officeDocument/2006/math">
                    <m:sSub>
                      <m:sSubPr>
                        <m:ctrlPr>
                          <a:rPr lang="en-US" altLang="zh-CN" sz="2000" b="0" i="1" dirty="0" smtClean="0">
                            <a:latin typeface="Cambria Math" panose="02040503050406030204" pitchFamily="18" charset="0"/>
                            <a:ea typeface="黑体" panose="02010609060101010101" pitchFamily="49" charset="-122"/>
                          </a:rPr>
                        </m:ctrlPr>
                      </m:sSubPr>
                      <m:e>
                        <m:r>
                          <a:rPr lang="en-US" altLang="zh-CN" sz="2000" b="0" i="1" dirty="0" smtClean="0">
                            <a:latin typeface="Cambria Math" panose="02040503050406030204" pitchFamily="18" charset="0"/>
                            <a:ea typeface="黑体" panose="02010609060101010101" pitchFamily="49" charset="-122"/>
                          </a:rPr>
                          <m:t>𝑋</m:t>
                        </m:r>
                      </m:e>
                      <m:sub>
                        <m:r>
                          <a:rPr lang="en-US" altLang="zh-CN" sz="2000" b="0" i="1" dirty="0" smtClean="0">
                            <a:latin typeface="Cambria Math" panose="02040503050406030204" pitchFamily="18" charset="0"/>
                            <a:ea typeface="黑体" panose="02010609060101010101" pitchFamily="49" charset="-122"/>
                          </a:rPr>
                          <m:t>𝑖</m:t>
                        </m:r>
                      </m:sub>
                    </m:sSub>
                  </m:oMath>
                </a14:m>
                <a:r>
                  <a:rPr lang="zh-CN" altLang="en-US" sz="2000" dirty="0">
                    <a:latin typeface="黑体" panose="02010609060101010101" pitchFamily="49" charset="-122"/>
                    <a:ea typeface="黑体" panose="02010609060101010101" pitchFamily="49" charset="-122"/>
                  </a:rPr>
                  <a:t>是训练元组，具有相关联的类标号</a:t>
                </a:r>
                <a14:m>
                  <m:oMath xmlns:m="http://schemas.openxmlformats.org/officeDocument/2006/math">
                    <m:sSub>
                      <m:sSubPr>
                        <m:ctrlPr>
                          <a:rPr lang="en-US" altLang="zh-CN" sz="2000" b="0" i="1" smtClean="0">
                            <a:latin typeface="Cambria Math" panose="02040503050406030204" pitchFamily="18" charset="0"/>
                            <a:ea typeface="黑体" panose="02010609060101010101" pitchFamily="49" charset="-122"/>
                          </a:rPr>
                        </m:ctrlPr>
                      </m:sSubPr>
                      <m:e>
                        <m:r>
                          <a:rPr lang="en-US" altLang="zh-CN" sz="2000" b="0" i="1" smtClean="0">
                            <a:latin typeface="Cambria Math" panose="02040503050406030204" pitchFamily="18" charset="0"/>
                            <a:ea typeface="黑体" panose="02010609060101010101" pitchFamily="49" charset="-122"/>
                          </a:rPr>
                          <m:t>𝑦</m:t>
                        </m:r>
                      </m:e>
                      <m:sub>
                        <m:r>
                          <a:rPr lang="en-US" altLang="zh-CN" sz="2000" b="0" i="1" smtClean="0">
                            <a:latin typeface="Cambria Math" panose="02040503050406030204" pitchFamily="18" charset="0"/>
                            <a:ea typeface="黑体" panose="02010609060101010101" pitchFamily="49" charset="-122"/>
                          </a:rPr>
                          <m:t>𝑖</m:t>
                        </m:r>
                      </m:sub>
                    </m:sSub>
                  </m:oMath>
                </a14:m>
                <a:r>
                  <a:rPr lang="zh-CN" altLang="en-US" sz="2000" dirty="0">
                    <a:latin typeface="黑体" panose="02010609060101010101" pitchFamily="49" charset="-122"/>
                    <a:ea typeface="黑体" panose="02010609060101010101" pitchFamily="49" charset="-122"/>
                  </a:rPr>
                  <a:t>。</a:t>
                </a:r>
                <a:endParaRPr lang="zh-CN" altLang="en-US" sz="2000" baseline="-25000" dirty="0">
                  <a:latin typeface="黑体" panose="02010609060101010101" pitchFamily="49" charset="-122"/>
                  <a:ea typeface="黑体" panose="02010609060101010101" pitchFamily="49" charset="-122"/>
                </a:endParaRPr>
              </a:p>
              <a:p>
                <a:pPr eaLnBrk="1" hangingPunct="1">
                  <a:spcBef>
                    <a:spcPct val="50000"/>
                  </a:spcBef>
                  <a:buClrTx/>
                  <a:buSzTx/>
                  <a:buFontTx/>
                  <a:buNone/>
                </a:pPr>
                <a:r>
                  <a:rPr lang="zh-CN" altLang="en-US" sz="2000" dirty="0">
                    <a:latin typeface="黑体" panose="02010609060101010101" pitchFamily="49" charset="-122"/>
                    <a:ea typeface="黑体" panose="02010609060101010101" pitchFamily="49" charset="-122"/>
                  </a:rPr>
                  <a:t>可以画出无限多条分离直线（或超平面）将</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类</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的元组与</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类</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的元组分开，我们想找出“最好的”那一条</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对先前未见到的元组具有最小分类误差的那一条）。</a:t>
                </a:r>
                <a:endParaRPr lang="en-US" altLang="zh-CN" sz="2000" dirty="0">
                  <a:latin typeface="黑体" panose="02010609060101010101" pitchFamily="49" charset="-122"/>
                  <a:ea typeface="黑体" panose="02010609060101010101" pitchFamily="49" charset="-122"/>
                </a:endParaRPr>
              </a:p>
              <a:p>
                <a:pPr eaLnBrk="1" hangingPunct="1">
                  <a:spcBef>
                    <a:spcPct val="50000"/>
                  </a:spcBef>
                  <a:buClrTx/>
                  <a:buSzTx/>
                  <a:buFontTx/>
                  <a:buNone/>
                </a:pPr>
                <a:r>
                  <a:rPr lang="en-US" altLang="zh-CN" sz="2000" dirty="0">
                    <a:latin typeface="黑体" panose="02010609060101010101" pitchFamily="49" charset="-122"/>
                    <a:ea typeface="黑体" panose="02010609060101010101" pitchFamily="49" charset="-122"/>
                  </a:rPr>
                  <a:t>SVM </a:t>
                </a:r>
                <a:r>
                  <a:rPr lang="zh-CN" altLang="en-US" sz="2000" dirty="0">
                    <a:latin typeface="黑体" panose="02010609060101010101" pitchFamily="49" charset="-122"/>
                    <a:ea typeface="黑体" panose="02010609060101010101" pitchFamily="49" charset="-122"/>
                  </a:rPr>
                  <a:t>要搜索具有最大边缘的超平面，即</a:t>
                </a:r>
                <a:r>
                  <a:rPr lang="zh-CN" altLang="en-US" sz="2000" b="1" dirty="0">
                    <a:solidFill>
                      <a:srgbClr val="FF0000"/>
                    </a:solidFill>
                    <a:latin typeface="黑体" panose="02010609060101010101" pitchFamily="49" charset="-122"/>
                    <a:ea typeface="黑体" panose="02010609060101010101" pitchFamily="49" charset="-122"/>
                  </a:rPr>
                  <a:t>最大边缘超平面</a:t>
                </a:r>
                <a:r>
                  <a:rPr lang="en-US" altLang="zh-CN" sz="2000" dirty="0">
                    <a:solidFill>
                      <a:srgbClr val="FF0000"/>
                    </a:solidFill>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(MMH)</a:t>
                </a:r>
              </a:p>
            </p:txBody>
          </p:sp>
        </mc:Choice>
        <mc:Fallback>
          <p:sp>
            <p:nvSpPr>
              <p:cNvPr id="75" name="Text Box 71"/>
              <p:cNvSpPr txBox="1">
                <a:spLocks noRot="1" noChangeAspect="1" noMove="1" noResize="1" noEditPoints="1" noAdjustHandles="1" noChangeArrowheads="1" noChangeShapeType="1" noTextEdit="1"/>
              </p:cNvSpPr>
              <p:nvPr/>
            </p:nvSpPr>
            <p:spPr bwMode="auto">
              <a:xfrm>
                <a:off x="381000" y="4267200"/>
                <a:ext cx="8305800" cy="2274277"/>
              </a:xfrm>
              <a:prstGeom prst="rect">
                <a:avLst/>
              </a:prstGeom>
              <a:blipFill>
                <a:blip r:embed="rId3"/>
                <a:stretch>
                  <a:fillRect l="-808" t="-2145" b="-3485"/>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Tree>
    <p:extLst>
      <p:ext uri="{BB962C8B-B14F-4D97-AF65-F5344CB8AC3E}">
        <p14:creationId xmlns:p14="http://schemas.microsoft.com/office/powerpoint/2010/main" val="1595826280"/>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6A34D48-FEE2-4232-A0E3-B3EA3296F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84784"/>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5">
            <a:extLst>
              <a:ext uri="{FF2B5EF4-FFF2-40B4-BE49-F238E27FC236}">
                <a16:creationId xmlns:a16="http://schemas.microsoft.com/office/drawing/2014/main" id="{966514CF-2D51-4502-948E-CFAEEB9658B5}"/>
              </a:ext>
            </a:extLst>
          </p:cNvPr>
          <p:cNvSpPr>
            <a:spLocks noChangeShapeType="1"/>
          </p:cNvSpPr>
          <p:nvPr/>
        </p:nvSpPr>
        <p:spPr bwMode="auto">
          <a:xfrm flipH="1">
            <a:off x="1950368" y="2194396"/>
            <a:ext cx="1219200" cy="7620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ko-KR"/>
            </a:defPPr>
            <a:lvl1pPr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5pPr>
            <a:lvl6pPr marL="22860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6pPr>
            <a:lvl7pPr marL="27432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7pPr>
            <a:lvl8pPr marL="32004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8pPr>
            <a:lvl9pPr marL="36576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34" charset="-127"/>
              <a:cs typeface="+mn-cs"/>
            </a:endParaRPr>
          </a:p>
        </p:txBody>
      </p:sp>
      <p:pic>
        <p:nvPicPr>
          <p:cNvPr id="6" name="图片 5">
            <a:extLst>
              <a:ext uri="{FF2B5EF4-FFF2-40B4-BE49-F238E27FC236}">
                <a16:creationId xmlns:a16="http://schemas.microsoft.com/office/drawing/2014/main" id="{5B4DFE2F-658A-45ED-8E70-D0F831491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368" y="2880196"/>
            <a:ext cx="14351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Line 7">
            <a:extLst>
              <a:ext uri="{FF2B5EF4-FFF2-40B4-BE49-F238E27FC236}">
                <a16:creationId xmlns:a16="http://schemas.microsoft.com/office/drawing/2014/main" id="{5DAF217A-9342-4C9D-8FEF-58F1AB8A0B66}"/>
              </a:ext>
            </a:extLst>
          </p:cNvPr>
          <p:cNvSpPr>
            <a:spLocks noChangeShapeType="1"/>
          </p:cNvSpPr>
          <p:nvPr/>
        </p:nvSpPr>
        <p:spPr bwMode="auto">
          <a:xfrm flipH="1">
            <a:off x="1950368" y="2727796"/>
            <a:ext cx="1295400" cy="82391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ko-KR"/>
            </a:defPPr>
            <a:lvl1pPr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5pPr>
            <a:lvl6pPr marL="22860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6pPr>
            <a:lvl7pPr marL="27432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7pPr>
            <a:lvl8pPr marL="32004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8pPr>
            <a:lvl9pPr marL="36576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34" charset="-127"/>
              <a:cs typeface="+mn-cs"/>
            </a:endParaRPr>
          </a:p>
        </p:txBody>
      </p:sp>
      <p:pic>
        <p:nvPicPr>
          <p:cNvPr id="8" name="图片 7">
            <a:extLst>
              <a:ext uri="{FF2B5EF4-FFF2-40B4-BE49-F238E27FC236}">
                <a16:creationId xmlns:a16="http://schemas.microsoft.com/office/drawing/2014/main" id="{0D3825ED-5911-4622-97EC-53190F2CCC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06" y="3475509"/>
            <a:ext cx="1571625"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Line 9">
            <a:extLst>
              <a:ext uri="{FF2B5EF4-FFF2-40B4-BE49-F238E27FC236}">
                <a16:creationId xmlns:a16="http://schemas.microsoft.com/office/drawing/2014/main" id="{B93E6978-F076-4574-93DA-54A03D68E5ED}"/>
              </a:ext>
            </a:extLst>
          </p:cNvPr>
          <p:cNvSpPr>
            <a:spLocks noChangeShapeType="1"/>
          </p:cNvSpPr>
          <p:nvPr/>
        </p:nvSpPr>
        <p:spPr bwMode="auto">
          <a:xfrm flipV="1">
            <a:off x="6446168" y="3794596"/>
            <a:ext cx="1219200" cy="7762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ko-KR"/>
            </a:defPPr>
            <a:lvl1pPr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5pPr>
            <a:lvl6pPr marL="22860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6pPr>
            <a:lvl7pPr marL="27432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7pPr>
            <a:lvl8pPr marL="32004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8pPr>
            <a:lvl9pPr marL="36576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34" charset="-127"/>
              <a:cs typeface="+mn-cs"/>
            </a:endParaRPr>
          </a:p>
        </p:txBody>
      </p:sp>
      <p:pic>
        <p:nvPicPr>
          <p:cNvPr id="10" name="图片 9">
            <a:extLst>
              <a:ext uri="{FF2B5EF4-FFF2-40B4-BE49-F238E27FC236}">
                <a16:creationId xmlns:a16="http://schemas.microsoft.com/office/drawing/2014/main" id="{7356AB36-E803-4F1D-A54C-F370C08F6F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9143" y="3337396"/>
            <a:ext cx="15716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图片 10">
            <a:extLst>
              <a:ext uri="{FF2B5EF4-FFF2-40B4-BE49-F238E27FC236}">
                <a16:creationId xmlns:a16="http://schemas.microsoft.com/office/drawing/2014/main" id="{269B5CC0-E19D-4F84-9011-6D0138686E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668" y="5851996"/>
            <a:ext cx="393700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图片 11">
            <a:extLst>
              <a:ext uri="{FF2B5EF4-FFF2-40B4-BE49-F238E27FC236}">
                <a16:creationId xmlns:a16="http://schemas.microsoft.com/office/drawing/2014/main" id="{6A0FA5EC-A31F-456B-A1AC-D3B8E2BDA56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1656" y="5864696"/>
            <a:ext cx="1798637"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Rectangle 2">
            <a:extLst>
              <a:ext uri="{FF2B5EF4-FFF2-40B4-BE49-F238E27FC236}">
                <a16:creationId xmlns:a16="http://schemas.microsoft.com/office/drawing/2014/main" id="{9E0BAD83-4571-443B-9C66-8691B0501CB5}"/>
              </a:ext>
            </a:extLst>
          </p:cNvPr>
          <p:cNvSpPr txBox="1">
            <a:spLocks noChangeArrowheads="1"/>
          </p:cNvSpPr>
          <p:nvPr/>
        </p:nvSpPr>
        <p:spPr bwMode="auto">
          <a:xfrm>
            <a:off x="500063" y="3810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defRPr/>
            </a:pPr>
            <a:r>
              <a:rPr lang="en-US" altLang="zh-CN" b="1">
                <a:solidFill>
                  <a:schemeClr val="accent1">
                    <a:lumMod val="25000"/>
                  </a:schemeClr>
                </a:solidFill>
                <a:effectLst>
                  <a:outerShdw blurRad="38100" dist="38100" dir="2700000" algn="tl">
                    <a:srgbClr val="000000">
                      <a:alpha val="43137"/>
                    </a:srgbClr>
                  </a:outerShdw>
                </a:effectLst>
              </a:rPr>
              <a:t>8.3.1</a:t>
            </a:r>
            <a:r>
              <a:rPr lang="zh-CN" altLang="en-US" b="1">
                <a:solidFill>
                  <a:schemeClr val="accent1">
                    <a:lumMod val="25000"/>
                  </a:schemeClr>
                </a:solidFill>
                <a:effectLst>
                  <a:outerShdw blurRad="38100" dist="38100" dir="2700000" algn="tl">
                    <a:srgbClr val="000000">
                      <a:alpha val="43137"/>
                    </a:srgbClr>
                  </a:outerShdw>
                </a:effectLst>
              </a:rPr>
              <a:t> 线性可分的</a:t>
            </a:r>
            <a:r>
              <a:rPr lang="en-US" altLang="zh-CN" b="1">
                <a:solidFill>
                  <a:schemeClr val="accent1">
                    <a:lumMod val="25000"/>
                  </a:schemeClr>
                </a:solidFill>
                <a:effectLst>
                  <a:outerShdw blurRad="38100" dist="38100" dir="2700000" algn="tl">
                    <a:srgbClr val="000000">
                      <a:alpha val="43137"/>
                    </a:srgbClr>
                  </a:outerShdw>
                </a:effectLst>
              </a:rPr>
              <a:t>SVM</a:t>
            </a:r>
            <a:endParaRPr lang="zh-CN" altLang="en-US" dirty="0"/>
          </a:p>
        </p:txBody>
      </p:sp>
    </p:spTree>
    <p:extLst>
      <p:ext uri="{BB962C8B-B14F-4D97-AF65-F5344CB8AC3E}">
        <p14:creationId xmlns:p14="http://schemas.microsoft.com/office/powerpoint/2010/main" val="4067973564"/>
      </p:ext>
    </p:extLst>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9E0BAD83-4571-443B-9C66-8691B0501CB5}"/>
              </a:ext>
            </a:extLst>
          </p:cNvPr>
          <p:cNvSpPr txBox="1">
            <a:spLocks noChangeArrowheads="1"/>
          </p:cNvSpPr>
          <p:nvPr/>
        </p:nvSpPr>
        <p:spPr bwMode="auto">
          <a:xfrm>
            <a:off x="500063" y="3810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defRPr/>
            </a:pPr>
            <a:r>
              <a:rPr lang="en-US" altLang="zh-CN" b="1">
                <a:solidFill>
                  <a:schemeClr val="accent1">
                    <a:lumMod val="25000"/>
                  </a:schemeClr>
                </a:solidFill>
                <a:effectLst>
                  <a:outerShdw blurRad="38100" dist="38100" dir="2700000" algn="tl">
                    <a:srgbClr val="000000">
                      <a:alpha val="43137"/>
                    </a:srgbClr>
                  </a:outerShdw>
                </a:effectLst>
              </a:rPr>
              <a:t>8.3.1</a:t>
            </a:r>
            <a:r>
              <a:rPr lang="zh-CN" altLang="en-US" b="1">
                <a:solidFill>
                  <a:schemeClr val="accent1">
                    <a:lumMod val="25000"/>
                  </a:schemeClr>
                </a:solidFill>
                <a:effectLst>
                  <a:outerShdw blurRad="38100" dist="38100" dir="2700000" algn="tl">
                    <a:srgbClr val="000000">
                      <a:alpha val="43137"/>
                    </a:srgbClr>
                  </a:outerShdw>
                </a:effectLst>
              </a:rPr>
              <a:t> 线性可分的</a:t>
            </a:r>
            <a:r>
              <a:rPr lang="en-US" altLang="zh-CN" b="1">
                <a:solidFill>
                  <a:schemeClr val="accent1">
                    <a:lumMod val="25000"/>
                  </a:schemeClr>
                </a:solidFill>
                <a:effectLst>
                  <a:outerShdw blurRad="38100" dist="38100" dir="2700000" algn="tl">
                    <a:srgbClr val="000000">
                      <a:alpha val="43137"/>
                    </a:srgbClr>
                  </a:outerShdw>
                </a:effectLst>
              </a:rPr>
              <a:t>SVM</a:t>
            </a:r>
            <a:endParaRPr lang="zh-CN" altLang="en-US" dirty="0"/>
          </a:p>
        </p:txBody>
      </p:sp>
      <p:graphicFrame>
        <p:nvGraphicFramePr>
          <p:cNvPr id="15" name="Object 8">
            <a:extLst>
              <a:ext uri="{FF2B5EF4-FFF2-40B4-BE49-F238E27FC236}">
                <a16:creationId xmlns:a16="http://schemas.microsoft.com/office/drawing/2014/main" id="{9B79BA9E-337C-4952-BEE2-54444116B56B}"/>
              </a:ext>
            </a:extLst>
          </p:cNvPr>
          <p:cNvGraphicFramePr>
            <a:graphicFrameLocks noChangeAspect="1"/>
          </p:cNvGraphicFramePr>
          <p:nvPr>
            <p:extLst>
              <p:ext uri="{D42A27DB-BD31-4B8C-83A1-F6EECF244321}">
                <p14:modId xmlns:p14="http://schemas.microsoft.com/office/powerpoint/2010/main" val="3991539916"/>
              </p:ext>
            </p:extLst>
          </p:nvPr>
        </p:nvGraphicFramePr>
        <p:xfrm>
          <a:off x="2916287" y="5429972"/>
          <a:ext cx="1871663" cy="623887"/>
        </p:xfrm>
        <a:graphic>
          <a:graphicData uri="http://schemas.openxmlformats.org/presentationml/2006/ole">
            <mc:AlternateContent xmlns:mc="http://schemas.openxmlformats.org/markup-compatibility/2006">
              <mc:Choice xmlns:v="urn:schemas-microsoft-com:vml" Requires="v">
                <p:oleObj name="Equation" r:id="rId2" imgW="1295280" imgH="431640" progId="Equation.DSMT4">
                  <p:embed/>
                </p:oleObj>
              </mc:Choice>
              <mc:Fallback>
                <p:oleObj name="Equation" r:id="rId2" imgW="1295280" imgH="431640" progId="Equation.DSMT4">
                  <p:embed/>
                  <p:pic>
                    <p:nvPicPr>
                      <p:cNvPr id="3074" name="Object 8">
                        <a:extLst>
                          <a:ext uri="{FF2B5EF4-FFF2-40B4-BE49-F238E27FC236}">
                            <a16:creationId xmlns:a16="http://schemas.microsoft.com/office/drawing/2014/main" id="{A4FDE285-2DA8-4DE7-9C0B-A775A425C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87" y="5429972"/>
                        <a:ext cx="1871663"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组合 7">
            <a:extLst>
              <a:ext uri="{FF2B5EF4-FFF2-40B4-BE49-F238E27FC236}">
                <a16:creationId xmlns:a16="http://schemas.microsoft.com/office/drawing/2014/main" id="{B1DC484C-78C4-587A-7EC0-61F1AB341648}"/>
              </a:ext>
            </a:extLst>
          </p:cNvPr>
          <p:cNvGrpSpPr/>
          <p:nvPr/>
        </p:nvGrpSpPr>
        <p:grpSpPr>
          <a:xfrm>
            <a:off x="500063" y="1426637"/>
            <a:ext cx="7561262" cy="5050363"/>
            <a:chOff x="971600" y="1454346"/>
            <a:chExt cx="7561262" cy="5050363"/>
          </a:xfrm>
        </p:grpSpPr>
        <p:sp>
          <p:nvSpPr>
            <p:cNvPr id="14" name="Rectangle 4">
              <a:extLst>
                <a:ext uri="{FF2B5EF4-FFF2-40B4-BE49-F238E27FC236}">
                  <a16:creationId xmlns:a16="http://schemas.microsoft.com/office/drawing/2014/main" id="{9A700742-2A8F-4FEB-9A66-143019219819}"/>
                </a:ext>
              </a:extLst>
            </p:cNvPr>
            <p:cNvSpPr txBox="1">
              <a:spLocks noChangeArrowheads="1"/>
            </p:cNvSpPr>
            <p:nvPr/>
          </p:nvSpPr>
          <p:spPr bwMode="auto">
            <a:xfrm>
              <a:off x="971600" y="1542184"/>
              <a:ext cx="7561262"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rgbClr val="003366"/>
                </a:buClr>
                <a:buFont typeface="Wingdings" panose="05000000000000000000" pitchFamily="2" charset="2"/>
                <a:buChar char="C"/>
                <a:defRPr sz="2400">
                  <a:solidFill>
                    <a:srgbClr val="003366"/>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E"/>
                <a:defRPr sz="2000">
                  <a:solidFill>
                    <a:srgbClr val="003366"/>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H"/>
                <a:defRPr sz="2400">
                  <a:solidFill>
                    <a:srgbClr val="0033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1600">
                  <a:solidFill>
                    <a:srgbClr val="003366"/>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ü"/>
                <a:defRPr sz="1400">
                  <a:solidFill>
                    <a:srgbClr val="003366"/>
                  </a:solidFill>
                  <a:latin typeface="+mn-lt"/>
                  <a:ea typeface="+mn-ea"/>
                </a:defRPr>
              </a:lvl5pPr>
              <a:lvl6pPr marL="2514600" indent="-228600" algn="l" rtl="0" fontAlgn="base">
                <a:spcBef>
                  <a:spcPct val="20000"/>
                </a:spcBef>
                <a:spcAft>
                  <a:spcPct val="0"/>
                </a:spcAft>
                <a:buFont typeface="Wingdings" pitchFamily="2" charset="2"/>
                <a:buChar char="ü"/>
                <a:defRPr sz="1400">
                  <a:solidFill>
                    <a:srgbClr val="003366"/>
                  </a:solidFill>
                  <a:latin typeface="+mn-lt"/>
                  <a:ea typeface="+mn-ea"/>
                </a:defRPr>
              </a:lvl6pPr>
              <a:lvl7pPr marL="2971800" indent="-228600" algn="l" rtl="0" fontAlgn="base">
                <a:spcBef>
                  <a:spcPct val="20000"/>
                </a:spcBef>
                <a:spcAft>
                  <a:spcPct val="0"/>
                </a:spcAft>
                <a:buFont typeface="Wingdings" pitchFamily="2" charset="2"/>
                <a:buChar char="ü"/>
                <a:defRPr sz="1400">
                  <a:solidFill>
                    <a:srgbClr val="003366"/>
                  </a:solidFill>
                  <a:latin typeface="+mn-lt"/>
                  <a:ea typeface="+mn-ea"/>
                </a:defRPr>
              </a:lvl7pPr>
              <a:lvl8pPr marL="3429000" indent="-228600" algn="l" rtl="0" fontAlgn="base">
                <a:spcBef>
                  <a:spcPct val="20000"/>
                </a:spcBef>
                <a:spcAft>
                  <a:spcPct val="0"/>
                </a:spcAft>
                <a:buFont typeface="Wingdings" pitchFamily="2" charset="2"/>
                <a:buChar char="ü"/>
                <a:defRPr sz="1400">
                  <a:solidFill>
                    <a:srgbClr val="003366"/>
                  </a:solidFill>
                  <a:latin typeface="+mn-lt"/>
                  <a:ea typeface="+mn-ea"/>
                </a:defRPr>
              </a:lvl8pPr>
              <a:lvl9pPr marL="3886200" indent="-228600" algn="l" rtl="0" fontAlgn="base">
                <a:spcBef>
                  <a:spcPct val="20000"/>
                </a:spcBef>
                <a:spcAft>
                  <a:spcPct val="0"/>
                </a:spcAft>
                <a:buFont typeface="Wingdings" pitchFamily="2" charset="2"/>
                <a:buChar char="ü"/>
                <a:defRPr sz="1400">
                  <a:solidFill>
                    <a:srgbClr val="003366"/>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3366"/>
                </a:buClr>
                <a:buSzTx/>
                <a:buNone/>
                <a:tabLst/>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rPr>
                <a:t>  目标是最大化</a:t>
              </a:r>
              <a:r>
                <a:rPr kumimoji="0" lang="en-US" altLang="zh-CN"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Char char="C"/>
                <a:tabLst/>
                <a:defRPr/>
              </a:pPr>
              <a:endParaRPr kumimoji="0" lang="en-US" altLang="zh-CN"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endParaRPr>
            </a:p>
            <a:p>
              <a:pPr marL="457200" marR="0" lvl="1" indent="0" algn="l" defTabSz="914400" rtl="0" eaLnBrk="1" fontAlgn="base" latinLnBrk="0" hangingPunct="1">
                <a:lnSpc>
                  <a:spcPct val="100000"/>
                </a:lnSpc>
                <a:spcBef>
                  <a:spcPct val="20000"/>
                </a:spcBef>
                <a:spcAft>
                  <a:spcPct val="0"/>
                </a:spcAft>
                <a:buClrTx/>
                <a:buSzTx/>
                <a:buNone/>
                <a:tabLst/>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等价于最小化</a:t>
              </a:r>
              <a:r>
                <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a:t>
              </a:r>
            </a:p>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Char char="C"/>
                <a:tabLst/>
                <a:defRPr/>
              </a:pPr>
              <a:endParaRPr kumimoji="0" lang="en-US" altLang="zh-CN"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endParaRPr>
            </a:p>
            <a:p>
              <a:pPr marL="457200" marR="0" lvl="1" indent="0" algn="l" defTabSz="914400" rtl="0" eaLnBrk="1" fontAlgn="base" latinLnBrk="0" hangingPunct="1">
                <a:lnSpc>
                  <a:spcPct val="100000"/>
                </a:lnSpc>
                <a:spcBef>
                  <a:spcPct val="20000"/>
                </a:spcBef>
                <a:spcAft>
                  <a:spcPct val="0"/>
                </a:spcAft>
                <a:buClrTx/>
                <a:buSzTx/>
                <a:buNone/>
                <a:tabLst/>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满足以下约束</a:t>
              </a:r>
              <a:r>
                <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a:t>
              </a: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E"/>
                <a:tabLst/>
                <a:defRPr/>
              </a:pPr>
              <a:endPar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E"/>
                <a:tabLst/>
                <a:defRPr/>
              </a:pPr>
              <a:endPar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E"/>
                <a:tabLst/>
                <a:defRPr/>
              </a:pPr>
              <a:endPar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ndParaRPr>
            </a:p>
            <a:p>
              <a:pPr marL="0" marR="0" lvl="0" indent="0" algn="l" defTabSz="914400" rtl="0" eaLnBrk="1" fontAlgn="base" latinLnBrk="0" hangingPunct="1">
                <a:lnSpc>
                  <a:spcPct val="100000"/>
                </a:lnSpc>
                <a:spcBef>
                  <a:spcPct val="20000"/>
                </a:spcBef>
                <a:spcAft>
                  <a:spcPct val="0"/>
                </a:spcAft>
                <a:buClr>
                  <a:srgbClr val="003366"/>
                </a:buClr>
                <a:buSzTx/>
                <a:buNone/>
                <a:tabLst/>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rPr>
                <a:t>约束的二次优化问题</a:t>
              </a:r>
            </a:p>
            <a:p>
              <a:pPr marL="457200" marR="0" lvl="1" indent="0" algn="l" defTabSz="914400" rtl="0" eaLnBrk="1" fontAlgn="base" latinLnBrk="0" hangingPunct="1">
                <a:lnSpc>
                  <a:spcPct val="100000"/>
                </a:lnSpc>
                <a:spcBef>
                  <a:spcPct val="20000"/>
                </a:spcBef>
                <a:spcAft>
                  <a:spcPct val="0"/>
                </a:spcAft>
                <a:buClrTx/>
                <a:buSzTx/>
                <a:buNone/>
                <a:tabLst/>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数值方法求解 </a:t>
              </a:r>
              <a:r>
                <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(e.g., </a:t>
              </a:r>
              <a:r>
                <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二次规划</a:t>
              </a:r>
              <a:r>
                <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a:t>
              </a:r>
            </a:p>
            <a:p>
              <a:pPr marL="0" marR="0" lvl="0" indent="0" algn="l" defTabSz="914400" rtl="0" eaLnBrk="1" fontAlgn="base" latinLnBrk="0" hangingPunct="1">
                <a:lnSpc>
                  <a:spcPct val="100000"/>
                </a:lnSpc>
                <a:spcBef>
                  <a:spcPct val="20000"/>
                </a:spcBef>
                <a:spcAft>
                  <a:spcPct val="0"/>
                </a:spcAft>
                <a:buClr>
                  <a:srgbClr val="003366"/>
                </a:buClr>
                <a:buSzTx/>
                <a:buNone/>
                <a:tabLst/>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rPr>
                <a:t>训练后的决策边界</a:t>
              </a:r>
            </a:p>
          </p:txBody>
        </p:sp>
        <mc:AlternateContent xmlns:mc="http://schemas.openxmlformats.org/markup-compatibility/2006">
          <mc:Choice xmlns:a14="http://schemas.microsoft.com/office/drawing/2010/main" Requires="a14">
            <p:sp>
              <p:nvSpPr>
                <p:cNvPr id="17" name="Object 6">
                  <a:extLst>
                    <a:ext uri="{FF2B5EF4-FFF2-40B4-BE49-F238E27FC236}">
                      <a16:creationId xmlns:a16="http://schemas.microsoft.com/office/drawing/2014/main" id="{05B7AB04-406F-40B3-BDD5-543D8959817E}"/>
                    </a:ext>
                  </a:extLst>
                </p:cNvPr>
                <p:cNvSpPr txBox="1"/>
                <p:nvPr/>
              </p:nvSpPr>
              <p:spPr bwMode="auto">
                <a:xfrm>
                  <a:off x="2478931" y="3277858"/>
                  <a:ext cx="5018087" cy="10858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1</m:t>
                                  </m:r>
                                </m:e>
                                <m:e>
                                  <m:r>
                                    <m:rPr>
                                      <m:nor/>
                                    </m:rPr>
                                    <a:rPr lang="zh-CN" altLang="en-US" i="0">
                                      <a:solidFill>
                                        <a:srgbClr val="000000"/>
                                      </a:solidFill>
                                      <a:latin typeface="Cambria Math" panose="02040503050406030204" pitchFamily="18" charset="0"/>
                                    </a:rPr>
                                    <m:t>if</m:t>
                                  </m:r>
                                  <m:r>
                                    <m:rPr>
                                      <m:nor/>
                                    </m:rPr>
                                    <a:rPr lang="zh-CN" altLang="en-US" i="0">
                                      <a:solidFill>
                                        <a:srgbClr val="000000"/>
                                      </a:solidFill>
                                      <a:latin typeface="Cambria Math" panose="02040503050406030204" pitchFamily="18" charset="0"/>
                                    </a:rPr>
                                    <m:t> </m:t>
                                  </m:r>
                                  <m:acc>
                                    <m:accPr>
                                      <m:chr m:val="⃗"/>
                                      <m:ctrlPr>
                                        <a:rPr lang="zh-CN" altLang="en-US" i="1">
                                          <a:solidFill>
                                            <a:srgbClr val="000000"/>
                                          </a:solidFill>
                                          <a:latin typeface="Cambria Math" panose="02040503050406030204" pitchFamily="18" charset="0"/>
                                        </a:rPr>
                                      </m:ctrlPr>
                                    </m:accPr>
                                    <m:e>
                                      <m:r>
                                        <m:rPr>
                                          <m:nor/>
                                        </m:rPr>
                                        <a:rPr lang="zh-CN" altLang="en-US" i="0">
                                          <a:solidFill>
                                            <a:srgbClr val="000000"/>
                                          </a:solidFill>
                                          <a:latin typeface="Cambria Math" panose="02040503050406030204" pitchFamily="18" charset="0"/>
                                        </a:rPr>
                                        <m:t>w</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m:rPr>
                                              <m:sty m:val="p"/>
                                            </m:rPr>
                                            <a:rPr lang="zh-CN" altLang="en-US" i="0">
                                              <a:solidFill>
                                                <a:srgbClr val="000000"/>
                                              </a:solidFill>
                                              <a:latin typeface="Cambria Math" panose="02040503050406030204" pitchFamily="18" charset="0"/>
                                            </a:rPr>
                                            <m:t>x</m:t>
                                          </m:r>
                                        </m:e>
                                      </m:acc>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b</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1</m:t>
                                  </m:r>
                                </m:e>
                              </m:mr>
                              <m:mr>
                                <m:e>
                                  <m:r>
                                    <a:rPr lang="zh-CN" altLang="en-US" i="1">
                                      <a:solidFill>
                                        <a:srgbClr val="000000"/>
                                      </a:solidFill>
                                      <a:latin typeface="Cambria Math" panose="02040503050406030204" pitchFamily="18" charset="0"/>
                                    </a:rPr>
                                    <m:t>−1</m:t>
                                  </m:r>
                                </m:e>
                                <m:e>
                                  <m:r>
                                    <m:rPr>
                                      <m:nor/>
                                    </m:rPr>
                                    <a:rPr lang="zh-CN" altLang="en-US" i="0">
                                      <a:solidFill>
                                        <a:srgbClr val="000000"/>
                                      </a:solidFill>
                                      <a:latin typeface="Cambria Math" panose="02040503050406030204" pitchFamily="18" charset="0"/>
                                    </a:rPr>
                                    <m:t>if</m:t>
                                  </m:r>
                                  <m:r>
                                    <m:rPr>
                                      <m:nor/>
                                    </m:rPr>
                                    <a:rPr lang="zh-CN" altLang="en-US" i="0">
                                      <a:solidFill>
                                        <a:srgbClr val="000000"/>
                                      </a:solidFill>
                                      <a:latin typeface="Cambria Math" panose="02040503050406030204" pitchFamily="18" charset="0"/>
                                    </a:rPr>
                                    <m:t> </m:t>
                                  </m:r>
                                  <m:acc>
                                    <m:accPr>
                                      <m:chr m:val="⃗"/>
                                      <m:ctrlPr>
                                        <a:rPr lang="zh-CN" altLang="en-US" i="1">
                                          <a:solidFill>
                                            <a:srgbClr val="000000"/>
                                          </a:solidFill>
                                          <a:latin typeface="Cambria Math" panose="02040503050406030204" pitchFamily="18" charset="0"/>
                                        </a:rPr>
                                      </m:ctrlPr>
                                    </m:accPr>
                                    <m:e>
                                      <m:r>
                                        <m:rPr>
                                          <m:nor/>
                                        </m:rPr>
                                        <a:rPr lang="zh-CN" altLang="en-US" i="0">
                                          <a:solidFill>
                                            <a:srgbClr val="000000"/>
                                          </a:solidFill>
                                          <a:latin typeface="Cambria Math" panose="02040503050406030204" pitchFamily="18" charset="0"/>
                                        </a:rPr>
                                        <m:t>w</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m:rPr>
                                              <m:sty m:val="p"/>
                                            </m:rPr>
                                            <a:rPr lang="zh-CN" altLang="en-US" i="0">
                                              <a:solidFill>
                                                <a:srgbClr val="000000"/>
                                              </a:solidFill>
                                              <a:latin typeface="Cambria Math" panose="02040503050406030204" pitchFamily="18" charset="0"/>
                                            </a:rPr>
                                            <m:t>x</m:t>
                                          </m:r>
                                        </m:e>
                                      </m:acc>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b</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1</m:t>
                                  </m:r>
                                </m:e>
                              </m:mr>
                            </m:m>
                          </m:e>
                        </m:d>
                      </m:oMath>
                    </m:oMathPara>
                  </a14:m>
                  <a:endParaRPr lang="zh-CN" altLang="en-US" dirty="0"/>
                </a:p>
              </p:txBody>
            </p:sp>
          </mc:Choice>
          <mc:Fallback>
            <p:sp>
              <p:nvSpPr>
                <p:cNvPr id="17" name="Object 6">
                  <a:extLst>
                    <a:ext uri="{FF2B5EF4-FFF2-40B4-BE49-F238E27FC236}">
                      <a16:creationId xmlns:a16="http://schemas.microsoft.com/office/drawing/2014/main" id="{05B7AB04-406F-40B3-BDD5-543D8959817E}"/>
                    </a:ext>
                  </a:extLst>
                </p:cNvPr>
                <p:cNvSpPr txBox="1">
                  <a:spLocks noRot="1" noChangeAspect="1" noMove="1" noResize="1" noEditPoints="1" noAdjustHandles="1" noChangeArrowheads="1" noChangeShapeType="1" noTextEdit="1"/>
                </p:cNvSpPr>
                <p:nvPr/>
              </p:nvSpPr>
              <p:spPr bwMode="auto">
                <a:xfrm>
                  <a:off x="2478931" y="3277858"/>
                  <a:ext cx="5018087" cy="1085850"/>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Object 7">
                  <a:extLst>
                    <a:ext uri="{FF2B5EF4-FFF2-40B4-BE49-F238E27FC236}">
                      <a16:creationId xmlns:a16="http://schemas.microsoft.com/office/drawing/2014/main" id="{B7E3C9B8-77FF-419E-B91F-A20216BA0683}"/>
                    </a:ext>
                  </a:extLst>
                </p:cNvPr>
                <p:cNvSpPr txBox="1"/>
                <p:nvPr/>
              </p:nvSpPr>
              <p:spPr bwMode="auto">
                <a:xfrm>
                  <a:off x="3492550" y="2261322"/>
                  <a:ext cx="1938337" cy="9556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𝑤</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𝑤</m:t>
                                </m:r>
                              </m:e>
                            </m:acc>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den>
                        </m:f>
                      </m:oMath>
                    </m:oMathPara>
                  </a14:m>
                  <a:endParaRPr lang="zh-CN" altLang="en-US" dirty="0"/>
                </a:p>
              </p:txBody>
            </p:sp>
          </mc:Choice>
          <mc:Fallback>
            <p:sp>
              <p:nvSpPr>
                <p:cNvPr id="18" name="Object 7">
                  <a:extLst>
                    <a:ext uri="{FF2B5EF4-FFF2-40B4-BE49-F238E27FC236}">
                      <a16:creationId xmlns:a16="http://schemas.microsoft.com/office/drawing/2014/main" id="{B7E3C9B8-77FF-419E-B91F-A20216BA0683}"/>
                    </a:ext>
                  </a:extLst>
                </p:cNvPr>
                <p:cNvSpPr txBox="1">
                  <a:spLocks noRot="1" noChangeAspect="1" noMove="1" noResize="1" noEditPoints="1" noAdjustHandles="1" noChangeArrowheads="1" noChangeShapeType="1" noTextEdit="1"/>
                </p:cNvSpPr>
                <p:nvPr/>
              </p:nvSpPr>
              <p:spPr bwMode="auto">
                <a:xfrm>
                  <a:off x="3492550" y="2261322"/>
                  <a:ext cx="1938337" cy="955675"/>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Object 7">
                  <a:extLst>
                    <a:ext uri="{FF2B5EF4-FFF2-40B4-BE49-F238E27FC236}">
                      <a16:creationId xmlns:a16="http://schemas.microsoft.com/office/drawing/2014/main" id="{E3FC14A1-0551-DB32-C804-7EB0324CCAC5}"/>
                    </a:ext>
                  </a:extLst>
                </p:cNvPr>
                <p:cNvSpPr txBox="1"/>
                <p:nvPr/>
              </p:nvSpPr>
              <p:spPr bwMode="auto">
                <a:xfrm>
                  <a:off x="3347864" y="1454346"/>
                  <a:ext cx="1938337" cy="9556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en-US" altLang="zh-CN" b="0" i="0" smtClean="0">
                            <a:solidFill>
                              <a:srgbClr val="000000"/>
                            </a:solidFill>
                            <a:latin typeface="Cambria Math" panose="02040503050406030204" pitchFamily="18" charset="0"/>
                          </a:rPr>
                          <m:t>Margin</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num>
                          <m:den>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𝑤</m:t>
                                </m:r>
                              </m:e>
                            </m:acc>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den>
                        </m:f>
                      </m:oMath>
                    </m:oMathPara>
                  </a14:m>
                  <a:endParaRPr lang="zh-CN" altLang="en-US" dirty="0"/>
                </a:p>
              </p:txBody>
            </p:sp>
          </mc:Choice>
          <mc:Fallback>
            <p:sp>
              <p:nvSpPr>
                <p:cNvPr id="7" name="Object 7">
                  <a:extLst>
                    <a:ext uri="{FF2B5EF4-FFF2-40B4-BE49-F238E27FC236}">
                      <a16:creationId xmlns:a16="http://schemas.microsoft.com/office/drawing/2014/main" id="{E3FC14A1-0551-DB32-C804-7EB0324CCAC5}"/>
                    </a:ext>
                  </a:extLst>
                </p:cNvPr>
                <p:cNvSpPr txBox="1">
                  <a:spLocks noRot="1" noChangeAspect="1" noMove="1" noResize="1" noEditPoints="1" noAdjustHandles="1" noChangeArrowheads="1" noChangeShapeType="1" noTextEdit="1"/>
                </p:cNvSpPr>
                <p:nvPr/>
              </p:nvSpPr>
              <p:spPr bwMode="auto">
                <a:xfrm>
                  <a:off x="3347864" y="1454346"/>
                  <a:ext cx="1938337" cy="955675"/>
                </a:xfrm>
                <a:prstGeom prst="rect">
                  <a:avLst/>
                </a:prstGeom>
                <a:blipFill>
                  <a:blip r:embed="rId6"/>
                  <a:stretch>
                    <a:fillRect/>
                  </a:stretch>
                </a:blipFill>
                <a:ln>
                  <a:noFill/>
                </a:ln>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2717223735"/>
      </p:ext>
    </p:extLst>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F7AAFD0-976F-0D4E-97D8-305B22804B6A}"/>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51203"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55F233-26D2-4347-89FB-AE54CC731AA8}" type="slidenum">
              <a:rPr lang="en-US" altLang="zh-CN" sz="1200">
                <a:latin typeface="Garamond" panose="02020404030301010803" pitchFamily="18" charset="0"/>
              </a:rPr>
              <a:pPr algn="r" eaLnBrk="1" hangingPunct="1">
                <a:spcBef>
                  <a:spcPct val="0"/>
                </a:spcBef>
                <a:buClrTx/>
                <a:buSzTx/>
                <a:buFontTx/>
                <a:buNone/>
              </a:pPr>
              <a:t>54</a:t>
            </a:fld>
            <a:endParaRPr lang="en-US" altLang="zh-CN" sz="1200">
              <a:latin typeface="Garamond" panose="02020404030301010803" pitchFamily="18" charset="0"/>
            </a:endParaRPr>
          </a:p>
        </p:txBody>
      </p:sp>
      <p:sp>
        <p:nvSpPr>
          <p:cNvPr id="7" name="Rectangle 2">
            <a:extLst>
              <a:ext uri="{FF2B5EF4-FFF2-40B4-BE49-F238E27FC236}">
                <a16:creationId xmlns:a16="http://schemas.microsoft.com/office/drawing/2014/main" id="{3894C139-220E-0843-B5C7-F232CE43F0B2}"/>
              </a:ext>
            </a:extLst>
          </p:cNvPr>
          <p:cNvSpPr>
            <a:spLocks noGrp="1" noChangeArrowheads="1"/>
          </p:cNvSpPr>
          <p:nvPr>
            <p:ph type="title" idx="4294967295"/>
          </p:nvPr>
        </p:nvSpPr>
        <p:spPr>
          <a:xfrm>
            <a:off x="500063" y="381000"/>
            <a:ext cx="9144000" cy="609600"/>
          </a:xfrm>
        </p:spPr>
        <p:txBody>
          <a:bodyPr lIns="92075" tIns="46038" rIns="92075" bIns="46038"/>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8.3.2</a:t>
            </a:r>
            <a:r>
              <a:rPr lang="zh-CN" altLang="en-US" b="1" dirty="0">
                <a:solidFill>
                  <a:schemeClr val="accent1">
                    <a:lumMod val="25000"/>
                  </a:schemeClr>
                </a:solidFill>
                <a:effectLst>
                  <a:outerShdw blurRad="38100" dist="38100" dir="2700000" algn="tl">
                    <a:srgbClr val="000000">
                      <a:alpha val="43137"/>
                    </a:srgbClr>
                  </a:outerShdw>
                </a:effectLst>
              </a:rPr>
              <a:t> 线性不可分的</a:t>
            </a:r>
            <a:r>
              <a:rPr lang="en-US" altLang="zh-CN" b="1" dirty="0">
                <a:solidFill>
                  <a:schemeClr val="accent1">
                    <a:lumMod val="25000"/>
                  </a:schemeClr>
                </a:solidFill>
                <a:effectLst>
                  <a:outerShdw blurRad="38100" dist="38100" dir="2700000" algn="tl">
                    <a:srgbClr val="000000">
                      <a:alpha val="43137"/>
                    </a:srgbClr>
                  </a:outerShdw>
                </a:effectLst>
              </a:rPr>
              <a:t>SVM</a:t>
            </a:r>
            <a:endParaRPr lang="zh-CN" altLang="en-US" dirty="0"/>
          </a:p>
        </p:txBody>
      </p:sp>
      <p:sp>
        <p:nvSpPr>
          <p:cNvPr id="51205" name="Line 68"/>
          <p:cNvSpPr>
            <a:spLocks noChangeShapeType="1"/>
          </p:cNvSpPr>
          <p:nvPr/>
        </p:nvSpPr>
        <p:spPr bwMode="auto">
          <a:xfrm flipV="1">
            <a:off x="6756400" y="3124200"/>
            <a:ext cx="406400" cy="2206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06" name="Text Box 69"/>
          <p:cNvSpPr txBox="1">
            <a:spLocks noChangeArrowheads="1"/>
          </p:cNvSpPr>
          <p:nvPr/>
        </p:nvSpPr>
        <p:spPr bwMode="auto">
          <a:xfrm>
            <a:off x="68580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latin typeface="Arial Unicode MS" pitchFamily="34" charset="-128"/>
                <a:ea typeface="Arial Unicode MS" pitchFamily="34" charset="-128"/>
              </a:rPr>
              <a:t>m</a:t>
            </a:r>
          </a:p>
        </p:txBody>
      </p:sp>
      <p:sp>
        <p:nvSpPr>
          <p:cNvPr id="10" name="Text Box 71"/>
          <p:cNvSpPr txBox="1">
            <a:spLocks noChangeArrowheads="1"/>
          </p:cNvSpPr>
          <p:nvPr/>
        </p:nvSpPr>
        <p:spPr bwMode="auto">
          <a:xfrm>
            <a:off x="376064" y="4673978"/>
            <a:ext cx="8305800" cy="15696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对于以上所述的</a:t>
            </a:r>
            <a:r>
              <a:rPr lang="en-US" altLang="zh-CN" sz="2400" dirty="0">
                <a:latin typeface="黑体" panose="02010609060101010101" pitchFamily="49" charset="-122"/>
                <a:ea typeface="黑体" panose="02010609060101010101" pitchFamily="49" charset="-122"/>
              </a:rPr>
              <a:t>SVM</a:t>
            </a:r>
            <a:r>
              <a:rPr lang="zh-CN" altLang="en-US" sz="2400" dirty="0">
                <a:latin typeface="黑体" panose="02010609060101010101" pitchFamily="49" charset="-122"/>
                <a:ea typeface="黑体" panose="02010609060101010101" pitchFamily="49" charset="-122"/>
              </a:rPr>
              <a:t>，处理能力还是很弱，仅仅能处理线性可分的数据。如果如上图数据线性不可分的时候，我们就将低维的数据映射向更高的维次，以此使数据重新线性可分。这转化的关键便是</a:t>
            </a:r>
            <a:r>
              <a:rPr lang="zh-CN" altLang="en-US" sz="2400" dirty="0">
                <a:solidFill>
                  <a:srgbClr val="FF0000"/>
                </a:solidFill>
                <a:latin typeface="黑体" panose="02010609060101010101" pitchFamily="49" charset="-122"/>
                <a:ea typeface="黑体" panose="02010609060101010101" pitchFamily="49" charset="-122"/>
              </a:rPr>
              <a:t>核函数</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pic>
        <p:nvPicPr>
          <p:cNvPr id="11" name="Picture 7" descr="http://my.csdn.net/uploads/201206/02/1338612063_16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068244"/>
            <a:ext cx="6172200" cy="347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9" name="文本框 11"/>
          <p:cNvSpPr txBox="1">
            <a:spLocks noChangeArrowheads="1"/>
          </p:cNvSpPr>
          <p:nvPr/>
        </p:nvSpPr>
        <p:spPr bwMode="auto">
          <a:xfrm>
            <a:off x="203200" y="3860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4">
            <a:extLst>
              <a:ext uri="{FF2B5EF4-FFF2-40B4-BE49-F238E27FC236}">
                <a16:creationId xmlns:a16="http://schemas.microsoft.com/office/drawing/2014/main" id="{C5EC8BE0-B7BC-4C48-A742-265A35EEB714}"/>
              </a:ext>
            </a:extLst>
          </p:cNvPr>
          <p:cNvGraphicFramePr>
            <a:graphicFrameLocks noChangeAspect="1"/>
          </p:cNvGraphicFramePr>
          <p:nvPr>
            <p:extLst>
              <p:ext uri="{D42A27DB-BD31-4B8C-83A1-F6EECF244321}">
                <p14:modId xmlns:p14="http://schemas.microsoft.com/office/powerpoint/2010/main" val="2622423211"/>
              </p:ext>
            </p:extLst>
          </p:nvPr>
        </p:nvGraphicFramePr>
        <p:xfrm>
          <a:off x="179388" y="1772816"/>
          <a:ext cx="3136900" cy="2960687"/>
        </p:xfrm>
        <a:graphic>
          <a:graphicData uri="http://schemas.openxmlformats.org/presentationml/2006/ole">
            <mc:AlternateContent xmlns:mc="http://schemas.openxmlformats.org/markup-compatibility/2006">
              <mc:Choice xmlns:v="urn:schemas-microsoft-com:vml" Requires="v">
                <p:oleObj name="Visio" r:id="rId2" imgW="7432040" imgH="7017225" progId="Visio.Drawing.6">
                  <p:embed/>
                </p:oleObj>
              </mc:Choice>
              <mc:Fallback>
                <p:oleObj name="Visio" r:id="rId2" imgW="7432040" imgH="7017225" progId="Visio.Drawing.6">
                  <p:embed/>
                  <p:pic>
                    <p:nvPicPr>
                      <p:cNvPr id="4098" name="Object 4">
                        <a:extLst>
                          <a:ext uri="{FF2B5EF4-FFF2-40B4-BE49-F238E27FC236}">
                            <a16:creationId xmlns:a16="http://schemas.microsoft.com/office/drawing/2014/main" id="{495DA7EF-10DD-4CA3-BB9B-822690D1C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72816"/>
                        <a:ext cx="3136900" cy="29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6">
            <a:extLst>
              <a:ext uri="{FF2B5EF4-FFF2-40B4-BE49-F238E27FC236}">
                <a16:creationId xmlns:a16="http://schemas.microsoft.com/office/drawing/2014/main" id="{FDD11B6F-A1A7-45DE-9613-19CEDB32D353}"/>
              </a:ext>
            </a:extLst>
          </p:cNvPr>
          <p:cNvSpPr>
            <a:spLocks noChangeArrowheads="1"/>
          </p:cNvSpPr>
          <p:nvPr/>
        </p:nvSpPr>
        <p:spPr bwMode="auto">
          <a:xfrm>
            <a:off x="3059113" y="1792288"/>
            <a:ext cx="59055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indent="0" eaLnBrk="1" hangingPunct="1">
              <a:spcBef>
                <a:spcPct val="20000"/>
              </a:spcBef>
              <a:buClr>
                <a:srgbClr val="003366"/>
              </a:buClr>
            </a:pPr>
            <a:r>
              <a:rPr lang="zh-CN" altLang="en-US" sz="2400" b="1" dirty="0">
                <a:ea typeface="宋体" panose="02010600030101010101" pitchFamily="2" charset="-122"/>
              </a:rPr>
              <a:t>问题是线性不可分，怎么办？</a:t>
            </a:r>
          </a:p>
          <a:p>
            <a:pPr marL="457200" lvl="1" indent="0" eaLnBrk="1" hangingPunct="1">
              <a:spcBef>
                <a:spcPct val="20000"/>
              </a:spcBef>
            </a:pPr>
            <a:r>
              <a:rPr lang="zh-CN" altLang="en-US" sz="2000" b="1" dirty="0">
                <a:ea typeface="宋体" panose="02010600030101010101" pitchFamily="2" charset="-122"/>
              </a:rPr>
              <a:t>引入松弛变量</a:t>
            </a:r>
          </a:p>
          <a:p>
            <a:pPr marL="914400" lvl="2" indent="0" eaLnBrk="1" hangingPunct="1">
              <a:spcBef>
                <a:spcPct val="20000"/>
              </a:spcBef>
            </a:pPr>
            <a:r>
              <a:rPr lang="en-US" altLang="zh-CN" b="1" dirty="0">
                <a:ea typeface="宋体" panose="02010600030101010101" pitchFamily="2" charset="-122"/>
              </a:rPr>
              <a:t> </a:t>
            </a:r>
            <a:r>
              <a:rPr lang="zh-CN" altLang="en-US" b="1" dirty="0">
                <a:ea typeface="宋体" panose="02010600030101010101" pitchFamily="2" charset="-122"/>
              </a:rPr>
              <a:t>最小化</a:t>
            </a:r>
            <a:r>
              <a:rPr lang="en-US" altLang="zh-CN" b="1" dirty="0">
                <a:ea typeface="宋体" panose="02010600030101010101" pitchFamily="2" charset="-122"/>
              </a:rPr>
              <a:t>:</a:t>
            </a:r>
          </a:p>
          <a:p>
            <a:pPr marL="914400" lvl="2" indent="0" eaLnBrk="1" hangingPunct="1">
              <a:spcBef>
                <a:spcPct val="20000"/>
              </a:spcBef>
            </a:pPr>
            <a:endParaRPr lang="en-US" altLang="zh-CN" b="1" dirty="0">
              <a:ea typeface="宋体" panose="02010600030101010101" pitchFamily="2" charset="-122"/>
            </a:endParaRPr>
          </a:p>
          <a:p>
            <a:pPr marL="914400" lvl="2" indent="0" eaLnBrk="1" hangingPunct="1">
              <a:spcBef>
                <a:spcPct val="20000"/>
              </a:spcBef>
            </a:pPr>
            <a:r>
              <a:rPr lang="en-US" altLang="zh-CN" b="1" dirty="0">
                <a:ea typeface="宋体" panose="02010600030101010101" pitchFamily="2" charset="-122"/>
              </a:rPr>
              <a:t> </a:t>
            </a:r>
            <a:r>
              <a:rPr lang="zh-CN" altLang="en-US" b="1" dirty="0">
                <a:ea typeface="宋体" panose="02010600030101010101" pitchFamily="2" charset="-122"/>
              </a:rPr>
              <a:t>约束条件下</a:t>
            </a:r>
            <a:r>
              <a:rPr lang="en-US" altLang="zh-CN" b="1" dirty="0">
                <a:ea typeface="宋体" panose="02010600030101010101" pitchFamily="2" charset="-122"/>
              </a:rPr>
              <a:t>: </a:t>
            </a:r>
          </a:p>
        </p:txBody>
      </p:sp>
      <mc:AlternateContent xmlns:mc="http://schemas.openxmlformats.org/markup-compatibility/2006">
        <mc:Choice xmlns:a14="http://schemas.microsoft.com/office/drawing/2010/main" Requires="a14">
          <p:sp>
            <p:nvSpPr>
              <p:cNvPr id="5" name="Object 7">
                <a:extLst>
                  <a:ext uri="{FF2B5EF4-FFF2-40B4-BE49-F238E27FC236}">
                    <a16:creationId xmlns:a16="http://schemas.microsoft.com/office/drawing/2014/main" id="{12591684-B2A6-4027-89F5-C12C219278E9}"/>
                  </a:ext>
                </a:extLst>
              </p:cNvPr>
              <p:cNvSpPr txBox="1"/>
              <p:nvPr/>
            </p:nvSpPr>
            <p:spPr bwMode="auto">
              <a:xfrm>
                <a:off x="4427984" y="3694509"/>
                <a:ext cx="5435600" cy="10858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1</m:t>
                                </m:r>
                              </m:e>
                              <m:e>
                                <m:r>
                                  <m:rPr>
                                    <m:nor/>
                                  </m:rPr>
                                  <a:rPr lang="zh-CN" altLang="en-US" i="0">
                                    <a:solidFill>
                                      <a:srgbClr val="000000"/>
                                    </a:solidFill>
                                    <a:latin typeface="Cambria Math" panose="02040503050406030204" pitchFamily="18" charset="0"/>
                                  </a:rPr>
                                  <m:t>if</m:t>
                                </m:r>
                                <m:r>
                                  <m:rPr>
                                    <m:nor/>
                                  </m:rPr>
                                  <a:rPr lang="zh-CN" altLang="en-US" i="0">
                                    <a:solidFill>
                                      <a:srgbClr val="000000"/>
                                    </a:solidFill>
                                    <a:latin typeface="Cambria Math" panose="02040503050406030204" pitchFamily="18" charset="0"/>
                                  </a:rPr>
                                  <m:t> </m:t>
                                </m:r>
                                <m:acc>
                                  <m:accPr>
                                    <m:chr m:val="⃗"/>
                                    <m:ctrlPr>
                                      <a:rPr lang="zh-CN" altLang="en-US" i="1">
                                        <a:solidFill>
                                          <a:srgbClr val="000000"/>
                                        </a:solidFill>
                                        <a:latin typeface="Cambria Math" panose="02040503050406030204" pitchFamily="18" charset="0"/>
                                      </a:rPr>
                                    </m:ctrlPr>
                                  </m:accPr>
                                  <m:e>
                                    <m:r>
                                      <m:rPr>
                                        <m:nor/>
                                      </m:rPr>
                                      <a:rPr lang="zh-CN" altLang="en-US" i="0">
                                        <a:solidFill>
                                          <a:srgbClr val="000000"/>
                                        </a:solidFill>
                                        <a:latin typeface="Cambria Math" panose="02040503050406030204" pitchFamily="18" charset="0"/>
                                      </a:rPr>
                                      <m:t>w</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m:rPr>
                                            <m:sty m:val="p"/>
                                          </m:rPr>
                                          <a:rPr lang="zh-CN" altLang="en-US" i="0">
                                            <a:solidFill>
                                              <a:srgbClr val="000000"/>
                                            </a:solidFill>
                                            <a:latin typeface="Cambria Math" panose="02040503050406030204" pitchFamily="18" charset="0"/>
                                          </a:rPr>
                                          <m:t>x</m:t>
                                        </m:r>
                                      </m:e>
                                    </m:acc>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b</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𝜉</m:t>
                                    </m:r>
                                  </m:e>
                                  <m:sub>
                                    <m:r>
                                      <m:rPr>
                                        <m:sty m:val="p"/>
                                      </m:rPr>
                                      <a:rPr lang="zh-CN" altLang="en-US" i="0">
                                        <a:solidFill>
                                          <a:srgbClr val="000000"/>
                                        </a:solidFill>
                                        <a:latin typeface="Cambria Math" panose="02040503050406030204" pitchFamily="18" charset="0"/>
                                      </a:rPr>
                                      <m:t>i</m:t>
                                    </m:r>
                                  </m:sub>
                                </m:sSub>
                              </m:e>
                            </m:mr>
                            <m:mr>
                              <m:e>
                                <m:r>
                                  <a:rPr lang="zh-CN" altLang="en-US" i="1">
                                    <a:solidFill>
                                      <a:srgbClr val="000000"/>
                                    </a:solidFill>
                                    <a:latin typeface="Cambria Math" panose="02040503050406030204" pitchFamily="18" charset="0"/>
                                  </a:rPr>
                                  <m:t>−1</m:t>
                                </m:r>
                              </m:e>
                              <m:e>
                                <m:r>
                                  <m:rPr>
                                    <m:nor/>
                                  </m:rPr>
                                  <a:rPr lang="zh-CN" altLang="en-US" i="0">
                                    <a:solidFill>
                                      <a:srgbClr val="000000"/>
                                    </a:solidFill>
                                    <a:latin typeface="Cambria Math" panose="02040503050406030204" pitchFamily="18" charset="0"/>
                                  </a:rPr>
                                  <m:t>if</m:t>
                                </m:r>
                                <m:r>
                                  <m:rPr>
                                    <m:nor/>
                                  </m:rPr>
                                  <a:rPr lang="zh-CN" altLang="en-US" i="0">
                                    <a:solidFill>
                                      <a:srgbClr val="000000"/>
                                    </a:solidFill>
                                    <a:latin typeface="Cambria Math" panose="02040503050406030204" pitchFamily="18" charset="0"/>
                                  </a:rPr>
                                  <m:t> </m:t>
                                </m:r>
                                <m:acc>
                                  <m:accPr>
                                    <m:chr m:val="⃗"/>
                                    <m:ctrlPr>
                                      <a:rPr lang="zh-CN" altLang="en-US" i="1">
                                        <a:solidFill>
                                          <a:srgbClr val="000000"/>
                                        </a:solidFill>
                                        <a:latin typeface="Cambria Math" panose="02040503050406030204" pitchFamily="18" charset="0"/>
                                      </a:rPr>
                                    </m:ctrlPr>
                                  </m:accPr>
                                  <m:e>
                                    <m:r>
                                      <m:rPr>
                                        <m:nor/>
                                      </m:rPr>
                                      <a:rPr lang="zh-CN" altLang="en-US" i="0">
                                        <a:solidFill>
                                          <a:srgbClr val="000000"/>
                                        </a:solidFill>
                                        <a:latin typeface="Cambria Math" panose="02040503050406030204" pitchFamily="18" charset="0"/>
                                      </a:rPr>
                                      <m:t>w</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m:rPr>
                                            <m:sty m:val="p"/>
                                          </m:rPr>
                                          <a:rPr lang="zh-CN" altLang="en-US" i="0">
                                            <a:solidFill>
                                              <a:srgbClr val="000000"/>
                                            </a:solidFill>
                                            <a:latin typeface="Cambria Math" panose="02040503050406030204" pitchFamily="18" charset="0"/>
                                          </a:rPr>
                                          <m:t>x</m:t>
                                        </m:r>
                                      </m:e>
                                    </m:acc>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b</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𝜉</m:t>
                                    </m:r>
                                  </m:e>
                                  <m:sub>
                                    <m:r>
                                      <m:rPr>
                                        <m:sty m:val="p"/>
                                      </m:rPr>
                                      <a:rPr lang="zh-CN" altLang="en-US" i="0">
                                        <a:solidFill>
                                          <a:srgbClr val="000000"/>
                                        </a:solidFill>
                                        <a:latin typeface="Cambria Math" panose="02040503050406030204" pitchFamily="18" charset="0"/>
                                      </a:rPr>
                                      <m:t>i</m:t>
                                    </m:r>
                                  </m:sub>
                                </m:sSub>
                              </m:e>
                            </m:mr>
                          </m:m>
                        </m:e>
                      </m:d>
                    </m:oMath>
                  </m:oMathPara>
                </a14:m>
                <a:endParaRPr lang="zh-CN" altLang="en-US" dirty="0"/>
              </a:p>
            </p:txBody>
          </p:sp>
        </mc:Choice>
        <mc:Fallback>
          <p:sp>
            <p:nvSpPr>
              <p:cNvPr id="5" name="Object 7">
                <a:extLst>
                  <a:ext uri="{FF2B5EF4-FFF2-40B4-BE49-F238E27FC236}">
                    <a16:creationId xmlns:a16="http://schemas.microsoft.com/office/drawing/2014/main" id="{12591684-B2A6-4027-89F5-C12C219278E9}"/>
                  </a:ext>
                </a:extLst>
              </p:cNvPr>
              <p:cNvSpPr txBox="1">
                <a:spLocks noRot="1" noChangeAspect="1" noMove="1" noResize="1" noEditPoints="1" noAdjustHandles="1" noChangeArrowheads="1" noChangeShapeType="1" noTextEdit="1"/>
              </p:cNvSpPr>
              <p:nvPr/>
            </p:nvSpPr>
            <p:spPr bwMode="auto">
              <a:xfrm>
                <a:off x="4427984" y="3694509"/>
                <a:ext cx="5435600" cy="1085850"/>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Object 8">
                <a:extLst>
                  <a:ext uri="{FF2B5EF4-FFF2-40B4-BE49-F238E27FC236}">
                    <a16:creationId xmlns:a16="http://schemas.microsoft.com/office/drawing/2014/main" id="{6AE3339D-5EA3-4E4E-BD4B-780A0023CB9D}"/>
                  </a:ext>
                </a:extLst>
              </p:cNvPr>
              <p:cNvSpPr txBox="1"/>
              <p:nvPr/>
            </p:nvSpPr>
            <p:spPr bwMode="auto">
              <a:xfrm>
                <a:off x="5148064" y="2274094"/>
                <a:ext cx="3313113" cy="10429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𝑤</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𝑤</m:t>
                              </m:r>
                            </m:e>
                          </m:acc>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d>
                        <m:dPr>
                          <m:ctrlPr>
                            <a:rPr lang="zh-CN" altLang="en-US" i="1">
                              <a:solidFill>
                                <a:srgbClr val="000000"/>
                              </a:solidFill>
                              <a:latin typeface="Cambria Math" panose="02040503050406030204" pitchFamily="18" charset="0"/>
                            </a:rPr>
                          </m:ctrlPr>
                        </m:dPr>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𝑁</m:t>
                              </m:r>
                            </m:sup>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𝜉</m:t>
                                  </m:r>
                                </m:e>
                                <m:sub>
                                  <m:r>
                                    <a:rPr lang="zh-CN" altLang="en-US" i="1">
                                      <a:solidFill>
                                        <a:srgbClr val="000000"/>
                                      </a:solidFill>
                                      <a:latin typeface="Cambria Math" panose="02040503050406030204" pitchFamily="18" charset="0"/>
                                    </a:rPr>
                                    <m:t>𝑖</m:t>
                                  </m:r>
                                </m:sub>
                                <m:sup>
                                  <m:r>
                                    <a:rPr lang="zh-CN" altLang="en-US" i="1">
                                      <a:solidFill>
                                        <a:srgbClr val="000000"/>
                                      </a:solidFill>
                                      <a:latin typeface="Cambria Math" panose="02040503050406030204" pitchFamily="18" charset="0"/>
                                    </a:rPr>
                                    <m:t>𝑘</m:t>
                                  </m:r>
                                </m:sup>
                              </m:sSubSup>
                            </m:e>
                          </m:nary>
                        </m:e>
                      </m:d>
                    </m:oMath>
                  </m:oMathPara>
                </a14:m>
                <a:endParaRPr lang="zh-CN" altLang="en-US" dirty="0"/>
              </a:p>
            </p:txBody>
          </p:sp>
        </mc:Choice>
        <mc:Fallback>
          <p:sp>
            <p:nvSpPr>
              <p:cNvPr id="6" name="Object 8">
                <a:extLst>
                  <a:ext uri="{FF2B5EF4-FFF2-40B4-BE49-F238E27FC236}">
                    <a16:creationId xmlns:a16="http://schemas.microsoft.com/office/drawing/2014/main" id="{6AE3339D-5EA3-4E4E-BD4B-780A0023CB9D}"/>
                  </a:ext>
                </a:extLst>
              </p:cNvPr>
              <p:cNvSpPr txBox="1">
                <a:spLocks noRot="1" noChangeAspect="1" noMove="1" noResize="1" noEditPoints="1" noAdjustHandles="1" noChangeArrowheads="1" noChangeShapeType="1" noTextEdit="1"/>
              </p:cNvSpPr>
              <p:nvPr/>
            </p:nvSpPr>
            <p:spPr bwMode="auto">
              <a:xfrm>
                <a:off x="5148064" y="2274094"/>
                <a:ext cx="3313113" cy="1042987"/>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9" name="Rectangle 2">
            <a:extLst>
              <a:ext uri="{FF2B5EF4-FFF2-40B4-BE49-F238E27FC236}">
                <a16:creationId xmlns:a16="http://schemas.microsoft.com/office/drawing/2014/main" id="{465C2BA0-79BC-4DFA-808C-19A142F2A71F}"/>
              </a:ext>
            </a:extLst>
          </p:cNvPr>
          <p:cNvSpPr txBox="1">
            <a:spLocks noChangeArrowheads="1"/>
          </p:cNvSpPr>
          <p:nvPr/>
        </p:nvSpPr>
        <p:spPr bwMode="auto">
          <a:xfrm>
            <a:off x="500063" y="3810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defRPr/>
            </a:pPr>
            <a:r>
              <a:rPr lang="en-US" altLang="zh-CN" b="1">
                <a:solidFill>
                  <a:schemeClr val="accent1">
                    <a:lumMod val="25000"/>
                  </a:schemeClr>
                </a:solidFill>
                <a:effectLst>
                  <a:outerShdw blurRad="38100" dist="38100" dir="2700000" algn="tl">
                    <a:srgbClr val="000000">
                      <a:alpha val="43137"/>
                    </a:srgbClr>
                  </a:outerShdw>
                </a:effectLst>
              </a:rPr>
              <a:t>8.3.2</a:t>
            </a:r>
            <a:r>
              <a:rPr lang="zh-CN" altLang="en-US" b="1">
                <a:solidFill>
                  <a:schemeClr val="accent1">
                    <a:lumMod val="25000"/>
                  </a:schemeClr>
                </a:solidFill>
                <a:effectLst>
                  <a:outerShdw blurRad="38100" dist="38100" dir="2700000" algn="tl">
                    <a:srgbClr val="000000">
                      <a:alpha val="43137"/>
                    </a:srgbClr>
                  </a:outerShdw>
                </a:effectLst>
              </a:rPr>
              <a:t> 线性不可分的</a:t>
            </a:r>
            <a:r>
              <a:rPr lang="en-US" altLang="zh-CN" b="1">
                <a:solidFill>
                  <a:schemeClr val="accent1">
                    <a:lumMod val="25000"/>
                  </a:schemeClr>
                </a:solidFill>
                <a:effectLst>
                  <a:outerShdw blurRad="38100" dist="38100" dir="2700000" algn="tl">
                    <a:srgbClr val="000000">
                      <a:alpha val="43137"/>
                    </a:srgbClr>
                  </a:outerShdw>
                </a:effectLst>
              </a:rPr>
              <a:t>SVM</a:t>
            </a:r>
            <a:endParaRPr lang="zh-CN" altLang="en-US" dirty="0"/>
          </a:p>
        </p:txBody>
      </p:sp>
    </p:spTree>
    <p:extLst>
      <p:ext uri="{BB962C8B-B14F-4D97-AF65-F5344CB8AC3E}">
        <p14:creationId xmlns:p14="http://schemas.microsoft.com/office/powerpoint/2010/main" val="2027025160"/>
      </p:ext>
    </p:extLst>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F7AAFD0-976F-0D4E-97D8-305B22804B6A}"/>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51203"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55F233-26D2-4347-89FB-AE54CC731AA8}" type="slidenum">
              <a:rPr lang="en-US" altLang="zh-CN" sz="1200">
                <a:latin typeface="Garamond" panose="02020404030301010803" pitchFamily="18" charset="0"/>
              </a:rPr>
              <a:pPr algn="r" eaLnBrk="1" hangingPunct="1">
                <a:spcBef>
                  <a:spcPct val="0"/>
                </a:spcBef>
                <a:buClrTx/>
                <a:buSzTx/>
                <a:buFontTx/>
                <a:buNone/>
              </a:pPr>
              <a:t>56</a:t>
            </a:fld>
            <a:endParaRPr lang="en-US" altLang="zh-CN" sz="1200">
              <a:latin typeface="Garamond" panose="02020404030301010803" pitchFamily="18" charset="0"/>
            </a:endParaRPr>
          </a:p>
        </p:txBody>
      </p:sp>
      <p:sp>
        <p:nvSpPr>
          <p:cNvPr id="7" name="Rectangle 2">
            <a:extLst>
              <a:ext uri="{FF2B5EF4-FFF2-40B4-BE49-F238E27FC236}">
                <a16:creationId xmlns:a16="http://schemas.microsoft.com/office/drawing/2014/main" id="{3894C139-220E-0843-B5C7-F232CE43F0B2}"/>
              </a:ext>
            </a:extLst>
          </p:cNvPr>
          <p:cNvSpPr>
            <a:spLocks noGrp="1" noChangeArrowheads="1"/>
          </p:cNvSpPr>
          <p:nvPr>
            <p:ph type="title" idx="4294967295"/>
          </p:nvPr>
        </p:nvSpPr>
        <p:spPr>
          <a:xfrm>
            <a:off x="500063" y="443136"/>
            <a:ext cx="9144000" cy="609600"/>
          </a:xfrm>
        </p:spPr>
        <p:txBody>
          <a:bodyPr lIns="92075" tIns="46038" rIns="92075" bIns="46038"/>
          <a:lstStyle/>
          <a:p>
            <a:pPr>
              <a:defRPr/>
            </a:pPr>
            <a:r>
              <a:rPr lang="zh-CN" altLang="en-US" b="1" dirty="0">
                <a:solidFill>
                  <a:schemeClr val="accent1">
                    <a:lumMod val="25000"/>
                  </a:schemeClr>
                </a:solidFill>
                <a:effectLst>
                  <a:outerShdw blurRad="38100" dist="38100" dir="2700000" algn="tl">
                    <a:srgbClr val="000000">
                      <a:alpha val="43137"/>
                    </a:srgbClr>
                  </a:outerShdw>
                </a:effectLst>
              </a:rPr>
              <a:t>核函数</a:t>
            </a:r>
            <a:endParaRPr lang="zh-CN" altLang="en-US" dirty="0"/>
          </a:p>
        </p:txBody>
      </p:sp>
      <p:sp>
        <p:nvSpPr>
          <p:cNvPr id="51209" name="文本框 11"/>
          <p:cNvSpPr txBox="1">
            <a:spLocks noChangeArrowheads="1"/>
          </p:cNvSpPr>
          <p:nvPr/>
        </p:nvSpPr>
        <p:spPr bwMode="auto">
          <a:xfrm>
            <a:off x="203200" y="3860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mc:AlternateContent xmlns:mc="http://schemas.openxmlformats.org/markup-compatibility/2006">
        <mc:Choice xmlns:a14="http://schemas.microsoft.com/office/drawing/2010/main" Requires="a14">
          <p:sp>
            <p:nvSpPr>
              <p:cNvPr id="2" name="矩形 1"/>
              <p:cNvSpPr/>
              <p:nvPr/>
            </p:nvSpPr>
            <p:spPr>
              <a:xfrm>
                <a:off x="317420" y="1337856"/>
                <a:ext cx="8299450" cy="3123932"/>
              </a:xfrm>
              <a:prstGeom prst="rect">
                <a:avLst/>
              </a:prstGeom>
            </p:spPr>
            <p:txBody>
              <a:bodyPr wrap="square">
                <a:spAutoFit/>
              </a:bodyPr>
              <a:lstStyle/>
              <a:p>
                <a:pPr indent="304800" algn="just">
                  <a:spcBef>
                    <a:spcPts val="600"/>
                  </a:spcBef>
                  <a:spcAft>
                    <a:spcPts val="0"/>
                  </a:spcAft>
                </a:pPr>
                <a:r>
                  <a:rPr lang="zh-CN" altLang="zh-CN" sz="2400" kern="100" dirty="0">
                    <a:latin typeface="黑体" panose="02010609060101010101" pitchFamily="49" charset="-122"/>
                    <a:ea typeface="黑体" panose="02010609060101010101" pitchFamily="49" charset="-122"/>
                    <a:cs typeface="Times New Roman" charset="0"/>
                  </a:rPr>
                  <a:t>通过一个低维到高维的映射，就可以把线性不可分的问题解决了。但实际使用过程中上，这种方式的运算开销很大。因此，要使用一种能够不进行低维到高维的映射，直接可以在当前现有维度进行计算的方式来解决线性不可分的问题。这种计算方法就是所谓的</a:t>
                </a:r>
                <a:r>
                  <a:rPr lang="en-US" altLang="zh-CN" sz="2400" kern="100" dirty="0">
                    <a:solidFill>
                      <a:srgbClr val="FF0000"/>
                    </a:solidFill>
                    <a:effectLst/>
                    <a:latin typeface="黑体" panose="02010609060101010101" pitchFamily="49" charset="-122"/>
                    <a:ea typeface="黑体" panose="02010609060101010101" pitchFamily="49" charset="-122"/>
                    <a:cs typeface="Times New Roman" charset="0"/>
                  </a:rPr>
                  <a:t>“</a:t>
                </a:r>
                <a:r>
                  <a:rPr lang="zh-CN" altLang="zh-CN" sz="2400" kern="100" dirty="0">
                    <a:solidFill>
                      <a:srgbClr val="FF0000"/>
                    </a:solidFill>
                    <a:effectLst/>
                    <a:latin typeface="黑体" panose="02010609060101010101" pitchFamily="49" charset="-122"/>
                    <a:ea typeface="黑体" panose="02010609060101010101" pitchFamily="49" charset="-122"/>
                    <a:cs typeface="Times New Roman" charset="0"/>
                  </a:rPr>
                  <a:t>核函数</a:t>
                </a:r>
                <a:r>
                  <a:rPr lang="en-US" altLang="zh-CN" sz="2400" kern="100" dirty="0">
                    <a:solidFill>
                      <a:srgbClr val="FF0000"/>
                    </a:solidFill>
                    <a:effectLst/>
                    <a:latin typeface="黑体" panose="02010609060101010101" pitchFamily="49" charset="-122"/>
                    <a:ea typeface="黑体" panose="02010609060101010101" pitchFamily="49" charset="-122"/>
                    <a:cs typeface="Times New Roman" charset="0"/>
                  </a:rPr>
                  <a:t>”</a:t>
                </a:r>
                <a:r>
                  <a:rPr lang="zh-CN" altLang="zh-CN" sz="2400" kern="100" dirty="0">
                    <a:effectLst/>
                    <a:latin typeface="黑体" panose="02010609060101010101" pitchFamily="49" charset="-122"/>
                    <a:ea typeface="黑体" panose="02010609060101010101" pitchFamily="49" charset="-122"/>
                    <a:cs typeface="Times New Roman" charset="0"/>
                  </a:rPr>
                  <a:t>。</a:t>
                </a:r>
              </a:p>
              <a:p>
                <a:pPr indent="304800" algn="just">
                  <a:spcBef>
                    <a:spcPts val="600"/>
                  </a:spcBef>
                  <a:spcAft>
                    <a:spcPts val="0"/>
                  </a:spcAft>
                </a:pPr>
                <a:r>
                  <a:rPr lang="zh-CN" altLang="zh-CN" sz="2400" kern="100" dirty="0">
                    <a:effectLst/>
                    <a:latin typeface="黑体" panose="02010609060101010101" pitchFamily="49" charset="-122"/>
                    <a:ea typeface="黑体" panose="02010609060101010101" pitchFamily="49" charset="-122"/>
                    <a:cs typeface="Times New Roman" charset="0"/>
                  </a:rPr>
                  <a:t>设</a:t>
                </a:r>
                <a14:m>
                  <m:oMath xmlns:m="http://schemas.openxmlformats.org/officeDocument/2006/math">
                    <m:r>
                      <a:rPr lang="en-US" altLang="zh-CN" sz="2400" i="1" kern="100" dirty="0">
                        <a:latin typeface="Cambria Math" panose="02040503050406030204" pitchFamily="18" charset="0"/>
                        <a:ea typeface="黑体" panose="02010609060101010101" pitchFamily="49" charset="-122"/>
                        <a:cs typeface="Times New Roman" charset="0"/>
                      </a:rPr>
                      <m:t>𝑋</m:t>
                    </m:r>
                  </m:oMath>
                </a14:m>
                <a:r>
                  <a:rPr lang="zh-CN" altLang="zh-CN" sz="2400" kern="100" dirty="0">
                    <a:effectLst/>
                    <a:latin typeface="黑体" panose="02010609060101010101" pitchFamily="49" charset="-122"/>
                    <a:ea typeface="黑体" panose="02010609060101010101" pitchFamily="49" charset="-122"/>
                    <a:cs typeface="Times New Roman" charset="0"/>
                  </a:rPr>
                  <a:t>是输人空间，又</a:t>
                </a:r>
                <a:r>
                  <a:rPr lang="zh-CN" altLang="en-US" sz="2400" kern="100" dirty="0">
                    <a:latin typeface="黑体" panose="02010609060101010101" pitchFamily="49" charset="-122"/>
                    <a:ea typeface="黑体" panose="02010609060101010101" pitchFamily="49" charset="-122"/>
                    <a:cs typeface="Times New Roman" charset="0"/>
                  </a:rPr>
                  <a:t>称之</a:t>
                </a:r>
                <a:r>
                  <a:rPr lang="zh-CN" altLang="zh-CN" sz="2400" kern="100" dirty="0">
                    <a:effectLst/>
                    <a:latin typeface="黑体" panose="02010609060101010101" pitchFamily="49" charset="-122"/>
                    <a:ea typeface="黑体" panose="02010609060101010101" pitchFamily="49" charset="-122"/>
                    <a:cs typeface="Times New Roman" charset="0"/>
                  </a:rPr>
                  <a:t>为特征空间，如果存在一个从</a:t>
                </a:r>
                <a14:m>
                  <m:oMath xmlns:m="http://schemas.openxmlformats.org/officeDocument/2006/math">
                    <m:r>
                      <a:rPr lang="en-US" altLang="zh-CN" sz="2400" i="1" kern="100" dirty="0" smtClean="0">
                        <a:effectLst/>
                        <a:latin typeface="Cambria Math" panose="02040503050406030204" pitchFamily="18" charset="0"/>
                        <a:ea typeface="黑体" panose="02010609060101010101" pitchFamily="49" charset="-122"/>
                        <a:cs typeface="Times New Roman" charset="0"/>
                      </a:rPr>
                      <m:t>𝑋</m:t>
                    </m:r>
                  </m:oMath>
                </a14:m>
                <a:r>
                  <a:rPr lang="zh-CN" altLang="zh-CN" sz="2400" kern="100" dirty="0">
                    <a:effectLst/>
                    <a:latin typeface="黑体" panose="02010609060101010101" pitchFamily="49" charset="-122"/>
                    <a:ea typeface="黑体" panose="02010609060101010101" pitchFamily="49" charset="-122"/>
                    <a:cs typeface="Times New Roman" charset="0"/>
                  </a:rPr>
                  <a:t>到</a:t>
                </a:r>
                <a14:m>
                  <m:oMath xmlns:m="http://schemas.openxmlformats.org/officeDocument/2006/math">
                    <m:r>
                      <a:rPr lang="en-US" altLang="zh-CN" sz="2400" i="1" kern="100" dirty="0" smtClean="0">
                        <a:effectLst/>
                        <a:latin typeface="Cambria Math" panose="02040503050406030204" pitchFamily="18" charset="0"/>
                        <a:ea typeface="黑体" panose="02010609060101010101" pitchFamily="49" charset="-122"/>
                        <a:cs typeface="Times New Roman" charset="0"/>
                      </a:rPr>
                      <m:t>𝑉</m:t>
                    </m:r>
                  </m:oMath>
                </a14:m>
                <a:r>
                  <a:rPr lang="zh-CN" altLang="zh-CN" sz="2400" kern="100" dirty="0">
                    <a:effectLst/>
                    <a:latin typeface="黑体" panose="02010609060101010101" pitchFamily="49" charset="-122"/>
                    <a:ea typeface="黑体" panose="02010609060101010101" pitchFamily="49" charset="-122"/>
                    <a:cs typeface="Times New Roman" charset="0"/>
                  </a:rPr>
                  <a:t>的映射</a:t>
                </a:r>
                <a:r>
                  <a:rPr lang="en-US" altLang="zh-CN" sz="2400" kern="100" dirty="0">
                    <a:effectLst/>
                    <a:latin typeface="黑体" panose="02010609060101010101" pitchFamily="49" charset="-122"/>
                    <a:ea typeface="黑体" panose="02010609060101010101" pitchFamily="49" charset="-122"/>
                    <a:cs typeface="Times New Roman" charset="0"/>
                  </a:rPr>
                  <a:t>:</a:t>
                </a:r>
                <a:endParaRPr lang="zh-CN" altLang="zh-CN" sz="2400" kern="100" dirty="0">
                  <a:effectLst/>
                  <a:latin typeface="黑体" panose="02010609060101010101" pitchFamily="49" charset="-122"/>
                  <a:ea typeface="黑体" panose="02010609060101010101" pitchFamily="49" charset="-122"/>
                  <a:cs typeface="Times New Roman" charset="0"/>
                </a:endParaRPr>
              </a:p>
              <a:p>
                <a:pPr algn="just">
                  <a:spcAft>
                    <a:spcPts val="0"/>
                  </a:spcAft>
                </a:pPr>
                <a:r>
                  <a:rPr lang="en-US" altLang="zh-CN" sz="2400" kern="100" dirty="0">
                    <a:effectLst/>
                    <a:latin typeface="黑体" panose="02010609060101010101" pitchFamily="49" charset="-122"/>
                    <a:ea typeface="黑体" panose="02010609060101010101" pitchFamily="49" charset="-122"/>
                    <a:cs typeface="Times New Roman" charset="0"/>
                  </a:rPr>
                  <a:t>                      </a:t>
                </a:r>
                <a:r>
                  <a:rPr lang="en-US" altLang="zh-CN" sz="2400" kern="100" dirty="0">
                    <a:latin typeface="黑体" panose="02010609060101010101" pitchFamily="49" charset="-122"/>
                    <a:ea typeface="黑体" panose="02010609060101010101" pitchFamily="49" charset="-122"/>
                    <a:cs typeface="Times New Roman" charset="0"/>
                  </a:rPr>
                  <a:t>		</a:t>
                </a:r>
                <a:endParaRPr lang="zh-CN" altLang="zh-CN" sz="2400" kern="100" dirty="0">
                  <a:effectLst/>
                  <a:latin typeface="黑体" panose="02010609060101010101" pitchFamily="49" charset="-122"/>
                  <a:ea typeface="黑体" panose="02010609060101010101" pitchFamily="49" charset="-122"/>
                  <a:cs typeface="Times New Roman" charset="0"/>
                </a:endParaRPr>
              </a:p>
            </p:txBody>
          </p:sp>
        </mc:Choice>
        <mc:Fallback>
          <p:sp>
            <p:nvSpPr>
              <p:cNvPr id="2" name="矩形 1"/>
              <p:cNvSpPr>
                <a:spLocks noRot="1" noChangeAspect="1" noMove="1" noResize="1" noEditPoints="1" noAdjustHandles="1" noChangeArrowheads="1" noChangeShapeType="1" noTextEdit="1"/>
              </p:cNvSpPr>
              <p:nvPr/>
            </p:nvSpPr>
            <p:spPr>
              <a:xfrm>
                <a:off x="317420" y="1337856"/>
                <a:ext cx="8299450" cy="3123932"/>
              </a:xfrm>
              <a:prstGeom prst="rect">
                <a:avLst/>
              </a:prstGeom>
              <a:blipFill>
                <a:blip r:embed="rId3"/>
                <a:stretch>
                  <a:fillRect l="-1101" t="-1559" r="-11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086C9B4-6E92-5E34-6B84-B52FFEF5973F}"/>
                  </a:ext>
                </a:extLst>
              </p:cNvPr>
              <p:cNvSpPr txBox="1"/>
              <p:nvPr/>
            </p:nvSpPr>
            <p:spPr>
              <a:xfrm>
                <a:off x="3324792" y="4766609"/>
                <a:ext cx="308699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𝐾</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𝜙</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𝑧</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p:sp>
            <p:nvSpPr>
              <p:cNvPr id="5" name="文本框 4">
                <a:extLst>
                  <a:ext uri="{FF2B5EF4-FFF2-40B4-BE49-F238E27FC236}">
                    <a16:creationId xmlns:a16="http://schemas.microsoft.com/office/drawing/2014/main" id="{0086C9B4-6E92-5E34-6B84-B52FFEF5973F}"/>
                  </a:ext>
                </a:extLst>
              </p:cNvPr>
              <p:cNvSpPr txBox="1">
                <a:spLocks noRot="1" noChangeAspect="1" noMove="1" noResize="1" noEditPoints="1" noAdjustHandles="1" noChangeArrowheads="1" noChangeShapeType="1" noTextEdit="1"/>
              </p:cNvSpPr>
              <p:nvPr/>
            </p:nvSpPr>
            <p:spPr>
              <a:xfrm>
                <a:off x="3324792" y="4766609"/>
                <a:ext cx="3086999" cy="461665"/>
              </a:xfrm>
              <a:prstGeom prst="rect">
                <a:avLst/>
              </a:prstGeom>
              <a:blipFill>
                <a:blip r:embed="rId4"/>
                <a:stretch>
                  <a:fillRect b="-197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B42BE9F-A819-E263-26BF-C5919EF9DD68}"/>
                  </a:ext>
                </a:extLst>
              </p:cNvPr>
              <p:cNvSpPr txBox="1"/>
              <p:nvPr/>
            </p:nvSpPr>
            <p:spPr>
              <a:xfrm>
                <a:off x="4139952" y="3746207"/>
                <a:ext cx="145668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m:t>
                      </m:r>
                    </m:oMath>
                  </m:oMathPara>
                </a14:m>
                <a:endParaRPr lang="zh-CN" altLang="en-US" sz="2400" i="1" dirty="0"/>
              </a:p>
            </p:txBody>
          </p:sp>
        </mc:Choice>
        <mc:Fallback>
          <p:sp>
            <p:nvSpPr>
              <p:cNvPr id="6" name="文本框 5">
                <a:extLst>
                  <a:ext uri="{FF2B5EF4-FFF2-40B4-BE49-F238E27FC236}">
                    <a16:creationId xmlns:a16="http://schemas.microsoft.com/office/drawing/2014/main" id="{2B42BE9F-A819-E263-26BF-C5919EF9DD68}"/>
                  </a:ext>
                </a:extLst>
              </p:cNvPr>
              <p:cNvSpPr txBox="1">
                <a:spLocks noRot="1" noChangeAspect="1" noMove="1" noResize="1" noEditPoints="1" noAdjustHandles="1" noChangeArrowheads="1" noChangeShapeType="1" noTextEdit="1"/>
              </p:cNvSpPr>
              <p:nvPr/>
            </p:nvSpPr>
            <p:spPr>
              <a:xfrm>
                <a:off x="4139952" y="3746207"/>
                <a:ext cx="1456681" cy="461665"/>
              </a:xfrm>
              <a:prstGeom prst="rect">
                <a:avLst/>
              </a:prstGeom>
              <a:blipFill>
                <a:blip r:embed="rId5"/>
                <a:stretch>
                  <a:fillRect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AC5BF67-6B10-0538-273A-6952B964AF7D}"/>
                  </a:ext>
                </a:extLst>
              </p:cNvPr>
              <p:cNvSpPr txBox="1"/>
              <p:nvPr/>
            </p:nvSpPr>
            <p:spPr>
              <a:xfrm>
                <a:off x="658310" y="4208953"/>
                <a:ext cx="5724644" cy="461665"/>
              </a:xfrm>
              <a:prstGeom prst="rect">
                <a:avLst/>
              </a:prstGeom>
              <a:noFill/>
            </p:spPr>
            <p:txBody>
              <a:bodyPr wrap="none" rtlCol="0">
                <a:spAutoFit/>
              </a:bodyPr>
              <a:lstStyle/>
              <a:p>
                <a:pPr lvl="0" algn="just">
                  <a:spcBef>
                    <a:spcPts val="600"/>
                  </a:spcBef>
                  <a:spcAft>
                    <a:spcPts val="0"/>
                  </a:spcAft>
                </a:pPr>
                <a:r>
                  <a:rPr lang="zh-CN" altLang="zh-CN" sz="2400" kern="100" dirty="0">
                    <a:solidFill>
                      <a:srgbClr val="000000"/>
                    </a:solidFill>
                    <a:latin typeface="黑体" panose="02010609060101010101" pitchFamily="49" charset="-122"/>
                    <a:ea typeface="黑体" panose="02010609060101010101" pitchFamily="49" charset="-122"/>
                    <a:cs typeface="Times New Roman" charset="0"/>
                  </a:rPr>
                  <a:t>使得所有的</a:t>
                </a:r>
                <a14:m>
                  <m:oMath xmlns:m="http://schemas.openxmlformats.org/officeDocument/2006/math">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𝑥</m:t>
                    </m:r>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 </m:t>
                    </m:r>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𝑍</m:t>
                    </m:r>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m:t>
                    </m:r>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𝑋</m:t>
                    </m:r>
                  </m:oMath>
                </a14:m>
                <a:r>
                  <a:rPr lang="en-US" altLang="zh-CN" sz="2400" i="1" kern="100" dirty="0">
                    <a:solidFill>
                      <a:srgbClr val="000000"/>
                    </a:solidFill>
                    <a:latin typeface="黑体" panose="02010609060101010101" pitchFamily="49" charset="-122"/>
                    <a:ea typeface="黑体" panose="02010609060101010101" pitchFamily="49" charset="-122"/>
                    <a:cs typeface="Times New Roman" charset="0"/>
                  </a:rPr>
                  <a:t>,</a:t>
                </a:r>
                <a:r>
                  <a:rPr lang="zh-CN" altLang="en-US" sz="2400" kern="100" dirty="0">
                    <a:solidFill>
                      <a:srgbClr val="000000"/>
                    </a:solidFill>
                    <a:latin typeface="黑体" panose="02010609060101010101" pitchFamily="49" charset="-122"/>
                    <a:ea typeface="黑体" panose="02010609060101010101" pitchFamily="49" charset="-122"/>
                    <a:cs typeface="Times New Roman" charset="0"/>
                  </a:rPr>
                  <a:t>函数</a:t>
                </a:r>
                <a14:m>
                  <m:oMath xmlns:m="http://schemas.openxmlformats.org/officeDocument/2006/math">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𝐾</m:t>
                    </m:r>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m:t>
                    </m:r>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𝑥</m:t>
                    </m:r>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m:t>
                    </m:r>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𝑧</m:t>
                    </m:r>
                    <m:r>
                      <a:rPr lang="en-US" altLang="zh-CN" sz="2400" i="1" kern="100">
                        <a:solidFill>
                          <a:srgbClr val="000000"/>
                        </a:solidFill>
                        <a:latin typeface="Cambria Math" panose="02040503050406030204" pitchFamily="18" charset="0"/>
                        <a:ea typeface="黑体" panose="02010609060101010101" pitchFamily="49" charset="-122"/>
                        <a:cs typeface="Times New Roman" charset="0"/>
                      </a:rPr>
                      <m:t>)</m:t>
                    </m:r>
                    <m:r>
                      <a:rPr lang="zh-CN" altLang="en-US" sz="2400" i="1" kern="100">
                        <a:solidFill>
                          <a:srgbClr val="000000"/>
                        </a:solidFill>
                        <a:latin typeface="Cambria Math" panose="02040503050406030204" pitchFamily="18" charset="0"/>
                        <a:ea typeface="黑体" panose="02010609060101010101" pitchFamily="49" charset="-122"/>
                        <a:cs typeface="Times New Roman" charset="0"/>
                      </a:rPr>
                      <m:t>满足</m:t>
                    </m:r>
                  </m:oMath>
                </a14:m>
                <a:r>
                  <a:rPr lang="en-US" altLang="zh-CN" sz="2400" kern="100" dirty="0">
                    <a:solidFill>
                      <a:srgbClr val="000000"/>
                    </a:solidFill>
                    <a:latin typeface="黑体" panose="02010609060101010101" pitchFamily="49" charset="-122"/>
                    <a:ea typeface="黑体" panose="02010609060101010101" pitchFamily="49" charset="-122"/>
                    <a:cs typeface="Times New Roman" charset="0"/>
                  </a:rPr>
                  <a:t>:	</a:t>
                </a:r>
                <a:endParaRPr lang="zh-CN" altLang="zh-CN" sz="2400" kern="100" dirty="0">
                  <a:solidFill>
                    <a:srgbClr val="000000"/>
                  </a:solidFill>
                  <a:latin typeface="黑体" panose="02010609060101010101" pitchFamily="49" charset="-122"/>
                  <a:ea typeface="黑体" panose="02010609060101010101" pitchFamily="49" charset="-122"/>
                  <a:cs typeface="Times New Roman" charset="0"/>
                </a:endParaRPr>
              </a:p>
            </p:txBody>
          </p:sp>
        </mc:Choice>
        <mc:Fallback>
          <p:sp>
            <p:nvSpPr>
              <p:cNvPr id="8" name="文本框 7">
                <a:extLst>
                  <a:ext uri="{FF2B5EF4-FFF2-40B4-BE49-F238E27FC236}">
                    <a16:creationId xmlns:a16="http://schemas.microsoft.com/office/drawing/2014/main" id="{7AC5BF67-6B10-0538-273A-6952B964AF7D}"/>
                  </a:ext>
                </a:extLst>
              </p:cNvPr>
              <p:cNvSpPr txBox="1">
                <a:spLocks noRot="1" noChangeAspect="1" noMove="1" noResize="1" noEditPoints="1" noAdjustHandles="1" noChangeArrowheads="1" noChangeShapeType="1" noTextEdit="1"/>
              </p:cNvSpPr>
              <p:nvPr/>
            </p:nvSpPr>
            <p:spPr>
              <a:xfrm>
                <a:off x="658310" y="4208953"/>
                <a:ext cx="5724644" cy="461665"/>
              </a:xfrm>
              <a:prstGeom prst="rect">
                <a:avLst/>
              </a:prstGeom>
              <a:blipFill>
                <a:blip r:embed="rId6"/>
                <a:stretch>
                  <a:fillRect l="-1704" t="-14474" b="-2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F33BFB2A-67F5-3042-5318-7789866A699A}"/>
                  </a:ext>
                </a:extLst>
              </p:cNvPr>
              <p:cNvSpPr txBox="1"/>
              <p:nvPr/>
            </p:nvSpPr>
            <p:spPr>
              <a:xfrm>
                <a:off x="658311" y="5315143"/>
                <a:ext cx="7958559" cy="1354217"/>
              </a:xfrm>
              <a:prstGeom prst="rect">
                <a:avLst/>
              </a:prstGeom>
              <a:noFill/>
            </p:spPr>
            <p:txBody>
              <a:bodyPr wrap="square" rtlCol="0">
                <a:spAutoFit/>
              </a:bodyPr>
              <a:lstStyle/>
              <a:p>
                <a:pPr lvl="0" algn="just">
                  <a:spcBef>
                    <a:spcPts val="600"/>
                  </a:spcBef>
                  <a:spcAft>
                    <a:spcPts val="0"/>
                  </a:spcAft>
                </a:pPr>
                <a:r>
                  <a:rPr lang="zh-CN" altLang="zh-CN" sz="2400" kern="100" dirty="0">
                    <a:solidFill>
                      <a:srgbClr val="000000"/>
                    </a:solidFill>
                    <a:latin typeface="黑体" panose="02010609060101010101" pitchFamily="49" charset="-122"/>
                    <a:ea typeface="黑体" panose="02010609060101010101" pitchFamily="49" charset="-122"/>
                    <a:cs typeface="Times New Roman" charset="0"/>
                  </a:rPr>
                  <a:t>称</a:t>
                </a:r>
                <a14:m>
                  <m:oMath xmlns:m="http://schemas.openxmlformats.org/officeDocument/2006/math">
                    <m:r>
                      <a:rPr lang="en-US" altLang="zh-CN" sz="2400" i="1">
                        <a:latin typeface="Cambria Math" panose="02040503050406030204" pitchFamily="18" charset="0"/>
                      </a:rPr>
                      <m:t>𝐾</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e>
                    </m:d>
                  </m:oMath>
                </a14:m>
                <a:r>
                  <a:rPr lang="zh-CN" altLang="zh-CN" sz="2400" kern="100" dirty="0">
                    <a:solidFill>
                      <a:srgbClr val="000000"/>
                    </a:solidFill>
                    <a:latin typeface="黑体" panose="02010609060101010101" pitchFamily="49" charset="-122"/>
                    <a:ea typeface="黑体" panose="02010609060101010101" pitchFamily="49" charset="-122"/>
                    <a:cs typeface="Times New Roman" charset="0"/>
                  </a:rPr>
                  <a:t>为核函数，其中</a:t>
                </a:r>
                <a14:m>
                  <m:oMath xmlns:m="http://schemas.openxmlformats.org/officeDocument/2006/math">
                    <m:r>
                      <a:rPr lang="en-US" altLang="zh-CN" sz="2400" i="1">
                        <a:latin typeface="Cambria Math" panose="02040503050406030204" pitchFamily="18" charset="0"/>
                      </a:rPr>
                      <m:t>𝜙</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𝜙</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𝑧</m:t>
                    </m:r>
                    <m:r>
                      <a:rPr lang="en-US" altLang="zh-CN" sz="2400" i="1">
                        <a:latin typeface="Cambria Math" panose="02040503050406030204" pitchFamily="18" charset="0"/>
                        <a:ea typeface="Cambria Math" panose="02040503050406030204" pitchFamily="18" charset="0"/>
                      </a:rPr>
                      <m:t>)</m:t>
                    </m:r>
                  </m:oMath>
                </a14:m>
                <a:r>
                  <a:rPr lang="zh-CN" altLang="zh-CN" sz="2400" kern="100" dirty="0">
                    <a:solidFill>
                      <a:srgbClr val="000000"/>
                    </a:solidFill>
                    <a:latin typeface="黑体" panose="02010609060101010101" pitchFamily="49" charset="-122"/>
                    <a:ea typeface="黑体" panose="02010609060101010101" pitchFamily="49" charset="-122"/>
                    <a:cs typeface="Times New Roman" charset="0"/>
                  </a:rPr>
                  <a:t>为两者的内积。</a:t>
                </a:r>
              </a:p>
              <a:p>
                <a:pPr lvl="0">
                  <a:spcBef>
                    <a:spcPts val="1200"/>
                  </a:spcBef>
                </a:pPr>
                <a:r>
                  <a:rPr lang="zh-CN" altLang="zh-CN" sz="2400" b="1" kern="100" dirty="0">
                    <a:solidFill>
                      <a:srgbClr val="FF0000"/>
                    </a:solidFill>
                    <a:latin typeface="黑体" panose="02010609060101010101" pitchFamily="49" charset="-122"/>
                    <a:ea typeface="黑体" panose="02010609060101010101" pitchFamily="49" charset="-122"/>
                    <a:cs typeface="Times New Roman" charset="0"/>
                  </a:rPr>
                  <a:t>核函数的基本思想是</a:t>
                </a:r>
                <a:r>
                  <a:rPr lang="en-US" altLang="zh-CN" sz="2400" b="1" kern="100" dirty="0">
                    <a:solidFill>
                      <a:srgbClr val="FF0000"/>
                    </a:solidFill>
                    <a:latin typeface="黑体" panose="02010609060101010101" pitchFamily="49" charset="-122"/>
                    <a:ea typeface="黑体" panose="02010609060101010101" pitchFamily="49" charset="-122"/>
                  </a:rPr>
                  <a:t>,</a:t>
                </a:r>
                <a:r>
                  <a:rPr lang="zh-CN" altLang="zh-CN" sz="2400" b="1" kern="100" dirty="0">
                    <a:solidFill>
                      <a:srgbClr val="FF0000"/>
                    </a:solidFill>
                    <a:latin typeface="黑体" panose="02010609060101010101" pitchFamily="49" charset="-122"/>
                    <a:ea typeface="黑体" panose="02010609060101010101" pitchFamily="49" charset="-122"/>
                    <a:cs typeface="Times New Roman" charset="0"/>
                  </a:rPr>
                  <a:t>在</a:t>
                </a:r>
                <a:r>
                  <a:rPr lang="en-US" altLang="zh-CN" sz="2400" b="1" kern="100" dirty="0">
                    <a:solidFill>
                      <a:srgbClr val="FF0000"/>
                    </a:solidFill>
                    <a:latin typeface="黑体" panose="02010609060101010101" pitchFamily="49" charset="-122"/>
                    <a:ea typeface="黑体" panose="02010609060101010101" pitchFamily="49" charset="-122"/>
                  </a:rPr>
                  <a:t>SVM</a:t>
                </a:r>
                <a:r>
                  <a:rPr lang="zh-CN" altLang="zh-CN" sz="2400" b="1" kern="100" dirty="0">
                    <a:solidFill>
                      <a:srgbClr val="FF0000"/>
                    </a:solidFill>
                    <a:latin typeface="黑体" panose="02010609060101010101" pitchFamily="49" charset="-122"/>
                    <a:ea typeface="黑体" panose="02010609060101010101" pitchFamily="49" charset="-122"/>
                    <a:cs typeface="Times New Roman" charset="0"/>
                  </a:rPr>
                  <a:t>中只使用核函数</a:t>
                </a:r>
                <a14:m>
                  <m:oMath xmlns:m="http://schemas.openxmlformats.org/officeDocument/2006/math">
                    <m:r>
                      <a:rPr lang="en-US" altLang="zh-CN" sz="2400" i="1">
                        <a:latin typeface="Cambria Math" panose="02040503050406030204" pitchFamily="18" charset="0"/>
                      </a:rPr>
                      <m:t>𝐾</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e>
                    </m:d>
                  </m:oMath>
                </a14:m>
                <a:r>
                  <a:rPr lang="en-US" altLang="zh-CN" sz="2400" b="1" kern="100" dirty="0">
                    <a:solidFill>
                      <a:srgbClr val="FF0000"/>
                    </a:solidFill>
                    <a:latin typeface="黑体" panose="02010609060101010101" pitchFamily="49" charset="-122"/>
                    <a:ea typeface="黑体" panose="02010609060101010101" pitchFamily="49" charset="-122"/>
                  </a:rPr>
                  <a:t>,</a:t>
                </a:r>
                <a:r>
                  <a:rPr lang="zh-CN" altLang="zh-CN" sz="2400" b="1" kern="100" dirty="0">
                    <a:solidFill>
                      <a:srgbClr val="FF0000"/>
                    </a:solidFill>
                    <a:latin typeface="黑体" panose="02010609060101010101" pitchFamily="49" charset="-122"/>
                    <a:ea typeface="黑体" panose="02010609060101010101" pitchFamily="49" charset="-122"/>
                    <a:cs typeface="Times New Roman" charset="0"/>
                  </a:rPr>
                  <a:t>而不需要关心映射函数和映射空间</a:t>
                </a:r>
                <a:endParaRPr lang="zh-CN" altLang="en-US" dirty="0"/>
              </a:p>
            </p:txBody>
          </p:sp>
        </mc:Choice>
        <mc:Fallback>
          <p:sp>
            <p:nvSpPr>
              <p:cNvPr id="9" name="文本框 8">
                <a:extLst>
                  <a:ext uri="{FF2B5EF4-FFF2-40B4-BE49-F238E27FC236}">
                    <a16:creationId xmlns:a16="http://schemas.microsoft.com/office/drawing/2014/main" id="{F33BFB2A-67F5-3042-5318-7789866A699A}"/>
                  </a:ext>
                </a:extLst>
              </p:cNvPr>
              <p:cNvSpPr txBox="1">
                <a:spLocks noRot="1" noChangeAspect="1" noMove="1" noResize="1" noEditPoints="1" noAdjustHandles="1" noChangeArrowheads="1" noChangeShapeType="1" noTextEdit="1"/>
              </p:cNvSpPr>
              <p:nvPr/>
            </p:nvSpPr>
            <p:spPr>
              <a:xfrm>
                <a:off x="658311" y="5315143"/>
                <a:ext cx="7958559" cy="1354217"/>
              </a:xfrm>
              <a:prstGeom prst="rect">
                <a:avLst/>
              </a:prstGeom>
              <a:blipFill>
                <a:blip r:embed="rId7"/>
                <a:stretch>
                  <a:fillRect l="-1225" t="-4955" b="-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662426"/>
      </p:ext>
    </p:extLst>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3263" y="620688"/>
            <a:ext cx="8229600" cy="5246688"/>
          </a:xfrm>
        </p:spPr>
        <p:txBody>
          <a:bodyPr/>
          <a:lstStyle/>
          <a:p>
            <a:pPr marL="0" indent="0" algn="ctr">
              <a:lnSpc>
                <a:spcPct val="150000"/>
              </a:lnSpc>
              <a:buNone/>
              <a:defRPr/>
            </a:pPr>
            <a:r>
              <a:rPr lang="zh-CN" altLang="en-US" sz="2800" dirty="0">
                <a:ea typeface="黑体" panose="02010609060101010101" pitchFamily="49" charset="-122"/>
                <a:cs typeface="+mj-cs"/>
              </a:rPr>
              <a:t>第 </a:t>
            </a:r>
            <a:r>
              <a:rPr lang="en-US" altLang="zh-CN" sz="2800" dirty="0">
                <a:ea typeface="黑体" panose="02010609060101010101" pitchFamily="49" charset="-122"/>
                <a:cs typeface="+mj-cs"/>
              </a:rPr>
              <a:t>8 </a:t>
            </a:r>
            <a:r>
              <a:rPr lang="zh-CN" altLang="en-US" sz="2800" dirty="0">
                <a:ea typeface="黑体" panose="02010609060101010101" pitchFamily="49" charset="-122"/>
                <a:cs typeface="+mj-cs"/>
              </a:rPr>
              <a:t>章 分类</a:t>
            </a:r>
            <a:endParaRPr lang="en-US" altLang="zh-CN" sz="2800" dirty="0">
              <a:ea typeface="黑体" panose="02010609060101010101" pitchFamily="49" charset="-122"/>
              <a:cs typeface="+mj-cs"/>
            </a:endParaRPr>
          </a:p>
          <a:p>
            <a:pPr>
              <a:defRPr/>
            </a:pPr>
            <a:r>
              <a:rPr lang="en-US" altLang="zh-CN" dirty="0">
                <a:solidFill>
                  <a:schemeClr val="tx1">
                    <a:lumMod val="50000"/>
                    <a:lumOff val="50000"/>
                  </a:schemeClr>
                </a:solidFill>
              </a:rPr>
              <a:t>8.1</a:t>
            </a:r>
            <a:r>
              <a:rPr lang="zh-CN" altLang="zh-CN" dirty="0">
                <a:solidFill>
                  <a:schemeClr val="tx1">
                    <a:lumMod val="50000"/>
                    <a:lumOff val="50000"/>
                  </a:schemeClr>
                </a:solidFill>
                <a:latin typeface="Times New Roman" panose="02020603050405020304" pitchFamily="18" charset="0"/>
              </a:rPr>
              <a:t>分类的基本知识</a:t>
            </a:r>
            <a:endParaRPr lang="en-US" altLang="zh-CN" dirty="0">
              <a:solidFill>
                <a:schemeClr val="tx1">
                  <a:lumMod val="50000"/>
                  <a:lumOff val="50000"/>
                </a:schemeClr>
              </a:solidFill>
              <a:latin typeface="Times New Roman" panose="02020603050405020304" pitchFamily="18" charset="0"/>
            </a:endParaRPr>
          </a:p>
          <a:p>
            <a:pPr>
              <a:defRPr/>
            </a:pPr>
            <a:r>
              <a:rPr lang="en-US" altLang="zh-CN" dirty="0">
                <a:solidFill>
                  <a:schemeClr val="tx1">
                    <a:lumMod val="50000"/>
                    <a:lumOff val="50000"/>
                  </a:schemeClr>
                </a:solidFill>
                <a:ea typeface="宋体" panose="02010600030101010101" pitchFamily="2" charset="-122"/>
              </a:rPr>
              <a:t>8.2 </a:t>
            </a:r>
            <a:r>
              <a:rPr lang="zh-CN" altLang="en-US" dirty="0">
                <a:solidFill>
                  <a:schemeClr val="tx1">
                    <a:lumMod val="50000"/>
                    <a:lumOff val="50000"/>
                  </a:schemeClr>
                </a:solidFill>
                <a:ea typeface="宋体" panose="02010600030101010101" pitchFamily="2" charset="-122"/>
              </a:rPr>
              <a:t>决策树分类</a:t>
            </a:r>
            <a:endParaRPr lang="en-US" altLang="zh-CN" dirty="0">
              <a:solidFill>
                <a:schemeClr val="tx1">
                  <a:lumMod val="50000"/>
                  <a:lumOff val="50000"/>
                </a:schemeClr>
              </a:solidFill>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8.3 SVM</a:t>
            </a:r>
            <a:r>
              <a:rPr lang="zh-CN" altLang="en-US" dirty="0">
                <a:solidFill>
                  <a:schemeClr val="tx1">
                    <a:lumMod val="50000"/>
                    <a:lumOff val="50000"/>
                  </a:schemeClr>
                </a:solidFill>
                <a:ea typeface="宋体" panose="02010600030101010101" pitchFamily="2" charset="-122"/>
              </a:rPr>
              <a:t>预测</a:t>
            </a:r>
            <a:endParaRPr lang="en-US" altLang="zh-CN" dirty="0">
              <a:solidFill>
                <a:schemeClr val="tx1">
                  <a:lumMod val="50000"/>
                  <a:lumOff val="50000"/>
                </a:schemeClr>
              </a:solidFill>
              <a:ea typeface="宋体" panose="02010600030101010101" pitchFamily="2" charset="-122"/>
            </a:endParaRPr>
          </a:p>
          <a:p>
            <a:pPr lvl="1">
              <a:defRPr/>
            </a:pPr>
            <a:r>
              <a:rPr lang="en-US" altLang="zh-CN" dirty="0">
                <a:solidFill>
                  <a:schemeClr val="tx1">
                    <a:lumMod val="50000"/>
                    <a:lumOff val="50000"/>
                  </a:schemeClr>
                </a:solidFill>
                <a:ea typeface="宋体" panose="02010600030101010101" pitchFamily="2" charset="-122"/>
              </a:rPr>
              <a:t>8.4.1 </a:t>
            </a:r>
            <a:r>
              <a:rPr lang="zh-CN" altLang="en-US" dirty="0">
                <a:solidFill>
                  <a:schemeClr val="tx1">
                    <a:lumMod val="50000"/>
                    <a:lumOff val="50000"/>
                  </a:schemeClr>
                </a:solidFill>
                <a:ea typeface="宋体" panose="02010600030101010101" pitchFamily="2" charset="-122"/>
              </a:rPr>
              <a:t>线性可分</a:t>
            </a:r>
            <a:r>
              <a:rPr lang="en-US" altLang="zh-CN" dirty="0">
                <a:solidFill>
                  <a:schemeClr val="tx1">
                    <a:lumMod val="50000"/>
                    <a:lumOff val="50000"/>
                  </a:schemeClr>
                </a:solidFill>
                <a:ea typeface="宋体" panose="02010600030101010101" pitchFamily="2" charset="-122"/>
              </a:rPr>
              <a:t>SVM</a:t>
            </a:r>
          </a:p>
          <a:p>
            <a:pPr lvl="1">
              <a:defRPr/>
            </a:pPr>
            <a:r>
              <a:rPr lang="en-US" altLang="zh-CN" dirty="0">
                <a:solidFill>
                  <a:schemeClr val="tx1">
                    <a:lumMod val="50000"/>
                    <a:lumOff val="50000"/>
                  </a:schemeClr>
                </a:solidFill>
                <a:ea typeface="宋体" panose="02010600030101010101" pitchFamily="2" charset="-122"/>
              </a:rPr>
              <a:t>8.4.2 </a:t>
            </a:r>
            <a:r>
              <a:rPr lang="zh-CN" altLang="en-US" dirty="0">
                <a:solidFill>
                  <a:schemeClr val="tx1">
                    <a:lumMod val="50000"/>
                    <a:lumOff val="50000"/>
                  </a:schemeClr>
                </a:solidFill>
                <a:ea typeface="宋体" panose="02010600030101010101" pitchFamily="2" charset="-122"/>
              </a:rPr>
              <a:t>线性不可分</a:t>
            </a:r>
            <a:r>
              <a:rPr lang="en-US" altLang="zh-CN" dirty="0">
                <a:solidFill>
                  <a:schemeClr val="tx1">
                    <a:lumMod val="50000"/>
                    <a:lumOff val="50000"/>
                  </a:schemeClr>
                </a:solidFill>
                <a:ea typeface="宋体" panose="02010600030101010101" pitchFamily="2" charset="-122"/>
              </a:rPr>
              <a:t>SVM</a:t>
            </a:r>
          </a:p>
          <a:p>
            <a:pPr lvl="1">
              <a:defRPr/>
            </a:pPr>
            <a:r>
              <a:rPr lang="en-US" altLang="zh-CN" dirty="0">
                <a:solidFill>
                  <a:schemeClr val="tx1">
                    <a:lumMod val="50000"/>
                    <a:lumOff val="50000"/>
                  </a:schemeClr>
                </a:solidFill>
                <a:ea typeface="宋体" panose="02010600030101010101" pitchFamily="2" charset="-122"/>
              </a:rPr>
              <a:t>8.4.3 SVM</a:t>
            </a:r>
            <a:r>
              <a:rPr lang="zh-CN" altLang="en-US" dirty="0">
                <a:solidFill>
                  <a:schemeClr val="tx1">
                    <a:lumMod val="50000"/>
                    <a:lumOff val="50000"/>
                  </a:schemeClr>
                </a:solidFill>
                <a:ea typeface="宋体" panose="02010600030101010101" pitchFamily="2" charset="-122"/>
              </a:rPr>
              <a:t>算法的实现</a:t>
            </a:r>
            <a:endParaRPr lang="en-US" altLang="zh-CN" dirty="0">
              <a:solidFill>
                <a:schemeClr val="tx1">
                  <a:lumMod val="50000"/>
                  <a:lumOff val="50000"/>
                </a:schemeClr>
              </a:solidFill>
              <a:ea typeface="宋体" panose="02010600030101010101" pitchFamily="2" charset="-122"/>
            </a:endParaRPr>
          </a:p>
          <a:p>
            <a:pPr>
              <a:defRPr/>
            </a:pPr>
            <a:r>
              <a:rPr lang="en-US" altLang="zh-CN" b="1" dirty="0">
                <a:ea typeface="宋体" panose="02010600030101010101" pitchFamily="2" charset="-122"/>
              </a:rPr>
              <a:t>8.4 KNN</a:t>
            </a:r>
            <a:r>
              <a:rPr lang="zh-CN" altLang="en-US" b="1" dirty="0">
                <a:ea typeface="宋体" panose="02010600030101010101" pitchFamily="2" charset="-122"/>
              </a:rPr>
              <a:t>算法</a:t>
            </a:r>
            <a:endParaRPr lang="en-US" altLang="zh-CN" b="1" dirty="0">
              <a:ea typeface="宋体" panose="02010600030101010101" pitchFamily="2" charset="-122"/>
            </a:endParaRPr>
          </a:p>
          <a:p>
            <a:pPr lvl="1">
              <a:defRPr/>
            </a:pPr>
            <a:r>
              <a:rPr lang="en-US" altLang="zh-CN" b="1" dirty="0">
                <a:ea typeface="宋体" panose="02010600030101010101" pitchFamily="2" charset="-122"/>
              </a:rPr>
              <a:t>8.2.1 KNN</a:t>
            </a:r>
            <a:r>
              <a:rPr lang="zh-CN" altLang="en-US" b="1" dirty="0">
                <a:ea typeface="宋体" panose="02010600030101010101" pitchFamily="2" charset="-122"/>
              </a:rPr>
              <a:t>算法描述</a:t>
            </a:r>
            <a:endParaRPr lang="en-US" altLang="zh-CN" b="1" dirty="0">
              <a:ea typeface="宋体" panose="02010600030101010101" pitchFamily="2" charset="-122"/>
            </a:endParaRPr>
          </a:p>
          <a:p>
            <a:pPr lvl="1">
              <a:defRPr/>
            </a:pPr>
            <a:r>
              <a:rPr lang="en-US" altLang="zh-CN" b="1" dirty="0">
                <a:ea typeface="宋体" panose="02010600030101010101" pitchFamily="2" charset="-122"/>
              </a:rPr>
              <a:t>8.2.2 KNN</a:t>
            </a:r>
            <a:r>
              <a:rPr lang="zh-CN" altLang="en-US" b="1" dirty="0">
                <a:ea typeface="宋体" panose="02010600030101010101" pitchFamily="2" charset="-122"/>
              </a:rPr>
              <a:t>算法的实现</a:t>
            </a:r>
          </a:p>
          <a:p>
            <a:pPr lvl="1">
              <a:defRPr/>
            </a:pPr>
            <a:endParaRPr lang="en-US" altLang="zh-CN" dirty="0">
              <a:solidFill>
                <a:schemeClr val="tx1">
                  <a:lumMod val="50000"/>
                  <a:lumOff val="50000"/>
                </a:schemeClr>
              </a:solidFill>
              <a:ea typeface="宋体" panose="02010600030101010101" pitchFamily="2" charset="-122"/>
            </a:endParaRPr>
          </a:p>
          <a:p>
            <a:pPr lvl="1">
              <a:defRPr/>
            </a:pPr>
            <a:endParaRPr lang="en-US" altLang="zh-CN" dirty="0">
              <a:solidFill>
                <a:schemeClr val="tx1">
                  <a:lumMod val="50000"/>
                  <a:lumOff val="50000"/>
                </a:schemeClr>
              </a:solidFill>
              <a:ea typeface="宋体" panose="02010600030101010101" pitchFamily="2" charset="-122"/>
            </a:endParaRPr>
          </a:p>
          <a:p>
            <a:pPr marL="0" indent="0">
              <a:lnSpc>
                <a:spcPct val="150000"/>
              </a:lnSpc>
              <a:buNone/>
              <a:defRPr/>
            </a:pPr>
            <a:endParaRPr lang="zh-CN" altLang="en-US" dirty="0"/>
          </a:p>
        </p:txBody>
      </p:sp>
    </p:spTree>
    <p:extLst>
      <p:ext uri="{BB962C8B-B14F-4D97-AF65-F5344CB8AC3E}">
        <p14:creationId xmlns:p14="http://schemas.microsoft.com/office/powerpoint/2010/main" val="2175512394"/>
      </p:ext>
    </p:extLst>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63FC6B-BE52-624A-B5CC-5D2F15FDD6E0}"/>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KNN</a:t>
            </a:r>
            <a:r>
              <a:rPr lang="zh-CN" altLang="en-US" b="1" dirty="0">
                <a:solidFill>
                  <a:schemeClr val="accent1">
                    <a:lumMod val="25000"/>
                  </a:schemeClr>
                </a:solidFill>
                <a:effectLst>
                  <a:outerShdw blurRad="38100" dist="38100" dir="2700000" algn="tl">
                    <a:srgbClr val="000000">
                      <a:alpha val="43137"/>
                    </a:srgbClr>
                  </a:outerShdw>
                </a:effectLst>
              </a:rPr>
              <a:t>分类</a:t>
            </a:r>
          </a:p>
        </p:txBody>
      </p:sp>
      <p:sp>
        <p:nvSpPr>
          <p:cNvPr id="4" name="内容占位符 1">
            <a:extLst>
              <a:ext uri="{FF2B5EF4-FFF2-40B4-BE49-F238E27FC236}">
                <a16:creationId xmlns:a16="http://schemas.microsoft.com/office/drawing/2014/main" id="{2CF853F4-3402-7D45-8A62-0D94C9E75572}"/>
              </a:ext>
            </a:extLst>
          </p:cNvPr>
          <p:cNvSpPr>
            <a:spLocks noGrp="1" noChangeArrowheads="1"/>
          </p:cNvSpPr>
          <p:nvPr>
            <p:ph idx="1"/>
          </p:nvPr>
        </p:nvSpPr>
        <p:spPr>
          <a:xfrm>
            <a:off x="457200" y="1600200"/>
            <a:ext cx="8229600" cy="4530725"/>
          </a:xfrm>
        </p:spPr>
        <p:txBody>
          <a:bodyPr/>
          <a:lstStyle/>
          <a:p>
            <a:pPr algn="just" eaLnBrk="1" hangingPunct="1">
              <a:defRPr/>
            </a:pPr>
            <a:r>
              <a:rPr lang="en-US" altLang="zh-CN" sz="2400" b="1" dirty="0">
                <a:latin typeface="黑体" panose="02010609060101010101" pitchFamily="49" charset="-122"/>
                <a:ea typeface="黑体" panose="02010609060101010101" pitchFamily="49" charset="-122"/>
                <a:cs typeface="Arial" panose="020B0604020202020204" pitchFamily="34" charset="0"/>
              </a:rPr>
              <a:t> K-</a:t>
            </a:r>
            <a:r>
              <a:rPr lang="zh-CN" altLang="en-US" sz="2400" b="1" dirty="0">
                <a:latin typeface="黑体" panose="02010609060101010101" pitchFamily="49" charset="-122"/>
                <a:ea typeface="黑体" panose="02010609060101010101" pitchFamily="49" charset="-122"/>
                <a:cs typeface="Arial" panose="020B0604020202020204" pitchFamily="34" charset="0"/>
              </a:rPr>
              <a:t>最近邻算法</a:t>
            </a:r>
            <a:r>
              <a:rPr lang="zh-CN" altLang="en-US" sz="2400" dirty="0">
                <a:latin typeface="黑体" panose="02010609060101010101" pitchFamily="49" charset="-122"/>
                <a:ea typeface="黑体" panose="02010609060101010101" pitchFamily="49" charset="-122"/>
                <a:cs typeface="Arial" panose="020B0604020202020204" pitchFamily="34" charset="0"/>
              </a:rPr>
              <a:t>是最近邻算法的一个延伸。基本思路是：选择未知样本一定范围内确定个数的</a:t>
            </a:r>
            <a:r>
              <a:rPr lang="en-US" altLang="zh-CN" sz="2400" dirty="0">
                <a:latin typeface="黑体" panose="02010609060101010101" pitchFamily="49" charset="-122"/>
                <a:ea typeface="黑体" panose="02010609060101010101" pitchFamily="49" charset="-122"/>
                <a:cs typeface="Arial" panose="020B0604020202020204" pitchFamily="34" charset="0"/>
              </a:rPr>
              <a:t>K</a:t>
            </a:r>
            <a:r>
              <a:rPr lang="zh-CN" altLang="en-US" sz="2400" dirty="0">
                <a:latin typeface="黑体" panose="02010609060101010101" pitchFamily="49" charset="-122"/>
                <a:ea typeface="黑体" panose="02010609060101010101" pitchFamily="49" charset="-122"/>
                <a:cs typeface="Arial" panose="020B0604020202020204" pitchFamily="34" charset="0"/>
              </a:rPr>
              <a:t>个样本，该</a:t>
            </a:r>
            <a:r>
              <a:rPr lang="en-US" altLang="zh-CN" sz="2400" dirty="0">
                <a:latin typeface="黑体" panose="02010609060101010101" pitchFamily="49" charset="-122"/>
                <a:ea typeface="黑体" panose="02010609060101010101" pitchFamily="49" charset="-122"/>
                <a:cs typeface="Arial" panose="020B0604020202020204" pitchFamily="34" charset="0"/>
              </a:rPr>
              <a:t>K</a:t>
            </a:r>
            <a:r>
              <a:rPr lang="zh-CN" altLang="en-US" sz="2400" dirty="0">
                <a:latin typeface="黑体" panose="02010609060101010101" pitchFamily="49" charset="-122"/>
                <a:ea typeface="黑体" panose="02010609060101010101" pitchFamily="49" charset="-122"/>
                <a:cs typeface="Arial" panose="020B0604020202020204" pitchFamily="34" charset="0"/>
              </a:rPr>
              <a:t>个样本大多数属于某一类型，则未知样本判定为该类型。</a:t>
            </a:r>
            <a:endParaRPr lang="en-US" altLang="zh-CN" sz="2400" dirty="0">
              <a:latin typeface="黑体" panose="02010609060101010101" pitchFamily="49" charset="-122"/>
              <a:ea typeface="黑体" panose="02010609060101010101" pitchFamily="49" charset="-122"/>
              <a:cs typeface="Arial" panose="020B0604020202020204" pitchFamily="34" charset="0"/>
            </a:endParaRPr>
          </a:p>
          <a:p>
            <a:pPr marL="0" indent="0" algn="just" eaLnBrk="1" hangingPunct="1">
              <a:buNone/>
              <a:defRPr/>
            </a:pPr>
            <a:r>
              <a:rPr lang="zh-CN" altLang="en-US" sz="2400" dirty="0">
                <a:latin typeface="黑体" panose="02010609060101010101" pitchFamily="49" charset="-122"/>
                <a:ea typeface="黑体" panose="02010609060101010101" pitchFamily="49" charset="-122"/>
                <a:cs typeface="Arial" panose="020B0604020202020204" pitchFamily="34" charset="0"/>
              </a:rPr>
              <a:t>下面借助图形解释一下</a:t>
            </a:r>
            <a:endParaRPr kumimoji="1" lang="zh-CN" altLang="en-US" sz="2400" dirty="0">
              <a:latin typeface="黑体" panose="02010609060101010101" pitchFamily="49" charset="-122"/>
              <a:ea typeface="黑体" panose="02010609060101010101" pitchFamily="49" charset="-122"/>
              <a:cs typeface="Arial" panose="020B0604020202020204" pitchFamily="34" charset="0"/>
            </a:endParaRPr>
          </a:p>
        </p:txBody>
      </p:sp>
      <p:pic>
        <p:nvPicPr>
          <p:cNvPr id="20484" name="Picture 5" descr="C:\Users\Administrator\Desktop\无标题-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500462"/>
            <a:ext cx="38877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593207"/>
      </p:ext>
    </p:extLst>
  </p:cSld>
  <p:clrMapOvr>
    <a:masterClrMapping/>
  </p:clrMapOvr>
  <p:transition>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FBCDAB-5896-824C-B7E3-6A9DB72D1695}"/>
              </a:ext>
            </a:extLst>
          </p:cNvPr>
          <p:cNvSpPr>
            <a:spLocks noGrp="1" noChangeArrowheads="1"/>
          </p:cNvSpPr>
          <p:nvPr>
            <p:ph type="title"/>
          </p:nvPr>
        </p:nvSpPr>
        <p:spPr>
          <a:xfrm>
            <a:off x="457200" y="1889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8.4.1</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KNN</a:t>
            </a:r>
            <a:r>
              <a:rPr lang="zh-CN" altLang="en-US" b="1" dirty="0">
                <a:solidFill>
                  <a:schemeClr val="accent1">
                    <a:lumMod val="25000"/>
                  </a:schemeClr>
                </a:solidFill>
                <a:effectLst>
                  <a:outerShdw blurRad="38100" dist="38100" dir="2700000" algn="tl">
                    <a:srgbClr val="000000">
                      <a:alpha val="43137"/>
                    </a:srgbClr>
                  </a:outerShdw>
                </a:effectLst>
              </a:rPr>
              <a:t>分类</a:t>
            </a:r>
            <a:endParaRPr lang="zh-CN" altLang="en-US" dirty="0"/>
          </a:p>
        </p:txBody>
      </p:sp>
      <p:sp>
        <p:nvSpPr>
          <p:cNvPr id="21507" name="Rectangle 5"/>
          <p:cNvSpPr>
            <a:spLocks noChangeArrowheads="1"/>
          </p:cNvSpPr>
          <p:nvPr/>
        </p:nvSpPr>
        <p:spPr bwMode="auto">
          <a:xfrm>
            <a:off x="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508"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509" name="TextBox 4"/>
          <p:cNvSpPr txBox="1">
            <a:spLocks noChangeArrowheads="1"/>
          </p:cNvSpPr>
          <p:nvPr/>
        </p:nvSpPr>
        <p:spPr bwMode="auto">
          <a:xfrm>
            <a:off x="683568" y="1713161"/>
            <a:ext cx="7072312" cy="426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latin typeface="黑体" panose="02010609060101010101" pitchFamily="49" charset="-122"/>
                <a:ea typeface="黑体" panose="02010609060101010101" pitchFamily="49" charset="-122"/>
              </a:rPr>
              <a:t>算法步骤：</a:t>
            </a:r>
          </a:p>
          <a:p>
            <a:pPr>
              <a:lnSpc>
                <a:spcPct val="150000"/>
              </a:lnSpc>
              <a:buNone/>
            </a:pPr>
            <a:r>
              <a:rPr lang="en-US" altLang="zh-CN" sz="2400" dirty="0">
                <a:latin typeface="黑体" panose="02010609060101010101" pitchFamily="49" charset="-122"/>
                <a:ea typeface="黑体" panose="02010609060101010101" pitchFamily="49" charset="-122"/>
              </a:rPr>
              <a:t> (1) </a:t>
            </a:r>
            <a:r>
              <a:rPr lang="zh-CN" altLang="zh-CN" sz="2400" dirty="0">
                <a:latin typeface="黑体" panose="02010609060101010101" pitchFamily="49" charset="-122"/>
                <a:ea typeface="黑体" panose="02010609060101010101" pitchFamily="49" charset="-122"/>
              </a:rPr>
              <a:t>计算测试数据与各个训练数据之间的距离；</a:t>
            </a:r>
          </a:p>
          <a:p>
            <a:pPr>
              <a:lnSpc>
                <a:spcPct val="150000"/>
              </a:lnSpc>
              <a:buNone/>
            </a:pPr>
            <a:r>
              <a:rPr lang="en-US" altLang="zh-CN" sz="2400" dirty="0">
                <a:latin typeface="黑体" panose="02010609060101010101" pitchFamily="49" charset="-122"/>
                <a:ea typeface="黑体" panose="02010609060101010101" pitchFamily="49" charset="-122"/>
              </a:rPr>
              <a:t> (2) </a:t>
            </a:r>
            <a:r>
              <a:rPr lang="zh-CN" altLang="zh-CN" sz="2400" dirty="0">
                <a:latin typeface="黑体" panose="02010609060101010101" pitchFamily="49" charset="-122"/>
                <a:ea typeface="黑体" panose="02010609060101010101" pitchFamily="49" charset="-122"/>
              </a:rPr>
              <a:t>按照距离的递增关系进行排序；</a:t>
            </a:r>
          </a:p>
          <a:p>
            <a:pPr>
              <a:lnSpc>
                <a:spcPct val="150000"/>
              </a:lnSpc>
              <a:buNone/>
            </a:pPr>
            <a:r>
              <a:rPr lang="en-US" altLang="zh-CN" sz="2400" dirty="0">
                <a:latin typeface="黑体" panose="02010609060101010101" pitchFamily="49" charset="-122"/>
                <a:ea typeface="黑体" panose="02010609060101010101" pitchFamily="49" charset="-122"/>
              </a:rPr>
              <a:t> (3) </a:t>
            </a:r>
            <a:r>
              <a:rPr lang="zh-CN" altLang="zh-CN" sz="2400" dirty="0">
                <a:latin typeface="黑体" panose="02010609060101010101" pitchFamily="49" charset="-122"/>
                <a:ea typeface="黑体" panose="02010609060101010101" pitchFamily="49" charset="-122"/>
              </a:rPr>
              <a:t>选取距离最小的</a:t>
            </a:r>
            <a:r>
              <a:rPr lang="en-US" altLang="zh-CN" sz="2400" dirty="0">
                <a:latin typeface="黑体" panose="02010609060101010101" pitchFamily="49" charset="-122"/>
                <a:ea typeface="黑体" panose="02010609060101010101" pitchFamily="49" charset="-122"/>
              </a:rPr>
              <a:t>K</a:t>
            </a:r>
            <a:r>
              <a:rPr lang="zh-CN" altLang="zh-CN" sz="2400" dirty="0">
                <a:latin typeface="黑体" panose="02010609060101010101" pitchFamily="49" charset="-122"/>
                <a:ea typeface="黑体" panose="02010609060101010101" pitchFamily="49" charset="-122"/>
              </a:rPr>
              <a:t>个点；</a:t>
            </a:r>
          </a:p>
          <a:p>
            <a:pPr>
              <a:lnSpc>
                <a:spcPct val="150000"/>
              </a:lnSpc>
              <a:buNone/>
            </a:pPr>
            <a:r>
              <a:rPr lang="en-US" altLang="zh-CN" sz="2400" dirty="0">
                <a:latin typeface="黑体" panose="02010609060101010101" pitchFamily="49" charset="-122"/>
                <a:ea typeface="黑体" panose="02010609060101010101" pitchFamily="49" charset="-122"/>
              </a:rPr>
              <a:t> (4) </a:t>
            </a:r>
            <a:r>
              <a:rPr lang="zh-CN" altLang="zh-CN" sz="2400" dirty="0">
                <a:latin typeface="黑体" panose="02010609060101010101" pitchFamily="49" charset="-122"/>
                <a:ea typeface="黑体" panose="02010609060101010101" pitchFamily="49" charset="-122"/>
              </a:rPr>
              <a:t>确定前</a:t>
            </a:r>
            <a:r>
              <a:rPr lang="en-US" altLang="zh-CN" sz="2400" dirty="0">
                <a:latin typeface="黑体" panose="02010609060101010101" pitchFamily="49" charset="-122"/>
                <a:ea typeface="黑体" panose="02010609060101010101" pitchFamily="49" charset="-122"/>
              </a:rPr>
              <a:t>K</a:t>
            </a:r>
            <a:r>
              <a:rPr lang="zh-CN" altLang="zh-CN" sz="2400" dirty="0">
                <a:latin typeface="黑体" panose="02010609060101010101" pitchFamily="49" charset="-122"/>
                <a:ea typeface="黑体" panose="02010609060101010101" pitchFamily="49" charset="-122"/>
              </a:rPr>
              <a:t>个点所在类别的出现频率；</a:t>
            </a:r>
          </a:p>
          <a:p>
            <a:pPr>
              <a:lnSpc>
                <a:spcPct val="150000"/>
              </a:lnSpc>
              <a:buNone/>
            </a:pPr>
            <a:r>
              <a:rPr lang="en-US" altLang="zh-CN" sz="2400" dirty="0">
                <a:latin typeface="黑体" panose="02010609060101010101" pitchFamily="49" charset="-122"/>
                <a:ea typeface="黑体" panose="02010609060101010101" pitchFamily="49" charset="-122"/>
              </a:rPr>
              <a:t> (5) </a:t>
            </a:r>
            <a:r>
              <a:rPr lang="zh-CN" altLang="zh-CN" sz="2400" dirty="0">
                <a:latin typeface="黑体" panose="02010609060101010101" pitchFamily="49" charset="-122"/>
                <a:ea typeface="黑体" panose="02010609060101010101" pitchFamily="49" charset="-122"/>
              </a:rPr>
              <a:t>返回前</a:t>
            </a:r>
            <a:r>
              <a:rPr lang="en-US" altLang="zh-CN" sz="2400" dirty="0">
                <a:latin typeface="黑体" panose="02010609060101010101" pitchFamily="49" charset="-122"/>
                <a:ea typeface="黑体" panose="02010609060101010101" pitchFamily="49" charset="-122"/>
              </a:rPr>
              <a:t>K</a:t>
            </a:r>
            <a:r>
              <a:rPr lang="zh-CN" altLang="zh-CN" sz="2400" dirty="0">
                <a:latin typeface="黑体" panose="02010609060101010101" pitchFamily="49" charset="-122"/>
                <a:ea typeface="黑体" panose="02010609060101010101" pitchFamily="49" charset="-122"/>
              </a:rPr>
              <a:t>个点中出现频率最高的类别作为测试数据的预测分类</a:t>
            </a:r>
            <a:r>
              <a:rPr lang="zh-CN" altLang="zh-CN" sz="2400" dirty="0"/>
              <a:t>。 </a:t>
            </a:r>
            <a:endParaRPr lang="zh-CN" altLang="en-US" sz="2400" dirty="0">
              <a:solidFill>
                <a:srgbClr val="3C3C3C"/>
              </a:solidFill>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3463763"/>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FDC2F7-4835-7240-BE1C-AE672DC6D92F}"/>
              </a:ext>
            </a:extLst>
          </p:cNvPr>
          <p:cNvSpPr>
            <a:spLocks noGrp="1" noChangeArrowheads="1"/>
          </p:cNvSpPr>
          <p:nvPr>
            <p:ph type="title"/>
          </p:nvPr>
        </p:nvSpPr>
        <p:spPr>
          <a:xfrm>
            <a:off x="457200" y="277813"/>
            <a:ext cx="8229600" cy="1139825"/>
          </a:xfrm>
        </p:spPr>
        <p:txBody>
          <a:bodyPr/>
          <a:lstStyle/>
          <a:p>
            <a:pPr eaLnBrk="1" hangingPunct="1">
              <a:defRPr/>
            </a:pPr>
            <a:r>
              <a:rPr lang="zh-CN" altLang="en-US" sz="4000" dirty="0">
                <a:latin typeface="黑体" panose="02010609060101010101" pitchFamily="49" charset="-122"/>
                <a:ea typeface="黑体" panose="02010609060101010101" pitchFamily="49" charset="-122"/>
              </a:rPr>
              <a:t>建立模型</a:t>
            </a:r>
          </a:p>
        </p:txBody>
      </p:sp>
      <p:pic>
        <p:nvPicPr>
          <p:cNvPr id="1332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0744" y="1382200"/>
            <a:ext cx="3289424" cy="150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Rectangle 6"/>
          <p:cNvSpPr>
            <a:spLocks noChangeArrowheads="1"/>
          </p:cNvSpPr>
          <p:nvPr/>
        </p:nvSpPr>
        <p:spPr bwMode="auto">
          <a:xfrm>
            <a:off x="1928018" y="2861124"/>
            <a:ext cx="217487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dirty="0">
                <a:latin typeface="Times New Roman" panose="02020603050405020304" pitchFamily="18" charset="0"/>
              </a:rPr>
              <a:t>训练数据集</a:t>
            </a:r>
          </a:p>
        </p:txBody>
      </p:sp>
      <p:graphicFrame>
        <p:nvGraphicFramePr>
          <p:cNvPr id="13316" name="Object 7"/>
          <p:cNvGraphicFramePr>
            <a:graphicFrameLocks/>
          </p:cNvGraphicFramePr>
          <p:nvPr/>
        </p:nvGraphicFramePr>
        <p:xfrm>
          <a:off x="296863" y="3687763"/>
          <a:ext cx="5437187" cy="2495550"/>
        </p:xfrm>
        <a:graphic>
          <a:graphicData uri="http://schemas.openxmlformats.org/presentationml/2006/ole">
            <mc:AlternateContent xmlns:mc="http://schemas.openxmlformats.org/markup-compatibility/2006">
              <mc:Choice xmlns:v="urn:schemas-microsoft-com:vml" Requires="v">
                <p:oleObj name="工作表" r:id="rId3" imgW="23488650" imgH="10782300" progId="Excel.Sheet.8">
                  <p:embed/>
                </p:oleObj>
              </mc:Choice>
              <mc:Fallback>
                <p:oleObj name="工作表" r:id="rId3" imgW="23488650" imgH="10782300" progId="Excel.Sheet.8">
                  <p:embed/>
                  <p:pic>
                    <p:nvPicPr>
                      <p:cNvPr id="13316"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3" y="3687763"/>
                        <a:ext cx="5437187"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317" name="Line 8"/>
          <p:cNvSpPr>
            <a:spLocks noChangeShapeType="1"/>
          </p:cNvSpPr>
          <p:nvPr/>
        </p:nvSpPr>
        <p:spPr bwMode="auto">
          <a:xfrm flipH="1">
            <a:off x="314325" y="3078163"/>
            <a:ext cx="1762918" cy="5953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8" name="Line 9"/>
          <p:cNvSpPr>
            <a:spLocks noChangeShapeType="1"/>
          </p:cNvSpPr>
          <p:nvPr/>
        </p:nvSpPr>
        <p:spPr bwMode="auto">
          <a:xfrm>
            <a:off x="3881437" y="3078163"/>
            <a:ext cx="1724692" cy="5953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9" name="Rectangle 10"/>
          <p:cNvSpPr>
            <a:spLocks noChangeArrowheads="1"/>
          </p:cNvSpPr>
          <p:nvPr/>
        </p:nvSpPr>
        <p:spPr bwMode="auto">
          <a:xfrm>
            <a:off x="6716713" y="1666875"/>
            <a:ext cx="1416050" cy="469900"/>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分类算法</a:t>
            </a:r>
          </a:p>
        </p:txBody>
      </p:sp>
      <p:sp>
        <p:nvSpPr>
          <p:cNvPr id="13320" name="AutoShape 11"/>
          <p:cNvSpPr>
            <a:spLocks noChangeArrowheads="1"/>
          </p:cNvSpPr>
          <p:nvPr/>
        </p:nvSpPr>
        <p:spPr bwMode="auto">
          <a:xfrm rot="-1140000">
            <a:off x="4770104" y="1901031"/>
            <a:ext cx="1657350" cy="484188"/>
          </a:xfrm>
          <a:prstGeom prst="rightArrow">
            <a:avLst>
              <a:gd name="adj1" fmla="val 50000"/>
              <a:gd name="adj2" fmla="val 85605"/>
            </a:avLst>
          </a:prstGeom>
          <a:solidFill>
            <a:srgbClr val="2597B8"/>
          </a:solidFill>
          <a:ln w="12700">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321" name="Rectangle 12"/>
          <p:cNvSpPr>
            <a:spLocks noChangeArrowheads="1"/>
          </p:cNvSpPr>
          <p:nvPr/>
        </p:nvSpPr>
        <p:spPr bwMode="auto">
          <a:xfrm>
            <a:off x="5956300" y="5173663"/>
            <a:ext cx="3008313" cy="1200150"/>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IF rank = ‘professor’</a:t>
            </a:r>
          </a:p>
          <a:p>
            <a:pPr>
              <a:spcBef>
                <a:spcPct val="0"/>
              </a:spcBef>
              <a:buClrTx/>
              <a:buSzTx/>
              <a:buFontTx/>
              <a:buNone/>
            </a:pPr>
            <a:r>
              <a:rPr lang="en-US" altLang="zh-CN" sz="2400" dirty="0">
                <a:latin typeface="Times New Roman" panose="02020603050405020304" pitchFamily="18" charset="0"/>
              </a:rPr>
              <a:t>OR years &gt; 6</a:t>
            </a:r>
          </a:p>
          <a:p>
            <a:pPr>
              <a:spcBef>
                <a:spcPct val="0"/>
              </a:spcBef>
              <a:buClrTx/>
              <a:buSzTx/>
              <a:buFontTx/>
              <a:buNone/>
            </a:pPr>
            <a:r>
              <a:rPr lang="en-US" altLang="zh-CN" sz="2400" dirty="0">
                <a:latin typeface="Times New Roman" panose="02020603050405020304" pitchFamily="18" charset="0"/>
              </a:rPr>
              <a:t>THEN tenured = ‘yes’ </a:t>
            </a:r>
          </a:p>
        </p:txBody>
      </p:sp>
      <p:grpSp>
        <p:nvGrpSpPr>
          <p:cNvPr id="13322" name="Group 13"/>
          <p:cNvGrpSpPr>
            <a:grpSpLocks/>
          </p:cNvGrpSpPr>
          <p:nvPr/>
        </p:nvGrpSpPr>
        <p:grpSpPr bwMode="auto">
          <a:xfrm>
            <a:off x="6486525" y="3078163"/>
            <a:ext cx="1889125" cy="1506537"/>
            <a:chOff x="4081" y="2026"/>
            <a:chExt cx="1190" cy="949"/>
          </a:xfrm>
        </p:grpSpPr>
        <p:pic>
          <p:nvPicPr>
            <p:cNvPr id="13326"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Rectangle 15"/>
            <p:cNvSpPr>
              <a:spLocks noChangeArrowheads="1"/>
            </p:cNvSpPr>
            <p:nvPr/>
          </p:nvSpPr>
          <p:spPr bwMode="auto">
            <a:xfrm>
              <a:off x="4228" y="2421"/>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分类规则</a:t>
              </a:r>
            </a:p>
          </p:txBody>
        </p:sp>
      </p:grpSp>
      <p:sp>
        <p:nvSpPr>
          <p:cNvPr id="13323" name="Line 16"/>
          <p:cNvSpPr>
            <a:spLocks noChangeShapeType="1"/>
          </p:cNvSpPr>
          <p:nvPr/>
        </p:nvSpPr>
        <p:spPr bwMode="auto">
          <a:xfrm flipH="1">
            <a:off x="5954713" y="4483100"/>
            <a:ext cx="531812" cy="7143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17"/>
          <p:cNvSpPr>
            <a:spLocks noChangeShapeType="1"/>
          </p:cNvSpPr>
          <p:nvPr/>
        </p:nvSpPr>
        <p:spPr bwMode="auto">
          <a:xfrm>
            <a:off x="8377238" y="4405313"/>
            <a:ext cx="577850" cy="7905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AutoShape 18"/>
          <p:cNvSpPr>
            <a:spLocks noChangeArrowheads="1"/>
          </p:cNvSpPr>
          <p:nvPr/>
        </p:nvSpPr>
        <p:spPr bwMode="auto">
          <a:xfrm>
            <a:off x="7151688" y="2438400"/>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098124472"/>
      </p:ext>
    </p:extLst>
  </p:cSld>
  <p:clrMapOvr>
    <a:masterClrMapping/>
  </p:clrMapOvr>
  <p:transition>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FBCDAB-5896-824C-B7E3-6A9DB72D1695}"/>
              </a:ext>
            </a:extLst>
          </p:cNvPr>
          <p:cNvSpPr>
            <a:spLocks noGrp="1" noChangeArrowheads="1"/>
          </p:cNvSpPr>
          <p:nvPr>
            <p:ph type="title"/>
          </p:nvPr>
        </p:nvSpPr>
        <p:spPr>
          <a:xfrm>
            <a:off x="457200" y="1889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8.4.2</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KNN</a:t>
            </a:r>
            <a:r>
              <a:rPr lang="zh-CN" altLang="en-US" b="1" dirty="0">
                <a:solidFill>
                  <a:schemeClr val="accent1">
                    <a:lumMod val="25000"/>
                  </a:schemeClr>
                </a:solidFill>
                <a:effectLst>
                  <a:outerShdw blurRad="38100" dist="38100" dir="2700000" algn="tl">
                    <a:srgbClr val="000000">
                      <a:alpha val="43137"/>
                    </a:srgbClr>
                  </a:outerShdw>
                </a:effectLst>
              </a:rPr>
              <a:t>分类</a:t>
            </a:r>
            <a:endParaRPr lang="zh-CN" altLang="en-US" dirty="0"/>
          </a:p>
        </p:txBody>
      </p:sp>
      <p:sp>
        <p:nvSpPr>
          <p:cNvPr id="21507" name="Rectangle 5"/>
          <p:cNvSpPr>
            <a:spLocks noChangeArrowheads="1"/>
          </p:cNvSpPr>
          <p:nvPr/>
        </p:nvSpPr>
        <p:spPr bwMode="auto">
          <a:xfrm>
            <a:off x="424500" y="1309410"/>
            <a:ext cx="839597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B0F0"/>
                </a:solidFill>
                <a:latin typeface="黑体" panose="02010609060101010101" pitchFamily="49" charset="-122"/>
                <a:ea typeface="黑体" panose="02010609060101010101" pitchFamily="49" charset="-122"/>
              </a:rPr>
              <a:t>KNN</a:t>
            </a:r>
            <a:r>
              <a:rPr lang="zh-CN" altLang="en-US" sz="2400" b="1" dirty="0">
                <a:solidFill>
                  <a:srgbClr val="00B0F0"/>
                </a:solidFill>
                <a:latin typeface="黑体" panose="02010609060101010101" pitchFamily="49" charset="-122"/>
                <a:ea typeface="黑体" panose="02010609060101010101" pitchFamily="49" charset="-122"/>
              </a:rPr>
              <a:t>算法的优点</a:t>
            </a:r>
            <a:r>
              <a:rPr lang="zh-CN" altLang="en-US" sz="2400" dirty="0">
                <a:solidFill>
                  <a:srgbClr val="00B0F0"/>
                </a:solidFill>
                <a:latin typeface="黑体" panose="02010609060101010101" pitchFamily="49" charset="-122"/>
                <a:ea typeface="黑体" panose="02010609060101010101" pitchFamily="49" charset="-122"/>
              </a:rPr>
              <a:t>：</a:t>
            </a:r>
          </a:p>
          <a:p>
            <a:pPr eaLnBrk="1" hangingPunct="1">
              <a:spcBef>
                <a:spcPct val="0"/>
              </a:spcBef>
              <a:buClrTx/>
              <a:buSzTx/>
              <a:buFontTx/>
              <a:buNone/>
            </a:pP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简单，易于理解，易于实现，无需估计参数，无需训练；     </a:t>
            </a:r>
          </a:p>
          <a:p>
            <a:pPr eaLnBrk="1" hangingPunct="1">
              <a:spcBef>
                <a:spcPct val="0"/>
              </a:spcBef>
              <a:buClrTx/>
              <a:buSzTx/>
              <a:buFontTx/>
              <a:buNone/>
            </a:pPr>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适合对稀有事件进行分类；     </a:t>
            </a:r>
          </a:p>
          <a:p>
            <a:pPr eaLnBrk="1" hangingPunct="1">
              <a:spcBef>
                <a:spcPct val="0"/>
              </a:spcBef>
              <a:buClrTx/>
              <a:buSzTx/>
              <a:buFontTx/>
              <a:buNone/>
            </a:pP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特别适合于多分类问题</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对象具有多个类别标签</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KNN</a:t>
            </a:r>
            <a:r>
              <a:rPr lang="zh-CN" altLang="en-US" sz="2400" dirty="0">
                <a:latin typeface="黑体" panose="02010609060101010101" pitchFamily="49" charset="-122"/>
                <a:ea typeface="黑体" panose="02010609060101010101" pitchFamily="49" charset="-122"/>
              </a:rPr>
              <a:t>比</a:t>
            </a:r>
            <a:r>
              <a:rPr lang="en-US" altLang="zh-CN" sz="2400" dirty="0">
                <a:latin typeface="黑体" panose="02010609060101010101" pitchFamily="49" charset="-122"/>
                <a:ea typeface="黑体" panose="02010609060101010101" pitchFamily="49" charset="-122"/>
              </a:rPr>
              <a:t>SVM</a:t>
            </a:r>
            <a:r>
              <a:rPr lang="zh-CN" altLang="en-US" sz="2400" dirty="0">
                <a:latin typeface="黑体" panose="02010609060101010101" pitchFamily="49" charset="-122"/>
                <a:ea typeface="黑体" panose="02010609060101010101" pitchFamily="49" charset="-122"/>
              </a:rPr>
              <a:t>的表现要好。</a:t>
            </a:r>
            <a:endParaRPr lang="en-US" altLang="zh-CN" sz="2400" dirty="0">
              <a:latin typeface="黑体" panose="02010609060101010101" pitchFamily="49" charset="-122"/>
              <a:ea typeface="黑体" panose="02010609060101010101" pitchFamily="49" charset="-122"/>
            </a:endParaRPr>
          </a:p>
          <a:p>
            <a:pPr eaLnBrk="1" hangingPunct="1">
              <a:spcBef>
                <a:spcPct val="0"/>
              </a:spcBef>
              <a:buClrTx/>
              <a:buSzTx/>
              <a:buFontTx/>
              <a:buNone/>
            </a:pPr>
            <a:endParaRPr lang="zh-CN" altLang="en-US" sz="2400"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en-US" altLang="zh-CN" sz="2400" b="1" dirty="0">
                <a:solidFill>
                  <a:srgbClr val="00B0F0"/>
                </a:solidFill>
                <a:latin typeface="黑体" panose="02010609060101010101" pitchFamily="49" charset="-122"/>
                <a:ea typeface="黑体" panose="02010609060101010101" pitchFamily="49" charset="-122"/>
              </a:rPr>
              <a:t>KNN</a:t>
            </a:r>
            <a:r>
              <a:rPr lang="zh-CN" altLang="en-US" sz="2400" b="1" dirty="0">
                <a:solidFill>
                  <a:srgbClr val="00B0F0"/>
                </a:solidFill>
                <a:latin typeface="黑体" panose="02010609060101010101" pitchFamily="49" charset="-122"/>
                <a:ea typeface="黑体" panose="02010609060101010101" pitchFamily="49" charset="-122"/>
              </a:rPr>
              <a:t>算法的缺点：</a:t>
            </a:r>
          </a:p>
          <a:p>
            <a:pPr eaLnBrk="1" hangingPunct="1">
              <a:spcBef>
                <a:spcPct val="0"/>
              </a:spcBef>
              <a:buClrTx/>
              <a:buSzTx/>
              <a:buFontTx/>
              <a:buNone/>
            </a:pP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当样本不平衡时，如一个类的样本容量很大，而其他类样本容量很小时，可能导致当输入一个新样本时，该样本的</a:t>
            </a:r>
            <a:r>
              <a:rPr lang="en-US" altLang="zh-CN" sz="2400"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个邻居中大容量类的样本占多数。      </a:t>
            </a:r>
          </a:p>
          <a:p>
            <a:pPr eaLnBrk="1" hangingPunct="1">
              <a:spcBef>
                <a:spcPct val="0"/>
              </a:spcBef>
              <a:buClrTx/>
              <a:buSzTx/>
              <a:buFontTx/>
              <a:buNone/>
            </a:pPr>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计算量较大，因为对每一个待分类的文本都要计算它到全体已知样本的距离，才能求得它的</a:t>
            </a:r>
            <a:r>
              <a:rPr lang="en-US" altLang="zh-CN" sz="2400"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个最近邻点。</a:t>
            </a:r>
          </a:p>
          <a:p>
            <a:pPr eaLnBrk="1" hangingPunct="1">
              <a:spcBef>
                <a:spcPct val="0"/>
              </a:spcBef>
              <a:buClrTx/>
              <a:buSzTx/>
              <a:buFontTx/>
              <a:buNone/>
            </a:pP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可理解性差，无法给出像决策树那样的规则。</a:t>
            </a:r>
          </a:p>
        </p:txBody>
      </p:sp>
      <p:sp>
        <p:nvSpPr>
          <p:cNvPr id="21508"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75544928"/>
      </p:ext>
    </p:extLst>
  </p:cSld>
  <p:clrMapOvr>
    <a:masterClrMapping/>
  </p:clrMapOvr>
  <p:transition>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学习要点：</a:t>
            </a:r>
          </a:p>
        </p:txBody>
      </p:sp>
      <p:sp>
        <p:nvSpPr>
          <p:cNvPr id="3" name="内容占位符 2"/>
          <p:cNvSpPr>
            <a:spLocks noGrp="1"/>
          </p:cNvSpPr>
          <p:nvPr>
            <p:ph idx="1"/>
          </p:nvPr>
        </p:nvSpPr>
        <p:spPr>
          <a:xfrm>
            <a:off x="457200" y="1844824"/>
            <a:ext cx="8229600" cy="3886200"/>
          </a:xfrm>
        </p:spPr>
        <p:txBody>
          <a:bodyPr/>
          <a:lstStyle/>
          <a:p>
            <a:r>
              <a:rPr lang="zh-CN" altLang="en-US" dirty="0"/>
              <a:t>了解分类的概念</a:t>
            </a:r>
            <a:endParaRPr lang="en-US" altLang="zh-CN" dirty="0"/>
          </a:p>
          <a:p>
            <a:r>
              <a:rPr lang="zh-CN" altLang="en-US" dirty="0"/>
              <a:t>掌握分类的评价标准</a:t>
            </a:r>
            <a:endParaRPr lang="en-US" altLang="zh-CN" dirty="0"/>
          </a:p>
          <a:p>
            <a:r>
              <a:rPr lang="zh-CN" altLang="en-US" dirty="0"/>
              <a:t>掌握</a:t>
            </a:r>
            <a:r>
              <a:rPr lang="en-US" altLang="zh-CN" dirty="0"/>
              <a:t>KNN</a:t>
            </a:r>
            <a:r>
              <a:rPr lang="zh-CN" altLang="en-US" dirty="0"/>
              <a:t>、决策树算法</a:t>
            </a:r>
            <a:endParaRPr lang="en-US" altLang="zh-CN" dirty="0"/>
          </a:p>
          <a:p>
            <a:r>
              <a:rPr lang="zh-CN" altLang="en-US" dirty="0"/>
              <a:t>了解</a:t>
            </a:r>
            <a:r>
              <a:rPr lang="en-US" altLang="zh-CN" dirty="0"/>
              <a:t>SVM</a:t>
            </a:r>
            <a:r>
              <a:rPr lang="zh-CN" altLang="en-US" dirty="0"/>
              <a:t>、了解蒙特卡洛树算法</a:t>
            </a:r>
            <a:endParaRPr lang="en-US" altLang="zh-CN" dirty="0"/>
          </a:p>
        </p:txBody>
      </p:sp>
    </p:spTree>
    <p:extLst>
      <p:ext uri="{BB962C8B-B14F-4D97-AF65-F5344CB8AC3E}">
        <p14:creationId xmlns:p14="http://schemas.microsoft.com/office/powerpoint/2010/main" val="3966104125"/>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F6CAAB-40E5-6643-B2AC-2D319B83F274}"/>
              </a:ext>
            </a:extLst>
          </p:cNvPr>
          <p:cNvSpPr>
            <a:spLocks noGrp="1" noChangeArrowheads="1"/>
          </p:cNvSpPr>
          <p:nvPr>
            <p:ph type="title"/>
          </p:nvPr>
        </p:nvSpPr>
        <p:spPr>
          <a:xfrm>
            <a:off x="457200" y="404664"/>
            <a:ext cx="8229600" cy="1139825"/>
          </a:xfrm>
        </p:spPr>
        <p:txBody>
          <a:bodyPr/>
          <a:lstStyle/>
          <a:p>
            <a:pPr eaLnBrk="1" hangingPunct="1">
              <a:defRPr/>
            </a:pPr>
            <a:r>
              <a:rPr lang="zh-CN" altLang="en-US"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分类的过程</a:t>
            </a:r>
            <a:r>
              <a:rPr lang="en-US" altLang="zh-CN"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、使用模型</a:t>
            </a:r>
            <a:endParaRPr lang="en-US" altLang="zh-CN" dirty="0"/>
          </a:p>
        </p:txBody>
      </p:sp>
      <p:sp>
        <p:nvSpPr>
          <p:cNvPr id="4" name="Rectangle 3">
            <a:extLst>
              <a:ext uri="{FF2B5EF4-FFF2-40B4-BE49-F238E27FC236}">
                <a16:creationId xmlns:a16="http://schemas.microsoft.com/office/drawing/2014/main" id="{E0C48624-0360-0A47-A46A-80E29C375B1C}"/>
              </a:ext>
            </a:extLst>
          </p:cNvPr>
          <p:cNvSpPr txBox="1">
            <a:spLocks noChangeArrowheads="1"/>
          </p:cNvSpPr>
          <p:nvPr/>
        </p:nvSpPr>
        <p:spPr bwMode="auto">
          <a:xfrm>
            <a:off x="457200" y="1600200"/>
            <a:ext cx="8229600" cy="442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defRPr/>
            </a:pPr>
            <a:r>
              <a:rPr lang="zh-CN" altLang="en-US" sz="2600" dirty="0">
                <a:latin typeface="黑体" panose="02010609060101010101" pitchFamily="49" charset="-122"/>
                <a:ea typeface="黑体" panose="02010609060101010101" pitchFamily="49" charset="-122"/>
              </a:rPr>
              <a:t>第二步，使用模型，对将来的或未知的对象进行分类</a:t>
            </a:r>
          </a:p>
          <a:p>
            <a:pPr lvl="1" eaLnBrk="1" hangingPunct="1">
              <a:spcBef>
                <a:spcPts val="1200"/>
              </a:spcBef>
              <a:buFont typeface="Wingdings" panose="05000000000000000000" pitchFamily="2" charset="2"/>
              <a:buChar char="Ø"/>
              <a:defRPr/>
            </a:pPr>
            <a:r>
              <a:rPr lang="zh-CN" altLang="en-US" b="1" dirty="0">
                <a:latin typeface="+mn-ea"/>
                <a:ea typeface="+mn-ea"/>
              </a:rPr>
              <a:t>首先评估模型的预测准确率</a:t>
            </a:r>
          </a:p>
          <a:p>
            <a:pPr lvl="2" eaLnBrk="1" hangingPunct="1">
              <a:spcBef>
                <a:spcPts val="1200"/>
              </a:spcBef>
              <a:defRPr/>
            </a:pPr>
            <a:r>
              <a:rPr lang="zh-CN" altLang="en-US" sz="2800" dirty="0">
                <a:latin typeface="+mn-ea"/>
                <a:ea typeface="+mn-ea"/>
              </a:rPr>
              <a:t>对每个测试样本，将已知的类标号和学习模型对该样本的类预测结果进行比较</a:t>
            </a:r>
          </a:p>
          <a:p>
            <a:pPr lvl="2" eaLnBrk="1" hangingPunct="1">
              <a:spcBef>
                <a:spcPts val="1200"/>
              </a:spcBef>
              <a:defRPr/>
            </a:pPr>
            <a:r>
              <a:rPr lang="zh-CN" altLang="en-US" sz="2800" dirty="0">
                <a:latin typeface="+mn-ea"/>
                <a:ea typeface="+mn-ea"/>
              </a:rPr>
              <a:t>模型在给定测试集上的准确率是指被学习模型正确分类的测试样本的百分比</a:t>
            </a:r>
          </a:p>
          <a:p>
            <a:pPr lvl="2" eaLnBrk="1" hangingPunct="1">
              <a:spcBef>
                <a:spcPts val="1200"/>
              </a:spcBef>
              <a:defRPr/>
            </a:pPr>
            <a:r>
              <a:rPr lang="zh-CN" altLang="en-US" sz="2800" dirty="0">
                <a:latin typeface="+mn-ea"/>
                <a:ea typeface="+mn-ea"/>
              </a:rPr>
              <a:t>测试集要独立于训练样本集，否则会出现“过分拟合”的情况</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46E8DD-534C-BE45-AAEC-2461989E2BCD}"/>
              </a:ext>
            </a:extLst>
          </p:cNvPr>
          <p:cNvSpPr>
            <a:spLocks noGrp="1" noChangeArrowheads="1"/>
          </p:cNvSpPr>
          <p:nvPr>
            <p:ph type="title"/>
          </p:nvPr>
        </p:nvSpPr>
        <p:spPr>
          <a:xfrm>
            <a:off x="457200" y="277813"/>
            <a:ext cx="8229600" cy="1139825"/>
          </a:xfrm>
        </p:spPr>
        <p:txBody>
          <a:bodyPr/>
          <a:lstStyle/>
          <a:p>
            <a:pPr eaLnBrk="1" hangingPunct="1">
              <a:defRPr/>
            </a:pPr>
            <a:r>
              <a:rPr lang="zh-CN" altLang="en-US" sz="3600" dirty="0">
                <a:latin typeface="黑体" panose="02010609060101010101" pitchFamily="49" charset="-122"/>
                <a:ea typeface="黑体" panose="02010609060101010101" pitchFamily="49" charset="-122"/>
              </a:rPr>
              <a:t>用模型进行分类</a:t>
            </a:r>
          </a:p>
        </p:txBody>
      </p:sp>
      <p:grpSp>
        <p:nvGrpSpPr>
          <p:cNvPr id="14339" name="Group 4"/>
          <p:cNvGrpSpPr>
            <a:grpSpLocks/>
          </p:cNvGrpSpPr>
          <p:nvPr/>
        </p:nvGrpSpPr>
        <p:grpSpPr bwMode="auto">
          <a:xfrm>
            <a:off x="4452938" y="1312863"/>
            <a:ext cx="1889125" cy="1506537"/>
            <a:chOff x="2800" y="989"/>
            <a:chExt cx="1190" cy="949"/>
          </a:xfrm>
        </p:grpSpPr>
        <p:pic>
          <p:nvPicPr>
            <p:cNvPr id="14357"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8" name="Rectangle 6"/>
            <p:cNvSpPr>
              <a:spLocks noChangeArrowheads="1"/>
            </p:cNvSpPr>
            <p:nvPr/>
          </p:nvSpPr>
          <p:spPr bwMode="auto">
            <a:xfrm>
              <a:off x="2947" y="138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分类规则</a:t>
              </a:r>
            </a:p>
          </p:txBody>
        </p:sp>
      </p:grpSp>
      <p:pic>
        <p:nvPicPr>
          <p:cNvPr id="1435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921" y="2885331"/>
            <a:ext cx="3939207" cy="130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6" name="Rectangle 9"/>
          <p:cNvSpPr>
            <a:spLocks noChangeArrowheads="1"/>
          </p:cNvSpPr>
          <p:nvPr/>
        </p:nvSpPr>
        <p:spPr bwMode="auto">
          <a:xfrm>
            <a:off x="2243137" y="4291929"/>
            <a:ext cx="1482725" cy="14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dirty="0">
                <a:latin typeface="Times New Roman" panose="02020603050405020304" pitchFamily="18" charset="0"/>
              </a:rPr>
              <a:t>测试集</a:t>
            </a:r>
          </a:p>
        </p:txBody>
      </p:sp>
      <p:graphicFrame>
        <p:nvGraphicFramePr>
          <p:cNvPr id="14341" name="Object 10"/>
          <p:cNvGraphicFramePr>
            <a:graphicFrameLocks/>
          </p:cNvGraphicFramePr>
          <p:nvPr>
            <p:extLst>
              <p:ext uri="{D42A27DB-BD31-4B8C-83A1-F6EECF244321}">
                <p14:modId xmlns:p14="http://schemas.microsoft.com/office/powerpoint/2010/main" val="3629270642"/>
              </p:ext>
            </p:extLst>
          </p:nvPr>
        </p:nvGraphicFramePr>
        <p:xfrm>
          <a:off x="465138" y="4976068"/>
          <a:ext cx="5438775" cy="1765300"/>
        </p:xfrm>
        <a:graphic>
          <a:graphicData uri="http://schemas.openxmlformats.org/presentationml/2006/ole">
            <mc:AlternateContent xmlns:mc="http://schemas.openxmlformats.org/markup-compatibility/2006">
              <mc:Choice xmlns:v="urn:schemas-microsoft-com:vml" Requires="v">
                <p:oleObj name="Worksheet" r:id="rId4" imgW="23488650" imgH="7629525" progId="Excel.Sheet.8">
                  <p:embed/>
                </p:oleObj>
              </mc:Choice>
              <mc:Fallback>
                <p:oleObj name="Worksheet" r:id="rId4" imgW="23488650" imgH="7629525" progId="Excel.Sheet.8">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38" y="4976068"/>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4342" name="Line 11"/>
          <p:cNvSpPr>
            <a:spLocks noChangeShapeType="1"/>
          </p:cNvSpPr>
          <p:nvPr/>
        </p:nvSpPr>
        <p:spPr bwMode="auto">
          <a:xfrm flipH="1">
            <a:off x="434975" y="4247406"/>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12"/>
          <p:cNvSpPr>
            <a:spLocks noChangeShapeType="1"/>
          </p:cNvSpPr>
          <p:nvPr/>
        </p:nvSpPr>
        <p:spPr bwMode="auto">
          <a:xfrm>
            <a:off x="3865563" y="4247406"/>
            <a:ext cx="2025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AutoShape 13"/>
          <p:cNvSpPr>
            <a:spLocks noChangeArrowheads="1"/>
          </p:cNvSpPr>
          <p:nvPr/>
        </p:nvSpPr>
        <p:spPr bwMode="auto">
          <a:xfrm>
            <a:off x="7800975" y="4743450"/>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45" name="Freeform 14"/>
          <p:cNvSpPr>
            <a:spLocks/>
          </p:cNvSpPr>
          <p:nvPr/>
        </p:nvSpPr>
        <p:spPr bwMode="auto">
          <a:xfrm>
            <a:off x="6530975" y="1916113"/>
            <a:ext cx="941388" cy="766762"/>
          </a:xfrm>
          <a:custGeom>
            <a:avLst/>
            <a:gdLst>
              <a:gd name="T0" fmla="*/ 0 w 593"/>
              <a:gd name="T1" fmla="*/ 2147483646 h 483"/>
              <a:gd name="T2" fmla="*/ 2147483646 w 593"/>
              <a:gd name="T3" fmla="*/ 0 h 483"/>
              <a:gd name="T4" fmla="*/ 2147483646 w 593"/>
              <a:gd name="T5" fmla="*/ 2147483646 h 483"/>
              <a:gd name="T6" fmla="*/ 2147483646 w 593"/>
              <a:gd name="T7" fmla="*/ 2147483646 h 483"/>
              <a:gd name="T8" fmla="*/ 2147483646 w 593"/>
              <a:gd name="T9" fmla="*/ 2147483646 h 483"/>
              <a:gd name="T10" fmla="*/ 2147483646 w 593"/>
              <a:gd name="T11" fmla="*/ 2147483646 h 483"/>
              <a:gd name="T12" fmla="*/ 2147483646 w 593"/>
              <a:gd name="T13" fmla="*/ 2147483646 h 483"/>
              <a:gd name="T14" fmla="*/ 2147483646 w 593"/>
              <a:gd name="T15" fmla="*/ 2147483646 h 483"/>
              <a:gd name="T16" fmla="*/ 2147483646 w 593"/>
              <a:gd name="T17" fmla="*/ 2147483646 h 483"/>
              <a:gd name="T18" fmla="*/ 2147483646 w 593"/>
              <a:gd name="T19" fmla="*/ 2147483646 h 483"/>
              <a:gd name="T20" fmla="*/ 0 w 593"/>
              <a:gd name="T21" fmla="*/ 2147483646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a:lstStyle/>
          <a:p>
            <a:endParaRPr lang="zh-CN" altLang="en-US"/>
          </a:p>
        </p:txBody>
      </p:sp>
      <p:grpSp>
        <p:nvGrpSpPr>
          <p:cNvPr id="14346" name="Group 15"/>
          <p:cNvGrpSpPr>
            <a:grpSpLocks/>
          </p:cNvGrpSpPr>
          <p:nvPr/>
        </p:nvGrpSpPr>
        <p:grpSpPr bwMode="auto">
          <a:xfrm>
            <a:off x="6654800" y="2930525"/>
            <a:ext cx="1781175" cy="815975"/>
            <a:chOff x="4187" y="2008"/>
            <a:chExt cx="1122" cy="514"/>
          </a:xfrm>
        </p:grpSpPr>
        <p:pic>
          <p:nvPicPr>
            <p:cNvPr id="14353" name="Picture 1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4" name="Rectangle 17"/>
            <p:cNvSpPr>
              <a:spLocks noChangeArrowheads="1"/>
            </p:cNvSpPr>
            <p:nvPr/>
          </p:nvSpPr>
          <p:spPr bwMode="auto">
            <a:xfrm>
              <a:off x="4302" y="2151"/>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未知数据</a:t>
              </a:r>
            </a:p>
          </p:txBody>
        </p:sp>
      </p:grpSp>
      <p:sp>
        <p:nvSpPr>
          <p:cNvPr id="14347" name="Rectangle 18"/>
          <p:cNvSpPr>
            <a:spLocks noChangeArrowheads="1"/>
          </p:cNvSpPr>
          <p:nvPr/>
        </p:nvSpPr>
        <p:spPr bwMode="auto">
          <a:xfrm>
            <a:off x="6313488" y="4005263"/>
            <a:ext cx="245427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dirty="0">
                <a:latin typeface="Times New Roman" panose="02020603050405020304" pitchFamily="18" charset="0"/>
              </a:rPr>
              <a:t>(Jeff, Professor, 4)</a:t>
            </a:r>
          </a:p>
        </p:txBody>
      </p:sp>
      <p:sp>
        <p:nvSpPr>
          <p:cNvPr id="14348" name="Line 19"/>
          <p:cNvSpPr>
            <a:spLocks noChangeShapeType="1"/>
          </p:cNvSpPr>
          <p:nvPr/>
        </p:nvSpPr>
        <p:spPr bwMode="auto">
          <a:xfrm flipH="1">
            <a:off x="6175375" y="3646488"/>
            <a:ext cx="471488" cy="3937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Line 20"/>
          <p:cNvSpPr>
            <a:spLocks noChangeShapeType="1"/>
          </p:cNvSpPr>
          <p:nvPr/>
        </p:nvSpPr>
        <p:spPr bwMode="auto">
          <a:xfrm>
            <a:off x="8456613" y="3646488"/>
            <a:ext cx="363537" cy="3492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Freeform 21"/>
          <p:cNvSpPr>
            <a:spLocks/>
          </p:cNvSpPr>
          <p:nvPr/>
        </p:nvSpPr>
        <p:spPr bwMode="auto">
          <a:xfrm>
            <a:off x="3532189" y="2054208"/>
            <a:ext cx="901700" cy="593725"/>
          </a:xfrm>
          <a:custGeom>
            <a:avLst/>
            <a:gdLst>
              <a:gd name="T0" fmla="*/ 2147483646 w 568"/>
              <a:gd name="T1" fmla="*/ 2147483646 h 374"/>
              <a:gd name="T2" fmla="*/ 2147483646 w 568"/>
              <a:gd name="T3" fmla="*/ 2147483646 h 374"/>
              <a:gd name="T4" fmla="*/ 2147483646 w 568"/>
              <a:gd name="T5" fmla="*/ 2147483646 h 374"/>
              <a:gd name="T6" fmla="*/ 2147483646 w 568"/>
              <a:gd name="T7" fmla="*/ 2147483646 h 374"/>
              <a:gd name="T8" fmla="*/ 2147483646 w 568"/>
              <a:gd name="T9" fmla="*/ 2147483646 h 374"/>
              <a:gd name="T10" fmla="*/ 0 w 568"/>
              <a:gd name="T11" fmla="*/ 2147483646 h 374"/>
              <a:gd name="T12" fmla="*/ 2147483646 w 568"/>
              <a:gd name="T13" fmla="*/ 2147483646 h 374"/>
              <a:gd name="T14" fmla="*/ 2147483646 w 568"/>
              <a:gd name="T15" fmla="*/ 2147483646 h 374"/>
              <a:gd name="T16" fmla="*/ 2147483646 w 568"/>
              <a:gd name="T17" fmla="*/ 2147483646 h 374"/>
              <a:gd name="T18" fmla="*/ 2147483646 w 568"/>
              <a:gd name="T19" fmla="*/ 0 h 374"/>
              <a:gd name="T20" fmla="*/ 2147483646 w 568"/>
              <a:gd name="T21" fmla="*/ 2147483646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a:lstStyle/>
          <a:p>
            <a:endParaRPr lang="zh-CN" altLang="en-US"/>
          </a:p>
        </p:txBody>
      </p:sp>
      <p:pic>
        <p:nvPicPr>
          <p:cNvPr id="14351"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27950" y="5481638"/>
            <a:ext cx="7207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2" name="Rectangle 23"/>
          <p:cNvSpPr>
            <a:spLocks noChangeArrowheads="1"/>
          </p:cNvSpPr>
          <p:nvPr/>
        </p:nvSpPr>
        <p:spPr bwMode="auto">
          <a:xfrm>
            <a:off x="6229350" y="4702175"/>
            <a:ext cx="1525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dirty="0">
                <a:latin typeface="Times New Roman" panose="02020603050405020304" pitchFamily="18" charset="0"/>
              </a:rPr>
              <a:t>Tenured?</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A3B4712-6E25-C549-ACC2-743F03DE5D9D}"/>
              </a:ext>
            </a:extLst>
          </p:cNvPr>
          <p:cNvSpPr>
            <a:spLocks noGrp="1" noChangeArrowheads="1"/>
          </p:cNvSpPr>
          <p:nvPr>
            <p:ph type="title"/>
          </p:nvPr>
        </p:nvSpPr>
        <p:spPr>
          <a:xfrm>
            <a:off x="457200" y="277813"/>
            <a:ext cx="8229600" cy="1139825"/>
          </a:xfrm>
        </p:spPr>
        <p:txBody>
          <a:bodyPr/>
          <a:lstStyle/>
          <a:p>
            <a:pPr>
              <a:defRPr/>
            </a:pPr>
            <a:r>
              <a:rPr lang="en-US" altLang="zh-CN"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8.1.2</a:t>
            </a:r>
            <a:r>
              <a:rPr lang="zh-CN" altLang="en-US"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分类的评价标准</a:t>
            </a:r>
            <a:endParaRPr lang="zh-CN" altLang="en-US" dirty="0">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2F827BBD-52D3-2D4E-B5FC-A7FE4B053620}"/>
              </a:ext>
            </a:extLst>
          </p:cNvPr>
          <p:cNvSpPr>
            <a:spLocks noGrp="1" noChangeArrowheads="1"/>
          </p:cNvSpPr>
          <p:nvPr>
            <p:ph idx="1"/>
          </p:nvPr>
        </p:nvSpPr>
        <p:spPr>
          <a:xfrm>
            <a:off x="457200" y="1600200"/>
            <a:ext cx="8229600" cy="3845023"/>
          </a:xfrm>
        </p:spPr>
        <p:txBody>
          <a:bodyPr/>
          <a:lstStyle/>
          <a:p>
            <a:pPr marL="0" indent="457200">
              <a:buNone/>
            </a:pPr>
            <a:r>
              <a:rPr lang="zh-CN" altLang="zh-CN" sz="2000" b="1" dirty="0">
                <a:latin typeface="+mn-ea"/>
              </a:rPr>
              <a:t>目前用于分类的算法很多，使用不同的分类算法得到的分类效果存在差异，因此如何对分类算法的好坏进行评价显得至关重要。</a:t>
            </a:r>
          </a:p>
          <a:p>
            <a:pPr marL="0" indent="0">
              <a:buNone/>
            </a:pPr>
            <a:r>
              <a:rPr lang="zh-CN" altLang="zh-CN" sz="2000" b="1" dirty="0">
                <a:latin typeface="+mn-ea"/>
              </a:rPr>
              <a:t>先假设分类目标只有正例（</a:t>
            </a:r>
            <a:r>
              <a:rPr lang="en-US" altLang="zh-CN" sz="2000" b="1" dirty="0">
                <a:latin typeface="+mn-ea"/>
              </a:rPr>
              <a:t>P</a:t>
            </a:r>
            <a:r>
              <a:rPr lang="zh-CN" altLang="zh-CN" sz="2000" b="1" dirty="0">
                <a:latin typeface="+mn-ea"/>
              </a:rPr>
              <a:t>）和负例（</a:t>
            </a:r>
            <a:r>
              <a:rPr lang="en-US" altLang="zh-CN" sz="2000" b="1" dirty="0">
                <a:latin typeface="+mn-ea"/>
              </a:rPr>
              <a:t>N</a:t>
            </a:r>
            <a:r>
              <a:rPr lang="zh-CN" altLang="zh-CN" sz="2000" b="1" dirty="0">
                <a:latin typeface="+mn-ea"/>
              </a:rPr>
              <a:t>）两种，下面介绍几个常用的分类评价术语：</a:t>
            </a:r>
          </a:p>
          <a:p>
            <a:pPr marL="0" indent="0">
              <a:spcBef>
                <a:spcPts val="1200"/>
              </a:spcBef>
              <a:buNone/>
            </a:pPr>
            <a:r>
              <a:rPr lang="zh-CN" altLang="zh-CN" sz="2000" b="1" dirty="0">
                <a:latin typeface="+mn-ea"/>
              </a:rPr>
              <a:t>（</a:t>
            </a:r>
            <a:r>
              <a:rPr lang="en-US" altLang="zh-CN" sz="2000" b="1" dirty="0">
                <a:latin typeface="+mn-ea"/>
              </a:rPr>
              <a:t>1</a:t>
            </a:r>
            <a:r>
              <a:rPr lang="zh-CN" altLang="zh-CN" sz="2000" b="1" dirty="0">
                <a:latin typeface="+mn-ea"/>
              </a:rPr>
              <a:t>）</a:t>
            </a:r>
            <a:r>
              <a:rPr lang="en-US" altLang="zh-CN" sz="2000" b="1" dirty="0">
                <a:latin typeface="+mn-ea"/>
              </a:rPr>
              <a:t>TP</a:t>
            </a:r>
            <a:r>
              <a:rPr lang="zh-CN" altLang="zh-CN" sz="2000" b="1" dirty="0">
                <a:latin typeface="+mn-ea"/>
              </a:rPr>
              <a:t>：本身为正例，并且被分类器正确划分为正例的样本数；</a:t>
            </a:r>
          </a:p>
          <a:p>
            <a:pPr marL="0" indent="0">
              <a:spcBef>
                <a:spcPts val="1200"/>
              </a:spcBef>
              <a:buNone/>
            </a:pPr>
            <a:r>
              <a:rPr lang="zh-CN" altLang="zh-CN" sz="2000" b="1" dirty="0">
                <a:latin typeface="+mn-ea"/>
              </a:rPr>
              <a:t>（</a:t>
            </a:r>
            <a:r>
              <a:rPr lang="en-US" altLang="zh-CN" sz="2000" b="1" dirty="0">
                <a:latin typeface="+mn-ea"/>
              </a:rPr>
              <a:t>2</a:t>
            </a:r>
            <a:r>
              <a:rPr lang="zh-CN" altLang="zh-CN" sz="2000" b="1" dirty="0">
                <a:latin typeface="+mn-ea"/>
              </a:rPr>
              <a:t>）</a:t>
            </a:r>
            <a:r>
              <a:rPr lang="en-US" altLang="zh-CN" sz="2000" b="1" dirty="0">
                <a:latin typeface="+mn-ea"/>
              </a:rPr>
              <a:t>FP</a:t>
            </a:r>
            <a:r>
              <a:rPr lang="zh-CN" altLang="zh-CN" sz="2000" b="1" dirty="0">
                <a:latin typeface="+mn-ea"/>
              </a:rPr>
              <a:t>：本身为负例，但被分类器错误地划分为正例的样本数；</a:t>
            </a:r>
          </a:p>
          <a:p>
            <a:pPr marL="0" indent="0">
              <a:spcBef>
                <a:spcPts val="1200"/>
              </a:spcBef>
              <a:buNone/>
            </a:pPr>
            <a:r>
              <a:rPr lang="zh-CN" altLang="zh-CN" sz="2000" b="1" dirty="0">
                <a:latin typeface="+mn-ea"/>
              </a:rPr>
              <a:t>（</a:t>
            </a:r>
            <a:r>
              <a:rPr lang="en-US" altLang="zh-CN" sz="2000" b="1" dirty="0">
                <a:latin typeface="+mn-ea"/>
              </a:rPr>
              <a:t>3</a:t>
            </a:r>
            <a:r>
              <a:rPr lang="zh-CN" altLang="zh-CN" sz="2000" b="1" dirty="0">
                <a:latin typeface="+mn-ea"/>
              </a:rPr>
              <a:t>）</a:t>
            </a:r>
            <a:r>
              <a:rPr lang="en-US" altLang="zh-CN" sz="2000" b="1" dirty="0">
                <a:latin typeface="+mn-ea"/>
              </a:rPr>
              <a:t>FN</a:t>
            </a:r>
            <a:r>
              <a:rPr lang="zh-CN" altLang="zh-CN" sz="2000" b="1" dirty="0">
                <a:latin typeface="+mn-ea"/>
              </a:rPr>
              <a:t>：本身为正例，但被分类器错误地划分为负例的样本数；</a:t>
            </a:r>
          </a:p>
          <a:p>
            <a:pPr marL="0" indent="0">
              <a:spcBef>
                <a:spcPts val="1200"/>
              </a:spcBef>
              <a:buNone/>
            </a:pPr>
            <a:r>
              <a:rPr lang="zh-CN" altLang="zh-CN" sz="2000" b="1" dirty="0">
                <a:latin typeface="+mn-ea"/>
              </a:rPr>
              <a:t>（</a:t>
            </a:r>
            <a:r>
              <a:rPr lang="en-US" altLang="zh-CN" sz="2000" b="1" dirty="0">
                <a:latin typeface="+mn-ea"/>
              </a:rPr>
              <a:t>4</a:t>
            </a:r>
            <a:r>
              <a:rPr lang="zh-CN" altLang="zh-CN" sz="2000" b="1" dirty="0">
                <a:latin typeface="+mn-ea"/>
              </a:rPr>
              <a:t>）</a:t>
            </a:r>
            <a:r>
              <a:rPr lang="en-US" altLang="zh-CN" sz="2000" b="1" dirty="0">
                <a:latin typeface="+mn-ea"/>
              </a:rPr>
              <a:t>TN</a:t>
            </a:r>
            <a:r>
              <a:rPr lang="zh-CN" altLang="zh-CN" sz="2000" b="1" dirty="0">
                <a:latin typeface="+mn-ea"/>
              </a:rPr>
              <a:t>：本身为负例，并且被分类器正确划分为负例的样本数。</a:t>
            </a:r>
          </a:p>
          <a:p>
            <a:pPr marL="0" indent="0">
              <a:spcBef>
                <a:spcPts val="1200"/>
              </a:spcBef>
              <a:buNone/>
            </a:pPr>
            <a:r>
              <a:rPr lang="en-US" altLang="zh-CN" sz="2000" b="1" dirty="0">
                <a:latin typeface="+mn-ea"/>
              </a:rPr>
              <a:t> </a:t>
            </a:r>
            <a:r>
              <a:rPr lang="zh-CN" altLang="zh-CN" sz="2000" b="1" dirty="0">
                <a:latin typeface="+mn-ea"/>
              </a:rPr>
              <a:t>在清楚了这些术语之后，就可以利用它们来描述不同的评价指标了。</a:t>
            </a:r>
          </a:p>
        </p:txBody>
      </p:sp>
    </p:spTree>
    <p:extLst>
      <p:ext uri="{BB962C8B-B14F-4D97-AF65-F5344CB8AC3E}">
        <p14:creationId xmlns:p14="http://schemas.microsoft.com/office/powerpoint/2010/main" val="2940818269"/>
      </p:ext>
    </p:extLst>
  </p:cSld>
  <p:clrMapOvr>
    <a:masterClrMapping/>
  </p:clrMapOvr>
  <p:transition>
    <p:push/>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13006</TotalTime>
  <Words>5490</Words>
  <Application>Microsoft Office PowerPoint</Application>
  <PresentationFormat>全屏显示(4:3)</PresentationFormat>
  <Paragraphs>489</Paragraphs>
  <Slides>61</Slides>
  <Notes>16</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5</vt:i4>
      </vt:variant>
      <vt:variant>
        <vt:lpstr>幻灯片标题</vt:lpstr>
      </vt:variant>
      <vt:variant>
        <vt:i4>61</vt:i4>
      </vt:variant>
    </vt:vector>
  </HeadingPairs>
  <TitlesOfParts>
    <vt:vector size="83" baseType="lpstr">
      <vt:lpstr>Arial Unicode MS</vt:lpstr>
      <vt:lpstr>黑体</vt:lpstr>
      <vt:lpstr>楷体_GB2312</vt:lpstr>
      <vt:lpstr>宋体</vt:lpstr>
      <vt:lpstr>微软雅黑</vt:lpstr>
      <vt:lpstr>Arial</vt:lpstr>
      <vt:lpstr>Arial Black</vt:lpstr>
      <vt:lpstr>Calibri</vt:lpstr>
      <vt:lpstr>Calibri Light</vt:lpstr>
      <vt:lpstr>Cambria Math</vt:lpstr>
      <vt:lpstr>Garamond</vt:lpstr>
      <vt:lpstr>Tahoma</vt:lpstr>
      <vt:lpstr>Times New Roman</vt:lpstr>
      <vt:lpstr>Tw Cen MT</vt:lpstr>
      <vt:lpstr>Wingdings</vt:lpstr>
      <vt:lpstr>Pixel</vt:lpstr>
      <vt:lpstr>Office 主题​​</vt:lpstr>
      <vt:lpstr>工作表</vt:lpstr>
      <vt:lpstr>Worksheet</vt:lpstr>
      <vt:lpstr>Formula</vt:lpstr>
      <vt:lpstr>Equation</vt:lpstr>
      <vt:lpstr>Visio</vt:lpstr>
      <vt:lpstr>PowerPoint 演示文稿</vt:lpstr>
      <vt:lpstr>第 8 章  分类</vt:lpstr>
      <vt:lpstr>PowerPoint 演示文稿</vt:lpstr>
      <vt:lpstr>8.1.1分类的概念</vt:lpstr>
      <vt:lpstr>PowerPoint 演示文稿</vt:lpstr>
      <vt:lpstr>建立模型</vt:lpstr>
      <vt:lpstr>分类的过程—2、使用模型</vt:lpstr>
      <vt:lpstr>用模型进行分类</vt:lpstr>
      <vt:lpstr>8.1.2分类的评价标准</vt:lpstr>
      <vt:lpstr>8.1.2分类的评价标准</vt:lpstr>
      <vt:lpstr>8.1.2分类的评价标准</vt:lpstr>
      <vt:lpstr>8.1.3分类的主要方法</vt:lpstr>
      <vt:lpstr>PowerPoint 演示文稿</vt:lpstr>
      <vt:lpstr>决策树分类</vt:lpstr>
      <vt:lpstr>8.2.1决策树算法概述</vt:lpstr>
      <vt:lpstr>8.2.2决策树的生成</vt:lpstr>
      <vt:lpstr>8.2.2 决策树的生成</vt:lpstr>
      <vt:lpstr>8.2.3 决策树的规则提取</vt:lpstr>
      <vt:lpstr>8.2.4 ID3算法</vt:lpstr>
      <vt:lpstr>8.2.4 ID3算法</vt:lpstr>
      <vt:lpstr>8.2.4 ID3算法</vt:lpstr>
      <vt:lpstr>8.2.4 ID3算法</vt:lpstr>
      <vt:lpstr>8.2.4 ID3算法</vt:lpstr>
      <vt:lpstr>8.2.4 ID3算法</vt:lpstr>
      <vt:lpstr>8.2.4 ID3算法</vt:lpstr>
      <vt:lpstr>8.2.4 ID3算法</vt:lpstr>
      <vt:lpstr>8.2.4 ID3算法</vt:lpstr>
      <vt:lpstr>8.2.4 ID3算法</vt:lpstr>
      <vt:lpstr>8.2.4 ID3算法</vt:lpstr>
      <vt:lpstr>8.2.4 ID3算法</vt:lpstr>
      <vt:lpstr>PowerPoint 演示文稿</vt:lpstr>
      <vt:lpstr>PowerPoint 演示文稿</vt:lpstr>
      <vt:lpstr>PowerPoint 演示文稿</vt:lpstr>
      <vt:lpstr>PowerPoint 演示文稿</vt:lpstr>
      <vt:lpstr>PowerPoint 演示文稿</vt:lpstr>
      <vt:lpstr>PowerPoint 演示文稿</vt:lpstr>
      <vt:lpstr>8.2.5 C4.5算法</vt:lpstr>
      <vt:lpstr>8.2.5 C4.5算法</vt:lpstr>
      <vt:lpstr>8.2.5 C4.5算法</vt:lpstr>
      <vt:lpstr>8.2.5 C4.5算法</vt:lpstr>
      <vt:lpstr>8.2.5 C4.5算法</vt:lpstr>
      <vt:lpstr>8.2.5 C4.5算法</vt:lpstr>
      <vt:lpstr>8.2.5 C4.5算法</vt:lpstr>
      <vt:lpstr>8.2.5 C4.5算法</vt:lpstr>
      <vt:lpstr>8.2.5 C4.5算法</vt:lpstr>
      <vt:lpstr>PowerPoint 演示文稿</vt:lpstr>
      <vt:lpstr>8.3 SVM预测</vt:lpstr>
      <vt:lpstr>8.3  SVM预测</vt:lpstr>
      <vt:lpstr>8.3  SVM预测</vt:lpstr>
      <vt:lpstr>8.3 SVM预测</vt:lpstr>
      <vt:lpstr>8.3.1 线性可分的SVM</vt:lpstr>
      <vt:lpstr>PowerPoint 演示文稿</vt:lpstr>
      <vt:lpstr>PowerPoint 演示文稿</vt:lpstr>
      <vt:lpstr>8.3.2 线性不可分的SVM</vt:lpstr>
      <vt:lpstr>PowerPoint 演示文稿</vt:lpstr>
      <vt:lpstr>核函数</vt:lpstr>
      <vt:lpstr>PowerPoint 演示文稿</vt:lpstr>
      <vt:lpstr>8.4  KNN分类</vt:lpstr>
      <vt:lpstr>8.4.1 KNN分类</vt:lpstr>
      <vt:lpstr>8.4.2 KNN分类</vt:lpstr>
      <vt:lpstr>学习要点：</vt:lpstr>
    </vt:vector>
  </TitlesOfParts>
  <Company>Zhejiang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Keykey</dc:creator>
  <cp:lastModifiedBy>Qinsong Li</cp:lastModifiedBy>
  <cp:revision>506</cp:revision>
  <dcterms:created xsi:type="dcterms:W3CDTF">2004-02-06T08:11:24Z</dcterms:created>
  <dcterms:modified xsi:type="dcterms:W3CDTF">2023-12-05T01:00:53Z</dcterms:modified>
</cp:coreProperties>
</file>