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28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286" r:id="rId18"/>
    <p:sldId id="377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88" r:id="rId28"/>
    <p:sldId id="295" r:id="rId29"/>
    <p:sldId id="296" r:id="rId30"/>
    <p:sldId id="297" r:id="rId31"/>
    <p:sldId id="384" r:id="rId32"/>
    <p:sldId id="385" r:id="rId33"/>
    <p:sldId id="386" r:id="rId34"/>
    <p:sldId id="387" r:id="rId35"/>
    <p:sldId id="298" r:id="rId36"/>
    <p:sldId id="299" r:id="rId37"/>
    <p:sldId id="300" r:id="rId38"/>
    <p:sldId id="383" r:id="rId39"/>
    <p:sldId id="382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E6BD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00"/>
    </p:cViewPr>
  </p:sorterViewPr>
  <p:notesViewPr>
    <p:cSldViewPr>
      <p:cViewPr varScale="1">
        <p:scale>
          <a:sx n="52" d="100"/>
          <a:sy n="52" d="100"/>
        </p:scale>
        <p:origin x="2028" y="4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8.wmf"/><Relationship Id="rId6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School of Computer Science and Technology, SWUST 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810A9B45-6BE6-4787-8C8D-F2FD3ECDA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779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School of Computer Science and Technology, SWUST 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82994F2B-4101-4BA7-B920-6E1265215E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739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F580-007C-4BB8-97DA-F1400CB80489}" type="slidenum">
              <a:rPr lang="en-US" altLang="zh-HK" smtClean="0">
                <a:ea typeface="宋体" charset="-122"/>
              </a:rPr>
              <a:pPr/>
              <a:t>5</a:t>
            </a:fld>
            <a:endParaRPr lang="en-US" altLang="zh-HK" smtClean="0">
              <a:ea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HK" dirty="0" smtClean="0">
                <a:ea typeface="宋体" charset="-122"/>
              </a:rPr>
              <a:t>Divide and Conquer: [</a:t>
            </a:r>
            <a:r>
              <a:rPr lang="en-US" altLang="zh-HK" dirty="0" err="1" smtClean="0">
                <a:ea typeface="宋体" charset="-122"/>
              </a:rPr>
              <a:t>Karatsuba</a:t>
            </a:r>
            <a:r>
              <a:rPr lang="en-US" altLang="zh-HK" dirty="0" smtClean="0">
                <a:ea typeface="宋体" charset="-122"/>
              </a:rPr>
              <a:t> and </a:t>
            </a:r>
            <a:r>
              <a:rPr lang="en-US" altLang="zh-HK" dirty="0" err="1" smtClean="0">
                <a:ea typeface="宋体" charset="-122"/>
              </a:rPr>
              <a:t>Ofman</a:t>
            </a:r>
            <a:r>
              <a:rPr lang="en-US" altLang="zh-HK" dirty="0" smtClean="0">
                <a:ea typeface="宋体" charset="-122"/>
              </a:rPr>
              <a:t>, 1962] O(n</a:t>
            </a:r>
            <a:r>
              <a:rPr lang="en-US" altLang="zh-HK" baseline="30000" dirty="0" smtClean="0">
                <a:ea typeface="宋体" charset="-122"/>
              </a:rPr>
              <a:t>log_2</a:t>
            </a:r>
            <a:r>
              <a:rPr lang="en-US" altLang="zh-HK" dirty="0" smtClean="0">
                <a:ea typeface="宋体" charset="-122"/>
              </a:rPr>
              <a:t> </a:t>
            </a:r>
            <a:r>
              <a:rPr lang="en-US" altLang="zh-HK" baseline="30000" dirty="0" smtClean="0">
                <a:ea typeface="宋体" charset="-122"/>
              </a:rPr>
              <a:t>3</a:t>
            </a:r>
            <a:r>
              <a:rPr lang="en-US" altLang="zh-HK" dirty="0" smtClean="0">
                <a:ea typeface="宋体" charset="-122"/>
              </a:rPr>
              <a:t>) ≈ O(n</a:t>
            </a:r>
            <a:r>
              <a:rPr lang="en-US" altLang="zh-HK" baseline="30000" dirty="0" smtClean="0">
                <a:ea typeface="宋体" charset="-122"/>
              </a:rPr>
              <a:t>1.59</a:t>
            </a:r>
            <a:r>
              <a:rPr lang="en-US" altLang="zh-HK" dirty="0" smtClean="0">
                <a:ea typeface="宋体" charset="-122"/>
              </a:rPr>
              <a:t>)</a:t>
            </a:r>
          </a:p>
          <a:p>
            <a:r>
              <a:rPr lang="en-US" altLang="zh-HK" dirty="0" smtClean="0">
                <a:ea typeface="宋体" charset="-122"/>
              </a:rPr>
              <a:t>FFT based: [</a:t>
            </a:r>
            <a:r>
              <a:rPr lang="en-US" altLang="zh-HK" dirty="0" err="1" smtClean="0">
                <a:ea typeface="宋体" charset="-122"/>
              </a:rPr>
              <a:t>Strassen-Schonhage</a:t>
            </a:r>
            <a:r>
              <a:rPr lang="en-US" altLang="zh-HK" dirty="0" smtClean="0">
                <a:ea typeface="宋体" charset="-122"/>
              </a:rPr>
              <a:t>, 1971] O( </a:t>
            </a:r>
            <a:r>
              <a:rPr lang="en-US" altLang="zh-HK" dirty="0" err="1" smtClean="0">
                <a:ea typeface="宋体" charset="-122"/>
              </a:rPr>
              <a:t>n∙log</a:t>
            </a:r>
            <a:r>
              <a:rPr lang="en-US" altLang="zh-HK" dirty="0" smtClean="0">
                <a:ea typeface="宋体" charset="-122"/>
              </a:rPr>
              <a:t>(n)∙</a:t>
            </a:r>
            <a:r>
              <a:rPr lang="en-US" altLang="zh-HK" dirty="0" err="1" smtClean="0">
                <a:ea typeface="宋体" charset="-122"/>
              </a:rPr>
              <a:t>loglog</a:t>
            </a:r>
            <a:r>
              <a:rPr lang="en-US" altLang="zh-HK" dirty="0" smtClean="0">
                <a:ea typeface="宋体" charset="-122"/>
              </a:rPr>
              <a:t>(n) )</a:t>
            </a:r>
          </a:p>
          <a:p>
            <a:r>
              <a:rPr lang="en-US" altLang="zh-HK" dirty="0" smtClean="0">
                <a:ea typeface="宋体" charset="-122"/>
              </a:rPr>
              <a:t>Current record: [</a:t>
            </a:r>
            <a:r>
              <a:rPr lang="en-US" altLang="zh-HK" dirty="0" err="1" smtClean="0">
                <a:ea typeface="宋体" charset="-122"/>
              </a:rPr>
              <a:t>Furer</a:t>
            </a:r>
            <a:r>
              <a:rPr lang="en-US" altLang="zh-HK" dirty="0" smtClean="0">
                <a:ea typeface="宋体" charset="-122"/>
              </a:rPr>
              <a:t>, 2007] </a:t>
            </a:r>
            <a:r>
              <a:rPr lang="en-US" altLang="zh-HK" dirty="0" err="1" smtClean="0">
                <a:ea typeface="宋体" charset="-122"/>
              </a:rPr>
              <a:t>n∙log</a:t>
            </a:r>
            <a:r>
              <a:rPr lang="en-US" altLang="zh-HK" dirty="0" smtClean="0">
                <a:ea typeface="宋体" charset="-122"/>
              </a:rPr>
              <a:t>(n)∙2</a:t>
            </a:r>
            <a:r>
              <a:rPr lang="en-US" altLang="zh-HK" baseline="30000" dirty="0" smtClean="0">
                <a:ea typeface="宋体" charset="-122"/>
              </a:rPr>
              <a:t>O(log*(n))</a:t>
            </a:r>
            <a:endParaRPr lang="en-US" altLang="zh-HK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31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15761-3751-435D-9264-A4DBF728DFA1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44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F457B-3DC1-4A60-B639-90C9F6009DC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28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678FC-7DB5-4A4C-977F-18239FC267E4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7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DA656-6955-49A5-B8C4-127B6EE63239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814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408A8-5BFB-4D11-B12B-3963B082A28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239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3A4B6-9FC4-46DE-B66D-05901735601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0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5FB6-D208-412A-B875-D697C55EBAE1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03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E00B6-26A2-4FA4-AA8E-6588F4BC8ADD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758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B211C-A9E0-4DB9-AE4D-F76962E2467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5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58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A16CF-C104-4A1C-BBE2-B1B6AC5CFDA5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3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340A5-BB49-42AF-8589-3FB873CB41A9}" type="slidenum">
              <a:rPr lang="en-US" altLang="zh-HK" smtClean="0">
                <a:ea typeface="宋体" charset="-122"/>
              </a:rPr>
              <a:pPr/>
              <a:t>7</a:t>
            </a:fld>
            <a:endParaRPr lang="en-US" altLang="zh-HK" smtClean="0">
              <a:ea typeface="宋体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HK" altLang="zh-HK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569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62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F3CD-E355-4932-9231-897D98B7AA08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8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4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64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CF3DD-3472-4E03-ABA0-457D8F6D320E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04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66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BDC0A-4F7E-4CFC-8CEF-D6E0B949BE27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68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06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0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92D37-9E77-423A-9E70-4592A9839A5A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2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2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F590A-140C-4ABC-86BB-8B20A8201BFD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032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47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4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3A432-75D4-44A4-B002-536A90D1453D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543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68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6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BD52D-2052-4C7A-AC6B-A1230796B90E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268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8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52E44-3ED9-4F87-9C60-626FE7C8645B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07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09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80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C842E-976D-4EBC-9EBD-381697C0FD2A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282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82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A4DDC-ACD1-4C8E-A7BA-FC03B6FAA5AB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0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E710D-801C-4E47-8CB3-410D7AA9B6A6}" type="slidenum">
              <a:rPr lang="en-US" altLang="zh-HK" smtClean="0">
                <a:ea typeface="宋体" charset="-122"/>
              </a:rPr>
              <a:pPr/>
              <a:t>8</a:t>
            </a:fld>
            <a:endParaRPr lang="en-US" altLang="zh-HK" smtClean="0">
              <a:ea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HK" smtClean="0">
                <a:ea typeface="宋体" charset="-122"/>
              </a:rPr>
              <a:t>For more information of </a:t>
            </a:r>
            <a:r>
              <a:rPr lang="en-US" altLang="zh-HK" b="1" smtClean="0">
                <a:ea typeface="宋体" charset="-122"/>
              </a:rPr>
              <a:t>RSA Factoring Challenge</a:t>
            </a:r>
            <a:r>
              <a:rPr lang="en-US" altLang="zh-HK" smtClean="0">
                <a:ea typeface="宋体" charset="-122"/>
              </a:rPr>
              <a:t>, you can see here:  http://en.wikipedia.org/wiki/RSA_Factoring_Challenge </a:t>
            </a:r>
          </a:p>
          <a:p>
            <a:endParaRPr lang="en-US" altLang="zh-HK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65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85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3B27-F5FB-4B7A-8853-B7BB1C739E96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733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80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洛必达法则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或者罗毕塔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原极限不好求出时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化成分式形式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分子分母同时求导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如果极限存在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导数商的极限就是原极限</a:t>
            </a:r>
            <a:r>
              <a:rPr lang="en-US" altLang="zh-CN" dirty="0" smtClean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注意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这个条件是充分条件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而不是必要条件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有时原极限存在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但是导数商的极限未必存在</a:t>
            </a:r>
            <a:r>
              <a:rPr lang="en-US" altLang="zh-CN" dirty="0" smtClean="0">
                <a:ea typeface="宋体" charset="-122"/>
              </a:rPr>
              <a:t>. </a:t>
            </a:r>
          </a:p>
        </p:txBody>
      </p:sp>
      <p:sp>
        <p:nvSpPr>
          <p:cNvPr id="388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440FF1-C4FF-4E14-A948-D655BE25CBC7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291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0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0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DD4C5-F1ED-4706-997D-CFEE13091705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833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2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2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59B5C-495B-45EA-942D-8B8792D75A33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79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4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F1A72-11F6-43EA-A747-BE9F0F81FE77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684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7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7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CBB7E-F769-47A0-9AB5-9A6126FDA995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33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9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118DF-F3AA-4BED-8BDB-9769E76ABD0C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449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1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01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696B9-36DD-431E-8CAE-89F5972120FC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189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3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03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03A9-DFD6-45F7-85D1-107EECE92A22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58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06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116EF-877D-458A-B692-3723C3AFCF99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3947A-9D7F-421B-9163-250DC55C1888}" type="slidenum">
              <a:rPr lang="en-US" altLang="zh-HK" smtClean="0">
                <a:ea typeface="宋体" charset="-122"/>
              </a:rPr>
              <a:pPr/>
              <a:t>10</a:t>
            </a:fld>
            <a:endParaRPr lang="en-US" altLang="zh-HK" smtClean="0">
              <a:ea typeface="宋体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HK" dirty="0" smtClean="0">
                <a:ea typeface="宋体" charset="-122"/>
              </a:rPr>
              <a:t>For more introduction of RSA, see http://en.wikipedia.org/wiki/RSA</a:t>
            </a:r>
          </a:p>
        </p:txBody>
      </p:sp>
    </p:spTree>
    <p:extLst>
      <p:ext uri="{BB962C8B-B14F-4D97-AF65-F5344CB8AC3E}">
        <p14:creationId xmlns:p14="http://schemas.microsoft.com/office/powerpoint/2010/main" val="2437771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08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A23D9-3306-4248-8D7C-40EC7A4938B4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33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0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AACB0-4921-4100-AA6F-5742BD246BB4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8860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2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1B91-D9B5-4502-8687-E21F149CD158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321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4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4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116E9-5AB7-4BA2-A06C-BA053D611F3E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802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6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6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F21C8-BC3F-480B-9889-F01B42312C47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596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8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8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ECA18-B788-4484-9036-33809D446956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63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0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20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4FBEB-7E40-48CA-8856-E3562829436D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2284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2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22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7C78D-DCAD-4FFF-9916-52F0102B044E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864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5EE5F-97CF-49E7-81DE-25FC75FCD206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5830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27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32D27-09FD-4263-B93B-A14B68B6A9C3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63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13E5C-A3F8-4AA1-84B5-65075B25F8A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2470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9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29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6C229-4AB5-4B60-A5DF-62A0654306CA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478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31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CE3DD-EAFC-422C-B286-710ADF50B0EC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98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3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33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6AAD3-8357-4655-9D8A-2C6C4D70E7B2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15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5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35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291A2-92D4-40FF-8A4E-8382A632381B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83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37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DAA04-703C-4079-A380-6446A1546560}" type="slidenum">
              <a:rPr lang="en-US" altLang="zh-CN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304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39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0C002-AC69-4F05-BD72-98BE033F5521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257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1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7E197-6F99-47A0-8199-3C8DB5ABF48D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38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3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E87A5-340F-4969-905F-F4FDF8E111C5}" type="slidenum">
              <a:rPr lang="en-US" altLang="zh-CN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264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5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5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DBAEB-B2F9-4A3E-8F2A-099CB554D1F9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119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7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7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DDE42-F6D7-4E95-8DE8-785F91B74890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5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2B743-1506-4F21-829A-16D8FE3523EB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3262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9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7FE90-03E5-4273-9964-405F3B437AC9}" type="slidenum">
              <a:rPr lang="en-US" altLang="zh-CN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719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1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51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839DB-10D9-4435-9C0D-7278908A6A3C}" type="slidenum">
              <a:rPr lang="en-US" altLang="zh-CN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115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36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53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ADF0B-534F-4137-86DF-5965FE56B8CC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3229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56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55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1982A-7621-4BD3-B7EC-1A380A495AD5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65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57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52086-1CFA-4DE3-8C1D-1D685C7A0C5C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24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97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59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DA1E4-0931-4CA3-ACF5-6D1FB4BB1ABD}" type="slidenum">
              <a:rPr lang="en-US" altLang="zh-CN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0426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1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61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783CA-2B7A-423F-AE76-523C33019A77}" type="slidenum">
              <a:rPr lang="en-US" altLang="zh-CN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477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38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63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8E938-9CB8-40DC-80FD-9304246BA894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371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5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65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5701C-2ABE-49B4-8E9A-8B5DE9BCBF17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2035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79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67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9A97B-FD4C-4051-B555-C20E68A3E8B7}" type="slidenum">
              <a:rPr lang="en-US" altLang="zh-CN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52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3F15D-AA4B-4ED9-BF21-99CCED20F3D8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3630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70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BEFD8-FF9A-44A8-92F2-9383B07B0F90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7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20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72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59D9D-AE83-4C30-913D-0ADFA463A05E}" type="slidenum">
              <a:rPr lang="en-US" altLang="zh-CN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2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C102C-385D-4BB7-9710-15757BF1856D}" type="slidenum">
              <a:rPr lang="en-US" altLang="zh-CN" smtClean="0">
                <a:ea typeface="宋体" charset="-122"/>
              </a:rPr>
              <a:pPr/>
              <a:t>89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890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A9F0F-3B90-4519-A9FC-27461D6D5A2F}" type="slidenum">
              <a:rPr lang="en-US" altLang="zh-CN" smtClean="0">
                <a:ea typeface="宋体" charset="-122"/>
              </a:rPr>
              <a:pPr/>
              <a:t>90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929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8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方图均衡化是灰度变换的一个重要应用，它高效且易于实现，广泛应用于图像增强处理中。图像的像素灰度变化是随机的，直方图的图形高低不齐，直方图均衡化就是用一定的算法使直方图大致平和。</a:t>
            </a:r>
          </a:p>
          <a:p>
            <a:r>
              <a:rPr lang="zh-CN" altLang="en-US" smtClean="0">
                <a:ea typeface="宋体" charset="-122"/>
              </a:rPr>
              <a:t>均衡化处理后的图象只能是近似均匀分布。均衡化图象的动态范围扩大了，但其本质是扩大了量化间隔，而量化级别反而减少了，因此，原来灰度不同的象素经处理后可能变的相同，形成了一片的相同灰度的区域，各区域之间有明显的边界，从而出现了伪轮廓。</a:t>
            </a:r>
          </a:p>
          <a:p>
            <a:r>
              <a:rPr lang="zh-CN" altLang="en-US" smtClean="0">
                <a:ea typeface="宋体" charset="-122"/>
              </a:rPr>
              <a:t>如果原始图像对比度本来就很高，如果再均衡化则灰度调和，对比度降低。在泛白缓和的图像中，均衡化会合并一些象素灰度，从而增大对比度。均衡化后的图片如果再对其均衡化，则图像不会有任何变化。</a:t>
            </a:r>
          </a:p>
          <a:p>
            <a:r>
              <a:rPr lang="zh-CN" altLang="en-US" smtClean="0">
                <a:ea typeface="宋体" charset="-122"/>
              </a:rPr>
              <a:t>灰度直方图均衡化的算法，简单地说，就是把直方图的每个灰度级进行归一化处理，求每种灰度的累积分布，得到一个映射的灰度映射表，然后根据相应的灰度值来修正原图中的每个像素。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78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7CCB-18C8-4C6A-BABB-1F7CDFA73FD0}" type="slidenum">
              <a:rPr lang="en-US" altLang="zh-CN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32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0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80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6FB7D-F6BF-4CD2-91F6-4BC291E8BFA2}" type="slidenum">
              <a:rPr lang="en-US" altLang="zh-CN" smtClean="0">
                <a:ea typeface="宋体" charset="-122"/>
              </a:rPr>
              <a:pPr/>
              <a:t>92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2680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23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82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B4136-7609-440B-A93F-5358F74D6977}" type="slidenum">
              <a:rPr lang="en-US" altLang="zh-CN" smtClean="0">
                <a:ea typeface="宋体" charset="-122"/>
              </a:rPr>
              <a:pPr/>
              <a:t>93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7374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43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84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E555-1CAC-449B-8AE2-4E1A3995B523}" type="slidenum">
              <a:rPr lang="en-US" altLang="zh-CN" smtClean="0">
                <a:ea typeface="宋体" charset="-122"/>
              </a:rPr>
              <a:pPr/>
              <a:t>94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5533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7573B-D5C6-485A-B334-2E3D22670FBC}" type="slidenum">
              <a:rPr lang="en-US" altLang="zh-CN" smtClean="0">
                <a:ea typeface="宋体" charset="-122"/>
              </a:rPr>
              <a:pPr/>
              <a:t>95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2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3A192-0CEF-4B3F-99F5-972E774830A5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60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A9FAD-B054-431B-810C-B3456C2C100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75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4925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pic>
          <p:nvPicPr>
            <p:cNvPr id="8" name="Picture 6" descr="Astonbnr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</p:grpSp>
      <p:sp>
        <p:nvSpPr>
          <p:cNvPr id="1435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Lecture 1-</a:t>
            </a:r>
            <a:fld id="{7B3DC679-C5C1-4021-B5E4-F2EBC1B996C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755650" y="638175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 smtClean="0"/>
              <a:t>Yu </a:t>
            </a:r>
            <a:r>
              <a:rPr lang="en-US" altLang="zh-CN" sz="1400" dirty="0" err="1" smtClean="0"/>
              <a:t>Lasheng</a:t>
            </a:r>
            <a:r>
              <a:rPr lang="en-US" altLang="zh-CN" sz="1400" dirty="0" smtClean="0"/>
              <a:t>  apple6097@163.com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3635375" y="6381750"/>
            <a:ext cx="4678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/>
              <a:t>© School of Computer  Science and Engineering, CSU 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7121" y="6428184"/>
            <a:ext cx="10793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5" name="Rectangle 14"/>
          <p:cNvSpPr/>
          <p:nvPr userDrawn="1"/>
        </p:nvSpPr>
        <p:spPr>
          <a:xfrm>
            <a:off x="3563938" y="6381750"/>
            <a:ext cx="4824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ea typeface="宋体" pitchFamily="2" charset="-122"/>
              </a:rPr>
              <a:t>© </a:t>
            </a:r>
            <a:r>
              <a:rPr lang="en-US" sz="1400" dirty="0" smtClean="0">
                <a:ea typeface="宋体" pitchFamily="2" charset="-122"/>
              </a:rPr>
              <a:t>School of Computer  Science and Engineering, </a:t>
            </a:r>
            <a:r>
              <a:rPr lang="en-US" sz="1400" dirty="0">
                <a:ea typeface="宋体" pitchFamily="2" charset="-122"/>
              </a:rPr>
              <a:t>CSU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7121" y="6428184"/>
            <a:ext cx="10793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708400" y="6357938"/>
            <a:ext cx="47212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85113" y="6356350"/>
            <a:ext cx="10793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85113" y="6356350"/>
            <a:ext cx="10793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日期占位符 3"/>
          <p:cNvSpPr>
            <a:spLocks noGrp="1"/>
          </p:cNvSpPr>
          <p:nvPr userDrawn="1"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 userDrawn="1"/>
        </p:nvSpPr>
        <p:spPr>
          <a:xfrm>
            <a:off x="395288" y="6381750"/>
            <a:ext cx="29337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</p:txBody>
      </p:sp>
      <p:sp>
        <p:nvSpPr>
          <p:cNvPr id="5" name="Rectangle 23"/>
          <p:cNvSpPr/>
          <p:nvPr userDrawn="1"/>
        </p:nvSpPr>
        <p:spPr>
          <a:xfrm>
            <a:off x="3635896" y="6361113"/>
            <a:ext cx="51117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© </a:t>
            </a:r>
            <a:r>
              <a:rPr lang="en-US" altLang="zh-CN" sz="1400" dirty="0" smtClean="0">
                <a:ea typeface="宋体" pitchFamily="2" charset="-122"/>
              </a:rPr>
              <a:t>School of Computer  Science and Engineering, </a:t>
            </a:r>
            <a:r>
              <a:rPr lang="en-US" altLang="zh-CN" sz="1400" dirty="0">
                <a:ea typeface="宋体" pitchFamily="2" charset="-122"/>
              </a:rPr>
              <a:t>CSU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3145" y="6381328"/>
            <a:ext cx="1079375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85113" y="6356350"/>
            <a:ext cx="125888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3"/>
          <p:cNvSpPr>
            <a:spLocks noGrp="1"/>
          </p:cNvSpPr>
          <p:nvPr userDrawn="1"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页脚占位符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2197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00392" y="6356350"/>
            <a:ext cx="1152128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Lecture 1-</a:t>
            </a:r>
            <a:fld id="{75B07207-9109-425F-ADD5-DC785CAA454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0392" y="6428184"/>
            <a:ext cx="125888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Lecture 1-</a:t>
            </a:r>
            <a:fld id="{69240276-AA20-4A50-8517-028934F3AAB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E6BDC">
                  <a:alpha val="88000"/>
                </a:srgbClr>
              </a:gs>
              <a:gs pos="100000">
                <a:schemeClr val="tx1">
                  <a:alpha val="41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9713" name="Rectangle 17"/>
          <p:cNvSpPr>
            <a:spLocks noChangeArrowheads="1"/>
          </p:cNvSpPr>
          <p:nvPr userDrawn="1"/>
        </p:nvSpPr>
        <p:spPr bwMode="auto">
          <a:xfrm>
            <a:off x="214313" y="6237288"/>
            <a:ext cx="9144000" cy="620712"/>
          </a:xfrm>
          <a:prstGeom prst="rect">
            <a:avLst/>
          </a:prstGeom>
          <a:gradFill rotWithShape="1">
            <a:gsLst>
              <a:gs pos="0">
                <a:srgbClr val="0E6BDC">
                  <a:alpha val="88000"/>
                </a:srgbClr>
              </a:gs>
              <a:gs pos="100000">
                <a:schemeClr val="tx1">
                  <a:alpha val="41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ea typeface="宋体" pitchFamily="2" charset="-122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285875"/>
            <a:ext cx="8643937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57188"/>
            <a:ext cx="714375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712" name="Line 16"/>
          <p:cNvSpPr>
            <a:spLocks noChangeShapeType="1"/>
          </p:cNvSpPr>
          <p:nvPr userDrawn="1"/>
        </p:nvSpPr>
        <p:spPr bwMode="auto">
          <a:xfrm>
            <a:off x="304800" y="357188"/>
            <a:ext cx="6624638" cy="0"/>
          </a:xfrm>
          <a:prstGeom prst="line">
            <a:avLst/>
          </a:prstGeom>
          <a:noFill/>
          <a:ln w="28575" cmpd="dbl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72375" y="0"/>
            <a:ext cx="1571625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日期占位符 3"/>
          <p:cNvSpPr>
            <a:spLocks noGrp="1"/>
          </p:cNvSpPr>
          <p:nvPr userDrawn="1">
            <p:ph type="dt" sz="quarter" idx="2"/>
          </p:nvPr>
        </p:nvSpPr>
        <p:spPr>
          <a:xfrm>
            <a:off x="457200" y="6356350"/>
            <a:ext cx="3328988" cy="4572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3786188" y="6357938"/>
            <a:ext cx="4643437" cy="4572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矩形 13"/>
          <p:cNvSpPr/>
          <p:nvPr userDrawn="1"/>
        </p:nvSpPr>
        <p:spPr>
          <a:xfrm>
            <a:off x="1785938" y="0"/>
            <a:ext cx="4572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99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Analysis and Design of Algorithms</a:t>
            </a:r>
            <a:endParaRPr lang="zh-CN" altLang="en-US" dirty="0">
              <a:solidFill>
                <a:srgbClr val="FF9966"/>
              </a:solidFill>
              <a:ea typeface="宋体" pitchFamily="2" charset="-122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4408" y="6428184"/>
            <a:ext cx="1152128" cy="4572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58" r:id="rId5"/>
    <p:sldLayoutId id="2147483663" r:id="rId6"/>
    <p:sldLayoutId id="2147483657" r:id="rId7"/>
    <p:sldLayoutId id="2147483656" r:id="rId8"/>
    <p:sldLayoutId id="214748366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integer-factorization-algorithm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0.png"/><Relationship Id="rId10" Type="http://schemas.openxmlformats.org/officeDocument/2006/relationships/image" Target="../media/image1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4.png"/><Relationship Id="rId10" Type="http://schemas.openxmlformats.org/officeDocument/2006/relationships/image" Target="../media/image12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Excel_97-2003____1.xls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6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0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4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5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2950" y="0"/>
            <a:ext cx="4591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5545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1331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357694"/>
            <a:ext cx="80832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latin typeface="+mn-lt"/>
                <a:ea typeface="+mn-ea"/>
              </a:rPr>
              <a:t>Welcome</a:t>
            </a: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+mn-ea"/>
              </a:rPr>
              <a:t>to</a:t>
            </a:r>
            <a:r>
              <a:rPr lang="en-US" sz="1600" dirty="0">
                <a:latin typeface="+mn-lt"/>
                <a:ea typeface="+mn-ea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E6BDC"/>
                </a:solidFill>
                <a:ea typeface="宋体" pitchFamily="2" charset="-122"/>
              </a:rPr>
              <a:t>Analysis and Design of  Algorithms</a:t>
            </a:r>
            <a:endParaRPr lang="en-US" sz="4000" dirty="0">
              <a:solidFill>
                <a:srgbClr val="0E6BDC"/>
              </a:solidFill>
              <a:latin typeface="+mn-lt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 1-</a:t>
            </a:r>
            <a:fld id="{7B3DC679-C5C1-4021-B5E4-F2EBC1B996C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14026"/>
            <a:ext cx="7143750" cy="725487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Are we dumb or what?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HK" kern="0" dirty="0" smtClean="0">
                    <a:ea typeface="新細明體" charset="-120"/>
                  </a:rPr>
                  <a:t>Bad news: Probably yes, we are.</a:t>
                </a:r>
              </a:p>
              <a:p>
                <a:r>
                  <a:rPr lang="en-US" altLang="zh-HK" kern="0" dirty="0">
                    <a:ea typeface="新細明體" charset="-120"/>
                  </a:rPr>
                  <a:t>Good news: All others are also dumb.</a:t>
                </a:r>
              </a:p>
              <a:p>
                <a:pPr lvl="1"/>
                <a:r>
                  <a:rPr lang="en-US" altLang="zh-HK" kern="0" dirty="0">
                    <a:ea typeface="新細明體" charset="-120"/>
                    <a:hlinkClick r:id="rId3"/>
                  </a:rPr>
                  <a:t>The best known: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kern="0" dirty="0" smtClean="0">
                            <a:latin typeface="Cambria Math" panose="02040503050406030204" pitchFamily="18" charset="0"/>
                            <a:ea typeface="新細明體" charset="-120"/>
                            <a:hlinkClick r:id="rId3"/>
                          </a:rPr>
                        </m:ctrlPr>
                      </m:sSupPr>
                      <m:e>
                        <m:r>
                          <a:rPr lang="en-US" altLang="zh-HK" i="1" kern="0" dirty="0" smtClean="0">
                            <a:latin typeface="Cambria Math"/>
                            <a:ea typeface="新細明體" charset="-120"/>
                            <a:hlinkClick r:id="rId3"/>
                          </a:rPr>
                          <m:t>2</m:t>
                        </m:r>
                      </m:e>
                      <m:sup>
                        <m:r>
                          <a:rPr lang="en-HK" altLang="zh-HK" i="1" kern="0" dirty="0" smtClean="0">
                            <a:latin typeface="Cambria Math" panose="02040503050406030204" pitchFamily="18" charset="0"/>
                            <a:ea typeface="新細明體" charset="-120"/>
                            <a:hlinkClick r:id="rId3"/>
                          </a:rPr>
                          <m:t>𝑂</m:t>
                        </m:r>
                        <m:r>
                          <a:rPr lang="en-HK" altLang="zh-HK" i="1" kern="0" dirty="0" smtClean="0">
                            <a:latin typeface="Cambria Math" panose="02040503050406030204" pitchFamily="18" charset="0"/>
                            <a:ea typeface="新細明體" charset="-120"/>
                            <a:hlinkClick r:id="rId3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HK" i="1" kern="0" dirty="0" smtClean="0">
                                <a:latin typeface="Cambria Math" panose="02040503050406030204" pitchFamily="18" charset="0"/>
                                <a:ea typeface="新細明體" charset="-120"/>
                                <a:hlinkClick r:id="rId3"/>
                              </a:rPr>
                            </m:ctrlPr>
                          </m:sSupPr>
                          <m:e>
                            <m:r>
                              <a:rPr lang="en-US" altLang="zh-HK" i="1" kern="0" dirty="0" smtClean="0">
                                <a:latin typeface="Cambria Math"/>
                                <a:ea typeface="新細明體" charset="-120"/>
                                <a:hlinkClick r:id="rId3"/>
                              </a:rPr>
                              <m:t>𝑛</m:t>
                            </m:r>
                          </m:e>
                          <m:sup>
                            <m:r>
                              <a:rPr lang="en-HK" altLang="zh-HK" i="1" kern="0" dirty="0" smtClean="0">
                                <a:latin typeface="Cambria Math" panose="02040503050406030204" pitchFamily="18" charset="0"/>
                                <a:ea typeface="新細明體" charset="-120"/>
                                <a:hlinkClick r:id="rId3"/>
                              </a:rPr>
                              <m:t>1/3</m:t>
                            </m:r>
                          </m:sup>
                        </m:sSup>
                        <m:r>
                          <a:rPr lang="en-HK" altLang="zh-HK" i="1" kern="0" dirty="0" smtClean="0">
                            <a:latin typeface="Cambria Math" panose="02040503050406030204" pitchFamily="18" charset="0"/>
                            <a:ea typeface="新細明體" charset="-120"/>
                            <a:hlinkClick r:id="rId3"/>
                          </a:rPr>
                          <m:t>)</m:t>
                        </m:r>
                      </m:sup>
                    </m:sSup>
                  </m:oMath>
                </a14:m>
                <a:endParaRPr lang="en-US" altLang="zh-HK" kern="0" dirty="0">
                  <a:ea typeface="新細明體" charset="-120"/>
                </a:endParaRPr>
              </a:p>
              <a:p>
                <a:r>
                  <a:rPr lang="en-US" altLang="zh-HK" kern="0" dirty="0">
                    <a:ea typeface="新細明體" charset="-120"/>
                  </a:rPr>
                  <a:t>Good news 2: </a:t>
                </a:r>
              </a:p>
              <a:p>
                <a:pPr lvl="1"/>
                <a:r>
                  <a:rPr lang="en-US" altLang="zh-HK" kern="0" dirty="0">
                    <a:ea typeface="新細明體" charset="-120"/>
                  </a:rPr>
                  <a:t>If we look at the other side of the coin of hardness… it has a bright side!</a:t>
                </a:r>
              </a:p>
              <a:p>
                <a:r>
                  <a:rPr lang="en-US" altLang="zh-HK" kern="0" dirty="0">
                    <a:ea typeface="新細明體" charset="-120"/>
                  </a:rPr>
                  <a:t>Since we are all dumb (so far), we can use this for </a:t>
                </a:r>
                <a:r>
                  <a:rPr lang="en-US" altLang="zh-HK" kern="0" dirty="0">
                    <a:solidFill>
                      <a:srgbClr val="FF0000"/>
                    </a:solidFill>
                    <a:ea typeface="新細明體" charset="-120"/>
                  </a:rPr>
                  <a:t>cryptography!</a:t>
                </a:r>
                <a:r>
                  <a:rPr lang="en-US" altLang="zh-HK" kern="0" dirty="0">
                    <a:ea typeface="新細明體" charset="-120"/>
                  </a:rPr>
                  <a:t>  </a:t>
                </a: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 rotWithShape="0">
                <a:blip r:embed="rId4"/>
                <a:stretch>
                  <a:fillRect l="-1630" t="-1750" r="-27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HK" altLang="zh-HK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RSA [</a:t>
            </a:r>
            <a:r>
              <a:rPr lang="en-US" altLang="zh-HK" dirty="0" err="1" smtClean="0">
                <a:ea typeface="新細明體" pitchFamily="18" charset="-120"/>
              </a:rPr>
              <a:t>Rivest</a:t>
            </a:r>
            <a:r>
              <a:rPr lang="en-US" altLang="zh-HK" dirty="0" smtClean="0">
                <a:ea typeface="新細明體" pitchFamily="18" charset="-120"/>
              </a:rPr>
              <a:t>, Shamir, </a:t>
            </a:r>
            <a:r>
              <a:rPr lang="en-US" altLang="zh-HK" dirty="0" err="1" smtClean="0">
                <a:ea typeface="新細明體" pitchFamily="18" charset="-120"/>
              </a:rPr>
              <a:t>Adleman</a:t>
            </a:r>
            <a:r>
              <a:rPr lang="en-US" altLang="zh-HK" dirty="0" smtClean="0">
                <a:ea typeface="新細明體" pitchFamily="18" charset="-120"/>
              </a:rPr>
              <a:t>]: 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widely-used today, 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broken if one can factor quickly!</a:t>
            </a:r>
          </a:p>
          <a:p>
            <a:endParaRPr lang="en-US" altLang="zh-HK" dirty="0" smtClean="0">
              <a:ea typeface="新細明體" pitchFamily="18" charset="-120"/>
            </a:endParaRPr>
          </a:p>
          <a:p>
            <a:endParaRPr lang="en-US" altLang="zh-HK" dirty="0" smtClean="0">
              <a:ea typeface="新細明體" pitchFamily="18" charset="-120"/>
            </a:endParaRPr>
          </a:p>
          <a:p>
            <a:r>
              <a:rPr lang="en-US" altLang="zh-HK" dirty="0" smtClean="0">
                <a:ea typeface="新細明體" pitchFamily="18" charset="-120"/>
              </a:rPr>
              <a:t>One-line message: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Quantum computers can factor quickly!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Another possibility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Maybe it’s not really because our stupidity</a:t>
            </a:r>
          </a:p>
          <a:p>
            <a:pPr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Maybe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no one can ever design </a:t>
            </a:r>
            <a:r>
              <a:rPr lang="en-US" altLang="zh-HK" dirty="0" smtClean="0">
                <a:ea typeface="新細明體" pitchFamily="18" charset="-120"/>
              </a:rPr>
              <a:t>a fast algorithm on the currently used computers for factoring!</a:t>
            </a:r>
          </a:p>
          <a:p>
            <a:pPr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In other words, maybe the factoring problem is actually just very hard in nature!</a:t>
            </a:r>
          </a:p>
          <a:p>
            <a:pPr lvl="1"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i.e. the complexity of Factoring is huge</a:t>
            </a:r>
          </a:p>
          <a:p>
            <a:pPr lvl="2"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Recall: C(</a:t>
            </a:r>
            <a:r>
              <a:rPr lang="en-US" altLang="zh-HK" i="1" dirty="0" smtClean="0">
                <a:ea typeface="新細明體" pitchFamily="18" charset="-120"/>
              </a:rPr>
              <a:t>P</a:t>
            </a:r>
            <a:r>
              <a:rPr lang="en-US" altLang="zh-HK" dirty="0" smtClean="0">
                <a:ea typeface="新細明體" pitchFamily="18" charset="-120"/>
              </a:rPr>
              <a:t>) = min </a:t>
            </a:r>
            <a:r>
              <a:rPr lang="en-US" altLang="zh-HK" i="1" baseline="-25000" dirty="0" smtClean="0">
                <a:ea typeface="新細明體" pitchFamily="18" charset="-120"/>
              </a:rPr>
              <a:t>A</a:t>
            </a:r>
            <a:r>
              <a:rPr lang="en-US" altLang="zh-HK" baseline="-25000" dirty="0" smtClean="0"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max </a:t>
            </a:r>
            <a:r>
              <a:rPr lang="en-US" altLang="zh-HK" i="1" baseline="-25000" dirty="0" smtClean="0">
                <a:ea typeface="新細明體" pitchFamily="18" charset="-120"/>
              </a:rPr>
              <a:t>x</a:t>
            </a:r>
            <a:r>
              <a:rPr lang="en-US" altLang="zh-HK" dirty="0" smtClean="0">
                <a:ea typeface="新細明體" pitchFamily="18" charset="-120"/>
              </a:rPr>
              <a:t> (running time of </a:t>
            </a:r>
            <a:r>
              <a:rPr lang="en-US" altLang="zh-HK" i="1" dirty="0" smtClean="0">
                <a:ea typeface="新細明體" pitchFamily="18" charset="-120"/>
              </a:rPr>
              <a:t>A</a:t>
            </a:r>
            <a:r>
              <a:rPr lang="en-US" altLang="zh-HK" dirty="0" smtClean="0">
                <a:ea typeface="新細明體" pitchFamily="18" charset="-120"/>
              </a:rPr>
              <a:t> on </a:t>
            </a:r>
            <a:r>
              <a:rPr lang="en-US" altLang="zh-HK" i="1" dirty="0" smtClean="0">
                <a:ea typeface="新細明體" pitchFamily="18" charset="-120"/>
              </a:rPr>
              <a:t>x</a:t>
            </a:r>
            <a:r>
              <a:rPr lang="en-US" altLang="zh-HK" dirty="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Many people buy this! Or even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dirty="0" smtClean="0">
                <a:ea typeface="新細明體" pitchFamily="18" charset="-120"/>
              </a:rPr>
              <a:t>	min </a:t>
            </a:r>
            <a:r>
              <a:rPr lang="en-US" altLang="zh-HK" i="1" baseline="-25000" dirty="0" smtClean="0">
                <a:ea typeface="新細明體" pitchFamily="18" charset="-120"/>
              </a:rPr>
              <a:t>A</a:t>
            </a:r>
            <a:r>
              <a:rPr lang="en-US" altLang="zh-HK" baseline="-25000" dirty="0" smtClean="0">
                <a:ea typeface="新細明體" pitchFamily="18" charset="-12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average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i="1" baseline="-25000" dirty="0" smtClean="0">
                <a:ea typeface="新細明體" pitchFamily="18" charset="-120"/>
              </a:rPr>
              <a:t>x</a:t>
            </a:r>
            <a:r>
              <a:rPr lang="en-US" altLang="zh-HK" dirty="0" smtClean="0">
                <a:ea typeface="新細明體" pitchFamily="18" charset="-120"/>
              </a:rPr>
              <a:t> (running time of </a:t>
            </a:r>
            <a:r>
              <a:rPr lang="en-US" altLang="zh-HK" i="1" dirty="0" smtClean="0">
                <a:ea typeface="新細明體" pitchFamily="18" charset="-120"/>
              </a:rPr>
              <a:t>A</a:t>
            </a:r>
            <a:r>
              <a:rPr lang="en-US" altLang="zh-HK" dirty="0" smtClean="0">
                <a:ea typeface="新細明體" pitchFamily="18" charset="-120"/>
              </a:rPr>
              <a:t> on </a:t>
            </a:r>
            <a:r>
              <a:rPr lang="en-US" altLang="zh-HK" i="1" dirty="0" smtClean="0">
                <a:ea typeface="新細明體" pitchFamily="18" charset="-120"/>
              </a:rPr>
              <a:t>x</a:t>
            </a:r>
            <a:r>
              <a:rPr lang="en-US" altLang="zh-HK" dirty="0" smtClean="0">
                <a:ea typeface="新細明體" pitchFamily="18" charset="-120"/>
              </a:rPr>
              <a:t>)     is huge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What do we learn?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Hardness of computational problems can vary a lot! </a:t>
            </a:r>
          </a:p>
          <a:p>
            <a:r>
              <a:rPr lang="en-US" altLang="zh-HK" smtClean="0">
                <a:ea typeface="新細明體" pitchFamily="18" charset="-120"/>
              </a:rPr>
              <a:t>i.e. the hardness can increase </a:t>
            </a:r>
            <a:r>
              <a:rPr lang="en-US" altLang="zh-HK" i="1" smtClean="0">
                <a:solidFill>
                  <a:srgbClr val="FF0000"/>
                </a:solidFill>
                <a:ea typeface="新細明體" pitchFamily="18" charset="-120"/>
              </a:rPr>
              <a:t>a little </a:t>
            </a:r>
            <a:r>
              <a:rPr lang="en-US" altLang="zh-HK" smtClean="0">
                <a:ea typeface="新細明體" pitchFamily="18" charset="-120"/>
              </a:rPr>
              <a:t>or </a:t>
            </a:r>
            <a:r>
              <a:rPr lang="en-US" altLang="zh-HK" i="1" smtClean="0">
                <a:solidFill>
                  <a:srgbClr val="FF0000"/>
                </a:solidFill>
                <a:ea typeface="新細明體" pitchFamily="18" charset="-120"/>
              </a:rPr>
              <a:t>a lot </a:t>
            </a:r>
            <a:r>
              <a:rPr lang="en-US" altLang="zh-HK" smtClean="0">
                <a:ea typeface="新細明體" pitchFamily="18" charset="-120"/>
              </a:rPr>
              <a:t>with the input size.</a:t>
            </a:r>
          </a:p>
          <a:p>
            <a:pPr lvl="1"/>
            <a:r>
              <a:rPr lang="en-US" altLang="zh-HK" smtClean="0">
                <a:ea typeface="新細明體" pitchFamily="18" charset="-120"/>
              </a:rPr>
              <a:t>Multiplication: primary school pupils can do it.</a:t>
            </a:r>
          </a:p>
          <a:p>
            <a:pPr lvl="1"/>
            <a:r>
              <a:rPr lang="en-US" altLang="zh-HK" smtClean="0">
                <a:ea typeface="新細明體" pitchFamily="18" charset="-120"/>
              </a:rPr>
              <a:t>Factoring: the smartest people in all history cannot</a:t>
            </a:r>
          </a:p>
          <a:p>
            <a:pPr lvl="1"/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As a result,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Implication 1: We care about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the speed of the increase</a:t>
            </a:r>
            <a:r>
              <a:rPr lang="en-US" altLang="zh-HK" dirty="0" smtClean="0">
                <a:ea typeface="新細明體" pitchFamily="18" charset="-120"/>
              </a:rPr>
              <a:t>, especially when the size is very large. </a:t>
            </a:r>
          </a:p>
          <a:p>
            <a:endParaRPr lang="en-US" altLang="zh-HK" dirty="0" smtClean="0">
              <a:ea typeface="新細明體" pitchFamily="18" charset="-120"/>
            </a:endParaRPr>
          </a:p>
          <a:p>
            <a:r>
              <a:rPr lang="en-US" altLang="zh-HK" dirty="0" smtClean="0">
                <a:ea typeface="新細明體" pitchFamily="18" charset="-120"/>
              </a:rPr>
              <a:t>Many interesting instances in both theory and practice are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of huge (and growing!) sizes</a:t>
            </a:r>
            <a:r>
              <a:rPr lang="en-US" altLang="zh-HK" dirty="0" smtClean="0">
                <a:ea typeface="新細明體" pitchFamily="18" charset="-120"/>
              </a:rPr>
              <a:t>. 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HK" altLang="zh-HK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Implication 2: We care about the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 big picture </a:t>
            </a:r>
            <a:r>
              <a:rPr lang="en-US" altLang="zh-HK" dirty="0" smtClean="0">
                <a:ea typeface="新細明體" pitchFamily="18" charset="-120"/>
              </a:rPr>
              <a:t>first.</a:t>
            </a:r>
          </a:p>
          <a:p>
            <a:r>
              <a:rPr lang="en-US" altLang="zh-HK" dirty="0" smtClean="0">
                <a:ea typeface="新細明體" pitchFamily="18" charset="-120"/>
              </a:rPr>
              <a:t>Is the problem as easy as multiplication, or as hard as factoring?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i="1" dirty="0" smtClean="0">
                <a:ea typeface="新細明體" pitchFamily="18" charset="-120"/>
              </a:rPr>
              <a:t>Asymptotic  </a:t>
            </a:r>
            <a:r>
              <a:rPr lang="en-US" altLang="zh-HK" dirty="0" smtClean="0">
                <a:ea typeface="新細明體" pitchFamily="18" charset="-120"/>
              </a:rPr>
              <a:t>Behavior</a:t>
            </a:r>
            <a:endParaRPr lang="zh-HK" altLang="zh-HK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In this regard, we consider the so called </a:t>
            </a:r>
            <a:r>
              <a:rPr lang="en-US" altLang="zh-HK" i="1" dirty="0" smtClean="0">
                <a:ea typeface="新細明體" pitchFamily="18" charset="-120"/>
              </a:rPr>
              <a:t>asymptotic </a:t>
            </a:r>
            <a:r>
              <a:rPr lang="en-US" altLang="zh-HK" dirty="0" smtClean="0">
                <a:ea typeface="新細明體" pitchFamily="18" charset="-120"/>
              </a:rPr>
              <a:t>behavior,…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Eventually, i.e. for large n, is the function like n, or n</a:t>
            </a:r>
            <a:r>
              <a:rPr lang="en-US" altLang="zh-HK" baseline="300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, or 2</a:t>
            </a:r>
            <a:r>
              <a:rPr lang="en-US" altLang="zh-HK" baseline="30000" dirty="0" smtClean="0">
                <a:ea typeface="新細明體" pitchFamily="18" charset="-120"/>
              </a:rPr>
              <a:t>n</a:t>
            </a:r>
            <a:r>
              <a:rPr lang="en-US" altLang="zh-HK" dirty="0" smtClean="0">
                <a:ea typeface="新細明體" pitchFamily="18" charset="-120"/>
              </a:rPr>
              <a:t>?</a:t>
            </a:r>
          </a:p>
          <a:p>
            <a:r>
              <a:rPr lang="en-US" altLang="zh-HK" dirty="0" smtClean="0">
                <a:ea typeface="新細明體" pitchFamily="18" charset="-120"/>
              </a:rPr>
              <a:t>with constant factors ignored at first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i.e. we care about the difference between n</a:t>
            </a:r>
            <a:r>
              <a:rPr lang="en-US" altLang="zh-HK" baseline="300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and 2</a:t>
            </a:r>
            <a:r>
              <a:rPr lang="en-US" altLang="zh-HK" baseline="30000" dirty="0" smtClean="0">
                <a:ea typeface="新細明體" pitchFamily="18" charset="-120"/>
              </a:rPr>
              <a:t>n</a:t>
            </a:r>
            <a:r>
              <a:rPr lang="en-US" altLang="zh-HK" dirty="0" smtClean="0">
                <a:ea typeface="新細明體" pitchFamily="18" charset="-120"/>
              </a:rPr>
              <a:t> much more than that between n</a:t>
            </a:r>
            <a:r>
              <a:rPr lang="en-US" altLang="zh-HK" baseline="300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and 1000n</a:t>
            </a:r>
            <a:r>
              <a:rPr lang="en-US" altLang="zh-HK" baseline="30000" dirty="0" smtClean="0">
                <a:ea typeface="新細明體" pitchFamily="18" charset="-120"/>
              </a:rPr>
              <a:t>2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Engineering reason: speedup of a constant factor (say of 10) is easily achieved in a couple of years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4 Questions about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14500"/>
            <a:ext cx="7467600" cy="3810000"/>
          </a:xfrm>
        </p:spPr>
        <p:txBody>
          <a:bodyPr/>
          <a:lstStyle/>
          <a:p>
            <a:pPr eaLnBrk="1" hangingPunct="1"/>
            <a:r>
              <a:rPr lang="en-US" altLang="zh-CN" smtClean="0"/>
              <a:t>How to </a:t>
            </a:r>
            <a:r>
              <a:rPr lang="en-US" altLang="zh-CN" b="1" smtClean="0"/>
              <a:t>Design</a:t>
            </a:r>
            <a:r>
              <a:rPr lang="en-US" altLang="zh-CN" smtClean="0"/>
              <a:t> Algorithms ?</a:t>
            </a:r>
          </a:p>
          <a:p>
            <a:pPr eaLnBrk="1" hangingPunct="1"/>
            <a:r>
              <a:rPr lang="en-US" altLang="zh-CN" smtClean="0"/>
              <a:t>How to </a:t>
            </a:r>
            <a:r>
              <a:rPr lang="en-US" altLang="zh-CN" b="1" smtClean="0"/>
              <a:t>Validate</a:t>
            </a:r>
            <a:r>
              <a:rPr lang="en-US" altLang="zh-CN" smtClean="0"/>
              <a:t> Algorithms ?</a:t>
            </a:r>
          </a:p>
          <a:p>
            <a:pPr eaLnBrk="1" hangingPunct="1"/>
            <a:r>
              <a:rPr lang="en-US" altLang="zh-CN" smtClean="0"/>
              <a:t>How to </a:t>
            </a:r>
            <a:r>
              <a:rPr lang="en-US" altLang="zh-CN" b="1" smtClean="0"/>
              <a:t>Analyze</a:t>
            </a:r>
            <a:r>
              <a:rPr lang="en-US" altLang="zh-CN" smtClean="0"/>
              <a:t> Algorithms ?</a:t>
            </a:r>
          </a:p>
          <a:p>
            <a:pPr eaLnBrk="1" hangingPunct="1"/>
            <a:r>
              <a:rPr lang="en-US" altLang="zh-CN" smtClean="0"/>
              <a:t>How to </a:t>
            </a:r>
            <a:r>
              <a:rPr lang="en-US" altLang="zh-CN" b="1" smtClean="0"/>
              <a:t>Test</a:t>
            </a:r>
            <a:r>
              <a:rPr lang="en-US" altLang="zh-CN" smtClean="0"/>
              <a:t> Algorithms ?</a:t>
            </a:r>
            <a:endParaRPr lang="en-GB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zh-CN" smtClean="0"/>
              <a:t>Methods of Proof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zh-CN" smtClean="0"/>
              <a:t>Proof by Contradiction</a:t>
            </a:r>
          </a:p>
          <a:p>
            <a:pPr lvl="1"/>
            <a:r>
              <a:rPr lang="th-TH" altLang="zh-CN" sz="2000" smtClean="0"/>
              <a:t>Assume a theorem is false; show that this assumption implies a property known to be true is false -- therefore original hypothesis must be true</a:t>
            </a:r>
            <a:endParaRPr lang="th-TH" altLang="zh-CN" smtClean="0"/>
          </a:p>
          <a:p>
            <a:r>
              <a:rPr lang="th-TH" altLang="zh-CN" smtClean="0"/>
              <a:t>Proof by Counterexample</a:t>
            </a:r>
          </a:p>
          <a:p>
            <a:pPr lvl="1"/>
            <a:r>
              <a:rPr lang="th-TH" altLang="zh-CN" sz="2000" smtClean="0"/>
              <a:t>Use a concrete example to show an inequality cannot hold</a:t>
            </a:r>
          </a:p>
          <a:p>
            <a:r>
              <a:rPr lang="th-TH" altLang="zh-CN" smtClean="0"/>
              <a:t>Mathematical Induction</a:t>
            </a:r>
          </a:p>
          <a:p>
            <a:pPr lvl="1"/>
            <a:r>
              <a:rPr lang="th-TH" altLang="zh-CN" sz="2000" smtClean="0"/>
              <a:t>Prove a trivial base case, assume true for k, then show hypothesis is true for k+1</a:t>
            </a:r>
          </a:p>
          <a:p>
            <a:pPr lvl="1"/>
            <a:r>
              <a:rPr lang="th-TH" altLang="zh-CN" sz="2000" smtClean="0"/>
              <a:t>Used to prove recursive algorithms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27088" y="1844675"/>
            <a:ext cx="7924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itchFamily="2" charset="2"/>
              <a:buChar char="§"/>
            </a:pPr>
            <a:r>
              <a:rPr lang="en-US" altLang="zh-CN" sz="2400"/>
              <a:t>The main goal is to determine the cost of running an algorithm and how to reduce that cost. Cost is expressed as </a:t>
            </a:r>
            <a:r>
              <a:rPr lang="en-US" altLang="zh-CN" sz="2400" u="sng"/>
              <a:t>Complexity</a:t>
            </a:r>
          </a:p>
          <a:p>
            <a:pPr marL="457200" indent="-457200" eaLnBrk="0" hangingPunct="0"/>
            <a:endParaRPr lang="en-US" altLang="zh-CN" sz="2400" u="sng"/>
          </a:p>
          <a:p>
            <a:pPr marL="457200" indent="-457200" eaLnBrk="0" hangingPunct="0">
              <a:buFont typeface="Wingdings" pitchFamily="2" charset="2"/>
              <a:buChar char="§"/>
            </a:pPr>
            <a:r>
              <a:rPr lang="en-US" altLang="zh-CN" sz="2400" u="sng"/>
              <a:t>Time Complexity</a:t>
            </a:r>
          </a:p>
          <a:p>
            <a:pPr marL="457200" indent="-457200" eaLnBrk="0" hangingPunct="0">
              <a:buFont typeface="Wingdings" pitchFamily="2" charset="2"/>
              <a:buChar char="§"/>
            </a:pPr>
            <a:endParaRPr lang="en-US" altLang="zh-CN" sz="2400" u="sng"/>
          </a:p>
          <a:p>
            <a:pPr marL="457200" indent="-457200" eaLnBrk="0" hangingPunct="0">
              <a:buFont typeface="Wingdings" pitchFamily="2" charset="2"/>
              <a:buChar char="§"/>
            </a:pPr>
            <a:r>
              <a:rPr lang="en-US" altLang="zh-CN" sz="2400" u="sng"/>
              <a:t>Space Complexity</a:t>
            </a:r>
          </a:p>
          <a:p>
            <a:pPr marL="457200" indent="-457200" eaLnBrk="0" hangingPunct="0">
              <a:buFont typeface="Wingdings" pitchFamily="2" charset="2"/>
              <a:buChar char="§"/>
            </a:pPr>
            <a:endParaRPr lang="en-AU" altLang="zh-CN" sz="2400" u="sng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Analysis of Algorithms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smtClean="0">
                <a:ea typeface="新細明體" pitchFamily="18" charset="-120"/>
              </a:rPr>
              <a:t>What do we require for computation?</a:t>
            </a:r>
          </a:p>
        </p:txBody>
      </p:sp>
      <p:pic>
        <p:nvPicPr>
          <p:cNvPr id="84995" name="Picture 3" descr="YoungStudentInCla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37238" y="1524000"/>
            <a:ext cx="2239962" cy="3276600"/>
          </a:xfrm>
        </p:spPr>
      </p:pic>
      <p:pic>
        <p:nvPicPr>
          <p:cNvPr id="84996" name="Picture 4" descr="einste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524000"/>
            <a:ext cx="2616200" cy="3352800"/>
          </a:xfrm>
        </p:spPr>
      </p:pic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3352800" y="1524000"/>
            <a:ext cx="1676400" cy="685800"/>
          </a:xfrm>
          <a:prstGeom prst="cloudCallout">
            <a:avLst>
              <a:gd name="adj1" fmla="val -39491"/>
              <a:gd name="adj2" fmla="val 9213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  2*3 = ?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5029200" y="1447800"/>
            <a:ext cx="838200" cy="762000"/>
          </a:xfrm>
          <a:prstGeom prst="cloudCallout">
            <a:avLst>
              <a:gd name="adj1" fmla="val 82764"/>
              <a:gd name="adj2" fmla="val 84583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6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3352800" y="2590800"/>
            <a:ext cx="1676400" cy="685800"/>
          </a:xfrm>
          <a:prstGeom prst="cloudCallout">
            <a:avLst>
              <a:gd name="adj1" fmla="val -54639"/>
              <a:gd name="adj2" fmla="val -21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  3*4 = ?</a:t>
            </a:r>
          </a:p>
        </p:txBody>
      </p:sp>
      <p:sp>
        <p:nvSpPr>
          <p:cNvPr id="85000" name="AutoShape 8"/>
          <p:cNvSpPr>
            <a:spLocks noChangeArrowheads="1"/>
          </p:cNvSpPr>
          <p:nvPr/>
        </p:nvSpPr>
        <p:spPr bwMode="auto">
          <a:xfrm>
            <a:off x="5029200" y="2438400"/>
            <a:ext cx="838200" cy="762000"/>
          </a:xfrm>
          <a:prstGeom prst="cloudCallout">
            <a:avLst>
              <a:gd name="adj1" fmla="val 78597"/>
              <a:gd name="adj2" fmla="val -875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12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3200400" y="3657600"/>
            <a:ext cx="1828800" cy="685800"/>
          </a:xfrm>
          <a:prstGeom prst="cloudCallout">
            <a:avLst>
              <a:gd name="adj1" fmla="val -48699"/>
              <a:gd name="adj2" fmla="val -9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  235*652 = ?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4800600" y="3657600"/>
            <a:ext cx="3505200" cy="762000"/>
          </a:xfrm>
          <a:prstGeom prst="cloudCallout">
            <a:avLst>
              <a:gd name="adj1" fmla="val -9829"/>
              <a:gd name="adj2" fmla="val -126458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HK">
                <a:ea typeface="新細明體" pitchFamily="18" charset="-120"/>
              </a:rPr>
              <a:t>Give me 5 years and I’ll tell you.</a:t>
            </a:r>
          </a:p>
        </p:txBody>
      </p:sp>
      <p:pic>
        <p:nvPicPr>
          <p:cNvPr id="85003" name="Picture 11" descr="albert-einstein-1951-flipp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24000"/>
            <a:ext cx="2587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457200" y="51816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HK" sz="3000">
                <a:ea typeface="新細明體" pitchFamily="18" charset="-120"/>
              </a:rPr>
              <a:t>In many cases, we’d like an algorithm fast on </a:t>
            </a:r>
            <a:r>
              <a:rPr lang="en-US" altLang="zh-HK" sz="3000">
                <a:solidFill>
                  <a:srgbClr val="FF0000"/>
                </a:solidFill>
                <a:ea typeface="新細明體" pitchFamily="18" charset="-120"/>
              </a:rPr>
              <a:t>all </a:t>
            </a:r>
            <a:r>
              <a:rPr lang="en-US" altLang="zh-HK" sz="3000">
                <a:ea typeface="新細明體" pitchFamily="18" charset="-120"/>
              </a:rPr>
              <a:t>input instances.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Lecture 1-</a:t>
            </a:r>
            <a:fld id="{69240276-AA20-4A50-8517-028934F3AAB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55650" y="1557338"/>
            <a:ext cx="79248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itchFamily="2" charset="2"/>
              <a:buChar char="§"/>
            </a:pPr>
            <a:r>
              <a:rPr lang="en-US" altLang="zh-CN" sz="2400" u="sng" dirty="0"/>
              <a:t>Time Complexity</a:t>
            </a:r>
          </a:p>
          <a:p>
            <a:pPr marL="457200" indent="-457200" eaLnBrk="0" hangingPunct="0"/>
            <a:r>
              <a:rPr lang="en-US" altLang="zh-CN" sz="2400" dirty="0"/>
              <a:t>	Depends on:</a:t>
            </a:r>
          </a:p>
          <a:p>
            <a:pPr marL="457200" indent="-457200" eaLnBrk="0" hangingPunct="0"/>
            <a:r>
              <a:rPr lang="en-US" altLang="zh-CN" sz="2400" dirty="0"/>
              <a:t>	- Machine Speed</a:t>
            </a:r>
          </a:p>
          <a:p>
            <a:pPr marL="457200" indent="-457200" eaLnBrk="0" hangingPunct="0"/>
            <a:r>
              <a:rPr lang="en-US" altLang="zh-CN" sz="2400" dirty="0"/>
              <a:t>	- </a:t>
            </a:r>
            <a:r>
              <a:rPr lang="en-US" altLang="zh-CN" sz="2400" dirty="0">
                <a:solidFill>
                  <a:srgbClr val="FF0000"/>
                </a:solidFill>
              </a:rPr>
              <a:t>Size</a:t>
            </a:r>
            <a:r>
              <a:rPr lang="en-US" altLang="zh-CN" sz="2400" dirty="0"/>
              <a:t> of Data and Number of Operations         needed (n)</a:t>
            </a:r>
          </a:p>
          <a:p>
            <a:pPr marL="457200" indent="-457200" eaLnBrk="0" hangingPunct="0"/>
            <a:r>
              <a:rPr lang="en-US" altLang="zh-CN" sz="2400" dirty="0"/>
              <a:t>     - Algorithm </a:t>
            </a:r>
          </a:p>
          <a:p>
            <a:pPr marL="457200" indent="-457200" eaLnBrk="0" hangingPunct="0">
              <a:buFont typeface="Wingdings" pitchFamily="2" charset="2"/>
              <a:buChar char="§"/>
            </a:pPr>
            <a:endParaRPr lang="en-US" altLang="zh-CN" sz="2400" u="sng" dirty="0"/>
          </a:p>
          <a:p>
            <a:pPr marL="457200" indent="-457200" eaLnBrk="0" hangingPunct="0">
              <a:buFont typeface="Wingdings" pitchFamily="2" charset="2"/>
              <a:buChar char="§"/>
            </a:pPr>
            <a:r>
              <a:rPr lang="en-US" altLang="zh-CN" sz="2400" u="sng" dirty="0"/>
              <a:t>Space Complexity</a:t>
            </a:r>
          </a:p>
          <a:p>
            <a:pPr marL="457200" indent="-457200" eaLnBrk="0" hangingPunct="0"/>
            <a:r>
              <a:rPr lang="en-US" altLang="zh-CN" sz="2400" dirty="0"/>
              <a:t>	Depends on:</a:t>
            </a:r>
          </a:p>
          <a:p>
            <a:pPr marL="457200" indent="-457200" eaLnBrk="0" hangingPunct="0"/>
            <a:r>
              <a:rPr lang="en-US" altLang="zh-CN" sz="2400" dirty="0"/>
              <a:t>	- Size of Data</a:t>
            </a:r>
          </a:p>
          <a:p>
            <a:pPr marL="457200" indent="-457200" eaLnBrk="0" hangingPunct="0"/>
            <a:r>
              <a:rPr lang="en-US" altLang="zh-CN" sz="2400" dirty="0"/>
              <a:t>	- Size of Program</a:t>
            </a:r>
            <a:endParaRPr lang="en-AU" altLang="zh-CN" sz="2400" u="sng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Space &amp; Time Complexities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08104" y="3717032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What is size?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# of input data set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# of bits of input 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4213" y="1412875"/>
            <a:ext cx="7924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itchFamily="2" charset="2"/>
              <a:buChar char="§"/>
            </a:pPr>
            <a:r>
              <a:rPr lang="en-AU" altLang="zh-CN" sz="2800"/>
              <a:t>Expressed as T(n) = number of operations required.</a:t>
            </a:r>
          </a:p>
          <a:p>
            <a:pPr marL="457200" indent="-457200" eaLnBrk="0" hangingPunct="0"/>
            <a:endParaRPr lang="en-AU" altLang="zh-CN" sz="2800"/>
          </a:p>
          <a:p>
            <a:pPr marL="457200" indent="-457200" eaLnBrk="0" hangingPunct="0">
              <a:buFont typeface="Wingdings" pitchFamily="2" charset="2"/>
              <a:buChar char="§"/>
            </a:pPr>
            <a:r>
              <a:rPr lang="en-AU" altLang="zh-CN" sz="2800"/>
              <a:t>(n) is </a:t>
            </a:r>
            <a:r>
              <a:rPr lang="en-AU" altLang="zh-CN" sz="2800" u="sng"/>
              <a:t>the Problem Size:</a:t>
            </a:r>
          </a:p>
          <a:p>
            <a:pPr marL="457200" indent="-457200" eaLnBrk="0" hangingPunct="0"/>
            <a:r>
              <a:rPr lang="en-AU" altLang="zh-CN" sz="2800"/>
              <a:t>	n could be the number of specific operations, or the size of data (e.g. an array) or both.</a:t>
            </a:r>
          </a:p>
          <a:p>
            <a:pPr marL="457200" indent="-457200" eaLnBrk="0" hangingPunct="0"/>
            <a:endParaRPr lang="en-AU" altLang="zh-CN" sz="2800"/>
          </a:p>
          <a:p>
            <a:pPr marL="457200" indent="-457200" eaLnBrk="0" hangingPunct="0"/>
            <a:r>
              <a:rPr lang="en-AU" altLang="zh-CN" sz="2800"/>
              <a:t>	</a:t>
            </a:r>
          </a:p>
          <a:p>
            <a:pPr marL="457200" indent="-457200" eaLnBrk="0" hangingPunct="0"/>
            <a:endParaRPr lang="en-AU" altLang="zh-CN" sz="28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Time Complexity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Number of Operations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929687" cy="48450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Each "simple" operation (+, -, =, &lt;, &gt;=) is one operation. 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Loops and subroutine calls are </a:t>
            </a:r>
            <a:r>
              <a:rPr lang="en-US" altLang="zh-CN" sz="2800" b="1" i="1" dirty="0" smtClean="0">
                <a:sym typeface="Symbol" pitchFamily="18" charset="2"/>
              </a:rPr>
              <a:t>not</a:t>
            </a:r>
            <a:r>
              <a:rPr lang="en-US" altLang="zh-CN" sz="2800" dirty="0" smtClean="0">
                <a:sym typeface="Symbol" pitchFamily="18" charset="2"/>
              </a:rPr>
              <a:t> simple operations, but depend upon the size of the data and the contents of a subroutine.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 We do not want </a:t>
            </a:r>
            <a:r>
              <a:rPr lang="en-US" altLang="zh-CN" sz="2800" b="1" i="1" dirty="0" smtClean="0">
                <a:sym typeface="Symbol" pitchFamily="18" charset="2"/>
              </a:rPr>
              <a:t>``sort''</a:t>
            </a:r>
            <a:r>
              <a:rPr lang="en-US" altLang="zh-CN" sz="2800" dirty="0" smtClean="0">
                <a:sym typeface="Symbol" pitchFamily="18" charset="2"/>
              </a:rPr>
              <a:t> to be a single step operation. 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Each memory access is one operation. 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We measure </a:t>
            </a:r>
            <a:r>
              <a:rPr lang="en-US" altLang="zh-CN" sz="2800" b="1" dirty="0" smtClean="0">
                <a:sym typeface="Symbol" pitchFamily="18" charset="2"/>
              </a:rPr>
              <a:t>T(n)</a:t>
            </a:r>
            <a:r>
              <a:rPr lang="en-US" altLang="zh-CN" sz="2800" dirty="0" smtClean="0">
                <a:sym typeface="Symbol" pitchFamily="18" charset="2"/>
              </a:rPr>
              <a:t>  of an algorithm by </a:t>
            </a:r>
            <a:r>
              <a:rPr lang="en-US" altLang="zh-CN" sz="2800" dirty="0" smtClean="0">
                <a:solidFill>
                  <a:srgbClr val="7030A0"/>
                </a:solidFill>
                <a:sym typeface="Symbol" pitchFamily="18" charset="2"/>
              </a:rPr>
              <a:t>counting the number of operations</a:t>
            </a:r>
            <a:r>
              <a:rPr lang="en-US" altLang="zh-CN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116013" y="2349500"/>
            <a:ext cx="6553200" cy="2286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27088" y="1628775"/>
            <a:ext cx="7848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Example (1): Factorial Function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factorial (n)</a:t>
            </a: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{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f = 1;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if ( n &gt; 0 )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	for (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= 1 to n)   f  = f *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;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return f ;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}</a:t>
            </a:r>
          </a:p>
          <a:p>
            <a:pPr eaLnBrk="0" hangingPunct="0"/>
            <a:endParaRPr lang="en-US" altLang="zh-CN" sz="2400" dirty="0">
              <a:solidFill>
                <a:srgbClr val="A50021"/>
              </a:solidFill>
            </a:endParaRPr>
          </a:p>
          <a:p>
            <a:pPr eaLnBrk="0" hangingPunct="0"/>
            <a:r>
              <a:rPr lang="en-US" altLang="zh-CN" sz="2400" dirty="0"/>
              <a:t>Let T(n) = Number of </a:t>
            </a:r>
            <a:r>
              <a:rPr lang="en-US" altLang="zh-CN" sz="2400" u="sng" dirty="0">
                <a:solidFill>
                  <a:srgbClr val="FF0000"/>
                </a:solidFill>
              </a:rPr>
              <a:t>multiplications</a:t>
            </a:r>
            <a:r>
              <a:rPr lang="en-US" altLang="zh-CN" sz="2400" dirty="0"/>
              <a:t>.</a:t>
            </a:r>
          </a:p>
          <a:p>
            <a:pPr eaLnBrk="0" hangingPunct="0"/>
            <a:r>
              <a:rPr lang="en-US" altLang="zh-CN" sz="2400" dirty="0"/>
              <a:t>For a given n , then T(n) = n   (always) 	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00113" y="333375"/>
            <a:ext cx="7239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Number of Operations T(n)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Complexity of the Factorial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Because T(n) = n </a:t>
            </a:r>
            <a:r>
              <a:rPr lang="en-US" altLang="zh-CN" sz="2800" u="sng" smtClean="0"/>
              <a:t>always</a:t>
            </a:r>
            <a:r>
              <a:rPr lang="en-US" altLang="zh-CN" sz="2800" smtClean="0"/>
              <a:t>, then </a:t>
            </a:r>
            <a:r>
              <a:rPr lang="en-US" altLang="zh-CN" sz="2800" b="1" smtClean="0"/>
              <a:t>T(n) =</a:t>
            </a:r>
            <a:r>
              <a:rPr lang="en-US" altLang="zh-CN" b="1" smtClean="0"/>
              <a:t> </a:t>
            </a:r>
            <a:r>
              <a:rPr lang="en-US" altLang="zh-CN" b="1" smtClean="0">
                <a:sym typeface="Symbol" pitchFamily="18" charset="2"/>
              </a:rPr>
              <a:t>(n)</a:t>
            </a:r>
            <a:r>
              <a:rPr lang="en-US" altLang="zh-CN" smtClean="0">
                <a:sym typeface="Symbol" pitchFamily="18" charset="2"/>
              </a:rPr>
              <a:t> 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V="1">
            <a:off x="2438400" y="2819400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438400" y="533400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498725" y="25257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T(n)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689725" y="52689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2438400" y="3124200"/>
            <a:ext cx="28956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733800" y="3505200"/>
            <a:ext cx="68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ym typeface="Symbol" pitchFamily="18" charset="2"/>
              </a:rPr>
              <a:t>(n)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00113" y="2157413"/>
            <a:ext cx="7467600" cy="2514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Number of Operations T(n)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54380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cs typeface="Arial" charset="0"/>
              </a:rPr>
              <a:t>Example (2): Linear Search in an array a[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linSearch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 (a, target,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   for (</a:t>
            </a: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 = 0 to n-1)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if (</a:t>
            </a: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a</a:t>
            </a:r>
            <a:r>
              <a:rPr lang="en-US" altLang="zh-CN" sz="2000" b="1" baseline="-25000" dirty="0" err="1" smtClean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 == target) return </a:t>
            </a: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cs typeface="Arial" charset="0"/>
              </a:rPr>
              <a:t>T(n) = number of array element </a:t>
            </a:r>
            <a:r>
              <a:rPr lang="en-US" altLang="zh-CN" sz="2000" b="1" dirty="0" smtClean="0">
                <a:solidFill>
                  <a:srgbClr val="7030A0"/>
                </a:solidFill>
                <a:cs typeface="Arial" charset="0"/>
              </a:rPr>
              <a:t>comparisons</a:t>
            </a:r>
            <a:r>
              <a:rPr lang="en-US" altLang="zh-CN" sz="2000" b="1" dirty="0" smtClean="0">
                <a:cs typeface="Arial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u="sng" dirty="0" smtClean="0">
                <a:cs typeface="Arial" charset="0"/>
              </a:rPr>
              <a:t>Best case:</a:t>
            </a:r>
            <a:r>
              <a:rPr lang="en-US" altLang="zh-CN" sz="2000" b="1" dirty="0" smtClean="0">
                <a:cs typeface="Arial" charset="0"/>
              </a:rPr>
              <a:t> 	T(n)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u="sng" dirty="0" smtClean="0">
                <a:cs typeface="Arial" charset="0"/>
              </a:rPr>
              <a:t>Worst case:</a:t>
            </a:r>
            <a:r>
              <a:rPr lang="en-US" altLang="zh-CN" sz="2000" b="1" dirty="0" smtClean="0">
                <a:cs typeface="Arial" charset="0"/>
              </a:rPr>
              <a:t>	T(n) = 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3608" y="400506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Arial" charset="0"/>
              </a:rPr>
              <a:t> return -1;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2029" y="166397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cs typeface="Arial" charset="0"/>
              </a:rPr>
              <a:t>Any problem?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Complexity of the Linear Search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423988"/>
            <a:ext cx="7772400" cy="42672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T(n) = 1 in the </a:t>
            </a:r>
            <a:r>
              <a:rPr lang="en-US" altLang="zh-CN" sz="2400" b="1" u="sng" smtClean="0"/>
              <a:t>best case.</a:t>
            </a:r>
            <a:r>
              <a:rPr lang="en-US" altLang="zh-CN" sz="2400" b="1" smtClean="0"/>
              <a:t> T(n) = n in </a:t>
            </a:r>
            <a:r>
              <a:rPr lang="en-US" altLang="zh-CN" sz="2400" b="1" u="sng" smtClean="0"/>
              <a:t>the worst case</a:t>
            </a:r>
            <a:r>
              <a:rPr lang="en-US" altLang="zh-CN" sz="2400" smtClean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ym typeface="Symbol" pitchFamily="18" charset="2"/>
              </a:rPr>
              <a:t>We write that as: T(n) = (1) and T(n) = </a:t>
            </a:r>
            <a:r>
              <a:rPr lang="en-US" altLang="zh-CN" sz="2400" b="1" smtClean="0"/>
              <a:t>O</a:t>
            </a:r>
            <a:r>
              <a:rPr lang="en-US" altLang="zh-CN" sz="2400" b="1" smtClean="0">
                <a:sym typeface="Symbol" pitchFamily="18" charset="2"/>
              </a:rPr>
              <a:t>(n)</a:t>
            </a:r>
            <a:r>
              <a:rPr lang="en-US" altLang="zh-CN" smtClean="0">
                <a:sym typeface="Symbol" pitchFamily="18" charset="2"/>
              </a:rPr>
              <a:t> 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1792288" y="3008313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792288" y="5522913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106488" y="29321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T(n)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211888" y="52943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2020888" y="3313113"/>
            <a:ext cx="26670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544888" y="3240088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O</a:t>
            </a:r>
            <a:r>
              <a:rPr lang="en-US" altLang="zh-CN" sz="2000">
                <a:sym typeface="Symbol" pitchFamily="18" charset="2"/>
              </a:rPr>
              <a:t>(n)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V="1">
            <a:off x="1944688" y="5065713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900613" y="484505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ym typeface="Symbol" pitchFamily="18" charset="2"/>
              </a:rPr>
              <a:t>(1)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8350" y="1546225"/>
            <a:ext cx="7620000" cy="411480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If the cost T(n) of an algorithm for a given size (n) </a:t>
            </a:r>
            <a:r>
              <a:rPr lang="en-US" altLang="zh-CN" dirty="0" smtClean="0">
                <a:solidFill>
                  <a:srgbClr val="7030A0"/>
                </a:solidFill>
              </a:rPr>
              <a:t>changes</a:t>
            </a:r>
            <a:r>
              <a:rPr lang="en-US" altLang="zh-CN" dirty="0" smtClean="0"/>
              <a:t> with the data values, it is not an exact algorithm. In this case, we find the </a:t>
            </a:r>
            <a:r>
              <a:rPr lang="en-US" altLang="zh-CN" u="sng" dirty="0" smtClean="0">
                <a:solidFill>
                  <a:srgbClr val="FF0000"/>
                </a:solidFill>
              </a:rPr>
              <a:t>Best Case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(Lower Bound) </a:t>
            </a:r>
            <a:r>
              <a:rPr lang="en-US" altLang="zh-CN" dirty="0" smtClean="0">
                <a:sym typeface="Symbol" pitchFamily="18" charset="2"/>
              </a:rPr>
              <a:t>and the </a:t>
            </a:r>
            <a:r>
              <a:rPr lang="en-US" altLang="zh-CN" u="sng" dirty="0" smtClean="0">
                <a:solidFill>
                  <a:srgbClr val="00B0F0"/>
                </a:solidFill>
                <a:sym typeface="Symbol" pitchFamily="18" charset="2"/>
              </a:rPr>
              <a:t>Worst Case</a:t>
            </a:r>
            <a:r>
              <a:rPr lang="en-US" altLang="zh-CN" b="1" u="sng" dirty="0" smtClean="0">
                <a:solidFill>
                  <a:srgbClr val="00B0F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(Upper Bound)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Bounds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Bounds describe the </a:t>
            </a:r>
            <a:r>
              <a:rPr lang="en-US" altLang="zh-CN" sz="2800" u="sng" dirty="0" smtClean="0">
                <a:solidFill>
                  <a:srgbClr val="00B0F0"/>
                </a:solidFill>
              </a:rPr>
              <a:t>limiting behavior</a:t>
            </a:r>
            <a:r>
              <a:rPr lang="en-US" altLang="zh-CN" sz="2800" dirty="0" smtClean="0">
                <a:solidFill>
                  <a:srgbClr val="00B0F0"/>
                </a:solidFill>
              </a:rPr>
              <a:t> </a:t>
            </a:r>
            <a:r>
              <a:rPr lang="en-US" altLang="zh-CN" sz="2800" dirty="0" smtClean="0"/>
              <a:t>of algorithm complexity at large (n). They are: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Worst Case: </a:t>
            </a:r>
            <a:r>
              <a:rPr lang="en-US" altLang="zh-CN" sz="2800" dirty="0" smtClean="0"/>
              <a:t>Upper Bound (</a:t>
            </a:r>
            <a:r>
              <a:rPr lang="en-US" altLang="zh-CN" sz="2800" b="1" dirty="0" smtClean="0"/>
              <a:t>Big O</a:t>
            </a:r>
            <a:r>
              <a:rPr lang="en-US" altLang="zh-CN" sz="2800" dirty="0" smtClean="0"/>
              <a:t> complexity)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Best Case: </a:t>
            </a:r>
            <a:r>
              <a:rPr lang="en-US" altLang="zh-CN" sz="2800" dirty="0" smtClean="0"/>
              <a:t>Lower Bound (</a:t>
            </a:r>
            <a:r>
              <a:rPr lang="en-US" altLang="zh-CN" sz="2800" b="1" dirty="0" smtClean="0"/>
              <a:t>Big </a:t>
            </a:r>
            <a:r>
              <a:rPr lang="en-US" altLang="zh-CN" sz="2800" b="1" dirty="0" smtClean="0">
                <a:sym typeface="Symbol" pitchFamily="18" charset="2"/>
              </a:rPr>
              <a:t></a:t>
            </a:r>
            <a:r>
              <a:rPr lang="en-US" altLang="zh-CN" sz="2800" dirty="0" smtClean="0">
                <a:sym typeface="Symbol" pitchFamily="18" charset="2"/>
              </a:rPr>
              <a:t> complexity)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ym typeface="Symbol" pitchFamily="18" charset="2"/>
              </a:rPr>
              <a:t>	</a:t>
            </a:r>
            <a:r>
              <a:rPr lang="en-US" altLang="zh-CN" sz="2800" b="1" dirty="0" smtClean="0">
                <a:sym typeface="Symbol" pitchFamily="18" charset="2"/>
              </a:rPr>
              <a:t>Exact</a:t>
            </a:r>
            <a:r>
              <a:rPr lang="en-US" altLang="zh-CN" sz="2800" dirty="0" smtClean="0">
                <a:sym typeface="Symbol" pitchFamily="18" charset="2"/>
              </a:rPr>
              <a:t> (</a:t>
            </a:r>
            <a:r>
              <a:rPr lang="en-US" altLang="zh-CN" sz="2800" b="1" dirty="0" smtClean="0">
                <a:sym typeface="Symbol" pitchFamily="18" charset="2"/>
              </a:rPr>
              <a:t>Big </a:t>
            </a:r>
            <a:r>
              <a:rPr lang="en-US" altLang="zh-CN" sz="2800" dirty="0" smtClean="0">
                <a:sym typeface="Symbol" pitchFamily="18" charset="2"/>
              </a:rPr>
              <a:t> complexity)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An </a:t>
            </a:r>
            <a:r>
              <a:rPr lang="en-US" altLang="zh-CN" b="1" u="sng" dirty="0" smtClean="0"/>
              <a:t>Average Case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complexity can also be obtained if the </a:t>
            </a:r>
            <a:r>
              <a:rPr lang="en-US" altLang="zh-CN" dirty="0" smtClean="0">
                <a:solidFill>
                  <a:srgbClr val="00B0F0"/>
                </a:solidFill>
              </a:rPr>
              <a:t>probabilities </a:t>
            </a:r>
            <a:r>
              <a:rPr lang="en-US" altLang="zh-CN" dirty="0" smtClean="0"/>
              <a:t>of the different data sets are known.</a:t>
            </a:r>
          </a:p>
          <a:p>
            <a:pPr eaLnBrk="1" hangingPunct="1"/>
            <a:r>
              <a:rPr lang="en-US" altLang="zh-CN" dirty="0" smtClean="0"/>
              <a:t>Algorithms are usually compared on the basis of the </a:t>
            </a:r>
            <a:r>
              <a:rPr lang="en-US" altLang="zh-CN" dirty="0" smtClean="0">
                <a:solidFill>
                  <a:srgbClr val="FF0000"/>
                </a:solidFill>
              </a:rPr>
              <a:t>upper bound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Big O</a:t>
            </a:r>
            <a:r>
              <a:rPr lang="en-US" altLang="zh-CN" dirty="0" smtClean="0"/>
              <a:t> complexity)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complexity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600" dirty="0" smtClean="0">
                <a:ea typeface="新細明體" pitchFamily="18" charset="-120"/>
              </a:rPr>
              <a:t>The </a:t>
            </a:r>
            <a:r>
              <a:rPr lang="en-US" altLang="zh-HK" sz="2600" i="1" dirty="0" smtClean="0">
                <a:solidFill>
                  <a:srgbClr val="FF3300"/>
                </a:solidFill>
                <a:ea typeface="新細明體" pitchFamily="18" charset="-120"/>
              </a:rPr>
              <a:t>worst-case time complexity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HK" sz="2600" dirty="0" smtClean="0">
                <a:ea typeface="新細明體" pitchFamily="18" charset="-120"/>
              </a:rPr>
              <a:t>of an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HK" sz="2600" dirty="0" smtClean="0">
                <a:solidFill>
                  <a:srgbClr val="996633"/>
                </a:solidFill>
                <a:ea typeface="新細明體" pitchFamily="18" charset="-120"/>
              </a:rPr>
              <a:t>algorithm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HK" sz="2600" i="1" dirty="0" smtClean="0">
                <a:ea typeface="新細明體" pitchFamily="18" charset="-120"/>
              </a:rPr>
              <a:t>A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HK" sz="2600" dirty="0" smtClean="0">
                <a:ea typeface="新細明體" pitchFamily="18" charset="-120"/>
              </a:rPr>
              <a:t>is the running time of </a:t>
            </a:r>
            <a:r>
              <a:rPr lang="en-US" altLang="zh-HK" sz="2600" i="1" dirty="0" smtClean="0">
                <a:ea typeface="新細明體" pitchFamily="18" charset="-120"/>
              </a:rPr>
              <a:t>A</a:t>
            </a:r>
            <a:r>
              <a:rPr lang="en-US" altLang="zh-HK" sz="2600" dirty="0" smtClean="0">
                <a:ea typeface="新細明體" pitchFamily="18" charset="-120"/>
              </a:rPr>
              <a:t> on the </a:t>
            </a:r>
            <a:r>
              <a:rPr lang="en-US" altLang="zh-HK" sz="2600" i="1" dirty="0" smtClean="0">
                <a:ea typeface="新細明體" pitchFamily="18" charset="-120"/>
              </a:rPr>
              <a:t>worst-case</a:t>
            </a:r>
            <a:r>
              <a:rPr lang="en-US" altLang="zh-HK" sz="2600" dirty="0" smtClean="0">
                <a:ea typeface="新細明體" pitchFamily="18" charset="-120"/>
              </a:rPr>
              <a:t> input instance.</a:t>
            </a:r>
          </a:p>
          <a:p>
            <a:pPr lvl="1">
              <a:lnSpc>
                <a:spcPct val="90000"/>
              </a:lnSpc>
            </a:pPr>
            <a:r>
              <a:rPr lang="en-US" altLang="zh-HK" sz="2200" dirty="0" smtClean="0">
                <a:ea typeface="新細明體" pitchFamily="18" charset="-120"/>
              </a:rPr>
              <a:t>C(</a:t>
            </a:r>
            <a:r>
              <a:rPr lang="en-US" altLang="zh-HK" sz="2200" i="1" dirty="0" smtClean="0">
                <a:ea typeface="新細明體" pitchFamily="18" charset="-120"/>
              </a:rPr>
              <a:t>A</a:t>
            </a:r>
            <a:r>
              <a:rPr lang="en-US" altLang="zh-HK" sz="2200" dirty="0" smtClean="0">
                <a:ea typeface="新細明體" pitchFamily="18" charset="-120"/>
              </a:rPr>
              <a:t>) = max </a:t>
            </a:r>
            <a:r>
              <a:rPr lang="en-US" altLang="zh-HK" sz="2200" baseline="-25000" dirty="0" smtClean="0">
                <a:ea typeface="新細明體" pitchFamily="18" charset="-120"/>
              </a:rPr>
              <a:t>instance </a:t>
            </a:r>
            <a:r>
              <a:rPr lang="en-US" altLang="zh-HK" sz="2200" i="1" baseline="-25000" dirty="0" smtClean="0">
                <a:ea typeface="新細明體" pitchFamily="18" charset="-120"/>
              </a:rPr>
              <a:t>x</a:t>
            </a:r>
            <a:r>
              <a:rPr lang="en-US" altLang="zh-HK" sz="2200" dirty="0" smtClean="0">
                <a:ea typeface="新細明體" pitchFamily="18" charset="-120"/>
              </a:rPr>
              <a:t> (running time of </a:t>
            </a:r>
            <a:r>
              <a:rPr lang="en-US" altLang="zh-HK" sz="2200" i="1" dirty="0" smtClean="0">
                <a:ea typeface="新細明體" pitchFamily="18" charset="-120"/>
              </a:rPr>
              <a:t>A</a:t>
            </a:r>
            <a:r>
              <a:rPr lang="en-US" altLang="zh-HK" sz="2200" dirty="0" smtClean="0">
                <a:ea typeface="新細明體" pitchFamily="18" charset="-120"/>
              </a:rPr>
              <a:t> on </a:t>
            </a:r>
            <a:r>
              <a:rPr lang="en-US" altLang="zh-HK" sz="2200" i="1" dirty="0" smtClean="0">
                <a:ea typeface="新細明體" pitchFamily="18" charset="-120"/>
              </a:rPr>
              <a:t>x</a:t>
            </a:r>
            <a:r>
              <a:rPr lang="en-US" altLang="zh-HK" sz="2200" dirty="0" smtClean="0">
                <a:ea typeface="新細明體" pitchFamily="18" charset="-120"/>
              </a:rPr>
              <a:t>)</a:t>
            </a:r>
            <a:endParaRPr lang="en-US" altLang="zh-HK" sz="2200" baseline="-250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HK" sz="26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HK" sz="2600" dirty="0" smtClean="0">
                <a:ea typeface="新細明體" pitchFamily="18" charset="-120"/>
              </a:rPr>
              <a:t>The </a:t>
            </a:r>
            <a:r>
              <a:rPr lang="en-US" altLang="zh-HK" sz="2600" i="1" dirty="0" smtClean="0">
                <a:solidFill>
                  <a:srgbClr val="FF3300"/>
                </a:solidFill>
                <a:ea typeface="新細明體" pitchFamily="18" charset="-120"/>
              </a:rPr>
              <a:t>worst-case time complexity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HK" sz="2600" dirty="0" smtClean="0">
                <a:ea typeface="新細明體" pitchFamily="18" charset="-120"/>
              </a:rPr>
              <a:t>of a </a:t>
            </a:r>
            <a:r>
              <a:rPr lang="en-US" altLang="zh-HK" sz="2600" dirty="0" smtClean="0">
                <a:solidFill>
                  <a:srgbClr val="FF3300"/>
                </a:solidFill>
                <a:ea typeface="新細明體" pitchFamily="18" charset="-120"/>
              </a:rPr>
              <a:t>computational problem </a:t>
            </a:r>
            <a:r>
              <a:rPr lang="en-US" altLang="zh-HK" sz="2600" i="1" dirty="0" smtClean="0">
                <a:ea typeface="新細明體" pitchFamily="18" charset="-120"/>
              </a:rPr>
              <a:t>P</a:t>
            </a:r>
            <a:r>
              <a:rPr lang="en-US" altLang="zh-HK" sz="2600" dirty="0" smtClean="0">
                <a:ea typeface="新細明體" pitchFamily="18" charset="-120"/>
              </a:rPr>
              <a:t> is the worst-case complexity of the </a:t>
            </a:r>
            <a:r>
              <a:rPr lang="en-US" altLang="zh-HK" sz="2600" i="1" dirty="0" smtClean="0">
                <a:solidFill>
                  <a:srgbClr val="FF3300"/>
                </a:solidFill>
                <a:ea typeface="新細明體" pitchFamily="18" charset="-120"/>
              </a:rPr>
              <a:t>best</a:t>
            </a:r>
            <a:r>
              <a:rPr lang="en-US" altLang="zh-HK" sz="2600" i="1" dirty="0" smtClean="0">
                <a:ea typeface="新細明體" pitchFamily="18" charset="-120"/>
              </a:rPr>
              <a:t> </a:t>
            </a:r>
            <a:r>
              <a:rPr lang="en-US" altLang="zh-HK" sz="2600" dirty="0" smtClean="0">
                <a:ea typeface="新細明體" pitchFamily="18" charset="-120"/>
              </a:rPr>
              <a:t>algorithm </a:t>
            </a:r>
            <a:r>
              <a:rPr lang="en-US" altLang="zh-HK" sz="2600" i="1" dirty="0" smtClean="0">
                <a:ea typeface="新細明體" pitchFamily="18" charset="-120"/>
              </a:rPr>
              <a:t>A</a:t>
            </a:r>
            <a:r>
              <a:rPr lang="en-US" altLang="zh-HK" sz="2600" dirty="0" smtClean="0">
                <a:ea typeface="新細明體" pitchFamily="18" charset="-120"/>
              </a:rPr>
              <a:t> that </a:t>
            </a:r>
            <a:r>
              <a:rPr lang="en-US" altLang="zh-HK" sz="2600" dirty="0" smtClean="0">
                <a:solidFill>
                  <a:srgbClr val="0033CC"/>
                </a:solidFill>
                <a:ea typeface="新細明體" pitchFamily="18" charset="-120"/>
              </a:rPr>
              <a:t>can solve the problem</a:t>
            </a:r>
            <a:r>
              <a:rPr lang="en-US" altLang="zh-HK" sz="2600" dirty="0" smtClean="0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HK" sz="2200" dirty="0" smtClean="0">
                <a:solidFill>
                  <a:srgbClr val="0033CC"/>
                </a:solidFill>
                <a:ea typeface="新細明體" pitchFamily="18" charset="-120"/>
              </a:rPr>
              <a:t>i.e. the best algorithm that can give answers on all instances.</a:t>
            </a:r>
          </a:p>
          <a:p>
            <a:pPr lvl="1">
              <a:lnSpc>
                <a:spcPct val="90000"/>
              </a:lnSpc>
            </a:pPr>
            <a:r>
              <a:rPr lang="en-US" altLang="zh-HK" sz="2200" dirty="0" smtClean="0">
                <a:ea typeface="新細明體" pitchFamily="18" charset="-120"/>
              </a:rPr>
              <a:t>C(</a:t>
            </a:r>
            <a:r>
              <a:rPr lang="en-US" altLang="zh-HK" sz="2200" i="1" dirty="0" smtClean="0">
                <a:ea typeface="新細明體" pitchFamily="18" charset="-120"/>
              </a:rPr>
              <a:t>P</a:t>
            </a:r>
            <a:r>
              <a:rPr lang="en-US" altLang="zh-HK" sz="2200" dirty="0" smtClean="0">
                <a:ea typeface="新細明體" pitchFamily="18" charset="-120"/>
              </a:rPr>
              <a:t>) = min </a:t>
            </a:r>
            <a:r>
              <a:rPr lang="en-US" altLang="zh-HK" sz="2200" i="1" baseline="-25000" dirty="0" smtClean="0">
                <a:ea typeface="新細明體" pitchFamily="18" charset="-120"/>
              </a:rPr>
              <a:t>A</a:t>
            </a:r>
            <a:r>
              <a:rPr lang="en-US" altLang="zh-HK" sz="2200" baseline="-25000" dirty="0" smtClean="0">
                <a:ea typeface="新細明體" pitchFamily="18" charset="-120"/>
              </a:rPr>
              <a:t> </a:t>
            </a:r>
            <a:r>
              <a:rPr lang="en-US" altLang="zh-HK" sz="2200" dirty="0" smtClean="0">
                <a:ea typeface="新細明體" pitchFamily="18" charset="-120"/>
              </a:rPr>
              <a:t>max </a:t>
            </a:r>
            <a:r>
              <a:rPr lang="en-US" altLang="zh-HK" sz="2200" i="1" baseline="-25000" dirty="0" smtClean="0">
                <a:ea typeface="新細明體" pitchFamily="18" charset="-120"/>
              </a:rPr>
              <a:t>x</a:t>
            </a:r>
            <a:r>
              <a:rPr lang="en-US" altLang="zh-HK" sz="2200" dirty="0" smtClean="0">
                <a:ea typeface="新細明體" pitchFamily="18" charset="-120"/>
              </a:rPr>
              <a:t> (running time of </a:t>
            </a:r>
            <a:r>
              <a:rPr lang="en-US" altLang="zh-HK" sz="2200" i="1" dirty="0" smtClean="0">
                <a:ea typeface="新細明體" pitchFamily="18" charset="-120"/>
              </a:rPr>
              <a:t>A</a:t>
            </a:r>
            <a:r>
              <a:rPr lang="en-US" altLang="zh-HK" sz="2200" dirty="0" smtClean="0">
                <a:ea typeface="新細明體" pitchFamily="18" charset="-120"/>
              </a:rPr>
              <a:t> on </a:t>
            </a:r>
            <a:r>
              <a:rPr lang="en-US" altLang="zh-HK" sz="2200" i="1" dirty="0" smtClean="0">
                <a:ea typeface="新細明體" pitchFamily="18" charset="-120"/>
              </a:rPr>
              <a:t>x</a:t>
            </a:r>
            <a:r>
              <a:rPr lang="en-US" altLang="zh-HK" sz="2200" dirty="0" smtClean="0">
                <a:ea typeface="新細明體" pitchFamily="18" charset="-120"/>
              </a:rPr>
              <a:t>)</a:t>
            </a:r>
            <a:endParaRPr lang="en-US" altLang="zh-HK" sz="2200" dirty="0" smtClean="0">
              <a:solidFill>
                <a:srgbClr val="0033CC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HK" sz="2600" dirty="0" smtClean="0">
              <a:solidFill>
                <a:srgbClr val="0033CC"/>
              </a:solidFill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33375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530350"/>
            <a:ext cx="7772400" cy="4419600"/>
          </a:xfrm>
          <a:solidFill>
            <a:srgbClr val="FFFF99"/>
          </a:solidFill>
          <a:ln cap="flat">
            <a:solidFill>
              <a:schemeClr val="tx1"/>
            </a:solidFill>
            <a:prstDash val="sysDot"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T(n) is Time Complexity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373188" y="259715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389063" y="5146675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573588" y="259715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4573588" y="511175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373188" y="236855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T(n)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497388" y="236855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T(n)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811588" y="51117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n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316788" y="51117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n</a:t>
            </a: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1617663" y="2708275"/>
            <a:ext cx="16764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1693863" y="4156075"/>
            <a:ext cx="2209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1846263" y="3546475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201988" y="244475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UB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811588" y="381635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LB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3659188" y="328295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Tav</a:t>
            </a: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4725988" y="2749550"/>
            <a:ext cx="1981200" cy="2133600"/>
          </a:xfrm>
          <a:custGeom>
            <a:avLst/>
            <a:gdLst>
              <a:gd name="T0" fmla="*/ 0 w 1344"/>
              <a:gd name="T1" fmla="*/ 2147483647 h 1104"/>
              <a:gd name="T2" fmla="*/ 2147483647 w 1344"/>
              <a:gd name="T3" fmla="*/ 0 h 1104"/>
              <a:gd name="T4" fmla="*/ 0 w 1344"/>
              <a:gd name="T5" fmla="*/ 2147483647 h 1104"/>
              <a:gd name="T6" fmla="*/ 0 60000 65536"/>
              <a:gd name="T7" fmla="*/ 0 60000 65536"/>
              <a:gd name="T8" fmla="*/ 0 60000 65536"/>
              <a:gd name="T9" fmla="*/ 0 w 1344"/>
              <a:gd name="T10" fmla="*/ 0 h 1104"/>
              <a:gd name="T11" fmla="*/ 1344 w 134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104">
                <a:moveTo>
                  <a:pt x="0" y="1104"/>
                </a:moveTo>
                <a:cubicBezTo>
                  <a:pt x="0" y="1104"/>
                  <a:pt x="1344" y="0"/>
                  <a:pt x="1344" y="0"/>
                </a:cubicBezTo>
                <a:cubicBezTo>
                  <a:pt x="1344" y="0"/>
                  <a:pt x="0" y="1104"/>
                  <a:pt x="0" y="1104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V="1">
            <a:off x="4802188" y="3587750"/>
            <a:ext cx="2133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615113" y="2409825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UB1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6843713" y="3324225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UB2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335588" y="419735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5243513" y="51530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620000" cy="411480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b="1" u="sng" dirty="0" smtClean="0"/>
              <a:t>Upper Bound (Big </a:t>
            </a:r>
            <a:r>
              <a:rPr lang="en-US" altLang="zh-CN" b="1" i="1" u="sng" dirty="0" smtClean="0"/>
              <a:t>O</a:t>
            </a:r>
            <a:r>
              <a:rPr lang="en-US" altLang="zh-CN" b="1" u="sng" dirty="0" smtClean="0"/>
              <a:t>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T(n) </a:t>
            </a:r>
            <a:r>
              <a:rPr lang="en-US" altLang="zh-CN" b="1" dirty="0" smtClean="0">
                <a:solidFill>
                  <a:srgbClr val="FF0066"/>
                </a:solidFill>
              </a:rPr>
              <a:t>is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O</a:t>
            </a:r>
            <a:r>
              <a:rPr lang="en-US" altLang="zh-CN" b="1" dirty="0" smtClean="0"/>
              <a:t>(f(n))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if T(n) grows </a:t>
            </a:r>
            <a:r>
              <a:rPr lang="en-US" altLang="zh-CN" u="sng" dirty="0" smtClean="0"/>
              <a:t>at most</a:t>
            </a:r>
            <a:r>
              <a:rPr lang="en-US" altLang="zh-CN" dirty="0" smtClean="0"/>
              <a:t> as fast as f(n), i.e.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      </a:t>
            </a:r>
            <a:r>
              <a:rPr lang="en-US" altLang="zh-CN" dirty="0" smtClean="0">
                <a:sym typeface="Symbol" pitchFamily="18" charset="2"/>
              </a:rPr>
              <a:t>T(n) = </a:t>
            </a:r>
            <a:r>
              <a:rPr lang="en-US" altLang="zh-CN" b="1" i="1" dirty="0" smtClean="0"/>
              <a:t>O</a:t>
            </a:r>
            <a:r>
              <a:rPr lang="en-US" altLang="zh-CN" dirty="0" smtClean="0">
                <a:sym typeface="Symbol" pitchFamily="18" charset="2"/>
              </a:rPr>
              <a:t>(f(n))</a:t>
            </a:r>
            <a:r>
              <a:rPr lang="en-US" altLang="zh-CN" b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 </a:t>
            </a:r>
            <a:r>
              <a:rPr lang="en-US" altLang="zh-CN" dirty="0" err="1" smtClean="0"/>
              <a:t>iff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T(n) </a:t>
            </a:r>
            <a:r>
              <a:rPr lang="en-US" altLang="zh-CN" dirty="0" smtClean="0">
                <a:sym typeface="Symbol" pitchFamily="18" charset="2"/>
              </a:rPr>
              <a:t> c f(n)</a:t>
            </a:r>
            <a:r>
              <a:rPr lang="en-US" altLang="zh-CN" dirty="0" smtClean="0"/>
              <a:t> for n </a:t>
            </a:r>
            <a:r>
              <a:rPr lang="en-US" altLang="zh-CN" dirty="0" smtClean="0">
                <a:sym typeface="Symbol" pitchFamily="18" charset="2"/>
              </a:rPr>
              <a:t> n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ym typeface="Symbol" pitchFamily="18" charset="2"/>
              </a:rPr>
              <a:t>	     c and n</a:t>
            </a:r>
            <a:r>
              <a:rPr lang="en-US" altLang="zh-CN" baseline="-25000" dirty="0" smtClean="0">
                <a:sym typeface="Symbol" pitchFamily="18" charset="2"/>
              </a:rPr>
              <a:t>0 </a:t>
            </a:r>
            <a:r>
              <a:rPr lang="en-US" altLang="zh-CN" dirty="0" smtClean="0">
                <a:sym typeface="Symbol" pitchFamily="18" charset="2"/>
              </a:rPr>
              <a:t>are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positive</a:t>
            </a:r>
            <a:r>
              <a:rPr lang="en-US" altLang="zh-CN" dirty="0" smtClean="0">
                <a:sym typeface="Symbol" pitchFamily="18" charset="2"/>
              </a:rPr>
              <a:t> constants.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6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714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Definition of  “Big Oh”</a:t>
            </a:r>
            <a:endParaRPr lang="en-CA" altLang="zh-CN" smtClean="0">
              <a:cs typeface="Times New Roman" pitchFamily="18" charset="0"/>
            </a:endParaRPr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1674813" y="5332413"/>
          <a:ext cx="567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4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332413"/>
                        <a:ext cx="567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1" name="Line 6"/>
          <p:cNvSpPr>
            <a:spLocks noChangeShapeType="1"/>
          </p:cNvSpPr>
          <p:nvPr/>
        </p:nvSpPr>
        <p:spPr bwMode="auto">
          <a:xfrm>
            <a:off x="4335463" y="1651000"/>
            <a:ext cx="0" cy="304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6362" name="Line 7"/>
          <p:cNvSpPr>
            <a:spLocks noChangeShapeType="1"/>
          </p:cNvSpPr>
          <p:nvPr/>
        </p:nvSpPr>
        <p:spPr bwMode="auto">
          <a:xfrm>
            <a:off x="4335463" y="4691063"/>
            <a:ext cx="3040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6363" name="Freeform 9"/>
          <p:cNvSpPr>
            <a:spLocks/>
          </p:cNvSpPr>
          <p:nvPr/>
        </p:nvSpPr>
        <p:spPr bwMode="auto">
          <a:xfrm>
            <a:off x="4716463" y="1673225"/>
            <a:ext cx="2424112" cy="2819400"/>
          </a:xfrm>
          <a:custGeom>
            <a:avLst/>
            <a:gdLst>
              <a:gd name="T0" fmla="*/ 0 w 1527"/>
              <a:gd name="T1" fmla="*/ 2819400 h 1776"/>
              <a:gd name="T2" fmla="*/ 1363662 w 1527"/>
              <a:gd name="T3" fmla="*/ 1471612 h 1776"/>
              <a:gd name="T4" fmla="*/ 2424112 w 1527"/>
              <a:gd name="T5" fmla="*/ 0 h 1776"/>
              <a:gd name="T6" fmla="*/ 0 60000 65536"/>
              <a:gd name="T7" fmla="*/ 0 60000 65536"/>
              <a:gd name="T8" fmla="*/ 0 60000 65536"/>
              <a:gd name="T9" fmla="*/ 0 w 1527"/>
              <a:gd name="T10" fmla="*/ 0 h 1776"/>
              <a:gd name="T11" fmla="*/ 1527 w 1527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7" h="1776">
                <a:moveTo>
                  <a:pt x="0" y="1776"/>
                </a:moveTo>
                <a:cubicBezTo>
                  <a:pt x="302" y="1499"/>
                  <a:pt x="605" y="1223"/>
                  <a:pt x="859" y="927"/>
                </a:cubicBezTo>
                <a:cubicBezTo>
                  <a:pt x="1113" y="631"/>
                  <a:pt x="1320" y="315"/>
                  <a:pt x="1527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6364" name="Freeform 10"/>
          <p:cNvSpPr>
            <a:spLocks/>
          </p:cNvSpPr>
          <p:nvPr/>
        </p:nvSpPr>
        <p:spPr bwMode="auto">
          <a:xfrm>
            <a:off x="4960938" y="3570288"/>
            <a:ext cx="3260725" cy="998537"/>
          </a:xfrm>
          <a:custGeom>
            <a:avLst/>
            <a:gdLst>
              <a:gd name="T0" fmla="*/ 0 w 2054"/>
              <a:gd name="T1" fmla="*/ 998537 h 629"/>
              <a:gd name="T2" fmla="*/ 1798637 w 2054"/>
              <a:gd name="T3" fmla="*/ 587375 h 629"/>
              <a:gd name="T4" fmla="*/ 3260725 w 2054"/>
              <a:gd name="T5" fmla="*/ 0 h 629"/>
              <a:gd name="T6" fmla="*/ 0 60000 65536"/>
              <a:gd name="T7" fmla="*/ 0 60000 65536"/>
              <a:gd name="T8" fmla="*/ 0 60000 65536"/>
              <a:gd name="T9" fmla="*/ 0 w 2054"/>
              <a:gd name="T10" fmla="*/ 0 h 629"/>
              <a:gd name="T11" fmla="*/ 2054 w 2054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4" h="629">
                <a:moveTo>
                  <a:pt x="0" y="629"/>
                </a:moveTo>
                <a:cubicBezTo>
                  <a:pt x="395" y="552"/>
                  <a:pt x="791" y="475"/>
                  <a:pt x="1133" y="370"/>
                </a:cubicBezTo>
                <a:cubicBezTo>
                  <a:pt x="1475" y="265"/>
                  <a:pt x="1902" y="62"/>
                  <a:pt x="205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6365" name="Freeform 11"/>
          <p:cNvSpPr>
            <a:spLocks/>
          </p:cNvSpPr>
          <p:nvPr/>
        </p:nvSpPr>
        <p:spPr bwMode="auto">
          <a:xfrm>
            <a:off x="4518025" y="1887538"/>
            <a:ext cx="2987675" cy="2635250"/>
          </a:xfrm>
          <a:custGeom>
            <a:avLst/>
            <a:gdLst>
              <a:gd name="T0" fmla="*/ 0 w 1882"/>
              <a:gd name="T1" fmla="*/ 2635250 h 1660"/>
              <a:gd name="T2" fmla="*/ 495300 w 1882"/>
              <a:gd name="T3" fmla="*/ 2224088 h 1660"/>
              <a:gd name="T4" fmla="*/ 747712 w 1882"/>
              <a:gd name="T5" fmla="*/ 2400300 h 1660"/>
              <a:gd name="T6" fmla="*/ 908050 w 1882"/>
              <a:gd name="T7" fmla="*/ 2155825 h 1660"/>
              <a:gd name="T8" fmla="*/ 1036638 w 1882"/>
              <a:gd name="T9" fmla="*/ 2262188 h 1660"/>
              <a:gd name="T10" fmla="*/ 1295400 w 1882"/>
              <a:gd name="T11" fmla="*/ 1744663 h 1660"/>
              <a:gd name="T12" fmla="*/ 1493838 w 1882"/>
              <a:gd name="T13" fmla="*/ 1873250 h 1660"/>
              <a:gd name="T14" fmla="*/ 1722438 w 1882"/>
              <a:gd name="T15" fmla="*/ 1279525 h 1660"/>
              <a:gd name="T16" fmla="*/ 1928813 w 1882"/>
              <a:gd name="T17" fmla="*/ 1462087 h 1660"/>
              <a:gd name="T18" fmla="*/ 2141538 w 1882"/>
              <a:gd name="T19" fmla="*/ 723900 h 1660"/>
              <a:gd name="T20" fmla="*/ 2301875 w 1882"/>
              <a:gd name="T21" fmla="*/ 822325 h 1660"/>
              <a:gd name="T22" fmla="*/ 2546350 w 1882"/>
              <a:gd name="T23" fmla="*/ 349250 h 1660"/>
              <a:gd name="T24" fmla="*/ 2751138 w 1882"/>
              <a:gd name="T25" fmla="*/ 411163 h 1660"/>
              <a:gd name="T26" fmla="*/ 2987675 w 1882"/>
              <a:gd name="T27" fmla="*/ 0 h 16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82"/>
              <a:gd name="T43" fmla="*/ 0 h 1660"/>
              <a:gd name="T44" fmla="*/ 1882 w 1882"/>
              <a:gd name="T45" fmla="*/ 1660 h 166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82" h="1660">
                <a:moveTo>
                  <a:pt x="0" y="1660"/>
                </a:moveTo>
                <a:cubicBezTo>
                  <a:pt x="117" y="1543"/>
                  <a:pt x="234" y="1426"/>
                  <a:pt x="312" y="1401"/>
                </a:cubicBezTo>
                <a:cubicBezTo>
                  <a:pt x="390" y="1376"/>
                  <a:pt x="428" y="1519"/>
                  <a:pt x="471" y="1512"/>
                </a:cubicBezTo>
                <a:cubicBezTo>
                  <a:pt x="514" y="1505"/>
                  <a:pt x="542" y="1372"/>
                  <a:pt x="572" y="1358"/>
                </a:cubicBezTo>
                <a:cubicBezTo>
                  <a:pt x="602" y="1344"/>
                  <a:pt x="612" y="1468"/>
                  <a:pt x="653" y="1425"/>
                </a:cubicBezTo>
                <a:cubicBezTo>
                  <a:pt x="694" y="1382"/>
                  <a:pt x="768" y="1140"/>
                  <a:pt x="816" y="1099"/>
                </a:cubicBezTo>
                <a:cubicBezTo>
                  <a:pt x="864" y="1058"/>
                  <a:pt x="896" y="1229"/>
                  <a:pt x="941" y="1180"/>
                </a:cubicBezTo>
                <a:cubicBezTo>
                  <a:pt x="986" y="1131"/>
                  <a:pt x="1039" y="849"/>
                  <a:pt x="1085" y="806"/>
                </a:cubicBezTo>
                <a:cubicBezTo>
                  <a:pt x="1131" y="763"/>
                  <a:pt x="1171" y="979"/>
                  <a:pt x="1215" y="921"/>
                </a:cubicBezTo>
                <a:cubicBezTo>
                  <a:pt x="1259" y="863"/>
                  <a:pt x="1310" y="523"/>
                  <a:pt x="1349" y="456"/>
                </a:cubicBezTo>
                <a:cubicBezTo>
                  <a:pt x="1388" y="389"/>
                  <a:pt x="1408" y="557"/>
                  <a:pt x="1450" y="518"/>
                </a:cubicBezTo>
                <a:cubicBezTo>
                  <a:pt x="1492" y="479"/>
                  <a:pt x="1557" y="263"/>
                  <a:pt x="1604" y="220"/>
                </a:cubicBezTo>
                <a:cubicBezTo>
                  <a:pt x="1651" y="177"/>
                  <a:pt x="1687" y="296"/>
                  <a:pt x="1733" y="259"/>
                </a:cubicBezTo>
                <a:cubicBezTo>
                  <a:pt x="1779" y="222"/>
                  <a:pt x="1830" y="111"/>
                  <a:pt x="188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7564438" y="1730375"/>
          <a:ext cx="64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5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1730375"/>
                        <a:ext cx="646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8289925" y="3276600"/>
          <a:ext cx="7000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6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3276600"/>
                        <a:ext cx="7000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6781800" y="1295400"/>
          <a:ext cx="860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7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95400"/>
                        <a:ext cx="8604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7370763" y="4829175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8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4829175"/>
                        <a:ext cx="2952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746125" y="2573338"/>
          <a:ext cx="2992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69" name="Equation" r:id="rId13" imgW="952200" imgH="203040" progId="Equation.DSMT4">
                  <p:embed/>
                </p:oleObj>
              </mc:Choice>
              <mc:Fallback>
                <p:oleObj name="Equation" r:id="rId13" imgW="9522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573338"/>
                        <a:ext cx="2992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620000" cy="411480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800" b="1" dirty="0" smtClean="0"/>
              <a:t>Lower Bound (Big </a:t>
            </a:r>
            <a:r>
              <a:rPr lang="en-US" altLang="zh-CN" sz="2800" b="1" dirty="0" smtClean="0">
                <a:sym typeface="Symbol" pitchFamily="18" charset="2"/>
              </a:rPr>
              <a:t></a:t>
            </a:r>
            <a:r>
              <a:rPr lang="en-US" altLang="zh-CN" sz="2800" b="1" dirty="0" smtClean="0"/>
              <a:t>):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T(n) 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is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</a:t>
            </a:r>
            <a:r>
              <a:rPr lang="en-US" altLang="zh-CN" sz="2800" dirty="0" smtClean="0"/>
              <a:t>(f(n))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if T(n) grows at </a:t>
            </a:r>
            <a:r>
              <a:rPr lang="en-US" altLang="zh-CN" sz="2800" u="sng" dirty="0" smtClean="0"/>
              <a:t>least</a:t>
            </a:r>
            <a:r>
              <a:rPr lang="en-US" altLang="zh-CN" sz="2800" dirty="0" smtClean="0"/>
              <a:t> as fast as f(n), i.e.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        </a:t>
            </a:r>
            <a:r>
              <a:rPr lang="en-US" altLang="zh-CN" sz="2800" dirty="0" smtClean="0">
                <a:sym typeface="Symbol" pitchFamily="18" charset="2"/>
              </a:rPr>
              <a:t>T(n) = </a:t>
            </a:r>
            <a:r>
              <a:rPr lang="en-US" altLang="zh-CN" sz="2800" b="1" dirty="0" smtClean="0">
                <a:sym typeface="Symbol" pitchFamily="18" charset="2"/>
              </a:rPr>
              <a:t></a:t>
            </a:r>
            <a:r>
              <a:rPr lang="en-US" altLang="zh-CN" sz="2800" dirty="0" smtClean="0">
                <a:sym typeface="Symbol" pitchFamily="18" charset="2"/>
              </a:rPr>
              <a:t>(f(n))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   </a:t>
            </a:r>
            <a:r>
              <a:rPr lang="en-US" altLang="zh-CN" sz="2800" dirty="0" err="1" smtClean="0"/>
              <a:t>iff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T(n) </a:t>
            </a:r>
            <a:r>
              <a:rPr lang="en-US" altLang="zh-CN" sz="2800" dirty="0" smtClean="0">
                <a:cs typeface="Arial" charset="0"/>
              </a:rPr>
              <a:t>≥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c f(n)</a:t>
            </a:r>
            <a:r>
              <a:rPr lang="en-US" altLang="zh-CN" sz="2800" dirty="0" smtClean="0"/>
              <a:t> for n </a:t>
            </a:r>
            <a:r>
              <a:rPr lang="en-US" altLang="zh-CN" sz="2800" dirty="0" smtClean="0">
                <a:sym typeface="Symbol" pitchFamily="18" charset="2"/>
              </a:rPr>
              <a:t> n</a:t>
            </a:r>
            <a:r>
              <a:rPr lang="en-US" altLang="zh-CN" sz="2800" baseline="-25000" dirty="0" smtClean="0">
                <a:sym typeface="Symbol" pitchFamily="18" charset="2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ym typeface="Symbol" pitchFamily="18" charset="2"/>
              </a:rPr>
              <a:t>	      c and n</a:t>
            </a:r>
            <a:r>
              <a:rPr lang="en-US" altLang="zh-CN" sz="2800" baseline="-25000" dirty="0" smtClean="0">
                <a:sym typeface="Symbol" pitchFamily="18" charset="2"/>
              </a:rPr>
              <a:t>0 </a:t>
            </a:r>
            <a:r>
              <a:rPr lang="en-US" altLang="zh-CN" sz="2800" dirty="0" smtClean="0">
                <a:sym typeface="Symbol" pitchFamily="18" charset="2"/>
              </a:rPr>
              <a:t>are positive constants.</a:t>
            </a:r>
            <a:endParaRPr lang="en-US" altLang="zh-CN" sz="2800" baseline="-25000" dirty="0" smtClean="0"/>
          </a:p>
          <a:p>
            <a:pPr eaLnBrk="1" hangingPunct="1"/>
            <a:r>
              <a:rPr lang="en-US" altLang="zh-CN" sz="2800" dirty="0" smtClean="0">
                <a:solidFill>
                  <a:srgbClr val="00B050"/>
                </a:solidFill>
                <a:sym typeface="Symbol" pitchFamily="18" charset="2"/>
              </a:rPr>
              <a:t>The </a:t>
            </a:r>
            <a:r>
              <a:rPr lang="en-US" altLang="zh-CN" sz="2800" dirty="0" smtClean="0">
                <a:solidFill>
                  <a:srgbClr val="0070C0"/>
                </a:solidFill>
                <a:sym typeface="Symbol" pitchFamily="18" charset="2"/>
              </a:rPr>
              <a:t>linear search function </a:t>
            </a:r>
            <a:r>
              <a:rPr lang="en-US" altLang="zh-CN" sz="2800" dirty="0" smtClean="0">
                <a:solidFill>
                  <a:srgbClr val="00B050"/>
                </a:solidFill>
                <a:sym typeface="Symbol" pitchFamily="18" charset="2"/>
              </a:rPr>
              <a:t>example </a:t>
            </a:r>
          </a:p>
          <a:p>
            <a:pPr eaLnBrk="1" hangingPunct="1"/>
            <a:r>
              <a:rPr lang="en-US" altLang="zh-CN" sz="2800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sym typeface="Symbol" pitchFamily="18" charset="2"/>
              </a:rPr>
              <a:t>  where </a:t>
            </a:r>
            <a:r>
              <a:rPr lang="en-US" altLang="zh-CN" sz="2800" dirty="0" smtClean="0">
                <a:solidFill>
                  <a:srgbClr val="00B050"/>
                </a:solidFill>
              </a:rPr>
              <a:t>T(n) = </a:t>
            </a:r>
            <a:r>
              <a:rPr lang="en-US" altLang="zh-CN" sz="2800" b="1" dirty="0" smtClean="0">
                <a:solidFill>
                  <a:srgbClr val="00B050"/>
                </a:solidFill>
                <a:sym typeface="Symbol" pitchFamily="18" charset="2"/>
              </a:rPr>
              <a:t></a:t>
            </a:r>
            <a:r>
              <a:rPr lang="en-US" altLang="zh-CN" sz="2800" dirty="0" smtClean="0">
                <a:solidFill>
                  <a:srgbClr val="00B050"/>
                </a:solidFill>
                <a:sym typeface="Symbol" pitchFamily="18" charset="2"/>
              </a:rPr>
              <a:t>(1) and T(n) =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O</a:t>
            </a:r>
            <a:r>
              <a:rPr lang="en-US" altLang="zh-CN" sz="2800" dirty="0" smtClean="0">
                <a:solidFill>
                  <a:srgbClr val="00B050"/>
                </a:solidFill>
                <a:sym typeface="Symbol" pitchFamily="18" charset="2"/>
              </a:rPr>
              <a:t>(n)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Definition of  “Big Omega”</a:t>
            </a:r>
            <a:endParaRPr lang="en-CA" altLang="zh-CN" smtClean="0">
              <a:cs typeface="Times New Roman" pitchFamily="18" charset="0"/>
            </a:endParaRPr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1674813" y="5194300"/>
          <a:ext cx="567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88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194300"/>
                        <a:ext cx="567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Line 4"/>
          <p:cNvSpPr>
            <a:spLocks noChangeShapeType="1"/>
          </p:cNvSpPr>
          <p:nvPr/>
        </p:nvSpPr>
        <p:spPr bwMode="auto">
          <a:xfrm>
            <a:off x="4335463" y="1512888"/>
            <a:ext cx="0" cy="3040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6" name="Line 5"/>
          <p:cNvSpPr>
            <a:spLocks noChangeShapeType="1"/>
          </p:cNvSpPr>
          <p:nvPr/>
        </p:nvSpPr>
        <p:spPr bwMode="auto">
          <a:xfrm>
            <a:off x="4335463" y="4552950"/>
            <a:ext cx="3040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7" name="Freeform 6"/>
          <p:cNvSpPr>
            <a:spLocks/>
          </p:cNvSpPr>
          <p:nvPr/>
        </p:nvSpPr>
        <p:spPr bwMode="auto">
          <a:xfrm>
            <a:off x="4960938" y="3432175"/>
            <a:ext cx="3260725" cy="998538"/>
          </a:xfrm>
          <a:custGeom>
            <a:avLst/>
            <a:gdLst>
              <a:gd name="T0" fmla="*/ 0 w 2054"/>
              <a:gd name="T1" fmla="*/ 998538 h 629"/>
              <a:gd name="T2" fmla="*/ 1798637 w 2054"/>
              <a:gd name="T3" fmla="*/ 587375 h 629"/>
              <a:gd name="T4" fmla="*/ 3260725 w 2054"/>
              <a:gd name="T5" fmla="*/ 0 h 629"/>
              <a:gd name="T6" fmla="*/ 0 60000 65536"/>
              <a:gd name="T7" fmla="*/ 0 60000 65536"/>
              <a:gd name="T8" fmla="*/ 0 60000 65536"/>
              <a:gd name="T9" fmla="*/ 0 w 2054"/>
              <a:gd name="T10" fmla="*/ 0 h 629"/>
              <a:gd name="T11" fmla="*/ 2054 w 2054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4" h="629">
                <a:moveTo>
                  <a:pt x="0" y="629"/>
                </a:moveTo>
                <a:cubicBezTo>
                  <a:pt x="395" y="552"/>
                  <a:pt x="791" y="475"/>
                  <a:pt x="1133" y="370"/>
                </a:cubicBezTo>
                <a:cubicBezTo>
                  <a:pt x="1475" y="265"/>
                  <a:pt x="1902" y="62"/>
                  <a:pt x="205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8" name="Freeform 7"/>
          <p:cNvSpPr>
            <a:spLocks/>
          </p:cNvSpPr>
          <p:nvPr/>
        </p:nvSpPr>
        <p:spPr bwMode="auto">
          <a:xfrm>
            <a:off x="4518025" y="1749425"/>
            <a:ext cx="2987675" cy="2635250"/>
          </a:xfrm>
          <a:custGeom>
            <a:avLst/>
            <a:gdLst>
              <a:gd name="T0" fmla="*/ 0 w 1882"/>
              <a:gd name="T1" fmla="*/ 2635250 h 1660"/>
              <a:gd name="T2" fmla="*/ 495300 w 1882"/>
              <a:gd name="T3" fmla="*/ 2224088 h 1660"/>
              <a:gd name="T4" fmla="*/ 747712 w 1882"/>
              <a:gd name="T5" fmla="*/ 2400300 h 1660"/>
              <a:gd name="T6" fmla="*/ 908050 w 1882"/>
              <a:gd name="T7" fmla="*/ 2155825 h 1660"/>
              <a:gd name="T8" fmla="*/ 1036638 w 1882"/>
              <a:gd name="T9" fmla="*/ 2262188 h 1660"/>
              <a:gd name="T10" fmla="*/ 1295400 w 1882"/>
              <a:gd name="T11" fmla="*/ 1744663 h 1660"/>
              <a:gd name="T12" fmla="*/ 1493838 w 1882"/>
              <a:gd name="T13" fmla="*/ 1873250 h 1660"/>
              <a:gd name="T14" fmla="*/ 1722438 w 1882"/>
              <a:gd name="T15" fmla="*/ 1279525 h 1660"/>
              <a:gd name="T16" fmla="*/ 1928813 w 1882"/>
              <a:gd name="T17" fmla="*/ 1462087 h 1660"/>
              <a:gd name="T18" fmla="*/ 2141538 w 1882"/>
              <a:gd name="T19" fmla="*/ 723900 h 1660"/>
              <a:gd name="T20" fmla="*/ 2301875 w 1882"/>
              <a:gd name="T21" fmla="*/ 822325 h 1660"/>
              <a:gd name="T22" fmla="*/ 2546350 w 1882"/>
              <a:gd name="T23" fmla="*/ 349250 h 1660"/>
              <a:gd name="T24" fmla="*/ 2751138 w 1882"/>
              <a:gd name="T25" fmla="*/ 411163 h 1660"/>
              <a:gd name="T26" fmla="*/ 2987675 w 1882"/>
              <a:gd name="T27" fmla="*/ 0 h 16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82"/>
              <a:gd name="T43" fmla="*/ 0 h 1660"/>
              <a:gd name="T44" fmla="*/ 1882 w 1882"/>
              <a:gd name="T45" fmla="*/ 1660 h 166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82" h="1660">
                <a:moveTo>
                  <a:pt x="0" y="1660"/>
                </a:moveTo>
                <a:cubicBezTo>
                  <a:pt x="117" y="1543"/>
                  <a:pt x="234" y="1426"/>
                  <a:pt x="312" y="1401"/>
                </a:cubicBezTo>
                <a:cubicBezTo>
                  <a:pt x="390" y="1376"/>
                  <a:pt x="428" y="1519"/>
                  <a:pt x="471" y="1512"/>
                </a:cubicBezTo>
                <a:cubicBezTo>
                  <a:pt x="514" y="1505"/>
                  <a:pt x="542" y="1372"/>
                  <a:pt x="572" y="1358"/>
                </a:cubicBezTo>
                <a:cubicBezTo>
                  <a:pt x="602" y="1344"/>
                  <a:pt x="612" y="1468"/>
                  <a:pt x="653" y="1425"/>
                </a:cubicBezTo>
                <a:cubicBezTo>
                  <a:pt x="694" y="1382"/>
                  <a:pt x="768" y="1140"/>
                  <a:pt x="816" y="1099"/>
                </a:cubicBezTo>
                <a:cubicBezTo>
                  <a:pt x="864" y="1058"/>
                  <a:pt x="896" y="1229"/>
                  <a:pt x="941" y="1180"/>
                </a:cubicBezTo>
                <a:cubicBezTo>
                  <a:pt x="986" y="1131"/>
                  <a:pt x="1039" y="849"/>
                  <a:pt x="1085" y="806"/>
                </a:cubicBezTo>
                <a:cubicBezTo>
                  <a:pt x="1131" y="763"/>
                  <a:pt x="1171" y="979"/>
                  <a:pt x="1215" y="921"/>
                </a:cubicBezTo>
                <a:cubicBezTo>
                  <a:pt x="1259" y="863"/>
                  <a:pt x="1310" y="523"/>
                  <a:pt x="1349" y="456"/>
                </a:cubicBezTo>
                <a:cubicBezTo>
                  <a:pt x="1388" y="389"/>
                  <a:pt x="1408" y="557"/>
                  <a:pt x="1450" y="518"/>
                </a:cubicBezTo>
                <a:cubicBezTo>
                  <a:pt x="1492" y="479"/>
                  <a:pt x="1557" y="263"/>
                  <a:pt x="1604" y="220"/>
                </a:cubicBezTo>
                <a:cubicBezTo>
                  <a:pt x="1651" y="177"/>
                  <a:pt x="1687" y="296"/>
                  <a:pt x="1733" y="259"/>
                </a:cubicBezTo>
                <a:cubicBezTo>
                  <a:pt x="1779" y="222"/>
                  <a:pt x="1830" y="111"/>
                  <a:pt x="188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7564438" y="1592263"/>
          <a:ext cx="6461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89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1592263"/>
                        <a:ext cx="6461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8289925" y="3138488"/>
          <a:ext cx="7000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90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3138488"/>
                        <a:ext cx="70008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8199438" y="1857375"/>
          <a:ext cx="860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91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1857375"/>
                        <a:ext cx="8604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7370763" y="4691063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92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4691063"/>
                        <a:ext cx="2952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727075" y="2451100"/>
          <a:ext cx="3032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93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451100"/>
                        <a:ext cx="303212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9" name="Freeform 13"/>
          <p:cNvSpPr>
            <a:spLocks/>
          </p:cNvSpPr>
          <p:nvPr/>
        </p:nvSpPr>
        <p:spPr bwMode="auto">
          <a:xfrm>
            <a:off x="4914900" y="2244725"/>
            <a:ext cx="3154363" cy="1943100"/>
          </a:xfrm>
          <a:custGeom>
            <a:avLst/>
            <a:gdLst>
              <a:gd name="T0" fmla="*/ 0 w 1987"/>
              <a:gd name="T1" fmla="*/ 1943100 h 1224"/>
              <a:gd name="T2" fmla="*/ 1828801 w 1987"/>
              <a:gd name="T3" fmla="*/ 1143000 h 1224"/>
              <a:gd name="T4" fmla="*/ 3154363 w 1987"/>
              <a:gd name="T5" fmla="*/ 0 h 1224"/>
              <a:gd name="T6" fmla="*/ 0 60000 65536"/>
              <a:gd name="T7" fmla="*/ 0 60000 65536"/>
              <a:gd name="T8" fmla="*/ 0 60000 65536"/>
              <a:gd name="T9" fmla="*/ 0 w 1987"/>
              <a:gd name="T10" fmla="*/ 0 h 1224"/>
              <a:gd name="T11" fmla="*/ 1987 w 1987"/>
              <a:gd name="T12" fmla="*/ 1224 h 1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7" h="1224">
                <a:moveTo>
                  <a:pt x="0" y="1224"/>
                </a:moveTo>
                <a:cubicBezTo>
                  <a:pt x="410" y="1074"/>
                  <a:pt x="821" y="924"/>
                  <a:pt x="1152" y="720"/>
                </a:cubicBezTo>
                <a:cubicBezTo>
                  <a:pt x="1483" y="516"/>
                  <a:pt x="1735" y="258"/>
                  <a:pt x="1987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031" y="1354865"/>
            <a:ext cx="8643937" cy="484505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400" dirty="0" smtClean="0"/>
              <a:t>We say T(n) = </a:t>
            </a:r>
            <a:r>
              <a:rPr lang="en-US" altLang="zh-CN" sz="2400" b="1" dirty="0" smtClean="0">
                <a:sym typeface="Symbol" pitchFamily="18" charset="2"/>
              </a:rPr>
              <a:t></a:t>
            </a:r>
            <a:r>
              <a:rPr lang="en-US" altLang="zh-CN" sz="2400" dirty="0" smtClean="0">
                <a:sym typeface="Symbol" pitchFamily="18" charset="2"/>
              </a:rPr>
              <a:t>(f(n)), or </a:t>
            </a:r>
            <a:r>
              <a:rPr lang="en-US" altLang="zh-CN" sz="2400" b="1" dirty="0" smtClean="0"/>
              <a:t>Big </a:t>
            </a:r>
            <a:r>
              <a:rPr lang="en-US" altLang="zh-CN" sz="2400" b="1" dirty="0" smtClean="0">
                <a:sym typeface="Symbol" pitchFamily="18" charset="2"/>
              </a:rPr>
              <a:t>  </a:t>
            </a:r>
            <a:r>
              <a:rPr lang="en-US" altLang="zh-CN" sz="2400" dirty="0" err="1" smtClean="0">
                <a:sym typeface="Symbol" pitchFamily="18" charset="2"/>
              </a:rPr>
              <a:t>iff</a:t>
            </a:r>
            <a:r>
              <a:rPr lang="en-US" altLang="zh-CN" sz="2400" dirty="0" smtClean="0">
                <a:sym typeface="Symbol" pitchFamily="18" charset="2"/>
              </a:rPr>
              <a:t> there exist </a:t>
            </a:r>
            <a:r>
              <a:rPr lang="en-US" altLang="zh-CN" sz="2400" dirty="0" smtClean="0">
                <a:solidFill>
                  <a:srgbClr val="0070C0"/>
                </a:solidFill>
                <a:sym typeface="Symbol" pitchFamily="18" charset="2"/>
              </a:rPr>
              <a:t>positive constants</a:t>
            </a:r>
            <a:r>
              <a:rPr lang="en-US" altLang="zh-CN" sz="2400" dirty="0" smtClean="0">
                <a:sym typeface="Symbol" pitchFamily="18" charset="2"/>
              </a:rPr>
              <a:t> c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 , c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 , n</a:t>
            </a:r>
            <a:r>
              <a:rPr lang="en-US" altLang="zh-CN" sz="2400" baseline="-25000" dirty="0" smtClean="0">
                <a:sym typeface="Symbol" pitchFamily="18" charset="2"/>
              </a:rPr>
              <a:t>0</a:t>
            </a:r>
            <a:r>
              <a:rPr lang="en-US" altLang="zh-CN" sz="2400" dirty="0" smtClean="0">
                <a:sym typeface="Symbol" pitchFamily="18" charset="2"/>
              </a:rPr>
              <a:t> such that</a:t>
            </a:r>
          </a:p>
          <a:p>
            <a:pPr eaLnBrk="1" hangingPunct="1"/>
            <a:endParaRPr lang="en-US" altLang="zh-CN" sz="24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Symbol" pitchFamily="18" charset="2"/>
              </a:rPr>
              <a:t>		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T(n) ≤ c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f(n)  for all n ≥ n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361476" name="Rectangle 5"/>
          <p:cNvSpPr>
            <a:spLocks noChangeArrowheads="1"/>
          </p:cNvSpPr>
          <p:nvPr/>
        </p:nvSpPr>
        <p:spPr bwMode="auto">
          <a:xfrm>
            <a:off x="1997224" y="5315677"/>
            <a:ext cx="5334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1477" name="Freeform 7"/>
          <p:cNvSpPr>
            <a:spLocks/>
          </p:cNvSpPr>
          <p:nvPr/>
        </p:nvSpPr>
        <p:spPr bwMode="auto">
          <a:xfrm>
            <a:off x="3826024" y="4401277"/>
            <a:ext cx="2438400" cy="1206500"/>
          </a:xfrm>
          <a:custGeom>
            <a:avLst/>
            <a:gdLst>
              <a:gd name="T0" fmla="*/ 2147483647 w 1536"/>
              <a:gd name="T1" fmla="*/ 2147483647 h 760"/>
              <a:gd name="T2" fmla="*/ 2147483647 w 1536"/>
              <a:gd name="T3" fmla="*/ 2147483647 h 760"/>
              <a:gd name="T4" fmla="*/ 2147483647 w 1536"/>
              <a:gd name="T5" fmla="*/ 2147483647 h 760"/>
              <a:gd name="T6" fmla="*/ 0 w 1536"/>
              <a:gd name="T7" fmla="*/ 2147483647 h 76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60"/>
              <a:gd name="T14" fmla="*/ 1536 w 1536"/>
              <a:gd name="T15" fmla="*/ 760 h 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60">
                <a:moveTo>
                  <a:pt x="1536" y="40"/>
                </a:moveTo>
                <a:cubicBezTo>
                  <a:pt x="1528" y="20"/>
                  <a:pt x="1520" y="0"/>
                  <a:pt x="1344" y="88"/>
                </a:cubicBezTo>
                <a:cubicBezTo>
                  <a:pt x="1168" y="176"/>
                  <a:pt x="704" y="456"/>
                  <a:pt x="480" y="568"/>
                </a:cubicBezTo>
                <a:cubicBezTo>
                  <a:pt x="256" y="680"/>
                  <a:pt x="80" y="728"/>
                  <a:pt x="0" y="7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78" name="Freeform 8"/>
          <p:cNvSpPr>
            <a:spLocks/>
          </p:cNvSpPr>
          <p:nvPr/>
        </p:nvSpPr>
        <p:spPr bwMode="auto">
          <a:xfrm>
            <a:off x="3749824" y="4248877"/>
            <a:ext cx="2438400" cy="1206500"/>
          </a:xfrm>
          <a:custGeom>
            <a:avLst/>
            <a:gdLst>
              <a:gd name="T0" fmla="*/ 2147483647 w 1536"/>
              <a:gd name="T1" fmla="*/ 2147483647 h 760"/>
              <a:gd name="T2" fmla="*/ 2147483647 w 1536"/>
              <a:gd name="T3" fmla="*/ 2147483647 h 760"/>
              <a:gd name="T4" fmla="*/ 2147483647 w 1536"/>
              <a:gd name="T5" fmla="*/ 2147483647 h 760"/>
              <a:gd name="T6" fmla="*/ 0 w 1536"/>
              <a:gd name="T7" fmla="*/ 2147483647 h 76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60"/>
              <a:gd name="T14" fmla="*/ 1536 w 1536"/>
              <a:gd name="T15" fmla="*/ 760 h 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60">
                <a:moveTo>
                  <a:pt x="1536" y="40"/>
                </a:moveTo>
                <a:cubicBezTo>
                  <a:pt x="1528" y="20"/>
                  <a:pt x="1520" y="0"/>
                  <a:pt x="1344" y="88"/>
                </a:cubicBezTo>
                <a:cubicBezTo>
                  <a:pt x="1168" y="176"/>
                  <a:pt x="704" y="456"/>
                  <a:pt x="480" y="568"/>
                </a:cubicBezTo>
                <a:cubicBezTo>
                  <a:pt x="256" y="680"/>
                  <a:pt x="80" y="728"/>
                  <a:pt x="0" y="7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79" name="Line 9"/>
          <p:cNvSpPr>
            <a:spLocks noChangeShapeType="1"/>
          </p:cNvSpPr>
          <p:nvPr/>
        </p:nvSpPr>
        <p:spPr bwMode="auto">
          <a:xfrm flipV="1">
            <a:off x="3597424" y="3486877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80" name="Line 10"/>
          <p:cNvSpPr>
            <a:spLocks noChangeShapeType="1"/>
          </p:cNvSpPr>
          <p:nvPr/>
        </p:nvSpPr>
        <p:spPr bwMode="auto">
          <a:xfrm>
            <a:off x="3597424" y="5696677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81" name="Text Box 11"/>
          <p:cNvSpPr txBox="1">
            <a:spLocks noChangeArrowheads="1"/>
          </p:cNvSpPr>
          <p:nvPr/>
        </p:nvSpPr>
        <p:spPr bwMode="auto">
          <a:xfrm>
            <a:off x="5045224" y="5010877"/>
            <a:ext cx="825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66"/>
                </a:solidFill>
              </a:rPr>
              <a:t>c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  <a:r>
              <a:rPr lang="en-US" altLang="zh-CN" sz="2000">
                <a:solidFill>
                  <a:srgbClr val="FF0066"/>
                </a:solidFill>
              </a:rPr>
              <a:t>f(n)</a:t>
            </a:r>
          </a:p>
        </p:txBody>
      </p:sp>
      <p:sp>
        <p:nvSpPr>
          <p:cNvPr id="361482" name="Text Box 12"/>
          <p:cNvSpPr txBox="1">
            <a:spLocks noChangeArrowheads="1"/>
          </p:cNvSpPr>
          <p:nvPr/>
        </p:nvSpPr>
        <p:spPr bwMode="auto">
          <a:xfrm>
            <a:off x="2987824" y="3410677"/>
            <a:ext cx="6635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/>
              <a:t>T(n)</a:t>
            </a:r>
          </a:p>
        </p:txBody>
      </p:sp>
      <p:sp>
        <p:nvSpPr>
          <p:cNvPr id="361483" name="Text Box 13"/>
          <p:cNvSpPr txBox="1">
            <a:spLocks noChangeArrowheads="1"/>
          </p:cNvSpPr>
          <p:nvPr/>
        </p:nvSpPr>
        <p:spPr bwMode="auto">
          <a:xfrm>
            <a:off x="6553349" y="5352190"/>
            <a:ext cx="339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/>
              <a:t>n</a:t>
            </a:r>
          </a:p>
        </p:txBody>
      </p:sp>
      <p:sp>
        <p:nvSpPr>
          <p:cNvPr id="361484" name="Freeform 14"/>
          <p:cNvSpPr>
            <a:spLocks/>
          </p:cNvSpPr>
          <p:nvPr/>
        </p:nvSpPr>
        <p:spPr bwMode="auto">
          <a:xfrm>
            <a:off x="3673624" y="4096477"/>
            <a:ext cx="2438400" cy="1206500"/>
          </a:xfrm>
          <a:custGeom>
            <a:avLst/>
            <a:gdLst>
              <a:gd name="T0" fmla="*/ 2147483647 w 1536"/>
              <a:gd name="T1" fmla="*/ 2147483647 h 760"/>
              <a:gd name="T2" fmla="*/ 2147483647 w 1536"/>
              <a:gd name="T3" fmla="*/ 2147483647 h 760"/>
              <a:gd name="T4" fmla="*/ 2147483647 w 1536"/>
              <a:gd name="T5" fmla="*/ 2147483647 h 760"/>
              <a:gd name="T6" fmla="*/ 0 w 1536"/>
              <a:gd name="T7" fmla="*/ 2147483647 h 76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60"/>
              <a:gd name="T14" fmla="*/ 1536 w 1536"/>
              <a:gd name="T15" fmla="*/ 760 h 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60">
                <a:moveTo>
                  <a:pt x="1536" y="40"/>
                </a:moveTo>
                <a:cubicBezTo>
                  <a:pt x="1528" y="20"/>
                  <a:pt x="1520" y="0"/>
                  <a:pt x="1344" y="88"/>
                </a:cubicBezTo>
                <a:cubicBezTo>
                  <a:pt x="1168" y="176"/>
                  <a:pt x="704" y="456"/>
                  <a:pt x="480" y="568"/>
                </a:cubicBezTo>
                <a:cubicBezTo>
                  <a:pt x="256" y="680"/>
                  <a:pt x="80" y="728"/>
                  <a:pt x="0" y="7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85" name="Text Box 15"/>
          <p:cNvSpPr txBox="1">
            <a:spLocks noChangeArrowheads="1"/>
          </p:cNvSpPr>
          <p:nvPr/>
        </p:nvSpPr>
        <p:spPr bwMode="auto">
          <a:xfrm>
            <a:off x="4207024" y="4401277"/>
            <a:ext cx="825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66"/>
                </a:solidFill>
              </a:rPr>
              <a:t>c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  <a:r>
              <a:rPr lang="en-US" altLang="zh-CN" sz="2000">
                <a:solidFill>
                  <a:srgbClr val="FF0066"/>
                </a:solidFill>
              </a:rPr>
              <a:t>f(n)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Bounds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400" dirty="0" smtClean="0"/>
              <a:t>It follows that, if an algorithm </a:t>
            </a:r>
            <a:r>
              <a:rPr lang="en-US" altLang="zh-CN" sz="2400" u="sng" dirty="0" smtClean="0"/>
              <a:t>always </a:t>
            </a:r>
            <a:r>
              <a:rPr lang="en-US" altLang="zh-CN" sz="2400" dirty="0" smtClean="0"/>
              <a:t>costs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	T(n) = c f(n) for the same (n </a:t>
            </a:r>
            <a:r>
              <a:rPr lang="en-US" altLang="zh-CN" sz="2400" dirty="0" smtClean="0">
                <a:sym typeface="Symbol" pitchFamily="18" charset="2"/>
              </a:rPr>
              <a:t></a:t>
            </a:r>
            <a:r>
              <a:rPr lang="en-US" altLang="zh-CN" sz="2400" dirty="0" smtClean="0"/>
              <a:t> n0 ) independent of the data, it is an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Exact algorithm</a:t>
            </a:r>
            <a:r>
              <a:rPr lang="en-US" altLang="zh-CN" sz="2400" dirty="0" smtClean="0"/>
              <a:t>. 	</a:t>
            </a:r>
          </a:p>
          <a:p>
            <a:pPr eaLnBrk="1" hangingPunct="1"/>
            <a:r>
              <a:rPr lang="en-US" altLang="zh-CN" sz="2400" dirty="0" smtClean="0"/>
              <a:t>In this case we say T(n) = </a:t>
            </a:r>
            <a:r>
              <a:rPr lang="en-US" altLang="zh-CN" sz="2400" b="1" dirty="0" smtClean="0">
                <a:sym typeface="Symbol" pitchFamily="18" charset="2"/>
              </a:rPr>
              <a:t></a:t>
            </a:r>
            <a:r>
              <a:rPr lang="en-US" altLang="zh-CN" sz="2400" dirty="0" smtClean="0"/>
              <a:t>(f(n)), or </a:t>
            </a:r>
            <a:r>
              <a:rPr lang="en-US" altLang="zh-CN" sz="2400" b="1" dirty="0" smtClean="0"/>
              <a:t>Big </a:t>
            </a:r>
            <a:r>
              <a:rPr lang="en-US" altLang="zh-CN" sz="2400" b="1" dirty="0" smtClean="0">
                <a:sym typeface="Symbol" pitchFamily="18" charset="2"/>
              </a:rPr>
              <a:t></a:t>
            </a:r>
            <a:r>
              <a:rPr lang="en-US" altLang="zh-CN" sz="2400" b="1" dirty="0" smtClean="0"/>
              <a:t>.</a:t>
            </a:r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en-US" altLang="zh-CN" sz="2400" dirty="0" smtClean="0"/>
              <a:t>An example is the factorial function with a cost of  T(n) = n for n </a:t>
            </a:r>
            <a:r>
              <a:rPr lang="en-US" altLang="zh-CN" sz="2400" dirty="0" smtClean="0">
                <a:sym typeface="Symbol" pitchFamily="18" charset="2"/>
              </a:rPr>
              <a:t></a:t>
            </a:r>
            <a:r>
              <a:rPr lang="en-US" altLang="zh-CN" sz="2400" dirty="0" smtClean="0"/>
              <a:t> 0 (always). Hence T(n) = </a:t>
            </a:r>
            <a:r>
              <a:rPr lang="en-US" altLang="zh-CN" sz="2400" b="1" dirty="0" smtClean="0">
                <a:sym typeface="Symbol" pitchFamily="18" charset="2"/>
              </a:rPr>
              <a:t></a:t>
            </a:r>
            <a:r>
              <a:rPr lang="en-US" altLang="zh-CN" sz="2400" dirty="0" smtClean="0"/>
              <a:t>(n)</a:t>
            </a: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4086225" y="3281363"/>
            <a:ext cx="457200" cy="45720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/>
              <a:t>is</a:t>
            </a:r>
            <a:endParaRPr lang="en-US" altLang="zh-CN"/>
          </a:p>
        </p:txBody>
      </p:sp>
      <p:sp>
        <p:nvSpPr>
          <p:cNvPr id="363525" name="Line 5"/>
          <p:cNvSpPr>
            <a:spLocks noChangeShapeType="1"/>
          </p:cNvSpPr>
          <p:nvPr/>
        </p:nvSpPr>
        <p:spPr bwMode="auto">
          <a:xfrm flipH="1" flipV="1">
            <a:off x="4000500" y="2852936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6"/>
          <p:cNvSpPr>
            <a:spLocks noChangeArrowheads="1"/>
          </p:cNvSpPr>
          <p:nvPr/>
        </p:nvSpPr>
        <p:spPr bwMode="auto">
          <a:xfrm>
            <a:off x="7239000" y="2743200"/>
            <a:ext cx="1447800" cy="3048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5571" name="Rectangle 2"/>
          <p:cNvSpPr>
            <a:spLocks noChangeArrowheads="1"/>
          </p:cNvSpPr>
          <p:nvPr/>
        </p:nvSpPr>
        <p:spPr bwMode="auto">
          <a:xfrm>
            <a:off x="1295400" y="3124200"/>
            <a:ext cx="7543800" cy="167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Exact Algorithms, Another Example</a:t>
            </a:r>
          </a:p>
        </p:txBody>
      </p:sp>
      <p:sp>
        <p:nvSpPr>
          <p:cNvPr id="3655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7343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T(n) is independent of data values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u="sng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// elements in array locations 0…n-1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m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 to n-1) if (</a:t>
            </a:r>
            <a:r>
              <a:rPr lang="en-US" altLang="zh-CN" sz="2400" b="1" i="1" dirty="0" err="1" smtClean="0"/>
              <a:t>a</a:t>
            </a:r>
            <a:r>
              <a:rPr lang="en-US" altLang="zh-CN" sz="2400" b="1" i="1" baseline="-25000" dirty="0" err="1" smtClean="0"/>
              <a:t>i</a:t>
            </a:r>
            <a:r>
              <a:rPr lang="en-US" altLang="zh-CN" sz="2400" b="1" i="1" dirty="0" smtClean="0"/>
              <a:t> &gt; a</a:t>
            </a:r>
            <a:r>
              <a:rPr lang="en-US" altLang="zh-CN" sz="2400" b="1" i="1" baseline="-25000" dirty="0" smtClean="0"/>
              <a:t>m</a:t>
            </a:r>
            <a:r>
              <a:rPr lang="en-US" altLang="zh-CN" sz="2400" b="1" dirty="0" smtClean="0"/>
              <a:t>) </a:t>
            </a:r>
            <a:r>
              <a:rPr lang="en-US" altLang="zh-CN" sz="2400" b="1" i="1" dirty="0" smtClean="0"/>
              <a:t>m = </a:t>
            </a:r>
            <a:r>
              <a:rPr lang="en-US" altLang="zh-CN" sz="2400" b="1" i="1" dirty="0" err="1" smtClean="0"/>
              <a:t>i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T(n) = the number of comparisons of array elements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T(n) </a:t>
            </a:r>
            <a:r>
              <a:rPr lang="en-US" altLang="zh-CN" sz="2400" b="1" dirty="0" smtClean="0">
                <a:cs typeface="Arial" charset="0"/>
              </a:rPr>
              <a:t>= n   for n ≥ 1  hence T(n) = </a:t>
            </a:r>
            <a:r>
              <a:rPr lang="en-US" altLang="zh-CN" sz="2400" b="1" dirty="0" smtClean="0">
                <a:cs typeface="Arial" charset="0"/>
                <a:sym typeface="Symbol" pitchFamily="18" charset="2"/>
              </a:rPr>
              <a:t></a:t>
            </a:r>
            <a:r>
              <a:rPr lang="en-US" altLang="zh-CN" sz="2400" b="1" dirty="0" smtClean="0">
                <a:cs typeface="Arial" charset="0"/>
              </a:rPr>
              <a:t>(n)</a:t>
            </a: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u="sng" dirty="0" smtClean="0"/>
          </a:p>
        </p:txBody>
      </p:sp>
      <p:sp>
        <p:nvSpPr>
          <p:cNvPr id="365574" name="Text Box 5"/>
          <p:cNvSpPr txBox="1">
            <a:spLocks noChangeArrowheads="1"/>
          </p:cNvSpPr>
          <p:nvPr/>
        </p:nvSpPr>
        <p:spPr bwMode="auto">
          <a:xfrm>
            <a:off x="7223125" y="2725738"/>
            <a:ext cx="14795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0066"/>
                </a:solidFill>
              </a:rPr>
              <a:t>comparison</a:t>
            </a: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H="1">
            <a:off x="4648200" y="3048000"/>
            <a:ext cx="3276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987824" y="2253734"/>
            <a:ext cx="41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u="sng" dirty="0">
                <a:solidFill>
                  <a:srgbClr val="00B0F0"/>
                </a:solidFill>
              </a:rPr>
              <a:t>position of maximum in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nimBg="1"/>
      <p:bldP spid="365574" grpId="0"/>
      <p:bldP spid="365575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Definition of  “Little Oh”</a:t>
            </a:r>
            <a:endParaRPr lang="en-CA" altLang="zh-CN" smtClean="0">
              <a:cs typeface="Times New Roman" pitchFamily="18" charset="0"/>
            </a:endParaRPr>
          </a:p>
        </p:txBody>
      </p:sp>
      <p:graphicFrame>
        <p:nvGraphicFramePr>
          <p:cNvPr id="195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58840"/>
              </p:ext>
            </p:extLst>
          </p:nvPr>
        </p:nvGraphicFramePr>
        <p:xfrm>
          <a:off x="1096963" y="3726581"/>
          <a:ext cx="6454031" cy="5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6" name="Equation" r:id="rId3" imgW="2565360" imgH="228600" progId="Equation.DSMT4">
                  <p:embed/>
                </p:oleObj>
              </mc:Choice>
              <mc:Fallback>
                <p:oleObj name="Equation" r:id="rId3" imgW="2565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726581"/>
                        <a:ext cx="6454031" cy="5749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508104" y="1067347"/>
            <a:ext cx="3337893" cy="2664296"/>
            <a:chOff x="4335463" y="1052736"/>
            <a:chExt cx="4654550" cy="3543300"/>
          </a:xfrm>
        </p:grpSpPr>
        <p:sp>
          <p:nvSpPr>
            <p:cNvPr id="195593" name="Line 4"/>
            <p:cNvSpPr>
              <a:spLocks noChangeShapeType="1"/>
            </p:cNvSpPr>
            <p:nvPr/>
          </p:nvSpPr>
          <p:spPr bwMode="auto">
            <a:xfrm>
              <a:off x="4352926" y="1391321"/>
              <a:ext cx="0" cy="3040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4" name="Line 5"/>
            <p:cNvSpPr>
              <a:spLocks noChangeShapeType="1"/>
            </p:cNvSpPr>
            <p:nvPr/>
          </p:nvSpPr>
          <p:spPr bwMode="auto">
            <a:xfrm>
              <a:off x="4335463" y="4448399"/>
              <a:ext cx="30400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5" name="Freeform 6"/>
            <p:cNvSpPr>
              <a:spLocks/>
            </p:cNvSpPr>
            <p:nvPr/>
          </p:nvSpPr>
          <p:spPr bwMode="auto">
            <a:xfrm>
              <a:off x="4716463" y="1430561"/>
              <a:ext cx="2424112" cy="2819400"/>
            </a:xfrm>
            <a:custGeom>
              <a:avLst/>
              <a:gdLst>
                <a:gd name="T0" fmla="*/ 0 w 1527"/>
                <a:gd name="T1" fmla="*/ 2819400 h 1776"/>
                <a:gd name="T2" fmla="*/ 1363662 w 1527"/>
                <a:gd name="T3" fmla="*/ 1471612 h 1776"/>
                <a:gd name="T4" fmla="*/ 2424112 w 1527"/>
                <a:gd name="T5" fmla="*/ 0 h 1776"/>
                <a:gd name="T6" fmla="*/ 0 60000 65536"/>
                <a:gd name="T7" fmla="*/ 0 60000 65536"/>
                <a:gd name="T8" fmla="*/ 0 60000 65536"/>
                <a:gd name="T9" fmla="*/ 0 w 1527"/>
                <a:gd name="T10" fmla="*/ 0 h 1776"/>
                <a:gd name="T11" fmla="*/ 1527 w 1527"/>
                <a:gd name="T12" fmla="*/ 1776 h 1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7" h="1776">
                  <a:moveTo>
                    <a:pt x="0" y="1776"/>
                  </a:moveTo>
                  <a:cubicBezTo>
                    <a:pt x="302" y="1499"/>
                    <a:pt x="605" y="1223"/>
                    <a:pt x="859" y="927"/>
                  </a:cubicBezTo>
                  <a:cubicBezTo>
                    <a:pt x="1113" y="631"/>
                    <a:pt x="1320" y="315"/>
                    <a:pt x="1527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6" name="Freeform 7"/>
            <p:cNvSpPr>
              <a:spLocks/>
            </p:cNvSpPr>
            <p:nvPr/>
          </p:nvSpPr>
          <p:spPr bwMode="auto">
            <a:xfrm>
              <a:off x="4960938" y="3327624"/>
              <a:ext cx="3260725" cy="998537"/>
            </a:xfrm>
            <a:custGeom>
              <a:avLst/>
              <a:gdLst>
                <a:gd name="T0" fmla="*/ 0 w 2054"/>
                <a:gd name="T1" fmla="*/ 998537 h 629"/>
                <a:gd name="T2" fmla="*/ 1798637 w 2054"/>
                <a:gd name="T3" fmla="*/ 587375 h 629"/>
                <a:gd name="T4" fmla="*/ 3260725 w 2054"/>
                <a:gd name="T5" fmla="*/ 0 h 629"/>
                <a:gd name="T6" fmla="*/ 0 60000 65536"/>
                <a:gd name="T7" fmla="*/ 0 60000 65536"/>
                <a:gd name="T8" fmla="*/ 0 60000 65536"/>
                <a:gd name="T9" fmla="*/ 0 w 2054"/>
                <a:gd name="T10" fmla="*/ 0 h 629"/>
                <a:gd name="T11" fmla="*/ 2054 w 2054"/>
                <a:gd name="T12" fmla="*/ 629 h 6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4" h="629">
                  <a:moveTo>
                    <a:pt x="0" y="629"/>
                  </a:moveTo>
                  <a:cubicBezTo>
                    <a:pt x="395" y="552"/>
                    <a:pt x="791" y="475"/>
                    <a:pt x="1133" y="370"/>
                  </a:cubicBezTo>
                  <a:cubicBezTo>
                    <a:pt x="1475" y="265"/>
                    <a:pt x="1902" y="62"/>
                    <a:pt x="205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Freeform 8"/>
            <p:cNvSpPr>
              <a:spLocks/>
            </p:cNvSpPr>
            <p:nvPr/>
          </p:nvSpPr>
          <p:spPr bwMode="auto">
            <a:xfrm>
              <a:off x="4518025" y="1644874"/>
              <a:ext cx="2987675" cy="2635250"/>
            </a:xfrm>
            <a:custGeom>
              <a:avLst/>
              <a:gdLst>
                <a:gd name="T0" fmla="*/ 0 w 1882"/>
                <a:gd name="T1" fmla="*/ 2635250 h 1660"/>
                <a:gd name="T2" fmla="*/ 495300 w 1882"/>
                <a:gd name="T3" fmla="*/ 2224088 h 1660"/>
                <a:gd name="T4" fmla="*/ 747712 w 1882"/>
                <a:gd name="T5" fmla="*/ 2400300 h 1660"/>
                <a:gd name="T6" fmla="*/ 908050 w 1882"/>
                <a:gd name="T7" fmla="*/ 2155825 h 1660"/>
                <a:gd name="T8" fmla="*/ 1036638 w 1882"/>
                <a:gd name="T9" fmla="*/ 2262188 h 1660"/>
                <a:gd name="T10" fmla="*/ 1295400 w 1882"/>
                <a:gd name="T11" fmla="*/ 1744663 h 1660"/>
                <a:gd name="T12" fmla="*/ 1493838 w 1882"/>
                <a:gd name="T13" fmla="*/ 1873250 h 1660"/>
                <a:gd name="T14" fmla="*/ 1722438 w 1882"/>
                <a:gd name="T15" fmla="*/ 1279525 h 1660"/>
                <a:gd name="T16" fmla="*/ 1928813 w 1882"/>
                <a:gd name="T17" fmla="*/ 1462087 h 1660"/>
                <a:gd name="T18" fmla="*/ 2141538 w 1882"/>
                <a:gd name="T19" fmla="*/ 723900 h 1660"/>
                <a:gd name="T20" fmla="*/ 2301875 w 1882"/>
                <a:gd name="T21" fmla="*/ 822325 h 1660"/>
                <a:gd name="T22" fmla="*/ 2546350 w 1882"/>
                <a:gd name="T23" fmla="*/ 349250 h 1660"/>
                <a:gd name="T24" fmla="*/ 2751138 w 1882"/>
                <a:gd name="T25" fmla="*/ 411163 h 1660"/>
                <a:gd name="T26" fmla="*/ 2987675 w 1882"/>
                <a:gd name="T27" fmla="*/ 0 h 16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82"/>
                <a:gd name="T43" fmla="*/ 0 h 1660"/>
                <a:gd name="T44" fmla="*/ 1882 w 1882"/>
                <a:gd name="T45" fmla="*/ 1660 h 16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82" h="1660">
                  <a:moveTo>
                    <a:pt x="0" y="1660"/>
                  </a:moveTo>
                  <a:cubicBezTo>
                    <a:pt x="117" y="1543"/>
                    <a:pt x="234" y="1426"/>
                    <a:pt x="312" y="1401"/>
                  </a:cubicBezTo>
                  <a:cubicBezTo>
                    <a:pt x="390" y="1376"/>
                    <a:pt x="428" y="1519"/>
                    <a:pt x="471" y="1512"/>
                  </a:cubicBezTo>
                  <a:cubicBezTo>
                    <a:pt x="514" y="1505"/>
                    <a:pt x="542" y="1372"/>
                    <a:pt x="572" y="1358"/>
                  </a:cubicBezTo>
                  <a:cubicBezTo>
                    <a:pt x="602" y="1344"/>
                    <a:pt x="612" y="1468"/>
                    <a:pt x="653" y="1425"/>
                  </a:cubicBezTo>
                  <a:cubicBezTo>
                    <a:pt x="694" y="1382"/>
                    <a:pt x="768" y="1140"/>
                    <a:pt x="816" y="1099"/>
                  </a:cubicBezTo>
                  <a:cubicBezTo>
                    <a:pt x="864" y="1058"/>
                    <a:pt x="896" y="1229"/>
                    <a:pt x="941" y="1180"/>
                  </a:cubicBezTo>
                  <a:cubicBezTo>
                    <a:pt x="986" y="1131"/>
                    <a:pt x="1039" y="849"/>
                    <a:pt x="1085" y="806"/>
                  </a:cubicBezTo>
                  <a:cubicBezTo>
                    <a:pt x="1131" y="763"/>
                    <a:pt x="1171" y="979"/>
                    <a:pt x="1215" y="921"/>
                  </a:cubicBezTo>
                  <a:cubicBezTo>
                    <a:pt x="1259" y="863"/>
                    <a:pt x="1310" y="523"/>
                    <a:pt x="1349" y="456"/>
                  </a:cubicBezTo>
                  <a:cubicBezTo>
                    <a:pt x="1388" y="389"/>
                    <a:pt x="1408" y="557"/>
                    <a:pt x="1450" y="518"/>
                  </a:cubicBezTo>
                  <a:cubicBezTo>
                    <a:pt x="1492" y="479"/>
                    <a:pt x="1557" y="263"/>
                    <a:pt x="1604" y="220"/>
                  </a:cubicBezTo>
                  <a:cubicBezTo>
                    <a:pt x="1651" y="177"/>
                    <a:pt x="1687" y="296"/>
                    <a:pt x="1733" y="259"/>
                  </a:cubicBezTo>
                  <a:cubicBezTo>
                    <a:pt x="1779" y="222"/>
                    <a:pt x="1830" y="111"/>
                    <a:pt x="188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58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613100"/>
                </p:ext>
              </p:extLst>
            </p:nvPr>
          </p:nvGraphicFramePr>
          <p:xfrm>
            <a:off x="7564438" y="1487711"/>
            <a:ext cx="646112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7" name="Equation" r:id="rId5" imgW="304560" imgH="203040" progId="Equation.DSMT4">
                    <p:embed/>
                  </p:oleObj>
                </mc:Choice>
                <mc:Fallback>
                  <p:oleObj name="Equation" r:id="rId5" imgW="3045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438" y="1487711"/>
                          <a:ext cx="646112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641484"/>
                </p:ext>
              </p:extLst>
            </p:nvPr>
          </p:nvGraphicFramePr>
          <p:xfrm>
            <a:off x="8289925" y="3033936"/>
            <a:ext cx="700088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8" name="Equation" r:id="rId7" imgW="330120" imgH="203040" progId="Equation.DSMT4">
                    <p:embed/>
                  </p:oleObj>
                </mc:Choice>
                <mc:Fallback>
                  <p:oleObj name="Equation" r:id="rId7" imgW="33012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9925" y="3033936"/>
                          <a:ext cx="700088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573564"/>
                </p:ext>
              </p:extLst>
            </p:nvPr>
          </p:nvGraphicFramePr>
          <p:xfrm>
            <a:off x="6781800" y="1052736"/>
            <a:ext cx="8604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9" name="Equation" r:id="rId9" imgW="406080" imgH="203040" progId="Equation.DSMT4">
                    <p:embed/>
                  </p:oleObj>
                </mc:Choice>
                <mc:Fallback>
                  <p:oleObj name="Equation" r:id="rId9" imgW="40608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1052736"/>
                          <a:ext cx="860425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447715"/>
                </p:ext>
              </p:extLst>
            </p:nvPr>
          </p:nvGraphicFramePr>
          <p:xfrm>
            <a:off x="7383463" y="4300761"/>
            <a:ext cx="2952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00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3463" y="4300761"/>
                          <a:ext cx="2952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1426"/>
              </p:ext>
            </p:extLst>
          </p:nvPr>
        </p:nvGraphicFramePr>
        <p:xfrm>
          <a:off x="785813" y="2330674"/>
          <a:ext cx="29130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1" name="Equation" r:id="rId13" imgW="927000" imgH="203040" progId="Equation.DSMT4">
                  <p:embed/>
                </p:oleObj>
              </mc:Choice>
              <mc:Fallback>
                <p:oleObj name="Equation" r:id="rId13" imgW="9270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330674"/>
                        <a:ext cx="29130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6963" y="5005135"/>
            <a:ext cx="6386537" cy="1219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0751" y="4294788"/>
            <a:ext cx="7370017" cy="6747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8113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Definition of  “Little Omega”</a:t>
            </a:r>
            <a:endParaRPr lang="en-CA" altLang="zh-CN" smtClean="0">
              <a:cs typeface="Times New Roman" pitchFamily="18" charset="0"/>
            </a:endParaRPr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48430"/>
              </p:ext>
            </p:extLst>
          </p:nvPr>
        </p:nvGraphicFramePr>
        <p:xfrm>
          <a:off x="1331640" y="4217789"/>
          <a:ext cx="67008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2" name="Equation" r:id="rId3" imgW="2565360" imgH="228600" progId="Equation.DSMT4">
                  <p:embed/>
                </p:oleObj>
              </mc:Choice>
              <mc:Fallback>
                <p:oleObj name="Equation" r:id="rId3" imgW="2565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17789"/>
                        <a:ext cx="67008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746125" y="2379663"/>
          <a:ext cx="2992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3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379663"/>
                        <a:ext cx="2992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076056" y="1441450"/>
            <a:ext cx="3983807" cy="2635622"/>
            <a:chOff x="4335463" y="1441450"/>
            <a:chExt cx="4724400" cy="3473450"/>
          </a:xfrm>
        </p:grpSpPr>
        <p:sp>
          <p:nvSpPr>
            <p:cNvPr id="194569" name="Line 4"/>
            <p:cNvSpPr>
              <a:spLocks noChangeShapeType="1"/>
            </p:cNvSpPr>
            <p:nvPr/>
          </p:nvSpPr>
          <p:spPr bwMode="auto">
            <a:xfrm>
              <a:off x="4335463" y="1441450"/>
              <a:ext cx="0" cy="3040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70" name="Line 5"/>
            <p:cNvSpPr>
              <a:spLocks noChangeShapeType="1"/>
            </p:cNvSpPr>
            <p:nvPr/>
          </p:nvSpPr>
          <p:spPr bwMode="auto">
            <a:xfrm>
              <a:off x="4335463" y="4481513"/>
              <a:ext cx="30400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71" name="Freeform 6"/>
            <p:cNvSpPr>
              <a:spLocks/>
            </p:cNvSpPr>
            <p:nvPr/>
          </p:nvSpPr>
          <p:spPr bwMode="auto">
            <a:xfrm>
              <a:off x="4960938" y="3360738"/>
              <a:ext cx="3260725" cy="998537"/>
            </a:xfrm>
            <a:custGeom>
              <a:avLst/>
              <a:gdLst>
                <a:gd name="T0" fmla="*/ 0 w 2054"/>
                <a:gd name="T1" fmla="*/ 998537 h 629"/>
                <a:gd name="T2" fmla="*/ 1798637 w 2054"/>
                <a:gd name="T3" fmla="*/ 587375 h 629"/>
                <a:gd name="T4" fmla="*/ 3260725 w 2054"/>
                <a:gd name="T5" fmla="*/ 0 h 629"/>
                <a:gd name="T6" fmla="*/ 0 60000 65536"/>
                <a:gd name="T7" fmla="*/ 0 60000 65536"/>
                <a:gd name="T8" fmla="*/ 0 60000 65536"/>
                <a:gd name="T9" fmla="*/ 0 w 2054"/>
                <a:gd name="T10" fmla="*/ 0 h 629"/>
                <a:gd name="T11" fmla="*/ 2054 w 2054"/>
                <a:gd name="T12" fmla="*/ 629 h 6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4" h="629">
                  <a:moveTo>
                    <a:pt x="0" y="629"/>
                  </a:moveTo>
                  <a:cubicBezTo>
                    <a:pt x="395" y="552"/>
                    <a:pt x="791" y="475"/>
                    <a:pt x="1133" y="370"/>
                  </a:cubicBezTo>
                  <a:cubicBezTo>
                    <a:pt x="1475" y="265"/>
                    <a:pt x="1902" y="62"/>
                    <a:pt x="205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72" name="Freeform 7"/>
            <p:cNvSpPr>
              <a:spLocks/>
            </p:cNvSpPr>
            <p:nvPr/>
          </p:nvSpPr>
          <p:spPr bwMode="auto">
            <a:xfrm>
              <a:off x="4518025" y="1677988"/>
              <a:ext cx="2987675" cy="2635250"/>
            </a:xfrm>
            <a:custGeom>
              <a:avLst/>
              <a:gdLst>
                <a:gd name="T0" fmla="*/ 0 w 1882"/>
                <a:gd name="T1" fmla="*/ 2635250 h 1660"/>
                <a:gd name="T2" fmla="*/ 495300 w 1882"/>
                <a:gd name="T3" fmla="*/ 2224088 h 1660"/>
                <a:gd name="T4" fmla="*/ 747712 w 1882"/>
                <a:gd name="T5" fmla="*/ 2400300 h 1660"/>
                <a:gd name="T6" fmla="*/ 908050 w 1882"/>
                <a:gd name="T7" fmla="*/ 2155825 h 1660"/>
                <a:gd name="T8" fmla="*/ 1036638 w 1882"/>
                <a:gd name="T9" fmla="*/ 2262188 h 1660"/>
                <a:gd name="T10" fmla="*/ 1295400 w 1882"/>
                <a:gd name="T11" fmla="*/ 1744663 h 1660"/>
                <a:gd name="T12" fmla="*/ 1493838 w 1882"/>
                <a:gd name="T13" fmla="*/ 1873250 h 1660"/>
                <a:gd name="T14" fmla="*/ 1722438 w 1882"/>
                <a:gd name="T15" fmla="*/ 1279525 h 1660"/>
                <a:gd name="T16" fmla="*/ 1928813 w 1882"/>
                <a:gd name="T17" fmla="*/ 1462087 h 1660"/>
                <a:gd name="T18" fmla="*/ 2141538 w 1882"/>
                <a:gd name="T19" fmla="*/ 723900 h 1660"/>
                <a:gd name="T20" fmla="*/ 2301875 w 1882"/>
                <a:gd name="T21" fmla="*/ 822325 h 1660"/>
                <a:gd name="T22" fmla="*/ 2546350 w 1882"/>
                <a:gd name="T23" fmla="*/ 349250 h 1660"/>
                <a:gd name="T24" fmla="*/ 2751138 w 1882"/>
                <a:gd name="T25" fmla="*/ 411163 h 1660"/>
                <a:gd name="T26" fmla="*/ 2987675 w 1882"/>
                <a:gd name="T27" fmla="*/ 0 h 16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82"/>
                <a:gd name="T43" fmla="*/ 0 h 1660"/>
                <a:gd name="T44" fmla="*/ 1882 w 1882"/>
                <a:gd name="T45" fmla="*/ 1660 h 16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82" h="1660">
                  <a:moveTo>
                    <a:pt x="0" y="1660"/>
                  </a:moveTo>
                  <a:cubicBezTo>
                    <a:pt x="117" y="1543"/>
                    <a:pt x="234" y="1426"/>
                    <a:pt x="312" y="1401"/>
                  </a:cubicBezTo>
                  <a:cubicBezTo>
                    <a:pt x="390" y="1376"/>
                    <a:pt x="428" y="1519"/>
                    <a:pt x="471" y="1512"/>
                  </a:cubicBezTo>
                  <a:cubicBezTo>
                    <a:pt x="514" y="1505"/>
                    <a:pt x="542" y="1372"/>
                    <a:pt x="572" y="1358"/>
                  </a:cubicBezTo>
                  <a:cubicBezTo>
                    <a:pt x="602" y="1344"/>
                    <a:pt x="612" y="1468"/>
                    <a:pt x="653" y="1425"/>
                  </a:cubicBezTo>
                  <a:cubicBezTo>
                    <a:pt x="694" y="1382"/>
                    <a:pt x="768" y="1140"/>
                    <a:pt x="816" y="1099"/>
                  </a:cubicBezTo>
                  <a:cubicBezTo>
                    <a:pt x="864" y="1058"/>
                    <a:pt x="896" y="1229"/>
                    <a:pt x="941" y="1180"/>
                  </a:cubicBezTo>
                  <a:cubicBezTo>
                    <a:pt x="986" y="1131"/>
                    <a:pt x="1039" y="849"/>
                    <a:pt x="1085" y="806"/>
                  </a:cubicBezTo>
                  <a:cubicBezTo>
                    <a:pt x="1131" y="763"/>
                    <a:pt x="1171" y="979"/>
                    <a:pt x="1215" y="921"/>
                  </a:cubicBezTo>
                  <a:cubicBezTo>
                    <a:pt x="1259" y="863"/>
                    <a:pt x="1310" y="523"/>
                    <a:pt x="1349" y="456"/>
                  </a:cubicBezTo>
                  <a:cubicBezTo>
                    <a:pt x="1388" y="389"/>
                    <a:pt x="1408" y="557"/>
                    <a:pt x="1450" y="518"/>
                  </a:cubicBezTo>
                  <a:cubicBezTo>
                    <a:pt x="1492" y="479"/>
                    <a:pt x="1557" y="263"/>
                    <a:pt x="1604" y="220"/>
                  </a:cubicBezTo>
                  <a:cubicBezTo>
                    <a:pt x="1651" y="177"/>
                    <a:pt x="1687" y="296"/>
                    <a:pt x="1733" y="259"/>
                  </a:cubicBezTo>
                  <a:cubicBezTo>
                    <a:pt x="1779" y="222"/>
                    <a:pt x="1830" y="111"/>
                    <a:pt x="188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56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016424"/>
                </p:ext>
              </p:extLst>
            </p:nvPr>
          </p:nvGraphicFramePr>
          <p:xfrm>
            <a:off x="7564438" y="1520825"/>
            <a:ext cx="646112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4" name="Equation" r:id="rId7" imgW="304560" imgH="203040" progId="Equation.DSMT4">
                    <p:embed/>
                  </p:oleObj>
                </mc:Choice>
                <mc:Fallback>
                  <p:oleObj name="Equation" r:id="rId7" imgW="3045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438" y="1520825"/>
                          <a:ext cx="646112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260182"/>
                </p:ext>
              </p:extLst>
            </p:nvPr>
          </p:nvGraphicFramePr>
          <p:xfrm>
            <a:off x="8289925" y="3067050"/>
            <a:ext cx="700088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5" name="Equation" r:id="rId9" imgW="330120" imgH="203040" progId="Equation.DSMT4">
                    <p:embed/>
                  </p:oleObj>
                </mc:Choice>
                <mc:Fallback>
                  <p:oleObj name="Equation" r:id="rId9" imgW="33012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9925" y="3067050"/>
                          <a:ext cx="700088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342550"/>
                </p:ext>
              </p:extLst>
            </p:nvPr>
          </p:nvGraphicFramePr>
          <p:xfrm>
            <a:off x="8199438" y="1785938"/>
            <a:ext cx="860425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6" name="Equation" r:id="rId11" imgW="406080" imgH="203040" progId="Equation.DSMT4">
                    <p:embed/>
                  </p:oleObj>
                </mc:Choice>
                <mc:Fallback>
                  <p:oleObj name="Equation" r:id="rId11" imgW="40608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9438" y="1785938"/>
                          <a:ext cx="860425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136757"/>
                </p:ext>
              </p:extLst>
            </p:nvPr>
          </p:nvGraphicFramePr>
          <p:xfrm>
            <a:off x="7370763" y="4619625"/>
            <a:ext cx="2952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7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0763" y="4619625"/>
                          <a:ext cx="2952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3" name="Freeform 13"/>
            <p:cNvSpPr>
              <a:spLocks/>
            </p:cNvSpPr>
            <p:nvPr/>
          </p:nvSpPr>
          <p:spPr bwMode="auto">
            <a:xfrm>
              <a:off x="4914900" y="2173288"/>
              <a:ext cx="3154363" cy="1943100"/>
            </a:xfrm>
            <a:custGeom>
              <a:avLst/>
              <a:gdLst>
                <a:gd name="T0" fmla="*/ 0 w 1987"/>
                <a:gd name="T1" fmla="*/ 1943100 h 1224"/>
                <a:gd name="T2" fmla="*/ 1828801 w 1987"/>
                <a:gd name="T3" fmla="*/ 1143000 h 1224"/>
                <a:gd name="T4" fmla="*/ 3154363 w 1987"/>
                <a:gd name="T5" fmla="*/ 0 h 1224"/>
                <a:gd name="T6" fmla="*/ 0 60000 65536"/>
                <a:gd name="T7" fmla="*/ 0 60000 65536"/>
                <a:gd name="T8" fmla="*/ 0 60000 65536"/>
                <a:gd name="T9" fmla="*/ 0 w 1987"/>
                <a:gd name="T10" fmla="*/ 0 h 1224"/>
                <a:gd name="T11" fmla="*/ 1987 w 1987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7" h="1224">
                  <a:moveTo>
                    <a:pt x="0" y="1224"/>
                  </a:moveTo>
                  <a:cubicBezTo>
                    <a:pt x="410" y="1074"/>
                    <a:pt x="821" y="924"/>
                    <a:pt x="1152" y="720"/>
                  </a:cubicBezTo>
                  <a:cubicBezTo>
                    <a:pt x="1483" y="516"/>
                    <a:pt x="1735" y="258"/>
                    <a:pt x="1987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917665" y="49778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用ω</a:t>
            </a:r>
            <a:r>
              <a:rPr lang="zh-CN" altLang="en-US" dirty="0"/>
              <a:t>记号来表示一个非渐</a:t>
            </a:r>
            <a:r>
              <a:rPr lang="zh-CN" altLang="en-US" dirty="0" smtClean="0"/>
              <a:t>近</a:t>
            </a:r>
            <a:r>
              <a:rPr lang="zh-CN" altLang="en-US" dirty="0"/>
              <a:t>紧确</a:t>
            </a:r>
            <a:r>
              <a:rPr lang="zh-CN" altLang="en-US" dirty="0" smtClean="0"/>
              <a:t>的下界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974" y="5693044"/>
            <a:ext cx="6972300" cy="361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dirty="0" smtClean="0">
                <a:ea typeface="新細明體" pitchFamily="18" charset="-120"/>
              </a:rPr>
              <a:t>Hardness of problems can </a:t>
            </a:r>
            <a:r>
              <a:rPr lang="en-US" altLang="zh-HK" sz="3200" dirty="0" smtClean="0">
                <a:solidFill>
                  <a:srgbClr val="FF0000"/>
                </a:solidFill>
                <a:ea typeface="新細明體" pitchFamily="18" charset="-120"/>
              </a:rPr>
              <a:t>vary a lot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Multiplication: 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1234 * 5678 = ?</a:t>
            </a:r>
          </a:p>
          <a:p>
            <a:pPr lvl="2"/>
            <a:r>
              <a:rPr lang="en-US" altLang="zh-HK" dirty="0" smtClean="0">
                <a:ea typeface="新細明體" pitchFamily="18" charset="-120"/>
              </a:rPr>
              <a:t>7006652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2749274929483758 * 4827593028759302 = ? </a:t>
            </a:r>
          </a:p>
          <a:p>
            <a:pPr lvl="2"/>
            <a:r>
              <a:rPr lang="en-US" altLang="zh-HK" dirty="0" smtClean="0">
                <a:ea typeface="新細明體" pitchFamily="18" charset="-120"/>
              </a:rPr>
              <a:t>Can you finish it in 10 minutes?</a:t>
            </a:r>
          </a:p>
          <a:p>
            <a:r>
              <a:rPr lang="en-US" altLang="zh-HK" dirty="0" smtClean="0">
                <a:ea typeface="新細明體" pitchFamily="18" charset="-120"/>
              </a:rPr>
              <a:t>Do you think you can handle multiplication easily? </a:t>
            </a:r>
          </a:p>
          <a:p>
            <a:pPr lvl="1"/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Constants do not matter</a:t>
            </a:r>
          </a:p>
        </p:txBody>
      </p:sp>
      <p:sp>
        <p:nvSpPr>
          <p:cNvPr id="369667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/>
              <a:t>If T(n) = constant * function of (n), i.e.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     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T(n) = c f(n)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we still say that T(n) is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O(f(n)) or </a:t>
            </a:r>
            <a:r>
              <a:rPr lang="en-US" altLang="zh-CN" sz="2800" b="1" dirty="0" smtClean="0">
                <a:solidFill>
                  <a:srgbClr val="C00000"/>
                </a:solidFill>
                <a:sym typeface="Symbol" pitchFamily="18" charset="2"/>
              </a:rPr>
              <a:t>(f(n)) or (f(n))</a:t>
            </a:r>
            <a:r>
              <a:rPr lang="en-US" altLang="zh-CN" sz="2800" b="1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ym typeface="Symbol" pitchFamily="18" charset="2"/>
              </a:rPr>
              <a:t>Examples: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T(n) = 4  	   (best case) 	then T(n) = </a:t>
            </a:r>
            <a:r>
              <a:rPr lang="en-US" altLang="zh-CN" sz="2800" b="1" dirty="0" smtClean="0"/>
              <a:t>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T(n) = 6 n</a:t>
            </a:r>
            <a:r>
              <a:rPr lang="en-US" altLang="zh-CN" sz="2800" b="1" baseline="30000" dirty="0" smtClean="0"/>
              <a:t>2 </a:t>
            </a:r>
            <a:r>
              <a:rPr lang="en-US" altLang="zh-CN" sz="2800" b="1" dirty="0" smtClean="0"/>
              <a:t>(worst case) 	then T(n) = O(n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baseline="30000" dirty="0" smtClean="0"/>
              <a:t>	</a:t>
            </a:r>
            <a:r>
              <a:rPr lang="en-US" altLang="zh-CN" sz="2800" b="1" dirty="0" smtClean="0"/>
              <a:t>T(n) = 3 n  (always) 		then T(n) = </a:t>
            </a:r>
            <a:r>
              <a:rPr lang="en-US" altLang="zh-CN" sz="2800" b="1" dirty="0" smtClean="0">
                <a:sym typeface="Symbol" pitchFamily="18" charset="2"/>
              </a:rPr>
              <a:t></a:t>
            </a:r>
            <a:r>
              <a:rPr lang="en-US" altLang="zh-CN" sz="2800" b="1" dirty="0" smtClean="0"/>
              <a:t>(n)</a:t>
            </a:r>
            <a:r>
              <a:rPr lang="en-US" altLang="zh-CN" sz="2800" dirty="0" smtClean="0"/>
              <a:t>	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Types of Complexities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b="1" smtClean="0"/>
              <a:t>Rules for Upper Bound</a:t>
            </a:r>
          </a:p>
          <a:p>
            <a:pPr eaLnBrk="1" hangingPunct="1"/>
            <a:r>
              <a:rPr lang="en-US" altLang="zh-CN" b="1" smtClean="0"/>
              <a:t>Comparing Complexities</a:t>
            </a:r>
          </a:p>
          <a:p>
            <a:pPr eaLnBrk="1" hangingPunct="1"/>
            <a:r>
              <a:rPr lang="en-US" altLang="zh-CN" b="1" smtClean="0"/>
              <a:t>Types of Complexities</a:t>
            </a:r>
            <a:endParaRPr lang="en-GB" altLang="zh-CN" b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8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1. Rules for Upper Bound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If (k) is a constant, then:</a:t>
            </a:r>
          </a:p>
          <a:p>
            <a:pPr lvl="1" eaLnBrk="1" hangingPunct="1"/>
            <a:r>
              <a:rPr lang="en-US" altLang="zh-CN" sz="2400" i="1" dirty="0" smtClean="0">
                <a:solidFill>
                  <a:srgbClr val="00B0F0"/>
                </a:solidFill>
              </a:rPr>
              <a:t>O</a:t>
            </a:r>
            <a:r>
              <a:rPr lang="en-US" altLang="zh-CN" sz="2400" dirty="0" smtClean="0">
                <a:solidFill>
                  <a:srgbClr val="00B0F0"/>
                </a:solidFill>
              </a:rPr>
              <a:t>(k) </a:t>
            </a:r>
            <a:r>
              <a:rPr lang="en-US" altLang="zh-CN" sz="2400" dirty="0" smtClean="0">
                <a:solidFill>
                  <a:srgbClr val="00B0F0"/>
                </a:solidFill>
                <a:sym typeface="Symbol" pitchFamily="18" charset="2"/>
              </a:rPr>
              <a:t>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i="1" dirty="0" smtClean="0">
                <a:solidFill>
                  <a:srgbClr val="00B0F0"/>
                </a:solidFill>
              </a:rPr>
              <a:t>O</a:t>
            </a:r>
            <a:r>
              <a:rPr lang="en-US" altLang="zh-CN" sz="2400" dirty="0" smtClean="0">
                <a:solidFill>
                  <a:srgbClr val="00B0F0"/>
                </a:solidFill>
              </a:rPr>
              <a:t>(n)</a:t>
            </a:r>
          </a:p>
          <a:p>
            <a:pPr lvl="1" eaLnBrk="1" hangingPunct="1"/>
            <a:r>
              <a:rPr lang="en-US" altLang="zh-CN" sz="2400" i="1" dirty="0" smtClean="0">
                <a:solidFill>
                  <a:srgbClr val="00B0F0"/>
                </a:solidFill>
              </a:rPr>
              <a:t>O</a:t>
            </a:r>
            <a:r>
              <a:rPr lang="en-US" altLang="zh-CN" sz="2400" dirty="0" smtClean="0">
                <a:solidFill>
                  <a:srgbClr val="00B0F0"/>
                </a:solidFill>
              </a:rPr>
              <a:t>(k </a:t>
            </a:r>
            <a:r>
              <a:rPr lang="en-US" altLang="zh-CN" sz="2300" dirty="0" smtClean="0">
                <a:solidFill>
                  <a:srgbClr val="00B0F0"/>
                </a:solidFill>
              </a:rPr>
              <a:t>f(n)) </a:t>
            </a:r>
            <a:r>
              <a:rPr lang="en-US" altLang="zh-CN" sz="2300" dirty="0" smtClean="0">
                <a:solidFill>
                  <a:srgbClr val="00B0F0"/>
                </a:solidFill>
                <a:sym typeface="Symbol" pitchFamily="18" charset="2"/>
              </a:rPr>
              <a:t>= </a:t>
            </a:r>
            <a:r>
              <a:rPr lang="en-US" altLang="zh-CN" sz="2300" i="1" dirty="0" smtClean="0">
                <a:solidFill>
                  <a:srgbClr val="00B0F0"/>
                </a:solidFill>
                <a:sym typeface="Symbol" pitchFamily="18" charset="2"/>
              </a:rPr>
              <a:t>O</a:t>
            </a:r>
            <a:r>
              <a:rPr lang="en-US" altLang="zh-CN" sz="2300" dirty="0" smtClean="0">
                <a:solidFill>
                  <a:srgbClr val="00B0F0"/>
                </a:solidFill>
                <a:sym typeface="Symbol" pitchFamily="18" charset="2"/>
              </a:rPr>
              <a:t>(f(n))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ym typeface="Symbol" pitchFamily="18" charset="2"/>
              </a:rPr>
              <a:t>        </a:t>
            </a:r>
          </a:p>
        </p:txBody>
      </p:sp>
      <p:sp>
        <p:nvSpPr>
          <p:cNvPr id="373764" name="Line 12"/>
          <p:cNvSpPr>
            <a:spLocks noChangeShapeType="1"/>
          </p:cNvSpPr>
          <p:nvPr/>
        </p:nvSpPr>
        <p:spPr bwMode="auto">
          <a:xfrm flipV="1">
            <a:off x="3749675" y="377031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65" name="Line 13"/>
          <p:cNvSpPr>
            <a:spLocks noChangeShapeType="1"/>
          </p:cNvSpPr>
          <p:nvPr/>
        </p:nvSpPr>
        <p:spPr bwMode="auto">
          <a:xfrm>
            <a:off x="3749675" y="5522913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66" name="Text Box 14"/>
          <p:cNvSpPr txBox="1">
            <a:spLocks noChangeArrowheads="1"/>
          </p:cNvSpPr>
          <p:nvPr/>
        </p:nvSpPr>
        <p:spPr bwMode="auto">
          <a:xfrm>
            <a:off x="3048000" y="3657600"/>
            <a:ext cx="758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T(n)</a:t>
            </a:r>
          </a:p>
        </p:txBody>
      </p:sp>
      <p:sp>
        <p:nvSpPr>
          <p:cNvPr id="373767" name="Text Box 15"/>
          <p:cNvSpPr txBox="1">
            <a:spLocks noChangeArrowheads="1"/>
          </p:cNvSpPr>
          <p:nvPr/>
        </p:nvSpPr>
        <p:spPr bwMode="auto">
          <a:xfrm>
            <a:off x="6035675" y="5522913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n</a:t>
            </a:r>
          </a:p>
        </p:txBody>
      </p:sp>
      <p:sp>
        <p:nvSpPr>
          <p:cNvPr id="373768" name="Line 16"/>
          <p:cNvSpPr>
            <a:spLocks noChangeShapeType="1"/>
          </p:cNvSpPr>
          <p:nvPr/>
        </p:nvSpPr>
        <p:spPr bwMode="auto">
          <a:xfrm>
            <a:off x="3749675" y="4989513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69" name="Line 17"/>
          <p:cNvSpPr>
            <a:spLocks noChangeShapeType="1"/>
          </p:cNvSpPr>
          <p:nvPr/>
        </p:nvSpPr>
        <p:spPr bwMode="auto">
          <a:xfrm flipV="1">
            <a:off x="3902075" y="3694113"/>
            <a:ext cx="2133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70" name="Text Box 18"/>
          <p:cNvSpPr txBox="1">
            <a:spLocks noChangeArrowheads="1"/>
          </p:cNvSpPr>
          <p:nvPr/>
        </p:nvSpPr>
        <p:spPr bwMode="auto">
          <a:xfrm>
            <a:off x="6019800" y="3810000"/>
            <a:ext cx="809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i="1"/>
              <a:t>O</a:t>
            </a:r>
            <a:r>
              <a:rPr lang="en-US" altLang="zh-CN"/>
              <a:t>(n)</a:t>
            </a:r>
          </a:p>
        </p:txBody>
      </p:sp>
      <p:sp>
        <p:nvSpPr>
          <p:cNvPr id="373771" name="Text Box 19"/>
          <p:cNvSpPr txBox="1">
            <a:spLocks noChangeArrowheads="1"/>
          </p:cNvSpPr>
          <p:nvPr/>
        </p:nvSpPr>
        <p:spPr bwMode="auto">
          <a:xfrm>
            <a:off x="5638800" y="4572000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i="1"/>
              <a:t>O</a:t>
            </a:r>
            <a:r>
              <a:rPr lang="en-US" altLang="zh-CN"/>
              <a:t>(k)</a:t>
            </a:r>
          </a:p>
        </p:txBody>
      </p:sp>
      <p:sp>
        <p:nvSpPr>
          <p:cNvPr id="373772" name="Line 20"/>
          <p:cNvSpPr>
            <a:spLocks noChangeShapeType="1"/>
          </p:cNvSpPr>
          <p:nvPr/>
        </p:nvSpPr>
        <p:spPr bwMode="auto">
          <a:xfrm flipV="1">
            <a:off x="4054475" y="3846513"/>
            <a:ext cx="2133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73" name="Text Box 21"/>
          <p:cNvSpPr txBox="1">
            <a:spLocks noChangeArrowheads="1"/>
          </p:cNvSpPr>
          <p:nvPr/>
        </p:nvSpPr>
        <p:spPr bwMode="auto">
          <a:xfrm>
            <a:off x="5181600" y="3352800"/>
            <a:ext cx="979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i="1"/>
              <a:t>O</a:t>
            </a:r>
            <a:r>
              <a:rPr lang="en-US" altLang="zh-CN"/>
              <a:t>(kn)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Rules for Big O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(f(n)) + 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(g(n)) =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max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(f(n)) ,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(g(n)))</a:t>
            </a:r>
          </a:p>
          <a:p>
            <a:pPr eaLnBrk="1" hangingPunct="1"/>
            <a:r>
              <a:rPr lang="en-US" altLang="zh-CN" sz="2400" b="1" dirty="0" smtClean="0"/>
              <a:t>e.g. f(n) = 2n = 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(n), g(n) = 0.1 n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(n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	T(n) = max(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(n) , 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(n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)) = </a:t>
            </a:r>
            <a:r>
              <a:rPr lang="en-US" altLang="zh-CN" sz="2400" b="1" i="1" dirty="0" smtClean="0"/>
              <a:t>O</a:t>
            </a:r>
            <a:r>
              <a:rPr lang="en-US" altLang="zh-CN" sz="2400" b="1" dirty="0" smtClean="0"/>
              <a:t>(n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/>
          </a:p>
        </p:txBody>
      </p:sp>
      <p:sp>
        <p:nvSpPr>
          <p:cNvPr id="375812" name="Text Box 12"/>
          <p:cNvSpPr txBox="1">
            <a:spLocks noChangeArrowheads="1"/>
          </p:cNvSpPr>
          <p:nvPr/>
        </p:nvSpPr>
        <p:spPr bwMode="auto">
          <a:xfrm>
            <a:off x="3962400" y="30480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375813" name="Rectangle 13"/>
          <p:cNvSpPr>
            <a:spLocks noChangeArrowheads="1"/>
          </p:cNvSpPr>
          <p:nvPr/>
        </p:nvSpPr>
        <p:spPr bwMode="auto">
          <a:xfrm>
            <a:off x="1752600" y="3733800"/>
            <a:ext cx="2286000" cy="609600"/>
          </a:xfrm>
          <a:prstGeom prst="rect">
            <a:avLst/>
          </a:prstGeom>
          <a:solidFill>
            <a:srgbClr val="66FF66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altLang="zh-CN"/>
              <a:t>2n</a:t>
            </a:r>
          </a:p>
        </p:txBody>
      </p:sp>
      <p:sp>
        <p:nvSpPr>
          <p:cNvPr id="375814" name="Rectangle 14"/>
          <p:cNvSpPr>
            <a:spLocks noChangeArrowheads="1"/>
          </p:cNvSpPr>
          <p:nvPr/>
        </p:nvSpPr>
        <p:spPr bwMode="auto">
          <a:xfrm>
            <a:off x="1828800" y="4800600"/>
            <a:ext cx="2286000" cy="609600"/>
          </a:xfrm>
          <a:prstGeom prst="rect">
            <a:avLst/>
          </a:prstGeom>
          <a:solidFill>
            <a:srgbClr val="66FF66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altLang="zh-CN"/>
              <a:t>0.1 n</a:t>
            </a:r>
            <a:r>
              <a:rPr lang="en-US" altLang="zh-CN" baseline="30000"/>
              <a:t>3</a:t>
            </a:r>
            <a:endParaRPr lang="en-US" altLang="zh-CN"/>
          </a:p>
        </p:txBody>
      </p:sp>
      <p:sp>
        <p:nvSpPr>
          <p:cNvPr id="375815" name="Line 16"/>
          <p:cNvSpPr>
            <a:spLocks noChangeShapeType="1"/>
          </p:cNvSpPr>
          <p:nvPr/>
        </p:nvSpPr>
        <p:spPr bwMode="auto">
          <a:xfrm>
            <a:off x="28956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5816" name="AutoShape 17"/>
          <p:cNvSpPr>
            <a:spLocks noChangeArrowheads="1"/>
          </p:cNvSpPr>
          <p:nvPr/>
        </p:nvSpPr>
        <p:spPr bwMode="auto">
          <a:xfrm>
            <a:off x="6858000" y="3733800"/>
            <a:ext cx="1066800" cy="914400"/>
          </a:xfrm>
          <a:prstGeom prst="bracePair">
            <a:avLst>
              <a:gd name="adj" fmla="val 833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5817" name="AutoShape 18"/>
          <p:cNvSpPr>
            <a:spLocks/>
          </p:cNvSpPr>
          <p:nvPr/>
        </p:nvSpPr>
        <p:spPr bwMode="auto">
          <a:xfrm>
            <a:off x="4876800" y="3733800"/>
            <a:ext cx="533400" cy="1752600"/>
          </a:xfrm>
          <a:prstGeom prst="rightBrace">
            <a:avLst>
              <a:gd name="adj1" fmla="val 2738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5818" name="Text Box 19"/>
          <p:cNvSpPr txBox="1">
            <a:spLocks noChangeArrowheads="1"/>
          </p:cNvSpPr>
          <p:nvPr/>
        </p:nvSpPr>
        <p:spPr bwMode="auto">
          <a:xfrm>
            <a:off x="5775325" y="4383088"/>
            <a:ext cx="9223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i="1"/>
              <a:t>O</a:t>
            </a:r>
            <a:r>
              <a:rPr lang="en-US" altLang="zh-CN"/>
              <a:t>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Rules for Big O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b="1" i="1" dirty="0" smtClean="0"/>
              <a:t>O</a:t>
            </a:r>
            <a:r>
              <a:rPr lang="en-US" altLang="zh-CN" b="1" dirty="0" smtClean="0"/>
              <a:t>(f(n)) * </a:t>
            </a:r>
            <a:r>
              <a:rPr lang="en-US" altLang="zh-CN" b="1" i="1" dirty="0" smtClean="0"/>
              <a:t>O</a:t>
            </a:r>
            <a:r>
              <a:rPr lang="en-US" altLang="zh-CN" b="1" dirty="0" smtClean="0"/>
              <a:t>(g(n)) = </a:t>
            </a:r>
            <a:r>
              <a:rPr lang="en-US" altLang="zh-CN" b="1" i="1" dirty="0" smtClean="0"/>
              <a:t>O</a:t>
            </a:r>
            <a:r>
              <a:rPr lang="en-US" altLang="zh-CN" b="1" dirty="0" smtClean="0"/>
              <a:t>(f(n) * g(n))</a:t>
            </a:r>
          </a:p>
          <a:p>
            <a:pPr eaLnBrk="1" hangingPunct="1"/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e.g. f(n) = n,  g(n) = n</a:t>
            </a:r>
            <a:r>
              <a:rPr lang="en-US" altLang="zh-CN" b="1" baseline="30000" dirty="0" smtClean="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    T(n) = n * n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 = </a:t>
            </a:r>
            <a:r>
              <a:rPr lang="en-US" altLang="zh-CN" b="1" i="1" dirty="0" smtClean="0"/>
              <a:t>O</a:t>
            </a:r>
            <a:r>
              <a:rPr lang="en-US" altLang="zh-CN" b="1" dirty="0" smtClean="0"/>
              <a:t>(n</a:t>
            </a:r>
            <a:r>
              <a:rPr lang="en-US" altLang="zh-CN" b="1" baseline="30000" dirty="0" smtClean="0"/>
              <a:t>3</a:t>
            </a:r>
            <a:r>
              <a:rPr lang="en-US" altLang="zh-CN" b="1" dirty="0" smtClean="0"/>
              <a:t>)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2027238" y="3352800"/>
            <a:ext cx="2286000" cy="609600"/>
          </a:xfrm>
          <a:prstGeom prst="rect">
            <a:avLst/>
          </a:prstGeom>
          <a:solidFill>
            <a:srgbClr val="66FF66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altLang="zh-CN" i="1"/>
              <a:t>O</a:t>
            </a:r>
            <a:r>
              <a:rPr lang="en-US" altLang="zh-CN"/>
              <a:t>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2051720" y="2735516"/>
            <a:ext cx="2352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dirty="0"/>
              <a:t>Repeat n times</a:t>
            </a:r>
          </a:p>
        </p:txBody>
      </p:sp>
      <p:sp>
        <p:nvSpPr>
          <p:cNvPr id="377862" name="AutoShape 7"/>
          <p:cNvSpPr>
            <a:spLocks/>
          </p:cNvSpPr>
          <p:nvPr/>
        </p:nvSpPr>
        <p:spPr bwMode="auto">
          <a:xfrm>
            <a:off x="1600200" y="3068960"/>
            <a:ext cx="228600" cy="990600"/>
          </a:xfrm>
          <a:prstGeom prst="leftBracket">
            <a:avLst>
              <a:gd name="adj" fmla="val 3611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7863" name="AutoShape 8"/>
          <p:cNvSpPr>
            <a:spLocks/>
          </p:cNvSpPr>
          <p:nvPr/>
        </p:nvSpPr>
        <p:spPr bwMode="auto">
          <a:xfrm>
            <a:off x="4648200" y="314516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7864" name="Text Box 9"/>
          <p:cNvSpPr txBox="1">
            <a:spLocks noChangeArrowheads="1"/>
          </p:cNvSpPr>
          <p:nvPr/>
        </p:nvSpPr>
        <p:spPr bwMode="auto">
          <a:xfrm>
            <a:off x="5699125" y="3544888"/>
            <a:ext cx="9223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i="1"/>
              <a:t>O</a:t>
            </a:r>
            <a:r>
              <a:rPr lang="en-US" altLang="zh-CN"/>
              <a:t>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Summary of Rules for Big-O</a:t>
            </a:r>
          </a:p>
        </p:txBody>
      </p:sp>
      <p:graphicFrame>
        <p:nvGraphicFramePr>
          <p:cNvPr id="77875" name="Group 51"/>
          <p:cNvGraphicFramePr>
            <a:graphicFrameLocks noGrp="1"/>
          </p:cNvGraphicFramePr>
          <p:nvPr/>
        </p:nvGraphicFramePr>
        <p:xfrm>
          <a:off x="900113" y="1412875"/>
          <a:ext cx="7620000" cy="435572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constant k, O(k) &lt; O(n)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O(7) = O(1)  &lt;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constant k, O(kf) = O(f)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O(2n) =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O(|f|+|g|) = O(|f|) + O(|g|)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(O(|f|) , O(|g|)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O(6n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+n)=O(6n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)+O(n) = O(n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Nesting of loop O(g) within a loop O(f) gives O(f*g)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)=O(n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m-1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&lt; O(n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&lt; O(n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O((log n)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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O(n)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O(log n) &lt;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2. Comparing Complexities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72400" cy="411480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800" b="1" u="sng" dirty="0" smtClean="0"/>
              <a:t>Dominance: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If </a:t>
            </a:r>
            <a:r>
              <a:rPr lang="en-US" altLang="zh-CN" sz="2800" dirty="0" err="1" smtClean="0"/>
              <a:t>lim</a:t>
            </a:r>
            <a:r>
              <a:rPr lang="en-US" altLang="zh-CN" sz="2800" baseline="-25000" dirty="0" smtClean="0"/>
              <a:t>(n-&gt;</a:t>
            </a:r>
            <a:r>
              <a:rPr lang="en-US" altLang="zh-CN" sz="2800" baseline="-25000" dirty="0" smtClean="0">
                <a:sym typeface="Symbol" pitchFamily="18" charset="2"/>
              </a:rPr>
              <a:t>)</a:t>
            </a:r>
            <a:r>
              <a:rPr lang="en-US" altLang="zh-CN" sz="2800" dirty="0" smtClean="0">
                <a:sym typeface="Symbol" pitchFamily="18" charset="2"/>
              </a:rPr>
              <a:t> f(n)/g(n) = 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ym typeface="Symbol" pitchFamily="18" charset="2"/>
              </a:rPr>
              <a:t>	then f(n) </a:t>
            </a:r>
            <a:r>
              <a:rPr lang="en-US" altLang="zh-CN" sz="2800" dirty="0" smtClean="0">
                <a:solidFill>
                  <a:srgbClr val="00B0F0"/>
                </a:solidFill>
                <a:sym typeface="Symbol" pitchFamily="18" charset="2"/>
              </a:rPr>
              <a:t>dominates</a:t>
            </a:r>
            <a:r>
              <a:rPr lang="en-US" altLang="zh-CN" sz="2800" dirty="0" smtClean="0">
                <a:sym typeface="Symbol" pitchFamily="18" charset="2"/>
              </a:rPr>
              <a:t> (i.e. grows faster), but if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lim</a:t>
            </a:r>
            <a:r>
              <a:rPr lang="en-US" altLang="zh-CN" sz="2800" baseline="-25000" dirty="0" smtClean="0"/>
              <a:t>(n-&gt;</a:t>
            </a:r>
            <a:r>
              <a:rPr lang="en-US" altLang="zh-CN" sz="2800" baseline="-25000" dirty="0" smtClean="0">
                <a:sym typeface="Symbol" pitchFamily="18" charset="2"/>
              </a:rPr>
              <a:t>)</a:t>
            </a:r>
            <a:r>
              <a:rPr lang="en-US" altLang="zh-CN" sz="2800" dirty="0" smtClean="0">
                <a:sym typeface="Symbol" pitchFamily="18" charset="2"/>
              </a:rPr>
              <a:t> f(n)/g(n) = 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ym typeface="Symbol" pitchFamily="18" charset="2"/>
              </a:rPr>
              <a:t>	then g(n) </a:t>
            </a:r>
            <a:r>
              <a:rPr lang="en-US" altLang="zh-CN" sz="2800" dirty="0" smtClean="0">
                <a:solidFill>
                  <a:srgbClr val="00B0F0"/>
                </a:solidFill>
                <a:sym typeface="Symbol" pitchFamily="18" charset="2"/>
              </a:rPr>
              <a:t>dominates</a:t>
            </a:r>
            <a:r>
              <a:rPr lang="en-US" altLang="zh-CN" sz="2800" dirty="0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ym typeface="Symbol" pitchFamily="18" charset="2"/>
              </a:rPr>
              <a:t>	In the latter case, we say that f(n) = </a:t>
            </a:r>
            <a:r>
              <a:rPr lang="en-US" altLang="zh-CN" sz="2800" i="1" dirty="0" smtClean="0">
                <a:sym typeface="Symbol" pitchFamily="18" charset="2"/>
              </a:rPr>
              <a:t>o</a:t>
            </a:r>
            <a:r>
              <a:rPr lang="en-US" altLang="zh-CN" sz="2800" dirty="0" smtClean="0">
                <a:sym typeface="Symbol" pitchFamily="18" charset="2"/>
              </a:rPr>
              <a:t>(g(n)) 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6242050" y="5057775"/>
            <a:ext cx="1169988" cy="476250"/>
          </a:xfrm>
          <a:prstGeom prst="rect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little oh</a:t>
            </a:r>
          </a:p>
        </p:txBody>
      </p:sp>
      <p:sp>
        <p:nvSpPr>
          <p:cNvPr id="381957" name="Line 6"/>
          <p:cNvSpPr>
            <a:spLocks noChangeShapeType="1"/>
          </p:cNvSpPr>
          <p:nvPr/>
        </p:nvSpPr>
        <p:spPr bwMode="auto">
          <a:xfrm flipV="1">
            <a:off x="7620000" y="4953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Comparing Complexities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u="sng" dirty="0" smtClean="0">
                <a:sym typeface="Symbol" pitchFamily="18" charset="2"/>
              </a:rPr>
              <a:t>Examples:</a:t>
            </a:r>
          </a:p>
          <a:p>
            <a:pPr eaLnBrk="1" hangingPunct="1"/>
            <a:r>
              <a:rPr lang="en-US" altLang="zh-CN" sz="2400" dirty="0" smtClean="0">
                <a:sym typeface="Symbol" pitchFamily="18" charset="2"/>
              </a:rPr>
              <a:t>  if a &gt; b then </a:t>
            </a:r>
            <a:r>
              <a:rPr lang="en-US" altLang="zh-CN" sz="2400" dirty="0" err="1" smtClean="0">
                <a:sym typeface="Symbol" pitchFamily="18" charset="2"/>
              </a:rPr>
              <a:t>n</a:t>
            </a:r>
            <a:r>
              <a:rPr lang="en-US" altLang="zh-CN" sz="2400" baseline="30000" dirty="0" err="1" smtClean="0">
                <a:sym typeface="Symbol" pitchFamily="18" charset="2"/>
              </a:rPr>
              <a:t>a</a:t>
            </a:r>
            <a:r>
              <a:rPr lang="en-US" altLang="zh-CN" sz="2400" baseline="300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dominates </a:t>
            </a:r>
            <a:r>
              <a:rPr lang="en-US" altLang="zh-CN" sz="2400" dirty="0" err="1" smtClean="0">
                <a:sym typeface="Symbol" pitchFamily="18" charset="2"/>
              </a:rPr>
              <a:t>n</a:t>
            </a:r>
            <a:r>
              <a:rPr lang="en-US" altLang="zh-CN" sz="2400" baseline="30000" dirty="0" err="1" smtClean="0">
                <a:sym typeface="Symbol" pitchFamily="18" charset="2"/>
              </a:rPr>
              <a:t>b</a:t>
            </a:r>
            <a:r>
              <a:rPr lang="en-US" altLang="zh-CN" sz="2400" dirty="0" smtClean="0">
                <a:sym typeface="Symbol" pitchFamily="18" charset="2"/>
              </a:rPr>
              <a:t> since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Symbol" pitchFamily="18" charset="2"/>
              </a:rPr>
              <a:t>	     </a:t>
            </a:r>
            <a:r>
              <a:rPr lang="en-US" altLang="zh-CN" sz="2400" dirty="0" err="1" smtClean="0"/>
              <a:t>lim</a:t>
            </a:r>
            <a:r>
              <a:rPr lang="en-US" altLang="zh-CN" sz="2400" baseline="-25000" dirty="0" smtClean="0"/>
              <a:t>(n-&gt;</a:t>
            </a:r>
            <a:r>
              <a:rPr lang="en-US" altLang="zh-CN" sz="2400" baseline="-25000" dirty="0" smtClean="0">
                <a:sym typeface="Symbol" pitchFamily="18" charset="2"/>
              </a:rPr>
              <a:t>)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err="1" smtClean="0">
                <a:sym typeface="Symbol" pitchFamily="18" charset="2"/>
              </a:rPr>
              <a:t>n</a:t>
            </a:r>
            <a:r>
              <a:rPr lang="en-US" altLang="zh-CN" sz="2400" baseline="30000" dirty="0" err="1" smtClean="0">
                <a:sym typeface="Symbol" pitchFamily="18" charset="2"/>
              </a:rPr>
              <a:t>b</a:t>
            </a:r>
            <a:r>
              <a:rPr lang="en-US" altLang="zh-CN" sz="2400" dirty="0" smtClean="0">
                <a:sym typeface="Symbol" pitchFamily="18" charset="2"/>
              </a:rPr>
              <a:t> / </a:t>
            </a:r>
            <a:r>
              <a:rPr lang="en-US" altLang="zh-CN" sz="2400" dirty="0" err="1" smtClean="0">
                <a:sym typeface="Symbol" pitchFamily="18" charset="2"/>
              </a:rPr>
              <a:t>n</a:t>
            </a:r>
            <a:r>
              <a:rPr lang="en-US" altLang="zh-CN" sz="2400" baseline="30000" dirty="0" err="1" smtClean="0">
                <a:sym typeface="Symbol" pitchFamily="18" charset="2"/>
              </a:rPr>
              <a:t>a</a:t>
            </a:r>
            <a:r>
              <a:rPr lang="en-US" altLang="zh-CN" sz="2400" dirty="0" smtClean="0">
                <a:sym typeface="Symbol" pitchFamily="18" charset="2"/>
              </a:rPr>
              <a:t> = 0 </a:t>
            </a:r>
          </a:p>
          <a:p>
            <a:pPr eaLnBrk="1" hangingPunct="1"/>
            <a:r>
              <a:rPr lang="en-US" altLang="zh-CN" sz="2400" dirty="0" smtClean="0">
                <a:sym typeface="Symbol" pitchFamily="18" charset="2"/>
              </a:rPr>
              <a:t>n</a:t>
            </a:r>
            <a:r>
              <a:rPr lang="en-US" altLang="zh-CN" sz="2400" baseline="30000" dirty="0" smtClean="0"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B0F0"/>
                </a:solidFill>
                <a:sym typeface="Symbol" pitchFamily="18" charset="2"/>
              </a:rPr>
              <a:t>dominates</a:t>
            </a:r>
            <a:r>
              <a:rPr lang="en-US" altLang="zh-CN" sz="2400" dirty="0" smtClean="0">
                <a:sym typeface="Symbol" pitchFamily="18" charset="2"/>
              </a:rPr>
              <a:t> (3n+2) since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Symbol" pitchFamily="18" charset="2"/>
              </a:rPr>
              <a:t>	 </a:t>
            </a:r>
            <a:r>
              <a:rPr lang="en-US" altLang="zh-CN" sz="2400" dirty="0" err="1" smtClean="0"/>
              <a:t>lim</a:t>
            </a:r>
            <a:r>
              <a:rPr lang="en-US" altLang="zh-CN" sz="2400" baseline="-25000" dirty="0" smtClean="0"/>
              <a:t>(n-&gt;</a:t>
            </a:r>
            <a:r>
              <a:rPr lang="en-US" altLang="zh-CN" sz="2400" baseline="-25000" dirty="0" smtClean="0">
                <a:sym typeface="Symbol" pitchFamily="18" charset="2"/>
              </a:rPr>
              <a:t>)</a:t>
            </a:r>
            <a:r>
              <a:rPr lang="en-US" altLang="zh-CN" sz="2400" dirty="0" smtClean="0">
                <a:sym typeface="Symbol" pitchFamily="18" charset="2"/>
              </a:rPr>
              <a:t> (3n+2) / n</a:t>
            </a:r>
            <a:r>
              <a:rPr lang="en-US" altLang="zh-CN" sz="2400" baseline="30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 = 0</a:t>
            </a:r>
          </a:p>
          <a:p>
            <a:pPr eaLnBrk="1" hangingPunct="1"/>
            <a:r>
              <a:rPr lang="en-US" altLang="zh-CN" sz="2400" dirty="0" smtClean="0">
                <a:sym typeface="Symbol" pitchFamily="18" charset="2"/>
              </a:rPr>
              <a:t>n</a:t>
            </a:r>
            <a:r>
              <a:rPr lang="en-US" altLang="zh-CN" sz="2400" baseline="30000" dirty="0" smtClean="0"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B0F0"/>
                </a:solidFill>
                <a:sym typeface="Symbol" pitchFamily="18" charset="2"/>
              </a:rPr>
              <a:t>dominates</a:t>
            </a:r>
            <a:r>
              <a:rPr lang="en-US" altLang="zh-CN" sz="2400" dirty="0" smtClean="0">
                <a:sym typeface="Symbol" pitchFamily="18" charset="2"/>
              </a:rPr>
              <a:t> (n log n) since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Symbol" pitchFamily="18" charset="2"/>
              </a:rPr>
              <a:t>	 </a:t>
            </a:r>
            <a:r>
              <a:rPr lang="en-US" altLang="zh-CN" sz="2400" dirty="0" err="1" smtClean="0"/>
              <a:t>lim</a:t>
            </a:r>
            <a:r>
              <a:rPr lang="en-US" altLang="zh-CN" sz="2400" baseline="-25000" dirty="0" smtClean="0"/>
              <a:t>(n-&gt;</a:t>
            </a:r>
            <a:r>
              <a:rPr lang="en-US" altLang="zh-CN" sz="2400" baseline="-25000" dirty="0" smtClean="0">
                <a:sym typeface="Symbol" pitchFamily="18" charset="2"/>
              </a:rPr>
              <a:t>)</a:t>
            </a:r>
            <a:r>
              <a:rPr lang="en-US" altLang="zh-CN" sz="2400" dirty="0" smtClean="0">
                <a:sym typeface="Symbol" pitchFamily="18" charset="2"/>
              </a:rPr>
              <a:t> (n log n) / n</a:t>
            </a:r>
            <a:r>
              <a:rPr lang="en-US" altLang="zh-CN" sz="2400" baseline="30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 = </a:t>
            </a:r>
            <a:r>
              <a:rPr lang="en-US" altLang="zh-CN" sz="2400" dirty="0" err="1" smtClean="0"/>
              <a:t>lim</a:t>
            </a:r>
            <a:r>
              <a:rPr lang="en-US" altLang="zh-CN" sz="2400" baseline="-25000" dirty="0" smtClean="0"/>
              <a:t>(n-&gt;</a:t>
            </a:r>
            <a:r>
              <a:rPr lang="en-US" altLang="zh-CN" sz="2400" baseline="-25000" dirty="0" smtClean="0">
                <a:sym typeface="Symbol" pitchFamily="18" charset="2"/>
              </a:rPr>
              <a:t>)</a:t>
            </a:r>
            <a:r>
              <a:rPr lang="en-US" altLang="zh-CN" sz="2400" dirty="0" smtClean="0">
                <a:sym typeface="Symbol" pitchFamily="18" charset="2"/>
              </a:rPr>
              <a:t> log n / n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Symbol" pitchFamily="18" charset="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Using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’Hopital’s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Rule</a:t>
            </a:r>
            <a:endParaRPr lang="en-GB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 sz="2000" u="sng" dirty="0" smtClean="0">
              <a:sym typeface="Symbol" pitchFamily="18" charset="2"/>
            </a:endParaRPr>
          </a:p>
          <a:p>
            <a:pPr lvl="3" eaLnBrk="1" hangingPunct="1">
              <a:buFont typeface="Wingdings" pitchFamily="2" charset="2"/>
              <a:buNone/>
            </a:pPr>
            <a:endParaRPr lang="en-GB" altLang="zh-CN" sz="2100" u="sng" dirty="0" smtClean="0">
              <a:sym typeface="Symbol" pitchFamily="18" charset="2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GB" altLang="zh-CN" sz="2100" u="sng" dirty="0" smtClean="0">
                <a:sym typeface="Symbol" pitchFamily="18" charset="2"/>
              </a:rPr>
              <a:t>Example: Show that</a:t>
            </a:r>
            <a:r>
              <a:rPr lang="en-GB" altLang="zh-CN" sz="2100" dirty="0" smtClean="0">
                <a:sym typeface="Symbol" pitchFamily="18" charset="2"/>
              </a:rPr>
              <a:t>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GB" altLang="zh-CN" sz="2100" dirty="0" smtClean="0">
                <a:sym typeface="Symbol" pitchFamily="18" charset="2"/>
              </a:rPr>
              <a:t>	f(n) = n</a:t>
            </a:r>
            <a:r>
              <a:rPr lang="en-GB" altLang="zh-CN" sz="2100" baseline="30000" dirty="0" smtClean="0">
                <a:sym typeface="Symbol" pitchFamily="18" charset="2"/>
              </a:rPr>
              <a:t>(k+</a:t>
            </a:r>
            <a:r>
              <a:rPr lang="el-GR" altLang="zh-CN" sz="2100" baseline="30000" dirty="0" smtClean="0">
                <a:sym typeface="Symbol" pitchFamily="18" charset="2"/>
              </a:rPr>
              <a:t>α</a:t>
            </a:r>
            <a:r>
              <a:rPr lang="en-US" altLang="zh-CN" sz="2100" baseline="30000" dirty="0" smtClean="0">
                <a:sym typeface="Symbol" pitchFamily="18" charset="2"/>
              </a:rPr>
              <a:t>)</a:t>
            </a:r>
            <a:r>
              <a:rPr lang="en-US" altLang="zh-CN" sz="2100" dirty="0" smtClean="0">
                <a:sym typeface="Symbol" pitchFamily="18" charset="2"/>
              </a:rPr>
              <a:t> + </a:t>
            </a:r>
            <a:r>
              <a:rPr lang="en-US" altLang="zh-CN" sz="2100" dirty="0" err="1" smtClean="0">
                <a:sym typeface="Symbol" pitchFamily="18" charset="2"/>
              </a:rPr>
              <a:t>n</a:t>
            </a:r>
            <a:r>
              <a:rPr lang="en-US" altLang="zh-CN" sz="2100" baseline="30000" dirty="0" err="1" smtClean="0">
                <a:sym typeface="Symbol" pitchFamily="18" charset="2"/>
              </a:rPr>
              <a:t>k</a:t>
            </a:r>
            <a:r>
              <a:rPr lang="en-US" altLang="zh-CN" sz="2100" dirty="0" smtClean="0">
                <a:sym typeface="Symbol" pitchFamily="18" charset="2"/>
              </a:rPr>
              <a:t> (log n)</a:t>
            </a:r>
            <a:r>
              <a:rPr lang="en-US" altLang="zh-CN" sz="2100" baseline="30000" dirty="0" smtClean="0">
                <a:sym typeface="Symbol" pitchFamily="18" charset="2"/>
              </a:rPr>
              <a:t>2</a:t>
            </a:r>
            <a:r>
              <a:rPr lang="en-US" altLang="zh-CN" sz="2100" dirty="0" smtClean="0">
                <a:sym typeface="Symbol" pitchFamily="18" charset="2"/>
              </a:rPr>
              <a:t>  and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	g(n) = k </a:t>
            </a:r>
            <a:r>
              <a:rPr lang="en-GB" altLang="zh-CN" sz="2100" dirty="0" smtClean="0">
                <a:sym typeface="Symbol" pitchFamily="18" charset="2"/>
              </a:rPr>
              <a:t>n</a:t>
            </a:r>
            <a:r>
              <a:rPr lang="en-GB" altLang="zh-CN" sz="2100" baseline="30000" dirty="0" smtClean="0">
                <a:sym typeface="Symbol" pitchFamily="18" charset="2"/>
              </a:rPr>
              <a:t>(k+</a:t>
            </a:r>
            <a:r>
              <a:rPr lang="el-GR" altLang="zh-CN" sz="2100" baseline="30000" dirty="0" smtClean="0">
                <a:sym typeface="Symbol" pitchFamily="18" charset="2"/>
              </a:rPr>
              <a:t>α</a:t>
            </a:r>
            <a:r>
              <a:rPr lang="en-US" altLang="zh-CN" sz="2100" baseline="30000" dirty="0" smtClean="0">
                <a:sym typeface="Symbol" pitchFamily="18" charset="2"/>
              </a:rPr>
              <a:t>)</a:t>
            </a:r>
            <a:r>
              <a:rPr lang="en-US" altLang="zh-CN" sz="2100" dirty="0" smtClean="0">
                <a:sym typeface="Symbol" pitchFamily="18" charset="2"/>
              </a:rPr>
              <a:t>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	</a:t>
            </a:r>
            <a:r>
              <a:rPr lang="en-US" altLang="zh-CN" sz="2100" u="sng" dirty="0" smtClean="0">
                <a:sym typeface="Symbol" pitchFamily="18" charset="2"/>
              </a:rPr>
              <a:t>grow at the same rate.</a:t>
            </a:r>
            <a:endParaRPr lang="el-GR" altLang="zh-CN" sz="2100" u="sng" dirty="0" smtClean="0">
              <a:sym typeface="Symbol" pitchFamily="18" charset="2"/>
            </a:endParaRPr>
          </a:p>
          <a:p>
            <a:pPr lvl="3" eaLnBrk="1" hangingPunct="1">
              <a:buFont typeface="Wingdings" pitchFamily="2" charset="2"/>
              <a:buNone/>
            </a:pPr>
            <a:endParaRPr lang="en-US" altLang="zh-CN" sz="2100" b="1" u="sng" dirty="0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93781"/>
              </p:ext>
            </p:extLst>
          </p:nvPr>
        </p:nvGraphicFramePr>
        <p:xfrm>
          <a:off x="528638" y="1612900"/>
          <a:ext cx="8015287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4" imgW="3098520" imgH="1117440" progId="Equation.3">
                  <p:embed/>
                </p:oleObj>
              </mc:Choice>
              <mc:Fallback>
                <p:oleObj name="公式" r:id="rId4" imgW="3098520" imgH="11174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612900"/>
                        <a:ext cx="8015287" cy="254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101520" imgH="190440" progId="Equation.3">
                  <p:embed/>
                </p:oleObj>
              </mc:Choice>
              <mc:Fallback>
                <p:oleObj name="Equation" r:id="rId6" imgW="10152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3. Types of Complexities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u="sng" smtClean="0"/>
              <a:t>Constant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T(n) = constant independent of 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Runs in constant amount of time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Example: cout &lt;&lt; a[0][0]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smtClean="0"/>
              <a:t>Polynomial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T(n)=a</a:t>
            </a:r>
            <a:r>
              <a:rPr lang="en-US" altLang="zh-CN" baseline="-25000" smtClean="0"/>
              <a:t>m</a:t>
            </a:r>
            <a:r>
              <a:rPr lang="en-US" altLang="zh-CN" smtClean="0"/>
              <a:t>n</a:t>
            </a:r>
            <a:r>
              <a:rPr lang="en-US" altLang="zh-CN" baseline="30000" smtClean="0"/>
              <a:t>m</a:t>
            </a:r>
            <a:r>
              <a:rPr lang="en-US" altLang="zh-CN" smtClean="0"/>
              <a:t>+…+ a</a:t>
            </a:r>
            <a:r>
              <a:rPr lang="en-US" altLang="zh-CN" baseline="-25000" smtClean="0"/>
              <a:t>2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 + a</a:t>
            </a:r>
            <a:r>
              <a:rPr lang="en-US" altLang="zh-CN" baseline="-25000" smtClean="0"/>
              <a:t>1</a:t>
            </a:r>
            <a:r>
              <a:rPr lang="en-US" altLang="zh-CN" smtClean="0"/>
              <a:t>n</a:t>
            </a:r>
            <a:r>
              <a:rPr lang="en-US" altLang="zh-CN" baseline="30000" smtClean="0"/>
              <a:t>1</a:t>
            </a:r>
            <a:r>
              <a:rPr lang="en-US" altLang="zh-CN" smtClean="0"/>
              <a:t> + a</a:t>
            </a:r>
            <a:r>
              <a:rPr lang="en-US" altLang="zh-CN" baseline="-25000" smtClean="0"/>
              <a:t>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 m=1, then O(a</a:t>
            </a:r>
            <a:r>
              <a:rPr lang="en-US" altLang="zh-CN" baseline="-25000" smtClean="0"/>
              <a:t>1</a:t>
            </a:r>
            <a:r>
              <a:rPr lang="en-US" altLang="zh-CN" smtClean="0"/>
              <a:t>n+a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 m &gt; 1, then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O(n</a:t>
            </a:r>
            <a:r>
              <a:rPr lang="en-US" altLang="zh-CN" baseline="30000" smtClean="0"/>
              <a:t>m</a:t>
            </a:r>
            <a:r>
              <a:rPr lang="en-US" altLang="zh-CN" smtClean="0"/>
              <a:t>) as n</a:t>
            </a:r>
            <a:r>
              <a:rPr lang="en-US" altLang="zh-CN" baseline="30000" smtClean="0"/>
              <a:t>m</a:t>
            </a:r>
            <a:r>
              <a:rPr lang="en-US" altLang="zh-CN" smtClean="0"/>
              <a:t> dominates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dirty="0" smtClean="0">
                <a:ea typeface="新細明體" pitchFamily="18" charset="-120"/>
              </a:rPr>
              <a:t>Complexity of integer multiplication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600" smtClean="0">
                <a:ea typeface="新細明體" pitchFamily="18" charset="-120"/>
              </a:rPr>
              <a:t>In general, for n-digit integers: </a:t>
            </a:r>
          </a:p>
          <a:p>
            <a:pPr lvl="1">
              <a:lnSpc>
                <a:spcPct val="90000"/>
              </a:lnSpc>
            </a:pPr>
            <a:r>
              <a:rPr lang="en-US" altLang="zh-HK" sz="2200" smtClean="0">
                <a:ea typeface="新細明體" pitchFamily="18" charset="-120"/>
              </a:rPr>
              <a:t>x</a:t>
            </a:r>
            <a:r>
              <a:rPr lang="en-US" altLang="zh-HK" sz="2200" baseline="-25000" smtClean="0">
                <a:ea typeface="新細明體" pitchFamily="18" charset="-120"/>
              </a:rPr>
              <a:t>1</a:t>
            </a:r>
            <a:r>
              <a:rPr lang="en-US" altLang="zh-HK" sz="2200" smtClean="0">
                <a:ea typeface="新細明體" pitchFamily="18" charset="-120"/>
              </a:rPr>
              <a:t>x</a:t>
            </a:r>
            <a:r>
              <a:rPr lang="en-US" altLang="zh-HK" sz="2200" baseline="-25000" smtClean="0">
                <a:ea typeface="新細明體" pitchFamily="18" charset="-120"/>
              </a:rPr>
              <a:t>2</a:t>
            </a:r>
            <a:r>
              <a:rPr lang="en-US" altLang="zh-HK" sz="2200" smtClean="0">
                <a:ea typeface="新細明體" pitchFamily="18" charset="-120"/>
              </a:rPr>
              <a:t>…x</a:t>
            </a:r>
            <a:r>
              <a:rPr lang="en-US" altLang="zh-HK" sz="2200" baseline="-25000" smtClean="0">
                <a:ea typeface="新細明體" pitchFamily="18" charset="-120"/>
              </a:rPr>
              <a:t>n</a:t>
            </a:r>
            <a:r>
              <a:rPr lang="en-US" altLang="zh-HK" sz="2200" smtClean="0">
                <a:ea typeface="新細明體" pitchFamily="18" charset="-120"/>
              </a:rPr>
              <a:t> * y</a:t>
            </a:r>
            <a:r>
              <a:rPr lang="en-US" altLang="zh-HK" sz="2200" baseline="-25000" smtClean="0">
                <a:ea typeface="新細明體" pitchFamily="18" charset="-120"/>
              </a:rPr>
              <a:t>1</a:t>
            </a:r>
            <a:r>
              <a:rPr lang="en-US" altLang="zh-HK" sz="2200" smtClean="0">
                <a:ea typeface="新細明體" pitchFamily="18" charset="-120"/>
              </a:rPr>
              <a:t>y</a:t>
            </a:r>
            <a:r>
              <a:rPr lang="en-US" altLang="zh-HK" sz="2200" baseline="-25000" smtClean="0">
                <a:ea typeface="新細明體" pitchFamily="18" charset="-120"/>
              </a:rPr>
              <a:t>2</a:t>
            </a:r>
            <a:r>
              <a:rPr lang="en-US" altLang="zh-HK" sz="2200" smtClean="0">
                <a:ea typeface="新細明體" pitchFamily="18" charset="-120"/>
              </a:rPr>
              <a:t>…y</a:t>
            </a:r>
            <a:r>
              <a:rPr lang="en-US" altLang="zh-HK" sz="2200" baseline="-25000" smtClean="0">
                <a:ea typeface="新細明體" pitchFamily="18" charset="-120"/>
              </a:rPr>
              <a:t>n</a:t>
            </a:r>
            <a:r>
              <a:rPr lang="en-US" altLang="zh-HK" sz="2200" smtClean="0">
                <a:ea typeface="新細明體" pitchFamily="18" charset="-120"/>
              </a:rPr>
              <a:t> = ?</a:t>
            </a:r>
          </a:p>
          <a:p>
            <a:pPr>
              <a:lnSpc>
                <a:spcPct val="90000"/>
              </a:lnSpc>
            </a:pPr>
            <a:r>
              <a:rPr lang="en-US" altLang="zh-HK" sz="2600" smtClean="0">
                <a:solidFill>
                  <a:srgbClr val="FF0000"/>
                </a:solidFill>
                <a:ea typeface="新細明體" pitchFamily="18" charset="-120"/>
              </a:rPr>
              <a:t>[Q]</a:t>
            </a:r>
            <a:r>
              <a:rPr lang="en-US" altLang="zh-HK" sz="2600" i="1" smtClean="0">
                <a:solidFill>
                  <a:srgbClr val="FF0000"/>
                </a:solidFill>
                <a:ea typeface="新細明體" pitchFamily="18" charset="-120"/>
              </a:rPr>
              <a:t> How fast is our algorithm?</a:t>
            </a:r>
          </a:p>
          <a:p>
            <a:pPr>
              <a:lnSpc>
                <a:spcPct val="90000"/>
              </a:lnSpc>
            </a:pPr>
            <a:r>
              <a:rPr lang="en-US" altLang="zh-HK" sz="2600" smtClean="0">
                <a:ea typeface="新細明體" pitchFamily="18" charset="-120"/>
              </a:rPr>
              <a:t>For each y</a:t>
            </a:r>
            <a:r>
              <a:rPr lang="en-US" altLang="zh-HK" sz="2600" baseline="-25000" smtClean="0">
                <a:ea typeface="新細明體" pitchFamily="18" charset="-120"/>
              </a:rPr>
              <a:t>i    </a:t>
            </a:r>
            <a:r>
              <a:rPr lang="en-US" altLang="zh-HK" sz="2600" smtClean="0">
                <a:ea typeface="新細明體" pitchFamily="18" charset="-120"/>
              </a:rPr>
              <a:t>(i = n, n-1, …, 1)</a:t>
            </a:r>
            <a:endParaRPr lang="en-US" altLang="zh-HK" sz="2600" baseline="-25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HK" sz="2200" smtClean="0">
                <a:ea typeface="新細明體" pitchFamily="18" charset="-120"/>
              </a:rPr>
              <a:t>we calculate y</a:t>
            </a:r>
            <a:r>
              <a:rPr lang="en-US" altLang="zh-HK" sz="2200" baseline="-25000" smtClean="0">
                <a:ea typeface="新細明體" pitchFamily="18" charset="-120"/>
              </a:rPr>
              <a:t>i</a:t>
            </a:r>
            <a:r>
              <a:rPr lang="en-US" altLang="zh-HK" sz="2200" smtClean="0">
                <a:ea typeface="新細明體" pitchFamily="18" charset="-120"/>
              </a:rPr>
              <a:t> * x</a:t>
            </a:r>
            <a:r>
              <a:rPr lang="en-US" altLang="zh-HK" sz="2200" baseline="-25000" smtClean="0">
                <a:ea typeface="新細明體" pitchFamily="18" charset="-120"/>
              </a:rPr>
              <a:t>1</a:t>
            </a:r>
            <a:r>
              <a:rPr lang="en-US" altLang="zh-HK" sz="2200" smtClean="0">
                <a:ea typeface="新細明體" pitchFamily="18" charset="-120"/>
              </a:rPr>
              <a:t>x</a:t>
            </a:r>
            <a:r>
              <a:rPr lang="en-US" altLang="zh-HK" sz="2200" baseline="-25000" smtClean="0">
                <a:ea typeface="新細明體" pitchFamily="18" charset="-120"/>
              </a:rPr>
              <a:t>2</a:t>
            </a:r>
            <a:r>
              <a:rPr lang="en-US" altLang="zh-HK" sz="2200" smtClean="0">
                <a:ea typeface="新細明體" pitchFamily="18" charset="-120"/>
              </a:rPr>
              <a:t>…x</a:t>
            </a:r>
            <a:r>
              <a:rPr lang="en-US" altLang="zh-HK" sz="2200" baseline="-25000" smtClean="0">
                <a:ea typeface="新細明體" pitchFamily="18" charset="-120"/>
              </a:rPr>
              <a:t>n</a:t>
            </a:r>
            <a:r>
              <a:rPr lang="en-US" altLang="zh-HK" sz="2200" smtClean="0">
                <a:ea typeface="新細明體" pitchFamily="18" charset="-120"/>
              </a:rPr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n single-digit multiplications </a:t>
            </a:r>
          </a:p>
          <a:p>
            <a:pPr lvl="2">
              <a:lnSpc>
                <a:spcPct val="90000"/>
              </a:lnSpc>
            </a:pP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n single-digit additions</a:t>
            </a:r>
          </a:p>
          <a:p>
            <a:pPr>
              <a:lnSpc>
                <a:spcPct val="90000"/>
              </a:lnSpc>
            </a:pPr>
            <a:r>
              <a:rPr lang="en-US" altLang="zh-HK" sz="2600" smtClean="0">
                <a:ea typeface="新細明體" pitchFamily="18" charset="-120"/>
              </a:rPr>
              <a:t>We finally add the n results (with proper shifts)  </a:t>
            </a:r>
          </a:p>
          <a:p>
            <a:pPr lvl="2">
              <a:lnSpc>
                <a:spcPct val="90000"/>
              </a:lnSpc>
            </a:pPr>
            <a:r>
              <a:rPr lang="en-US" altLang="zh-HK" sz="2000" smtClean="0">
                <a:solidFill>
                  <a:srgbClr val="FF0000"/>
                </a:solidFill>
                <a:ea typeface="新細明體" pitchFamily="18" charset="-120"/>
              </a:rPr>
              <a:t>≤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 2n</a:t>
            </a:r>
            <a:r>
              <a:rPr lang="en-US" altLang="zh-HK" baseline="3000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 single-digit additions.</a:t>
            </a:r>
          </a:p>
          <a:p>
            <a:pPr>
              <a:lnSpc>
                <a:spcPct val="90000"/>
              </a:lnSpc>
            </a:pPr>
            <a:r>
              <a:rPr lang="en-US" altLang="zh-HK" sz="2600" smtClean="0">
                <a:ea typeface="新細明體" pitchFamily="18" charset="-120"/>
              </a:rPr>
              <a:t>Altogether: </a:t>
            </a:r>
            <a:r>
              <a:rPr lang="en-US" altLang="zh-HK" sz="2600" smtClean="0">
                <a:solidFill>
                  <a:srgbClr val="FF0000"/>
                </a:solidFill>
                <a:ea typeface="新細明體" pitchFamily="18" charset="-120"/>
              </a:rPr>
              <a:t>≤ 4n</a:t>
            </a:r>
            <a:r>
              <a:rPr lang="en-US" altLang="zh-HK" sz="2600" baseline="3000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sz="2600" smtClean="0">
                <a:solidFill>
                  <a:srgbClr val="FF0000"/>
                </a:solidFill>
                <a:ea typeface="新細明體" pitchFamily="18" charset="-120"/>
              </a:rPr>
              <a:t> elementary operations </a:t>
            </a:r>
          </a:p>
          <a:p>
            <a:pPr lvl="1">
              <a:lnSpc>
                <a:spcPct val="90000"/>
              </a:lnSpc>
            </a:pPr>
            <a:r>
              <a:rPr lang="en-US" altLang="zh-HK" sz="2200" smtClean="0">
                <a:solidFill>
                  <a:srgbClr val="FF0000"/>
                </a:solidFill>
                <a:ea typeface="新細明體" pitchFamily="18" charset="-120"/>
              </a:rPr>
              <a:t>single-digit additions/multiplications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096000" y="1752600"/>
            <a:ext cx="2759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HK">
                <a:ea typeface="新細明體" pitchFamily="18" charset="-120"/>
              </a:rPr>
              <a:t>                    x</a:t>
            </a:r>
            <a:r>
              <a:rPr lang="en-US" altLang="zh-HK" baseline="-25000">
                <a:ea typeface="新細明體" pitchFamily="18" charset="-120"/>
              </a:rPr>
              <a:t>1</a:t>
            </a:r>
            <a:r>
              <a:rPr lang="en-US" altLang="zh-HK">
                <a:ea typeface="新細明體" pitchFamily="18" charset="-120"/>
              </a:rPr>
              <a:t>x</a:t>
            </a:r>
            <a:r>
              <a:rPr lang="en-US" altLang="zh-HK" baseline="-25000">
                <a:ea typeface="新細明體" pitchFamily="18" charset="-120"/>
              </a:rPr>
              <a:t>2</a:t>
            </a:r>
            <a:r>
              <a:rPr lang="en-US" altLang="zh-HK">
                <a:ea typeface="新細明體" pitchFamily="18" charset="-120"/>
              </a:rPr>
              <a:t>…x</a:t>
            </a:r>
            <a:r>
              <a:rPr lang="en-US" altLang="zh-HK" baseline="-25000">
                <a:ea typeface="新細明體" pitchFamily="18" charset="-120"/>
              </a:rPr>
              <a:t>n</a:t>
            </a:r>
          </a:p>
          <a:p>
            <a:r>
              <a:rPr lang="en-US" altLang="zh-CN"/>
              <a:t>           ×</a:t>
            </a:r>
            <a:r>
              <a:rPr lang="en-US" altLang="zh-HK">
                <a:ea typeface="新細明體" pitchFamily="18" charset="-120"/>
              </a:rPr>
              <a:t>     y</a:t>
            </a:r>
            <a:r>
              <a:rPr lang="en-US" altLang="zh-HK" baseline="-25000">
                <a:ea typeface="新細明體" pitchFamily="18" charset="-120"/>
              </a:rPr>
              <a:t>1</a:t>
            </a:r>
            <a:r>
              <a:rPr lang="en-US" altLang="zh-HK">
                <a:ea typeface="新細明體" pitchFamily="18" charset="-120"/>
              </a:rPr>
              <a:t>y</a:t>
            </a:r>
            <a:r>
              <a:rPr lang="en-US" altLang="zh-HK" baseline="-25000">
                <a:ea typeface="新細明體" pitchFamily="18" charset="-120"/>
              </a:rPr>
              <a:t>2</a:t>
            </a:r>
            <a:r>
              <a:rPr lang="en-US" altLang="zh-HK">
                <a:ea typeface="新細明體" pitchFamily="18" charset="-120"/>
              </a:rPr>
              <a:t>…y</a:t>
            </a:r>
            <a:r>
              <a:rPr lang="en-US" altLang="zh-HK" baseline="-25000">
                <a:ea typeface="新細明體" pitchFamily="18" charset="-120"/>
              </a:rPr>
              <a:t>n</a:t>
            </a:r>
          </a:p>
          <a:p>
            <a:r>
              <a:rPr lang="en-US" altLang="zh-HK">
                <a:ea typeface="新細明體" pitchFamily="18" charset="-120"/>
              </a:rPr>
              <a:t>       ---------------------------</a:t>
            </a:r>
          </a:p>
          <a:p>
            <a:r>
              <a:rPr lang="en-US" altLang="zh-HK">
                <a:ea typeface="新細明體" pitchFamily="18" charset="-120"/>
              </a:rPr>
              <a:t>                *  *  *  ∙∙∙ * </a:t>
            </a:r>
          </a:p>
          <a:p>
            <a:r>
              <a:rPr lang="en-US" altLang="zh-HK">
                <a:ea typeface="新細明體" pitchFamily="18" charset="-120"/>
              </a:rPr>
              <a:t>             *  *  *  ∙∙∙ * </a:t>
            </a:r>
          </a:p>
          <a:p>
            <a:r>
              <a:rPr lang="en-US" altLang="zh-HK">
                <a:ea typeface="新細明體" pitchFamily="18" charset="-120"/>
              </a:rPr>
              <a:t>             ∙∙∙     ∙∙∙</a:t>
            </a:r>
          </a:p>
          <a:p>
            <a:r>
              <a:rPr lang="en-US" altLang="zh-HK">
                <a:ea typeface="新細明體" pitchFamily="18" charset="-120"/>
              </a:rPr>
              <a:t>+    *  *  *  ∙∙∙ * </a:t>
            </a:r>
          </a:p>
          <a:p>
            <a:r>
              <a:rPr lang="en-US" altLang="zh-HK">
                <a:ea typeface="新細明體" pitchFamily="18" charset="-120"/>
              </a:rPr>
              <a:t>---------------------------------</a:t>
            </a:r>
          </a:p>
          <a:p>
            <a:r>
              <a:rPr lang="en-US" altLang="zh-HK">
                <a:ea typeface="新細明體" pitchFamily="18" charset="-120"/>
              </a:rPr>
              <a:t>   *  *  *  *  *  * ∙∙∙ ∙∙∙ * </a:t>
            </a:r>
          </a:p>
          <a:p>
            <a:endParaRPr lang="en-US" altLang="zh-HK"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500063" y="571500"/>
            <a:ext cx="69294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Polynomials Complexities</a:t>
            </a:r>
          </a:p>
        </p:txBody>
      </p:sp>
      <p:pic>
        <p:nvPicPr>
          <p:cNvPr id="391171" name="Picture 3" descr="pol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496" y="1177578"/>
            <a:ext cx="7239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5775325" y="4354513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791200" y="32004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</a:t>
            </a:r>
            <a:r>
              <a:rPr lang="en-US" altLang="zh-CN" sz="2000" baseline="30000">
                <a:solidFill>
                  <a:srgbClr val="FFFFFF"/>
                </a:solidFill>
              </a:rPr>
              <a:t>2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486400" y="20574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</a:t>
            </a:r>
            <a:r>
              <a:rPr lang="en-US" altLang="zh-CN" sz="2000" baseline="30000">
                <a:solidFill>
                  <a:srgbClr val="FFFFFF"/>
                </a:solidFill>
              </a:rPr>
              <a:t>3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5943600" y="5867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 rot="-5400000">
            <a:off x="1225551" y="3595687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Log T(n)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3563938" y="6381750"/>
            <a:ext cx="4824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ea typeface="宋体" pitchFamily="2" charset="-122"/>
              </a:rPr>
              <a:t>© </a:t>
            </a:r>
            <a:r>
              <a:rPr lang="en-US" sz="1400" dirty="0" smtClean="0">
                <a:ea typeface="宋体" pitchFamily="2" charset="-122"/>
              </a:rPr>
              <a:t>School of Computer  Science and Engineering, </a:t>
            </a:r>
            <a:r>
              <a:rPr lang="en-US" sz="1400" dirty="0">
                <a:ea typeface="宋体" pitchFamily="2" charset="-122"/>
              </a:rPr>
              <a:t>CSU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Types of Complexities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u="sng" smtClean="0"/>
              <a:t>Logarithmic Complexity</a:t>
            </a:r>
          </a:p>
          <a:p>
            <a:pPr lvl="1" eaLnBrk="1" hangingPunct="1"/>
            <a:r>
              <a:rPr lang="en-US" altLang="zh-CN" smtClean="0"/>
              <a:t>Log</a:t>
            </a:r>
            <a:r>
              <a:rPr lang="en-US" altLang="zh-CN" baseline="-20000" smtClean="0"/>
              <a:t>2</a:t>
            </a:r>
            <a:r>
              <a:rPr lang="en-US" altLang="zh-CN" smtClean="0"/>
              <a:t>n=m is equivalent to n=2</a:t>
            </a:r>
            <a:r>
              <a:rPr lang="en-US" altLang="zh-CN" baseline="30000" smtClean="0"/>
              <a:t>m</a:t>
            </a:r>
          </a:p>
          <a:p>
            <a:pPr lvl="1" eaLnBrk="1" hangingPunct="1"/>
            <a:r>
              <a:rPr lang="en-US" altLang="zh-CN" smtClean="0"/>
              <a:t>Reduces the problem to half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O(log</a:t>
            </a:r>
            <a:r>
              <a:rPr lang="en-US" altLang="zh-CN" baseline="-20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/>
            <a:r>
              <a:rPr lang="en-US" altLang="zh-CN" smtClean="0"/>
              <a:t>Example: Binary Search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	T(n) = O(log</a:t>
            </a:r>
            <a:r>
              <a:rPr lang="en-US" altLang="zh-CN" baseline="-20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	Much faster than Linear Search which has T(n) = O(n)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731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Linear vs Logarithmic Complexities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371600" y="1524000"/>
          <a:ext cx="74676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تخطيط" r:id="rId4" imgW="9492120" imgH="5490360" progId="Excel.Sheet.8">
                  <p:embed/>
                </p:oleObj>
              </mc:Choice>
              <mc:Fallback>
                <p:oleObj name="تخطيط" r:id="rId4" imgW="9492120" imgH="549036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7467600" cy="4687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800600" y="57150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475656" y="140604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T(n)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851525" y="4308475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O(log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n)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5546725" y="28606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O(n)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3563938" y="6381750"/>
            <a:ext cx="4824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ea typeface="宋体" pitchFamily="2" charset="-122"/>
              </a:rPr>
              <a:t>© </a:t>
            </a:r>
            <a:r>
              <a:rPr lang="en-US" sz="1400" dirty="0" smtClean="0">
                <a:ea typeface="宋体" pitchFamily="2" charset="-122"/>
              </a:rPr>
              <a:t>School of Computer  Science and Engineering, </a:t>
            </a:r>
            <a:r>
              <a:rPr lang="en-US" sz="1400" dirty="0">
                <a:ea typeface="宋体" pitchFamily="2" charset="-122"/>
              </a:rPr>
              <a:t>CSU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Types of Complexities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u="sng" dirty="0" smtClean="0"/>
              <a:t>Exponential</a:t>
            </a:r>
          </a:p>
          <a:p>
            <a:pPr lvl="1" eaLnBrk="1" hangingPunct="1"/>
            <a:r>
              <a:rPr lang="en-US" altLang="zh-CN" dirty="0" smtClean="0"/>
              <a:t>Example: List </a:t>
            </a:r>
            <a:r>
              <a:rPr lang="en-US" altLang="zh-CN" dirty="0" smtClean="0">
                <a:solidFill>
                  <a:srgbClr val="00B0F0"/>
                </a:solidFill>
              </a:rPr>
              <a:t>all the subsets </a:t>
            </a:r>
            <a:r>
              <a:rPr lang="en-US" altLang="zh-CN" dirty="0" smtClean="0"/>
              <a:t>of a set of n elements 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   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},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},{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},{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},{a},{b},{c},{}</a:t>
            </a:r>
          </a:p>
          <a:p>
            <a:pPr lvl="1" eaLnBrk="1" hangingPunct="1"/>
            <a:r>
              <a:rPr lang="en-US" altLang="zh-CN" dirty="0" smtClean="0"/>
              <a:t>Number of operations T(n) = 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</a:t>
            </a:r>
            <a:endParaRPr lang="en-US" altLang="zh-CN" baseline="30000" dirty="0" smtClean="0"/>
          </a:p>
          <a:p>
            <a:pPr lvl="1" eaLnBrk="1" hangingPunct="1"/>
            <a:r>
              <a:rPr lang="en-US" altLang="zh-CN" dirty="0" smtClean="0"/>
              <a:t>Exponential expansion of  the problem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 O(a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 where a is a constant greater than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785813" y="5715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Exponential Vs Polynomial</a:t>
            </a:r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42218"/>
            <a:ext cx="73914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0388" name="Text Box 4"/>
          <p:cNvSpPr txBox="1">
            <a:spLocks noChangeArrowheads="1"/>
          </p:cNvSpPr>
          <p:nvPr/>
        </p:nvSpPr>
        <p:spPr bwMode="auto">
          <a:xfrm rot="-5400000">
            <a:off x="1225551" y="3595687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Log T(n)</a:t>
            </a:r>
            <a:endParaRPr lang="en-US" altLang="zh-CN" sz="200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5943600" y="5867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n</a:t>
            </a:r>
            <a:endParaRPr lang="en-US" altLang="zh-CN" sz="2000"/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6172200" y="41148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</a:t>
            </a:r>
            <a:r>
              <a:rPr lang="en-US" altLang="zh-CN" sz="2000" baseline="30000">
                <a:solidFill>
                  <a:srgbClr val="FFFFFF"/>
                </a:solidFill>
              </a:rPr>
              <a:t>3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  <a:endParaRPr lang="en-US" altLang="zh-CN" sz="2000"/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400800" y="5029200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O(n)</a:t>
            </a:r>
            <a:endParaRPr lang="en-US" altLang="zh-CN" sz="2000"/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O(2</a:t>
            </a:r>
            <a:r>
              <a:rPr lang="en-US" altLang="zh-CN" sz="2000" baseline="30000">
                <a:solidFill>
                  <a:srgbClr val="FFFFFF"/>
                </a:solidFill>
              </a:rPr>
              <a:t>n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  <a:endParaRPr lang="en-US" altLang="zh-CN" sz="2000"/>
          </a:p>
        </p:txBody>
      </p:sp>
      <p:sp>
        <p:nvSpPr>
          <p:cNvPr id="10" name="TextBox 7"/>
          <p:cNvSpPr txBox="1"/>
          <p:nvPr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3563938" y="6381750"/>
            <a:ext cx="4824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ea typeface="宋体" pitchFamily="2" charset="-122"/>
              </a:rPr>
              <a:t>© </a:t>
            </a:r>
            <a:r>
              <a:rPr lang="en-US" sz="1400" dirty="0" smtClean="0">
                <a:ea typeface="宋体" pitchFamily="2" charset="-122"/>
              </a:rPr>
              <a:t>School of Computer  Science and Engineering, </a:t>
            </a:r>
            <a:r>
              <a:rPr lang="en-US" sz="1400" dirty="0">
                <a:ea typeface="宋体" pitchFamily="2" charset="-122"/>
              </a:rPr>
              <a:t>CSU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Types of Complexities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u="sng" smtClean="0"/>
              <a:t>Factorial time Algorithms</a:t>
            </a:r>
            <a:r>
              <a:rPr lang="en-US" altLang="zh-CN" smtClean="0"/>
              <a:t>	</a:t>
            </a:r>
          </a:p>
          <a:p>
            <a:pPr lvl="1" eaLnBrk="1" hangingPunct="1"/>
            <a:r>
              <a:rPr lang="en-US" altLang="zh-CN" smtClean="0"/>
              <a:t>Example: </a:t>
            </a:r>
          </a:p>
          <a:p>
            <a:pPr lvl="1" eaLnBrk="1" hangingPunct="1"/>
            <a:r>
              <a:rPr lang="en-US" altLang="zh-CN" u="sng" smtClean="0"/>
              <a:t>Traveling salesperson problem (TSP):</a:t>
            </a:r>
            <a:r>
              <a:rPr lang="en-US" altLang="zh-CN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	Find the best route to take in visiting n cities away from home. What are the number of possible routes? For 3 cities: (A,B,C)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428625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Possible routes in a TSP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964863"/>
              </p:ext>
            </p:extLst>
          </p:nvPr>
        </p:nvGraphicFramePr>
        <p:xfrm>
          <a:off x="1295400" y="1676479"/>
          <a:ext cx="69310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MS Org Chart" r:id="rId4" imgW="6089400" imgH="1955520" progId="">
                  <p:embed followColorScheme="full"/>
                </p:oleObj>
              </mc:Choice>
              <mc:Fallback>
                <p:oleObj name="MS Org Chart" r:id="rId4" imgW="6089400" imgH="1955520" progId="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79"/>
                        <a:ext cx="6931025" cy="304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187624" y="5003045"/>
            <a:ext cx="7620000" cy="10747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zh-CN" sz="2800">
                <a:latin typeface="Times New Roman" pitchFamily="18" charset="0"/>
              </a:rPr>
              <a:t>Number of operations = 3!=6, Hence T(n) = n!</a:t>
            </a:r>
            <a:endParaRPr lang="en-US" altLang="zh-CN" sz="2800" baseline="30000">
              <a:latin typeface="Times New Roman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zh-CN" sz="2800">
                <a:latin typeface="Times New Roman" pitchFamily="18" charset="0"/>
              </a:rPr>
              <a:t>Expansion of  the problem 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altLang="zh-CN" sz="2800">
                <a:latin typeface="Times New Roman" pitchFamily="18" charset="0"/>
              </a:rPr>
              <a:t> O(n!)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714375" y="500063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/>
              <a:t>Exponential Vs Factorial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54125"/>
            <a:ext cx="73914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56" name="Text Box 4"/>
          <p:cNvSpPr txBox="1">
            <a:spLocks noChangeArrowheads="1"/>
          </p:cNvSpPr>
          <p:nvPr/>
        </p:nvSpPr>
        <p:spPr bwMode="auto">
          <a:xfrm rot="-5400000">
            <a:off x="1400969" y="3772694"/>
            <a:ext cx="788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  T(n)</a:t>
            </a:r>
            <a:endParaRPr lang="en-US" altLang="zh-CN" sz="2000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943600" y="5867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n</a:t>
            </a:r>
            <a:endParaRPr lang="en-US" altLang="zh-CN" sz="2000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705600" y="48006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O(2</a:t>
            </a:r>
            <a:r>
              <a:rPr lang="en-US" altLang="zh-CN" sz="2000" baseline="30000">
                <a:solidFill>
                  <a:srgbClr val="FFFFFF"/>
                </a:solidFill>
              </a:rPr>
              <a:t>n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  <a:endParaRPr lang="en-US" altLang="zh-CN" sz="2000"/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6705600" y="3581400"/>
            <a:ext cx="760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O(n!)</a:t>
            </a:r>
            <a:endParaRPr lang="en-US" altLang="zh-CN" sz="2000"/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O(n</a:t>
            </a:r>
            <a:r>
              <a:rPr lang="en-US" altLang="zh-CN" sz="2000" baseline="30000">
                <a:solidFill>
                  <a:srgbClr val="FFFFFF"/>
                </a:solidFill>
              </a:rPr>
              <a:t>n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  <a:endParaRPr lang="en-US" altLang="zh-CN" sz="2000"/>
          </a:p>
        </p:txBody>
      </p:sp>
      <p:sp>
        <p:nvSpPr>
          <p:cNvPr id="10" name="TextBox 7"/>
          <p:cNvSpPr txBox="1"/>
          <p:nvPr/>
        </p:nvSpPr>
        <p:spPr>
          <a:xfrm>
            <a:off x="558800" y="6362700"/>
            <a:ext cx="2933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ea typeface="宋体" pitchFamily="2" charset="-122"/>
              </a:rPr>
              <a:t>Yu </a:t>
            </a:r>
            <a:r>
              <a:rPr lang="en-US" altLang="zh-CN" sz="1400" dirty="0" err="1">
                <a:ea typeface="宋体" pitchFamily="2" charset="-122"/>
              </a:rPr>
              <a:t>Lasheng</a:t>
            </a:r>
            <a:r>
              <a:rPr lang="en-US" altLang="zh-CN" sz="1400" dirty="0">
                <a:ea typeface="宋体" pitchFamily="2" charset="-122"/>
              </a:rPr>
              <a:t>  apple6097@163.com</a:t>
            </a:r>
          </a:p>
          <a:p>
            <a:pPr>
              <a:defRPr/>
            </a:pPr>
            <a:endParaRPr lang="en-US" sz="1400" dirty="0">
              <a:ea typeface="宋体" pitchFamily="2" charset="-122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3563938" y="6381750"/>
            <a:ext cx="48244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ea typeface="宋体" pitchFamily="2" charset="-122"/>
              </a:rPr>
              <a:t>© </a:t>
            </a:r>
            <a:r>
              <a:rPr lang="en-US" sz="1400" dirty="0" smtClean="0">
                <a:ea typeface="宋体" pitchFamily="2" charset="-122"/>
              </a:rPr>
              <a:t>School of Computer  Science and Engineering, </a:t>
            </a:r>
            <a:r>
              <a:rPr lang="en-US" sz="1400" dirty="0">
                <a:ea typeface="宋体" pitchFamily="2" charset="-122"/>
              </a:rPr>
              <a:t>CSU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Execution Time 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dirty="0" smtClean="0"/>
              <a:t>Example:</a:t>
            </a:r>
          </a:p>
          <a:p>
            <a:pPr lvl="1" eaLnBrk="1" hangingPunct="1"/>
            <a:r>
              <a:rPr lang="en-US" altLang="zh-CN" dirty="0" smtClean="0"/>
              <a:t>For the exponential algorithm of listing all subsets of a given set, assume the set size to be of 1024 elements</a:t>
            </a:r>
          </a:p>
          <a:p>
            <a:pPr lvl="1" eaLnBrk="1" hangingPunct="1"/>
            <a:r>
              <a:rPr lang="en-US" altLang="zh-CN" dirty="0" smtClean="0"/>
              <a:t>Number of operations is 2</a:t>
            </a:r>
            <a:r>
              <a:rPr lang="en-US" altLang="zh-CN" baseline="30000" dirty="0" smtClean="0"/>
              <a:t>1024</a:t>
            </a:r>
            <a:r>
              <a:rPr lang="en-US" altLang="zh-CN" dirty="0" smtClean="0"/>
              <a:t>  about 1.8*10</a:t>
            </a:r>
            <a:r>
              <a:rPr lang="en-US" altLang="zh-CN" baseline="30000" dirty="0" smtClean="0"/>
              <a:t>308 </a:t>
            </a:r>
          </a:p>
          <a:p>
            <a:pPr lvl="1" eaLnBrk="1" hangingPunct="1"/>
            <a:r>
              <a:rPr lang="en-US" altLang="zh-CN" dirty="0" smtClean="0"/>
              <a:t> If we can list a subset every nanosecond the process will take 5.7 * 10</a:t>
            </a:r>
            <a:r>
              <a:rPr lang="en-US" altLang="zh-CN" baseline="30000" dirty="0" smtClean="0"/>
              <a:t>291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yr</a:t>
            </a:r>
            <a:r>
              <a:rPr lang="en-US" altLang="zh-CN" dirty="0" smtClean="0"/>
              <a:t>!!!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and </a:t>
            </a:r>
            <a:r>
              <a:rPr lang="en-US" b="1" i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NP – </a:t>
            </a: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Times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b="1" i="1" dirty="0" smtClean="0"/>
              <a:t>P </a:t>
            </a:r>
            <a:r>
              <a:rPr lang="en-US" altLang="zh-CN" b="1" dirty="0" smtClean="0"/>
              <a:t>(Polynomial) Times: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O(1), O(log n), O(log n)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O(n), O(n log n),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), 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….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r>
              <a:rPr lang="en-US" altLang="zh-CN" b="1" i="1" dirty="0" smtClean="0"/>
              <a:t>NP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Non-Polynomial?</a:t>
            </a:r>
            <a:r>
              <a:rPr lang="en-US" altLang="zh-CN" b="1" dirty="0" smtClean="0"/>
              <a:t>) Times</a:t>
            </a:r>
            <a:r>
              <a:rPr lang="en-US" altLang="zh-CN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 , O(e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 , O(n!) , O(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) , …..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HK" altLang="zh-HK" smtClean="0"/>
          </a:p>
        </p:txBody>
      </p:sp>
      <p:sp>
        <p:nvSpPr>
          <p:cNvPr id="1945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6475" y="2348880"/>
            <a:ext cx="8229600" cy="3463925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Multiplication is not very hard even by hand, isn’t it</a:t>
            </a:r>
            <a:r>
              <a:rPr lang="en-US" altLang="zh-HK" dirty="0" smtClean="0">
                <a:ea typeface="新細明體" pitchFamily="18" charset="-120"/>
              </a:rPr>
              <a:t>?</a:t>
            </a:r>
          </a:p>
          <a:p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Any other ideas for computer?</a:t>
            </a:r>
            <a:endParaRPr lang="en-US" altLang="zh-HK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5" y="332656"/>
            <a:ext cx="714375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HK" sz="3200" kern="0" smtClean="0">
                <a:ea typeface="新細明體" pitchFamily="18" charset="-120"/>
              </a:rPr>
              <a:t>Complexity of integer multiplication</a:t>
            </a:r>
            <a:endParaRPr lang="en-US" altLang="zh-HK" sz="3200" kern="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and </a:t>
            </a:r>
            <a:r>
              <a:rPr lang="en-US" b="1" i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NP – </a:t>
            </a: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Times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dirty="0" smtClean="0"/>
              <a:t>Polynomial time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sz="4800" b="1" i="1" dirty="0" smtClean="0"/>
              <a:t>GOOD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Try to reduce the polynomial power</a:t>
            </a:r>
          </a:p>
          <a:p>
            <a:pPr eaLnBrk="1" hangingPunct="1"/>
            <a:r>
              <a:rPr lang="en-US" altLang="zh-CN" dirty="0" smtClean="0"/>
              <a:t>NP (e.g. Exponential) Time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sz="4800" b="1" i="1" dirty="0" smtClean="0"/>
              <a:t>BAD</a:t>
            </a:r>
            <a:endParaRPr lang="en-US" altLang="zh-CN" b="1" i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Time Complexity Calculations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mtClean="0"/>
              <a:t>Performance Measurement &amp; Modeling</a:t>
            </a:r>
          </a:p>
          <a:p>
            <a:pPr eaLnBrk="1" hangingPunct="1"/>
            <a:r>
              <a:rPr lang="en-US" altLang="zh-CN" smtClean="0"/>
              <a:t>Performance Measurement</a:t>
            </a:r>
          </a:p>
          <a:p>
            <a:pPr eaLnBrk="1" hangingPunct="1"/>
            <a:r>
              <a:rPr lang="en-US" altLang="zh-CN" smtClean="0"/>
              <a:t>Performance Analysis (modeling)</a:t>
            </a:r>
          </a:p>
          <a:p>
            <a:pPr eaLnBrk="1" hangingPunct="1"/>
            <a:r>
              <a:rPr lang="en-US" altLang="zh-CN" smtClean="0"/>
              <a:t>Evaluating Number of Operations T(n)</a:t>
            </a:r>
          </a:p>
          <a:p>
            <a:pPr eaLnBrk="1" hangingPunct="1"/>
            <a:r>
              <a:rPr lang="en-US" altLang="zh-CN" smtClean="0"/>
              <a:t>Examples of Algorithm Analysis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450263" cy="114300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Performance Measurement  and Modeling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28775"/>
            <a:ext cx="7391400" cy="43434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mtClean="0"/>
              <a:t> </a:t>
            </a:r>
          </a:p>
        </p:txBody>
      </p:sp>
      <p:sp>
        <p:nvSpPr>
          <p:cNvPr id="417796" name="Rectangle 7"/>
          <p:cNvSpPr>
            <a:spLocks noChangeArrowheads="1"/>
          </p:cNvSpPr>
          <p:nvPr/>
        </p:nvSpPr>
        <p:spPr bwMode="auto">
          <a:xfrm>
            <a:off x="5522913" y="3817938"/>
            <a:ext cx="2438400" cy="7620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797" name="Rectangle 8"/>
          <p:cNvSpPr>
            <a:spLocks noChangeArrowheads="1"/>
          </p:cNvSpPr>
          <p:nvPr/>
        </p:nvSpPr>
        <p:spPr bwMode="auto">
          <a:xfrm>
            <a:off x="3313113" y="1989138"/>
            <a:ext cx="2438400" cy="5334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798" name="Rectangle 9"/>
          <p:cNvSpPr>
            <a:spLocks noChangeArrowheads="1"/>
          </p:cNvSpPr>
          <p:nvPr/>
        </p:nvSpPr>
        <p:spPr bwMode="auto">
          <a:xfrm>
            <a:off x="5522913" y="2674938"/>
            <a:ext cx="2438400" cy="8382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799" name="Rectangle 10"/>
          <p:cNvSpPr>
            <a:spLocks noChangeArrowheads="1"/>
          </p:cNvSpPr>
          <p:nvPr/>
        </p:nvSpPr>
        <p:spPr bwMode="auto">
          <a:xfrm>
            <a:off x="3541713" y="4808538"/>
            <a:ext cx="2438400" cy="8382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800" name="Rectangle 11"/>
          <p:cNvSpPr>
            <a:spLocks noChangeArrowheads="1"/>
          </p:cNvSpPr>
          <p:nvPr/>
        </p:nvSpPr>
        <p:spPr bwMode="auto">
          <a:xfrm>
            <a:off x="1331913" y="3894138"/>
            <a:ext cx="2438400" cy="7620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801" name="Rectangle 12"/>
          <p:cNvSpPr>
            <a:spLocks noChangeArrowheads="1"/>
          </p:cNvSpPr>
          <p:nvPr/>
        </p:nvSpPr>
        <p:spPr bwMode="auto">
          <a:xfrm>
            <a:off x="1331913" y="2979738"/>
            <a:ext cx="2438400" cy="533400"/>
          </a:xfrm>
          <a:prstGeom prst="rect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802" name="Text Box 13"/>
          <p:cNvSpPr txBox="1">
            <a:spLocks noChangeArrowheads="1"/>
          </p:cNvSpPr>
          <p:nvPr/>
        </p:nvSpPr>
        <p:spPr bwMode="auto">
          <a:xfrm>
            <a:off x="3313113" y="2065338"/>
            <a:ext cx="236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/>
              <a:t>Algorithm</a:t>
            </a:r>
          </a:p>
        </p:txBody>
      </p:sp>
      <p:sp>
        <p:nvSpPr>
          <p:cNvPr id="417803" name="Text Box 14"/>
          <p:cNvSpPr txBox="1">
            <a:spLocks noChangeArrowheads="1"/>
          </p:cNvSpPr>
          <p:nvPr/>
        </p:nvSpPr>
        <p:spPr bwMode="auto">
          <a:xfrm>
            <a:off x="1392238" y="2943225"/>
            <a:ext cx="2378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/>
              <a:t>Actual Code</a:t>
            </a:r>
          </a:p>
        </p:txBody>
      </p:sp>
      <p:sp>
        <p:nvSpPr>
          <p:cNvPr id="417804" name="Text Box 15"/>
          <p:cNvSpPr txBox="1">
            <a:spLocks noChangeArrowheads="1"/>
          </p:cNvSpPr>
          <p:nvPr/>
        </p:nvSpPr>
        <p:spPr bwMode="auto">
          <a:xfrm>
            <a:off x="5507038" y="2827338"/>
            <a:ext cx="24542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 sz="2000"/>
              <a:t>Actual or Pseudo code</a:t>
            </a:r>
          </a:p>
        </p:txBody>
      </p:sp>
      <p:sp>
        <p:nvSpPr>
          <p:cNvPr id="417805" name="Text Box 16"/>
          <p:cNvSpPr txBox="1">
            <a:spLocks noChangeArrowheads="1"/>
          </p:cNvSpPr>
          <p:nvPr/>
        </p:nvSpPr>
        <p:spPr bwMode="auto">
          <a:xfrm>
            <a:off x="1392238" y="3894138"/>
            <a:ext cx="23780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/>
              <a:t>Measurement Runs</a:t>
            </a:r>
          </a:p>
        </p:txBody>
      </p:sp>
      <p:sp>
        <p:nvSpPr>
          <p:cNvPr id="417806" name="Text Box 17"/>
          <p:cNvSpPr txBox="1">
            <a:spLocks noChangeArrowheads="1"/>
          </p:cNvSpPr>
          <p:nvPr/>
        </p:nvSpPr>
        <p:spPr bwMode="auto">
          <a:xfrm>
            <a:off x="5583238" y="3933825"/>
            <a:ext cx="2301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/>
              <a:t>Math. Model</a:t>
            </a:r>
          </a:p>
        </p:txBody>
      </p:sp>
      <p:sp>
        <p:nvSpPr>
          <p:cNvPr id="417807" name="Text Box 18"/>
          <p:cNvSpPr txBox="1">
            <a:spLocks noChangeArrowheads="1"/>
          </p:cNvSpPr>
          <p:nvPr/>
        </p:nvSpPr>
        <p:spPr bwMode="auto">
          <a:xfrm>
            <a:off x="3617913" y="4884738"/>
            <a:ext cx="2133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/>
              <a:t>T(n) and Bounds</a:t>
            </a:r>
          </a:p>
        </p:txBody>
      </p:sp>
      <p:sp>
        <p:nvSpPr>
          <p:cNvPr id="417808" name="Line 19"/>
          <p:cNvSpPr>
            <a:spLocks noChangeShapeType="1"/>
          </p:cNvSpPr>
          <p:nvPr/>
        </p:nvSpPr>
        <p:spPr bwMode="auto">
          <a:xfrm flipH="1">
            <a:off x="2474913" y="2522538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7809" name="Line 20"/>
          <p:cNvSpPr>
            <a:spLocks noChangeShapeType="1"/>
          </p:cNvSpPr>
          <p:nvPr/>
        </p:nvSpPr>
        <p:spPr bwMode="auto">
          <a:xfrm>
            <a:off x="5065713" y="2522538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7810" name="Line 21"/>
          <p:cNvSpPr>
            <a:spLocks noChangeShapeType="1"/>
          </p:cNvSpPr>
          <p:nvPr/>
        </p:nvSpPr>
        <p:spPr bwMode="auto">
          <a:xfrm>
            <a:off x="2474913" y="35131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7811" name="Line 22"/>
          <p:cNvSpPr>
            <a:spLocks noChangeShapeType="1"/>
          </p:cNvSpPr>
          <p:nvPr/>
        </p:nvSpPr>
        <p:spPr bwMode="auto">
          <a:xfrm>
            <a:off x="6665913" y="35131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7812" name="Line 23"/>
          <p:cNvSpPr>
            <a:spLocks noChangeShapeType="1"/>
          </p:cNvSpPr>
          <p:nvPr/>
        </p:nvSpPr>
        <p:spPr bwMode="auto">
          <a:xfrm>
            <a:off x="2474913" y="4656138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7813" name="Line 24"/>
          <p:cNvSpPr>
            <a:spLocks noChangeShapeType="1"/>
          </p:cNvSpPr>
          <p:nvPr/>
        </p:nvSpPr>
        <p:spPr bwMode="auto">
          <a:xfrm flipH="1">
            <a:off x="5903913" y="4579938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57188"/>
            <a:ext cx="7786688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 Measurement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391400" cy="3886200"/>
          </a:xfrm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We measure the performance of an algorithm by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measurement or by counting number of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Usually called </a:t>
            </a:r>
            <a:r>
              <a:rPr lang="en-US" altLang="zh-CN" sz="2400" u="sng" dirty="0" smtClean="0">
                <a:solidFill>
                  <a:srgbClr val="00B0F0"/>
                </a:solidFill>
              </a:rPr>
              <a:t>Amortized Analysis</a:t>
            </a:r>
            <a:r>
              <a:rPr lang="en-US" altLang="zh-CN" sz="24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Repeat measuring the running time m times then divided by m.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Important issues are: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Choice of Bound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Clocking or counting </a:t>
            </a:r>
            <a:r>
              <a:rPr lang="en-US" altLang="zh-CN" sz="2400" dirty="0" smtClean="0"/>
              <a:t>domains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Choice of Data Sizes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Choice of Data Set for the Bound</a:t>
            </a:r>
            <a:endParaRPr lang="en-GB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752600" y="1524000"/>
            <a:ext cx="6629400" cy="449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57313" y="285750"/>
            <a:ext cx="6629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Time Measurement Example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64770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Set repetition count 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Set problem size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/>
              <a:t>t</a:t>
            </a:r>
            <a:r>
              <a:rPr lang="en-US" altLang="zh-CN" sz="2400" b="1" i="1" baseline="-25000" smtClean="0"/>
              <a:t>acc</a:t>
            </a:r>
            <a:r>
              <a:rPr lang="en-US" altLang="zh-CN" sz="2400" b="1" smtClean="0"/>
              <a:t>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Repeat on m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	start time </a:t>
            </a:r>
            <a:r>
              <a:rPr lang="en-US" altLang="zh-CN" sz="2400" b="1" i="1" smtClean="0"/>
              <a:t>t1</a:t>
            </a:r>
            <a:r>
              <a:rPr lang="en-US" altLang="zh-CN" sz="2400" b="1" smtClean="0"/>
              <a:t> = GetTime();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	</a:t>
            </a:r>
            <a:r>
              <a:rPr lang="en-US" altLang="zh-CN" sz="2400" b="1" smtClean="0">
                <a:solidFill>
                  <a:srgbClr val="0000FF"/>
                </a:solidFill>
              </a:rPr>
              <a:t>Invoke A(n);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	end time </a:t>
            </a:r>
            <a:r>
              <a:rPr lang="en-US" altLang="zh-CN" sz="2400" b="1" i="1" smtClean="0"/>
              <a:t>t2</a:t>
            </a:r>
            <a:r>
              <a:rPr lang="en-US" altLang="zh-CN" sz="2400" b="1" smtClean="0"/>
              <a:t> = GetTime();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	</a:t>
            </a:r>
            <a:r>
              <a:rPr lang="en-US" altLang="zh-CN" sz="2400" b="1" i="1" smtClean="0"/>
              <a:t>t</a:t>
            </a:r>
            <a:r>
              <a:rPr lang="en-US" altLang="zh-CN" sz="2400" b="1" i="1" baseline="-25000" smtClean="0"/>
              <a:t>acc</a:t>
            </a:r>
            <a:r>
              <a:rPr lang="en-US" altLang="zh-CN" sz="2400" b="1" i="1" smtClean="0"/>
              <a:t> = t</a:t>
            </a:r>
            <a:r>
              <a:rPr lang="en-US" altLang="zh-CN" sz="2400" b="1" i="1" baseline="-25000" smtClean="0"/>
              <a:t>acc</a:t>
            </a:r>
            <a:r>
              <a:rPr lang="en-US" altLang="zh-CN" sz="2400" b="1" i="1" smtClean="0"/>
              <a:t> + (t2 - t1);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/>
              <a:t>t</a:t>
            </a:r>
            <a:r>
              <a:rPr lang="en-US" altLang="zh-CN" sz="2400" b="1" i="1" baseline="-25000" smtClean="0"/>
              <a:t>av</a:t>
            </a:r>
            <a:r>
              <a:rPr lang="en-US" altLang="zh-CN" sz="2400" b="1" i="1" smtClean="0"/>
              <a:t> = t</a:t>
            </a:r>
            <a:r>
              <a:rPr lang="en-US" altLang="zh-CN" sz="2400" b="1" i="1" baseline="-25000" smtClean="0"/>
              <a:t>acc</a:t>
            </a:r>
            <a:r>
              <a:rPr lang="en-US" altLang="zh-CN" sz="2400" b="1" i="1" smtClean="0"/>
              <a:t> / m;</a:t>
            </a:r>
            <a:endParaRPr lang="en-US" altLang="zh-CN" b="1" i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1295400" y="1905000"/>
            <a:ext cx="6096000" cy="2895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257300" y="28575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Counting Example 1</a:t>
            </a:r>
            <a:endParaRPr lang="en-GB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696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count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float s = 0.0;	 float A[n][n];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=1;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&lt;=n;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for (j = 1, j&lt;=n;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	{ s = s +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][j];  count++;}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</a:t>
            </a:r>
            <a:endParaRPr lang="en-GB" altLang="zh-CN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475656" y="5157192"/>
            <a:ext cx="66247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The above code finds the no. of floating point additions T(n) = count as a function of n.</a:t>
            </a:r>
            <a:endParaRPr lang="en-GB" altLang="zh-CN" b="1" dirty="0">
              <a:solidFill>
                <a:srgbClr val="7030A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857250" y="1428750"/>
            <a:ext cx="7620000" cy="4495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875" y="357188"/>
            <a:ext cx="884872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Counting Example 2:Insertion Sort Function</a:t>
            </a:r>
            <a:endParaRPr lang="en-GB" sz="2400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0125" y="1428750"/>
            <a:ext cx="7391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void insertion (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int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a[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], 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int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 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int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, v , j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for (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=1; 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 &lt; n; 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  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v = a[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]; j = </a:t>
            </a:r>
            <a:r>
              <a:rPr lang="en-GB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  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while(j &gt; 0 &amp;&amp; a[j-1] &gt; v)</a:t>
            </a:r>
            <a:endParaRPr lang="en-US" altLang="zh-CN" sz="2400" b="1" dirty="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sz="20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		   	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{ a[j] = a[j-1]; j--; count++;};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  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a[j] = v;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		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GB" altLang="zh-CN" sz="2400" b="1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16216" y="3789040"/>
            <a:ext cx="1634480" cy="432048"/>
          </a:xfrm>
          <a:prstGeom prst="wedgeRoundRectCallout">
            <a:avLst>
              <a:gd name="adj1" fmla="val -65589"/>
              <a:gd name="adj2" fmla="val 75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What?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Insertion Sort (Performance)</a:t>
            </a:r>
            <a:endParaRPr lang="en-GB" b="1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T1 ordered,  T2 Random,  T3 Inversely ordered </a:t>
            </a:r>
            <a:r>
              <a:rPr lang="en-US" altLang="zh-CN" smtClean="0"/>
              <a:t> </a:t>
            </a:r>
            <a:endParaRPr lang="en-GB" altLang="zh-CN" smtClean="0"/>
          </a:p>
        </p:txBody>
      </p:sp>
      <p:graphicFrame>
        <p:nvGraphicFramePr>
          <p:cNvPr id="737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1146"/>
              </p:ext>
            </p:extLst>
          </p:nvPr>
        </p:nvGraphicFramePr>
        <p:xfrm>
          <a:off x="1485900" y="2348880"/>
          <a:ext cx="6172200" cy="3148648"/>
        </p:xfrm>
        <a:graphic>
          <a:graphicData uri="http://schemas.openxmlformats.org/drawingml/2006/table">
            <a:tbl>
              <a:tblPr/>
              <a:tblGrid>
                <a:gridCol w="882650"/>
                <a:gridCol w="881063"/>
                <a:gridCol w="882650"/>
                <a:gridCol w="879475"/>
                <a:gridCol w="882650"/>
                <a:gridCol w="881062"/>
                <a:gridCol w="88265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T1(n)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T2(n)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586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2609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10,052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T3(n)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1225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19,900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n(n-1)/2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1225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19,900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95736" y="5689640"/>
            <a:ext cx="55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Any Found?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T(n) vs n for insertsort</a:t>
            </a:r>
            <a:endParaRPr lang="en-GB" sz="3200" b="1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  <a:endParaRPr lang="en-GB" altLang="zh-CN" smtClean="0"/>
          </a:p>
        </p:txBody>
      </p:sp>
      <p:pic>
        <p:nvPicPr>
          <p:cNvPr id="430084" name="Picture 4" descr="i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1571625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3. Performance Analysis (Modeling)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800" dirty="0" smtClean="0"/>
              <a:t>Use a </a:t>
            </a:r>
            <a:r>
              <a:rPr lang="en-US" altLang="zh-CN" sz="2800" dirty="0" smtClean="0">
                <a:solidFill>
                  <a:srgbClr val="00B0F0"/>
                </a:solidFill>
              </a:rPr>
              <a:t>high-level Description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e.g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Pseudocode</a:t>
            </a:r>
            <a:r>
              <a:rPr lang="en-US" altLang="zh-CN" sz="2800" dirty="0" smtClean="0"/>
              <a:t>) instead of implementation</a:t>
            </a:r>
          </a:p>
          <a:p>
            <a:pPr eaLnBrk="1" hangingPunct="1"/>
            <a:r>
              <a:rPr lang="en-US" altLang="zh-CN" sz="2800" dirty="0" smtClean="0"/>
              <a:t>Identify problem size (n)</a:t>
            </a:r>
          </a:p>
          <a:p>
            <a:pPr eaLnBrk="1" hangingPunct="1"/>
            <a:r>
              <a:rPr lang="en-US" altLang="zh-CN" sz="2800" dirty="0" smtClean="0"/>
              <a:t>Identify </a:t>
            </a:r>
            <a:r>
              <a:rPr lang="en-US" altLang="zh-CN" sz="2800" dirty="0" smtClean="0">
                <a:solidFill>
                  <a:srgbClr val="00B0F0"/>
                </a:solidFill>
              </a:rPr>
              <a:t>elementary processes</a:t>
            </a:r>
            <a:r>
              <a:rPr lang="en-US" altLang="zh-CN" sz="2800" dirty="0" smtClean="0"/>
              <a:t>.</a:t>
            </a:r>
          </a:p>
          <a:p>
            <a:pPr eaLnBrk="1" hangingPunct="1"/>
            <a:r>
              <a:rPr lang="en-US" altLang="zh-CN" sz="2800" dirty="0" smtClean="0"/>
              <a:t>Assign a number of operations to each.</a:t>
            </a:r>
          </a:p>
          <a:p>
            <a:pPr eaLnBrk="1" hangingPunct="1"/>
            <a:r>
              <a:rPr lang="en-US" altLang="zh-CN" sz="2800" dirty="0" smtClean="0"/>
              <a:t>Form a mathematical model of the sum of operations in these processes.</a:t>
            </a:r>
          </a:p>
          <a:p>
            <a:pPr eaLnBrk="1" hangingPunct="1"/>
            <a:r>
              <a:rPr lang="en-US" altLang="zh-CN" sz="2800" dirty="0" smtClean="0"/>
              <a:t>Solve to find T(n) independent of HW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2800" smtClean="0">
                <a:ea typeface="新細明體" pitchFamily="18" charset="-120"/>
              </a:rPr>
              <a:t>Now let’s consider the inverse problem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Factoring: 35 = ? * ?</a:t>
            </a:r>
          </a:p>
          <a:p>
            <a:r>
              <a:rPr lang="en-US" altLang="zh-HK" dirty="0" smtClean="0">
                <a:ea typeface="新細明體" pitchFamily="18" charset="-120"/>
              </a:rPr>
              <a:t>How about 437? I’ll give you 1 minute.</a:t>
            </a:r>
          </a:p>
          <a:p>
            <a:r>
              <a:rPr lang="en-US" altLang="zh-HK" dirty="0" smtClean="0">
                <a:ea typeface="新細明體" pitchFamily="18" charset="-120"/>
              </a:rPr>
              <a:t>8633? I’ll give you 5 minutes.</a:t>
            </a:r>
          </a:p>
          <a:p>
            <a:r>
              <a:rPr lang="en-US" altLang="zh-HK" dirty="0" smtClean="0">
                <a:ea typeface="新細明體" pitchFamily="18" charset="-120"/>
              </a:rPr>
              <a:t>It’s getting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harder and harder</a:t>
            </a:r>
            <a:r>
              <a:rPr lang="en-US" altLang="zh-HK" dirty="0" smtClean="0">
                <a:ea typeface="新細明體" pitchFamily="18" charset="-120"/>
              </a:rPr>
              <a:t>, </a:t>
            </a:r>
          </a:p>
          <a:p>
            <a:pPr lvl="1"/>
            <a:r>
              <a:rPr lang="en-US" altLang="zh-HK" dirty="0" smtClean="0">
                <a:ea typeface="新細明體" pitchFamily="18" charset="-120"/>
              </a:rPr>
              <a:t>Much harder even with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one more digit added</a:t>
            </a:r>
            <a:r>
              <a:rPr lang="en-US" altLang="zh-HK" dirty="0" smtClean="0">
                <a:ea typeface="新細明體" pitchFamily="18" charset="-120"/>
              </a:rPr>
              <a:t>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16"/>
          <p:cNvSpPr>
            <a:spLocks noChangeArrowheads="1"/>
          </p:cNvSpPr>
          <p:nvPr/>
        </p:nvSpPr>
        <p:spPr bwMode="auto">
          <a:xfrm>
            <a:off x="2309813" y="4900613"/>
            <a:ext cx="4191000" cy="9906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2165" name="Rectangle 12"/>
          <p:cNvSpPr>
            <a:spLocks noChangeArrowheads="1"/>
          </p:cNvSpPr>
          <p:nvPr/>
        </p:nvSpPr>
        <p:spPr bwMode="auto">
          <a:xfrm>
            <a:off x="5129213" y="3757613"/>
            <a:ext cx="7620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2166" name="Rectangle 9"/>
          <p:cNvSpPr>
            <a:spLocks noChangeArrowheads="1"/>
          </p:cNvSpPr>
          <p:nvPr/>
        </p:nvSpPr>
        <p:spPr bwMode="auto">
          <a:xfrm>
            <a:off x="6500813" y="2538413"/>
            <a:ext cx="7620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2167" name="Rectangle 10"/>
          <p:cNvSpPr>
            <a:spLocks noChangeArrowheads="1"/>
          </p:cNvSpPr>
          <p:nvPr/>
        </p:nvSpPr>
        <p:spPr bwMode="auto">
          <a:xfrm>
            <a:off x="6500813" y="1928813"/>
            <a:ext cx="7620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862013" y="1928813"/>
            <a:ext cx="5181600" cy="1752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 Analysis (Modeling)</a:t>
            </a:r>
            <a:endParaRPr lang="en-GB" sz="3200" b="1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217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/>
              <a:t>Example: Find the sum of all elements in a 2-D array of size (</a:t>
            </a:r>
            <a:r>
              <a:rPr lang="en-US" altLang="zh-CN" sz="1800" b="1" dirty="0" err="1" smtClean="0"/>
              <a:t>nxn</a:t>
            </a:r>
            <a:r>
              <a:rPr lang="en-US" altLang="zh-CN" sz="1800" b="1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sum ← 0.0;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 to n-1)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for (j = 1 to n-1)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	sum ← sum + </a:t>
            </a: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ij</a:t>
            </a:r>
            <a:endParaRPr lang="en-US" altLang="zh-CN" sz="2400" b="1" baseline="-25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The no. of floating point additions T(n) as a function of n is: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endParaRPr lang="en-GB" altLang="zh-CN" sz="2400" b="1" dirty="0" smtClean="0"/>
          </a:p>
        </p:txBody>
      </p:sp>
      <p:sp>
        <p:nvSpPr>
          <p:cNvPr id="92171" name="Text Box 5"/>
          <p:cNvSpPr txBox="1">
            <a:spLocks noChangeArrowheads="1"/>
          </p:cNvSpPr>
          <p:nvPr/>
        </p:nvSpPr>
        <p:spPr bwMode="auto">
          <a:xfrm>
            <a:off x="6577013" y="2005013"/>
            <a:ext cx="14636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>
                <a:cs typeface="Arial" charset="0"/>
              </a:rPr>
              <a:t>∑</a:t>
            </a:r>
            <a:r>
              <a:rPr lang="en-US" altLang="zh-CN" sz="2800" baseline="-25000">
                <a:cs typeface="Arial" charset="0"/>
              </a:rPr>
              <a:t>i</a:t>
            </a:r>
          </a:p>
        </p:txBody>
      </p:sp>
      <p:sp>
        <p:nvSpPr>
          <p:cNvPr id="92172" name="Line 6"/>
          <p:cNvSpPr>
            <a:spLocks noChangeShapeType="1"/>
          </p:cNvSpPr>
          <p:nvPr/>
        </p:nvSpPr>
        <p:spPr bwMode="auto">
          <a:xfrm flipH="1">
            <a:off x="3148013" y="2233613"/>
            <a:ext cx="3352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3" name="Text Box 7"/>
          <p:cNvSpPr txBox="1">
            <a:spLocks noChangeArrowheads="1"/>
          </p:cNvSpPr>
          <p:nvPr/>
        </p:nvSpPr>
        <p:spPr bwMode="auto">
          <a:xfrm>
            <a:off x="6637338" y="2562225"/>
            <a:ext cx="5048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>
                <a:cs typeface="Arial" charset="0"/>
              </a:rPr>
              <a:t>∑</a:t>
            </a:r>
            <a:r>
              <a:rPr lang="en-US" altLang="zh-CN" sz="2800" baseline="-25000">
                <a:cs typeface="Arial" charset="0"/>
              </a:rPr>
              <a:t>j</a:t>
            </a:r>
          </a:p>
        </p:txBody>
      </p:sp>
      <p:sp>
        <p:nvSpPr>
          <p:cNvPr id="92174" name="Line 8"/>
          <p:cNvSpPr>
            <a:spLocks noChangeShapeType="1"/>
          </p:cNvSpPr>
          <p:nvPr/>
        </p:nvSpPr>
        <p:spPr bwMode="auto">
          <a:xfrm flipH="1">
            <a:off x="3452813" y="2690813"/>
            <a:ext cx="3048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5" name="Text Box 11"/>
          <p:cNvSpPr txBox="1">
            <a:spLocks noChangeArrowheads="1"/>
          </p:cNvSpPr>
          <p:nvPr/>
        </p:nvSpPr>
        <p:spPr bwMode="auto">
          <a:xfrm>
            <a:off x="5281613" y="3757613"/>
            <a:ext cx="3825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/>
              <a:t>1</a:t>
            </a:r>
          </a:p>
        </p:txBody>
      </p:sp>
      <p:sp>
        <p:nvSpPr>
          <p:cNvPr id="92176" name="Line 13"/>
          <p:cNvSpPr>
            <a:spLocks noChangeShapeType="1"/>
          </p:cNvSpPr>
          <p:nvPr/>
        </p:nvSpPr>
        <p:spPr bwMode="auto">
          <a:xfrm flipH="1" flipV="1">
            <a:off x="3605213" y="3452813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162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09813" y="4900613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4" imgW="2019240" imgH="444240" progId="Equation.3">
                  <p:embed/>
                </p:oleObj>
              </mc:Choice>
              <mc:Fallback>
                <p:oleObj name="Equation" r:id="rId4" imgW="20192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900613"/>
                        <a:ext cx="4191000" cy="990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4. Evaluating No. of Operations T(n)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0070C0"/>
                </a:solidFill>
              </a:rPr>
              <a:t>Usually we specify a certain type of operations, e.g., additions, array comparisons,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u="sng" dirty="0" smtClean="0"/>
              <a:t>Simple Statements: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	T(n) = no. of specified operations.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	e.g. for z = 2*x + y   T(n) = 2  </a:t>
            </a:r>
            <a:r>
              <a:rPr lang="en-US" altLang="zh-CN" sz="2000" dirty="0" smtClean="0"/>
              <a:t>arithmetic operations</a:t>
            </a:r>
            <a:r>
              <a:rPr lang="en-US" altLang="zh-CN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u="sng" dirty="0" smtClean="0"/>
              <a:t>Code blocks</a:t>
            </a:r>
            <a:r>
              <a:rPr lang="en-US" altLang="zh-CN" u="sng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dirty="0" smtClean="0"/>
              <a:t>	</a:t>
            </a:r>
            <a:r>
              <a:rPr lang="en-GB" altLang="zh-CN" sz="2800" dirty="0" smtClean="0"/>
              <a:t>T(n) = Sum of sub-block T(n)’s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No. of Operations T(n)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u="sng" dirty="0" smtClean="0"/>
              <a:t>Selection Statements: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c = condition, s = statement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u="sng" dirty="0" smtClean="0">
                <a:solidFill>
                  <a:srgbClr val="0070C0"/>
                </a:solidFill>
              </a:rPr>
              <a:t>if (c) 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T(n) =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c</a:t>
            </a:r>
            <a:r>
              <a:rPr lang="en-US" altLang="zh-CN" sz="2800" b="1" dirty="0" smtClean="0"/>
              <a:t>(n) for c false (best case)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	   =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c</a:t>
            </a:r>
            <a:r>
              <a:rPr lang="en-US" altLang="zh-CN" sz="2800" b="1" dirty="0" smtClean="0"/>
              <a:t>(n) +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s</a:t>
            </a:r>
            <a:r>
              <a:rPr lang="en-US" altLang="zh-CN" sz="2800" b="1" dirty="0" smtClean="0"/>
              <a:t>(n) for c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					(worst case)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u="sng" dirty="0" smtClean="0">
                <a:solidFill>
                  <a:srgbClr val="0070C0"/>
                </a:solidFill>
              </a:rPr>
              <a:t>If (c) s1;  else s2;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Worst case T(n) =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c</a:t>
            </a:r>
            <a:r>
              <a:rPr lang="en-US" altLang="zh-CN" sz="2800" b="1" dirty="0" smtClean="0"/>
              <a:t>(n) + max(T</a:t>
            </a:r>
            <a:r>
              <a:rPr lang="en-US" altLang="zh-CN" sz="2800" b="1" baseline="-25000" dirty="0" smtClean="0"/>
              <a:t>s1</a:t>
            </a:r>
            <a:r>
              <a:rPr lang="en-US" altLang="zh-CN" sz="2800" b="1" dirty="0" smtClean="0"/>
              <a:t>(n),T</a:t>
            </a:r>
            <a:r>
              <a:rPr lang="en-US" altLang="zh-CN" sz="2800" b="1" baseline="-25000" dirty="0" smtClean="0"/>
              <a:t>s2</a:t>
            </a:r>
            <a:r>
              <a:rPr lang="en-US" altLang="zh-CN" sz="2800" b="1" dirty="0" smtClean="0"/>
              <a:t>(n))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39"/>
          <p:cNvSpPr>
            <a:spLocks noChangeArrowheads="1"/>
          </p:cNvSpPr>
          <p:nvPr/>
        </p:nvSpPr>
        <p:spPr bwMode="auto">
          <a:xfrm>
            <a:off x="1022236" y="3620591"/>
            <a:ext cx="3886200" cy="1828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No. of Operations T(n)</a:t>
            </a:r>
          </a:p>
        </p:txBody>
      </p:sp>
      <p:sp>
        <p:nvSpPr>
          <p:cNvPr id="440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799431"/>
            <a:ext cx="39243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u="sng" dirty="0" smtClean="0"/>
              <a:t>Example: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The cost of fun1(n) is n+2,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the cost of module1 is 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2 </a:t>
            </a:r>
            <a:r>
              <a:rPr lang="en-US" altLang="zh-CN" sz="2000" b="1" dirty="0" smtClean="0"/>
              <a:t>and</a:t>
            </a:r>
            <a:endParaRPr lang="en-US" altLang="zh-CN" sz="2000" b="1" baseline="30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of module2 is 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4. </a:t>
            </a:r>
            <a:r>
              <a:rPr lang="en-US" altLang="zh-CN" sz="2000" b="1" dirty="0" smtClean="0"/>
              <a:t>Hence: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if ( c == fun1(n))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call module1;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else call module2;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</p:txBody>
      </p:sp>
      <p:graphicFrame>
        <p:nvGraphicFramePr>
          <p:cNvPr id="42025" name="Group 41"/>
          <p:cNvGraphicFramePr>
            <a:graphicFrameLocks noGrp="1"/>
          </p:cNvGraphicFramePr>
          <p:nvPr>
            <p:ph sz="half" idx="2"/>
          </p:nvPr>
        </p:nvGraphicFramePr>
        <p:xfrm>
          <a:off x="5334000" y="1905000"/>
          <a:ext cx="3352800" cy="349504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fun1(n)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 case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3+n+ n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101"/>
          <p:cNvSpPr>
            <a:spLocks noChangeArrowheads="1"/>
          </p:cNvSpPr>
          <p:nvPr/>
        </p:nvSpPr>
        <p:spPr bwMode="auto">
          <a:xfrm>
            <a:off x="793675" y="2924944"/>
            <a:ext cx="3394663" cy="2720206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8575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No. of Operations T(n)</a:t>
            </a:r>
          </a:p>
        </p:txBody>
      </p:sp>
      <p:sp>
        <p:nvSpPr>
          <p:cNvPr id="442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758950"/>
            <a:ext cx="396044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u="sng" dirty="0" smtClean="0"/>
              <a:t>Repetition Statements:</a:t>
            </a:r>
            <a:endParaRPr lang="en-US" altLang="zh-CN" sz="2800" b="1" dirty="0" smtClean="0"/>
          </a:p>
          <a:p>
            <a:pPr eaLnBrk="1" hangingPunct="1"/>
            <a:r>
              <a:rPr lang="en-US" altLang="zh-CN" sz="2000" b="1" u="sng" dirty="0" smtClean="0"/>
              <a:t>For Loop 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for 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=1;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&lt;= m;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   Process(</a:t>
            </a:r>
            <a:r>
              <a:rPr lang="en-US" altLang="zh-CN" sz="2000" b="1" dirty="0" err="1" smtClean="0"/>
              <a:t>i,n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T(n) = (2m+2) + </a:t>
            </a:r>
            <a:r>
              <a:rPr lang="en-US" altLang="zh-CN" sz="1800" b="1" dirty="0" smtClean="0"/>
              <a:t>T</a:t>
            </a:r>
            <a:r>
              <a:rPr lang="en-US" altLang="zh-CN" sz="1800" b="1" baseline="-25000" dirty="0" smtClean="0"/>
              <a:t>m</a:t>
            </a:r>
            <a:r>
              <a:rPr lang="en-US" altLang="zh-CN" sz="1800" b="1" dirty="0" smtClean="0"/>
              <a:t>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/>
              <a:t>		+ </a:t>
            </a:r>
            <a:r>
              <a:rPr lang="en-US" altLang="zh-CN" sz="2800" b="1" dirty="0" smtClean="0"/>
              <a:t>∑</a:t>
            </a:r>
            <a:r>
              <a:rPr lang="en-US" altLang="zh-CN" sz="2800" b="1" baseline="-30000" dirty="0" err="1" smtClean="0"/>
              <a:t>i</a:t>
            </a:r>
            <a:r>
              <a:rPr lang="en-US" altLang="zh-CN" sz="2800" b="1" baseline="-30000" dirty="0" smtClean="0"/>
              <a:t>=1..m</a:t>
            </a:r>
            <a:r>
              <a:rPr lang="en-US" altLang="zh-CN" sz="2800" dirty="0" smtClean="0"/>
              <a:t> </a:t>
            </a:r>
            <a:r>
              <a:rPr lang="en-US" altLang="zh-CN" sz="1800" b="1" dirty="0" smtClean="0"/>
              <a:t>P</a:t>
            </a:r>
            <a:r>
              <a:rPr lang="en-US" altLang="zh-CN" sz="1800" b="1" baseline="-25000" dirty="0" smtClean="0"/>
              <a:t>i</a:t>
            </a:r>
            <a:r>
              <a:rPr lang="en-US" altLang="zh-CN" sz="1800" b="1" dirty="0" smtClean="0"/>
              <a:t>(n)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</p:txBody>
      </p:sp>
      <p:graphicFrame>
        <p:nvGraphicFramePr>
          <p:cNvPr id="44135" name="Group 1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3955943"/>
              </p:ext>
            </p:extLst>
          </p:nvPr>
        </p:nvGraphicFramePr>
        <p:xfrm>
          <a:off x="4716015" y="1500188"/>
          <a:ext cx="3932685" cy="4244596"/>
        </p:xfrm>
        <a:graphic>
          <a:graphicData uri="http://schemas.openxmlformats.org/drawingml/2006/table">
            <a:tbl>
              <a:tblPr/>
              <a:tblGrid>
                <a:gridCol w="1800201"/>
                <a:gridCol w="821589"/>
                <a:gridCol w="131089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&lt;=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&lt;=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57"/>
          <p:cNvSpPr>
            <a:spLocks noChangeArrowheads="1"/>
          </p:cNvSpPr>
          <p:nvPr/>
        </p:nvSpPr>
        <p:spPr bwMode="auto">
          <a:xfrm>
            <a:off x="599897" y="3359150"/>
            <a:ext cx="3629203" cy="2362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8575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No. of Operations T(n)</a:t>
            </a:r>
          </a:p>
        </p:txBody>
      </p:sp>
      <p:sp>
        <p:nvSpPr>
          <p:cNvPr id="444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758950"/>
            <a:ext cx="403244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u="sng" dirty="0" smtClean="0"/>
              <a:t>Repetition Statements:</a:t>
            </a:r>
            <a:endParaRPr lang="en-US" altLang="zh-CN" sz="2800" b="1" dirty="0" smtClean="0"/>
          </a:p>
          <a:p>
            <a:pPr eaLnBrk="1" hangingPunct="1"/>
            <a:r>
              <a:rPr lang="en-US" altLang="zh-CN" sz="2000" b="1" u="sng" dirty="0" smtClean="0"/>
              <a:t>while Loop 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while(c)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   Process(</a:t>
            </a:r>
            <a:r>
              <a:rPr lang="en-US" altLang="zh-CN" sz="2000" b="1" dirty="0" err="1" smtClean="0"/>
              <a:t>i,n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T(n) = </a:t>
            </a:r>
            <a:r>
              <a:rPr lang="en-US" altLang="zh-CN" sz="1800" b="1" dirty="0" smtClean="0"/>
              <a:t> </a:t>
            </a:r>
            <a:r>
              <a:rPr lang="en-US" altLang="zh-CN" sz="2800" b="1" dirty="0" smtClean="0"/>
              <a:t>∑</a:t>
            </a:r>
            <a:r>
              <a:rPr lang="en-US" altLang="zh-CN" sz="2800" b="1" baseline="-30000" dirty="0" err="1" smtClean="0"/>
              <a:t>i</a:t>
            </a:r>
            <a:r>
              <a:rPr lang="en-US" altLang="zh-CN" sz="2800" b="1" baseline="-30000" dirty="0" smtClean="0"/>
              <a:t>=1..m</a:t>
            </a:r>
            <a:r>
              <a:rPr lang="en-US" altLang="zh-CN" sz="2800" dirty="0" smtClean="0"/>
              <a:t> </a:t>
            </a:r>
            <a:r>
              <a:rPr lang="en-US" altLang="zh-CN" sz="1800" b="1" dirty="0" smtClean="0"/>
              <a:t>[P</a:t>
            </a:r>
            <a:r>
              <a:rPr lang="en-US" altLang="zh-CN" sz="1800" b="1" baseline="-25000" dirty="0" smtClean="0"/>
              <a:t>i</a:t>
            </a:r>
            <a:r>
              <a:rPr lang="en-US" altLang="zh-CN" sz="1800" b="1" dirty="0" smtClean="0"/>
              <a:t>(n) + C</a:t>
            </a:r>
            <a:r>
              <a:rPr lang="en-US" altLang="zh-CN" sz="1800" b="1" baseline="-25000" dirty="0" smtClean="0"/>
              <a:t>i</a:t>
            </a:r>
            <a:r>
              <a:rPr lang="en-US" altLang="zh-CN" sz="1800" b="1" dirty="0" smtClean="0"/>
              <a:t>(n)]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/>
              <a:t>		+ C</a:t>
            </a:r>
            <a:r>
              <a:rPr lang="en-US" altLang="zh-CN" sz="1800" b="1" baseline="-25000" dirty="0" smtClean="0"/>
              <a:t>m+1</a:t>
            </a:r>
            <a:r>
              <a:rPr lang="en-US" altLang="zh-CN" sz="1800" b="1" dirty="0" smtClean="0"/>
              <a:t>(n)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</p:txBody>
      </p:sp>
      <p:graphicFrame>
        <p:nvGraphicFramePr>
          <p:cNvPr id="48187" name="Group 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1863709"/>
              </p:ext>
            </p:extLst>
          </p:nvPr>
        </p:nvGraphicFramePr>
        <p:xfrm>
          <a:off x="4953000" y="1752600"/>
          <a:ext cx="3695700" cy="3050731"/>
        </p:xfrm>
        <a:graphic>
          <a:graphicData uri="http://schemas.openxmlformats.org/drawingml/2006/table">
            <a:tbl>
              <a:tblPr/>
              <a:tblGrid>
                <a:gridCol w="1563216"/>
                <a:gridCol w="1080120"/>
                <a:gridCol w="1052364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 -&gt; 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Process(i,n)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-&gt; 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4"/>
          <p:cNvSpPr>
            <a:spLocks noChangeArrowheads="1"/>
          </p:cNvSpPr>
          <p:nvPr/>
        </p:nvSpPr>
        <p:spPr bwMode="auto">
          <a:xfrm>
            <a:off x="1524000" y="3429000"/>
            <a:ext cx="5257800" cy="1600200"/>
          </a:xfrm>
          <a:prstGeom prst="rect">
            <a:avLst/>
          </a:prstGeom>
          <a:solidFill>
            <a:srgbClr val="66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868" y="545347"/>
            <a:ext cx="7620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6. Examples of Algorithm Analysis</a:t>
            </a:r>
            <a:r>
              <a:rPr 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600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51435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A polynomial of degree n can be evaluated directly as</a:t>
            </a: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b="1" smtClean="0"/>
              <a:t>P(x) = a</a:t>
            </a:r>
            <a:r>
              <a:rPr lang="en-US" altLang="zh-CN" sz="2000" b="1" baseline="-25000" smtClean="0"/>
              <a:t>n</a:t>
            </a:r>
            <a:r>
              <a:rPr lang="en-US" altLang="zh-CN" sz="2000" b="1" smtClean="0"/>
              <a:t> x</a:t>
            </a:r>
            <a:r>
              <a:rPr lang="en-US" altLang="zh-CN" sz="2000" b="1" baseline="30000" smtClean="0"/>
              <a:t>n</a:t>
            </a:r>
            <a:r>
              <a:rPr lang="en-US" altLang="zh-CN" sz="2000" b="1" smtClean="0"/>
              <a:t> + a</a:t>
            </a:r>
            <a:r>
              <a:rPr lang="en-US" altLang="zh-CN" sz="2000" b="1" baseline="-25000" smtClean="0"/>
              <a:t>n-1</a:t>
            </a:r>
            <a:r>
              <a:rPr lang="en-US" altLang="zh-CN" sz="2000" b="1" smtClean="0"/>
              <a:t> x</a:t>
            </a:r>
            <a:r>
              <a:rPr lang="en-US" altLang="zh-CN" sz="2000" b="1" baseline="30000" smtClean="0"/>
              <a:t>n-1</a:t>
            </a:r>
            <a:r>
              <a:rPr lang="en-US" altLang="zh-CN" sz="2000" b="1" smtClean="0"/>
              <a:t> + …..+ a</a:t>
            </a:r>
            <a:r>
              <a:rPr lang="en-US" altLang="zh-CN" sz="2000" b="1" baseline="-25000" smtClean="0"/>
              <a:t>i</a:t>
            </a:r>
            <a:r>
              <a:rPr lang="en-US" altLang="zh-CN" sz="2000" b="1" smtClean="0"/>
              <a:t> x</a:t>
            </a:r>
            <a:r>
              <a:rPr lang="en-US" altLang="zh-CN" sz="2000" b="1" baseline="30000" smtClean="0"/>
              <a:t>i</a:t>
            </a:r>
            <a:r>
              <a:rPr lang="en-US" altLang="zh-CN" sz="2000" b="1" smtClean="0"/>
              <a:t> + ….+ a</a:t>
            </a:r>
            <a:r>
              <a:rPr lang="en-US" altLang="zh-CN" sz="2000" b="1" baseline="-25000" smtClean="0"/>
              <a:t>1</a:t>
            </a:r>
            <a:r>
              <a:rPr lang="en-US" altLang="zh-CN" sz="2000" b="1" smtClean="0"/>
              <a:t> x + a</a:t>
            </a:r>
            <a:r>
              <a:rPr lang="en-US" altLang="zh-CN" sz="2000" b="1" baseline="-25000" smtClean="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aseline="-25000" smtClean="0"/>
              <a:t>	</a:t>
            </a:r>
            <a:r>
              <a:rPr lang="en-US" altLang="zh-CN" sz="2000" b="1" smtClean="0"/>
              <a:t>x</a:t>
            </a:r>
            <a:r>
              <a:rPr lang="en-US" altLang="zh-CN" sz="2000" b="1" baseline="30000" smtClean="0"/>
              <a:t>i </a:t>
            </a:r>
            <a:r>
              <a:rPr lang="en-US" altLang="zh-CN" sz="2000" smtClean="0"/>
              <a:t>is computed by a function </a:t>
            </a:r>
            <a:r>
              <a:rPr lang="en-US" altLang="zh-CN" sz="2000" b="1" smtClean="0"/>
              <a:t>pow(x,i)</a:t>
            </a:r>
            <a:r>
              <a:rPr lang="en-US" altLang="zh-CN" sz="2000" smtClean="0"/>
              <a:t> using i-1 multiplications.The direct algorithm is (consider x and a[ ] to be of type </a:t>
            </a:r>
            <a:r>
              <a:rPr lang="en-US" altLang="zh-CN" sz="2000" b="1" smtClean="0"/>
              <a:t>double</a:t>
            </a:r>
            <a:r>
              <a:rPr lang="en-US" altLang="zh-CN" sz="2000" smtClean="0"/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b="1" smtClean="0"/>
              <a:t>double p = a[0];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/>
              <a:t>	for (int i = 1; i &lt;= n;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/>
              <a:t>		p = p + a[i] * pow(x,i);</a:t>
            </a:r>
            <a:endParaRPr lang="en-US" altLang="zh-CN" sz="2000" b="1" baseline="-25000" smtClean="0"/>
          </a:p>
        </p:txBody>
      </p:sp>
      <p:sp>
        <p:nvSpPr>
          <p:cNvPr id="446469" name="Rectangle 6"/>
          <p:cNvSpPr>
            <a:spLocks noChangeArrowheads="1"/>
          </p:cNvSpPr>
          <p:nvPr/>
        </p:nvSpPr>
        <p:spPr bwMode="auto">
          <a:xfrm>
            <a:off x="1143000" y="1785938"/>
            <a:ext cx="7696200" cy="411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itchFamily="2" charset="2"/>
              <a:buChar char="n"/>
            </a:pPr>
            <a:r>
              <a:rPr lang="en-US" altLang="zh-CN" dirty="0"/>
              <a:t>A polynomial of degree n can be evaluated directly as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dirty="0"/>
              <a:t>	P(x) = a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en-US" altLang="zh-CN" dirty="0"/>
              <a:t> + a</a:t>
            </a:r>
            <a:r>
              <a:rPr lang="en-US" altLang="zh-CN" baseline="-25000" dirty="0"/>
              <a:t>n-1</a:t>
            </a:r>
            <a:r>
              <a:rPr lang="en-US" altLang="zh-CN" dirty="0"/>
              <a:t> x</a:t>
            </a:r>
            <a:r>
              <a:rPr lang="en-US" altLang="zh-CN" baseline="30000" dirty="0"/>
              <a:t>n-1</a:t>
            </a:r>
            <a:r>
              <a:rPr lang="en-US" altLang="zh-CN" dirty="0"/>
              <a:t> + …..+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x</a:t>
            </a:r>
            <a:r>
              <a:rPr lang="en-US" altLang="zh-CN" baseline="30000" dirty="0"/>
              <a:t>i</a:t>
            </a:r>
            <a:r>
              <a:rPr lang="en-US" altLang="zh-CN" dirty="0"/>
              <a:t> + ….+ a</a:t>
            </a:r>
            <a:r>
              <a:rPr lang="en-US" altLang="zh-CN" baseline="-25000" dirty="0"/>
              <a:t>1</a:t>
            </a:r>
            <a:r>
              <a:rPr lang="en-US" altLang="zh-CN" dirty="0"/>
              <a:t> x + a</a:t>
            </a:r>
            <a:r>
              <a:rPr lang="en-US" altLang="zh-CN" baseline="-25000" dirty="0"/>
              <a:t>0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aseline="-25000" dirty="0"/>
              <a:t>	</a:t>
            </a:r>
            <a:r>
              <a:rPr lang="en-US" altLang="zh-CN" dirty="0"/>
              <a:t>x</a:t>
            </a:r>
            <a:r>
              <a:rPr lang="en-US" altLang="zh-CN" baseline="30000" dirty="0"/>
              <a:t>i </a:t>
            </a:r>
            <a:r>
              <a:rPr lang="en-US" altLang="zh-CN" dirty="0"/>
              <a:t>is computed by a function pow(</a:t>
            </a:r>
            <a:r>
              <a:rPr lang="en-US" altLang="zh-CN" dirty="0" err="1"/>
              <a:t>x,i</a:t>
            </a:r>
            <a:r>
              <a:rPr lang="en-US" altLang="zh-CN" dirty="0"/>
              <a:t>) using (i-1) multiplications. The direct algorithm is: (consider x and a[ ] to be of type double):</a:t>
            </a:r>
          </a:p>
          <a:p>
            <a:pPr marL="342900" indent="-342900">
              <a:lnSpc>
                <a:spcPct val="80000"/>
              </a:lnSpc>
            </a:pPr>
            <a:endParaRPr lang="en-US" altLang="zh-CN" dirty="0"/>
          </a:p>
          <a:p>
            <a:pPr marL="342900" indent="-342900">
              <a:lnSpc>
                <a:spcPct val="80000"/>
              </a:lnSpc>
            </a:pPr>
            <a:r>
              <a:rPr lang="en-US" altLang="zh-CN" sz="2000" dirty="0"/>
              <a:t>	</a:t>
            </a:r>
            <a:endParaRPr lang="en-US" altLang="zh-CN" sz="2000" baseline="-25000" dirty="0"/>
          </a:p>
        </p:txBody>
      </p:sp>
      <p:sp>
        <p:nvSpPr>
          <p:cNvPr id="446470" name="Rectangle 5"/>
          <p:cNvSpPr>
            <a:spLocks noChangeArrowheads="1"/>
          </p:cNvSpPr>
          <p:nvPr/>
        </p:nvSpPr>
        <p:spPr bwMode="auto">
          <a:xfrm>
            <a:off x="1485900" y="3429000"/>
            <a:ext cx="7048500" cy="1600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zh-CN"/>
              <a:t>double p = a[0];</a:t>
            </a:r>
          </a:p>
          <a:p>
            <a:pPr marL="342900" indent="-342900"/>
            <a:r>
              <a:rPr lang="en-US" altLang="zh-CN"/>
              <a:t>for (int i = 1; i &lt;= n; i++)</a:t>
            </a:r>
          </a:p>
          <a:p>
            <a:pPr marL="342900" indent="-342900"/>
            <a:r>
              <a:rPr lang="en-US" altLang="zh-CN"/>
              <a:t>		p = p + a[i] * pow(x,i);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1254510"/>
            <a:ext cx="4011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(a) Polynomial Evaluation 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1600200" y="3429000"/>
            <a:ext cx="6477000" cy="990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Polynomial Evaluation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14500"/>
            <a:ext cx="8635876" cy="41148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The number of </a:t>
            </a:r>
            <a:r>
              <a:rPr lang="en-US" altLang="zh-CN" sz="2800" b="1" u="sng" dirty="0" smtClean="0"/>
              <a:t>double arithmetic operations</a:t>
            </a:r>
            <a:r>
              <a:rPr lang="en-US" altLang="zh-CN" sz="2800" b="1" dirty="0" smtClean="0"/>
              <a:t> inside the loop is 2 + (i-1),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Hence,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Never use this method because it is </a:t>
            </a:r>
            <a:r>
              <a:rPr lang="en-US" altLang="zh-CN" b="1" u="sng" dirty="0" smtClean="0"/>
              <a:t>quadratic.</a:t>
            </a:r>
            <a:r>
              <a:rPr lang="en-US" altLang="zh-CN" b="1" dirty="0" smtClean="0"/>
              <a:t>  Instead, we use Horner’s method.</a:t>
            </a:r>
            <a:endParaRPr lang="en-US" altLang="zh-CN" b="1" u="sng" dirty="0" smtClean="0"/>
          </a:p>
        </p:txBody>
      </p:sp>
      <p:graphicFrame>
        <p:nvGraphicFramePr>
          <p:cNvPr id="9318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3988" y="3125788"/>
          <a:ext cx="5791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4" imgW="2387520" imgH="431640" progId="Equation.3">
                  <p:embed/>
                </p:oleObj>
              </mc:Choice>
              <mc:Fallback>
                <p:oleObj name="Equation" r:id="rId4" imgW="2387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125788"/>
                        <a:ext cx="5791200" cy="1047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6"/>
          <p:cNvSpPr>
            <a:spLocks noChangeArrowheads="1"/>
          </p:cNvSpPr>
          <p:nvPr/>
        </p:nvSpPr>
        <p:spPr bwMode="auto">
          <a:xfrm>
            <a:off x="1524000" y="2362200"/>
            <a:ext cx="6477000" cy="7620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0563" name="Rectangle 5"/>
          <p:cNvSpPr>
            <a:spLocks noChangeArrowheads="1"/>
          </p:cNvSpPr>
          <p:nvPr/>
        </p:nvSpPr>
        <p:spPr bwMode="auto">
          <a:xfrm>
            <a:off x="1600200" y="3810000"/>
            <a:ext cx="5791200" cy="1219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Horner’s Algorithm</a:t>
            </a:r>
          </a:p>
        </p:txBody>
      </p:sp>
      <p:sp>
        <p:nvSpPr>
          <p:cNvPr id="450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696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/>
              <a:t>A faster Method uses Horner’s Formula: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P(x) = (…(((a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)x + a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)x + a</a:t>
            </a:r>
            <a:r>
              <a:rPr lang="en-US" altLang="zh-CN" sz="2400" b="1" baseline="-25000" dirty="0" smtClean="0"/>
              <a:t>n-2</a:t>
            </a:r>
            <a:r>
              <a:rPr lang="en-US" altLang="zh-CN" sz="2400" b="1" dirty="0" smtClean="0"/>
              <a:t>)x +..+a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)x + a</a:t>
            </a:r>
            <a:r>
              <a:rPr lang="en-US" altLang="zh-CN" sz="2400" b="1" baseline="-25000" dirty="0" smtClean="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with the algorithm: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</a:t>
            </a:r>
            <a:r>
              <a:rPr lang="en-US" altLang="zh-CN" sz="2400" b="1" dirty="0" smtClean="0"/>
              <a:t>double p = a[n];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for (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n-1;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&gt;= 0;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--)	p = p * x +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400" b="1" dirty="0" smtClean="0"/>
              <a:t>Compute T(n) as the number of double arithmetic operations.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endParaRPr lang="en-US" altLang="zh-CN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8"/>
          <p:cNvSpPr>
            <a:spLocks noChangeArrowheads="1"/>
          </p:cNvSpPr>
          <p:nvPr/>
        </p:nvSpPr>
        <p:spPr bwMode="auto">
          <a:xfrm>
            <a:off x="1295400" y="2328863"/>
            <a:ext cx="5257800" cy="9144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295400" y="3624263"/>
            <a:ext cx="5257800" cy="2133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(b) </a:t>
            </a:r>
            <a:r>
              <a:rPr 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Cosine Function Evaluation</a:t>
            </a:r>
          </a:p>
        </p:txBody>
      </p:sp>
      <p:sp>
        <p:nvSpPr>
          <p:cNvPr id="942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43063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000" dirty="0" smtClean="0"/>
              <a:t>The cosine function can be evaluated using a truncated infinite series: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	The corresponding algorithm is: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float cosine (float x,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{ 	float y = -x * x;  float s = 1.0;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for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= 1;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&lt;= n;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	s = s + pow (</a:t>
            </a:r>
            <a:r>
              <a:rPr lang="en-US" altLang="zh-CN" sz="2000" b="1" dirty="0" err="1" smtClean="0"/>
              <a:t>y,i</a:t>
            </a:r>
            <a:r>
              <a:rPr lang="en-US" altLang="zh-CN" sz="2000" b="1" dirty="0" smtClean="0"/>
              <a:t>) / fact (2*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return 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}</a:t>
            </a:r>
          </a:p>
        </p:txBody>
      </p:sp>
      <p:graphicFrame>
        <p:nvGraphicFramePr>
          <p:cNvPr id="9421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328863"/>
          <a:ext cx="365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Equation" r:id="rId4" imgW="1358640" imgH="444240" progId="Equation.3">
                  <p:embed/>
                </p:oleObj>
              </mc:Choice>
              <mc:Fallback>
                <p:oleObj name="Equation" r:id="rId4" imgW="13586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28863"/>
                        <a:ext cx="36576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HK" altLang="zh-HK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600" dirty="0" smtClean="0">
                <a:ea typeface="新細明體" pitchFamily="18" charset="-120"/>
              </a:rPr>
              <a:t>If you’re still confident of your factoring ability: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600" dirty="0" smtClean="0">
                <a:ea typeface="新細明體" pitchFamily="18" charset="-120"/>
              </a:rPr>
              <a:t>	</a:t>
            </a:r>
            <a:r>
              <a:rPr lang="en-US" altLang="zh-HK" sz="2600" i="1" dirty="0" smtClean="0">
                <a:ea typeface="新細明體" pitchFamily="18" charset="-120"/>
              </a:rPr>
              <a:t>135066410865995223349603216278805969938881475605667027524485143851526510604859533833940287150571909441798207282164471551373680419703964191743046496589274256239341020864383202110372958725762358509643110564073501508187510676594629205563685529475213500852879416377328533906109750544334999811150056977236890927563 </a:t>
            </a:r>
          </a:p>
          <a:p>
            <a:pPr>
              <a:lnSpc>
                <a:spcPct val="90000"/>
              </a:lnSpc>
            </a:pPr>
            <a:r>
              <a:rPr lang="en-US" altLang="zh-HK" sz="2600" dirty="0" smtClean="0">
                <a:ea typeface="新細明體" pitchFamily="18" charset="-120"/>
              </a:rPr>
              <a:t>This I can give you 5 days,….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1123950" y="3867150"/>
            <a:ext cx="6858000" cy="1447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Cosine Function Evaluation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657350"/>
            <a:ext cx="7886700" cy="41148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The number of arithmetic operations is evaluated as follows:</a:t>
            </a:r>
          </a:p>
          <a:p>
            <a:pPr eaLnBrk="1" hangingPunct="1"/>
            <a:r>
              <a:rPr lang="en-US" altLang="zh-CN" sz="2000" b="1" dirty="0" smtClean="0"/>
              <a:t>fact (2*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) uses one </a:t>
            </a:r>
            <a:r>
              <a:rPr lang="en-US" altLang="zh-CN" sz="2000" b="1" dirty="0" err="1" smtClean="0"/>
              <a:t>mult</a:t>
            </a:r>
            <a:r>
              <a:rPr lang="en-US" altLang="zh-CN" sz="2000" b="1" dirty="0" smtClean="0"/>
              <a:t>. + 2i </a:t>
            </a:r>
            <a:r>
              <a:rPr lang="en-US" altLang="zh-CN" sz="2000" b="1" dirty="0" err="1" smtClean="0"/>
              <a:t>mult</a:t>
            </a:r>
            <a:r>
              <a:rPr lang="en-US" altLang="zh-CN" sz="2000" b="1" dirty="0" smtClean="0"/>
              <a:t>. = 2i+1</a:t>
            </a:r>
          </a:p>
          <a:p>
            <a:pPr eaLnBrk="1" hangingPunct="1"/>
            <a:r>
              <a:rPr lang="en-US" altLang="zh-CN" sz="2000" b="1" dirty="0" smtClean="0"/>
              <a:t>pow(</a:t>
            </a:r>
            <a:r>
              <a:rPr lang="en-US" altLang="zh-CN" sz="2000" b="1" dirty="0" err="1" smtClean="0"/>
              <a:t>y,i</a:t>
            </a:r>
            <a:r>
              <a:rPr lang="en-US" altLang="zh-CN" sz="2000" b="1" dirty="0" smtClean="0"/>
              <a:t>)   uses (i-1) </a:t>
            </a:r>
            <a:r>
              <a:rPr lang="en-US" altLang="zh-CN" sz="2000" b="1" dirty="0" err="1" smtClean="0"/>
              <a:t>mult</a:t>
            </a:r>
            <a:r>
              <a:rPr lang="en-US" altLang="zh-CN" sz="2000" b="1" dirty="0" smtClean="0"/>
              <a:t>.</a:t>
            </a:r>
          </a:p>
          <a:p>
            <a:pPr eaLnBrk="1" hangingPunct="1"/>
            <a:r>
              <a:rPr lang="en-US" altLang="zh-CN" sz="2000" b="1" dirty="0" smtClean="0"/>
              <a:t>1 division and 1 addition inside loop</a:t>
            </a:r>
          </a:p>
          <a:p>
            <a:pPr eaLnBrk="1" hangingPunct="1"/>
            <a:r>
              <a:rPr lang="en-US" altLang="zh-CN" sz="2000" b="1" dirty="0" smtClean="0"/>
              <a:t>1 </a:t>
            </a:r>
            <a:r>
              <a:rPr lang="en-US" altLang="zh-CN" sz="2000" b="1" dirty="0" err="1" smtClean="0"/>
              <a:t>mult</a:t>
            </a:r>
            <a:r>
              <a:rPr lang="en-US" altLang="zh-CN" sz="2000" b="1" dirty="0" smtClean="0"/>
              <a:t>. outside loop (-x * 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Show that: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/>
          </a:p>
          <a:p>
            <a:pPr eaLnBrk="1" hangingPunct="1"/>
            <a:endParaRPr lang="en-US" altLang="zh-CN" sz="2000" b="1" dirty="0" smtClean="0"/>
          </a:p>
          <a:p>
            <a:pPr eaLnBrk="1" hangingPunct="1"/>
            <a:endParaRPr lang="en-US" altLang="zh-CN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i.e., </a:t>
            </a:r>
            <a:r>
              <a:rPr lang="en-US" altLang="zh-CN" sz="2000" b="1" u="sng" dirty="0" smtClean="0"/>
              <a:t>Quadratic algorithm.</a:t>
            </a:r>
            <a:endParaRPr lang="en-US" altLang="zh-CN" sz="2000" b="1" u="sng" baseline="30000" dirty="0" smtClean="0"/>
          </a:p>
        </p:txBody>
      </p:sp>
      <p:graphicFrame>
        <p:nvGraphicFramePr>
          <p:cNvPr id="9523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6350" y="4275138"/>
          <a:ext cx="594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4" imgW="2387520" imgH="253800" progId="Equation.3">
                  <p:embed/>
                </p:oleObj>
              </mc:Choice>
              <mc:Fallback>
                <p:oleObj name="Equation" r:id="rId4" imgW="23875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275138"/>
                        <a:ext cx="5943600" cy="631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9"/>
          <p:cNvSpPr>
            <a:spLocks noChangeArrowheads="1"/>
          </p:cNvSpPr>
          <p:nvPr/>
        </p:nvSpPr>
        <p:spPr bwMode="auto">
          <a:xfrm>
            <a:off x="1333500" y="4171950"/>
            <a:ext cx="7239000" cy="1066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1257300" y="2114550"/>
            <a:ext cx="7315200" cy="990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Faster Cosine Algorithm</a:t>
            </a:r>
          </a:p>
        </p:txBody>
      </p:sp>
      <p:sp>
        <p:nvSpPr>
          <p:cNvPr id="962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57350"/>
            <a:ext cx="7886700" cy="41148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We express the series in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where S(x,i) = (-x</a:t>
            </a:r>
            <a:r>
              <a:rPr lang="en-US" altLang="zh-CN" sz="2000" b="1" baseline="30000" smtClean="0"/>
              <a:t>2</a:t>
            </a:r>
            <a:r>
              <a:rPr lang="en-US" altLang="zh-CN" sz="2000" b="1" smtClean="0"/>
              <a:t>)</a:t>
            </a:r>
            <a:r>
              <a:rPr lang="en-US" altLang="zh-CN" sz="2000" b="1" baseline="30000" smtClean="0"/>
              <a:t>i</a:t>
            </a:r>
            <a:r>
              <a:rPr lang="en-US" altLang="zh-CN" sz="2000" b="1" smtClean="0"/>
              <a:t> / (2i)! , and S(x,0)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Expressing S(x,i+1) in terms of S(x,i),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where y = (-x</a:t>
            </a:r>
            <a:r>
              <a:rPr lang="en-US" altLang="zh-CN" sz="2000" b="1" baseline="30000" smtClean="0"/>
              <a:t>2</a:t>
            </a:r>
            <a:r>
              <a:rPr lang="en-US" altLang="zh-CN" sz="2000" b="1" smtClean="0"/>
              <a:t>)  and m = 2i	with S(x,0) = 1</a:t>
            </a:r>
            <a:r>
              <a:rPr lang="en-US" altLang="zh-CN" sz="1800" b="1" smtClean="0"/>
              <a:t>	</a:t>
            </a:r>
          </a:p>
        </p:txBody>
      </p:sp>
      <p:graphicFrame>
        <p:nvGraphicFramePr>
          <p:cNvPr id="9625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85900" y="2062163"/>
          <a:ext cx="4191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8" name="Equation" r:id="rId4" imgW="1866600" imgH="444240" progId="Equation.3">
                  <p:embed/>
                </p:oleObj>
              </mc:Choice>
              <mc:Fallback>
                <p:oleObj name="Equation" r:id="rId4" imgW="1866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062163"/>
                        <a:ext cx="4191000" cy="996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62100" y="4248150"/>
          <a:ext cx="6553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9" name="Equation" r:id="rId6" imgW="3581280" imgH="431640" progId="Equation.3">
                  <p:embed/>
                </p:oleObj>
              </mc:Choice>
              <mc:Fallback>
                <p:oleObj name="Equation" r:id="rId6" imgW="3581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248150"/>
                        <a:ext cx="6553200" cy="790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75B07207-9109-425F-ADD5-DC785CAA4540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1343025" y="2343150"/>
            <a:ext cx="5715000" cy="1219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85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Faster Cosine Algorithm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1657350"/>
            <a:ext cx="7886700" cy="41148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Show that in this case: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This is a </a:t>
            </a:r>
            <a:r>
              <a:rPr lang="en-US" altLang="zh-CN" sz="2800" u="sng" dirty="0" smtClean="0">
                <a:solidFill>
                  <a:srgbClr val="00B0F0"/>
                </a:solidFill>
              </a:rPr>
              <a:t>linear algorithm </a:t>
            </a:r>
            <a:r>
              <a:rPr lang="en-US" altLang="zh-CN" sz="2800" dirty="0" smtClean="0"/>
              <a:t>that is much faster than the previous quadratic algorithm</a:t>
            </a:r>
          </a:p>
        </p:txBody>
      </p:sp>
      <p:graphicFrame>
        <p:nvGraphicFramePr>
          <p:cNvPr id="9728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47825" y="2343150"/>
          <a:ext cx="4953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8" name="Equation" r:id="rId4" imgW="1866600" imgH="431640" progId="Equation.3">
                  <p:embed/>
                </p:oleObj>
              </mc:Choice>
              <mc:Fallback>
                <p:oleObj name="Equation" r:id="rId4" imgW="18666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343150"/>
                        <a:ext cx="4953000" cy="1146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9433C59B-55A4-4750-B90E-36DABB700452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99257"/>
            <a:ext cx="7358062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(c) 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Problem Statement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800" dirty="0" smtClean="0"/>
              <a:t>Given a sequence of integers (possibly negative), 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,...,a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, find the maximum value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aseline="-250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aseline="-250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aseline="-25000" dirty="0"/>
              <a:t> </a:t>
            </a:r>
            <a:r>
              <a:rPr lang="en-US" altLang="zh-CN" sz="2800" baseline="-25000" dirty="0" smtClean="0"/>
              <a:t>  </a:t>
            </a:r>
            <a:r>
              <a:rPr lang="en-US" altLang="zh-CN" sz="2800" dirty="0" smtClean="0"/>
              <a:t>(This is zero if all integers are negative).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Example: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-2, 11, -4, 13, -5, -2,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 20</a:t>
            </a:r>
            <a:endParaRPr lang="en-US" altLang="zh-CN" sz="28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24624"/>
              </p:ext>
            </p:extLst>
          </p:nvPr>
        </p:nvGraphicFramePr>
        <p:xfrm>
          <a:off x="2209800" y="2076078"/>
          <a:ext cx="1371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76078"/>
                        <a:ext cx="13716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1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93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51161"/>
              </p:ext>
            </p:extLst>
          </p:nvPr>
        </p:nvGraphicFramePr>
        <p:xfrm>
          <a:off x="1573684" y="1916832"/>
          <a:ext cx="6310313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4" imgW="3479760" imgH="1815840" progId="Equation.3">
                  <p:embed/>
                </p:oleObj>
              </mc:Choice>
              <mc:Fallback>
                <p:oleObj name="Equation" r:id="rId4" imgW="3479760" imgH="1815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84" y="1916832"/>
                        <a:ext cx="6310313" cy="329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1 (Analysis)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03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67130"/>
              </p:ext>
            </p:extLst>
          </p:nvPr>
        </p:nvGraphicFramePr>
        <p:xfrm>
          <a:off x="2267744" y="2276872"/>
          <a:ext cx="5180013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4" imgW="2857320" imgH="1790640" progId="Equation.3">
                  <p:embed/>
                </p:oleObj>
              </mc:Choice>
              <mc:Fallback>
                <p:oleObj name="Equation" r:id="rId4" imgW="2857320" imgH="1790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5180013" cy="324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057400" y="2024063"/>
          <a:ext cx="6310313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4" imgW="3479760" imgH="1917360" progId="Equation.3">
                  <p:embed/>
                </p:oleObj>
              </mc:Choice>
              <mc:Fallback>
                <p:oleObj name="Equation" r:id="rId4" imgW="3479760" imgH="1917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24063"/>
                        <a:ext cx="6310313" cy="347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2 (Analysis)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2402" name="Object 4"/>
          <p:cNvGraphicFramePr>
            <a:graphicFrameLocks noChangeAspect="1"/>
          </p:cNvGraphicFramePr>
          <p:nvPr/>
        </p:nvGraphicFramePr>
        <p:xfrm>
          <a:off x="2571750" y="2143125"/>
          <a:ext cx="4237038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Equation" r:id="rId4" imgW="2336760" imgH="1790640" progId="Equation.3">
                  <p:embed/>
                </p:oleObj>
              </mc:Choice>
              <mc:Fallback>
                <p:oleObj name="Equation" r:id="rId4" imgW="2336760" imgH="1790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3125"/>
                        <a:ext cx="4237038" cy="324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3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643063" y="2243138"/>
          <a:ext cx="6080125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4" imgW="3352680" imgH="1676160" progId="Equation.3">
                  <p:embed/>
                </p:oleObj>
              </mc:Choice>
              <mc:Fallback>
                <p:oleObj name="Equation" r:id="rId4" imgW="3352680" imgH="1676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43138"/>
                        <a:ext cx="6080125" cy="304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Maximum Subsequence Sum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3 (Analysis)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2286000" y="2357438"/>
          <a:ext cx="4627563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4" imgW="2552400" imgH="1523880" progId="Equation.3">
                  <p:embed/>
                </p:oleObj>
              </mc:Choice>
              <mc:Fallback>
                <p:oleObj name="Equation" r:id="rId4" imgW="2552400" imgH="1523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57438"/>
                        <a:ext cx="4627563" cy="276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Why I’m so confident?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sz="2600" dirty="0" smtClean="0">
                <a:ea typeface="新細明體" pitchFamily="18" charset="-120"/>
              </a:rPr>
              <a:t>Let’s first see the complexity of </a:t>
            </a:r>
            <a:r>
              <a:rPr lang="en-US" altLang="zh-HK" sz="2600" dirty="0" smtClean="0">
                <a:ea typeface="新細明體" pitchFamily="18" charset="-120"/>
              </a:rPr>
              <a:t>some </a:t>
            </a:r>
            <a:r>
              <a:rPr lang="en-US" altLang="zh-HK" sz="2600" dirty="0" smtClean="0">
                <a:ea typeface="新細明體" pitchFamily="18" charset="-120"/>
              </a:rPr>
              <a:t>algorithms.</a:t>
            </a:r>
          </a:p>
          <a:p>
            <a:r>
              <a:rPr lang="en-US" altLang="zh-HK" sz="2600" dirty="0" err="1" smtClean="0">
                <a:ea typeface="新細明體" pitchFamily="18" charset="-120"/>
              </a:rPr>
              <a:t>Alg</a:t>
            </a:r>
            <a:r>
              <a:rPr lang="en-US" altLang="zh-HK" sz="2600" dirty="0" smtClean="0">
                <a:ea typeface="新細明體" pitchFamily="18" charset="-120"/>
              </a:rPr>
              <a:t> 1: Try all </a:t>
            </a:r>
            <a:r>
              <a:rPr lang="en-US" altLang="zh-HK" sz="2600" dirty="0" err="1" smtClean="0">
                <a:ea typeface="新細明體" pitchFamily="18" charset="-120"/>
              </a:rPr>
              <a:t>i</a:t>
            </a:r>
            <a:r>
              <a:rPr lang="en-US" altLang="zh-HK" sz="2600" dirty="0" smtClean="0">
                <a:ea typeface="新細明體" pitchFamily="18" charset="-120"/>
              </a:rPr>
              <a:t>&lt;10</a:t>
            </a:r>
            <a:r>
              <a:rPr lang="en-US" altLang="zh-HK" sz="2600" baseline="30000" dirty="0" smtClean="0">
                <a:ea typeface="新細明體" pitchFamily="18" charset="-120"/>
              </a:rPr>
              <a:t>n</a:t>
            </a:r>
          </a:p>
          <a:p>
            <a:r>
              <a:rPr lang="en-US" altLang="zh-HK" sz="2600" dirty="0" err="1" smtClean="0">
                <a:ea typeface="新細明體" pitchFamily="18" charset="-120"/>
              </a:rPr>
              <a:t>Alg</a:t>
            </a:r>
            <a:r>
              <a:rPr lang="en-US" altLang="zh-HK" sz="2600" dirty="0" smtClean="0">
                <a:ea typeface="新細明體" pitchFamily="18" charset="-120"/>
              </a:rPr>
              <a:t> 2: Try all primes p&lt;10</a:t>
            </a:r>
            <a:r>
              <a:rPr lang="en-US" altLang="zh-HK" sz="2600" baseline="30000" dirty="0" smtClean="0">
                <a:ea typeface="新細明體" pitchFamily="18" charset="-120"/>
              </a:rPr>
              <a:t>n</a:t>
            </a:r>
            <a:endParaRPr lang="en-US" altLang="zh-HK" sz="2600" dirty="0" smtClean="0">
              <a:ea typeface="新細明體" pitchFamily="18" charset="-120"/>
            </a:endParaRPr>
          </a:p>
          <a:p>
            <a:r>
              <a:rPr lang="en-US" altLang="zh-HK" sz="2600" dirty="0" err="1" smtClean="0">
                <a:ea typeface="新細明體" pitchFamily="18" charset="-120"/>
              </a:rPr>
              <a:t>Alg</a:t>
            </a:r>
            <a:r>
              <a:rPr lang="en-US" altLang="zh-HK" sz="2600" dirty="0" smtClean="0">
                <a:ea typeface="新細明體" pitchFamily="18" charset="-120"/>
              </a:rPr>
              <a:t> 3: Try all p≤(10</a:t>
            </a:r>
            <a:r>
              <a:rPr lang="en-US" altLang="zh-HK" sz="2600" baseline="30000" dirty="0" smtClean="0">
                <a:ea typeface="新細明體" pitchFamily="18" charset="-120"/>
              </a:rPr>
              <a:t>n</a:t>
            </a:r>
            <a:r>
              <a:rPr lang="en-US" altLang="zh-HK" sz="2600" dirty="0" smtClean="0">
                <a:ea typeface="新細明體" pitchFamily="18" charset="-120"/>
              </a:rPr>
              <a:t>)</a:t>
            </a:r>
            <a:r>
              <a:rPr lang="en-US" altLang="zh-HK" sz="2600" baseline="30000" dirty="0" smtClean="0">
                <a:ea typeface="新細明體" pitchFamily="18" charset="-120"/>
              </a:rPr>
              <a:t>1/2 = </a:t>
            </a:r>
            <a:r>
              <a:rPr lang="en-US" altLang="zh-HK" sz="2600" dirty="0" smtClean="0">
                <a:ea typeface="新細明體" pitchFamily="18" charset="-120"/>
              </a:rPr>
              <a:t>10</a:t>
            </a:r>
            <a:r>
              <a:rPr lang="en-US" altLang="zh-HK" sz="2600" baseline="30000" dirty="0" smtClean="0">
                <a:ea typeface="新細明體" pitchFamily="18" charset="-120"/>
              </a:rPr>
              <a:t>n/2 </a:t>
            </a:r>
          </a:p>
          <a:p>
            <a:r>
              <a:rPr lang="en-US" altLang="zh-HK" sz="2600" dirty="0" err="1" smtClean="0">
                <a:ea typeface="新細明體" pitchFamily="18" charset="-120"/>
              </a:rPr>
              <a:t>Alg</a:t>
            </a:r>
            <a:r>
              <a:rPr lang="en-US" altLang="zh-HK" sz="2600" dirty="0" smtClean="0">
                <a:ea typeface="新細明體" pitchFamily="18" charset="-120"/>
              </a:rPr>
              <a:t> 4? … </a:t>
            </a:r>
          </a:p>
          <a:p>
            <a:endParaRPr lang="en-US" altLang="zh-HK" sz="2600" dirty="0" smtClean="0">
              <a:ea typeface="新細明體" pitchFamily="18" charset="-120"/>
            </a:endParaRPr>
          </a:p>
          <a:p>
            <a:r>
              <a:rPr lang="en-US" altLang="zh-HK" sz="2600" dirty="0" smtClean="0">
                <a:ea typeface="新細明體" pitchFamily="18" charset="-120"/>
              </a:rPr>
              <a:t>How large is 10</a:t>
            </a:r>
            <a:r>
              <a:rPr lang="en-US" altLang="zh-HK" sz="2600" baseline="30000" dirty="0" smtClean="0">
                <a:ea typeface="新細明體" pitchFamily="18" charset="-120"/>
              </a:rPr>
              <a:t>n/2 </a:t>
            </a:r>
            <a:r>
              <a:rPr lang="en-US" altLang="zh-HK" sz="2600" dirty="0" smtClean="0">
                <a:ea typeface="新細明體" pitchFamily="18" charset="-120"/>
              </a:rPr>
              <a:t>for even a small n, like 200?</a:t>
            </a:r>
          </a:p>
          <a:p>
            <a:pPr lvl="1"/>
            <a:r>
              <a:rPr lang="en-US" altLang="zh-HK" sz="2200" dirty="0" smtClean="0">
                <a:ea typeface="新細明體" pitchFamily="18" charset="-120"/>
              </a:rPr>
              <a:t>Larger than the estimated number of particles in the universe, which is somewhere between 10</a:t>
            </a:r>
            <a:r>
              <a:rPr lang="en-US" altLang="zh-HK" sz="2200" baseline="30000" dirty="0" smtClean="0">
                <a:ea typeface="新細明體" pitchFamily="18" charset="-120"/>
              </a:rPr>
              <a:t>72</a:t>
            </a:r>
            <a:r>
              <a:rPr lang="en-US" altLang="zh-HK" sz="2200" dirty="0" smtClean="0">
                <a:ea typeface="新細明體" pitchFamily="18" charset="-120"/>
              </a:rPr>
              <a:t> and 10</a:t>
            </a:r>
            <a:r>
              <a:rPr lang="en-US" altLang="zh-HK" sz="2200" baseline="30000" dirty="0" smtClean="0">
                <a:ea typeface="新細明體" pitchFamily="18" charset="-120"/>
              </a:rPr>
              <a:t>87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(d) Histogram Processing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643063"/>
            <a:ext cx="7772400" cy="44196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bad contrast image (F) can be enhanced to an image G by transforming every pixel intensity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to another intensity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using a method called Histogram Equalization</a:t>
            </a:r>
            <a:endParaRPr lang="en-US" altLang="zh-CN" sz="28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5478" name="Picture 4" descr="EAGLE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213" y="3014663"/>
            <a:ext cx="3048000" cy="25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5474" name="Object 5"/>
          <p:cNvGraphicFramePr>
            <a:graphicFrameLocks noChangeAspect="1"/>
          </p:cNvGraphicFramePr>
          <p:nvPr/>
        </p:nvGraphicFramePr>
        <p:xfrm>
          <a:off x="4976813" y="3014663"/>
          <a:ext cx="30480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CorelPhotoPaint.Image.6" r:id="rId5" imgW="5409524" imgH="4063492" progId="">
                  <p:embed/>
                </p:oleObj>
              </mc:Choice>
              <mc:Fallback>
                <p:oleObj name="CorelPhotoPaint.Image.6" r:id="rId5" imgW="5409524" imgH="406349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3014663"/>
                        <a:ext cx="30480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Histogram Processing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28750"/>
            <a:ext cx="7886700" cy="449580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zh-CN" sz="2400" smtClean="0"/>
              <a:t>In practice, gray levels are discrete (</a:t>
            </a:r>
            <a:r>
              <a:rPr lang="en-US" altLang="zh-CN" sz="2400" b="1" i="1" smtClean="0"/>
              <a:t>k = 0 .. L-1</a:t>
            </a:r>
            <a:r>
              <a:rPr lang="en-US" altLang="zh-CN" sz="2400" smtClean="0"/>
              <a:t>) </a:t>
            </a:r>
          </a:p>
          <a:p>
            <a:pPr eaLnBrk="1" hangingPunct="1"/>
            <a:r>
              <a:rPr lang="en-US" altLang="zh-CN" sz="2400" smtClean="0"/>
              <a:t>A histogram is an array whose element </a:t>
            </a:r>
            <a:r>
              <a:rPr lang="en-US" altLang="zh-CN" sz="2400" b="1" i="1" smtClean="0"/>
              <a:t>n</a:t>
            </a:r>
            <a:r>
              <a:rPr lang="en-US" altLang="zh-CN" sz="2400" b="1" i="1" baseline="-25000" smtClean="0"/>
              <a:t>k</a:t>
            </a:r>
            <a:r>
              <a:rPr lang="en-US" altLang="zh-CN" sz="2400" smtClean="0"/>
              <a:t> = no. of pixels with gray level k (</a:t>
            </a:r>
            <a:r>
              <a:rPr lang="en-US" altLang="zh-CN" sz="2400" i="1" smtClean="0"/>
              <a:t>k=0</a:t>
            </a:r>
            <a:r>
              <a:rPr lang="en-US" altLang="zh-CN" sz="2400" smtClean="0"/>
              <a:t> is black, </a:t>
            </a:r>
            <a:r>
              <a:rPr lang="en-US" altLang="zh-CN" sz="2400" i="1" smtClean="0"/>
              <a:t>k=L-1</a:t>
            </a:r>
            <a:r>
              <a:rPr lang="en-US" altLang="zh-CN" sz="2400" smtClean="0"/>
              <a:t> is white).</a:t>
            </a:r>
          </a:p>
          <a:p>
            <a:pPr eaLnBrk="1" hangingPunct="1"/>
            <a:r>
              <a:rPr lang="en-US" altLang="zh-CN" sz="2400" smtClean="0"/>
              <a:t>Algorithm to build histogram for an image with </a:t>
            </a:r>
            <a:r>
              <a:rPr lang="en-US" altLang="zh-CN" sz="2400" b="1" i="1" smtClean="0"/>
              <a:t>N</a:t>
            </a:r>
            <a:r>
              <a:rPr lang="en-US" altLang="zh-CN" sz="2400" smtClean="0"/>
              <a:t> rows and </a:t>
            </a:r>
            <a:r>
              <a:rPr lang="en-US" altLang="zh-CN" sz="2400" b="1" i="1" smtClean="0"/>
              <a:t>M</a:t>
            </a:r>
            <a:r>
              <a:rPr lang="en-US" altLang="zh-CN" sz="2400" smtClean="0"/>
              <a:t> columns (</a:t>
            </a:r>
            <a:r>
              <a:rPr lang="en-US" altLang="zh-CN" sz="2400" b="1" i="1" smtClean="0"/>
              <a:t>N</a:t>
            </a:r>
            <a:r>
              <a:rPr lang="en-US" altLang="zh-CN" sz="2400" b="1" i="1" baseline="-25000" smtClean="0"/>
              <a:t>tot</a:t>
            </a:r>
            <a:r>
              <a:rPr lang="en-US" altLang="zh-CN" sz="2400" b="1" i="1" smtClean="0"/>
              <a:t> = NM </a:t>
            </a:r>
            <a:r>
              <a:rPr lang="en-US" altLang="zh-CN" sz="2400" smtClean="0"/>
              <a:t>pixels):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b="1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5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3638550"/>
            <a:ext cx="3352800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498" name="Object 3"/>
          <p:cNvGraphicFramePr>
            <a:graphicFrameLocks noChangeAspect="1"/>
          </p:cNvGraphicFramePr>
          <p:nvPr/>
        </p:nvGraphicFramePr>
        <p:xfrm>
          <a:off x="971550" y="3486150"/>
          <a:ext cx="4094163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3" name="Equation" r:id="rId5" imgW="3124080" imgH="1879560" progId="Equation.3">
                  <p:embed/>
                </p:oleObj>
              </mc:Choice>
              <mc:Fallback>
                <p:oleObj name="Equation" r:id="rId5" imgW="3124080" imgH="1879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86150"/>
                        <a:ext cx="4094163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7572375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Histogram Equalization Algorithm (1)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The histogram is used in the following algorithm:</a:t>
            </a:r>
          </a:p>
        </p:txBody>
      </p:sp>
      <p:graphicFrame>
        <p:nvGraphicFramePr>
          <p:cNvPr id="1075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85480"/>
              </p:ext>
            </p:extLst>
          </p:nvPr>
        </p:nvGraphicFramePr>
        <p:xfrm>
          <a:off x="1547664" y="2420888"/>
          <a:ext cx="6330950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" name="Equation" r:id="rId4" imgW="4686120" imgH="2374560" progId="Equation.3">
                  <p:embed/>
                </p:oleObj>
              </mc:Choice>
              <mc:Fallback>
                <p:oleObj name="Equation" r:id="rId4" imgW="4686120" imgH="237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0888"/>
                        <a:ext cx="6330950" cy="318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7572375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Histogram Equalization Algorithm (2)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 better algorithm first builds a Cumulative array:</a:t>
            </a:r>
          </a:p>
        </p:txBody>
      </p:sp>
      <p:graphicFrame>
        <p:nvGraphicFramePr>
          <p:cNvPr id="108546" name="Object 3"/>
          <p:cNvGraphicFramePr>
            <a:graphicFrameLocks noChangeAspect="1"/>
          </p:cNvGraphicFramePr>
          <p:nvPr/>
        </p:nvGraphicFramePr>
        <p:xfrm>
          <a:off x="2073275" y="2344738"/>
          <a:ext cx="4133850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4" imgW="3060360" imgH="2450880" progId="Equation.3">
                  <p:embed/>
                </p:oleObj>
              </mc:Choice>
              <mc:Fallback>
                <p:oleObj name="Equation" r:id="rId4" imgW="3060360" imgH="245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44738"/>
                        <a:ext cx="4133850" cy="328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Histogram Equalization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Summary of Total Complexity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Algorithm (1):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Algorithm (2):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9570" name="Object 3"/>
          <p:cNvGraphicFramePr>
            <a:graphicFrameLocks noChangeAspect="1"/>
          </p:cNvGraphicFramePr>
          <p:nvPr/>
        </p:nvGraphicFramePr>
        <p:xfrm>
          <a:off x="1371600" y="1857375"/>
          <a:ext cx="4597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0" name="Equation" r:id="rId4" imgW="3403440" imgH="799920" progId="Equation.3">
                  <p:embed/>
                </p:oleObj>
              </mc:Choice>
              <mc:Fallback>
                <p:oleObj name="Equation" r:id="rId4" imgW="3403440" imgH="799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57375"/>
                        <a:ext cx="45974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4"/>
          <p:cNvGraphicFramePr>
            <a:graphicFrameLocks noChangeAspect="1"/>
          </p:cNvGraphicFramePr>
          <p:nvPr/>
        </p:nvGraphicFramePr>
        <p:xfrm>
          <a:off x="1371600" y="4343400"/>
          <a:ext cx="37576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1" name="Equation" r:id="rId6" imgW="2781000" imgH="241200" progId="Equation.3">
                  <p:embed/>
                </p:oleObj>
              </mc:Choice>
              <mc:Fallback>
                <p:oleObj name="Equation" r:id="rId6" imgW="2781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37576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Histogram Equalization</a:t>
            </a:r>
            <a:b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Numerical Example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571625"/>
            <a:ext cx="7772400" cy="42672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L = 256 gray levels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Algorithm (1):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Algorithm (2):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0594" name="Object 3"/>
          <p:cNvGraphicFramePr>
            <a:graphicFrameLocks noChangeAspect="1"/>
          </p:cNvGraphicFramePr>
          <p:nvPr/>
        </p:nvGraphicFramePr>
        <p:xfrm>
          <a:off x="1231900" y="2676525"/>
          <a:ext cx="42195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Equation" r:id="rId4" imgW="3124080" imgH="799920" progId="Equation.3">
                  <p:embed/>
                </p:oleObj>
              </mc:Choice>
              <mc:Fallback>
                <p:oleObj name="Equation" r:id="rId4" imgW="3124080" imgH="799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676525"/>
                        <a:ext cx="4219575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1222375" y="4429125"/>
          <a:ext cx="3397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5" name="Equation" r:id="rId6" imgW="2514600" imgH="241200" progId="Equation.3">
                  <p:embed/>
                </p:oleObj>
              </mc:Choice>
              <mc:Fallback>
                <p:oleObj name="Equation" r:id="rId6" imgW="25146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429125"/>
                        <a:ext cx="33972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1-</a:t>
            </a:r>
            <a:fld id="{5A4E2A2A-AC69-4612-8250-B9B0475F1896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1750</TotalTime>
  <Words>3579</Words>
  <Application>Microsoft Office PowerPoint</Application>
  <PresentationFormat>全屏显示(4:3)</PresentationFormat>
  <Paragraphs>947</Paragraphs>
  <Slides>95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95</vt:i4>
      </vt:variant>
    </vt:vector>
  </HeadingPairs>
  <TitlesOfParts>
    <vt:vector size="110" baseType="lpstr">
      <vt:lpstr>ＭＳ Ｐゴシック</vt:lpstr>
      <vt:lpstr>新細明體</vt:lpstr>
      <vt:lpstr>黑体</vt:lpstr>
      <vt:lpstr>宋体</vt:lpstr>
      <vt:lpstr>Arial</vt:lpstr>
      <vt:lpstr>Cambria Math</vt:lpstr>
      <vt:lpstr>Symbol</vt:lpstr>
      <vt:lpstr>Times New Roman</vt:lpstr>
      <vt:lpstr>Wingdings</vt:lpstr>
      <vt:lpstr>Watermark</vt:lpstr>
      <vt:lpstr>Equation</vt:lpstr>
      <vt:lpstr>公式</vt:lpstr>
      <vt:lpstr>تخطيط</vt:lpstr>
      <vt:lpstr>MS Org Chart</vt:lpstr>
      <vt:lpstr>CorelPhotoPaint.Image.6</vt:lpstr>
      <vt:lpstr>PowerPoint 演示文稿</vt:lpstr>
      <vt:lpstr>What do we require for computation?</vt:lpstr>
      <vt:lpstr>complexity</vt:lpstr>
      <vt:lpstr>Hardness of problems can vary a lot</vt:lpstr>
      <vt:lpstr>Complexity of integer multiplication</vt:lpstr>
      <vt:lpstr>PowerPoint 演示文稿</vt:lpstr>
      <vt:lpstr>Now let’s consider the inverse problem</vt:lpstr>
      <vt:lpstr>PowerPoint 演示文稿</vt:lpstr>
      <vt:lpstr>Why I’m so confident?</vt:lpstr>
      <vt:lpstr>Are we dumb or what? </vt:lpstr>
      <vt:lpstr>PowerPoint 演示文稿</vt:lpstr>
      <vt:lpstr>Another possibility</vt:lpstr>
      <vt:lpstr>What do we learn?</vt:lpstr>
      <vt:lpstr>As a result,</vt:lpstr>
      <vt:lpstr>PowerPoint 演示文稿</vt:lpstr>
      <vt:lpstr>Asymptotic  Behavior</vt:lpstr>
      <vt:lpstr>The 4 Questions about Algorithms</vt:lpstr>
      <vt:lpstr>Methods of Proof</vt:lpstr>
      <vt:lpstr> Analysis of Algorithms</vt:lpstr>
      <vt:lpstr>Space &amp; Time Complexities</vt:lpstr>
      <vt:lpstr>Time Complexity</vt:lpstr>
      <vt:lpstr>Number of Operations</vt:lpstr>
      <vt:lpstr>PowerPoint 演示文稿</vt:lpstr>
      <vt:lpstr>Complexity of the Factorial Algorithm</vt:lpstr>
      <vt:lpstr>Number of Operations T(n)</vt:lpstr>
      <vt:lpstr>Complexity of the Linear Search Algorithm</vt:lpstr>
      <vt:lpstr>Bounds</vt:lpstr>
      <vt:lpstr>  Bounds</vt:lpstr>
      <vt:lpstr>Bounds</vt:lpstr>
      <vt:lpstr>Bounds</vt:lpstr>
      <vt:lpstr>Bounds</vt:lpstr>
      <vt:lpstr>Definition of  “Big Oh”</vt:lpstr>
      <vt:lpstr>Bounds</vt:lpstr>
      <vt:lpstr>Definition of  “Big Omega”</vt:lpstr>
      <vt:lpstr>Bounds</vt:lpstr>
      <vt:lpstr>Bounds</vt:lpstr>
      <vt:lpstr>Exact Algorithms, Another Example</vt:lpstr>
      <vt:lpstr>Definition of  “Little Oh”</vt:lpstr>
      <vt:lpstr>Definition of  “Little Omega”</vt:lpstr>
      <vt:lpstr>Constants do not matter</vt:lpstr>
      <vt:lpstr>Types of Complexities</vt:lpstr>
      <vt:lpstr>1. Rules for Upper Bound</vt:lpstr>
      <vt:lpstr>Rules for Big O</vt:lpstr>
      <vt:lpstr>Rules for Big O</vt:lpstr>
      <vt:lpstr>Summary of Rules for Big-O</vt:lpstr>
      <vt:lpstr>2. Comparing Complexities</vt:lpstr>
      <vt:lpstr>Comparing Complexities</vt:lpstr>
      <vt:lpstr>Using L’Hopital’s Rule</vt:lpstr>
      <vt:lpstr>3. Types of Complexities</vt:lpstr>
      <vt:lpstr>PowerPoint 演示文稿</vt:lpstr>
      <vt:lpstr>Types of Complexities</vt:lpstr>
      <vt:lpstr>PowerPoint 演示文稿</vt:lpstr>
      <vt:lpstr>Types of Complexities</vt:lpstr>
      <vt:lpstr>PowerPoint 演示文稿</vt:lpstr>
      <vt:lpstr>Types of Complexities</vt:lpstr>
      <vt:lpstr>Possible routes in a TSP</vt:lpstr>
      <vt:lpstr>PowerPoint 演示文稿</vt:lpstr>
      <vt:lpstr>Execution Time Example</vt:lpstr>
      <vt:lpstr>P and NP – Times</vt:lpstr>
      <vt:lpstr>P and NP – Times</vt:lpstr>
      <vt:lpstr>Time Complexity Calculations</vt:lpstr>
      <vt:lpstr>1. Performance Measurement  and Modeling</vt:lpstr>
      <vt:lpstr>2. Performance Measurement</vt:lpstr>
      <vt:lpstr>Time Measurement Example</vt:lpstr>
      <vt:lpstr>Counting Example 1</vt:lpstr>
      <vt:lpstr>Counting Example 2:Insertion Sort Function</vt:lpstr>
      <vt:lpstr>Insertion Sort (Performance)</vt:lpstr>
      <vt:lpstr>T(n) vs n for insertsort</vt:lpstr>
      <vt:lpstr>3. Performance Analysis (Modeling)</vt:lpstr>
      <vt:lpstr>Performance Analysis (Modeling)</vt:lpstr>
      <vt:lpstr>4. Evaluating No. of Operations T(n)</vt:lpstr>
      <vt:lpstr>No. of Operations T(n)</vt:lpstr>
      <vt:lpstr>No. of Operations T(n)</vt:lpstr>
      <vt:lpstr>No. of Operations T(n)</vt:lpstr>
      <vt:lpstr>No. of Operations T(n)</vt:lpstr>
      <vt:lpstr>6. Examples of Algorithm Analysis </vt:lpstr>
      <vt:lpstr>Polynomial Evaluation</vt:lpstr>
      <vt:lpstr>Horner’s Algorithm</vt:lpstr>
      <vt:lpstr>(b) Cosine Function Evaluation</vt:lpstr>
      <vt:lpstr>Cosine Function Evaluation</vt:lpstr>
      <vt:lpstr>A Faster Cosine Algorithm</vt:lpstr>
      <vt:lpstr>A Faster Cosine Algorithm</vt:lpstr>
      <vt:lpstr>(c) Maximum Subsequence Sum Problem Statement</vt:lpstr>
      <vt:lpstr>Maximum Subsequence Sum Algorithm 1</vt:lpstr>
      <vt:lpstr>Maximum Subsequence Sum Algorithm 1 (Analysis)</vt:lpstr>
      <vt:lpstr>Maximum Subsequence Sum Algorithm 2</vt:lpstr>
      <vt:lpstr>Maximum Subsequence Sum Algorithm 2 (Analysis)</vt:lpstr>
      <vt:lpstr>Maximum Subsequence Sum Algorithm 3</vt:lpstr>
      <vt:lpstr>Maximum Subsequence Sum Algorithm 3 (Analysis)</vt:lpstr>
      <vt:lpstr>(d) Histogram Processing</vt:lpstr>
      <vt:lpstr>Histogram Processing</vt:lpstr>
      <vt:lpstr>Histogram Equalization Algorithm (1)</vt:lpstr>
      <vt:lpstr>Histogram Equalization Algorithm (2)</vt:lpstr>
      <vt:lpstr>Histogram Equalization Summary of Total Complexity</vt:lpstr>
      <vt:lpstr>Histogram Equalization Numerical Example</vt:lpstr>
    </vt:vector>
  </TitlesOfParts>
  <Company>CS of SWUST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 The Analysis and Design of Algorithms</dc:title>
  <dc:creator>YU Lasheng</dc:creator>
  <cp:lastModifiedBy>余腊生</cp:lastModifiedBy>
  <cp:revision>234</cp:revision>
  <dcterms:created xsi:type="dcterms:W3CDTF">2005-08-20T01:59:54Z</dcterms:created>
  <dcterms:modified xsi:type="dcterms:W3CDTF">2022-08-24T08:02:32Z</dcterms:modified>
</cp:coreProperties>
</file>